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1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57" r:id="rId2"/>
    <p:sldMasterId id="2147483658" r:id="rId3"/>
    <p:sldMasterId id="2147483659" r:id="rId4"/>
    <p:sldMasterId id="2147483704" r:id="rId5"/>
    <p:sldMasterId id="2147483717" r:id="rId6"/>
    <p:sldMasterId id="2147483730" r:id="rId7"/>
    <p:sldMasterId id="2147483743" r:id="rId8"/>
    <p:sldMasterId id="2147483756" r:id="rId9"/>
    <p:sldMasterId id="2147483769" r:id="rId10"/>
    <p:sldMasterId id="2147483782" r:id="rId11"/>
    <p:sldMasterId id="2147483795" r:id="rId12"/>
    <p:sldMasterId id="2147483810" r:id="rId13"/>
  </p:sldMasterIdLst>
  <p:notesMasterIdLst>
    <p:notesMasterId r:id="rId29"/>
  </p:notesMasterIdLst>
  <p:handoutMasterIdLst>
    <p:handoutMasterId r:id="rId30"/>
  </p:handoutMasterIdLst>
  <p:sldIdLst>
    <p:sldId id="1165" r:id="rId14"/>
    <p:sldId id="1168" r:id="rId15"/>
    <p:sldId id="1201" r:id="rId16"/>
    <p:sldId id="1210" r:id="rId17"/>
    <p:sldId id="1175" r:id="rId18"/>
    <p:sldId id="1203" r:id="rId19"/>
    <p:sldId id="1204" r:id="rId20"/>
    <p:sldId id="1205" r:id="rId21"/>
    <p:sldId id="1184" r:id="rId22"/>
    <p:sldId id="1185" r:id="rId23"/>
    <p:sldId id="1186" r:id="rId24"/>
    <p:sldId id="1206" r:id="rId25"/>
    <p:sldId id="1207" r:id="rId26"/>
    <p:sldId id="1202" r:id="rId27"/>
    <p:sldId id="1209" r:id="rId28"/>
  </p:sldIdLst>
  <p:sldSz cx="10153650" cy="6858000"/>
  <p:notesSz cx="6789738" cy="99298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FAC090"/>
    <a:srgbClr val="D99694"/>
    <a:srgbClr val="FFC9C9"/>
    <a:srgbClr val="FFE3AB"/>
    <a:srgbClr val="FF9999"/>
    <a:srgbClr val="BDBDFF"/>
    <a:srgbClr val="A8E2A8"/>
    <a:srgbClr val="FFCC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12957" autoAdjust="0"/>
    <p:restoredTop sz="96625" autoAdjust="0"/>
  </p:normalViewPr>
  <p:slideViewPr>
    <p:cSldViewPr snapToGrid="0">
      <p:cViewPr varScale="1">
        <p:scale>
          <a:sx n="119" d="100"/>
          <a:sy n="119" d="100"/>
        </p:scale>
        <p:origin x="-858" y="-96"/>
      </p:cViewPr>
      <p:guideLst>
        <p:guide orient="horz" pos="2338"/>
        <p:guide orient="horz" pos="4271"/>
        <p:guide pos="3310"/>
        <p:guide pos="38"/>
        <p:guide pos="635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C6187-B03B-4B3F-8ECC-FE2CC793CCFA}" type="doc">
      <dgm:prSet loTypeId="urn:microsoft.com/office/officeart/2005/8/layout/chevron1" loCatId="process" qsTypeId="urn:microsoft.com/office/officeart/2005/8/quickstyle/3d2" qsCatId="3D" csTypeId="urn:microsoft.com/office/officeart/2005/8/colors/accent2_3" csCatId="accent2" phldr="1"/>
      <dgm:spPr/>
    </dgm:pt>
    <dgm:pt modelId="{32439E3C-D9A1-4F0D-96F3-B78CD737F152}">
      <dgm:prSet phldrT="[Text]" custT="1"/>
      <dgm:spPr>
        <a:solidFill>
          <a:srgbClr val="C00000"/>
        </a:solidFill>
      </dgm:spPr>
      <dgm:t>
        <a:bodyPr/>
        <a:lstStyle/>
        <a:p>
          <a:r>
            <a:rPr lang="en-GB" sz="1800" b="1" dirty="0" smtClean="0"/>
            <a:t>Risk Appetite setting</a:t>
          </a:r>
          <a:endParaRPr lang="en-GB" sz="1800" b="1" dirty="0"/>
        </a:p>
      </dgm:t>
    </dgm:pt>
    <dgm:pt modelId="{2BD8BB7D-B346-4110-8923-F2E3AC178456}" type="parTrans" cxnId="{A46AA402-B22E-4A89-8CAF-72005F802E7A}">
      <dgm:prSet/>
      <dgm:spPr/>
      <dgm:t>
        <a:bodyPr/>
        <a:lstStyle/>
        <a:p>
          <a:endParaRPr lang="en-GB" sz="1800" b="1"/>
        </a:p>
      </dgm:t>
    </dgm:pt>
    <dgm:pt modelId="{DE6E683A-8BB6-467A-9ECD-6EE65BB6FB8C}" type="sibTrans" cxnId="{A46AA402-B22E-4A89-8CAF-72005F802E7A}">
      <dgm:prSet/>
      <dgm:spPr/>
      <dgm:t>
        <a:bodyPr/>
        <a:lstStyle/>
        <a:p>
          <a:endParaRPr lang="en-GB" sz="1800" b="1"/>
        </a:p>
      </dgm:t>
    </dgm:pt>
    <dgm:pt modelId="{382B6E4B-5EF4-42DB-8331-FA107C545E78}">
      <dgm:prSet phldrT="[Text]" custT="1"/>
      <dgm:spPr>
        <a:solidFill>
          <a:srgbClr val="FF5050"/>
        </a:solidFill>
      </dgm:spPr>
      <dgm:t>
        <a:bodyPr/>
        <a:lstStyle/>
        <a:p>
          <a:r>
            <a:rPr lang="en-GB" sz="1800" b="1" dirty="0" smtClean="0">
              <a:solidFill>
                <a:schemeClr val="tx1">
                  <a:lumMod val="75000"/>
                </a:schemeClr>
              </a:solidFill>
            </a:rPr>
            <a:t>Testing the business plan</a:t>
          </a:r>
          <a:endParaRPr lang="en-GB" sz="1800" b="1" dirty="0">
            <a:solidFill>
              <a:schemeClr val="tx1">
                <a:lumMod val="75000"/>
              </a:schemeClr>
            </a:solidFill>
          </a:endParaRPr>
        </a:p>
      </dgm:t>
    </dgm:pt>
    <dgm:pt modelId="{4F426E61-52D3-4AD6-91D0-453E78DFBB09}" type="parTrans" cxnId="{C81256DD-D0C7-4217-A272-5DEE185345E4}">
      <dgm:prSet/>
      <dgm:spPr/>
      <dgm:t>
        <a:bodyPr/>
        <a:lstStyle/>
        <a:p>
          <a:endParaRPr lang="en-GB" sz="1800" b="1"/>
        </a:p>
      </dgm:t>
    </dgm:pt>
    <dgm:pt modelId="{E840B718-EF75-4B92-A2FD-FDF7F07D9E9B}" type="sibTrans" cxnId="{C81256DD-D0C7-4217-A272-5DEE185345E4}">
      <dgm:prSet/>
      <dgm:spPr/>
      <dgm:t>
        <a:bodyPr/>
        <a:lstStyle/>
        <a:p>
          <a:endParaRPr lang="en-GB" sz="1800" b="1"/>
        </a:p>
      </dgm:t>
    </dgm:pt>
    <dgm:pt modelId="{CB772ABA-4997-4FA1-9FA5-46D5866D9F12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Monitoring</a:t>
          </a:r>
          <a:endParaRPr lang="en-GB" sz="1800" b="1" dirty="0">
            <a:solidFill>
              <a:schemeClr val="tx1"/>
            </a:solidFill>
          </a:endParaRPr>
        </a:p>
      </dgm:t>
    </dgm:pt>
    <dgm:pt modelId="{8483A838-B16A-48D7-AD19-E9FBA78BD513}" type="parTrans" cxnId="{9430B4A4-3815-4B37-B821-398D48A0FC18}">
      <dgm:prSet/>
      <dgm:spPr/>
      <dgm:t>
        <a:bodyPr/>
        <a:lstStyle/>
        <a:p>
          <a:endParaRPr lang="en-GB" sz="1800" b="1"/>
        </a:p>
      </dgm:t>
    </dgm:pt>
    <dgm:pt modelId="{A817CECC-D633-4E71-BC7D-544B78BC61AC}" type="sibTrans" cxnId="{9430B4A4-3815-4B37-B821-398D48A0FC18}">
      <dgm:prSet/>
      <dgm:spPr/>
      <dgm:t>
        <a:bodyPr/>
        <a:lstStyle/>
        <a:p>
          <a:endParaRPr lang="en-GB" sz="1800" b="1"/>
        </a:p>
      </dgm:t>
    </dgm:pt>
    <dgm:pt modelId="{17021A8D-E268-4358-B24F-432125BEACC9}" type="pres">
      <dgm:prSet presAssocID="{702C6187-B03B-4B3F-8ECC-FE2CC793CCFA}" presName="Name0" presStyleCnt="0">
        <dgm:presLayoutVars>
          <dgm:dir/>
          <dgm:animLvl val="lvl"/>
          <dgm:resizeHandles val="exact"/>
        </dgm:presLayoutVars>
      </dgm:prSet>
      <dgm:spPr/>
    </dgm:pt>
    <dgm:pt modelId="{A0332328-F1BD-477E-97D1-E98F3BA1D02F}" type="pres">
      <dgm:prSet presAssocID="{32439E3C-D9A1-4F0D-96F3-B78CD737F1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C3A2CB-897A-472F-9B30-7E96F99595F7}" type="pres">
      <dgm:prSet presAssocID="{DE6E683A-8BB6-467A-9ECD-6EE65BB6FB8C}" presName="parTxOnlySpace" presStyleCnt="0"/>
      <dgm:spPr/>
    </dgm:pt>
    <dgm:pt modelId="{B7367A46-6441-40EB-BAAD-98C089B0967E}" type="pres">
      <dgm:prSet presAssocID="{382B6E4B-5EF4-42DB-8331-FA107C545E7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D7792E-EC0F-4E76-BDB7-724801A61ADE}" type="pres">
      <dgm:prSet presAssocID="{E840B718-EF75-4B92-A2FD-FDF7F07D9E9B}" presName="parTxOnlySpace" presStyleCnt="0"/>
      <dgm:spPr/>
    </dgm:pt>
    <dgm:pt modelId="{964550C9-4B51-422F-88F8-F5E8BDD870D7}" type="pres">
      <dgm:prSet presAssocID="{CB772ABA-4997-4FA1-9FA5-46D5866D9F1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30B4A4-3815-4B37-B821-398D48A0FC18}" srcId="{702C6187-B03B-4B3F-8ECC-FE2CC793CCFA}" destId="{CB772ABA-4997-4FA1-9FA5-46D5866D9F12}" srcOrd="2" destOrd="0" parTransId="{8483A838-B16A-48D7-AD19-E9FBA78BD513}" sibTransId="{A817CECC-D633-4E71-BC7D-544B78BC61AC}"/>
    <dgm:cxn modelId="{77927FCF-AC74-469F-B399-2EED79CFE9FB}" type="presOf" srcId="{32439E3C-D9A1-4F0D-96F3-B78CD737F152}" destId="{A0332328-F1BD-477E-97D1-E98F3BA1D02F}" srcOrd="0" destOrd="0" presId="urn:microsoft.com/office/officeart/2005/8/layout/chevron1"/>
    <dgm:cxn modelId="{C81256DD-D0C7-4217-A272-5DEE185345E4}" srcId="{702C6187-B03B-4B3F-8ECC-FE2CC793CCFA}" destId="{382B6E4B-5EF4-42DB-8331-FA107C545E78}" srcOrd="1" destOrd="0" parTransId="{4F426E61-52D3-4AD6-91D0-453E78DFBB09}" sibTransId="{E840B718-EF75-4B92-A2FD-FDF7F07D9E9B}"/>
    <dgm:cxn modelId="{4A6AD340-DEF4-4572-B0EA-4AF25F9422A6}" type="presOf" srcId="{702C6187-B03B-4B3F-8ECC-FE2CC793CCFA}" destId="{17021A8D-E268-4358-B24F-432125BEACC9}" srcOrd="0" destOrd="0" presId="urn:microsoft.com/office/officeart/2005/8/layout/chevron1"/>
    <dgm:cxn modelId="{A46AA402-B22E-4A89-8CAF-72005F802E7A}" srcId="{702C6187-B03B-4B3F-8ECC-FE2CC793CCFA}" destId="{32439E3C-D9A1-4F0D-96F3-B78CD737F152}" srcOrd="0" destOrd="0" parTransId="{2BD8BB7D-B346-4110-8923-F2E3AC178456}" sibTransId="{DE6E683A-8BB6-467A-9ECD-6EE65BB6FB8C}"/>
    <dgm:cxn modelId="{53F8B791-EA77-4076-BDB7-545359C89C7F}" type="presOf" srcId="{382B6E4B-5EF4-42DB-8331-FA107C545E78}" destId="{B7367A46-6441-40EB-BAAD-98C089B0967E}" srcOrd="0" destOrd="0" presId="urn:microsoft.com/office/officeart/2005/8/layout/chevron1"/>
    <dgm:cxn modelId="{C3990114-AC52-43EA-B2DB-F5A11D48DA9D}" type="presOf" srcId="{CB772ABA-4997-4FA1-9FA5-46D5866D9F12}" destId="{964550C9-4B51-422F-88F8-F5E8BDD870D7}" srcOrd="0" destOrd="0" presId="urn:microsoft.com/office/officeart/2005/8/layout/chevron1"/>
    <dgm:cxn modelId="{12089E9E-CDB6-42E9-9153-07696AF7F414}" type="presParOf" srcId="{17021A8D-E268-4358-B24F-432125BEACC9}" destId="{A0332328-F1BD-477E-97D1-E98F3BA1D02F}" srcOrd="0" destOrd="0" presId="urn:microsoft.com/office/officeart/2005/8/layout/chevron1"/>
    <dgm:cxn modelId="{2225404D-B7D7-45B2-97A0-5A57EC65B37C}" type="presParOf" srcId="{17021A8D-E268-4358-B24F-432125BEACC9}" destId="{F1C3A2CB-897A-472F-9B30-7E96F99595F7}" srcOrd="1" destOrd="0" presId="urn:microsoft.com/office/officeart/2005/8/layout/chevron1"/>
    <dgm:cxn modelId="{B013647D-1F8D-49D8-8660-A5B9606D6EA7}" type="presParOf" srcId="{17021A8D-E268-4358-B24F-432125BEACC9}" destId="{B7367A46-6441-40EB-BAAD-98C089B0967E}" srcOrd="2" destOrd="0" presId="urn:microsoft.com/office/officeart/2005/8/layout/chevron1"/>
    <dgm:cxn modelId="{D5009AB0-5408-44BC-B890-348A3088AA76}" type="presParOf" srcId="{17021A8D-E268-4358-B24F-432125BEACC9}" destId="{5FD7792E-EC0F-4E76-BDB7-724801A61ADE}" srcOrd="3" destOrd="0" presId="urn:microsoft.com/office/officeart/2005/8/layout/chevron1"/>
    <dgm:cxn modelId="{B5BB0B57-23E1-443B-9C7F-6AC7AF16806B}" type="presParOf" srcId="{17021A8D-E268-4358-B24F-432125BEACC9}" destId="{964550C9-4B51-422F-88F8-F5E8BDD870D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2328-F1BD-477E-97D1-E98F3BA1D02F}">
      <dsp:nvSpPr>
        <dsp:cNvPr id="0" name=""/>
        <dsp:cNvSpPr/>
      </dsp:nvSpPr>
      <dsp:spPr>
        <a:xfrm>
          <a:off x="2709" y="0"/>
          <a:ext cx="3301680" cy="702527"/>
        </a:xfrm>
        <a:prstGeom prst="chevron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Risk Appetite setting</a:t>
          </a:r>
          <a:endParaRPr lang="en-GB" sz="1800" b="1" kern="1200" dirty="0"/>
        </a:p>
      </dsp:txBody>
      <dsp:txXfrm>
        <a:off x="353973" y="0"/>
        <a:ext cx="2599153" cy="702527"/>
      </dsp:txXfrm>
    </dsp:sp>
    <dsp:sp modelId="{B7367A46-6441-40EB-BAAD-98C089B0967E}">
      <dsp:nvSpPr>
        <dsp:cNvPr id="0" name=""/>
        <dsp:cNvSpPr/>
      </dsp:nvSpPr>
      <dsp:spPr>
        <a:xfrm>
          <a:off x="2974222" y="0"/>
          <a:ext cx="3301680" cy="702527"/>
        </a:xfrm>
        <a:prstGeom prst="chevron">
          <a:avLst/>
        </a:prstGeom>
        <a:solidFill>
          <a:srgbClr val="FF5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>
                  <a:lumMod val="75000"/>
                </a:schemeClr>
              </a:solidFill>
            </a:rPr>
            <a:t>Testing the business plan</a:t>
          </a:r>
          <a:endParaRPr lang="en-GB" sz="1800" b="1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325486" y="0"/>
        <a:ext cx="2599153" cy="702527"/>
      </dsp:txXfrm>
    </dsp:sp>
    <dsp:sp modelId="{964550C9-4B51-422F-88F8-F5E8BDD870D7}">
      <dsp:nvSpPr>
        <dsp:cNvPr id="0" name=""/>
        <dsp:cNvSpPr/>
      </dsp:nvSpPr>
      <dsp:spPr>
        <a:xfrm>
          <a:off x="5945734" y="0"/>
          <a:ext cx="3301680" cy="702527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Monitoring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296998" y="0"/>
        <a:ext cx="2599153" cy="70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1638" cy="4937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34513"/>
            <a:ext cx="2941637" cy="4937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3FBDA1BB-F5B9-4675-AB51-934E38FC2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1638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747713"/>
            <a:ext cx="55118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76812" cy="4465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1638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6100"/>
            <a:ext cx="2941638" cy="493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7E50DA81-BCFE-4985-BE21-E273F7777C09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032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48100" y="9432925"/>
            <a:ext cx="29416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ED5EC37-E1A2-4528-9558-10C79DDA41D7}" type="slidenum">
              <a:rPr lang="es-ES_tradnl" altLang="en-US" b="0" smtClean="0">
                <a:solidFill>
                  <a:srgbClr val="000000"/>
                </a:solidFill>
                <a:ea typeface="MS PGothic" pitchFamily="34" charset="-128"/>
              </a:rPr>
              <a:pPr algn="r" eaLnBrk="1" hangingPunct="1"/>
              <a:t>1</a:t>
            </a:fld>
            <a:endParaRPr lang="es-ES_tradnl" alt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8175" y="744538"/>
            <a:ext cx="5513388" cy="372427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0DBC1A77-1078-4D57-8629-968467CDFE21}" type="slidenum">
              <a:rPr lang="en-US" sz="1200" b="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 b="0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8175" y="741363"/>
            <a:ext cx="5521325" cy="3729037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4"/>
            <a:ext cx="49799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8175" y="746125"/>
            <a:ext cx="55133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0838" cy="4467225"/>
          </a:xfrm>
          <a:noFill/>
        </p:spPr>
        <p:txBody>
          <a:bodyPr lIns="90978" tIns="45490" rIns="90978" bIns="4549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38175" y="746125"/>
            <a:ext cx="55133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0838" cy="4467225"/>
          </a:xfrm>
          <a:noFill/>
        </p:spPr>
        <p:txBody>
          <a:bodyPr lIns="90978" tIns="45490" rIns="90978" bIns="4549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8175" y="744538"/>
            <a:ext cx="5513388" cy="372427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848100" y="9432925"/>
            <a:ext cx="29416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fld id="{29159F1C-C1DC-4D37-8CAB-80594A9D73B7}" type="slidenum">
              <a:rPr lang="es-ES_tradnl" altLang="en-US" sz="1200" b="0" smtClean="0">
                <a:solidFill>
                  <a:prstClr val="black"/>
                </a:solidFill>
                <a:cs typeface="Arial" charset="0"/>
              </a:rPr>
              <a:pPr algn="r" eaLnBrk="1" hangingPunct="1"/>
              <a:t>8</a:t>
            </a:fld>
            <a:endParaRPr lang="es-ES_tradnl" altLang="en-US" sz="1200" b="0" smtClean="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13" y="213045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13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2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1" y="274665"/>
            <a:ext cx="205740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1" y="274665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13" y="2130453"/>
            <a:ext cx="86296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27" y="3886200"/>
            <a:ext cx="71088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43" y="213046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49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4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4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0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81" y="440693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81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2991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4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7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4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20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20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57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4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00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6193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98" y="273078"/>
            <a:ext cx="567538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9030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07033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4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4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14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16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702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02" y="4406928"/>
            <a:ext cx="86312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02" y="2906713"/>
            <a:ext cx="86312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31" y="1621"/>
          <a:ext cx="16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" y="1621"/>
                        <a:ext cx="162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5057" y="249242"/>
            <a:ext cx="9764752" cy="369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83017" y="1093789"/>
            <a:ext cx="9187644" cy="12311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1947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9" y="1187450"/>
            <a:ext cx="8329754" cy="12311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5829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1130" y="511927"/>
            <a:ext cx="8875630" cy="4949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-40537" y="6394643"/>
            <a:ext cx="495595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D933D2DF-8367-44D3-88AD-2026DA11866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25" y="2130428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48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627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3" y="1600203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65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64" y="4406903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64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1389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3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3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616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3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3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06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06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425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29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16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3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7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80" y="273053"/>
            <a:ext cx="567538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1519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0336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3" y="1600203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3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398" y="274641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4" y="274641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535113"/>
            <a:ext cx="4486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174875"/>
            <a:ext cx="4486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535113"/>
            <a:ext cx="44878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174875"/>
            <a:ext cx="44878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3050"/>
            <a:ext cx="33401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339" y="273078"/>
            <a:ext cx="567531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435103"/>
            <a:ext cx="334010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2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36" y="4800600"/>
            <a:ext cx="609123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36" y="612775"/>
            <a:ext cx="609123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36" y="5367338"/>
            <a:ext cx="609123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238" y="274665"/>
            <a:ext cx="2284412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74665"/>
            <a:ext cx="67008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13" y="2130453"/>
            <a:ext cx="86296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27" y="3886200"/>
            <a:ext cx="71088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02" y="4406928"/>
            <a:ext cx="86312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02" y="2906713"/>
            <a:ext cx="86312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3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7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535113"/>
            <a:ext cx="4486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174875"/>
            <a:ext cx="4486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535113"/>
            <a:ext cx="44878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174875"/>
            <a:ext cx="44878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3050"/>
            <a:ext cx="33401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339" y="273078"/>
            <a:ext cx="567531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435103"/>
            <a:ext cx="334010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36" y="4800600"/>
            <a:ext cx="609123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36" y="612775"/>
            <a:ext cx="609123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36" y="5367338"/>
            <a:ext cx="609123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238" y="274665"/>
            <a:ext cx="2284412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74665"/>
            <a:ext cx="67008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13" y="2130453"/>
            <a:ext cx="86296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27" y="3886200"/>
            <a:ext cx="71088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02" y="4406928"/>
            <a:ext cx="86312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02" y="2906713"/>
            <a:ext cx="86312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3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027" y="1600206"/>
            <a:ext cx="4492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535113"/>
            <a:ext cx="4486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174875"/>
            <a:ext cx="4486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535113"/>
            <a:ext cx="44878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174875"/>
            <a:ext cx="44878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3050"/>
            <a:ext cx="33401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339" y="273078"/>
            <a:ext cx="567531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435103"/>
            <a:ext cx="334010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36" y="4800600"/>
            <a:ext cx="609123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36" y="612775"/>
            <a:ext cx="609123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36" y="5367338"/>
            <a:ext cx="609123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274638"/>
            <a:ext cx="91376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12" y="1600206"/>
            <a:ext cx="91376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238" y="274665"/>
            <a:ext cx="2284412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74665"/>
            <a:ext cx="67008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7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3" y="273050"/>
            <a:ext cx="33406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579" y="273078"/>
            <a:ext cx="567539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683" y="1435103"/>
            <a:ext cx="33406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949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90" y="4800600"/>
            <a:ext cx="609219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990" y="612775"/>
            <a:ext cx="609219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990" y="5367338"/>
            <a:ext cx="609219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9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924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409" y="274665"/>
            <a:ext cx="228457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696" y="274665"/>
            <a:ext cx="67032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5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91" y="171455"/>
            <a:ext cx="9594846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214" y="949359"/>
            <a:ext cx="4704878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335" y="949359"/>
            <a:ext cx="4704877" cy="4411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9375" y="144463"/>
            <a:ext cx="236855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5AD7F-74C8-4B99-97D4-67FED31074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702" y="6245225"/>
            <a:ext cx="32162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0031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538" y="2130454"/>
            <a:ext cx="8630603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050" y="3886200"/>
            <a:ext cx="710755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98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85" y="1600206"/>
            <a:ext cx="913828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8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76" y="4406929"/>
            <a:ext cx="863060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76" y="2906713"/>
            <a:ext cx="863060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4841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683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2037" y="1600206"/>
            <a:ext cx="44939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24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84" y="1535113"/>
            <a:ext cx="448609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4" y="2174875"/>
            <a:ext cx="448609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8318" y="1535113"/>
            <a:ext cx="44876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8318" y="2174875"/>
            <a:ext cx="44876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8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85" y="274638"/>
            <a:ext cx="91382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42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6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_sa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A-Santander-negativo_RGB [Convertido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8269" y="6226203"/>
            <a:ext cx="24098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0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702" y="6245225"/>
            <a:ext cx="3216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cxnSp>
        <p:nvCxnSpPr>
          <p:cNvPr id="1029" name="Straight Connector 5"/>
          <p:cNvCxnSpPr>
            <a:cxnSpLocks noChangeShapeType="1"/>
          </p:cNvCxnSpPr>
          <p:nvPr/>
        </p:nvCxnSpPr>
        <p:spPr bwMode="auto">
          <a:xfrm>
            <a:off x="282589" y="476250"/>
            <a:ext cx="9618663" cy="0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</p:spPr>
      </p:cxnSp>
      <p:sp>
        <p:nvSpPr>
          <p:cNvPr id="1030" name="Slide Number Placeholder 2"/>
          <p:cNvSpPr txBox="1">
            <a:spLocks noGrp="1"/>
          </p:cNvSpPr>
          <p:nvPr/>
        </p:nvSpPr>
        <p:spPr bwMode="auto">
          <a:xfrm>
            <a:off x="9461513" y="152400"/>
            <a:ext cx="5048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E669B1E0-EBCD-4419-A063-4F00E4897FBB}" type="slidenum">
              <a:rPr lang="en-GB" sz="2000" smtClean="0">
                <a:solidFill>
                  <a:srgbClr val="BF0505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GB" sz="2000" smtClean="0">
              <a:solidFill>
                <a:srgbClr val="BF0505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>
            <a:off x="282589" y="476250"/>
            <a:ext cx="9618663" cy="0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</p:spPr>
      </p:cxnSp>
      <p:sp>
        <p:nvSpPr>
          <p:cNvPr id="9" name="Slide Number Placeholder 2"/>
          <p:cNvSpPr txBox="1">
            <a:spLocks noGrp="1"/>
          </p:cNvSpPr>
          <p:nvPr userDrawn="1"/>
        </p:nvSpPr>
        <p:spPr bwMode="auto">
          <a:xfrm>
            <a:off x="9461513" y="1524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fld id="{0A7699E5-9E31-4B15-BF94-0D934F0C6546}" type="slidenum">
              <a:rPr lang="en-GB" sz="2000">
                <a:solidFill>
                  <a:srgbClr val="BF0505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2000">
              <a:solidFill>
                <a:srgbClr val="BF050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  <p:sp>
        <p:nvSpPr>
          <p:cNvPr id="9" name="Slide Number Placeholder 2"/>
          <p:cNvSpPr txBox="1">
            <a:spLocks noGrp="1"/>
          </p:cNvSpPr>
          <p:nvPr userDrawn="1"/>
        </p:nvSpPr>
        <p:spPr bwMode="auto">
          <a:xfrm>
            <a:off x="9461513" y="1524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fld id="{0A7699E5-9E31-4B15-BF94-0D934F0C6546}" type="slidenum">
              <a:rPr lang="en-GB" sz="2000">
                <a:solidFill>
                  <a:srgbClr val="BF0505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2000">
              <a:solidFill>
                <a:srgbClr val="BF050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master_sa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A-Santander-negativo_RGB [Convertido]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6226201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063742A8-915D-4362-A3AC-062ED3E793C2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gray">
          <a:xfrm>
            <a:off x="801701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6" name="Line 10"/>
          <p:cNvSpPr>
            <a:spLocks noChangeShapeType="1"/>
          </p:cNvSpPr>
          <p:nvPr userDrawn="1"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GB" sz="18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8" y="-3175"/>
            <a:ext cx="1015678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A-Santander-negativo_RGB [Convertido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85" y="6226178"/>
            <a:ext cx="240835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5695" y="131763"/>
            <a:ext cx="965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EDA78F01-72FA-45E9-8BDA-7CED7CC59BEE}" type="slidenum">
              <a:rPr lang="es-ES_tradnl" altLang="en-US" sz="1800" smtClean="0">
                <a:solidFill>
                  <a:srgbClr val="FF0000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2265" y="228600"/>
            <a:ext cx="7508687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gray">
          <a:xfrm flipH="1" flipV="1">
            <a:off x="639304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 sz="1400" smtClean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master_sa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" descr="A-Santander-negativo_RGB [Convertido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11F79FA2-6ED9-4B80-B8FD-A0536D4104F7}" type="slidenum">
              <a:rPr lang="es-ES_tradnl" sz="1800">
                <a:solidFill>
                  <a:srgbClr val="FF0000"/>
                </a:solidFill>
              </a:rPr>
              <a:pPr algn="r" eaLnBrk="0" hangingPunct="0">
                <a:defRPr/>
              </a:pPr>
              <a:t>‹#›</a:t>
            </a:fld>
            <a:endParaRPr lang="es-ES_tradnl" sz="1800">
              <a:solidFill>
                <a:srgbClr val="FF0000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lIns="0" tIns="0" rIns="0" bIns="0"/>
          <a:lstStyle/>
          <a:p>
            <a:pPr>
              <a:buSzPct val="65000"/>
              <a:buFont typeface="Wingdings" pitchFamily="2" charset="2"/>
              <a:buNone/>
              <a:defRPr/>
            </a:pPr>
            <a:endParaRPr lang="en-US" sz="1400"/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s-ES" sz="1800">
                <a:solidFill>
                  <a:schemeClr val="bg1"/>
                </a:solidFill>
              </a:rPr>
              <a:t>Santander UK</a:t>
            </a:r>
            <a:endParaRPr lang="en-US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78" r:id="rId4"/>
    <p:sldLayoutId id="2147483677" r:id="rId5"/>
    <p:sldLayoutId id="2147483676" r:id="rId6"/>
    <p:sldLayoutId id="2147483675" r:id="rId7"/>
    <p:sldLayoutId id="2147483674" r:id="rId8"/>
    <p:sldLayoutId id="2147483673" r:id="rId9"/>
    <p:sldLayoutId id="2147483672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aster_sa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A-Santander-negativo_RGB [Convertido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8269" y="6226203"/>
            <a:ext cx="24098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0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702" y="6245225"/>
            <a:ext cx="3216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Slide Number Placeholder 2"/>
          <p:cNvSpPr txBox="1">
            <a:spLocks noGrp="1"/>
          </p:cNvSpPr>
          <p:nvPr/>
        </p:nvSpPr>
        <p:spPr bwMode="auto">
          <a:xfrm>
            <a:off x="9648838" y="142875"/>
            <a:ext cx="5048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D2A2A83B-7571-441F-9675-BC8740800596}" type="slidenum">
              <a:rPr lang="en-GB" sz="2000" smtClean="0">
                <a:solidFill>
                  <a:srgbClr val="BF0505"/>
                </a:solidFill>
                <a:cs typeface="Arial" charset="0"/>
              </a:rPr>
              <a:pPr algn="ctr" eaLnBrk="1" hangingPunct="1">
                <a:defRPr/>
              </a:pPr>
              <a:t>‹#›</a:t>
            </a:fld>
            <a:endParaRPr lang="en-GB" sz="2000" smtClean="0">
              <a:solidFill>
                <a:srgbClr val="BF0505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0" r:id="rId3"/>
    <p:sldLayoutId id="2147483689" r:id="rId4"/>
    <p:sldLayoutId id="2147483688" r:id="rId5"/>
    <p:sldLayoutId id="2147483687" r:id="rId6"/>
    <p:sldLayoutId id="2147483686" r:id="rId7"/>
    <p:sldLayoutId id="2147483685" r:id="rId8"/>
    <p:sldLayoutId id="2147483684" r:id="rId9"/>
    <p:sldLayoutId id="2147483683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master_sa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 descr="A-Santander-negativo_RGB [Convertido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88269" y="6226203"/>
            <a:ext cx="24098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01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68702" y="6245225"/>
            <a:ext cx="3216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cxnSp>
        <p:nvCxnSpPr>
          <p:cNvPr id="37893" name="Straight Connector 5"/>
          <p:cNvCxnSpPr>
            <a:cxnSpLocks noChangeShapeType="1"/>
          </p:cNvCxnSpPr>
          <p:nvPr userDrawn="1"/>
        </p:nvCxnSpPr>
        <p:spPr bwMode="auto">
          <a:xfrm>
            <a:off x="282589" y="476250"/>
            <a:ext cx="9618663" cy="0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</p:spPr>
      </p:cxnSp>
      <p:sp>
        <p:nvSpPr>
          <p:cNvPr id="1030" name="Slide Number Placeholder 2"/>
          <p:cNvSpPr txBox="1">
            <a:spLocks noGrp="1"/>
          </p:cNvSpPr>
          <p:nvPr userDrawn="1"/>
        </p:nvSpPr>
        <p:spPr bwMode="auto">
          <a:xfrm>
            <a:off x="9461513" y="1524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fld id="{0A7699E5-9E31-4B15-BF94-0D934F0C6546}" type="slidenum">
              <a:rPr lang="en-GB" sz="2000">
                <a:solidFill>
                  <a:srgbClr val="BF0505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2000">
              <a:solidFill>
                <a:srgbClr val="BF050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>
            <a:off x="282589" y="476250"/>
            <a:ext cx="9618663" cy="0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master_sa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175"/>
            <a:ext cx="10156826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A-Santander-negativo_RGB [Convertido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6226203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996363" y="1317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defRPr/>
            </a:pPr>
            <a:fld id="{B9693D15-9BDB-46A4-BEE3-65CB9376727F}" type="slidenum">
              <a:rPr lang="es-ES_tradnl" altLang="en-US" sz="1800" smtClean="0">
                <a:solidFill>
                  <a:srgbClr val="FF0000"/>
                </a:solidFill>
              </a:rPr>
              <a:pPr algn="r"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801702" y="228600"/>
            <a:ext cx="7508875" cy="2286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SzPct val="65000"/>
              <a:buFont typeface="Wingdings" pitchFamily="2" charset="2"/>
              <a:buNone/>
              <a:defRPr/>
            </a:pPr>
            <a:endParaRPr lang="en-US" altLang="en-US" smtClean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H="1" flipV="1">
            <a:off x="639763" y="228603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2" y="6511953"/>
            <a:ext cx="2244725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n-US" sz="1800" smtClean="0">
                <a:solidFill>
                  <a:schemeClr val="bg1"/>
                </a:solidFill>
              </a:rPr>
              <a:t>Santander UK</a:t>
            </a:r>
            <a:endParaRPr lang="en-US" altLang="en-US" sz="180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>
            <a:off x="282589" y="476250"/>
            <a:ext cx="9618663" cy="0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A-Santander-negativo_RGB [Convertido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6226201"/>
            <a:ext cx="2408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18"/>
          <p:cNvSpPr>
            <a:spLocks noChangeArrowheads="1"/>
          </p:cNvSpPr>
          <p:nvPr/>
        </p:nvSpPr>
        <p:spPr bwMode="auto">
          <a:xfrm>
            <a:off x="338139" y="1447823"/>
            <a:ext cx="8554243" cy="3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 sz="2400" dirty="0" smtClean="0">
              <a:solidFill>
                <a:srgbClr val="FFFFFF"/>
              </a:solidFill>
              <a:ea typeface="MS PGothic" pitchFamily="34" charset="-128"/>
            </a:endParaRPr>
          </a:p>
          <a:p>
            <a:r>
              <a:rPr lang="en-US" sz="2400" dirty="0" smtClean="0">
                <a:solidFill>
                  <a:srgbClr val="FFFFFF"/>
                </a:solidFill>
                <a:ea typeface="MS PGothic" pitchFamily="34" charset="-128"/>
              </a:rPr>
              <a:t>Santander UK Risk Appetite – Lunch and Learn</a:t>
            </a:r>
            <a:endParaRPr lang="en-US" altLang="en-US" sz="2400" dirty="0" smtClean="0">
              <a:solidFill>
                <a:srgbClr val="FFFFFF"/>
              </a:solidFill>
              <a:ea typeface="MS PGothic" pitchFamily="34" charset="-128"/>
            </a:endParaRPr>
          </a:p>
          <a:p>
            <a:endParaRPr lang="en-US" altLang="en-US" sz="2400" dirty="0" smtClean="0">
              <a:solidFill>
                <a:srgbClr val="FFFFFF"/>
              </a:solidFill>
              <a:ea typeface="MS PGothic" pitchFamily="34" charset="-128"/>
            </a:endParaRPr>
          </a:p>
          <a:p>
            <a:endParaRPr lang="en-US" altLang="en-US" sz="2400" dirty="0">
              <a:solidFill>
                <a:srgbClr val="FFFFFF"/>
              </a:solidFill>
              <a:ea typeface="MS PGothic" pitchFamily="34" charset="-128"/>
            </a:endParaRPr>
          </a:p>
          <a:p>
            <a:endParaRPr lang="en-US" altLang="en-US" sz="2400" dirty="0" smtClean="0">
              <a:solidFill>
                <a:srgbClr val="FFFFFF"/>
              </a:solidFill>
              <a:ea typeface="MS PGothic" pitchFamily="34" charset="-128"/>
            </a:endParaRPr>
          </a:p>
          <a:p>
            <a:endParaRPr lang="en-US" altLang="en-US" sz="2400" dirty="0" smtClean="0">
              <a:solidFill>
                <a:srgbClr val="FFFFFF"/>
              </a:solidFill>
              <a:ea typeface="MS PGothic" pitchFamily="34" charset="-128"/>
            </a:endParaRPr>
          </a:p>
          <a:p>
            <a:r>
              <a:rPr lang="en-US" altLang="en-US" sz="1600" dirty="0" smtClean="0">
                <a:solidFill>
                  <a:srgbClr val="FFFFFF"/>
                </a:solidFill>
                <a:ea typeface="MS PGothic" pitchFamily="34" charset="-128"/>
              </a:rPr>
              <a:t>Author: Dorothee Ancira</a:t>
            </a:r>
          </a:p>
          <a:p>
            <a:r>
              <a:rPr lang="en-US" altLang="en-US" sz="1600" dirty="0" smtClean="0">
                <a:solidFill>
                  <a:srgbClr val="FFFFFF"/>
                </a:solidFill>
                <a:ea typeface="MS PGothic" pitchFamily="34" charset="-128"/>
              </a:rPr>
              <a:t>Presenter: </a:t>
            </a:r>
            <a:r>
              <a:rPr lang="en-US" altLang="en-US" sz="1600" dirty="0" smtClean="0">
                <a:solidFill>
                  <a:srgbClr val="FFFFFF"/>
                </a:solidFill>
                <a:ea typeface="MS PGothic" pitchFamily="34" charset="-128"/>
              </a:rPr>
              <a:t>Begoña </a:t>
            </a:r>
            <a:r>
              <a:rPr lang="en-US" altLang="en-US" sz="1600" dirty="0">
                <a:solidFill>
                  <a:srgbClr val="FFFFFF"/>
                </a:solidFill>
                <a:ea typeface="MS PGothic" pitchFamily="34" charset="-128"/>
              </a:rPr>
              <a:t>Ramos </a:t>
            </a:r>
            <a:endParaRPr lang="en-US" altLang="en-US" sz="1600" dirty="0" smtClean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12" y="6511951"/>
            <a:ext cx="22447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s-ES" altLang="en-US" sz="1600" smtClean="0">
                <a:solidFill>
                  <a:srgbClr val="FFFFFF"/>
                </a:solidFill>
                <a:ea typeface="MS PGothic" pitchFamily="34" charset="-128"/>
              </a:rPr>
              <a:t>Santander</a:t>
            </a:r>
            <a:r>
              <a:rPr lang="es-ES" altLang="en-US" sz="1600" b="0" smtClean="0">
                <a:solidFill>
                  <a:srgbClr val="FFFFFF"/>
                </a:solidFill>
                <a:ea typeface="MS PGothic" pitchFamily="34" charset="-128"/>
              </a:rPr>
              <a:t> </a:t>
            </a:r>
            <a:r>
              <a:rPr lang="es-ES" altLang="en-US" sz="1600" smtClean="0">
                <a:solidFill>
                  <a:srgbClr val="FFFFFF"/>
                </a:solidFill>
                <a:ea typeface="MS PGothic" pitchFamily="34" charset="-128"/>
              </a:rPr>
              <a:t>UK</a:t>
            </a:r>
            <a:endParaRPr lang="en-US" altLang="en-US" sz="1600" smtClean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38139" y="5265762"/>
            <a:ext cx="5449887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en-US" sz="1400" dirty="0">
                <a:solidFill>
                  <a:srgbClr val="FFFFFF"/>
                </a:solidFill>
                <a:ea typeface="MS PGothic" pitchFamily="34" charset="-128"/>
              </a:rPr>
              <a:t>Date Created: </a:t>
            </a:r>
            <a:r>
              <a:rPr lang="en-GB" altLang="en-US" sz="1400" dirty="0" smtClean="0">
                <a:solidFill>
                  <a:srgbClr val="FFFFFF"/>
                </a:solidFill>
                <a:ea typeface="MS PGothic" pitchFamily="34" charset="-128"/>
              </a:rPr>
              <a:t>24</a:t>
            </a:r>
            <a:r>
              <a:rPr lang="en-GB" altLang="en-US" sz="1400" baseline="30000" dirty="0" smtClean="0">
                <a:solidFill>
                  <a:srgbClr val="FFFFFF"/>
                </a:solidFill>
                <a:ea typeface="MS PGothic" pitchFamily="34" charset="-128"/>
              </a:rPr>
              <a:t>th</a:t>
            </a:r>
            <a:r>
              <a:rPr lang="en-GB" altLang="en-US" sz="1400" dirty="0" smtClean="0">
                <a:solidFill>
                  <a:srgbClr val="FFFFFF"/>
                </a:solidFill>
                <a:ea typeface="MS PGothic" pitchFamily="34" charset="-128"/>
              </a:rPr>
              <a:t> April 2015</a:t>
            </a:r>
            <a:endParaRPr lang="en-GB" altLang="en-US" sz="14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6959604" y="5688039"/>
            <a:ext cx="3162300" cy="585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600" dirty="0">
                <a:solidFill>
                  <a:srgbClr val="FFFFFF"/>
                </a:solidFill>
                <a:ea typeface="MS PGothic" pitchFamily="34" charset="-128"/>
              </a:rPr>
              <a:t>Confidential</a:t>
            </a:r>
          </a:p>
          <a:p>
            <a:pPr>
              <a:defRPr/>
            </a:pPr>
            <a:endParaRPr lang="en-GB" altLang="en-US" sz="160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8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3686477" y="1039735"/>
            <a:ext cx="6210475" cy="1296830"/>
          </a:xfrm>
          <a:prstGeom prst="roundRect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/>
            <a:endParaRPr lang="en-GB" sz="1000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3823536" y="3005780"/>
            <a:ext cx="6073416" cy="2368326"/>
          </a:xfrm>
          <a:prstGeom prst="roundRect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/>
            <a:endParaRPr lang="en-GB" sz="1000" dirty="0"/>
          </a:p>
        </p:txBody>
      </p:sp>
      <p:sp>
        <p:nvSpPr>
          <p:cNvPr id="3" name="Title 33"/>
          <p:cNvSpPr txBox="1">
            <a:spLocks/>
          </p:cNvSpPr>
          <p:nvPr/>
        </p:nvSpPr>
        <p:spPr>
          <a:xfrm>
            <a:off x="748729" y="209529"/>
            <a:ext cx="6165136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How is the Risk Appetite Embedded?</a:t>
            </a:r>
          </a:p>
          <a:p>
            <a:pPr algn="l"/>
            <a:r>
              <a:rPr lang="en-GB" sz="18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 of the mortgage portfolio – credit risk</a:t>
            </a:r>
            <a:endParaRPr lang="en-GB" sz="18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Trapezoid 40"/>
          <p:cNvSpPr>
            <a:spLocks noChangeAspect="1"/>
          </p:cNvSpPr>
          <p:nvPr/>
        </p:nvSpPr>
        <p:spPr bwMode="auto">
          <a:xfrm>
            <a:off x="454205" y="2418740"/>
            <a:ext cx="2944479" cy="1475088"/>
          </a:xfrm>
          <a:prstGeom prst="trapezoid">
            <a:avLst>
              <a:gd name="adj" fmla="val 52049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ERC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 flipH="1">
            <a:off x="3280339" y="3258836"/>
            <a:ext cx="358775" cy="298450"/>
          </a:xfrm>
          <a:prstGeom prst="rightArrow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/>
            <a:endParaRPr lang="en-GB" sz="1000"/>
          </a:p>
        </p:txBody>
      </p:sp>
      <p:sp>
        <p:nvSpPr>
          <p:cNvPr id="18" name="Isosceles Triangle 17"/>
          <p:cNvSpPr/>
          <p:nvPr/>
        </p:nvSpPr>
        <p:spPr bwMode="auto">
          <a:xfrm>
            <a:off x="1350963" y="1111428"/>
            <a:ext cx="1150938" cy="923173"/>
          </a:xfrm>
          <a:prstGeom prst="triangle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Board </a:t>
            </a:r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/ BRC</a:t>
            </a:r>
          </a:p>
        </p:txBody>
      </p:sp>
      <p:sp>
        <p:nvSpPr>
          <p:cNvPr id="19" name="Trapezoid 18"/>
          <p:cNvSpPr>
            <a:spLocks/>
          </p:cNvSpPr>
          <p:nvPr/>
        </p:nvSpPr>
        <p:spPr bwMode="auto">
          <a:xfrm>
            <a:off x="168442" y="5082613"/>
            <a:ext cx="3665538" cy="697832"/>
          </a:xfrm>
          <a:prstGeom prst="trapezoid">
            <a:avLst>
              <a:gd name="adj" fmla="val 50414"/>
            </a:avLst>
          </a:prstGeom>
          <a:solidFill>
            <a:srgbClr val="C3D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GB" sz="1000" dirty="0" smtClean="0"/>
              <a:t>RCRF triggers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3686477" y="1137699"/>
            <a:ext cx="6329646" cy="1198866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>
            <a:no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GB" sz="1100" u="sng" dirty="0" smtClean="0">
                <a:solidFill>
                  <a:srgbClr val="000000"/>
                </a:solidFill>
              </a:rPr>
              <a:t>Risk Appetite Allocation</a:t>
            </a:r>
            <a:r>
              <a:rPr lang="en-GB" sz="1100" b="0" u="sng" dirty="0" smtClean="0">
                <a:solidFill>
                  <a:srgbClr val="000000"/>
                </a:solidFill>
              </a:rPr>
              <a:t>:</a:t>
            </a:r>
            <a:endParaRPr lang="en-GB" sz="1100" b="0" u="sng" dirty="0">
              <a:solidFill>
                <a:srgbClr val="000000"/>
              </a:solidFill>
            </a:endParaRPr>
          </a:p>
          <a:p>
            <a:pPr marL="449263" lvl="1" indent="-1841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1100" dirty="0" smtClean="0">
                <a:solidFill>
                  <a:srgbClr val="000000"/>
                </a:solidFill>
              </a:rPr>
              <a:t>Mortgage NCL</a:t>
            </a:r>
            <a:r>
              <a:rPr lang="en-GB" sz="1100" b="0" dirty="0" smtClean="0">
                <a:solidFill>
                  <a:srgbClr val="000000"/>
                </a:solidFill>
              </a:rPr>
              <a:t> </a:t>
            </a:r>
            <a:r>
              <a:rPr lang="en-GB" sz="1100" b="0" dirty="0">
                <a:solidFill>
                  <a:srgbClr val="000000"/>
                </a:solidFill>
              </a:rPr>
              <a:t>under </a:t>
            </a:r>
            <a:r>
              <a:rPr lang="en-GB" sz="1100" dirty="0">
                <a:solidFill>
                  <a:srgbClr val="000000"/>
                </a:solidFill>
              </a:rPr>
              <a:t>stress</a:t>
            </a:r>
            <a:r>
              <a:rPr lang="en-GB" sz="1100" b="0" dirty="0">
                <a:solidFill>
                  <a:srgbClr val="000000"/>
                </a:solidFill>
              </a:rPr>
              <a:t> over the next </a:t>
            </a:r>
            <a:r>
              <a:rPr lang="en-GB" sz="1100" dirty="0">
                <a:solidFill>
                  <a:srgbClr val="000000"/>
                </a:solidFill>
              </a:rPr>
              <a:t>three</a:t>
            </a:r>
            <a:r>
              <a:rPr lang="en-GB" sz="1100" b="0" dirty="0">
                <a:solidFill>
                  <a:srgbClr val="000000"/>
                </a:solidFill>
              </a:rPr>
              <a:t> </a:t>
            </a:r>
            <a:r>
              <a:rPr lang="en-GB" sz="1100" dirty="0">
                <a:solidFill>
                  <a:srgbClr val="000000"/>
                </a:solidFill>
              </a:rPr>
              <a:t>years</a:t>
            </a:r>
            <a:r>
              <a:rPr lang="en-GB" sz="1100" b="0" dirty="0">
                <a:solidFill>
                  <a:srgbClr val="000000"/>
                </a:solidFill>
              </a:rPr>
              <a:t> should remain below: </a:t>
            </a:r>
            <a:r>
              <a:rPr lang="en-GB" sz="1100" dirty="0" smtClean="0">
                <a:solidFill>
                  <a:srgbClr val="000000"/>
                </a:solidFill>
              </a:rPr>
              <a:t>£600m</a:t>
            </a:r>
            <a:endParaRPr lang="en-GB" sz="1100" dirty="0">
              <a:solidFill>
                <a:srgbClr val="000000"/>
              </a:solidFill>
            </a:endParaRPr>
          </a:p>
          <a:p>
            <a:pPr marL="449263" lvl="1" indent="-1841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rgbClr val="000000"/>
                </a:solidFill>
              </a:rPr>
              <a:t>Mortgage NPL</a:t>
            </a:r>
            <a:r>
              <a:rPr lang="en-GB" sz="1100" b="0" dirty="0" smtClean="0">
                <a:solidFill>
                  <a:srgbClr val="000000"/>
                </a:solidFill>
              </a:rPr>
              <a:t> </a:t>
            </a:r>
            <a:r>
              <a:rPr lang="en-GB" sz="1100" b="0" dirty="0">
                <a:solidFill>
                  <a:srgbClr val="000000"/>
                </a:solidFill>
              </a:rPr>
              <a:t>ratio under </a:t>
            </a:r>
            <a:r>
              <a:rPr lang="en-GB" sz="1100" dirty="0">
                <a:solidFill>
                  <a:srgbClr val="000000"/>
                </a:solidFill>
              </a:rPr>
              <a:t>stress</a:t>
            </a:r>
            <a:r>
              <a:rPr lang="en-GB" sz="1100" b="0" dirty="0">
                <a:solidFill>
                  <a:srgbClr val="000000"/>
                </a:solidFill>
              </a:rPr>
              <a:t> over the next </a:t>
            </a:r>
            <a:r>
              <a:rPr lang="en-GB" sz="1100" dirty="0">
                <a:solidFill>
                  <a:srgbClr val="000000"/>
                </a:solidFill>
              </a:rPr>
              <a:t>three</a:t>
            </a:r>
            <a:r>
              <a:rPr lang="en-GB" sz="1100" b="0" dirty="0">
                <a:solidFill>
                  <a:srgbClr val="000000"/>
                </a:solidFill>
              </a:rPr>
              <a:t> </a:t>
            </a:r>
            <a:r>
              <a:rPr lang="en-GB" sz="1100" dirty="0">
                <a:solidFill>
                  <a:srgbClr val="000000"/>
                </a:solidFill>
              </a:rPr>
              <a:t>years</a:t>
            </a:r>
            <a:r>
              <a:rPr lang="en-GB" sz="1100" b="0" dirty="0">
                <a:solidFill>
                  <a:srgbClr val="000000"/>
                </a:solidFill>
              </a:rPr>
              <a:t> should remain below: </a:t>
            </a:r>
            <a:r>
              <a:rPr lang="en-GB" sz="1100" dirty="0">
                <a:solidFill>
                  <a:srgbClr val="000000"/>
                </a:solidFill>
              </a:rPr>
              <a:t>3.5%</a:t>
            </a:r>
          </a:p>
          <a:p>
            <a:pPr marL="449263" lvl="1" indent="-1841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rgbClr val="000000"/>
                </a:solidFill>
              </a:rPr>
              <a:t>Mortgage Net write-off </a:t>
            </a:r>
            <a:r>
              <a:rPr lang="en-GB" sz="1100" b="0" dirty="0">
                <a:solidFill>
                  <a:srgbClr val="000000"/>
                </a:solidFill>
              </a:rPr>
              <a:t>under </a:t>
            </a:r>
            <a:r>
              <a:rPr lang="en-GB" sz="1100" dirty="0">
                <a:solidFill>
                  <a:srgbClr val="000000"/>
                </a:solidFill>
              </a:rPr>
              <a:t>stress </a:t>
            </a:r>
            <a:r>
              <a:rPr lang="en-GB" sz="1100" b="0" dirty="0">
                <a:solidFill>
                  <a:srgbClr val="000000"/>
                </a:solidFill>
              </a:rPr>
              <a:t>over the next </a:t>
            </a:r>
            <a:r>
              <a:rPr lang="en-GB" sz="1100" dirty="0">
                <a:solidFill>
                  <a:srgbClr val="000000"/>
                </a:solidFill>
              </a:rPr>
              <a:t>three</a:t>
            </a:r>
            <a:r>
              <a:rPr lang="en-GB" sz="1100" b="0" dirty="0">
                <a:solidFill>
                  <a:srgbClr val="000000"/>
                </a:solidFill>
              </a:rPr>
              <a:t> </a:t>
            </a:r>
            <a:r>
              <a:rPr lang="en-GB" sz="1100" dirty="0">
                <a:solidFill>
                  <a:srgbClr val="000000"/>
                </a:solidFill>
              </a:rPr>
              <a:t>years</a:t>
            </a:r>
            <a:r>
              <a:rPr lang="en-GB" sz="1100" b="0" dirty="0">
                <a:solidFill>
                  <a:srgbClr val="000000"/>
                </a:solidFill>
              </a:rPr>
              <a:t> should remain below: </a:t>
            </a:r>
            <a:r>
              <a:rPr lang="en-GB" sz="1100" dirty="0">
                <a:solidFill>
                  <a:srgbClr val="000000"/>
                </a:solidFill>
              </a:rPr>
              <a:t>£</a:t>
            </a:r>
            <a:r>
              <a:rPr lang="en-GB" sz="1100" dirty="0" smtClean="0">
                <a:solidFill>
                  <a:srgbClr val="000000"/>
                </a:solidFill>
              </a:rPr>
              <a:t>185m</a:t>
            </a:r>
            <a:endParaRPr lang="en-GB" sz="1100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23535" y="3325770"/>
            <a:ext cx="6073417" cy="2092881"/>
            <a:chOff x="3767387" y="3895034"/>
            <a:chExt cx="6073417" cy="2092881"/>
          </a:xfrm>
        </p:grpSpPr>
        <p:sp>
          <p:nvSpPr>
            <p:cNvPr id="22" name="Rectangle 21"/>
            <p:cNvSpPr/>
            <p:nvPr/>
          </p:nvSpPr>
          <p:spPr>
            <a:xfrm>
              <a:off x="3767387" y="3895034"/>
              <a:ext cx="3146478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GB" sz="1000" dirty="0" smtClean="0">
                  <a:solidFill>
                    <a:srgbClr val="000000"/>
                  </a:solidFill>
                </a:rPr>
                <a:t>Risk profile limits for new business: 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err="1" smtClean="0">
                  <a:solidFill>
                    <a:srgbClr val="000000"/>
                  </a:solidFill>
                </a:rPr>
                <a:t>Avg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 Expected Bad Rate: 0.37%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2+ month in arrears at 6 months: 0.031%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Completions 60-90% LTV: 72%</a:t>
              </a: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n-GB" sz="1000" b="0" dirty="0">
                  <a:solidFill>
                    <a:srgbClr val="000000"/>
                  </a:solidFill>
                </a:rPr>
                <a:t>Completions 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75-90</a:t>
              </a:r>
              <a:r>
                <a:rPr lang="en-GB" sz="1000" b="0" dirty="0">
                  <a:solidFill>
                    <a:srgbClr val="000000"/>
                  </a:solidFill>
                </a:rPr>
                <a:t>% LTV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: 38%</a:t>
              </a:r>
              <a:endParaRPr lang="en-GB" sz="1000" b="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n-GB" sz="1000" b="0" dirty="0">
                  <a:solidFill>
                    <a:srgbClr val="000000"/>
                  </a:solidFill>
                </a:rPr>
                <a:t>Completions 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85-90</a:t>
              </a:r>
              <a:r>
                <a:rPr lang="en-GB" sz="1000" b="0" dirty="0">
                  <a:solidFill>
                    <a:srgbClr val="000000"/>
                  </a:solidFill>
                </a:rPr>
                <a:t>% LTV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: 12%</a:t>
              </a:r>
              <a:endParaRPr lang="en-GB" sz="1000" b="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n-GB" sz="1000" b="0" dirty="0">
                  <a:solidFill>
                    <a:srgbClr val="000000"/>
                  </a:solidFill>
                </a:rPr>
                <a:t>Completions </a:t>
              </a:r>
              <a:r>
                <a:rPr lang="en-GB" sz="1000" b="0" dirty="0" smtClean="0">
                  <a:solidFill>
                    <a:srgbClr val="000000"/>
                  </a:solidFill>
                </a:rPr>
                <a:t>LTV&gt;90% (HTB): 6%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Completions Interest Only and Part &amp;Part: 20%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Age at maturity &gt;65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Income multiples &gt;= 4.5 as % completions: 15%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BTL completions: 10%</a:t>
              </a:r>
            </a:p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n-GB" sz="1000" b="0" dirty="0" smtClean="0">
                  <a:solidFill>
                    <a:srgbClr val="000000"/>
                  </a:solidFill>
                </a:rPr>
                <a:t>2+ month in arrears at 6 months (BTL): 0.031%</a:t>
              </a:r>
            </a:p>
            <a:p>
              <a:pPr>
                <a:defRPr/>
              </a:pPr>
              <a:endParaRPr lang="en-GB" sz="1000" b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90364" y="3895034"/>
              <a:ext cx="28504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1000" dirty="0" smtClean="0">
                  <a:solidFill>
                    <a:srgbClr val="000000"/>
                  </a:solidFill>
                </a:rPr>
                <a:t>Risk profile limits for the mortgage stock: 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/>
                <a:t>Average LTV of Stock : 52.5%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/>
                <a:t>NPL Rate: 1.9%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/>
                <a:t>BTL as % of Stock 4.3%</a:t>
              </a: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GB" sz="1000" b="0" dirty="0" smtClean="0"/>
                <a:t>Residential Interest Only &amp; Part &amp; Part as % of Total Stock: 38.8%</a:t>
              </a:r>
              <a:endParaRPr lang="en-GB" sz="10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Up-Down Arrow 23"/>
          <p:cNvSpPr/>
          <p:nvPr/>
        </p:nvSpPr>
        <p:spPr bwMode="auto">
          <a:xfrm>
            <a:off x="4786552" y="2412668"/>
            <a:ext cx="282753" cy="536965"/>
          </a:xfrm>
          <a:prstGeom prst="upDownArrow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/>
            <a:endParaRPr lang="en-GB" sz="1000"/>
          </a:p>
        </p:txBody>
      </p:sp>
      <p:sp>
        <p:nvSpPr>
          <p:cNvPr id="25" name="TextBox 24"/>
          <p:cNvSpPr txBox="1"/>
          <p:nvPr/>
        </p:nvSpPr>
        <p:spPr>
          <a:xfrm>
            <a:off x="5231509" y="2459666"/>
            <a:ext cx="3841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Portfolio engine performs the link between ERC profile limits and Risk Appetite allocation (see slide 4)</a:t>
            </a:r>
            <a:endParaRPr lang="en-GB" sz="1100" dirty="0"/>
          </a:p>
        </p:txBody>
      </p:sp>
      <p:sp>
        <p:nvSpPr>
          <p:cNvPr id="26" name="Right Arrow 25"/>
          <p:cNvSpPr/>
          <p:nvPr/>
        </p:nvSpPr>
        <p:spPr bwMode="auto">
          <a:xfrm rot="8143005" flipH="1">
            <a:off x="2868798" y="2362900"/>
            <a:ext cx="635959" cy="298450"/>
          </a:xfrm>
          <a:prstGeom prst="rightArrow">
            <a:avLst/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/>
            <a:endParaRPr lang="en-GB" sz="1000"/>
          </a:p>
        </p:txBody>
      </p:sp>
      <p:sp>
        <p:nvSpPr>
          <p:cNvPr id="6" name="Rectangle 5"/>
          <p:cNvSpPr/>
          <p:nvPr/>
        </p:nvSpPr>
        <p:spPr>
          <a:xfrm>
            <a:off x="3987294" y="3033173"/>
            <a:ext cx="1598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u="sng" dirty="0"/>
              <a:t>ERC Risk profile </a:t>
            </a:r>
            <a:r>
              <a:rPr lang="en-GB" sz="1000" u="sng" dirty="0" smtClean="0"/>
              <a:t>limits:</a:t>
            </a:r>
            <a:endParaRPr lang="en-GB" sz="1000" u="sng" dirty="0"/>
          </a:p>
        </p:txBody>
      </p:sp>
    </p:spTree>
    <p:extLst>
      <p:ext uri="{BB962C8B-B14F-4D97-AF65-F5344CB8AC3E}">
        <p14:creationId xmlns:p14="http://schemas.microsoft.com/office/powerpoint/2010/main" val="30312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 bwMode="auto">
          <a:xfrm>
            <a:off x="4298784" y="2855519"/>
            <a:ext cx="5135427" cy="2983831"/>
          </a:xfrm>
          <a:prstGeom prst="roundRect">
            <a:avLst/>
          </a:prstGeom>
          <a:solidFill>
            <a:srgbClr val="C3D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Leading indicators: 2+ and 4+ stock</a:t>
            </a:r>
          </a:p>
          <a:p>
            <a:pPr>
              <a:defRPr/>
            </a:pPr>
            <a:r>
              <a:rPr lang="en-GB" sz="1000" b="0" dirty="0" smtClean="0"/>
              <a:t>Other </a:t>
            </a:r>
            <a:r>
              <a:rPr lang="en-GB" sz="1000" b="0" dirty="0"/>
              <a:t>concentration triggers currently not explicitly linked to Risk </a:t>
            </a:r>
            <a:r>
              <a:rPr lang="en-GB" sz="1000" b="0" dirty="0" smtClean="0"/>
              <a:t>Appetite: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Geographic concentration (gross lending for NI, Wales, Northern England)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First Time Buyer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Shared Ownership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Large loans (&gt;£750k)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Income multiples &gt;4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Income multiples &gt;4 for loans &gt;£500k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Interest only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Part &amp; Part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Interest Only / P&amp;P and Sale of property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Age maturity &gt; 65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Flexi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Long term loan (&gt;30)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Flats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Special schemes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 smtClean="0"/>
              <a:t>Capital raising</a:t>
            </a:r>
            <a:endParaRPr lang="en-GB" sz="1000" b="0" dirty="0"/>
          </a:p>
        </p:txBody>
      </p:sp>
      <p:sp>
        <p:nvSpPr>
          <p:cNvPr id="51" name="Right Arrow 50"/>
          <p:cNvSpPr/>
          <p:nvPr/>
        </p:nvSpPr>
        <p:spPr bwMode="auto">
          <a:xfrm rot="10800000" flipH="1">
            <a:off x="3805502" y="4086030"/>
            <a:ext cx="358775" cy="298450"/>
          </a:xfrm>
          <a:prstGeom prst="rightArrow">
            <a:avLst/>
          </a:prstGeom>
          <a:solidFill>
            <a:srgbClr val="C3D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rapezoid 17"/>
          <p:cNvSpPr>
            <a:spLocks noChangeAspect="1"/>
          </p:cNvSpPr>
          <p:nvPr/>
        </p:nvSpPr>
        <p:spPr bwMode="auto">
          <a:xfrm>
            <a:off x="454205" y="2225412"/>
            <a:ext cx="2944479" cy="1475088"/>
          </a:xfrm>
          <a:prstGeom prst="trapezoid">
            <a:avLst>
              <a:gd name="adj" fmla="val 52049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ERC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1350963" y="1111428"/>
            <a:ext cx="1150938" cy="923173"/>
          </a:xfrm>
          <a:prstGeom prst="triangle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Board </a:t>
            </a:r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/ BRC</a:t>
            </a:r>
          </a:p>
        </p:txBody>
      </p:sp>
      <p:sp>
        <p:nvSpPr>
          <p:cNvPr id="20" name="Trapezoid 19"/>
          <p:cNvSpPr>
            <a:spLocks/>
          </p:cNvSpPr>
          <p:nvPr/>
        </p:nvSpPr>
        <p:spPr bwMode="auto">
          <a:xfrm>
            <a:off x="93663" y="3936518"/>
            <a:ext cx="3665538" cy="697832"/>
          </a:xfrm>
          <a:prstGeom prst="trapezoid">
            <a:avLst>
              <a:gd name="adj" fmla="val 50414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RCRF triggers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0" name="Title 33"/>
          <p:cNvSpPr txBox="1">
            <a:spLocks/>
          </p:cNvSpPr>
          <p:nvPr/>
        </p:nvSpPr>
        <p:spPr>
          <a:xfrm>
            <a:off x="748729" y="209529"/>
            <a:ext cx="6165136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How is the Risk Appetite Embedded?</a:t>
            </a:r>
          </a:p>
          <a:p>
            <a:pPr algn="l"/>
            <a:r>
              <a:rPr lang="en-GB" sz="18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 of the mortgage portfolio – credit risk</a:t>
            </a:r>
            <a:endParaRPr lang="en-GB" sz="18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29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 bwMode="auto">
          <a:xfrm>
            <a:off x="1328776" y="1139830"/>
            <a:ext cx="1029468" cy="1152525"/>
          </a:xfrm>
          <a:prstGeom prst="triangle">
            <a:avLst/>
          </a:prstGeom>
          <a:solidFill>
            <a:srgbClr val="C0504D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rPr>
              <a:t>Board / BRC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>
            <a:off x="780353" y="2379667"/>
            <a:ext cx="2126313" cy="1152525"/>
          </a:xfrm>
          <a:prstGeom prst="trapezoid">
            <a:avLst>
              <a:gd name="adj" fmla="val 46172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rPr>
              <a:t>Capital Committee</a:t>
            </a:r>
            <a:endParaRPr kumimoji="0" lang="en-GB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MS PGothic" pitchFamily="34" charset="-128"/>
              <a:cs typeface="Arial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30018" y="1456025"/>
            <a:ext cx="1440000" cy="395287"/>
          </a:xfrm>
          <a:prstGeom prst="roundRect">
            <a:avLst>
              <a:gd name="adj" fmla="val 16667"/>
            </a:avLst>
          </a:prstGeom>
          <a:solidFill>
            <a:srgbClr val="C0504D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CET1 ratio </a:t>
            </a:r>
            <a:endParaRPr lang="en-GB" kern="0" dirty="0" smtClean="0">
              <a:solidFill>
                <a:srgbClr val="C0504D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(</a:t>
            </a:r>
            <a:r>
              <a:rPr lang="en-GB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under stress)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278961" y="1458297"/>
            <a:ext cx="1440000" cy="395287"/>
          </a:xfrm>
          <a:prstGeom prst="roundRect">
            <a:avLst>
              <a:gd name="adj" fmla="val 16667"/>
            </a:avLst>
          </a:prstGeom>
          <a:solidFill>
            <a:srgbClr val="C0504D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Total Capital ratio (under stress)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841296" y="1446921"/>
            <a:ext cx="1440000" cy="395287"/>
          </a:xfrm>
          <a:prstGeom prst="roundRect">
            <a:avLst>
              <a:gd name="adj" fmla="val 16667"/>
            </a:avLst>
          </a:prstGeom>
          <a:solidFill>
            <a:srgbClr val="C0504D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Leverage ratio (under stress)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03630" y="1449193"/>
            <a:ext cx="1440000" cy="395287"/>
          </a:xfrm>
          <a:prstGeom prst="roundRect">
            <a:avLst>
              <a:gd name="adj" fmla="val 16667"/>
            </a:avLst>
          </a:prstGeom>
          <a:solidFill>
            <a:srgbClr val="C0504D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EC surplus (under stress)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747618" y="2441542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Retail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836554" y="2441542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</a:t>
            </a: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C&amp;C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925490" y="2441542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ALCO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069019" y="2441542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SGBM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cxnSp>
        <p:nvCxnSpPr>
          <p:cNvPr id="30" name="Elbow Connector 29"/>
          <p:cNvCxnSpPr>
            <a:stCxn id="11" idx="2"/>
            <a:endCxn id="18" idx="0"/>
          </p:cNvCxnSpPr>
          <p:nvPr/>
        </p:nvCxnSpPr>
        <p:spPr bwMode="auto">
          <a:xfrm rot="5400000">
            <a:off x="3415314" y="1706838"/>
            <a:ext cx="590230" cy="879178"/>
          </a:xfrm>
          <a:prstGeom prst="bentConnector3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11" idx="2"/>
            <a:endCxn id="22" idx="0"/>
          </p:cNvCxnSpPr>
          <p:nvPr/>
        </p:nvCxnSpPr>
        <p:spPr bwMode="auto">
          <a:xfrm rot="16200000" flipH="1">
            <a:off x="3959782" y="2041548"/>
            <a:ext cx="590230" cy="209758"/>
          </a:xfrm>
          <a:prstGeom prst="bentConnector3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11" idx="2"/>
            <a:endCxn id="23" idx="0"/>
          </p:cNvCxnSpPr>
          <p:nvPr/>
        </p:nvCxnSpPr>
        <p:spPr bwMode="auto">
          <a:xfrm rot="16200000" flipH="1">
            <a:off x="4504250" y="1497080"/>
            <a:ext cx="590230" cy="1298694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>
            <a:stCxn id="11" idx="2"/>
            <a:endCxn id="24" idx="0"/>
          </p:cNvCxnSpPr>
          <p:nvPr/>
        </p:nvCxnSpPr>
        <p:spPr bwMode="auto">
          <a:xfrm rot="16200000" flipH="1">
            <a:off x="5076014" y="925315"/>
            <a:ext cx="590230" cy="2442223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15" idx="2"/>
            <a:endCxn id="24" idx="0"/>
          </p:cNvCxnSpPr>
          <p:nvPr/>
        </p:nvCxnSpPr>
        <p:spPr bwMode="auto">
          <a:xfrm rot="16200000" flipH="1">
            <a:off x="6001622" y="1850923"/>
            <a:ext cx="587958" cy="593280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6983435" y="1844480"/>
            <a:ext cx="3065136" cy="1685807"/>
            <a:chOff x="6983435" y="1844480"/>
            <a:chExt cx="3065136" cy="1685807"/>
          </a:xfrm>
        </p:grpSpPr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6983435" y="3135000"/>
              <a:ext cx="712743" cy="395287"/>
            </a:xfrm>
            <a:prstGeom prst="roundRect">
              <a:avLst>
                <a:gd name="adj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EC Eq</a:t>
              </a:r>
              <a:r>
                <a:rPr lang="en-GB" kern="0" dirty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Retail</a:t>
              </a:r>
              <a:endPara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7772115" y="3135000"/>
              <a:ext cx="712743" cy="395287"/>
            </a:xfrm>
            <a:prstGeom prst="roundRect">
              <a:avLst>
                <a:gd name="adj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EC Eq.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C&amp;C</a:t>
              </a:r>
              <a:endPara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8560795" y="3135000"/>
              <a:ext cx="712743" cy="395287"/>
            </a:xfrm>
            <a:prstGeom prst="roundRect">
              <a:avLst>
                <a:gd name="adj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EC Eq</a:t>
              </a:r>
              <a:r>
                <a:rPr lang="en-GB" kern="0" dirty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ALCO</a:t>
              </a:r>
              <a:endPara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9335828" y="3135000"/>
              <a:ext cx="712743" cy="395287"/>
            </a:xfrm>
            <a:prstGeom prst="roundRect">
              <a:avLst>
                <a:gd name="adj" fmla="val 16667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EC Eq</a:t>
              </a:r>
              <a:r>
                <a:rPr lang="en-GB" kern="0" dirty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 smtClean="0">
                  <a:solidFill>
                    <a:srgbClr val="F79646">
                      <a:lumMod val="50000"/>
                    </a:srgbClr>
                  </a:solidFill>
                  <a:ea typeface="MS PGothic" pitchFamily="34" charset="-128"/>
                  <a:cs typeface="Arial" charset="0"/>
                </a:rPr>
                <a:t>SGBM</a:t>
              </a:r>
              <a:endParaRPr lang="en-GB" kern="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7339807" y="1844480"/>
              <a:ext cx="2352393" cy="1290521"/>
              <a:chOff x="7339807" y="1844480"/>
              <a:chExt cx="2352393" cy="1290521"/>
            </a:xfrm>
          </p:grpSpPr>
          <p:cxnSp>
            <p:nvCxnSpPr>
              <p:cNvPr id="47" name="Elbow Connector 46"/>
              <p:cNvCxnSpPr>
                <a:stCxn id="17" idx="2"/>
                <a:endCxn id="28" idx="0"/>
              </p:cNvCxnSpPr>
              <p:nvPr/>
            </p:nvCxnSpPr>
            <p:spPr bwMode="auto">
              <a:xfrm rot="16200000" flipH="1">
                <a:off x="8762655" y="2205455"/>
                <a:ext cx="1290520" cy="568570"/>
              </a:xfrm>
              <a:prstGeom prst="bentConnector3">
                <a:avLst>
                  <a:gd name="adj1" fmla="val 50000"/>
                </a:avLst>
              </a:prstGeom>
              <a:solidFill>
                <a:srgbClr val="CCFFFF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Elbow Connector 49"/>
              <p:cNvCxnSpPr>
                <a:stCxn id="17" idx="2"/>
                <a:endCxn id="27" idx="0"/>
              </p:cNvCxnSpPr>
              <p:nvPr/>
            </p:nvCxnSpPr>
            <p:spPr bwMode="auto">
              <a:xfrm rot="5400000">
                <a:off x="8375139" y="2386509"/>
                <a:ext cx="1290520" cy="206463"/>
              </a:xfrm>
              <a:prstGeom prst="bentConnector3">
                <a:avLst>
                  <a:gd name="adj1" fmla="val 50000"/>
                </a:avLst>
              </a:prstGeom>
              <a:solidFill>
                <a:srgbClr val="CCFFFF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Elbow Connector 52"/>
              <p:cNvCxnSpPr>
                <a:stCxn id="17" idx="2"/>
                <a:endCxn id="26" idx="0"/>
              </p:cNvCxnSpPr>
              <p:nvPr/>
            </p:nvCxnSpPr>
            <p:spPr bwMode="auto">
              <a:xfrm rot="5400000">
                <a:off x="7980799" y="1992169"/>
                <a:ext cx="1290520" cy="995143"/>
              </a:xfrm>
              <a:prstGeom prst="bentConnector3">
                <a:avLst>
                  <a:gd name="adj1" fmla="val 50000"/>
                </a:avLst>
              </a:prstGeom>
              <a:solidFill>
                <a:srgbClr val="CCFFFF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Elbow Connector 56"/>
              <p:cNvCxnSpPr>
                <a:stCxn id="17" idx="2"/>
                <a:endCxn id="25" idx="0"/>
              </p:cNvCxnSpPr>
              <p:nvPr/>
            </p:nvCxnSpPr>
            <p:spPr bwMode="auto">
              <a:xfrm rot="5400000">
                <a:off x="7586459" y="1597829"/>
                <a:ext cx="1290520" cy="1783823"/>
              </a:xfrm>
              <a:prstGeom prst="bentConnector3">
                <a:avLst>
                  <a:gd name="adj1" fmla="val 50000"/>
                </a:avLst>
              </a:prstGeom>
              <a:solidFill>
                <a:srgbClr val="CCFFFF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4108493" y="3701236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mortgages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4108493" y="4226600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Unsecured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>
            <a:off x="4108493" y="4747496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SCF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3" name="AutoShape 7"/>
          <p:cNvSpPr>
            <a:spLocks noChangeArrowheads="1"/>
          </p:cNvSpPr>
          <p:nvPr/>
        </p:nvSpPr>
        <p:spPr bwMode="auto">
          <a:xfrm>
            <a:off x="5530331" y="3714883"/>
            <a:ext cx="1046443" cy="525365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LAB &amp; ALCO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assets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4" name="AutoShape 7"/>
          <p:cNvSpPr>
            <a:spLocks noChangeArrowheads="1"/>
          </p:cNvSpPr>
          <p:nvPr/>
        </p:nvSpPr>
        <p:spPr bwMode="auto">
          <a:xfrm>
            <a:off x="6957641" y="4002165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mortgages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auto">
          <a:xfrm>
            <a:off x="6957641" y="4527529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Unsecured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6" name="AutoShape 7"/>
          <p:cNvSpPr>
            <a:spLocks noChangeArrowheads="1"/>
          </p:cNvSpPr>
          <p:nvPr/>
        </p:nvSpPr>
        <p:spPr bwMode="auto">
          <a:xfrm>
            <a:off x="6957641" y="5048425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SCF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cxnSp>
        <p:nvCxnSpPr>
          <p:cNvPr id="77" name="Elbow Connector 76"/>
          <p:cNvCxnSpPr>
            <a:stCxn id="18" idx="2"/>
            <a:endCxn id="69" idx="1"/>
          </p:cNvCxnSpPr>
          <p:nvPr/>
        </p:nvCxnSpPr>
        <p:spPr bwMode="auto">
          <a:xfrm rot="16200000" flipH="1">
            <a:off x="3158641" y="2949027"/>
            <a:ext cx="1062051" cy="837653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>
            <a:stCxn id="18" idx="2"/>
            <a:endCxn id="70" idx="1"/>
          </p:cNvCxnSpPr>
          <p:nvPr/>
        </p:nvCxnSpPr>
        <p:spPr bwMode="auto">
          <a:xfrm rot="16200000" flipH="1">
            <a:off x="2895959" y="3211709"/>
            <a:ext cx="1587415" cy="837653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Elbow Connector 83"/>
          <p:cNvCxnSpPr>
            <a:stCxn id="18" idx="2"/>
            <a:endCxn id="71" idx="1"/>
          </p:cNvCxnSpPr>
          <p:nvPr/>
        </p:nvCxnSpPr>
        <p:spPr bwMode="auto">
          <a:xfrm rot="16200000" flipH="1">
            <a:off x="2635511" y="3472157"/>
            <a:ext cx="2108311" cy="837653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Elbow Connector 87"/>
          <p:cNvCxnSpPr>
            <a:stCxn id="23" idx="2"/>
            <a:endCxn id="73" idx="1"/>
          </p:cNvCxnSpPr>
          <p:nvPr/>
        </p:nvCxnSpPr>
        <p:spPr bwMode="auto">
          <a:xfrm rot="16200000" flipH="1">
            <a:off x="4919153" y="3366387"/>
            <a:ext cx="1140737" cy="81619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rapezoid 8"/>
          <p:cNvSpPr>
            <a:spLocks/>
          </p:cNvSpPr>
          <p:nvPr/>
        </p:nvSpPr>
        <p:spPr bwMode="auto">
          <a:xfrm>
            <a:off x="257002" y="3625855"/>
            <a:ext cx="3173016" cy="1150937"/>
          </a:xfrm>
          <a:prstGeom prst="trapezoid">
            <a:avLst>
              <a:gd name="adj" fmla="val 44529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rPr>
              <a:t>Operating Capital</a:t>
            </a:r>
            <a:r>
              <a:rPr kumimoji="0" lang="en-GB" i="0" u="none" strike="noStrike" kern="0" cap="none" spc="0" normalizeH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MS PGothic" pitchFamily="34" charset="-128"/>
                <a:cs typeface="Arial" charset="0"/>
              </a:rPr>
              <a:t> Committee</a:t>
            </a:r>
            <a:endParaRPr kumimoji="0" lang="en-GB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ea typeface="MS PGothic" pitchFamily="34" charset="-128"/>
              <a:cs typeface="Arial" charset="0"/>
            </a:endParaRPr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8377880" y="3969984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Corporate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92" name="AutoShape 7"/>
          <p:cNvSpPr>
            <a:spLocks noChangeArrowheads="1"/>
          </p:cNvSpPr>
          <p:nvPr/>
        </p:nvSpPr>
        <p:spPr bwMode="auto">
          <a:xfrm>
            <a:off x="8377880" y="4495348"/>
            <a:ext cx="1046443" cy="395287"/>
          </a:xfrm>
          <a:prstGeom prst="roundRect">
            <a:avLst>
              <a:gd name="adj" fmla="val 16667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RWA Eq.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Commercial</a:t>
            </a:r>
            <a:endParaRPr lang="en-GB" kern="0" dirty="0">
              <a:solidFill>
                <a:srgbClr val="9BBB59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cxnSp>
        <p:nvCxnSpPr>
          <p:cNvPr id="102" name="Elbow Connector 101"/>
          <p:cNvCxnSpPr>
            <a:stCxn id="25" idx="1"/>
            <a:endCxn id="74" idx="1"/>
          </p:cNvCxnSpPr>
          <p:nvPr/>
        </p:nvCxnSpPr>
        <p:spPr bwMode="auto">
          <a:xfrm rot="10800000" flipV="1">
            <a:off x="6957641" y="3332643"/>
            <a:ext cx="25794" cy="867165"/>
          </a:xfrm>
          <a:prstGeom prst="bentConnector3">
            <a:avLst>
              <a:gd name="adj1" fmla="val 986253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Elbow Connector 104"/>
          <p:cNvCxnSpPr>
            <a:stCxn id="25" idx="1"/>
            <a:endCxn id="75" idx="1"/>
          </p:cNvCxnSpPr>
          <p:nvPr/>
        </p:nvCxnSpPr>
        <p:spPr bwMode="auto">
          <a:xfrm rot="10800000" flipV="1">
            <a:off x="6957641" y="3332643"/>
            <a:ext cx="25794" cy="1392529"/>
          </a:xfrm>
          <a:prstGeom prst="bentConnector3">
            <a:avLst>
              <a:gd name="adj1" fmla="val 986253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>
            <a:stCxn id="25" idx="1"/>
            <a:endCxn id="76" idx="1"/>
          </p:cNvCxnSpPr>
          <p:nvPr/>
        </p:nvCxnSpPr>
        <p:spPr bwMode="auto">
          <a:xfrm rot="10800000" flipV="1">
            <a:off x="6957641" y="3332643"/>
            <a:ext cx="25794" cy="1913425"/>
          </a:xfrm>
          <a:prstGeom prst="bentConnector3">
            <a:avLst>
              <a:gd name="adj1" fmla="val 986253"/>
            </a:avLst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Elbow Connector 112"/>
          <p:cNvCxnSpPr>
            <a:stCxn id="26" idx="2"/>
            <a:endCxn id="91" idx="1"/>
          </p:cNvCxnSpPr>
          <p:nvPr/>
        </p:nvCxnSpPr>
        <p:spPr bwMode="auto">
          <a:xfrm rot="16200000" flipH="1">
            <a:off x="7934513" y="3724260"/>
            <a:ext cx="637341" cy="249393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>
            <a:stCxn id="26" idx="2"/>
            <a:endCxn id="92" idx="1"/>
          </p:cNvCxnSpPr>
          <p:nvPr/>
        </p:nvCxnSpPr>
        <p:spPr bwMode="auto">
          <a:xfrm rot="16200000" flipH="1">
            <a:off x="7671831" y="3986942"/>
            <a:ext cx="1162705" cy="249393"/>
          </a:xfrm>
          <a:prstGeom prst="bentConnector2">
            <a:avLst/>
          </a:prstGeom>
          <a:solidFill>
            <a:srgbClr val="CC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itle 33"/>
          <p:cNvSpPr txBox="1">
            <a:spLocks/>
          </p:cNvSpPr>
          <p:nvPr/>
        </p:nvSpPr>
        <p:spPr>
          <a:xfrm>
            <a:off x="748729" y="209529"/>
            <a:ext cx="838162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Embedding of Risk Appetite for Capital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6959" y="5830705"/>
            <a:ext cx="8966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RWA equivalent consider all Pillar 1 requirements (Credit, Operational and Traded Market risk)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84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136650"/>
            <a:ext cx="985043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33"/>
          <p:cNvSpPr txBox="1">
            <a:spLocks/>
          </p:cNvSpPr>
          <p:nvPr/>
        </p:nvSpPr>
        <p:spPr>
          <a:xfrm>
            <a:off x="748729" y="209529"/>
            <a:ext cx="8381623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BAU and Risk Appetite limits – RWA Equivalent monitored by </a:t>
            </a:r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Capital Committee</a:t>
            </a:r>
            <a:endParaRPr lang="en-GB" sz="2400" b="1" kern="1200" dirty="0" smtClean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9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53964" y="6330950"/>
            <a:ext cx="517446" cy="36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A5F7E18-72D8-4A12-9C6D-FCD2D42369F9}" type="slidenum">
              <a:rPr lang="en-GB" smtClean="0">
                <a:solidFill>
                  <a:srgbClr val="FFFFFF"/>
                </a:solidFill>
              </a:rPr>
              <a:pPr eaLnBrk="1" hangingPunct="1"/>
              <a:t>14</a:t>
            </a:fld>
            <a:endParaRPr lang="en-GB" smtClean="0">
              <a:solidFill>
                <a:srgbClr val="FFFFFF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108565"/>
              </p:ext>
            </p:extLst>
          </p:nvPr>
        </p:nvGraphicFramePr>
        <p:xfrm>
          <a:off x="594371" y="1527340"/>
          <a:ext cx="9250125" cy="70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340" name="Group 27"/>
          <p:cNvGrpSpPr>
            <a:grpSpLocks/>
          </p:cNvGrpSpPr>
          <p:nvPr/>
        </p:nvGrpSpPr>
        <p:grpSpPr bwMode="auto">
          <a:xfrm>
            <a:off x="1051163" y="4335463"/>
            <a:ext cx="8404424" cy="1574800"/>
            <a:chOff x="1037061" y="2675319"/>
            <a:chExt cx="8198695" cy="15750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895756" y="2675319"/>
              <a:ext cx="2340000" cy="1575075"/>
            </a:xfrm>
            <a:prstGeom prst="roundRect">
              <a:avLst>
                <a:gd name="adj" fmla="val 1001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/>
            <a:lstStyle/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Monthly monitoring</a:t>
              </a:r>
            </a:p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Semi - annual assurance</a:t>
              </a:r>
            </a:p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Ad-hoc challenge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3977267" y="2675319"/>
              <a:ext cx="2340000" cy="1563923"/>
            </a:xfrm>
            <a:prstGeom prst="roundRect">
              <a:avLst>
                <a:gd name="adj" fmla="val 1001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/>
            <a:lstStyle/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Testing business plan against appetite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37061" y="2675319"/>
              <a:ext cx="2340000" cy="1552773"/>
            </a:xfrm>
            <a:prstGeom prst="roundRect">
              <a:avLst>
                <a:gd name="adj" fmla="val 10015"/>
              </a:avLst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/>
            <a:lstStyle/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Framework design</a:t>
              </a:r>
            </a:p>
            <a:p>
              <a:pPr marL="360000">
                <a:spcAft>
                  <a:spcPts val="2400"/>
                </a:spcAft>
                <a:defRPr/>
              </a:pPr>
              <a:r>
                <a:rPr lang="en-GB" sz="1200" b="0" dirty="0">
                  <a:solidFill>
                    <a:schemeClr val="tx1"/>
                  </a:solidFill>
                </a:rPr>
                <a:t>Approval &amp; allocation of Risk Appetite</a:t>
              </a:r>
            </a:p>
            <a:p>
              <a:pPr marL="180000" indent="-180000">
                <a:spcAft>
                  <a:spcPts val="0"/>
                </a:spcAft>
                <a:defRPr/>
              </a:pPr>
              <a:endParaRPr lang="en-GB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28895" y="2768655"/>
              <a:ext cx="288000" cy="288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138356" y="3314245"/>
              <a:ext cx="288000" cy="288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61326" y="2793634"/>
              <a:ext cx="288000" cy="288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954793" y="2756939"/>
              <a:ext cx="288000" cy="28799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978138" y="3214180"/>
              <a:ext cx="288000" cy="28799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982650" y="3684276"/>
              <a:ext cx="288000" cy="28799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2813">
                <a:defRPr/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</a:rPr>
                <a:t>6</a:t>
              </a:r>
              <a:endParaRPr lang="en-GB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4341" name="Group 28"/>
          <p:cNvGrpSpPr>
            <a:grpSpLocks/>
          </p:cNvGrpSpPr>
          <p:nvPr/>
        </p:nvGrpSpPr>
        <p:grpSpPr bwMode="auto">
          <a:xfrm>
            <a:off x="1047925" y="2403508"/>
            <a:ext cx="8406051" cy="1819275"/>
            <a:chOff x="1011041" y="4496968"/>
            <a:chExt cx="8201401" cy="1008014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011041" y="4496968"/>
              <a:ext cx="2340000" cy="1000580"/>
            </a:xfrm>
            <a:prstGeom prst="roundRect">
              <a:avLst>
                <a:gd name="adj" fmla="val 10015"/>
              </a:avLst>
            </a:prstGeom>
            <a:solidFill>
              <a:srgbClr val="C00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bg1"/>
                  </a:solidFill>
                </a:rPr>
                <a:t>Proposed by the CEO with CRO agreement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bg1"/>
                  </a:solidFill>
                </a:rPr>
                <a:t>Enterprise Risk provide review and challenge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bg1"/>
                  </a:solidFill>
                </a:rPr>
                <a:t>Board Risk Committee reviews and recommends approval to the Board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bg1"/>
                  </a:solidFill>
                </a:rPr>
                <a:t>Approved by the Board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3962398" y="4504402"/>
              <a:ext cx="2340000" cy="1000580"/>
            </a:xfrm>
            <a:prstGeom prst="roundRect">
              <a:avLst>
                <a:gd name="adj" fmla="val 10015"/>
              </a:avLst>
            </a:prstGeom>
            <a:solidFill>
              <a:srgbClr val="FF505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Business Units propose plan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CRO test plan against appetite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Board Risk Committee reviews and recommends approval to the Board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Approved by the Board</a:t>
              </a: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872442" y="4500684"/>
              <a:ext cx="2340000" cy="1000580"/>
            </a:xfrm>
            <a:prstGeom prst="roundRect">
              <a:avLst>
                <a:gd name="adj" fmla="val 10015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Enterprise Risk monitors performance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Linked to Stress testing</a:t>
              </a:r>
            </a:p>
            <a:p>
              <a:pPr marL="180000" indent="-180000">
                <a:spcAft>
                  <a:spcPts val="0"/>
                </a:spcAft>
                <a:buSzPct val="75000"/>
                <a:buFont typeface="Wingdings 3" pitchFamily="18" charset="2"/>
                <a:buChar char="u"/>
                <a:defRPr/>
              </a:pPr>
              <a:r>
                <a:rPr lang="en-GB" sz="1200" b="0" dirty="0">
                  <a:solidFill>
                    <a:schemeClr val="tx1">
                      <a:lumMod val="75000"/>
                    </a:schemeClr>
                  </a:solidFill>
                </a:rPr>
                <a:t>Escalation to the Board Risk Committee and the Board as required</a:t>
              </a:r>
            </a:p>
          </p:txBody>
        </p:sp>
      </p:grpSp>
      <p:sp>
        <p:nvSpPr>
          <p:cNvPr id="14342" name="Rectangle 29"/>
          <p:cNvSpPr>
            <a:spLocks noChangeArrowheads="1"/>
          </p:cNvSpPr>
          <p:nvPr/>
        </p:nvSpPr>
        <p:spPr bwMode="auto">
          <a:xfrm>
            <a:off x="367749" y="1019890"/>
            <a:ext cx="90862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2813">
              <a:spcAft>
                <a:spcPts val="600"/>
              </a:spcAft>
              <a:buSzPct val="75000"/>
            </a:pPr>
            <a:r>
              <a:rPr lang="en-GB" sz="1400" b="0" dirty="0">
                <a:solidFill>
                  <a:schemeClr val="tx2"/>
                </a:solidFill>
              </a:rPr>
              <a:t>There are three main phases in the governance of risk appetite with six key underlying processes: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 rot="16200000">
            <a:off x="-331698" y="3008808"/>
            <a:ext cx="1810489" cy="613166"/>
          </a:xfrm>
          <a:prstGeom prst="roundRect">
            <a:avLst>
              <a:gd name="adj" fmla="val 10015"/>
            </a:avLst>
          </a:prstGeom>
          <a:solidFill>
            <a:schemeClr val="tx1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spcAft>
                <a:spcPts val="0"/>
              </a:spcAft>
              <a:buSzPct val="75000"/>
              <a:defRPr/>
            </a:pPr>
            <a:r>
              <a:rPr lang="en-GB" sz="1200" b="0" dirty="0">
                <a:solidFill>
                  <a:schemeClr val="bg1"/>
                </a:solidFill>
              </a:rPr>
              <a:t>Roles and approvals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 rot="16200000">
            <a:off x="-201220" y="4810341"/>
            <a:ext cx="1541878" cy="613166"/>
          </a:xfrm>
          <a:prstGeom prst="roundRect">
            <a:avLst>
              <a:gd name="adj" fmla="val 10015"/>
            </a:avLst>
          </a:prstGeom>
          <a:solidFill>
            <a:schemeClr val="tx1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spcAft>
                <a:spcPts val="0"/>
              </a:spcAft>
              <a:buSzPct val="75000"/>
              <a:defRPr/>
            </a:pPr>
            <a:r>
              <a:rPr lang="en-GB" sz="1200" b="0" dirty="0">
                <a:solidFill>
                  <a:schemeClr val="bg1"/>
                </a:solidFill>
              </a:rPr>
              <a:t>Key Governance Processes *</a:t>
            </a:r>
          </a:p>
        </p:txBody>
      </p:sp>
      <p:sp>
        <p:nvSpPr>
          <p:cNvPr id="23" name="Title 33"/>
          <p:cNvSpPr txBox="1">
            <a:spLocks/>
          </p:cNvSpPr>
          <p:nvPr/>
        </p:nvSpPr>
        <p:spPr>
          <a:xfrm>
            <a:off x="748729" y="209505"/>
            <a:ext cx="899056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Key processes for Risk Appetite</a:t>
            </a:r>
            <a:endParaRPr lang="en-GB" sz="2400" b="1" kern="120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2675466" y="1854200"/>
            <a:ext cx="4191000" cy="160866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 MORE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ONE SLIDE ON THE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OVERALL PROCESS 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P18 /PECs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3"/>
          <p:cNvSpPr txBox="1">
            <a:spLocks/>
          </p:cNvSpPr>
          <p:nvPr/>
        </p:nvSpPr>
        <p:spPr>
          <a:xfrm>
            <a:off x="748729" y="209529"/>
            <a:ext cx="8381623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Risk Appetite </a:t>
            </a:r>
            <a:r>
              <a:rPr lang="en-GB" sz="24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is considered in the strategic planning (P18) and budgeting processes (PECs)</a:t>
            </a:r>
            <a:endParaRPr lang="en-GB" sz="2400" b="1" kern="1200" dirty="0" smtClean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8"/>
          <p:cNvSpPr>
            <a:spLocks noChangeArrowheads="1"/>
          </p:cNvSpPr>
          <p:nvPr/>
        </p:nvSpPr>
        <p:spPr bwMode="ltGray">
          <a:xfrm>
            <a:off x="3453067" y="1393372"/>
            <a:ext cx="3600000" cy="3600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b="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ltGray">
          <a:xfrm>
            <a:off x="7364502" y="3955852"/>
            <a:ext cx="2550164" cy="939546"/>
          </a:xfrm>
          <a:prstGeom prst="rect">
            <a:avLst/>
          </a:prstGeom>
          <a:solidFill>
            <a:srgbClr val="C00000"/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sng" dirty="0">
                <a:solidFill>
                  <a:schemeClr val="bg1"/>
                </a:solidFill>
                <a:ea typeface="+mn-ea"/>
                <a:cs typeface="Arial" pitchFamily="34" charset="0"/>
              </a:rPr>
              <a:t>Risk Capacity:</a:t>
            </a:r>
            <a:r>
              <a:rPr lang="en-US" sz="1200" dirty="0">
                <a:solidFill>
                  <a:schemeClr val="bg1"/>
                </a:solidFill>
                <a:ea typeface="+mn-ea"/>
                <a:cs typeface="Arial" pitchFamily="34" charset="0"/>
              </a:rPr>
              <a:t/>
            </a:r>
            <a:br>
              <a:rPr lang="en-US" sz="1200" dirty="0">
                <a:solidFill>
                  <a:schemeClr val="bg1"/>
                </a:solidFill>
                <a:ea typeface="+mn-ea"/>
                <a:cs typeface="Arial" pitchFamily="34" charset="0"/>
              </a:rPr>
            </a:br>
            <a:r>
              <a:rPr lang="en-US" sz="1200" b="0" dirty="0">
                <a:solidFill>
                  <a:schemeClr val="bg1"/>
                </a:solidFill>
                <a:ea typeface="+mn-ea"/>
                <a:cs typeface="Arial" pitchFamily="34" charset="0"/>
              </a:rPr>
              <a:t>Maximum amount of risk that could be taken given capital, funding, liquidity, regulatory </a:t>
            </a:r>
            <a:r>
              <a:rPr lang="en-US" sz="1200" b="0" dirty="0" smtClean="0">
                <a:solidFill>
                  <a:schemeClr val="bg1"/>
                </a:solidFill>
                <a:ea typeface="+mn-ea"/>
                <a:cs typeface="Arial" pitchFamily="34" charset="0"/>
              </a:rPr>
              <a:t>constraints (stress measure)</a:t>
            </a:r>
            <a:endParaRPr lang="en-US" sz="1200" dirty="0">
              <a:solidFill>
                <a:schemeClr val="bg1"/>
              </a:solidFill>
              <a:ea typeface="+mn-ea"/>
              <a:cs typeface="Arial" pitchFamily="34" charset="0"/>
            </a:endParaRPr>
          </a:p>
        </p:txBody>
      </p:sp>
      <p:graphicFrame>
        <p:nvGraphicFramePr>
          <p:cNvPr id="43010" name="Object 5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76" y="1639"/>
          <a:ext cx="15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" y="1639"/>
                        <a:ext cx="156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itle 33"/>
          <p:cNvSpPr>
            <a:spLocks noGrp="1"/>
          </p:cNvSpPr>
          <p:nvPr>
            <p:ph type="title"/>
          </p:nvPr>
        </p:nvSpPr>
        <p:spPr>
          <a:xfrm>
            <a:off x="748729" y="195857"/>
            <a:ext cx="8990564" cy="369332"/>
          </a:xfr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What is the Risk Appetite and Risk profile?</a:t>
            </a:r>
            <a:endParaRPr lang="en-GB" sz="2400" b="1" kern="120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43014" name="Straight Connector 58"/>
          <p:cNvCxnSpPr>
            <a:cxnSpLocks noChangeShapeType="1"/>
            <a:stCxn id="128" idx="3"/>
            <a:endCxn id="232457" idx="1"/>
          </p:cNvCxnSpPr>
          <p:nvPr/>
        </p:nvCxnSpPr>
        <p:spPr bwMode="auto">
          <a:xfrm>
            <a:off x="3111390" y="1748755"/>
            <a:ext cx="1001533" cy="286313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457" name="Oval 9"/>
          <p:cNvSpPr>
            <a:spLocks noChangeArrowheads="1"/>
          </p:cNvSpPr>
          <p:nvPr/>
        </p:nvSpPr>
        <p:spPr bwMode="ltGray">
          <a:xfrm>
            <a:off x="3641691" y="1575573"/>
            <a:ext cx="3217770" cy="3137606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5785" tIns="47893" rIns="95785" bIns="47893"/>
          <a:lstStyle/>
          <a:p>
            <a:pPr algn="ctr" eaLnBrk="0" fontAlgn="auto" hangingPunct="0">
              <a:spcBef>
                <a:spcPts val="0"/>
              </a:spcBef>
              <a:spcAft>
                <a:spcPts val="600"/>
              </a:spcAft>
              <a:defRPr/>
            </a:pPr>
            <a:endParaRPr lang="en-US" sz="1300" b="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ltGray">
          <a:xfrm>
            <a:off x="3842651" y="1806218"/>
            <a:ext cx="2815865" cy="2676316"/>
          </a:xfrm>
          <a:prstGeom prst="ellipse">
            <a:avLst/>
          </a:prstGeom>
          <a:solidFill>
            <a:schemeClr val="bg1"/>
          </a:solidFill>
          <a:ln w="50800" algn="ctr">
            <a:solidFill>
              <a:srgbClr val="79A2B3"/>
            </a:solidFill>
            <a:prstDash val="dash"/>
            <a:round/>
            <a:headEnd/>
            <a:tailEnd/>
          </a:ln>
          <a:effectLst/>
        </p:spPr>
        <p:txBody>
          <a:bodyPr wrap="none" lIns="95785" tIns="47893" rIns="95785" bIns="47893"/>
          <a:lstStyle/>
          <a:p>
            <a:pPr algn="ctr" eaLnBrk="0" fontAlgn="auto" hangingPunct="0">
              <a:spcBef>
                <a:spcPts val="0"/>
              </a:spcBef>
              <a:spcAft>
                <a:spcPts val="600"/>
              </a:spcAft>
              <a:defRPr/>
            </a:pPr>
            <a:endParaRPr lang="en-US" sz="1300" b="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ltGray">
          <a:xfrm>
            <a:off x="4673915" y="2601494"/>
            <a:ext cx="1153337" cy="1085831"/>
          </a:xfrm>
          <a:prstGeom prst="ellipse">
            <a:avLst/>
          </a:prstGeom>
          <a:solidFill>
            <a:schemeClr val="bg1"/>
          </a:solidFill>
          <a:ln w="50800" algn="ctr">
            <a:solidFill>
              <a:srgbClr val="7CA4B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300" b="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cxnSp>
        <p:nvCxnSpPr>
          <p:cNvPr id="43022" name="Straight Connector 71"/>
          <p:cNvCxnSpPr>
            <a:cxnSpLocks noChangeShapeType="1"/>
          </p:cNvCxnSpPr>
          <p:nvPr/>
        </p:nvCxnSpPr>
        <p:spPr bwMode="auto">
          <a:xfrm flipV="1">
            <a:off x="3072572" y="3687304"/>
            <a:ext cx="843580" cy="396871"/>
          </a:xfrm>
          <a:prstGeom prst="line">
            <a:avLst/>
          </a:prstGeom>
          <a:solidFill>
            <a:schemeClr val="bg1"/>
          </a:solidFill>
          <a:ln w="31750" algn="ctr">
            <a:solidFill>
              <a:srgbClr val="7CA4B0"/>
            </a:solidFill>
            <a:round/>
            <a:headEnd/>
            <a:tailEnd type="triangle"/>
          </a:ln>
          <a:effectLst/>
          <a:extLst/>
        </p:spPr>
      </p:cxnSp>
      <p:cxnSp>
        <p:nvCxnSpPr>
          <p:cNvPr id="43023" name="Straight Connector 76"/>
          <p:cNvCxnSpPr>
            <a:cxnSpLocks noChangeShapeType="1"/>
          </p:cNvCxnSpPr>
          <p:nvPr/>
        </p:nvCxnSpPr>
        <p:spPr bwMode="auto">
          <a:xfrm flipV="1">
            <a:off x="5827257" y="2404582"/>
            <a:ext cx="1618596" cy="515938"/>
          </a:xfrm>
          <a:prstGeom prst="line">
            <a:avLst/>
          </a:prstGeom>
          <a:solidFill>
            <a:schemeClr val="bg1"/>
          </a:solidFill>
          <a:ln w="31750" algn="ctr">
            <a:solidFill>
              <a:srgbClr val="7CA4B0"/>
            </a:solidFill>
            <a:round/>
            <a:headEnd type="triangle"/>
            <a:tailEnd/>
          </a:ln>
          <a:effectLst/>
          <a:extLst/>
        </p:spPr>
      </p:cxnSp>
      <p:cxnSp>
        <p:nvCxnSpPr>
          <p:cNvPr id="43026" name="Straight Connector 89"/>
          <p:cNvCxnSpPr>
            <a:cxnSpLocks noChangeShapeType="1"/>
            <a:endCxn id="71" idx="3"/>
          </p:cNvCxnSpPr>
          <p:nvPr/>
        </p:nvCxnSpPr>
        <p:spPr bwMode="auto">
          <a:xfrm flipV="1">
            <a:off x="4537638" y="4621397"/>
            <a:ext cx="675344" cy="939928"/>
          </a:xfrm>
          <a:prstGeom prst="line">
            <a:avLst/>
          </a:prstGeom>
          <a:noFill/>
          <a:ln w="25400" algn="ctr">
            <a:solidFill>
              <a:schemeClr val="bg1">
                <a:lumMod val="65000"/>
              </a:schemeClr>
            </a:solidFill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Up-Down Arrow 70"/>
          <p:cNvSpPr/>
          <p:nvPr/>
        </p:nvSpPr>
        <p:spPr>
          <a:xfrm>
            <a:off x="5212986" y="4526179"/>
            <a:ext cx="126921" cy="157163"/>
          </a:xfrm>
          <a:prstGeom prst="upDownArrow">
            <a:avLst/>
          </a:prstGeom>
          <a:solidFill>
            <a:srgbClr val="B2B2B2"/>
          </a:solidFill>
          <a:ln w="9525">
            <a:solidFill>
              <a:srgbClr val="4D4D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00" b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8" name="Rectangle 16"/>
          <p:cNvSpPr>
            <a:spLocks noChangeArrowheads="1"/>
          </p:cNvSpPr>
          <p:nvPr/>
        </p:nvSpPr>
        <p:spPr bwMode="ltGray">
          <a:xfrm>
            <a:off x="672996" y="1186751"/>
            <a:ext cx="2438394" cy="1124002"/>
          </a:xfrm>
          <a:prstGeom prst="rect">
            <a:avLst/>
          </a:prstGeom>
          <a:solidFill>
            <a:srgbClr val="FF717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Risk </a:t>
            </a:r>
            <a:r>
              <a:rPr lang="en-US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Appetite: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Level 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of risk SAN UK is willing and able to accept in pursuit of strategic </a:t>
            </a:r>
            <a:r>
              <a:rPr 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itchFamily="34" charset="0"/>
              </a:rPr>
              <a:t>objectives (stressed measure) </a:t>
            </a:r>
            <a:r>
              <a:rPr 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 STRESS</a:t>
            </a:r>
            <a:endParaRPr lang="en-US" sz="1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ltGray">
          <a:xfrm>
            <a:off x="694390" y="3833359"/>
            <a:ext cx="2416997" cy="1156875"/>
          </a:xfrm>
          <a:prstGeom prst="rect">
            <a:avLst/>
          </a:prstGeom>
          <a:solidFill>
            <a:srgbClr val="79A2B3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  <a:cs typeface="Arial" pitchFamily="34" charset="0"/>
              </a:rPr>
              <a:t>Modeled performance</a:t>
            </a:r>
            <a:r>
              <a:rPr lang="en-US" sz="1200" u="sng" dirty="0">
                <a:solidFill>
                  <a:srgbClr val="000000"/>
                </a:solidFill>
                <a:ea typeface="+mn-ea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ea"/>
                <a:cs typeface="Arial" pitchFamily="34" charset="0"/>
              </a:rPr>
              <a:t>under stress </a:t>
            </a:r>
            <a:r>
              <a:rPr lang="en-US" sz="1200" b="0" dirty="0">
                <a:solidFill>
                  <a:srgbClr val="000000"/>
                </a:solidFill>
                <a:ea typeface="+mn-ea"/>
                <a:cs typeface="Arial" pitchFamily="34" charset="0"/>
              </a:rPr>
              <a:t>of the portfolio that is generated by adhering to the embedding limits should be equal to the Risk Appetite less the target Headroom</a:t>
            </a:r>
          </a:p>
        </p:txBody>
      </p:sp>
      <p:sp>
        <p:nvSpPr>
          <p:cNvPr id="132" name="Rectangle 16"/>
          <p:cNvSpPr>
            <a:spLocks noChangeArrowheads="1"/>
          </p:cNvSpPr>
          <p:nvPr/>
        </p:nvSpPr>
        <p:spPr bwMode="ltGray">
          <a:xfrm>
            <a:off x="4290062" y="5473220"/>
            <a:ext cx="5581374" cy="595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Buffer</a:t>
            </a:r>
            <a:r>
              <a:rPr lang="en-US" sz="1200" b="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 between </a:t>
            </a:r>
            <a:r>
              <a:rPr lang="en-US" sz="1200" b="0" dirty="0">
                <a:solidFill>
                  <a:srgbClr val="000000"/>
                </a:solidFill>
                <a:ea typeface="+mn-ea"/>
                <a:cs typeface="Arial" pitchFamily="34" charset="0"/>
              </a:rPr>
              <a:t>appetite and modeled performance of the book under stress, to allow for </a:t>
            </a:r>
            <a:r>
              <a:rPr lang="en-US" sz="1200" b="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model errors and management </a:t>
            </a:r>
            <a:r>
              <a:rPr lang="en-US" sz="1200" b="0" dirty="0">
                <a:solidFill>
                  <a:srgbClr val="000000"/>
                </a:solidFill>
                <a:ea typeface="+mn-ea"/>
                <a:cs typeface="Arial" pitchFamily="34" charset="0"/>
              </a:rPr>
              <a:t>of emerging risks whilst still being able to write new business</a:t>
            </a: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ltGray">
          <a:xfrm>
            <a:off x="7445836" y="1812497"/>
            <a:ext cx="2201525" cy="1182687"/>
          </a:xfrm>
          <a:prstGeom prst="rect">
            <a:avLst/>
          </a:prstGeom>
          <a:solidFill>
            <a:srgbClr val="79A2B3"/>
          </a:solidFill>
          <a:ln w="9525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u="sng" dirty="0">
                <a:solidFill>
                  <a:srgbClr val="000000"/>
                </a:solidFill>
                <a:ea typeface="+mn-ea"/>
                <a:cs typeface="Arial" pitchFamily="34" charset="0"/>
              </a:rPr>
              <a:t>Risk Profile </a:t>
            </a:r>
            <a:r>
              <a:rPr lang="en-US" sz="1600" u="sng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Limits</a:t>
            </a:r>
            <a:r>
              <a:rPr lang="en-US" sz="1600" dirty="0">
                <a:solidFill>
                  <a:srgbClr val="000000"/>
                </a:solidFill>
                <a:ea typeface="+mn-ea"/>
                <a:cs typeface="Arial" pitchFamily="34" charset="0"/>
              </a:rPr>
              <a:t>:</a:t>
            </a:r>
          </a:p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Point-in-time </a:t>
            </a:r>
            <a:r>
              <a:rPr lang="en-US" sz="1200" b="0" dirty="0">
                <a:solidFill>
                  <a:srgbClr val="000000"/>
                </a:solidFill>
                <a:ea typeface="+mn-ea"/>
                <a:cs typeface="Arial" pitchFamily="34" charset="0"/>
              </a:rPr>
              <a:t>limits </a:t>
            </a:r>
            <a:r>
              <a:rPr lang="en-US" sz="1200" b="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designed </a:t>
            </a:r>
            <a:r>
              <a:rPr lang="en-US" sz="1200" b="0" dirty="0">
                <a:solidFill>
                  <a:srgbClr val="000000"/>
                </a:solidFill>
                <a:ea typeface="+mn-ea"/>
                <a:cs typeface="Arial" pitchFamily="34" charset="0"/>
              </a:rPr>
              <a:t>to ensure that day-to-day decision making is within the risk </a:t>
            </a:r>
            <a:r>
              <a:rPr lang="en-US" sz="1200" b="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appetite</a:t>
            </a:r>
            <a:endParaRPr lang="en-US" sz="1200" b="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cxnSp>
        <p:nvCxnSpPr>
          <p:cNvPr id="43035" name="Straight Arrow Connector 34"/>
          <p:cNvCxnSpPr>
            <a:cxnSpLocks noChangeShapeType="1"/>
            <a:stCxn id="39" idx="0"/>
            <a:endCxn id="232458" idx="0"/>
          </p:cNvCxnSpPr>
          <p:nvPr/>
        </p:nvCxnSpPr>
        <p:spPr bwMode="auto">
          <a:xfrm flipV="1">
            <a:off x="5250577" y="1806245"/>
            <a:ext cx="0" cy="795243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Straight Arrow Connector 35"/>
          <p:cNvCxnSpPr>
            <a:cxnSpLocks noChangeShapeType="1"/>
            <a:stCxn id="39" idx="1"/>
            <a:endCxn id="232458" idx="1"/>
          </p:cNvCxnSpPr>
          <p:nvPr/>
        </p:nvCxnSpPr>
        <p:spPr bwMode="auto">
          <a:xfrm flipH="1" flipV="1">
            <a:off x="4255018" y="2198155"/>
            <a:ext cx="587792" cy="56232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Straight Arrow Connector 39"/>
          <p:cNvCxnSpPr>
            <a:cxnSpLocks noChangeShapeType="1"/>
            <a:stCxn id="39" idx="2"/>
            <a:endCxn id="232458" idx="2"/>
          </p:cNvCxnSpPr>
          <p:nvPr/>
        </p:nvCxnSpPr>
        <p:spPr bwMode="auto">
          <a:xfrm flipH="1" flipV="1">
            <a:off x="3842644" y="3144409"/>
            <a:ext cx="831264" cy="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8" name="Straight Arrow Connector 42"/>
          <p:cNvCxnSpPr>
            <a:cxnSpLocks noChangeShapeType="1"/>
            <a:stCxn id="39" idx="3"/>
            <a:endCxn id="232458" idx="3"/>
          </p:cNvCxnSpPr>
          <p:nvPr/>
        </p:nvCxnSpPr>
        <p:spPr bwMode="auto">
          <a:xfrm flipH="1">
            <a:off x="4255018" y="3528284"/>
            <a:ext cx="587792" cy="56232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9" name="Straight Arrow Connector 45"/>
          <p:cNvCxnSpPr>
            <a:cxnSpLocks noChangeShapeType="1"/>
            <a:stCxn id="39" idx="4"/>
            <a:endCxn id="232458" idx="4"/>
          </p:cNvCxnSpPr>
          <p:nvPr/>
        </p:nvCxnSpPr>
        <p:spPr bwMode="auto">
          <a:xfrm>
            <a:off x="5250577" y="3687292"/>
            <a:ext cx="0" cy="79524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0" name="Straight Arrow Connector 50"/>
          <p:cNvCxnSpPr>
            <a:cxnSpLocks noChangeShapeType="1"/>
            <a:stCxn id="39" idx="5"/>
            <a:endCxn id="232458" idx="5"/>
          </p:cNvCxnSpPr>
          <p:nvPr/>
        </p:nvCxnSpPr>
        <p:spPr bwMode="auto">
          <a:xfrm>
            <a:off x="5658343" y="3528284"/>
            <a:ext cx="587792" cy="56232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1" name="Straight Arrow Connector 59"/>
          <p:cNvCxnSpPr>
            <a:cxnSpLocks noChangeShapeType="1"/>
            <a:stCxn id="39" idx="7"/>
            <a:endCxn id="232458" idx="7"/>
          </p:cNvCxnSpPr>
          <p:nvPr/>
        </p:nvCxnSpPr>
        <p:spPr bwMode="auto">
          <a:xfrm flipV="1">
            <a:off x="5658343" y="2198155"/>
            <a:ext cx="587792" cy="562322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4533337" y="3698401"/>
            <a:ext cx="615874" cy="227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i="1" dirty="0" smtClean="0">
                <a:solidFill>
                  <a:srgbClr val="000000"/>
                </a:solidFill>
                <a:latin typeface="Arial"/>
                <a:ea typeface="+mn-ea"/>
              </a:rPr>
              <a:t>Stress</a:t>
            </a:r>
            <a:endParaRPr lang="en-GB" sz="1100" i="1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cxnSp>
        <p:nvCxnSpPr>
          <p:cNvPr id="43043" name="Straight Arrow Connector 37"/>
          <p:cNvCxnSpPr>
            <a:cxnSpLocks noChangeShapeType="1"/>
            <a:stCxn id="39" idx="6"/>
            <a:endCxn id="232458" idx="6"/>
          </p:cNvCxnSpPr>
          <p:nvPr/>
        </p:nvCxnSpPr>
        <p:spPr bwMode="auto">
          <a:xfrm flipV="1">
            <a:off x="5827257" y="3144409"/>
            <a:ext cx="831264" cy="1"/>
          </a:xfrm>
          <a:prstGeom prst="straightConnector1">
            <a:avLst/>
          </a:prstGeom>
          <a:noFill/>
          <a:ln w="9525" algn="ctr">
            <a:solidFill>
              <a:srgbClr val="4D4D4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931782" y="73025"/>
            <a:ext cx="1739283" cy="184150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lIns="0" tIns="0" rIns="0" bIns="0" anchor="ctr"/>
          <a:lstStyle/>
          <a:p>
            <a:pPr algn="r">
              <a:defRPr/>
            </a:pPr>
            <a:endParaRPr lang="en-GB" sz="1200" b="0" dirty="0">
              <a:solidFill>
                <a:srgbClr val="4D4D4D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4" name="Straight Arrow Connector 3"/>
          <p:cNvCxnSpPr>
            <a:stCxn id="28" idx="1"/>
            <a:endCxn id="27" idx="5"/>
          </p:cNvCxnSpPr>
          <p:nvPr/>
        </p:nvCxnSpPr>
        <p:spPr bwMode="auto">
          <a:xfrm flipH="1">
            <a:off x="6525859" y="4425625"/>
            <a:ext cx="838643" cy="40539"/>
          </a:xfrm>
          <a:prstGeom prst="straightConnector1">
            <a:avLst/>
          </a:prstGeom>
          <a:solidFill>
            <a:srgbClr val="CCFF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69443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48728" y="969536"/>
            <a:ext cx="8868514" cy="4345156"/>
          </a:xfrm>
          <a:prstGeom prst="roundRect">
            <a:avLst>
              <a:gd name="adj" fmla="val 4519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 lIns="36000" rIns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/>
              <a:t>The </a:t>
            </a:r>
            <a:r>
              <a:rPr lang="en-GB" sz="1400" b="0" dirty="0" smtClean="0"/>
              <a:t>Risk </a:t>
            </a:r>
            <a:r>
              <a:rPr lang="en-GB" sz="1400" b="0" dirty="0"/>
              <a:t>Appetite has being designed with reference to the following key characteristics: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</a:t>
            </a:r>
            <a:r>
              <a:rPr lang="en-GB" sz="1400" dirty="0" smtClean="0"/>
              <a:t>All </a:t>
            </a:r>
            <a:r>
              <a:rPr lang="en-GB" sz="1400" dirty="0"/>
              <a:t>risk types </a:t>
            </a:r>
            <a:r>
              <a:rPr lang="en-GB" sz="1400" b="0" dirty="0"/>
              <a:t>described in the Risk Framework must be considered.	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The </a:t>
            </a:r>
            <a:r>
              <a:rPr lang="en-GB" sz="1400" dirty="0"/>
              <a:t>Board</a:t>
            </a:r>
            <a:r>
              <a:rPr lang="en-GB" sz="1400" b="0" dirty="0"/>
              <a:t> should approve the Risk Appetite and oversee its implementation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It </a:t>
            </a:r>
            <a:r>
              <a:rPr lang="en-GB" sz="1400" b="0" dirty="0"/>
              <a:t>must reflect an </a:t>
            </a:r>
            <a:r>
              <a:rPr lang="en-GB" sz="1400" dirty="0"/>
              <a:t>aggregate view </a:t>
            </a:r>
            <a:r>
              <a:rPr lang="en-GB" sz="1400" b="0" dirty="0"/>
              <a:t>of the Santander UK Group and clear application to individual businesses.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It </a:t>
            </a:r>
            <a:r>
              <a:rPr lang="en-GB" sz="1400" b="0" dirty="0"/>
              <a:t>must be connected to </a:t>
            </a:r>
            <a:r>
              <a:rPr lang="en-GB" sz="1400" dirty="0"/>
              <a:t>overall business strategy</a:t>
            </a:r>
            <a:r>
              <a:rPr lang="en-GB" sz="1400" b="0" dirty="0"/>
              <a:t>, liquidity/funding and capital plans.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It </a:t>
            </a:r>
            <a:r>
              <a:rPr lang="en-GB" sz="1400" b="0" dirty="0"/>
              <a:t>must be a </a:t>
            </a:r>
            <a:r>
              <a:rPr lang="en-GB" sz="1400" dirty="0"/>
              <a:t>forward looking </a:t>
            </a:r>
            <a:r>
              <a:rPr lang="en-GB" sz="1400" b="0" dirty="0"/>
              <a:t>process that establishes expectations about the Santander UK Group’s consolidated risk profile in a variety of circumstances based on </a:t>
            </a:r>
            <a:r>
              <a:rPr lang="en-GB" sz="1400" dirty="0"/>
              <a:t>stress</a:t>
            </a:r>
            <a:r>
              <a:rPr lang="en-GB" sz="1400" b="0" dirty="0"/>
              <a:t> tests or scenario analysis.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It </a:t>
            </a:r>
            <a:r>
              <a:rPr lang="en-GB" sz="1400" b="0" dirty="0"/>
              <a:t>must be </a:t>
            </a:r>
            <a:r>
              <a:rPr lang="en-GB" sz="1400" dirty="0"/>
              <a:t>dynamic</a:t>
            </a:r>
            <a:r>
              <a:rPr lang="en-GB" sz="1400" b="0" dirty="0"/>
              <a:t>, as it must change as the business environment changes.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It </a:t>
            </a:r>
            <a:r>
              <a:rPr lang="en-GB" sz="1400" b="0" dirty="0"/>
              <a:t>must incorporate </a:t>
            </a:r>
            <a:r>
              <a:rPr lang="en-GB" sz="1400" dirty="0"/>
              <a:t>qualitative</a:t>
            </a:r>
            <a:r>
              <a:rPr lang="en-GB" sz="1400" b="0" dirty="0"/>
              <a:t> and </a:t>
            </a:r>
            <a:r>
              <a:rPr lang="en-GB" sz="1400" dirty="0"/>
              <a:t>quantitative</a:t>
            </a:r>
            <a:r>
              <a:rPr lang="en-GB" sz="1400" b="0" dirty="0"/>
              <a:t> statements.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b="0" dirty="0" smtClean="0"/>
              <a:t>• The </a:t>
            </a:r>
            <a:r>
              <a:rPr lang="en-GB" sz="1400" b="0" dirty="0"/>
              <a:t>assessment of the Santander UK Group’s risk profile against the Risk Appetite should be </a:t>
            </a:r>
            <a:r>
              <a:rPr lang="en-GB" sz="1400" dirty="0"/>
              <a:t>on-going</a:t>
            </a:r>
            <a:r>
              <a:rPr lang="en-GB" sz="1400" b="0" dirty="0"/>
              <a:t> and </a:t>
            </a:r>
            <a:r>
              <a:rPr lang="en-GB" sz="1400" dirty="0"/>
              <a:t>iterative</a:t>
            </a:r>
            <a:r>
              <a:rPr lang="en-GB" sz="1400" b="0" dirty="0"/>
              <a:t>.</a:t>
            </a:r>
          </a:p>
        </p:txBody>
      </p:sp>
      <p:sp>
        <p:nvSpPr>
          <p:cNvPr id="4" name="Title 33"/>
          <p:cNvSpPr txBox="1">
            <a:spLocks/>
          </p:cNvSpPr>
          <p:nvPr/>
        </p:nvSpPr>
        <p:spPr>
          <a:xfrm>
            <a:off x="748729" y="209505"/>
            <a:ext cx="899056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Risk Appetite </a:t>
            </a:r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Design</a:t>
            </a:r>
            <a:endParaRPr lang="en-GB" sz="2400" b="1" kern="120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0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318924" y="720885"/>
            <a:ext cx="9657443" cy="5270659"/>
          </a:xfrm>
          <a:prstGeom prst="roundRect">
            <a:avLst>
              <a:gd name="adj" fmla="val 4519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 lIns="36000" rIns="0">
            <a:sp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GB" sz="1300" b="0" dirty="0"/>
              <a:t>Santander UK should maintain: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A strong foundation of financial resources, capable of successfully withstanding the following stresses: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sz="1300" b="0" dirty="0"/>
              <a:t>In an adverse economic stress, which might be typical of a 1-in-20 year </a:t>
            </a:r>
            <a:r>
              <a:rPr lang="en-GB" sz="1300" b="0" dirty="0" smtClean="0"/>
              <a:t>event, </a:t>
            </a:r>
            <a:r>
              <a:rPr lang="en-GB" sz="1300" b="0" dirty="0"/>
              <a:t>the firm should maintain a positive P&amp;L, and should exceed all regulatory minimum criteria at all times.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sz="1300" b="0" dirty="0"/>
              <a:t>In a very severe economic stress, which might typically have a 1-in-100 year probability, and which has been designed specifically to test any idiosyncratic vulnerabilities of the firm’s business model, all regulatory minimum </a:t>
            </a:r>
            <a:r>
              <a:rPr lang="en-GB" sz="1300" b="0" dirty="0" smtClean="0"/>
              <a:t>criteria </a:t>
            </a:r>
            <a:r>
              <a:rPr lang="en-GB" sz="1300" b="0" dirty="0"/>
              <a:t>should continue to be met at all times. 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A risk profile that delivers predictable income and loss volatility, on an enterprise-wide basis across all business lines and risks.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Stability in earnings and disbursements , commensurate with the desired level of return.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Strong capital and liquidity ratios as an autonomous subsidiary.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A funding strategy that: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sz="1300" b="0" dirty="0"/>
              <a:t>Avoids excessive reliance on wholesale funding, and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sz="1300" b="0" dirty="0"/>
              <a:t>Provides effective diversification in sources and tenor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Control over large concentrations to single obligors and industry sectors.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A risk-averse approach to Operational, Conduct, Regulatory and Legal Risk for direct financial loss, reputational damage, legal and regulatory breaches or customer detriment.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Compliance with, and exceed all, regulatory requirements.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Remuneration and incentive schemes that  support the wider risk management and risk culture objectives.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300" b="0" dirty="0"/>
              <a:t>The trust of its customers, shareholders, employees and business counterparties.</a:t>
            </a:r>
          </a:p>
        </p:txBody>
      </p:sp>
      <p:sp>
        <p:nvSpPr>
          <p:cNvPr id="4" name="Title 33"/>
          <p:cNvSpPr txBox="1">
            <a:spLocks/>
          </p:cNvSpPr>
          <p:nvPr/>
        </p:nvSpPr>
        <p:spPr>
          <a:xfrm>
            <a:off x="748729" y="209505"/>
            <a:ext cx="899056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Risk Appetite principles</a:t>
            </a:r>
            <a:endParaRPr lang="en-GB" sz="2400" b="1" kern="120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3"/>
          <p:cNvSpPr txBox="1">
            <a:spLocks/>
          </p:cNvSpPr>
          <p:nvPr/>
        </p:nvSpPr>
        <p:spPr>
          <a:xfrm>
            <a:off x="748729" y="209505"/>
            <a:ext cx="899056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Risk Appetite Metrics</a:t>
            </a:r>
            <a:endParaRPr lang="en-GB" sz="2400" b="1" kern="120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32" name="Group 1"/>
          <p:cNvGrpSpPr>
            <a:grpSpLocks/>
          </p:cNvGrpSpPr>
          <p:nvPr/>
        </p:nvGrpSpPr>
        <p:grpSpPr bwMode="auto">
          <a:xfrm>
            <a:off x="307987" y="873483"/>
            <a:ext cx="9218613" cy="5211271"/>
            <a:chOff x="307975" y="395779"/>
            <a:chExt cx="9218613" cy="5211271"/>
          </a:xfrm>
        </p:grpSpPr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1866900" y="716208"/>
              <a:ext cx="1366838" cy="320430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GB" sz="1400">
                  <a:solidFill>
                    <a:schemeClr val="bg1"/>
                  </a:solidFill>
                </a:rPr>
                <a:t>Losses</a:t>
              </a:r>
            </a:p>
          </p:txBody>
        </p:sp>
        <p:sp>
          <p:nvSpPr>
            <p:cNvPr id="35" name="AutoShape 3"/>
            <p:cNvSpPr>
              <a:spLocks noChangeArrowheads="1"/>
            </p:cNvSpPr>
            <p:nvPr/>
          </p:nvSpPr>
          <p:spPr bwMode="auto">
            <a:xfrm>
              <a:off x="3352800" y="716208"/>
              <a:ext cx="1249363" cy="320430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GB" sz="1400">
                  <a:solidFill>
                    <a:schemeClr val="bg1"/>
                  </a:solidFill>
                </a:rPr>
                <a:t>Capital</a:t>
              </a:r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4694238" y="716208"/>
              <a:ext cx="1295400" cy="320430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Liquidity</a:t>
              </a:r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>
              <a:off x="6089650" y="395779"/>
              <a:ext cx="2136775" cy="640859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 Complementary</a:t>
              </a: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8312150" y="395779"/>
              <a:ext cx="1204913" cy="640859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400" dirty="0">
                  <a:solidFill>
                    <a:schemeClr val="bg1"/>
                  </a:solidFill>
                </a:rPr>
                <a:t>Qualitative</a:t>
              </a: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890713" y="1141413"/>
              <a:ext cx="1352550" cy="3190875"/>
            </a:xfrm>
            <a:prstGeom prst="roundRect">
              <a:avLst>
                <a:gd name="adj" fmla="val 6218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54000" rIns="54000" anchor="ctr"/>
            <a:lstStyle/>
            <a:p>
              <a:endParaRPr lang="en-GB" b="0">
                <a:solidFill>
                  <a:srgbClr val="5F5F5F"/>
                </a:solidFill>
              </a:endParaRP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307975" y="11414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Credit</a:t>
              </a: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307975" y="17891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Market (Traded)</a:t>
              </a: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307975" y="24368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Market (Non Traded)</a:t>
              </a:r>
            </a:p>
          </p:txBody>
        </p:sp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307975" y="30845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Operational</a:t>
              </a:r>
            </a:p>
          </p:txBody>
        </p:sp>
        <p:sp>
          <p:nvSpPr>
            <p:cNvPr id="44" name="AutoShape 12"/>
            <p:cNvSpPr>
              <a:spLocks noChangeArrowheads="1"/>
            </p:cNvSpPr>
            <p:nvPr/>
          </p:nvSpPr>
          <p:spPr bwMode="auto">
            <a:xfrm>
              <a:off x="307975" y="37322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Conduct</a:t>
              </a:r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307975" y="4379913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Pension</a:t>
              </a:r>
            </a:p>
          </p:txBody>
        </p:sp>
        <p:sp>
          <p:nvSpPr>
            <p:cNvPr id="46" name="AutoShape 14"/>
            <p:cNvSpPr>
              <a:spLocks noChangeArrowheads="1"/>
            </p:cNvSpPr>
            <p:nvPr/>
          </p:nvSpPr>
          <p:spPr bwMode="auto">
            <a:xfrm>
              <a:off x="307975" y="5029200"/>
              <a:ext cx="1252538" cy="5778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sz="130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47" name="AutoShape 15"/>
            <p:cNvSpPr>
              <a:spLocks noChangeArrowheads="1"/>
            </p:cNvSpPr>
            <p:nvPr/>
          </p:nvSpPr>
          <p:spPr bwMode="auto">
            <a:xfrm>
              <a:off x="2006600" y="1193800"/>
              <a:ext cx="1160463" cy="5381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r>
                <a:rPr lang="en-GB" b="0"/>
                <a:t>Net Credit Losses</a:t>
              </a:r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2006600" y="1801813"/>
              <a:ext cx="1160463" cy="5381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>
                <a:lnSpc>
                  <a:spcPct val="85000"/>
                </a:lnSpc>
              </a:pPr>
              <a:r>
                <a:rPr lang="en-GB" b="0"/>
                <a:t>Mark to Market Risk P&amp;L losses</a:t>
              </a:r>
            </a:p>
          </p:txBody>
        </p:sp>
        <p:sp>
          <p:nvSpPr>
            <p:cNvPr id="49" name="AutoShape 17"/>
            <p:cNvSpPr>
              <a:spLocks noChangeArrowheads="1"/>
            </p:cNvSpPr>
            <p:nvPr/>
          </p:nvSpPr>
          <p:spPr bwMode="auto">
            <a:xfrm>
              <a:off x="2006600" y="2449513"/>
              <a:ext cx="1160463" cy="5381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r>
                <a:rPr lang="en-GB" b="0"/>
                <a:t>Net Interest Income</a:t>
              </a:r>
            </a:p>
          </p:txBody>
        </p:sp>
        <p:sp>
          <p:nvSpPr>
            <p:cNvPr id="50" name="AutoShape 18"/>
            <p:cNvSpPr>
              <a:spLocks noChangeArrowheads="1"/>
            </p:cNvSpPr>
            <p:nvPr/>
          </p:nvSpPr>
          <p:spPr bwMode="auto">
            <a:xfrm>
              <a:off x="2006600" y="3097213"/>
              <a:ext cx="1160463" cy="5381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r>
                <a:rPr lang="en-GB" b="0"/>
                <a:t>Op. Risk losses</a:t>
              </a:r>
            </a:p>
          </p:txBody>
        </p:sp>
        <p:sp>
          <p:nvSpPr>
            <p:cNvPr id="51" name="AutoShape 19"/>
            <p:cNvSpPr>
              <a:spLocks noChangeArrowheads="1"/>
            </p:cNvSpPr>
            <p:nvPr/>
          </p:nvSpPr>
          <p:spPr bwMode="auto">
            <a:xfrm>
              <a:off x="2206625" y="3732213"/>
              <a:ext cx="960438" cy="5381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>
                <a:lnSpc>
                  <a:spcPct val="85000"/>
                </a:lnSpc>
              </a:pPr>
              <a:r>
                <a:rPr lang="en-GB" b="0"/>
                <a:t>Op. Risk losses subcategory</a:t>
              </a:r>
            </a:p>
          </p:txBody>
        </p:sp>
        <p:sp>
          <p:nvSpPr>
            <p:cNvPr id="52" name="AutoShape 20"/>
            <p:cNvSpPr>
              <a:spLocks noChangeArrowheads="1"/>
            </p:cNvSpPr>
            <p:nvPr/>
          </p:nvSpPr>
          <p:spPr bwMode="auto">
            <a:xfrm>
              <a:off x="1876425" y="4379913"/>
              <a:ext cx="1366838" cy="57785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N/A</a:t>
              </a:r>
            </a:p>
          </p:txBody>
        </p:sp>
        <p:sp>
          <p:nvSpPr>
            <p:cNvPr id="53" name="AutoShape 21"/>
            <p:cNvSpPr>
              <a:spLocks noChangeArrowheads="1"/>
            </p:cNvSpPr>
            <p:nvPr/>
          </p:nvSpPr>
          <p:spPr bwMode="auto">
            <a:xfrm>
              <a:off x="1876425" y="5029200"/>
              <a:ext cx="1366838" cy="57785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N/A</a:t>
              </a:r>
            </a:p>
          </p:txBody>
        </p:sp>
        <p:sp>
          <p:nvSpPr>
            <p:cNvPr id="54" name="AutoShape 22"/>
            <p:cNvSpPr>
              <a:spLocks noChangeArrowheads="1"/>
            </p:cNvSpPr>
            <p:nvPr/>
          </p:nvSpPr>
          <p:spPr bwMode="auto">
            <a:xfrm>
              <a:off x="3362325" y="1141413"/>
              <a:ext cx="1249363" cy="4465637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Common Equity Tier1 Ratio </a:t>
              </a:r>
            </a:p>
            <a:p>
              <a:endParaRPr lang="en-GB" b="0"/>
            </a:p>
            <a:p>
              <a:endParaRPr lang="en-GB" b="0"/>
            </a:p>
            <a:p>
              <a:r>
                <a:rPr lang="en-GB" b="0"/>
                <a:t>Capital Ratio</a:t>
              </a:r>
            </a:p>
            <a:p>
              <a:endParaRPr lang="en-GB" b="0"/>
            </a:p>
            <a:p>
              <a:endParaRPr lang="en-GB" b="0"/>
            </a:p>
            <a:p>
              <a:r>
                <a:rPr lang="en-GB" b="0"/>
                <a:t>Leverage Ratio</a:t>
              </a:r>
            </a:p>
            <a:p>
              <a:endParaRPr lang="en-GB" b="0"/>
            </a:p>
            <a:p>
              <a:r>
                <a:rPr lang="en-GB" b="0"/>
                <a:t>Economic Capital surplus</a:t>
              </a:r>
            </a:p>
            <a:p>
              <a:endParaRPr lang="en-GB" b="0"/>
            </a:p>
          </p:txBody>
        </p:sp>
        <p:sp>
          <p:nvSpPr>
            <p:cNvPr id="55" name="AutoShape 23"/>
            <p:cNvSpPr>
              <a:spLocks noChangeArrowheads="1"/>
            </p:cNvSpPr>
            <p:nvPr/>
          </p:nvSpPr>
          <p:spPr bwMode="auto">
            <a:xfrm>
              <a:off x="4703763" y="1141413"/>
              <a:ext cx="1295400" cy="4465637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LRA coverage ratio</a:t>
              </a:r>
            </a:p>
            <a:p>
              <a:endParaRPr lang="en-GB" b="0"/>
            </a:p>
            <a:p>
              <a:r>
                <a:rPr lang="en-GB" b="0"/>
                <a:t>LCR</a:t>
              </a:r>
            </a:p>
          </p:txBody>
        </p:sp>
        <p:sp>
          <p:nvSpPr>
            <p:cNvPr id="56" name="AutoShape 24"/>
            <p:cNvSpPr>
              <a:spLocks noChangeArrowheads="1"/>
            </p:cNvSpPr>
            <p:nvPr/>
          </p:nvSpPr>
          <p:spPr bwMode="auto">
            <a:xfrm>
              <a:off x="8321675" y="1141413"/>
              <a:ext cx="1204913" cy="4465637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Prohibitions and restrictions</a:t>
              </a:r>
            </a:p>
            <a:p>
              <a:endParaRPr lang="en-GB" b="0"/>
            </a:p>
            <a:p>
              <a:r>
                <a:rPr lang="en-GB" b="0"/>
                <a:t>IT Risk statement</a:t>
              </a:r>
            </a:p>
            <a:p>
              <a:endParaRPr lang="en-GB" b="0"/>
            </a:p>
            <a:p>
              <a:r>
                <a:rPr lang="en-GB" b="0"/>
                <a:t>Conduct Risk statement</a:t>
              </a:r>
            </a:p>
            <a:p>
              <a:endParaRPr lang="en-GB" b="0"/>
            </a:p>
            <a:p>
              <a:r>
                <a:rPr lang="en-GB" b="0"/>
                <a:t>Legal Risk  statement</a:t>
              </a:r>
            </a:p>
          </p:txBody>
        </p:sp>
        <p:sp>
          <p:nvSpPr>
            <p:cNvPr id="57" name="AutoShape 25"/>
            <p:cNvSpPr>
              <a:spLocks noChangeArrowheads="1"/>
            </p:cNvSpPr>
            <p:nvPr/>
          </p:nvSpPr>
          <p:spPr bwMode="auto">
            <a:xfrm>
              <a:off x="6119813" y="1141413"/>
              <a:ext cx="2109787" cy="579437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Concentrations</a:t>
              </a:r>
              <a:endParaRPr lang="en-GB" b="0" u="sng"/>
            </a:p>
            <a:p>
              <a:r>
                <a:rPr lang="en-GB" b="0"/>
                <a:t>NPL ratio </a:t>
              </a:r>
            </a:p>
            <a:p>
              <a:r>
                <a:rPr lang="en-GB" b="0"/>
                <a:t>Net write-offs</a:t>
              </a:r>
            </a:p>
          </p:txBody>
        </p:sp>
        <p:sp>
          <p:nvSpPr>
            <p:cNvPr id="58" name="AutoShape 26"/>
            <p:cNvSpPr>
              <a:spLocks noChangeArrowheads="1"/>
            </p:cNvSpPr>
            <p:nvPr/>
          </p:nvSpPr>
          <p:spPr bwMode="auto">
            <a:xfrm>
              <a:off x="6099175" y="1789113"/>
              <a:ext cx="2136775" cy="57785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/>
                <a:t>Losses from Risk factors (e.g. Rates, Equity, Credit)</a:t>
              </a:r>
            </a:p>
          </p:txBody>
        </p:sp>
        <p:sp>
          <p:nvSpPr>
            <p:cNvPr id="59" name="AutoShape 27"/>
            <p:cNvSpPr>
              <a:spLocks noChangeArrowheads="1"/>
            </p:cNvSpPr>
            <p:nvPr/>
          </p:nvSpPr>
          <p:spPr bwMode="auto">
            <a:xfrm>
              <a:off x="6099175" y="2436813"/>
              <a:ext cx="2136775" cy="57785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/>
            <a:p>
              <a:r>
                <a:rPr lang="en-GB" b="0"/>
                <a:t>Economic Value Equity</a:t>
              </a:r>
            </a:p>
          </p:txBody>
        </p:sp>
        <p:sp>
          <p:nvSpPr>
            <p:cNvPr id="60" name="AutoShape 28"/>
            <p:cNvSpPr>
              <a:spLocks noChangeArrowheads="1"/>
            </p:cNvSpPr>
            <p:nvPr/>
          </p:nvSpPr>
          <p:spPr bwMode="auto">
            <a:xfrm>
              <a:off x="6099175" y="3084513"/>
              <a:ext cx="2136775" cy="12573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GB" b="0" dirty="0"/>
                <a:t>KRI analysis</a:t>
              </a:r>
            </a:p>
            <a:p>
              <a:r>
                <a:rPr lang="en-GB" b="0" dirty="0"/>
                <a:t>Risk profile trend</a:t>
              </a:r>
            </a:p>
            <a:p>
              <a:r>
                <a:rPr lang="en-GB" b="0" dirty="0"/>
                <a:t>Significant movement</a:t>
              </a:r>
            </a:p>
          </p:txBody>
        </p:sp>
        <p:sp>
          <p:nvSpPr>
            <p:cNvPr id="61" name="AutoShape 29"/>
            <p:cNvSpPr>
              <a:spLocks noChangeArrowheads="1"/>
            </p:cNvSpPr>
            <p:nvPr/>
          </p:nvSpPr>
          <p:spPr bwMode="auto">
            <a:xfrm>
              <a:off x="6099175" y="4379913"/>
              <a:ext cx="2136775" cy="577850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n-GB" b="0"/>
                <a:t>Deficit at Risk</a:t>
              </a:r>
            </a:p>
            <a:p>
              <a:pPr>
                <a:lnSpc>
                  <a:spcPct val="90000"/>
                </a:lnSpc>
              </a:pPr>
              <a:r>
                <a:rPr lang="en-GB" b="0"/>
                <a:t>Required return per annum </a:t>
              </a:r>
            </a:p>
          </p:txBody>
        </p:sp>
        <p:sp>
          <p:nvSpPr>
            <p:cNvPr id="62" name="AutoShape 31"/>
            <p:cNvSpPr>
              <a:spLocks noChangeArrowheads="1"/>
            </p:cNvSpPr>
            <p:nvPr/>
          </p:nvSpPr>
          <p:spPr bwMode="auto">
            <a:xfrm>
              <a:off x="6099175" y="5029200"/>
              <a:ext cx="2136775" cy="577850"/>
            </a:xfrm>
            <a:prstGeom prst="roundRect">
              <a:avLst>
                <a:gd name="adj" fmla="val 16667"/>
              </a:avLst>
            </a:prstGeom>
            <a:solidFill>
              <a:srgbClr val="F8F8F8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36000" anchor="ctr"/>
            <a:lstStyle/>
            <a:p>
              <a:r>
                <a:rPr lang="en-GB" b="0"/>
                <a:t>% Risk assessed</a:t>
              </a:r>
            </a:p>
            <a:p>
              <a:r>
                <a:rPr lang="en-GB" b="0"/>
                <a:t>% Moderate/high Model Risk</a:t>
              </a:r>
            </a:p>
          </p:txBody>
        </p:sp>
        <p:cxnSp>
          <p:nvCxnSpPr>
            <p:cNvPr id="63" name="AutoShape 32"/>
            <p:cNvCxnSpPr>
              <a:cxnSpLocks noChangeShapeType="1"/>
              <a:stCxn id="64" idx="2"/>
              <a:endCxn id="51" idx="1"/>
            </p:cNvCxnSpPr>
            <p:nvPr/>
          </p:nvCxnSpPr>
          <p:spPr bwMode="auto">
            <a:xfrm rot="16200000" flipH="1">
              <a:off x="1947068" y="3752057"/>
              <a:ext cx="379413" cy="120650"/>
            </a:xfrm>
            <a:prstGeom prst="bentConnector2">
              <a:avLst/>
            </a:prstGeom>
            <a:noFill/>
            <a:ln w="28575">
              <a:solidFill>
                <a:srgbClr val="5F5F5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1895475" y="3333750"/>
              <a:ext cx="3603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AutoShape 4"/>
            <p:cNvSpPr>
              <a:spLocks noChangeArrowheads="1"/>
            </p:cNvSpPr>
            <p:nvPr/>
          </p:nvSpPr>
          <p:spPr bwMode="auto">
            <a:xfrm>
              <a:off x="1876424" y="395779"/>
              <a:ext cx="4113213" cy="242548"/>
            </a:xfrm>
            <a:prstGeom prst="roundRect">
              <a:avLst>
                <a:gd name="adj" fmla="val 16667"/>
              </a:avLst>
            </a:prstGeom>
            <a:solidFill>
              <a:srgbClr val="C4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Primary 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34 Conector recto"/>
          <p:cNvCxnSpPr/>
          <p:nvPr/>
        </p:nvCxnSpPr>
        <p:spPr>
          <a:xfrm>
            <a:off x="82461" y="1514032"/>
            <a:ext cx="50039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34 Conector recto"/>
          <p:cNvCxnSpPr/>
          <p:nvPr/>
        </p:nvCxnSpPr>
        <p:spPr>
          <a:xfrm>
            <a:off x="5264252" y="1504218"/>
            <a:ext cx="4770097" cy="9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34 Conector recto"/>
          <p:cNvCxnSpPr/>
          <p:nvPr/>
        </p:nvCxnSpPr>
        <p:spPr>
          <a:xfrm>
            <a:off x="5264252" y="2798655"/>
            <a:ext cx="47700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utoShape 27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102" y="1595048"/>
            <a:ext cx="2166066" cy="1955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092F">
                    <a:alpha val="9215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80975" indent="-180975" defTabSz="957263"/>
            <a:r>
              <a:rPr lang="en-GB" sz="1600" b="1" dirty="0" smtClean="0">
                <a:solidFill>
                  <a:srgbClr val="FF0000"/>
                </a:solidFill>
              </a:rPr>
              <a:t>Losses</a:t>
            </a:r>
          </a:p>
        </p:txBody>
      </p:sp>
      <p:sp>
        <p:nvSpPr>
          <p:cNvPr id="57" name="AutoShape 27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257065" y="1590626"/>
            <a:ext cx="2166066" cy="1955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092F">
                    <a:alpha val="9215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80975" indent="-180975" defTabSz="957263"/>
            <a:r>
              <a:rPr lang="en-GB" sz="1600" b="1" dirty="0" smtClean="0">
                <a:solidFill>
                  <a:srgbClr val="FF0000"/>
                </a:solidFill>
              </a:rPr>
              <a:t>Capital</a:t>
            </a:r>
          </a:p>
        </p:txBody>
      </p:sp>
      <p:sp>
        <p:nvSpPr>
          <p:cNvPr id="60" name="AutoShape 27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257065" y="2827537"/>
            <a:ext cx="2166066" cy="1955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092F">
                    <a:alpha val="9215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80975" indent="-180975" defTabSz="957263"/>
            <a:r>
              <a:rPr lang="en-GB" sz="1600" b="1" dirty="0" smtClean="0">
                <a:solidFill>
                  <a:srgbClr val="FF0000"/>
                </a:solidFill>
              </a:rPr>
              <a:t>Liquidity</a:t>
            </a:r>
          </a:p>
        </p:txBody>
      </p:sp>
      <p:graphicFrame>
        <p:nvGraphicFramePr>
          <p:cNvPr id="70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95649"/>
              </p:ext>
            </p:extLst>
          </p:nvPr>
        </p:nvGraphicFramePr>
        <p:xfrm>
          <a:off x="1203590" y="1187399"/>
          <a:ext cx="382561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68"/>
                <a:gridCol w="970547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</a:t>
                      </a:r>
                      <a:r>
                        <a:rPr lang="en-GB" sz="1400" b="1" baseline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05719"/>
              </p:ext>
            </p:extLst>
          </p:nvPr>
        </p:nvGraphicFramePr>
        <p:xfrm>
          <a:off x="1243695" y="1554136"/>
          <a:ext cx="3849277" cy="13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089"/>
                <a:gridCol w="986188"/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Net Credit</a:t>
                      </a:r>
                      <a:r>
                        <a:rPr lang="en-GB" sz="1300" b="1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Losses</a:t>
                      </a: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-1,500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Mark to Market Risk</a:t>
                      </a:r>
                      <a:r>
                        <a:rPr lang="en-GB" sz="1300" b="1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P&amp;L losses</a:t>
                      </a: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-90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Adverse variance against NII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-325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Operational Losses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-400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Total Losses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-2,300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6341" y="6242258"/>
            <a:ext cx="346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Figures stated in £(m)</a:t>
            </a:r>
            <a:endParaRPr lang="en-GB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16488"/>
              </p:ext>
            </p:extLst>
          </p:nvPr>
        </p:nvGraphicFramePr>
        <p:xfrm>
          <a:off x="6360709" y="2798655"/>
          <a:ext cx="3472113" cy="5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608"/>
                <a:gridCol w="95350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LRA</a:t>
                      </a:r>
                      <a:r>
                        <a:rPr lang="en-GB" sz="1300" b="1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Coverage Ratio</a:t>
                      </a: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Liquidity</a:t>
                      </a:r>
                      <a:r>
                        <a:rPr lang="en-GB" sz="1300" b="1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Coverage Ratio</a:t>
                      </a: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90%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806450" y="263527"/>
            <a:ext cx="7939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GB" sz="2400" dirty="0">
                <a:solidFill>
                  <a:schemeClr val="bg2"/>
                </a:solidFill>
                <a:cs typeface="Arial" charset="0"/>
              </a:rPr>
              <a:t>Risk </a:t>
            </a:r>
            <a:r>
              <a:rPr lang="en-GB" sz="2400" dirty="0" smtClean="0">
                <a:solidFill>
                  <a:schemeClr val="bg2"/>
                </a:solidFill>
                <a:cs typeface="Arial" charset="0"/>
              </a:rPr>
              <a:t>Appetite – </a:t>
            </a:r>
            <a:r>
              <a:rPr lang="en-GB" sz="2400" dirty="0">
                <a:solidFill>
                  <a:schemeClr val="bg2"/>
                </a:solidFill>
                <a:cs typeface="Arial" charset="0"/>
              </a:rPr>
              <a:t>Summary</a:t>
            </a:r>
          </a:p>
        </p:txBody>
      </p:sp>
      <p:graphicFrame>
        <p:nvGraphicFramePr>
          <p:cNvPr id="56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11983"/>
              </p:ext>
            </p:extLst>
          </p:nvPr>
        </p:nvGraphicFramePr>
        <p:xfrm>
          <a:off x="6360709" y="1566506"/>
          <a:ext cx="3472113" cy="107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629"/>
                <a:gridCol w="94548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Common Equity Tier 1 ratio</a:t>
                      </a:r>
                      <a:endParaRPr lang="es-ES" sz="13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9.5%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Total Capital Ratio</a:t>
                      </a:r>
                      <a:endParaRPr lang="es-ES" sz="13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14.7%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Leverage Ratio</a:t>
                      </a:r>
                      <a:endParaRPr lang="es-ES" sz="13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3.0%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 smtClean="0">
                          <a:cs typeface="Arial" pitchFamily="34" charset="0"/>
                        </a:rPr>
                        <a:t>Economic Capital Surplus</a:t>
                      </a:r>
                      <a:endParaRPr lang="es-ES" sz="13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03742"/>
              </p:ext>
            </p:extLst>
          </p:nvPr>
        </p:nvGraphicFramePr>
        <p:xfrm>
          <a:off x="5813117" y="1187399"/>
          <a:ext cx="4019694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15"/>
                <a:gridCol w="905379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 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1" name="34 Conector recto"/>
          <p:cNvCxnSpPr/>
          <p:nvPr/>
        </p:nvCxnSpPr>
        <p:spPr>
          <a:xfrm>
            <a:off x="82449" y="3513109"/>
            <a:ext cx="9823551" cy="108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27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325" y="3525203"/>
            <a:ext cx="3438725" cy="41110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092F">
                    <a:alpha val="9215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defTabSz="957263"/>
            <a:r>
              <a:rPr lang="en-GB" sz="1600" b="1" u="sng" dirty="0" smtClean="0">
                <a:solidFill>
                  <a:srgbClr val="FF0000"/>
                </a:solidFill>
              </a:rPr>
              <a:t>Complementary Metrics</a:t>
            </a:r>
          </a:p>
        </p:txBody>
      </p:sp>
      <p:graphicFrame>
        <p:nvGraphicFramePr>
          <p:cNvPr id="67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9592"/>
              </p:ext>
            </p:extLst>
          </p:nvPr>
        </p:nvGraphicFramePr>
        <p:xfrm>
          <a:off x="316342" y="4293827"/>
          <a:ext cx="4769006" cy="17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95"/>
                <a:gridCol w="1643449"/>
                <a:gridCol w="1179962"/>
              </a:tblGrid>
              <a:tr h="131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Credit Risk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N</a:t>
                      </a:r>
                      <a:r>
                        <a:rPr lang="en-GB" sz="12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PL %</a:t>
                      </a:r>
                      <a:endParaRPr lang="en-GB" sz="12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3.50%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05">
                <a:tc>
                  <a:txBody>
                    <a:bodyPr/>
                    <a:lstStyle/>
                    <a:p>
                      <a:endParaRPr lang="en-GB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Net Write-Offs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-1,150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Market</a:t>
                      </a:r>
                      <a:r>
                        <a:rPr lang="en-GB" sz="1300" b="1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(Traded) Risk</a:t>
                      </a: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Interest</a:t>
                      </a:r>
                      <a:r>
                        <a:rPr lang="en-GB" sz="12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Rate losses</a:t>
                      </a:r>
                      <a:endParaRPr lang="en-GB" sz="12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-90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Equity Risk losses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-60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Credit Risk losses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-40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1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Market (Non-Traded) Risk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Economic</a:t>
                      </a:r>
                      <a:r>
                        <a:rPr lang="en-GB" sz="12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Value of Equity</a:t>
                      </a:r>
                      <a:endParaRPr lang="en-GB" sz="12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-350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Down Arrow 71"/>
          <p:cNvSpPr/>
          <p:nvPr/>
        </p:nvSpPr>
        <p:spPr>
          <a:xfrm rot="10800000">
            <a:off x="3792743" y="6237431"/>
            <a:ext cx="159918" cy="209995"/>
          </a:xfrm>
          <a:prstGeom prst="downArrow">
            <a:avLst>
              <a:gd name="adj1" fmla="val 26853"/>
              <a:gd name="adj2" fmla="val 665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3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62351"/>
              </p:ext>
            </p:extLst>
          </p:nvPr>
        </p:nvGraphicFramePr>
        <p:xfrm>
          <a:off x="5446725" y="4293827"/>
          <a:ext cx="4395119" cy="148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3"/>
                <a:gridCol w="2406316"/>
                <a:gridCol w="986590"/>
              </a:tblGrid>
              <a:tr h="287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Pensions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Deficit at Risk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-1,700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4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Required</a:t>
                      </a:r>
                      <a:r>
                        <a:rPr lang="en-GB" sz="12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Return per annum</a:t>
                      </a:r>
                      <a:endParaRPr lang="en-GB" sz="12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6.25%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Model Risk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% Highly material models independently risk assessed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90%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% Models with a “moderate to high” risk assessment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25%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581"/>
              </p:ext>
            </p:extLst>
          </p:nvPr>
        </p:nvGraphicFramePr>
        <p:xfrm>
          <a:off x="1154135" y="3936305"/>
          <a:ext cx="382561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68"/>
                <a:gridCol w="970547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</a:t>
                      </a:r>
                      <a:r>
                        <a:rPr lang="en-GB" sz="1400" b="1" baseline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5081"/>
              </p:ext>
            </p:extLst>
          </p:nvPr>
        </p:nvGraphicFramePr>
        <p:xfrm>
          <a:off x="5966760" y="3936305"/>
          <a:ext cx="3825615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29"/>
                <a:gridCol w="921086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</a:t>
                      </a:r>
                      <a:r>
                        <a:rPr lang="en-GB" sz="1400" b="1" baseline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8" name="34 Conector recto"/>
          <p:cNvCxnSpPr/>
          <p:nvPr/>
        </p:nvCxnSpPr>
        <p:spPr>
          <a:xfrm>
            <a:off x="316348" y="4218383"/>
            <a:ext cx="47700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34 Conector recto"/>
          <p:cNvCxnSpPr/>
          <p:nvPr/>
        </p:nvCxnSpPr>
        <p:spPr>
          <a:xfrm>
            <a:off x="5446713" y="4218407"/>
            <a:ext cx="4361466" cy="7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27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325" y="811524"/>
            <a:ext cx="3438725" cy="41110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092F">
                    <a:alpha val="9215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defTabSz="957263"/>
            <a:r>
              <a:rPr lang="en-GB" sz="1600" b="1" u="sng" dirty="0" smtClean="0">
                <a:solidFill>
                  <a:srgbClr val="FF0000"/>
                </a:solidFill>
              </a:rPr>
              <a:t>Primary Metrics</a:t>
            </a:r>
          </a:p>
        </p:txBody>
      </p:sp>
    </p:spTree>
    <p:extLst>
      <p:ext uri="{BB962C8B-B14F-4D97-AF65-F5344CB8AC3E}">
        <p14:creationId xmlns:p14="http://schemas.microsoft.com/office/powerpoint/2010/main" val="96999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34 Conector recto"/>
          <p:cNvCxnSpPr/>
          <p:nvPr/>
        </p:nvCxnSpPr>
        <p:spPr>
          <a:xfrm>
            <a:off x="176475" y="1076618"/>
            <a:ext cx="49099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93995"/>
              </p:ext>
            </p:extLst>
          </p:nvPr>
        </p:nvGraphicFramePr>
        <p:xfrm>
          <a:off x="443406" y="780128"/>
          <a:ext cx="4582681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714"/>
                <a:gridCol w="1078967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 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10995"/>
              </p:ext>
            </p:extLst>
          </p:nvPr>
        </p:nvGraphicFramePr>
        <p:xfrm>
          <a:off x="333387" y="3160696"/>
          <a:ext cx="4573587" cy="252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5"/>
                <a:gridCol w="1141449"/>
                <a:gridCol w="1565257"/>
                <a:gridCol w="828656"/>
              </a:tblGrid>
              <a:tr h="12790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Sectors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Real Estate &amp; Construction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Total exposure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Real Estate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11,500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Construction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3,100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Real Estate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(% of non-retail Bank)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27.5%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Social Housing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10,500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Financial Institutions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Care Homes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3,350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Car dealers stock financing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1,500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0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Any other sectors</a:t>
                      </a:r>
                      <a:endParaRPr kumimoji="0" lang="en-GB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6868"/>
              </p:ext>
            </p:extLst>
          </p:nvPr>
        </p:nvGraphicFramePr>
        <p:xfrm>
          <a:off x="5270512" y="5252815"/>
          <a:ext cx="4581955" cy="9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08"/>
                <a:gridCol w="2380735"/>
                <a:gridCol w="873212"/>
              </a:tblGrid>
              <a:tr h="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Specialised Lending</a:t>
                      </a:r>
                      <a:endParaRPr lang="en-GB" sz="1400" b="0" i="0" noProof="0" dirty="0" smtClean="0">
                        <a:solidFill>
                          <a:srgbClr val="FF0000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Total Exposure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6,000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17018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l"/>
                        </a:tabLst>
                        <a:defRPr/>
                      </a:pPr>
                      <a:endParaRPr lang="en-GB" sz="1200" b="0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01800" algn="l"/>
                        </a:tabLst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Leverage</a:t>
                      </a:r>
                      <a:r>
                        <a:rPr lang="en-GB" sz="1200" b="0" i="0" baseline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 Finance</a:t>
                      </a:r>
                      <a:endParaRPr lang="en-GB" sz="1200" b="0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1,100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018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Specialised Lending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(% of the non-retail bank)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12%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0830"/>
              </p:ext>
            </p:extLst>
          </p:nvPr>
        </p:nvGraphicFramePr>
        <p:xfrm>
          <a:off x="337764" y="2588992"/>
          <a:ext cx="4572221" cy="5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29"/>
                <a:gridCol w="79929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Exposure to Top 20 / Tier 1 Capital</a:t>
                      </a:r>
                      <a:endParaRPr lang="en-GB" sz="1300" b="0" i="0" noProof="0" dirty="0" smtClean="0">
                        <a:solidFill>
                          <a:srgbClr val="FF0000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Exposure to Corps</a:t>
                      </a:r>
                      <a:r>
                        <a:rPr lang="en-GB" sz="1300" b="1" i="0" baseline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 with ratings 5.0 &amp; below</a:t>
                      </a:r>
                      <a:endParaRPr lang="en-GB" sz="1300" b="1" i="0" noProof="0" dirty="0" smtClean="0">
                        <a:solidFill>
                          <a:srgbClr val="FF0000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1,100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806450" y="263527"/>
            <a:ext cx="7939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GB" sz="2400" dirty="0">
                <a:solidFill>
                  <a:schemeClr val="bg2"/>
                </a:solidFill>
                <a:cs typeface="Arial" charset="0"/>
              </a:rPr>
              <a:t>Risk </a:t>
            </a:r>
            <a:r>
              <a:rPr lang="en-GB" sz="2400" dirty="0" smtClean="0">
                <a:solidFill>
                  <a:schemeClr val="bg2"/>
                </a:solidFill>
                <a:cs typeface="Arial" charset="0"/>
              </a:rPr>
              <a:t>Appetite – Concentrations</a:t>
            </a:r>
            <a:endParaRPr lang="en-GB" sz="2400" dirty="0">
              <a:solidFill>
                <a:schemeClr val="bg2"/>
              </a:solidFill>
              <a:cs typeface="Arial" charset="0"/>
            </a:endParaRPr>
          </a:p>
        </p:txBody>
      </p:sp>
      <p:graphicFrame>
        <p:nvGraphicFramePr>
          <p:cNvPr id="41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83003"/>
              </p:ext>
            </p:extLst>
          </p:nvPr>
        </p:nvGraphicFramePr>
        <p:xfrm>
          <a:off x="5270500" y="1066314"/>
          <a:ext cx="4573716" cy="281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805"/>
                <a:gridCol w="2394176"/>
                <a:gridCol w="856735"/>
              </a:tblGrid>
              <a:tr h="2368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Sovereign Exposure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UK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40,000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USA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Switzerland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2,800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Germany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France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Japan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9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All other OECD countries (AA- or better)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Italy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4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Other peripherals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100 each</a:t>
                      </a:r>
                    </a:p>
                  </a:txBody>
                  <a:tcPr marL="39975" marR="39975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Non OECD countries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52183"/>
              </p:ext>
            </p:extLst>
          </p:nvPr>
        </p:nvGraphicFramePr>
        <p:xfrm>
          <a:off x="5270500" y="4580354"/>
          <a:ext cx="4573716" cy="66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805"/>
                <a:gridCol w="2385938"/>
                <a:gridCol w="864973"/>
              </a:tblGrid>
              <a:tr h="217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EU Peripheral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Exposures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Includes Sovereign, Intragroup, Corporates, FI and PBU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4,000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of which Corporates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2,000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91263"/>
              </p:ext>
            </p:extLst>
          </p:nvPr>
        </p:nvGraphicFramePr>
        <p:xfrm>
          <a:off x="319589" y="5657739"/>
          <a:ext cx="4587374" cy="5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30"/>
                <a:gridCol w="2734962"/>
                <a:gridCol w="796282"/>
              </a:tblGrid>
              <a:tr h="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Underwriting Risk</a:t>
                      </a:r>
                      <a:endParaRPr lang="en-GB" sz="1300" b="0" i="0" noProof="0" dirty="0" smtClean="0">
                        <a:solidFill>
                          <a:srgbClr val="FF0000"/>
                        </a:solidFill>
                        <a:cs typeface="Arial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Total Underwriting exposure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5,000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Per transaction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2,000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45356"/>
              </p:ext>
            </p:extLst>
          </p:nvPr>
        </p:nvGraphicFramePr>
        <p:xfrm>
          <a:off x="5270500" y="3930648"/>
          <a:ext cx="457371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805"/>
                <a:gridCol w="2394176"/>
                <a:gridCol w="856735"/>
              </a:tblGrid>
              <a:tr h="1549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Non UK Corporate Exposure</a:t>
                      </a: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Including EU Peripheral Corps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6,500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41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cs typeface="Arial" pitchFamily="34" charset="0"/>
                        </a:rPr>
                        <a:t>of which Non UK managed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3,500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71461"/>
              </p:ext>
            </p:extLst>
          </p:nvPr>
        </p:nvGraphicFramePr>
        <p:xfrm>
          <a:off x="329514" y="1076618"/>
          <a:ext cx="4577448" cy="154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67"/>
                <a:gridCol w="2734962"/>
                <a:gridCol w="804519"/>
              </a:tblGrid>
              <a:tr h="17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i="0" noProof="0" dirty="0" smtClean="0">
                          <a:solidFill>
                            <a:srgbClr val="FF0000"/>
                          </a:solidFill>
                          <a:cs typeface="Arial" pitchFamily="34" charset="0"/>
                        </a:rPr>
                        <a:t>Single name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SGBM (FI &amp; Corporates)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LCH (REC</a:t>
                      </a:r>
                      <a:r>
                        <a:rPr lang="en-GB" sz="13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exposure)</a:t>
                      </a: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3,000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LCH (adjusted</a:t>
                      </a:r>
                      <a:r>
                        <a:rPr lang="en-GB" sz="13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exposure)</a:t>
                      </a: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1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Santander</a:t>
                      </a:r>
                      <a:r>
                        <a:rPr lang="en-GB" sz="1300" b="0" i="0" baseline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 Group</a:t>
                      </a: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1,500</a:t>
                      </a:r>
                    </a:p>
                  </a:txBody>
                  <a:tcPr marL="101510" marR="10151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noProof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cs typeface="Arial" pitchFamily="34" charset="0"/>
                        </a:rPr>
                        <a:t>Corporate &amp; Commercial (incl. MRL &amp; Social Housing)</a:t>
                      </a:r>
                    </a:p>
                  </a:txBody>
                  <a:tcPr marL="0" marR="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3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300</a:t>
                      </a:r>
                    </a:p>
                  </a:txBody>
                  <a:tcPr marL="101510" marR="101510"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34 Conector recto"/>
          <p:cNvCxnSpPr/>
          <p:nvPr/>
        </p:nvCxnSpPr>
        <p:spPr>
          <a:xfrm>
            <a:off x="5163592" y="1068698"/>
            <a:ext cx="4749952" cy="7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26085"/>
              </p:ext>
            </p:extLst>
          </p:nvPr>
        </p:nvGraphicFramePr>
        <p:xfrm>
          <a:off x="5330864" y="750271"/>
          <a:ext cx="4582681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714"/>
                <a:gridCol w="1078967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i="0" noProof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19938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1" noProof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2015 Limit</a:t>
                      </a:r>
                    </a:p>
                  </a:txBody>
                  <a:tcPr marL="0" marR="0" marT="45722" marB="45722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16341" y="6242258"/>
            <a:ext cx="346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Figures stated in £(m)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30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gray">
          <a:xfrm>
            <a:off x="789731" y="487368"/>
            <a:ext cx="851621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endParaRPr lang="en-GB" altLang="en-US" sz="1600" baseline="30000" smtClean="0">
              <a:solidFill>
                <a:srgbClr val="707277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gray">
          <a:xfrm>
            <a:off x="788162" y="224370"/>
            <a:ext cx="944226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2400" dirty="0" smtClean="0">
                <a:solidFill>
                  <a:srgbClr val="707277"/>
                </a:solidFill>
                <a:ea typeface="MS PGothic" pitchFamily="34" charset="-128"/>
                <a:cs typeface="Arial" charset="0"/>
              </a:rPr>
              <a:t>Risk Appetite </a:t>
            </a:r>
            <a:r>
              <a:rPr lang="en-US" altLang="en-US" sz="2400" dirty="0" smtClean="0">
                <a:solidFill>
                  <a:srgbClr val="707277"/>
                </a:solidFill>
                <a:ea typeface="MS PGothic" pitchFamily="34" charset="-128"/>
                <a:cs typeface="Arial" charset="0"/>
              </a:rPr>
              <a:t>Cascade &amp; Escalation</a:t>
            </a:r>
            <a:endParaRPr lang="en-US" altLang="en-US" sz="2400" dirty="0" smtClean="0">
              <a:solidFill>
                <a:srgbClr val="707277"/>
              </a:solidFill>
              <a:ea typeface="MS PGothic" pitchFamily="34" charset="-128"/>
              <a:cs typeface="Arial" charset="0"/>
            </a:endParaRPr>
          </a:p>
          <a:p>
            <a:pPr eaLnBrk="0" hangingPunct="0"/>
            <a:r>
              <a:rPr lang="en-US" altLang="en-US" sz="1800" dirty="0" smtClean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Limits are cascaded down and in case of breaches these are escalated</a:t>
            </a:r>
            <a:endParaRPr lang="en-US" altLang="en-US" sz="1800" baseline="30000" dirty="0" smtClean="0">
              <a:solidFill>
                <a:srgbClr val="707277"/>
              </a:solidFill>
              <a:ea typeface="MS PGothic" pitchFamily="34" charset="-128"/>
              <a:cs typeface="Arial" charset="0"/>
            </a:endParaRPr>
          </a:p>
          <a:p>
            <a:pPr eaLnBrk="0" hangingPunct="0"/>
            <a:endParaRPr lang="en-GB" altLang="en-US" sz="1600" baseline="30000" dirty="0" smtClean="0">
              <a:solidFill>
                <a:srgbClr val="707277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" name="Isosceles Triangle 2"/>
          <p:cNvSpPr/>
          <p:nvPr/>
        </p:nvSpPr>
        <p:spPr bwMode="auto">
          <a:xfrm>
            <a:off x="5020416" y="1052518"/>
            <a:ext cx="1029468" cy="1152525"/>
          </a:xfrm>
          <a:prstGeom prst="triangle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en-GB" sz="100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Board / BRC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>
            <a:off x="4471993" y="2292355"/>
            <a:ext cx="2126313" cy="1152525"/>
          </a:xfrm>
          <a:prstGeom prst="trapezoid">
            <a:avLst>
              <a:gd name="adj" fmla="val 46172"/>
            </a:avLst>
          </a:prstGeom>
          <a:solidFill>
            <a:srgbClr val="FAC09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00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ERC </a:t>
            </a:r>
          </a:p>
          <a:p>
            <a:pPr algn="ctr">
              <a:defRPr/>
            </a:pPr>
            <a:r>
              <a:rPr lang="en-GB" sz="100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ALCO</a:t>
            </a:r>
          </a:p>
          <a:p>
            <a:pPr algn="ctr">
              <a:defRPr/>
            </a:pPr>
            <a:r>
              <a:rPr lang="en-GB" sz="100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SPC</a:t>
            </a:r>
          </a:p>
          <a:p>
            <a:pPr algn="ctr">
              <a:defRPr/>
            </a:pPr>
            <a:r>
              <a:rPr lang="en-GB" sz="1000" dirty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CC</a:t>
            </a:r>
            <a:endParaRPr lang="en-GB" sz="1000" b="0" dirty="0">
              <a:solidFill>
                <a:prstClr val="black">
                  <a:lumMod val="75000"/>
                  <a:lumOff val="25000"/>
                </a:prst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>
            <a:off x="3948642" y="3538543"/>
            <a:ext cx="3173016" cy="1150937"/>
          </a:xfrm>
          <a:prstGeom prst="trapezoid">
            <a:avLst>
              <a:gd name="adj" fmla="val 44529"/>
            </a:avLst>
          </a:prstGeom>
          <a:solidFill>
            <a:srgbClr val="C3D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RRMC</a:t>
            </a:r>
          </a:p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CCRMC</a:t>
            </a:r>
          </a:p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WRMC</a:t>
            </a:r>
          </a:p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OCC</a:t>
            </a:r>
          </a:p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OPC</a:t>
            </a:r>
          </a:p>
          <a:p>
            <a:pPr algn="ctr">
              <a:defRPr/>
            </a:pP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MRMC</a:t>
            </a:r>
          </a:p>
        </p:txBody>
      </p:sp>
      <p:sp>
        <p:nvSpPr>
          <p:cNvPr id="11" name="Trapezoid 10"/>
          <p:cNvSpPr>
            <a:spLocks/>
          </p:cNvSpPr>
          <p:nvPr/>
        </p:nvSpPr>
        <p:spPr bwMode="auto">
          <a:xfrm>
            <a:off x="3411190" y="4776793"/>
            <a:ext cx="4249491" cy="1152525"/>
          </a:xfrm>
          <a:prstGeom prst="trapezoid">
            <a:avLst>
              <a:gd name="adj" fmla="val 43955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RCRF secured</a:t>
            </a:r>
          </a:p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RCRF unsecured</a:t>
            </a:r>
          </a:p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CCCPMF</a:t>
            </a:r>
          </a:p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BSMRF</a:t>
            </a:r>
          </a:p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LFRF</a:t>
            </a:r>
          </a:p>
          <a:p>
            <a:pPr algn="ctr">
              <a:defRPr/>
            </a:pPr>
            <a:r>
              <a:rPr lang="en-GB" sz="1000" dirty="0">
                <a:solidFill>
                  <a:srgbClr val="8064A2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MRMF</a:t>
            </a:r>
          </a:p>
        </p:txBody>
      </p:sp>
      <p:sp>
        <p:nvSpPr>
          <p:cNvPr id="6" name="Curved Up Arrow 5"/>
          <p:cNvSpPr/>
          <p:nvPr/>
        </p:nvSpPr>
        <p:spPr bwMode="auto">
          <a:xfrm rot="14609933">
            <a:off x="6537311" y="3292063"/>
            <a:ext cx="828675" cy="299281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 sz="1400" b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9" name="Curved Up Arrow 18"/>
          <p:cNvSpPr/>
          <p:nvPr/>
        </p:nvSpPr>
        <p:spPr bwMode="auto">
          <a:xfrm rot="14654486">
            <a:off x="5948932" y="2005404"/>
            <a:ext cx="828675" cy="300849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 sz="1400" b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0" name="Curved Up Arrow 19"/>
          <p:cNvSpPr/>
          <p:nvPr/>
        </p:nvSpPr>
        <p:spPr bwMode="auto">
          <a:xfrm rot="14522447">
            <a:off x="7047355" y="4478718"/>
            <a:ext cx="827087" cy="299282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 sz="1400" b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7330" y="3086100"/>
            <a:ext cx="2270468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3 committee recommends actions for </a:t>
            </a: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2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Red / Ambers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3 committee notifies Level 2 committee about Reds (Ambers) on </a:t>
            </a:r>
            <a:r>
              <a:rPr lang="en-GB" sz="1000" dirty="0">
                <a:solidFill>
                  <a:srgbClr val="9BBB59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3</a:t>
            </a: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limits</a:t>
            </a: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4790079" y="1500188"/>
            <a:ext cx="354124" cy="2984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rgbClr val="C0504D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64" y="1858968"/>
            <a:ext cx="2637129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2 committee recommends actions for </a:t>
            </a:r>
            <a:r>
              <a:rPr lang="en-GB" sz="1000" dirty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Board level</a:t>
            </a:r>
            <a:r>
              <a:rPr lang="en-GB" sz="1000" b="0" dirty="0">
                <a:solidFill>
                  <a:srgbClr val="C00000"/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Red/Ambers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2 committee notifies </a:t>
            </a:r>
            <a:r>
              <a:rPr lang="en-GB" sz="1000" dirty="0">
                <a:solidFill>
                  <a:srgbClr val="C0504D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BRC</a:t>
            </a:r>
            <a:r>
              <a:rPr lang="en-GB" sz="100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about Reds (Ambers) on </a:t>
            </a: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2</a:t>
            </a:r>
            <a:r>
              <a:rPr lang="en-GB" sz="1000" b="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limits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241002" y="2268538"/>
            <a:ext cx="2862766" cy="995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GB" sz="1000" u="sng" dirty="0">
                <a:solidFill>
                  <a:prstClr val="black">
                    <a:lumMod val="75000"/>
                    <a:lumOff val="25000"/>
                  </a:prstClr>
                </a:solidFill>
                <a:ea typeface="MS PGothic" pitchFamily="34" charset="-128"/>
                <a:cs typeface="Arial" charset="0"/>
              </a:rPr>
              <a:t>In case of level 2 RAG flagging, level 2 committee will</a:t>
            </a:r>
          </a:p>
          <a:p>
            <a:pPr>
              <a:defRPr/>
            </a:pPr>
            <a:r>
              <a:rPr lang="en-GB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Red :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 Discuss and direct actions immediately</a:t>
            </a:r>
          </a:p>
          <a:p>
            <a:pPr>
              <a:defRPr/>
            </a:pP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Amber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Discuss and agree actions to prevent further deterioration</a:t>
            </a:r>
            <a:endParaRPr lang="en-GB" sz="100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10800000">
            <a:off x="4224420" y="2693988"/>
            <a:ext cx="354124" cy="2984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rgbClr val="C0504D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37737" y="3538538"/>
            <a:ext cx="2862765" cy="9953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GB" sz="1000" u="sng" dirty="0">
                <a:solidFill>
                  <a:prstClr val="black">
                    <a:lumMod val="75000"/>
                    <a:lumOff val="25000"/>
                  </a:prstClr>
                </a:solidFill>
                <a:ea typeface="MS PGothic" pitchFamily="34" charset="-128"/>
                <a:cs typeface="Arial" charset="0"/>
              </a:rPr>
              <a:t>In case of level 3 RAG flagging, level 3 committee will</a:t>
            </a:r>
          </a:p>
          <a:p>
            <a:pPr>
              <a:defRPr/>
            </a:pPr>
            <a:r>
              <a:rPr lang="en-GB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Red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Discuss and direct actions immediately</a:t>
            </a:r>
          </a:p>
          <a:p>
            <a:pPr>
              <a:defRPr/>
            </a:pP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Amber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Discuss and agree actions to prevent further deterioration</a:t>
            </a:r>
            <a:endParaRPr lang="en-GB" sz="100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10800000">
            <a:off x="3657197" y="3963988"/>
            <a:ext cx="354124" cy="2984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rgbClr val="C0504D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52844" y="4273555"/>
            <a:ext cx="2272036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4 committee recommends actions for </a:t>
            </a:r>
            <a:r>
              <a:rPr lang="en-GB" sz="1000" dirty="0">
                <a:solidFill>
                  <a:srgbClr val="9BBB59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3</a:t>
            </a: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Red / Ambers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Level 4 committee notifies </a:t>
            </a:r>
            <a:r>
              <a:rPr lang="en-GB" sz="1000" dirty="0">
                <a:solidFill>
                  <a:srgbClr val="9BBB59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3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committee about Reds (Ambers) on </a:t>
            </a:r>
            <a:r>
              <a:rPr lang="en-GB" sz="1000" dirty="0">
                <a:solidFill>
                  <a:srgbClr val="8064A2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Level 4</a:t>
            </a:r>
            <a:r>
              <a:rPr lang="en-GB" sz="1000" dirty="0">
                <a:solidFill>
                  <a:srgbClr val="9BBB59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limits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24636" y="4776788"/>
            <a:ext cx="2682569" cy="9953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GB" sz="1000" u="sng" dirty="0">
                <a:solidFill>
                  <a:prstClr val="black">
                    <a:lumMod val="75000"/>
                    <a:lumOff val="25000"/>
                  </a:prstClr>
                </a:solidFill>
                <a:ea typeface="MS PGothic" pitchFamily="34" charset="-128"/>
                <a:cs typeface="Arial" charset="0"/>
              </a:rPr>
              <a:t>In case of level 4 RAG flagging, level 4 committee will</a:t>
            </a:r>
          </a:p>
          <a:p>
            <a:pPr>
              <a:defRPr/>
            </a:pPr>
            <a:r>
              <a:rPr lang="en-GB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Red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Discuss and direct actions immediately</a:t>
            </a:r>
          </a:p>
          <a:p>
            <a:pPr>
              <a:defRPr/>
            </a:pP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Amber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Discuss and agree actions to prevent further deterioration</a:t>
            </a:r>
            <a:endParaRPr lang="en-GB" sz="100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158916" y="5203825"/>
            <a:ext cx="354124" cy="2984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rgbClr val="C0504D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895977" y="1079500"/>
            <a:ext cx="2790687" cy="9969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GB" sz="1000" u="sng" dirty="0">
                <a:solidFill>
                  <a:prstClr val="black">
                    <a:lumMod val="75000"/>
                    <a:lumOff val="25000"/>
                  </a:prstClr>
                </a:solidFill>
                <a:ea typeface="MS PGothic" pitchFamily="34" charset="-128"/>
                <a:cs typeface="Arial" charset="0"/>
              </a:rPr>
              <a:t>In case Board metrics are flagging, Board/BRC will:</a:t>
            </a:r>
          </a:p>
          <a:p>
            <a:pPr>
              <a:defRPr/>
            </a:pPr>
            <a:r>
              <a:rPr lang="en-GB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Red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Board will immediately take actions</a:t>
            </a:r>
          </a:p>
          <a:p>
            <a:pPr>
              <a:defRPr/>
            </a:pPr>
            <a:r>
              <a:rPr lang="en-GB" sz="1000" dirty="0">
                <a:solidFill>
                  <a:srgbClr val="F79646">
                    <a:lumMod val="75000"/>
                  </a:srgbClr>
                </a:solidFill>
                <a:ea typeface="MS PGothic" pitchFamily="34" charset="-128"/>
                <a:cs typeface="Arial" charset="0"/>
              </a:rPr>
              <a:t>Amber </a:t>
            </a:r>
            <a:r>
              <a:rPr lang="en-GB" sz="1000" b="0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: BRC discuss and agree actions to prevent further deterioration &amp; Board will be notified</a:t>
            </a:r>
            <a:endParaRPr lang="en-GB" sz="100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3"/>
          <p:cNvSpPr txBox="1">
            <a:spLocks/>
          </p:cNvSpPr>
          <p:nvPr/>
        </p:nvSpPr>
        <p:spPr>
          <a:xfrm>
            <a:off x="748728" y="209529"/>
            <a:ext cx="8884555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GB" sz="2400" b="1" kern="1200" dirty="0" smtClean="0">
                <a:solidFill>
                  <a:schemeClr val="bg2"/>
                </a:solidFill>
                <a:latin typeface="Arial" charset="0"/>
                <a:ea typeface="+mn-ea"/>
                <a:cs typeface="+mn-cs"/>
              </a:rPr>
              <a:t>Example – Credit Risk How does Risk Appetite apply to retail?</a:t>
            </a:r>
          </a:p>
          <a:p>
            <a:pPr algn="l"/>
            <a:r>
              <a:rPr lang="en-GB" sz="18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Example of the mortgage portfolio</a:t>
            </a:r>
            <a:endParaRPr lang="en-GB" sz="18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2460255" y="2019300"/>
            <a:ext cx="464218" cy="298450"/>
          </a:xfrm>
          <a:prstGeom prst="rightArrow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endParaRPr lang="en-GB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400926" y="1408656"/>
            <a:ext cx="6521116" cy="4382543"/>
          </a:xfrm>
          <a:prstGeom prst="roundRect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>
              <a:spcAft>
                <a:spcPts val="300"/>
              </a:spcAft>
              <a:defRPr/>
            </a:pPr>
            <a:r>
              <a:rPr lang="en-GB" sz="1100" dirty="0" smtClean="0"/>
              <a:t>        </a:t>
            </a:r>
            <a:r>
              <a:rPr lang="en-GB" sz="1100" u="sng" dirty="0" smtClean="0"/>
              <a:t> Risk Appetite statement – </a:t>
            </a:r>
            <a:r>
              <a:rPr lang="en-GB" sz="1100" u="sng" dirty="0" err="1" smtClean="0"/>
              <a:t>quantative</a:t>
            </a:r>
            <a:r>
              <a:rPr lang="en-GB" sz="1100" u="sng" dirty="0" smtClean="0"/>
              <a:t> metrics</a:t>
            </a:r>
            <a:r>
              <a:rPr lang="en-GB" sz="1100" b="0" u="sng" dirty="0" smtClean="0"/>
              <a:t>:</a:t>
            </a:r>
          </a:p>
          <a:p>
            <a:pPr marL="171450" indent="-1714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dirty="0" smtClean="0"/>
              <a:t>NCL</a:t>
            </a:r>
            <a:r>
              <a:rPr lang="en-GB" sz="1100" b="0" dirty="0" smtClean="0"/>
              <a:t> under </a:t>
            </a:r>
            <a:r>
              <a:rPr lang="en-GB" sz="1100" dirty="0" smtClean="0"/>
              <a:t>stress</a:t>
            </a:r>
            <a:r>
              <a:rPr lang="en-GB" sz="1100" b="0" dirty="0" smtClean="0"/>
              <a:t> over the next </a:t>
            </a:r>
            <a:r>
              <a:rPr lang="en-GB" sz="1100" dirty="0" smtClean="0"/>
              <a:t>three</a:t>
            </a:r>
            <a:r>
              <a:rPr lang="en-GB" sz="1100" b="0" dirty="0" smtClean="0"/>
              <a:t> </a:t>
            </a:r>
            <a:r>
              <a:rPr lang="en-GB" sz="1100" dirty="0" smtClean="0"/>
              <a:t>years</a:t>
            </a:r>
            <a:r>
              <a:rPr lang="en-GB" sz="1100" b="0" dirty="0" smtClean="0"/>
              <a:t> should remain below: </a:t>
            </a:r>
            <a:r>
              <a:rPr lang="en-GB" sz="1100" dirty="0" smtClean="0"/>
              <a:t>£1,500m</a:t>
            </a:r>
          </a:p>
          <a:p>
            <a:pPr marL="171450" indent="-1714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dirty="0" smtClean="0"/>
              <a:t>NPL</a:t>
            </a:r>
            <a:r>
              <a:rPr lang="en-GB" sz="1100" b="0" dirty="0" smtClean="0"/>
              <a:t> ratio under </a:t>
            </a:r>
            <a:r>
              <a:rPr lang="en-GB" sz="1100" dirty="0" smtClean="0"/>
              <a:t>stress</a:t>
            </a:r>
            <a:r>
              <a:rPr lang="en-GB" sz="1100" b="0" dirty="0" smtClean="0"/>
              <a:t> </a:t>
            </a:r>
            <a:r>
              <a:rPr lang="en-GB" sz="1100" b="0" dirty="0"/>
              <a:t>over the next </a:t>
            </a:r>
            <a:r>
              <a:rPr lang="en-GB" sz="1100" dirty="0"/>
              <a:t>three</a:t>
            </a:r>
            <a:r>
              <a:rPr lang="en-GB" sz="1100" b="0" dirty="0"/>
              <a:t> </a:t>
            </a:r>
            <a:r>
              <a:rPr lang="en-GB" sz="1100" dirty="0"/>
              <a:t>years</a:t>
            </a:r>
            <a:r>
              <a:rPr lang="en-GB" sz="1100" b="0" dirty="0"/>
              <a:t> should remain below: </a:t>
            </a:r>
            <a:r>
              <a:rPr lang="en-GB" sz="1100" dirty="0" smtClean="0"/>
              <a:t>3.5%</a:t>
            </a:r>
          </a:p>
          <a:p>
            <a:pPr marL="171450" indent="-1714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dirty="0" smtClean="0"/>
              <a:t>Net write-off </a:t>
            </a:r>
            <a:r>
              <a:rPr lang="en-GB" sz="1100" b="0" dirty="0" smtClean="0"/>
              <a:t>under </a:t>
            </a:r>
            <a:r>
              <a:rPr lang="en-GB" sz="1100" dirty="0"/>
              <a:t>stress </a:t>
            </a:r>
            <a:r>
              <a:rPr lang="en-GB" sz="1100" b="0" dirty="0"/>
              <a:t>over the next </a:t>
            </a:r>
            <a:r>
              <a:rPr lang="en-GB" sz="1100" dirty="0"/>
              <a:t>three</a:t>
            </a:r>
            <a:r>
              <a:rPr lang="en-GB" sz="1100" b="0" dirty="0"/>
              <a:t> </a:t>
            </a:r>
            <a:r>
              <a:rPr lang="en-GB" sz="1100" dirty="0"/>
              <a:t>years</a:t>
            </a:r>
            <a:r>
              <a:rPr lang="en-GB" sz="1100" b="0" dirty="0"/>
              <a:t> should remain below: </a:t>
            </a:r>
            <a:r>
              <a:rPr lang="en-GB" sz="1100" dirty="0" smtClean="0"/>
              <a:t>£1,150m</a:t>
            </a:r>
          </a:p>
          <a:p>
            <a:pPr marL="171450" indent="-1714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dirty="0"/>
              <a:t>Operational Risk losses </a:t>
            </a:r>
            <a:r>
              <a:rPr lang="en-GB" sz="1100" b="0" dirty="0"/>
              <a:t>(including Conduct) under stress should remain below </a:t>
            </a:r>
            <a:r>
              <a:rPr lang="en-GB" sz="1100" dirty="0"/>
              <a:t>£400m</a:t>
            </a:r>
          </a:p>
          <a:p>
            <a:pPr>
              <a:spcAft>
                <a:spcPts val="300"/>
              </a:spcAft>
              <a:defRPr/>
            </a:pPr>
            <a:r>
              <a:rPr lang="en-GB" sz="1100" dirty="0" smtClean="0"/>
              <a:t>       </a:t>
            </a:r>
            <a:r>
              <a:rPr lang="en-GB" sz="1100" u="sng" dirty="0" smtClean="0"/>
              <a:t> Risk </a:t>
            </a:r>
            <a:r>
              <a:rPr lang="en-GB" sz="1100" u="sng" dirty="0"/>
              <a:t>Appetite statement – </a:t>
            </a:r>
            <a:r>
              <a:rPr lang="en-GB" sz="1100" u="sng" dirty="0" smtClean="0"/>
              <a:t>example of qualitative statements</a:t>
            </a:r>
            <a:r>
              <a:rPr lang="en-GB" sz="1100" b="0" u="sng" dirty="0" smtClean="0"/>
              <a:t>:</a:t>
            </a:r>
            <a:endParaRPr lang="en-GB" sz="1100" b="0" dirty="0" smtClean="0"/>
          </a:p>
          <a:p>
            <a:pPr marL="449263" lvl="1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Santander UK group will not: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Provide new mortgage loans over 90% LTV other than via the Help to Buy scheme.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Lend mortgages on a second charge/lien basis.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Provide loan terms for mortgages longer than 35 years other than as a lifetime mortgage solution which may be developed/agreed as part of the interest only programme (subject to full internal governance).</a:t>
            </a:r>
          </a:p>
          <a:p>
            <a:pPr marL="449263" lvl="1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The Santander UK Group will restrict mortgage concentrations, by: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Restricting the size of Buy-to-Let (BTL) business to no more than 10% of total stock.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Seeking to reduce lending on an interest only basis from 42% to less than 35% of outstanding mortgage balances by year-end 2017. </a:t>
            </a:r>
          </a:p>
          <a:p>
            <a:pPr marL="906463" lvl="2" indent="-18415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b="0" dirty="0">
                <a:solidFill>
                  <a:srgbClr val="000000"/>
                </a:solidFill>
              </a:rPr>
              <a:t>Ensuring no undue geographic concentrations develop to materially skew the book beyond UK market norms other than where specifically approved by the Board. </a:t>
            </a:r>
            <a:endParaRPr lang="en-GB" dirty="0"/>
          </a:p>
          <a:p>
            <a:pPr indent="-192087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GB" sz="1100" dirty="0" smtClean="0"/>
              <a:t>Operational </a:t>
            </a:r>
            <a:r>
              <a:rPr lang="en-GB" sz="1100" dirty="0" smtClean="0"/>
              <a:t>Risk </a:t>
            </a:r>
            <a:r>
              <a:rPr lang="en-GB" sz="1100" b="0" dirty="0" smtClean="0"/>
              <a:t>and</a:t>
            </a:r>
            <a:r>
              <a:rPr lang="en-GB" sz="1100" dirty="0" smtClean="0"/>
              <a:t> Conduct </a:t>
            </a:r>
            <a:r>
              <a:rPr lang="en-GB" sz="1100" b="0" dirty="0" smtClean="0"/>
              <a:t>qualitative </a:t>
            </a:r>
            <a:r>
              <a:rPr lang="en-GB" sz="1100" dirty="0" smtClean="0"/>
              <a:t>statements </a:t>
            </a:r>
            <a:r>
              <a:rPr lang="en-GB" sz="1100" b="0" dirty="0" smtClean="0"/>
              <a:t>(following slides)</a:t>
            </a:r>
            <a:endParaRPr lang="en-GB" sz="1000" b="0" dirty="0"/>
          </a:p>
        </p:txBody>
      </p:sp>
      <p:sp>
        <p:nvSpPr>
          <p:cNvPr id="34" name="Trapezoid 33"/>
          <p:cNvSpPr>
            <a:spLocks noChangeAspect="1"/>
          </p:cNvSpPr>
          <p:nvPr/>
        </p:nvSpPr>
        <p:spPr bwMode="auto">
          <a:xfrm>
            <a:off x="396130" y="3139785"/>
            <a:ext cx="2470268" cy="1359962"/>
          </a:xfrm>
          <a:prstGeom prst="trapezoid">
            <a:avLst>
              <a:gd name="adj" fmla="val 52049"/>
            </a:avLst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kern="0" dirty="0" smtClean="0">
                <a:solidFill>
                  <a:srgbClr val="F79646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ERC</a:t>
            </a: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kern="0" dirty="0">
              <a:solidFill>
                <a:srgbClr val="F79646">
                  <a:lumMod val="50000"/>
                </a:srgbClr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35" name="Trapezoid 34"/>
          <p:cNvSpPr>
            <a:spLocks/>
          </p:cNvSpPr>
          <p:nvPr/>
        </p:nvSpPr>
        <p:spPr bwMode="auto">
          <a:xfrm>
            <a:off x="93664" y="4788574"/>
            <a:ext cx="3075200" cy="449179"/>
          </a:xfrm>
          <a:prstGeom prst="trapezoid">
            <a:avLst>
              <a:gd name="adj" fmla="val 50414"/>
            </a:avLst>
          </a:prstGeom>
          <a:solidFill>
            <a:srgbClr val="C3D6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GB" sz="1000" dirty="0" smtClean="0"/>
              <a:t>RCRF triggers</a:t>
            </a:r>
            <a:endParaRPr lang="en-GB" sz="1000" dirty="0"/>
          </a:p>
        </p:txBody>
      </p:sp>
      <p:sp>
        <p:nvSpPr>
          <p:cNvPr id="36" name="Isosceles Triangle 35"/>
          <p:cNvSpPr/>
          <p:nvPr/>
        </p:nvSpPr>
        <p:spPr bwMode="auto">
          <a:xfrm>
            <a:off x="1108852" y="1706962"/>
            <a:ext cx="1044824" cy="923173"/>
          </a:xfrm>
          <a:prstGeom prst="triangle">
            <a:avLst/>
          </a:prstGeom>
          <a:solidFill>
            <a:srgbClr val="D996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Board </a:t>
            </a:r>
            <a:r>
              <a:rPr lang="en-GB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charset="0"/>
              </a:rPr>
              <a:t>/ BRC</a:t>
            </a:r>
          </a:p>
        </p:txBody>
      </p:sp>
    </p:spTree>
    <p:extLst>
      <p:ext uri="{BB962C8B-B14F-4D97-AF65-F5344CB8AC3E}">
        <p14:creationId xmlns:p14="http://schemas.microsoft.com/office/powerpoint/2010/main" val="29893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Diseño personalizado">
  <a:themeElements>
    <a:clrScheme name="4_Diseño personalizado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4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7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8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19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0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1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2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5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iseño personalizado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iseño personalizado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ersonalizado">
  <a:themeElements>
    <a:clrScheme name="2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_Diseño personalizado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iseño personalizado">
  <a:themeElements>
    <a:clrScheme name="5_Diseño personalizado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5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7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8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19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0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1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2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5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iseño personalizado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iseño personalizado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iseño personalizado">
  <a:themeElements>
    <a:clrScheme name="6_Diseño personalizado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6_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7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8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19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0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1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2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5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iseño personalizado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iseño personalizado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2023</Words>
  <Application>Microsoft Office PowerPoint</Application>
  <PresentationFormat>Custom</PresentationFormat>
  <Paragraphs>431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4_Diseño personalizado</vt:lpstr>
      <vt:lpstr>2_Diseño personalizado</vt:lpstr>
      <vt:lpstr>5_Diseño personalizado</vt:lpstr>
      <vt:lpstr>6_Diseño personalizado</vt:lpstr>
      <vt:lpstr>3_Diseño personalizado</vt:lpstr>
      <vt:lpstr>7_Diseño personalizado</vt:lpstr>
      <vt:lpstr>8_Diseño personalizado</vt:lpstr>
      <vt:lpstr>9_Diseño personalizado</vt:lpstr>
      <vt:lpstr>10_Diseño personalizado</vt:lpstr>
      <vt:lpstr>11_Diseño personalizado</vt:lpstr>
      <vt:lpstr>12_Diseño personalizado</vt:lpstr>
      <vt:lpstr>13_Diseño personalizado</vt:lpstr>
      <vt:lpstr>14_Diseño personalizado</vt:lpstr>
      <vt:lpstr>think-cell Slide</vt:lpstr>
      <vt:lpstr>PowerPoint Presentation</vt:lpstr>
      <vt:lpstr>What is the Risk Appetite and Risk profile?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Corporativa</dc:title>
  <dc:creator>Santander</dc:creator>
  <cp:lastModifiedBy>Ancira, Dorothee (SGBM)</cp:lastModifiedBy>
  <cp:revision>4562</cp:revision>
  <cp:lastPrinted>2015-02-10T09:54:01Z</cp:lastPrinted>
  <dcterms:created xsi:type="dcterms:W3CDTF">2004-10-29T10:10:45Z</dcterms:created>
  <dcterms:modified xsi:type="dcterms:W3CDTF">2015-05-18T11:27:16Z</dcterms:modified>
</cp:coreProperties>
</file>