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3913" autoAdjust="0"/>
  </p:normalViewPr>
  <p:slideViewPr>
    <p:cSldViewPr>
      <p:cViewPr>
        <p:scale>
          <a:sx n="120" d="100"/>
          <a:sy n="120" d="100"/>
        </p:scale>
        <p:origin x="-246" y="1974"/>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6/3/2016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6/3/2016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6/3/2016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6/3/2016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6/3/2016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April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3411204"/>
              </p:ext>
            </p:extLst>
          </p:nvPr>
        </p:nvGraphicFramePr>
        <p:xfrm>
          <a:off x="321880" y="714900"/>
          <a:ext cx="8500240" cy="5443076"/>
        </p:xfrm>
        <a:graphic>
          <a:graphicData uri="http://schemas.openxmlformats.org/drawingml/2006/table">
            <a:tbl>
              <a:tblPr firstRow="1" bandRow="1">
                <a:tableStyleId>{5C22544A-7EE6-4342-B048-85BDC9FD1C3A}</a:tableStyleId>
              </a:tblPr>
              <a:tblGrid>
                <a:gridCol w="531265"/>
                <a:gridCol w="3187590"/>
                <a:gridCol w="47813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smtClean="0">
                          <a:solidFill>
                            <a:schemeClr val="tx1"/>
                          </a:solidFill>
                          <a:effectLst/>
                          <a:latin typeface="Arial" panose="020B0604020202020204" pitchFamily="34" charset="0"/>
                          <a:cs typeface="Arial" panose="020B0604020202020204" pitchFamily="34" charset="0"/>
                        </a:rPr>
                        <a:t>ongoing)</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smtClean="0">
                          <a:solidFill>
                            <a:srgbClr val="000000"/>
                          </a:solidFill>
                          <a:effectLst/>
                          <a:latin typeface="Arial" panose="020B0604020202020204" pitchFamily="34" charset="0"/>
                          <a:ea typeface="+mn-ea"/>
                          <a:cs typeface="Arial" panose="020B0604020202020204" pitchFamily="34" charset="0"/>
                        </a:rPr>
                        <a:t>Due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to potential late delivery of first line model documentation from Madrid,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MRMG has a contingency plan in place to validate these models using legacy documentation if necessary.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69240" y="6680932"/>
            <a:ext cx="5820660" cy="184666"/>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83031826"/>
              </p:ext>
            </p:extLst>
          </p:nvPr>
        </p:nvGraphicFramePr>
        <p:xfrm>
          <a:off x="290270" y="477986"/>
          <a:ext cx="8500239" cy="5687568"/>
        </p:xfrm>
        <a:graphic>
          <a:graphicData uri="http://schemas.openxmlformats.org/drawingml/2006/table">
            <a:tbl>
              <a:tblPr firstRow="1" bandRow="1"/>
              <a:tblGrid>
                <a:gridCol w="823031"/>
                <a:gridCol w="732488"/>
                <a:gridCol w="1252595"/>
                <a:gridCol w="855349"/>
                <a:gridCol w="723634"/>
                <a:gridCol w="723634"/>
                <a:gridCol w="506544"/>
                <a:gridCol w="622871"/>
                <a:gridCol w="2260093"/>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smtClean="0">
                          <a:solidFill>
                            <a:srgbClr val="000000"/>
                          </a:solidFill>
                          <a:effectLst/>
                          <a:latin typeface="Arial" panose="020B0604020202020204" pitchFamily="34" charset="0"/>
                          <a:cs typeface="Arial" panose="020B0604020202020204" pitchFamily="34" charset="0"/>
                        </a:rPr>
                        <a:t>Action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3680226"/>
              </p:ext>
            </p:extLst>
          </p:nvPr>
        </p:nvGraphicFramePr>
        <p:xfrm>
          <a:off x="381000" y="304800"/>
          <a:ext cx="8441121" cy="4357035"/>
        </p:xfrm>
        <a:graphic>
          <a:graphicData uri="http://schemas.openxmlformats.org/drawingml/2006/table">
            <a:tbl>
              <a:tblPr firstRow="1" bandRow="1"/>
              <a:tblGrid>
                <a:gridCol w="704692"/>
                <a:gridCol w="562124"/>
                <a:gridCol w="1968090"/>
                <a:gridCol w="560317"/>
                <a:gridCol w="560317"/>
                <a:gridCol w="560317"/>
                <a:gridCol w="591334"/>
                <a:gridCol w="636822"/>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12.07%</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13.65%</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15.78%</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11.29%</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11.24%</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11.98%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$38.2B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$40.2B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$35.0B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0214006"/>
              </p:ext>
            </p:extLst>
          </p:nvPr>
        </p:nvGraphicFramePr>
        <p:xfrm>
          <a:off x="304800" y="257870"/>
          <a:ext cx="8517321" cy="5124898"/>
        </p:xfrm>
        <a:graphic>
          <a:graphicData uri="http://schemas.openxmlformats.org/drawingml/2006/table">
            <a:tbl>
              <a:tblPr firstRow="1" bandRow="1"/>
              <a:tblGrid>
                <a:gridCol w="837769"/>
                <a:gridCol w="1675539"/>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smtClean="0">
                          <a:solidFill>
                            <a:srgbClr val="000000"/>
                          </a:solidFill>
                          <a:effectLst/>
                          <a:latin typeface="Arial"/>
                        </a:rPr>
                        <a:t>0.52%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endParaRPr lang="en-US" sz="700" b="1"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1" i="0" u="none" strike="noStrike" baseline="0"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$10.52B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31043964"/>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&gt; 90 days (Prelim)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&gt; 90 days (Prelim)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8.1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$(55)MM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629400"/>
            <a:ext cx="366655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SC value is not available; projected metric value is within risk appetite.</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67171358"/>
              </p:ext>
            </p:extLst>
          </p:nvPr>
        </p:nvGraphicFramePr>
        <p:xfrm>
          <a:off x="321880" y="450050"/>
          <a:ext cx="8500242" cy="3965585"/>
        </p:xfrm>
        <a:graphic>
          <a:graphicData uri="http://schemas.openxmlformats.org/drawingml/2006/table">
            <a:tbl>
              <a:tblPr firstRow="1" bandRow="1"/>
              <a:tblGrid>
                <a:gridCol w="871931"/>
                <a:gridCol w="1743868"/>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baseline="0" dirty="0" smtClean="0">
                          <a:solidFill>
                            <a:schemeClr val="tx1"/>
                          </a:solidFill>
                          <a:effectLst/>
                          <a:latin typeface="Arial" panose="020B0604020202020204" pitchFamily="34" charset="0"/>
                          <a:cs typeface="Arial" panose="020B0604020202020204" pitchFamily="34" charset="0"/>
                        </a:rPr>
                        <a:t>SC </a:t>
                      </a:r>
                      <a:r>
                        <a:rPr lang="en-US" sz="800" b="1" dirty="0" smtClean="0">
                          <a:solidFill>
                            <a:schemeClr val="tx1"/>
                          </a:solidFill>
                          <a:effectLst/>
                          <a:latin typeface="Arial" panose="020B0604020202020204" pitchFamily="34" charset="0"/>
                          <a:cs typeface="Arial" panose="020B0604020202020204" pitchFamily="34" charset="0"/>
                        </a:rPr>
                        <a:t>– 20</a:t>
                      </a:r>
                      <a:r>
                        <a:rPr lang="en-US" sz="800" b="1" baseline="0" dirty="0" smtClean="0">
                          <a:solidFill>
                            <a:schemeClr val="tx1"/>
                          </a:solidFill>
                          <a:effectLst/>
                          <a:latin typeface="Arial" panose="020B0604020202020204" pitchFamily="34" charset="0"/>
                          <a:cs typeface="Arial" panose="020B0604020202020204" pitchFamily="34" charset="0"/>
                        </a:rPr>
                        <a:t> </a:t>
                      </a:r>
                      <a:endParaRPr lang="en-US" sz="800" b="1"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SBNA – 26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Other </a:t>
                      </a:r>
                      <a:r>
                        <a:rPr lang="en-US" sz="800" b="1" dirty="0" err="1" smtClean="0">
                          <a:solidFill>
                            <a:schemeClr val="tx1"/>
                          </a:solidFill>
                          <a:effectLst/>
                          <a:latin typeface="Arial" panose="020B0604020202020204" pitchFamily="34" charset="0"/>
                          <a:ea typeface="Calibri"/>
                          <a:cs typeface="Arial" panose="020B0604020202020204" pitchFamily="34" charset="0"/>
                        </a:rPr>
                        <a:t>ent</a:t>
                      </a:r>
                      <a:r>
                        <a:rPr lang="en-US" sz="800" b="1" dirty="0" smtClean="0">
                          <a:solidFill>
                            <a:schemeClr val="tx1"/>
                          </a:solidFill>
                          <a:effectLst/>
                          <a:latin typeface="Arial" panose="020B0604020202020204" pitchFamily="34" charset="0"/>
                          <a:ea typeface="Calibri"/>
                          <a:cs typeface="Arial" panose="020B0604020202020204" pitchFamily="34" charset="0"/>
                        </a:rPr>
                        <a:t>.</a:t>
                      </a:r>
                      <a:r>
                        <a:rPr lang="en-US" sz="800" b="1" baseline="0" dirty="0" smtClean="0">
                          <a:solidFill>
                            <a:schemeClr val="tx1"/>
                          </a:solidFill>
                          <a:effectLst/>
                          <a:latin typeface="Arial" panose="020B0604020202020204" pitchFamily="34" charset="0"/>
                          <a:ea typeface="Calibri"/>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6672</TotalTime>
  <Words>3579</Words>
  <Application>Microsoft Office PowerPoint</Application>
  <PresentationFormat>On-screen Show (4:3)</PresentationFormat>
  <Paragraphs>803</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1122</cp:revision>
  <cp:lastPrinted>2016-06-02T21:54:15Z</cp:lastPrinted>
  <dcterms:created xsi:type="dcterms:W3CDTF">2016-01-25T15:48:23Z</dcterms:created>
  <dcterms:modified xsi:type="dcterms:W3CDTF">2016-06-03T19:12:44Z</dcterms:modified>
</cp:coreProperties>
</file>