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 autoAdjust="0"/>
    <p:restoredTop sz="94435" autoAdjust="0"/>
  </p:normalViewPr>
  <p:slideViewPr>
    <p:cSldViewPr>
      <p:cViewPr>
        <p:scale>
          <a:sx n="100" d="100"/>
          <a:sy n="100" d="100"/>
        </p:scale>
        <p:origin x="-816" y="72"/>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5/27/2016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5/27/2016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April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86593191"/>
              </p:ext>
            </p:extLst>
          </p:nvPr>
        </p:nvGraphicFramePr>
        <p:xfrm>
          <a:off x="152400" y="710154"/>
          <a:ext cx="8821510" cy="5423228"/>
        </p:xfrm>
        <a:graphic>
          <a:graphicData uri="http://schemas.openxmlformats.org/drawingml/2006/table">
            <a:tbl>
              <a:tblPr firstRow="1" bandRow="1">
                <a:tableStyleId>{5C22544A-7EE6-4342-B048-85BDC9FD1C3A}</a:tableStyleId>
              </a:tblPr>
              <a:tblGrid>
                <a:gridCol w="1446178"/>
                <a:gridCol w="390932"/>
                <a:gridCol w="2577539"/>
                <a:gridCol w="2357696"/>
                <a:gridCol w="2049165"/>
              </a:tblGrid>
              <a:tr h="339285">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Status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Qualitative Assessment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Key Breach Actions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40632">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 Capital 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523329">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2. Credit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endParaRPr lang="en-US" sz="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Industry 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limit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a:solidFill>
                            <a:srgbClr val="000000"/>
                          </a:solidFill>
                          <a:effectLst/>
                          <a:latin typeface="Arial" panose="020B0604020202020204" pitchFamily="34" charset="0"/>
                          <a:cs typeface="Arial" panose="020B0604020202020204" pitchFamily="34" charset="0"/>
                        </a:rPr>
                        <a:t># of counterparties with SRR &lt; 5.0 and exposure &gt; $</a:t>
                      </a:r>
                      <a:r>
                        <a:rPr lang="en-US" sz="600" b="1" i="0" u="none" strike="noStrike" dirty="0" smtClean="0">
                          <a:solidFill>
                            <a:srgbClr val="000000"/>
                          </a:solidFill>
                          <a:effectLst/>
                          <a:latin typeface="Arial" panose="020B0604020202020204" pitchFamily="34" charset="0"/>
                          <a:cs typeface="Arial" panose="020B0604020202020204" pitchFamily="34" charset="0"/>
                        </a:rPr>
                        <a:t>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a:t>
                      </a:r>
                      <a:r>
                        <a:rPr lang="en-US" sz="600" b="0" i="0" u="none" strike="noStrike" dirty="0">
                          <a:solidFill>
                            <a:srgbClr val="000000"/>
                          </a:solidFill>
                          <a:effectLst/>
                          <a:latin typeface="Arial" panose="020B0604020202020204" pitchFamily="34" charset="0"/>
                          <a:cs typeface="Arial" panose="020B0604020202020204" pitchFamily="34" charset="0"/>
                        </a:rPr>
                        <a:t>from </a:t>
                      </a:r>
                      <a:r>
                        <a:rPr lang="en-US" sz="600" b="0" i="0" u="none" strike="noStrike" dirty="0" smtClean="0">
                          <a:solidFill>
                            <a:srgbClr val="000000"/>
                          </a:solidFill>
                          <a:effectLst/>
                          <a:latin typeface="Arial" panose="020B0604020202020204" pitchFamily="34" charset="0"/>
                          <a:cs typeface="Arial" panose="020B0604020202020204" pitchFamily="34" charset="0"/>
                        </a:rPr>
                        <a:t>10 </a:t>
                      </a:r>
                      <a:r>
                        <a:rPr lang="en-US" sz="600" b="0" i="0" u="none" strike="noStrike" dirty="0">
                          <a:solidFill>
                            <a:srgbClr val="000000"/>
                          </a:solidFill>
                          <a:effectLst/>
                          <a:latin typeface="Arial" panose="020B0604020202020204" pitchFamily="34" charset="0"/>
                          <a:cs typeface="Arial" panose="020B0604020202020204" pitchFamily="34" charset="0"/>
                        </a:rPr>
                        <a:t>to </a:t>
                      </a:r>
                      <a:r>
                        <a:rPr lang="en-US" sz="600" b="0" i="0" u="none" strike="noStrike" dirty="0" smtClean="0">
                          <a:solidFill>
                            <a:srgbClr val="000000"/>
                          </a:solidFill>
                          <a:effectLst/>
                          <a:latin typeface="Arial" panose="020B0604020202020204" pitchFamily="34" charset="0"/>
                          <a:cs typeface="Arial" panose="020B0604020202020204" pitchFamily="34" charset="0"/>
                        </a:rPr>
                        <a:t>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a:solidFill>
                            <a:srgbClr val="000000"/>
                          </a:solidFill>
                          <a:effectLst/>
                          <a:latin typeface="Arial" panose="020B0604020202020204" pitchFamily="34" charset="0"/>
                          <a:cs typeface="Arial" panose="020B0604020202020204" pitchFamily="34" charset="0"/>
                        </a:rPr>
                        <a:t>remains in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as it is calculated on a rolling 12 month basis. No further NCOs have been booked</a:t>
                      </a:r>
                      <a:r>
                        <a:rPr lang="en-US" sz="600" b="0" i="0" u="none" strike="noStrike" dirty="0" smtClean="0">
                          <a:solidFill>
                            <a:srgbClr val="000000"/>
                          </a:solidFill>
                          <a:effectLst/>
                          <a:latin typeface="Arial" panose="020B0604020202020204" pitchFamily="34" charset="0"/>
                          <a:cs typeface="Arial" panose="020B0604020202020204" pitchFamily="34" charset="0"/>
                        </a:rPr>
                        <a:t>.</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000000"/>
                          </a:solidFill>
                          <a:effectLst/>
                          <a:latin typeface="Arial" panose="020B0604020202020204" pitchFamily="34" charset="0"/>
                          <a:cs typeface="Arial" panose="020B0604020202020204" pitchFamily="34" charset="0"/>
                        </a:rPr>
                        <a:t>Multifamily</a:t>
                      </a:r>
                      <a:r>
                        <a:rPr lang="en-US" sz="600" b="1" i="1" u="sng"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1" u="sng"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1" u="sng" strike="noStrike" baseline="0" dirty="0" smtClean="0">
                          <a:solidFill>
                            <a:schemeClr val="tx1"/>
                          </a:solidFill>
                          <a:effectLst/>
                          <a:latin typeface="Arial" panose="020B0604020202020204" pitchFamily="34" charset="0"/>
                          <a:cs typeface="Arial" panose="020B0604020202020204" pitchFamily="34" charset="0"/>
                        </a:rPr>
                        <a:t>(ongoing)</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primarily due to two deals in NY: Queens Plaza and Partners VII combined at $80MM (pending update)</a:t>
                      </a:r>
                    </a:p>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Due to the change in SC credit mix, charge-offs on the auto portfolio have risen and</a:t>
                      </a:r>
                    </a:p>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will continue to rise in 2016. </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-Large </a:t>
                      </a:r>
                      <a:r>
                        <a:rPr lang="en-US" sz="600" b="0" i="0" u="none" strike="noStrike" dirty="0">
                          <a:solidFill>
                            <a:srgbClr val="000000"/>
                          </a:solidFill>
                          <a:effectLst/>
                          <a:latin typeface="Arial" panose="020B0604020202020204" pitchFamily="34" charset="0"/>
                          <a:cs typeface="Arial" panose="020B0604020202020204" pitchFamily="34" charset="0"/>
                        </a:rPr>
                        <a:t>exposures in oil and gas and commodity sectors all under stress due to sector </a:t>
                      </a:r>
                      <a:r>
                        <a:rPr lang="en-US" sz="600" b="0" i="0" u="none" strike="noStrike" dirty="0" smtClean="0">
                          <a:solidFill>
                            <a:srgbClr val="000000"/>
                          </a:solidFill>
                          <a:effectLst/>
                          <a:latin typeface="Arial" panose="020B0604020202020204" pitchFamily="34" charset="0"/>
                          <a:cs typeface="Arial" panose="020B0604020202020204" pitchFamily="34" charset="0"/>
                        </a:rPr>
                        <a:t>deterioration.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p>
                    <a:p>
                      <a:pPr algn="l" fontAlgn="t"/>
                      <a:r>
                        <a:rPr lang="en-US" altLang="zh-CN" sz="600" b="0" i="0" u="none" strike="noStrike" baseline="0" dirty="0" smtClean="0">
                          <a:solidFill>
                            <a:srgbClr val="000000"/>
                          </a:solidFill>
                          <a:effectLst/>
                          <a:latin typeface="Arial" panose="020B0604020202020204" pitchFamily="34" charset="0"/>
                          <a:ea typeface="SimSun"/>
                          <a:cs typeface="Arial" panose="020B0604020202020204" pitchFamily="34" charset="0"/>
                        </a:rPr>
                        <a:t>-</a:t>
                      </a:r>
                      <a:r>
                        <a:rPr lang="en-US" altLang="zh-CN" sz="600" b="0" i="1" u="sng" strike="noStrike" baseline="0" dirty="0" smtClean="0">
                          <a:latin typeface="Arial" panose="020B0604020202020204" pitchFamily="34" charset="0"/>
                          <a:ea typeface="SimSun"/>
                          <a:cs typeface="Arial" panose="020B0604020202020204" pitchFamily="34" charset="0"/>
                        </a:rPr>
                        <a:t>Multi-family breach is</a:t>
                      </a:r>
                      <a:r>
                        <a:rPr lang="zh-CN" altLang="en-US" sz="600" b="0" i="1" u="sng" strike="noStrike" baseline="0" dirty="0" smtClean="0">
                          <a:latin typeface="Arial" panose="020B0604020202020204" pitchFamily="34" charset="0"/>
                          <a:ea typeface="SimSun"/>
                          <a:cs typeface="Arial" panose="020B0604020202020204" pitchFamily="34" charset="0"/>
                        </a:rPr>
                        <a:t> </a:t>
                      </a:r>
                      <a:r>
                        <a:rPr lang="en-US" altLang="zh-CN" sz="600" b="0" i="1" u="sng" strike="noStrike" baseline="0" dirty="0" smtClean="0">
                          <a:latin typeface="Arial" panose="020B0604020202020204" pitchFamily="34" charset="0"/>
                          <a:ea typeface="SimSun"/>
                          <a:cs typeface="Arial" panose="020B0604020202020204" pitchFamily="34" charset="0"/>
                        </a:rPr>
                        <a:t>due to increase in CRE investment. Business is seeing a decrease in multi-family in 2016 while ERM is showing an increase because investment CRE is included in the total exposure (pending update)</a:t>
                      </a:r>
                      <a:endParaRPr lang="zh-CN" altLang="en-US" sz="800" b="1" i="1" u="sng" strike="noStrike" baseline="0" dirty="0" smtClean="0">
                        <a:solidFill>
                          <a:srgbClr val="FF0000"/>
                        </a:solidFill>
                        <a:latin typeface="Arial" panose="020B0604020202020204" pitchFamily="34" charset="0"/>
                        <a:ea typeface="SimSun"/>
                        <a:cs typeface="Arial" panose="020B0604020202020204" pitchFamily="34" charset="0"/>
                      </a:endParaRPr>
                    </a:p>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-Industry </a:t>
                      </a:r>
                      <a:r>
                        <a:rPr lang="en-US" sz="600" b="1" i="0" u="none" strike="noStrike" dirty="0">
                          <a:solidFill>
                            <a:srgbClr val="000000"/>
                          </a:solidFill>
                          <a:effectLst/>
                          <a:latin typeface="Arial" panose="020B0604020202020204" pitchFamily="34" charset="0"/>
                          <a:cs typeface="Arial" panose="020B0604020202020204" pitchFamily="34" charset="0"/>
                        </a:rPr>
                        <a:t>Exposure</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a:t>
                      </a:r>
                      <a:r>
                        <a:rPr lang="en-US" sz="600" b="0" i="1" u="sng" strike="noStrike" dirty="0" smtClean="0">
                          <a:solidFill>
                            <a:srgbClr val="000000"/>
                          </a:solidFill>
                          <a:effectLst/>
                          <a:latin typeface="Arial" panose="020B0604020202020204" pitchFamily="34" charset="0"/>
                          <a:cs typeface="Arial" panose="020B0604020202020204" pitchFamily="34" charset="0"/>
                        </a:rPr>
                        <a:t>(1) June limit recalibration for Utilities </a:t>
                      </a:r>
                      <a:r>
                        <a:rPr lang="en-US" sz="600" b="0" i="0" u="none" strike="noStrike" dirty="0" smtClean="0">
                          <a:solidFill>
                            <a:srgbClr val="000000"/>
                          </a:solidFill>
                          <a:effectLst/>
                          <a:latin typeface="Arial" panose="020B0604020202020204" pitchFamily="34" charset="0"/>
                          <a:cs typeface="Arial" panose="020B0604020202020204" pitchFamily="34" charset="0"/>
                        </a:rPr>
                        <a:t>(2)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SRR &lt; 5.0 and exposure &gt; $100MM : </a:t>
                      </a: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r>
                        <a:rPr lang="en-US" sz="600" b="1" i="0" u="none" strike="noStrike" dirty="0">
                          <a:solidFill>
                            <a:srgbClr val="FF0000"/>
                          </a:solidFill>
                          <a:effectLst/>
                          <a:latin typeface="Arial" panose="020B0604020202020204" pitchFamily="34" charset="0"/>
                          <a:cs typeface="Arial" panose="020B0604020202020204" pitchFamily="34" charset="0"/>
                        </a:rPr>
                        <a:t/>
                      </a:r>
                      <a:br>
                        <a:rPr lang="en-US" sz="600" b="1" i="0" u="none" strike="noStrike" dirty="0">
                          <a:solidFill>
                            <a:srgbClr val="FF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000000"/>
                          </a:solidFill>
                          <a:effectLst/>
                          <a:latin typeface="Arial" panose="020B0604020202020204" pitchFamily="34" charset="0"/>
                          <a:cs typeface="Arial" panose="020B0604020202020204" pitchFamily="34" charset="0"/>
                        </a:rPr>
                        <a:t>Multifamily</a:t>
                      </a:r>
                      <a:r>
                        <a:rPr lang="en-US" sz="600" b="1" i="1" u="sng"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1" u="sng"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breach escalated. A meeting to align multi-family classification is scheduled. A</a:t>
                      </a:r>
                      <a:r>
                        <a:rPr lang="en-US" sz="600" b="0" i="1" u="sng" strike="noStrike" dirty="0" smtClean="0">
                          <a:solidFill>
                            <a:srgbClr val="000000"/>
                          </a:solidFill>
                          <a:effectLst/>
                          <a:latin typeface="Arial" panose="020B0604020202020204" pitchFamily="34" charset="0"/>
                          <a:cs typeface="Arial" panose="020B0604020202020204" pitchFamily="34" charset="0"/>
                        </a:rPr>
                        <a:t>ction plan</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is </a:t>
                      </a:r>
                      <a:r>
                        <a:rPr lang="en-US" sz="600" b="0" i="1" u="sng" strike="noStrike" dirty="0" smtClean="0">
                          <a:solidFill>
                            <a:srgbClr val="000000"/>
                          </a:solidFill>
                          <a:effectLst/>
                          <a:latin typeface="Arial" panose="020B0604020202020204" pitchFamily="34" charset="0"/>
                          <a:cs typeface="Arial" panose="020B0604020202020204" pitchFamily="34" charset="0"/>
                        </a:rPr>
                        <a:t>in development (pending</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update)</a:t>
                      </a:r>
                      <a:endParaRPr lang="en-US" sz="600" b="0" i="1" u="sng"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2677">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3. Residual 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810834">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4. </a:t>
                      </a:r>
                      <a:r>
                        <a:rPr lang="en-US" sz="800" b="1" i="0" u="none" strike="noStrike" dirty="0" smtClean="0">
                          <a:solidFill>
                            <a:srgbClr val="FFFFFF"/>
                          </a:solidFill>
                          <a:effectLst/>
                          <a:latin typeface="Arial" panose="020B0604020202020204" pitchFamily="34" charset="0"/>
                          <a:cs typeface="Arial" panose="020B0604020202020204" pitchFamily="34" charset="0"/>
                        </a:rPr>
                        <a:t>Liquidity/Funding</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FFC000"/>
                          </a:solidFill>
                          <a:effectLst/>
                          <a:latin typeface="Arial" panose="020B0604020202020204" pitchFamily="34" charset="0"/>
                          <a:cs typeface="Arial" panose="020B0604020202020204" pitchFamily="34" charset="0"/>
                        </a:rPr>
                        <a:t>Amber</a:t>
                      </a:r>
                      <a:r>
                        <a:rPr lang="en-US" sz="600" b="1" i="1"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1" u="sng" strike="noStrike" dirty="0" smtClean="0">
                          <a:solidFill>
                            <a:srgbClr val="000000"/>
                          </a:solidFill>
                          <a:effectLst/>
                          <a:latin typeface="Arial" panose="020B0604020202020204" pitchFamily="34" charset="0"/>
                          <a:cs typeface="Arial" panose="020B0604020202020204" pitchFamily="34" charset="0"/>
                        </a:rPr>
                        <a:t>for </a:t>
                      </a:r>
                      <a:r>
                        <a:rPr lang="en-US" sz="600" b="1" i="1" u="sng" strike="noStrike" dirty="0" smtClean="0">
                          <a:solidFill>
                            <a:srgbClr val="000000"/>
                          </a:solidFill>
                          <a:effectLst/>
                          <a:latin typeface="Arial" panose="020B0604020202020204" pitchFamily="34" charset="0"/>
                          <a:cs typeface="Arial" panose="020B0604020202020204" pitchFamily="34" charset="0"/>
                        </a:rPr>
                        <a:t>SHUSA</a:t>
                      </a:r>
                      <a:r>
                        <a:rPr lang="en-US" sz="600" b="0" i="1" u="sng" strike="noStrike" dirty="0" smtClean="0">
                          <a:solidFill>
                            <a:srgbClr val="000000"/>
                          </a:solidFill>
                          <a:effectLst/>
                          <a:latin typeface="Arial" panose="020B0604020202020204" pitchFamily="34" charset="0"/>
                          <a:cs typeface="Arial" panose="020B0604020202020204" pitchFamily="34" charset="0"/>
                        </a:rPr>
                        <a:t> </a:t>
                      </a:r>
                      <a:r>
                        <a:rPr lang="en-US" sz="600" b="0" i="1" u="sng" kern="1200" dirty="0" smtClean="0">
                          <a:solidFill>
                            <a:schemeClr val="tx1"/>
                          </a:solidFill>
                          <a:latin typeface="Arial" panose="020B0604020202020204" pitchFamily="34" charset="0"/>
                          <a:ea typeface="+mn-ea"/>
                          <a:cs typeface="Arial" panose="020B0604020202020204" pitchFamily="34" charset="0"/>
                        </a:rPr>
                        <a:t>Survival Horizon</a:t>
                      </a:r>
                      <a:r>
                        <a:rPr lang="en-US" sz="600" b="0" i="1" u="sng" kern="1200" baseline="0" dirty="0" smtClean="0">
                          <a:solidFill>
                            <a:schemeClr val="tx1"/>
                          </a:solidFill>
                          <a:latin typeface="Arial" panose="020B0604020202020204" pitchFamily="34" charset="0"/>
                          <a:ea typeface="+mn-ea"/>
                          <a:cs typeface="Arial" panose="020B0604020202020204" pitchFamily="34" charset="0"/>
                        </a:rPr>
                        <a:t> under stress as of Feb 2016 </a:t>
                      </a:r>
                      <a:endParaRPr lang="en-US" sz="600" b="0" i="1" u="sng"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classified Liquidity and Funding as</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Contingency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Funding Plan (CFP)</a:t>
                      </a:r>
                      <a:r>
                        <a:rPr lang="en-US" sz="600" b="0" i="0" u="none" strike="noStrike" dirty="0" smtClean="0">
                          <a:solidFill>
                            <a:srgbClr val="000000"/>
                          </a:solidFill>
                          <a:effectLst/>
                          <a:latin typeface="Arial" panose="020B0604020202020204" pitchFamily="34" charset="0"/>
                          <a:cs typeface="Arial" panose="020B0604020202020204" pitchFamily="34" charset="0"/>
                        </a:rPr>
                        <a:t> remains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status which includes enhanced monitoring and reporting with updates to the LCMC,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ALCO and the Board under the protocol </a:t>
                      </a:r>
                    </a:p>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-SHUSA</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CFP remains </a:t>
                      </a:r>
                      <a:r>
                        <a:rPr lang="en-US" sz="600" b="1" i="1" u="sng" strike="noStrike" baseline="0" dirty="0" smtClean="0">
                          <a:solidFill>
                            <a:srgbClr val="FFC000"/>
                          </a:solidFill>
                          <a:effectLst/>
                          <a:latin typeface="Arial" panose="020B0604020202020204" pitchFamily="34" charset="0"/>
                          <a:cs typeface="Arial" panose="020B0604020202020204" pitchFamily="34" charset="0"/>
                        </a:rPr>
                        <a:t>Amber </a:t>
                      </a:r>
                      <a:r>
                        <a:rPr lang="en-US" sz="600" b="0" i="1" u="sng" strike="noStrike" baseline="0" dirty="0" smtClean="0">
                          <a:solidFill>
                            <a:schemeClr val="tx1"/>
                          </a:solidFill>
                          <a:effectLst/>
                          <a:latin typeface="Arial" panose="020B0604020202020204" pitchFamily="34" charset="0"/>
                          <a:cs typeface="Arial" panose="020B0604020202020204" pitchFamily="34" charset="0"/>
                        </a:rPr>
                        <a:t>(pending update)</a:t>
                      </a:r>
                      <a:endParaRPr lang="en-US" sz="600" b="0" i="1" u="sng" strike="noStrike" dirty="0" smtClean="0">
                        <a:solidFill>
                          <a:schemeClr val="tx1"/>
                        </a:solidFill>
                        <a:effectLst/>
                        <a:latin typeface="Arial" panose="020B0604020202020204" pitchFamily="34" charset="0"/>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0" i="1" u="sng" strike="noStrike" kern="1200" dirty="0" smtClean="0">
                          <a:solidFill>
                            <a:srgbClr val="000000"/>
                          </a:solidFill>
                          <a:effectLst/>
                          <a:latin typeface="Arial" panose="020B0604020202020204" pitchFamily="34" charset="0"/>
                          <a:ea typeface="+mn-ea"/>
                          <a:cs typeface="Arial" panose="020B0604020202020204" pitchFamily="34" charset="0"/>
                        </a:rPr>
                        <a:t>-</a:t>
                      </a:r>
                      <a:r>
                        <a:rPr lang="en-US" sz="600" b="1" i="1" u="sng"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600" b="0" i="1" u="sng" strike="noStrike" kern="1200" dirty="0" smtClean="0">
                          <a:solidFill>
                            <a:srgbClr val="000000"/>
                          </a:solidFill>
                          <a:effectLst/>
                          <a:latin typeface="Arial" panose="020B0604020202020204" pitchFamily="34" charset="0"/>
                          <a:ea typeface="+mn-ea"/>
                          <a:cs typeface="Arial" panose="020B0604020202020204" pitchFamily="34" charset="0"/>
                        </a:rPr>
                        <a:t> for </a:t>
                      </a:r>
                      <a:r>
                        <a:rPr lang="en-US" sz="600" b="1" i="1" u="sng" strike="noStrike" kern="1200" dirty="0" smtClean="0">
                          <a:solidFill>
                            <a:srgbClr val="000000"/>
                          </a:solidFill>
                          <a:effectLst/>
                          <a:latin typeface="Arial" panose="020B0604020202020204" pitchFamily="34" charset="0"/>
                          <a:ea typeface="+mn-ea"/>
                          <a:cs typeface="Arial" panose="020B0604020202020204" pitchFamily="34" charset="0"/>
                        </a:rPr>
                        <a:t>SBNA </a:t>
                      </a:r>
                      <a:r>
                        <a:rPr lang="en-US" sz="600" b="0" i="1" u="sng"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(pending</a:t>
                      </a:r>
                      <a:r>
                        <a:rPr lang="en-US" sz="600" b="0" i="1" u="sng" strike="noStrike" kern="1200" baseline="0" dirty="0" smtClean="0">
                          <a:solidFill>
                            <a:srgbClr val="000000"/>
                          </a:solidFill>
                          <a:effectLst/>
                          <a:latin typeface="Arial" panose="020B0604020202020204" pitchFamily="34" charset="0"/>
                          <a:ea typeface="+mn-ea"/>
                          <a:cs typeface="Arial" panose="020B0604020202020204" pitchFamily="34" charset="0"/>
                        </a:rPr>
                        <a:t> update)</a:t>
                      </a:r>
                      <a:endParaRPr lang="en-US" sz="600" b="0" i="1" u="sng" strike="noStrike" kern="1200" dirty="0" smtClean="0">
                        <a:solidFill>
                          <a:srgbClr val="000000"/>
                        </a:solidFill>
                        <a:effectLst/>
                        <a:latin typeface="Arial" panose="020B0604020202020204" pitchFamily="34" charset="0"/>
                        <a:ea typeface="+mn-ea"/>
                        <a:cs typeface="Arial" panose="020B0604020202020204" pitchFamily="34" charset="0"/>
                      </a:endParaRPr>
                    </a:p>
                    <a:p>
                      <a:pPr algn="l" fontAlgn="t"/>
                      <a:endParaRPr lang="en-US" sz="600" b="1" i="1" u="sng" strike="noStrike" dirty="0">
                        <a:solidFill>
                          <a:srgbClr val="FFC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000000"/>
                          </a:solidFill>
                          <a:effectLst/>
                          <a:latin typeface="Arial" panose="020B0604020202020204" pitchFamily="34" charset="0"/>
                          <a:cs typeface="Arial" panose="020B0604020202020204" pitchFamily="34" charset="0"/>
                        </a:rPr>
                        <a:t>SHUSA</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1" i="1" u="sng" strike="noStrike" baseline="0" dirty="0" smtClean="0">
                          <a:solidFill>
                            <a:srgbClr val="FFC000"/>
                          </a:solidFill>
                          <a:effectLst/>
                          <a:latin typeface="Arial" panose="020B0604020202020204" pitchFamily="34" charset="0"/>
                          <a:cs typeface="Arial" panose="020B0604020202020204" pitchFamily="34" charset="0"/>
                        </a:rPr>
                        <a:t>Amber</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due to </a:t>
                      </a:r>
                      <a:r>
                        <a:rPr lang="en-US" sz="600" b="0" i="1" u="sng" strike="noStrike" dirty="0" smtClean="0">
                          <a:solidFill>
                            <a:srgbClr val="000000"/>
                          </a:solidFill>
                          <a:effectLst/>
                          <a:latin typeface="Arial" panose="020B0604020202020204" pitchFamily="34" charset="0"/>
                          <a:cs typeface="Arial" panose="020B0604020202020204" pitchFamily="34" charset="0"/>
                        </a:rPr>
                        <a:t>SC’s originations under stress</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which </a:t>
                      </a:r>
                      <a:r>
                        <a:rPr lang="en-US" sz="600" b="0" i="1" u="sng" strike="noStrike" dirty="0" smtClean="0">
                          <a:solidFill>
                            <a:srgbClr val="000000"/>
                          </a:solidFill>
                          <a:effectLst/>
                          <a:latin typeface="Arial" panose="020B0604020202020204" pitchFamily="34" charset="0"/>
                          <a:cs typeface="Arial" panose="020B0604020202020204" pitchFamily="34" charset="0"/>
                        </a:rPr>
                        <a:t>capture higher seasonal originations (pending update).</a:t>
                      </a:r>
                    </a:p>
                    <a:p>
                      <a:pPr algn="l" fontAlgn="t"/>
                      <a:r>
                        <a:rPr lang="en-US" sz="600" b="1" i="1" u="sng" strike="noStrike" dirty="0" smtClean="0">
                          <a:solidFill>
                            <a:srgbClr val="000000"/>
                          </a:solidFill>
                          <a:effectLst/>
                          <a:latin typeface="Arial" panose="020B0604020202020204" pitchFamily="34" charset="0"/>
                          <a:cs typeface="Arial" panose="020B0604020202020204" pitchFamily="34" charset="0"/>
                        </a:rPr>
                        <a:t>-SBNA</a:t>
                      </a:r>
                      <a:r>
                        <a:rPr lang="en-US" sz="600" b="0" i="1" u="sng" strike="noStrike" dirty="0" smtClean="0">
                          <a:solidFill>
                            <a:srgbClr val="000000"/>
                          </a:solidFill>
                          <a:effectLst/>
                          <a:latin typeface="Arial" panose="020B0604020202020204" pitchFamily="34" charset="0"/>
                          <a:cs typeface="Arial" panose="020B0604020202020204" pitchFamily="34" charset="0"/>
                        </a:rPr>
                        <a:t>’s non-compliance with Borrower-in-Custody (BIC) program requirements elevates funding risk (pending update).</a:t>
                      </a:r>
                      <a:br>
                        <a:rPr lang="en-US" sz="600" b="0" i="1" u="sng" strike="noStrike" dirty="0" smtClean="0">
                          <a:solidFill>
                            <a:srgbClr val="000000"/>
                          </a:solidFill>
                          <a:effectLst/>
                          <a:latin typeface="Arial" panose="020B0604020202020204" pitchFamily="34" charset="0"/>
                          <a:cs typeface="Arial" panose="020B0604020202020204" pitchFamily="34" charset="0"/>
                        </a:rPr>
                      </a:br>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000000"/>
                          </a:solidFill>
                          <a:effectLst/>
                          <a:latin typeface="Arial" panose="020B0604020202020204" pitchFamily="34" charset="0"/>
                          <a:cs typeface="Arial" panose="020B0604020202020204" pitchFamily="34" charset="0"/>
                        </a:rPr>
                        <a:t>SBNA:</a:t>
                      </a:r>
                      <a:r>
                        <a:rPr lang="en-US" sz="600" b="1" i="1"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TBD</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1" u="sng" strike="noStrike" dirty="0" smtClean="0">
                          <a:solidFill>
                            <a:srgbClr val="000000"/>
                          </a:solidFill>
                          <a:effectLst/>
                          <a:latin typeface="Arial" panose="020B0604020202020204" pitchFamily="34" charset="0"/>
                          <a:cs typeface="Arial" panose="020B0604020202020204" pitchFamily="34" charset="0"/>
                        </a:rPr>
                        <a:t>-SHUSA</a:t>
                      </a:r>
                      <a:r>
                        <a:rPr lang="en-US" sz="600" b="1" i="1" u="sng"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has </a:t>
                      </a:r>
                      <a:r>
                        <a:rPr lang="en-US" sz="600" b="0" i="1" u="sng" strike="noStrike" baseline="0" dirty="0" smtClean="0">
                          <a:solidFill>
                            <a:schemeClr val="dk1"/>
                          </a:solidFill>
                          <a:effectLst/>
                          <a:latin typeface="Arial" panose="020B0604020202020204" pitchFamily="34" charset="0"/>
                          <a:cs typeface="Arial" panose="020B0604020202020204" pitchFamily="34" charset="0"/>
                        </a:rPr>
                        <a:t>g</a:t>
                      </a:r>
                      <a:r>
                        <a:rPr lang="en-US" sz="600" i="1" u="sng" dirty="0" smtClean="0">
                          <a:latin typeface="Arial" panose="020B0604020202020204" pitchFamily="34" charset="0"/>
                          <a:cs typeface="Arial" panose="020B0604020202020204" pitchFamily="34" charset="0"/>
                        </a:rPr>
                        <a:t>lide plan in place (pending update)</a:t>
                      </a:r>
                      <a:endParaRPr lang="en-US" sz="600" b="1" i="1" u="sng"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will continue to assess its liquidity condition and recommend deactivation of the CFP at the appropriate future date</a:t>
                      </a:r>
                    </a:p>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000000"/>
                          </a:solidFill>
                          <a:effectLst/>
                          <a:latin typeface="Arial" panose="020B0604020202020204" pitchFamily="34" charset="0"/>
                          <a:cs typeface="Arial" panose="020B0604020202020204" pitchFamily="34" charset="0"/>
                        </a:rPr>
                        <a:t>SBNA</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TBD (pending update)</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7646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5. Interest </a:t>
                      </a:r>
                      <a:r>
                        <a:rPr lang="en-US" sz="800" b="1" i="0" u="none" strike="noStrike" dirty="0" smtClean="0">
                          <a:solidFill>
                            <a:srgbClr val="FFFFFF"/>
                          </a:solidFill>
                          <a:effectLst/>
                          <a:latin typeface="Arial" panose="020B0604020202020204" pitchFamily="34" charset="0"/>
                          <a:cs typeface="Arial" panose="020B0604020202020204" pitchFamily="34" charset="0"/>
                        </a:rPr>
                        <a:t>rate</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FFC000"/>
                          </a:solidFill>
                          <a:effectLst/>
                          <a:latin typeface="Arial" panose="020B0604020202020204" pitchFamily="34" charset="0"/>
                          <a:cs typeface="Arial" panose="020B0604020202020204" pitchFamily="34" charset="0"/>
                        </a:rPr>
                        <a:t>Amber</a:t>
                      </a:r>
                      <a:r>
                        <a:rPr lang="en-US" sz="600" b="0" i="1" u="sng" strike="noStrike" dirty="0" smtClean="0">
                          <a:solidFill>
                            <a:srgbClr val="000000"/>
                          </a:solidFill>
                          <a:effectLst/>
                          <a:latin typeface="Arial" panose="020B0604020202020204" pitchFamily="34" charset="0"/>
                          <a:cs typeface="Arial" panose="020B0604020202020204" pitchFamily="34" charset="0"/>
                        </a:rPr>
                        <a:t> for</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a:t>
                      </a:r>
                      <a:r>
                        <a:rPr lang="en-US" sz="600" b="1" i="1"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1" u="sng"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sensitivity (+/- 200 bps shock) (pending update)</a:t>
                      </a:r>
                    </a:p>
                    <a:p>
                      <a:pPr algn="l" fontAlgn="t"/>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1" u="sng" strike="noStrike" dirty="0">
                          <a:solidFill>
                            <a:srgbClr val="000000"/>
                          </a:solidFill>
                          <a:effectLst/>
                          <a:latin typeface="Arial" panose="020B0604020202020204" pitchFamily="34" charset="0"/>
                          <a:cs typeface="Arial" panose="020B0604020202020204" pitchFamily="34" charset="0"/>
                        </a:rPr>
                        <a:t> </a:t>
                      </a:r>
                      <a:r>
                        <a:rPr lang="en-US" sz="600" b="0" i="1" u="sng" strike="noStrike" dirty="0" smtClean="0">
                          <a:solidFill>
                            <a:srgbClr val="000000"/>
                          </a:solidFill>
                          <a:effectLst/>
                          <a:latin typeface="Arial" panose="020B0604020202020204" pitchFamily="34" charset="0"/>
                          <a:cs typeface="Arial" panose="020B0604020202020204" pitchFamily="34" charset="0"/>
                        </a:rPr>
                        <a:t>TBD </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1" u="sng" strike="noStrike" dirty="0">
                          <a:solidFill>
                            <a:srgbClr val="000000"/>
                          </a:solidFill>
                          <a:effectLst/>
                          <a:latin typeface="Arial" panose="020B0604020202020204" pitchFamily="34" charset="0"/>
                          <a:cs typeface="Arial" panose="020B0604020202020204" pitchFamily="34" charset="0"/>
                        </a:rPr>
                        <a:t> </a:t>
                      </a:r>
                      <a:r>
                        <a:rPr lang="en-US" sz="600" b="0" i="1" u="sng" strike="noStrike" dirty="0" smtClean="0">
                          <a:solidFill>
                            <a:srgbClr val="000000"/>
                          </a:solidFill>
                          <a:effectLst/>
                          <a:latin typeface="Arial" panose="020B0604020202020204" pitchFamily="34" charset="0"/>
                          <a:cs typeface="Arial" panose="020B0604020202020204" pitchFamily="34" charset="0"/>
                        </a:rPr>
                        <a:t>TBD</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9149">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6. MTM 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1" u="sng" strike="noStrike" dirty="0">
                          <a:solidFill>
                            <a:srgbClr val="000000"/>
                          </a:solidFill>
                          <a:effectLst/>
                          <a:latin typeface="Arial" panose="020B0604020202020204" pitchFamily="34" charset="0"/>
                          <a:cs typeface="Arial" panose="020B0604020202020204" pitchFamily="34" charset="0"/>
                        </a:rPr>
                        <a:t>Metrics within </a:t>
                      </a:r>
                      <a:r>
                        <a:rPr lang="en-US" sz="600" b="0" i="1" u="sng" strike="noStrike" dirty="0" smtClean="0">
                          <a:solidFill>
                            <a:srgbClr val="000000"/>
                          </a:solidFill>
                          <a:effectLst/>
                          <a:latin typeface="Arial" panose="020B0604020202020204" pitchFamily="34" charset="0"/>
                          <a:cs typeface="Arial" panose="020B0604020202020204" pitchFamily="34" charset="0"/>
                        </a:rPr>
                        <a:t>appetite (pending update)</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67798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7. </a:t>
                      </a:r>
                      <a:r>
                        <a:rPr lang="en-US" sz="800" b="1" i="0" u="none" strike="noStrike" dirty="0" smtClean="0">
                          <a:solidFill>
                            <a:srgbClr val="FFFFFF"/>
                          </a:solidFill>
                          <a:effectLst/>
                          <a:latin typeface="Arial" panose="020B0604020202020204" pitchFamily="34" charset="0"/>
                          <a:cs typeface="Arial" panose="020B0604020202020204" pitchFamily="34" charset="0"/>
                        </a:rPr>
                        <a:t>Operational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While the Operational Risk metrics are only reported quarterly,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Gross Operational Risk Losses/Gross Margin was 0.17%, which is within Risk Appetite.</a:t>
                      </a:r>
                    </a:p>
                    <a:p>
                      <a:pPr algn="l" fontAlgn="t"/>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endParaRPr lang="en-US" sz="600" b="0" i="1" u="sng" strike="noStrike" dirty="0">
                        <a:solidFill>
                          <a:schemeClr val="tx1"/>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1" u="sng" strike="noStrike" dirty="0">
                          <a:solidFill>
                            <a:srgbClr val="000000"/>
                          </a:solidFill>
                          <a:effectLst/>
                          <a:latin typeface="Arial" panose="020B0604020202020204" pitchFamily="34" charset="0"/>
                          <a:cs typeface="Arial" panose="020B0604020202020204" pitchFamily="34" charset="0"/>
                        </a:rPr>
                        <a:t/>
                      </a:r>
                      <a:br>
                        <a:rPr lang="en-US" sz="600" b="0" i="1" u="sng" strike="noStrike" dirty="0">
                          <a:solidFill>
                            <a:srgbClr val="000000"/>
                          </a:solidFill>
                          <a:effectLst/>
                          <a:latin typeface="Arial" panose="020B0604020202020204" pitchFamily="34" charset="0"/>
                          <a:cs typeface="Arial" panose="020B0604020202020204" pitchFamily="34" charset="0"/>
                        </a:rPr>
                      </a:b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38506">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8. </a:t>
                      </a:r>
                      <a:r>
                        <a:rPr lang="en-US" sz="800" b="1" i="0" u="none" strike="noStrike" dirty="0" smtClean="0">
                          <a:solidFill>
                            <a:srgbClr val="FFFFFF"/>
                          </a:solidFill>
                          <a:effectLst/>
                          <a:latin typeface="Arial" panose="020B0604020202020204" pitchFamily="34" charset="0"/>
                          <a:cs typeface="Arial" panose="020B0604020202020204" pitchFamily="34" charset="0"/>
                        </a:rPr>
                        <a:t>Model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FFC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 is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as it is still within schedule, but due to the potential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for </a:t>
                      </a:r>
                      <a:r>
                        <a:rPr lang="en-US" sz="600" b="0" i="0" u="none" strike="noStrike" dirty="0" smtClean="0">
                          <a:solidFill>
                            <a:srgbClr val="000000"/>
                          </a:solidFill>
                          <a:effectLst/>
                          <a:latin typeface="Arial" panose="020B0604020202020204" pitchFamily="34" charset="0"/>
                          <a:cs typeface="Arial" panose="020B0604020202020204" pitchFamily="34" charset="0"/>
                        </a:rPr>
                        <a:t> validation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delays of market global risk models </a:t>
                      </a:r>
                      <a:r>
                        <a:rPr lang="en-US" sz="600" b="0" i="0" u="none" strike="noStrike" dirty="0" smtClean="0">
                          <a:solidFill>
                            <a:srgbClr val="000000"/>
                          </a:solidFill>
                          <a:effectLst/>
                          <a:latin typeface="Arial" panose="020B0604020202020204" pitchFamily="34" charset="0"/>
                          <a:cs typeface="Arial" panose="020B0604020202020204" pitchFamily="34" charset="0"/>
                        </a:rPr>
                        <a:t>the overall status is set to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until this is resolved </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Monitor potential </a:t>
                      </a:r>
                      <a:r>
                        <a:rPr lang="en-US" sz="600" b="0" i="0" u="none" strike="noStrike" dirty="0" smtClean="0">
                          <a:solidFill>
                            <a:srgbClr val="000000"/>
                          </a:solidFill>
                          <a:effectLst/>
                          <a:latin typeface="Arial" panose="020B0604020202020204" pitchFamily="34" charset="0"/>
                          <a:cs typeface="Arial" panose="020B0604020202020204" pitchFamily="34" charset="0"/>
                        </a:rPr>
                        <a:t>delays in validation</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66307">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9. Compliance and </a:t>
                      </a:r>
                      <a:r>
                        <a:rPr lang="en-US" sz="800" b="1" i="0" u="none" strike="noStrike" dirty="0" smtClean="0">
                          <a:solidFill>
                            <a:srgbClr val="FFFFFF"/>
                          </a:solidFill>
                          <a:effectLst/>
                          <a:latin typeface="Arial" panose="020B0604020202020204" pitchFamily="34" charset="0"/>
                          <a:cs typeface="Arial" panose="020B0604020202020204" pitchFamily="34" charset="0"/>
                        </a:rPr>
                        <a:t>Reputational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1" u="sng" strike="noStrike" dirty="0">
                          <a:solidFill>
                            <a:srgbClr val="000000"/>
                          </a:solidFill>
                          <a:effectLst/>
                          <a:latin typeface="Arial" panose="020B0604020202020204" pitchFamily="34" charset="0"/>
                          <a:cs typeface="Arial" panose="020B0604020202020204" pitchFamily="34" charset="0"/>
                        </a:rPr>
                        <a:t/>
                      </a:r>
                      <a:br>
                        <a:rPr lang="en-US" sz="600" b="0" i="1" u="sng" strike="noStrike" dirty="0">
                          <a:solidFill>
                            <a:srgbClr val="000000"/>
                          </a:solidFill>
                          <a:effectLst/>
                          <a:latin typeface="Arial" panose="020B0604020202020204" pitchFamily="34" charset="0"/>
                          <a:cs typeface="Arial" panose="020B0604020202020204" pitchFamily="34" charset="0"/>
                        </a:rPr>
                      </a:br>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000000"/>
                          </a:solidFill>
                          <a:effectLst/>
                          <a:latin typeface="Arial" panose="020B0604020202020204" pitchFamily="34" charset="0"/>
                          <a:cs typeface="Arial" panose="020B0604020202020204" pitchFamily="34" charset="0"/>
                        </a:rPr>
                        <a:t>SBNA</a:t>
                      </a:r>
                      <a:r>
                        <a:rPr lang="en-US" sz="600" b="1" i="1" u="sng" strike="noStrike" dirty="0">
                          <a:solidFill>
                            <a:srgbClr val="000000"/>
                          </a:solidFill>
                          <a:effectLst/>
                          <a:latin typeface="Arial" panose="020B0604020202020204" pitchFamily="34" charset="0"/>
                          <a:cs typeface="Arial" panose="020B0604020202020204" pitchFamily="34" charset="0"/>
                        </a:rPr>
                        <a:t>: </a:t>
                      </a:r>
                      <a:r>
                        <a:rPr lang="en-US" sz="600" b="0" i="1" u="sng" strike="noStrike" dirty="0">
                          <a:solidFill>
                            <a:srgbClr val="000000"/>
                          </a:solidFill>
                          <a:effectLst/>
                          <a:latin typeface="Arial" panose="020B0604020202020204" pitchFamily="34" charset="0"/>
                          <a:cs typeface="Arial" panose="020B0604020202020204" pitchFamily="34" charset="0"/>
                        </a:rPr>
                        <a:t>3 OCC enforcement actions against SBNA: </a:t>
                      </a:r>
                      <a:br>
                        <a:rPr lang="en-US" sz="600" b="0" i="1" u="sng" strike="noStrike" dirty="0">
                          <a:solidFill>
                            <a:srgbClr val="000000"/>
                          </a:solidFill>
                          <a:effectLst/>
                          <a:latin typeface="Arial" panose="020B0604020202020204" pitchFamily="34" charset="0"/>
                          <a:cs typeface="Arial" panose="020B0604020202020204" pitchFamily="34" charset="0"/>
                        </a:rPr>
                      </a:br>
                      <a:r>
                        <a:rPr lang="en-US" sz="600" b="0" i="1" u="sng" strike="noStrike" dirty="0">
                          <a:solidFill>
                            <a:srgbClr val="000000"/>
                          </a:solidFill>
                          <a:effectLst/>
                          <a:latin typeface="Arial" panose="020B0604020202020204" pitchFamily="34" charset="0"/>
                          <a:cs typeface="Arial" panose="020B0604020202020204" pitchFamily="34" charset="0"/>
                        </a:rPr>
                        <a:t>1) Commitment to Address Findings from Pre-charter Conversion                          </a:t>
                      </a:r>
                      <a:endParaRPr lang="en-US" sz="600" b="0" i="1" u="sng"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2</a:t>
                      </a:r>
                      <a:r>
                        <a:rPr lang="en-US" sz="600" b="0" i="1" u="sng" strike="noStrike" dirty="0">
                          <a:solidFill>
                            <a:srgbClr val="000000"/>
                          </a:solidFill>
                          <a:effectLst/>
                          <a:latin typeface="Arial" panose="020B0604020202020204" pitchFamily="34" charset="0"/>
                          <a:cs typeface="Arial" panose="020B0604020202020204" pitchFamily="34" charset="0"/>
                        </a:rPr>
                        <a:t>) BSA/AML Part 30 Notice                                                                                               3) Sovereign Identity Protector Consent </a:t>
                      </a:r>
                      <a:r>
                        <a:rPr lang="en-US" sz="600" b="0" i="1" u="sng" strike="noStrike" dirty="0" smtClean="0">
                          <a:solidFill>
                            <a:srgbClr val="000000"/>
                          </a:solidFill>
                          <a:effectLst/>
                          <a:latin typeface="Arial" panose="020B0604020202020204" pitchFamily="34" charset="0"/>
                          <a:cs typeface="Arial" panose="020B0604020202020204" pitchFamily="34" charset="0"/>
                        </a:rPr>
                        <a:t>Order (pending update)</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1" u="sng" strike="noStrike" dirty="0" smtClean="0">
                          <a:solidFill>
                            <a:srgbClr val="000000"/>
                          </a:solidFill>
                          <a:effectLst/>
                          <a:latin typeface="Arial" panose="020B0604020202020204" pitchFamily="34" charset="0"/>
                          <a:cs typeface="Arial" panose="020B0604020202020204" pitchFamily="34" charset="0"/>
                        </a:rPr>
                        <a:t>-SBNA</a:t>
                      </a:r>
                      <a:r>
                        <a:rPr lang="en-US" sz="600" b="1" i="1" u="sng" strike="noStrike" dirty="0">
                          <a:solidFill>
                            <a:srgbClr val="000000"/>
                          </a:solidFill>
                          <a:effectLst/>
                          <a:latin typeface="Arial" panose="020B0604020202020204" pitchFamily="34" charset="0"/>
                          <a:cs typeface="Arial" panose="020B0604020202020204" pitchFamily="34" charset="0"/>
                        </a:rPr>
                        <a:t>:</a:t>
                      </a:r>
                      <a:r>
                        <a:rPr lang="en-US" sz="600" b="0" i="1" u="sng" strike="noStrike" dirty="0">
                          <a:solidFill>
                            <a:srgbClr val="000000"/>
                          </a:solidFill>
                          <a:effectLst/>
                          <a:latin typeface="Arial" panose="020B0604020202020204" pitchFamily="34" charset="0"/>
                          <a:cs typeface="Arial" panose="020B0604020202020204" pitchFamily="34" charset="0"/>
                        </a:rPr>
                        <a:t> Failure to meet Heightened Standards by May 2016 will likely cause additional enforcement actions</a:t>
                      </a:r>
                      <a:r>
                        <a:rPr lang="en-US" sz="600" b="0" i="1" u="sng" strike="noStrike" dirty="0" smtClean="0">
                          <a:solidFill>
                            <a:srgbClr val="000000"/>
                          </a:solidFill>
                          <a:effectLst/>
                          <a:latin typeface="Arial" panose="020B0604020202020204" pitchFamily="34" charset="0"/>
                          <a:cs typeface="Arial" panose="020B0604020202020204" pitchFamily="34" charset="0"/>
                        </a:rPr>
                        <a:t>.(pending update) </a:t>
                      </a:r>
                      <a:r>
                        <a:rPr lang="en-US" sz="600" b="0" i="1" u="sng" strike="noStrike" dirty="0">
                          <a:solidFill>
                            <a:srgbClr val="000000"/>
                          </a:solidFill>
                          <a:effectLst/>
                          <a:latin typeface="Arial" panose="020B0604020202020204" pitchFamily="34" charset="0"/>
                          <a:cs typeface="Arial" panose="020B0604020202020204" pitchFamily="34" charset="0"/>
                        </a:rPr>
                        <a:t/>
                      </a:r>
                      <a:br>
                        <a:rPr lang="en-US" sz="600" b="0" i="1" u="sng" strike="noStrike" dirty="0">
                          <a:solidFill>
                            <a:srgbClr val="000000"/>
                          </a:solidFill>
                          <a:effectLst/>
                          <a:latin typeface="Arial" panose="020B0604020202020204" pitchFamily="34" charset="0"/>
                          <a:cs typeface="Arial" panose="020B0604020202020204" pitchFamily="34" charset="0"/>
                        </a:rPr>
                      </a:b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1" i="1" u="sng" strike="noStrike" dirty="0" smtClean="0">
                          <a:solidFill>
                            <a:srgbClr val="000000"/>
                          </a:solidFill>
                          <a:effectLst/>
                          <a:latin typeface="Arial" panose="020B0604020202020204" pitchFamily="34" charset="0"/>
                          <a:cs typeface="Arial" panose="020B0604020202020204" pitchFamily="34" charset="0"/>
                        </a:rPr>
                        <a:t>SBNA</a:t>
                      </a:r>
                      <a:r>
                        <a:rPr lang="en-US" sz="600" b="0" i="1" u="sng" strike="noStrike" dirty="0" smtClean="0">
                          <a:solidFill>
                            <a:srgbClr val="000000"/>
                          </a:solidFill>
                          <a:effectLst/>
                          <a:latin typeface="Arial" panose="020B0604020202020204" pitchFamily="34" charset="0"/>
                          <a:cs typeface="Arial" panose="020B0604020202020204" pitchFamily="34" charset="0"/>
                        </a:rPr>
                        <a:t>: Continued </a:t>
                      </a:r>
                      <a:r>
                        <a:rPr lang="en-US" sz="600" b="0" i="1" u="sng" strike="noStrike" dirty="0">
                          <a:solidFill>
                            <a:srgbClr val="000000"/>
                          </a:solidFill>
                          <a:effectLst/>
                          <a:latin typeface="Arial" panose="020B0604020202020204" pitchFamily="34" charset="0"/>
                          <a:cs typeface="Arial" panose="020B0604020202020204" pitchFamily="34" charset="0"/>
                        </a:rPr>
                        <a:t>work on Heightened Standards and on existing OCC enforcement </a:t>
                      </a:r>
                      <a:r>
                        <a:rPr lang="en-US" sz="600" b="0" i="1" u="sng" strike="noStrike" dirty="0" smtClean="0">
                          <a:solidFill>
                            <a:srgbClr val="000000"/>
                          </a:solidFill>
                          <a:effectLst/>
                          <a:latin typeface="Arial" panose="020B0604020202020204" pitchFamily="34" charset="0"/>
                          <a:cs typeface="Arial" panose="020B0604020202020204" pitchFamily="34" charset="0"/>
                        </a:rPr>
                        <a:t>actions; Board is monitoring</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 (pending update)</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547106" y="6734889"/>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7" name="Rectangle 56"/>
          <p:cNvSpPr/>
          <p:nvPr/>
        </p:nvSpPr>
        <p:spPr>
          <a:xfrm>
            <a:off x="94194" y="6438570"/>
            <a:ext cx="6452911" cy="461665"/>
          </a:xfrm>
          <a:prstGeom prst="rect">
            <a:avLst/>
          </a:prstGeom>
          <a:noFill/>
        </p:spPr>
        <p:txBody>
          <a:bodyPr wrap="square">
            <a:spAutoFit/>
          </a:bodyPr>
          <a:lstStyle/>
          <a:p>
            <a:pPr eaLnBrk="0" fontAlgn="base" hangingPunct="0">
              <a:spcBef>
                <a:spcPct val="0"/>
              </a:spcBef>
              <a:spcAft>
                <a:spcPct val="0"/>
              </a:spcAft>
            </a:pP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spcBef>
                <a:spcPct val="0"/>
              </a:spcBef>
              <a:spcAft>
                <a:spcPct val="0"/>
              </a:spcAft>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Aggregated </a:t>
            </a:r>
            <a:r>
              <a:rPr lang="en-US" sz="600" dirty="0">
                <a:solidFill>
                  <a:prstClr val="black"/>
                </a:solidFill>
                <a:latin typeface="Arial" panose="020B0604020202020204" pitchFamily="34" charset="0"/>
                <a:ea typeface="MS PGothic" pitchFamily="34" charset="-128"/>
                <a:cs typeface="Arial" panose="020B0604020202020204" pitchFamily="34" charset="0"/>
              </a:rPr>
              <a:t>RAS status for the purpose of this summary is based on expert judgment and reviewed by ERMC prior to RC and Board. </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material risk program,  and new products/business activities.  For RAS purposes,  it will be represented by: 1) qualitative statements for strategic risk that we currently use, and 2) monitored through all RAS metrics being presented in each risk category. </a:t>
            </a:r>
            <a:endParaRPr lang="en-US" sz="600" dirty="0">
              <a:solidFill>
                <a:prstClr val="black"/>
              </a:solidFill>
              <a:latin typeface="Arial" panose="020B0604020202020204" pitchFamily="34" charset="0"/>
              <a:ea typeface="MS PGothic" pitchFamily="34" charset="-128"/>
              <a:cs typeface="Arial" panose="020B0604020202020204" pitchFamily="34" charset="0"/>
            </a:endParaRPr>
          </a:p>
        </p:txBody>
      </p:sp>
      <p:sp>
        <p:nvSpPr>
          <p:cNvPr id="2" name="Rectangle 1"/>
          <p:cNvSpPr/>
          <p:nvPr/>
        </p:nvSpPr>
        <p:spPr>
          <a:xfrm>
            <a:off x="7987275" y="19817"/>
            <a:ext cx="1138425" cy="558978"/>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Underlined and italic  items pending update</a:t>
            </a:r>
            <a:endParaRPr lang="en-US" sz="1100" dirty="0">
              <a:solidFill>
                <a:schemeClr val="tx1"/>
              </a:solidFill>
            </a:endParaRP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06866749"/>
              </p:ext>
            </p:extLst>
          </p:nvPr>
        </p:nvGraphicFramePr>
        <p:xfrm>
          <a:off x="321881" y="507487"/>
          <a:ext cx="8500239" cy="5278969"/>
        </p:xfrm>
        <a:graphic>
          <a:graphicData uri="http://schemas.openxmlformats.org/drawingml/2006/table">
            <a:tbl>
              <a:tblPr firstRow="1" bandRow="1"/>
              <a:tblGrid>
                <a:gridCol w="823031"/>
                <a:gridCol w="732488"/>
                <a:gridCol w="1252595"/>
                <a:gridCol w="855349"/>
                <a:gridCol w="723634"/>
                <a:gridCol w="723634"/>
                <a:gridCol w="506544"/>
                <a:gridCol w="622871"/>
                <a:gridCol w="2260093"/>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 funding</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6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baseline="0" dirty="0" smtClean="0">
                          <a:solidFill>
                            <a:schemeClr val="tx1"/>
                          </a:solidFill>
                          <a:latin typeface="Arial" panose="020B0604020202020204" pitchFamily="34" charset="0"/>
                          <a:ea typeface="ＭＳ Ｐゴシック"/>
                          <a:cs typeface="Arial" panose="020B0604020202020204" pitchFamily="34" charset="0"/>
                        </a:rPr>
                        <a:t>TBD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82</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600" i="1" u="sng" dirty="0" smtClean="0">
                          <a:latin typeface="Arial" panose="020B0604020202020204" pitchFamily="34" charset="0"/>
                          <a:cs typeface="Arial" panose="020B0604020202020204" pitchFamily="34" charset="0"/>
                        </a:rPr>
                        <a:t>Glide plan in place</a:t>
                      </a:r>
                      <a:endParaRPr lang="en-US" sz="600" i="1" u="sng"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284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endParaRPr lang="en-US" sz="600" b="1"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35218">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a:t>
                      </a:r>
                      <a:r>
                        <a:rPr lang="en-US" sz="600" b="0" i="1" u="sng" strike="noStrike" dirty="0" smtClean="0">
                          <a:solidFill>
                            <a:srgbClr val="000000"/>
                          </a:solidFill>
                          <a:effectLst/>
                          <a:latin typeface="Arial" panose="020B0604020202020204" pitchFamily="34" charset="0"/>
                          <a:cs typeface="Arial" panose="020B0604020202020204" pitchFamily="34" charset="0"/>
                        </a:rPr>
                        <a:t>: (1) June limit recalibration for Utilities (pending</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update) </a:t>
                      </a:r>
                      <a:r>
                        <a:rPr lang="en-US" sz="600" b="0" i="0" u="none" strike="noStrike" dirty="0" smtClean="0">
                          <a:solidFill>
                            <a:srgbClr val="000000"/>
                          </a:solidFill>
                          <a:effectLst/>
                          <a:latin typeface="Arial" panose="020B0604020202020204" pitchFamily="34" charset="0"/>
                          <a:cs typeface="Arial" panose="020B0604020202020204" pitchFamily="34" charset="0"/>
                        </a:rPr>
                        <a:t>(2)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76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0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Action plan TBD</a:t>
                      </a:r>
                      <a:endParaRPr lang="en-US" sz="600" b="0" i="1" u="sng" strike="noStrike" dirty="0" smtClean="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aseline="0" dirty="0" smtClean="0">
                          <a:latin typeface="Arial" panose="020B0604020202020204" pitchFamily="34" charset="0"/>
                          <a:cs typeface="Arial" panose="020B0604020202020204" pitchFamily="34" charset="0"/>
                        </a:rPr>
                        <a:t>Survival Horizon under Stress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90 days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120</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endParaRPr lang="en-US" sz="6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status.(pending update)</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87802">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0" dirty="0" smtClean="0">
                          <a:latin typeface="Arial" panose="020B0604020202020204" pitchFamily="34" charset="0"/>
                          <a:cs typeface="Arial" panose="020B0604020202020204" pitchFamily="34" charset="0"/>
                        </a:rPr>
                        <a:t>SHUSA</a:t>
                      </a:r>
                      <a:endParaRPr lang="en-US" sz="6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smtClean="0">
                          <a:solidFill>
                            <a:schemeClr val="tx1"/>
                          </a:solidFill>
                          <a:effectLst/>
                          <a:latin typeface="Arial" panose="020B0604020202020204" pitchFamily="34" charset="0"/>
                          <a:cs typeface="Arial" panose="020B0604020202020204" pitchFamily="34" charset="0"/>
                        </a:rPr>
                        <a:t>SC</a:t>
                      </a:r>
                      <a:r>
                        <a:rPr lang="en-US" sz="600" b="0" i="0" u="none" strike="noStrike" baseline="0" smtClean="0">
                          <a:solidFill>
                            <a:schemeClr val="tx1"/>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7802">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0" dirty="0" smtClean="0">
                          <a:latin typeface="Arial" panose="020B0604020202020204" pitchFamily="34" charset="0"/>
                          <a:cs typeface="Arial" panose="020B0604020202020204" pitchFamily="34" charset="0"/>
                        </a:rPr>
                        <a:t>SC</a:t>
                      </a:r>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87802">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0" dirty="0" smtClean="0">
                          <a:latin typeface="Arial" panose="020B0604020202020204" pitchFamily="34" charset="0"/>
                          <a:cs typeface="Arial" panose="020B0604020202020204" pitchFamily="34" charset="0"/>
                        </a:rPr>
                        <a:t>SBNA</a:t>
                      </a:r>
                      <a:endParaRPr lang="en-US" sz="6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
        <p:nvSpPr>
          <p:cNvPr id="7" name="Rectangle 6"/>
          <p:cNvSpPr/>
          <p:nvPr/>
        </p:nvSpPr>
        <p:spPr>
          <a:xfrm>
            <a:off x="7835485" y="19817"/>
            <a:ext cx="1290215" cy="525173"/>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t"/>
          <a:lstStyle/>
          <a:p>
            <a:pPr algn="ctr"/>
            <a:r>
              <a:rPr lang="en-US" sz="1050" dirty="0" smtClean="0">
                <a:solidFill>
                  <a:schemeClr val="tx1"/>
                </a:solidFill>
              </a:rPr>
              <a:t>Blanks pending update; action plans mirror slide 2</a:t>
            </a:r>
            <a:endParaRPr lang="en-US" sz="1050" dirty="0">
              <a:solidFill>
                <a:schemeClr val="tx1"/>
              </a:solidFill>
            </a:endParaRPr>
          </a:p>
        </p:txBody>
      </p:sp>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158372555"/>
              </p:ext>
            </p:extLst>
          </p:nvPr>
        </p:nvGraphicFramePr>
        <p:xfrm>
          <a:off x="381000" y="304800"/>
          <a:ext cx="8441121" cy="4357035"/>
        </p:xfrm>
        <a:graphic>
          <a:graphicData uri="http://schemas.openxmlformats.org/drawingml/2006/table">
            <a:tbl>
              <a:tblPr firstRow="1" bandRow="1"/>
              <a:tblGrid>
                <a:gridCol w="704692"/>
                <a:gridCol w="562124"/>
                <a:gridCol w="1968090"/>
                <a:gridCol w="560317"/>
                <a:gridCol w="560317"/>
                <a:gridCol w="560317"/>
                <a:gridCol w="591334"/>
                <a:gridCol w="636822"/>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12.07%</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13.65%</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15.78%</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11.29%</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11.24%</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11.98%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$38.2B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$40.2B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$35.0B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0214006"/>
              </p:ext>
            </p:extLst>
          </p:nvPr>
        </p:nvGraphicFramePr>
        <p:xfrm>
          <a:off x="304800" y="257870"/>
          <a:ext cx="8517321" cy="5124898"/>
        </p:xfrm>
        <a:graphic>
          <a:graphicData uri="http://schemas.openxmlformats.org/drawingml/2006/table">
            <a:tbl>
              <a:tblPr firstRow="1" bandRow="1"/>
              <a:tblGrid>
                <a:gridCol w="837769"/>
                <a:gridCol w="1675539"/>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smtClean="0">
                          <a:solidFill>
                            <a:srgbClr val="000000"/>
                          </a:solidFill>
                          <a:effectLst/>
                          <a:latin typeface="Arial"/>
                        </a:rPr>
                        <a:t>0.52%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endParaRPr lang="en-US" sz="700" b="1"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1" i="0" u="none" strike="noStrike" baseline="0"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$10.52B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7057473"/>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8.1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$(55)MM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
        <p:nvSpPr>
          <p:cNvPr id="8" name="Rectangle 7"/>
          <p:cNvSpPr/>
          <p:nvPr/>
        </p:nvSpPr>
        <p:spPr>
          <a:xfrm>
            <a:off x="7987275" y="19817"/>
            <a:ext cx="1138425" cy="558978"/>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Blank items pending update</a:t>
            </a:r>
            <a:endParaRPr lang="en-US" sz="1100" dirty="0">
              <a:solidFill>
                <a:schemeClr val="tx1"/>
              </a:solidFill>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8629357"/>
              </p:ext>
            </p:extLst>
          </p:nvPr>
        </p:nvGraphicFramePr>
        <p:xfrm>
          <a:off x="321880" y="450050"/>
          <a:ext cx="8500242" cy="3965585"/>
        </p:xfrm>
        <a:graphic>
          <a:graphicData uri="http://schemas.openxmlformats.org/drawingml/2006/table">
            <a:tbl>
              <a:tblPr firstRow="1" bandRow="1"/>
              <a:tblGrid>
                <a:gridCol w="871931"/>
                <a:gridCol w="1743868"/>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baseline="0" dirty="0" smtClean="0">
                          <a:solidFill>
                            <a:schemeClr val="tx1"/>
                          </a:solidFill>
                          <a:effectLst/>
                          <a:latin typeface="Arial" panose="020B0604020202020204" pitchFamily="34" charset="0"/>
                          <a:cs typeface="Arial" panose="020B0604020202020204" pitchFamily="34" charset="0"/>
                        </a:rPr>
                        <a:t>SC </a:t>
                      </a:r>
                      <a:r>
                        <a:rPr lang="en-US" sz="800" b="1" dirty="0" smtClean="0">
                          <a:solidFill>
                            <a:schemeClr val="tx1"/>
                          </a:solidFill>
                          <a:effectLst/>
                          <a:latin typeface="Arial" panose="020B0604020202020204" pitchFamily="34" charset="0"/>
                          <a:cs typeface="Arial" panose="020B0604020202020204" pitchFamily="34" charset="0"/>
                        </a:rPr>
                        <a:t>– 20</a:t>
                      </a:r>
                      <a:r>
                        <a:rPr lang="en-US" sz="800" b="1" baseline="0" dirty="0" smtClean="0">
                          <a:solidFill>
                            <a:schemeClr val="tx1"/>
                          </a:solidFill>
                          <a:effectLst/>
                          <a:latin typeface="Arial" panose="020B0604020202020204" pitchFamily="34" charset="0"/>
                          <a:cs typeface="Arial" panose="020B0604020202020204" pitchFamily="34" charset="0"/>
                        </a:rPr>
                        <a:t> </a:t>
                      </a:r>
                      <a:endParaRPr lang="en-US" sz="800" b="1"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SBNA – 26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Other </a:t>
                      </a:r>
                      <a:r>
                        <a:rPr lang="en-US" sz="800" b="1" dirty="0" err="1" smtClean="0">
                          <a:solidFill>
                            <a:schemeClr val="tx1"/>
                          </a:solidFill>
                          <a:effectLst/>
                          <a:latin typeface="Arial" panose="020B0604020202020204" pitchFamily="34" charset="0"/>
                          <a:ea typeface="Calibri"/>
                          <a:cs typeface="Arial" panose="020B0604020202020204" pitchFamily="34" charset="0"/>
                        </a:rPr>
                        <a:t>ent</a:t>
                      </a:r>
                      <a:r>
                        <a:rPr lang="en-US" sz="800" b="1" dirty="0" smtClean="0">
                          <a:solidFill>
                            <a:schemeClr val="tx1"/>
                          </a:solidFill>
                          <a:effectLst/>
                          <a:latin typeface="Arial" panose="020B0604020202020204" pitchFamily="34" charset="0"/>
                          <a:ea typeface="Calibri"/>
                          <a:cs typeface="Arial" panose="020B0604020202020204" pitchFamily="34" charset="0"/>
                        </a:rPr>
                        <a:t>.</a:t>
                      </a:r>
                      <a:r>
                        <a:rPr lang="en-US" sz="800" b="1" baseline="0" dirty="0" smtClean="0">
                          <a:solidFill>
                            <a:schemeClr val="tx1"/>
                          </a:solidFill>
                          <a:effectLst/>
                          <a:latin typeface="Arial" panose="020B0604020202020204" pitchFamily="34" charset="0"/>
                          <a:ea typeface="Calibri"/>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
        <p:nvSpPr>
          <p:cNvPr id="5" name="Rectangle 4"/>
          <p:cNvSpPr/>
          <p:nvPr/>
        </p:nvSpPr>
        <p:spPr>
          <a:xfrm>
            <a:off x="7987275" y="19817"/>
            <a:ext cx="1138425" cy="558978"/>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Blank items pending update</a:t>
            </a:r>
            <a:endParaRPr lang="en-US" sz="1100" dirty="0">
              <a:solidFill>
                <a:schemeClr val="tx1"/>
              </a:solidFill>
            </a:endParaRPr>
          </a:p>
        </p:txBody>
      </p:sp>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5600</TotalTime>
  <Words>3153</Words>
  <Application>Microsoft Office PowerPoint</Application>
  <PresentationFormat>On-screen Show (4:3)</PresentationFormat>
  <Paragraphs>814</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983</cp:revision>
  <cp:lastPrinted>2016-05-25T13:28:26Z</cp:lastPrinted>
  <dcterms:created xsi:type="dcterms:W3CDTF">2016-01-25T15:48:23Z</dcterms:created>
  <dcterms:modified xsi:type="dcterms:W3CDTF">2016-05-27T15:10:37Z</dcterms:modified>
</cp:coreProperties>
</file>