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2" r:id="rId5"/>
    <p:sldMasterId id="2147483676" r:id="rId6"/>
    <p:sldMasterId id="2147483680" r:id="rId7"/>
  </p:sldMasterIdLst>
  <p:notesMasterIdLst>
    <p:notesMasterId r:id="rId16"/>
  </p:notesMasterIdLst>
  <p:sldIdLst>
    <p:sldId id="256" r:id="rId8"/>
    <p:sldId id="275" r:id="rId9"/>
    <p:sldId id="276" r:id="rId10"/>
    <p:sldId id="278" r:id="rId11"/>
    <p:sldId id="279" r:id="rId12"/>
    <p:sldId id="280" r:id="rId13"/>
    <p:sldId id="281" r:id="rId14"/>
    <p:sldId id="282"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rish, Rut" initials="P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6E6"/>
    <a:srgbClr val="FFCCCC"/>
    <a:srgbClr val="FFFFCC"/>
    <a:srgbClr val="EEECE1"/>
    <a:srgbClr val="E8F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7" autoAdjust="0"/>
    <p:restoredTop sz="93913" autoAdjust="0"/>
  </p:normalViewPr>
  <p:slideViewPr>
    <p:cSldViewPr>
      <p:cViewPr>
        <p:scale>
          <a:sx n="100" d="100"/>
          <a:sy n="100" d="100"/>
        </p:scale>
        <p:origin x="-816" y="834"/>
      </p:cViewPr>
      <p:guideLst>
        <p:guide orient="horz" pos="624"/>
        <p:guide pos="1584"/>
      </p:guideLst>
    </p:cSldViewPr>
  </p:slideViewPr>
  <p:notesTextViewPr>
    <p:cViewPr>
      <p:scale>
        <a:sx n="1" d="1"/>
        <a:sy n="1" d="1"/>
      </p:scale>
      <p:origin x="0" y="0"/>
    </p:cViewPr>
  </p:notesText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5448E58-F4CF-44A8-945A-50814826B206}" type="datetimeFigureOut">
              <a:rPr lang="en-US" smtClean="0"/>
              <a:t>5/31/2016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86FD3E-9833-4BD8-9BDD-48A38677E9CB}" type="slidenum">
              <a:rPr lang="en-US" smtClean="0"/>
              <a:t>‹#›</a:t>
            </a:fld>
            <a:endParaRPr lang="en-US"/>
          </a:p>
        </p:txBody>
      </p:sp>
    </p:spTree>
    <p:extLst>
      <p:ext uri="{BB962C8B-B14F-4D97-AF65-F5344CB8AC3E}">
        <p14:creationId xmlns:p14="http://schemas.microsoft.com/office/powerpoint/2010/main" val="1929283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C95B168E-2D4F-4C34-B0B9-704A69CF462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161056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86FD3E-9833-4BD8-9BDD-48A38677E9CB}" type="slidenum">
              <a:rPr lang="en-US" smtClean="0"/>
              <a:t>4</a:t>
            </a:fld>
            <a:endParaRPr lang="en-US"/>
          </a:p>
        </p:txBody>
      </p:sp>
    </p:spTree>
    <p:extLst>
      <p:ext uri="{BB962C8B-B14F-4D97-AF65-F5344CB8AC3E}">
        <p14:creationId xmlns:p14="http://schemas.microsoft.com/office/powerpoint/2010/main" val="3104410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00511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086025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869190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82924327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372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333643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4070651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85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14286172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7297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6819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C0013-019A-4060-9DFC-9F9B4E485DC5}"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229855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404285975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741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6819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105374437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826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4785484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ea typeface="MS PGothic" pitchFamily="34" charset="-128"/>
            </a:endParaRPr>
          </a:p>
        </p:txBody>
      </p:sp>
    </p:spTree>
    <p:extLst>
      <p:ext uri="{BB962C8B-B14F-4D97-AF65-F5344CB8AC3E}">
        <p14:creationId xmlns:p14="http://schemas.microsoft.com/office/powerpoint/2010/main" val="3760766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913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1178" y="260354"/>
            <a:ext cx="8437034" cy="396875"/>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89757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C0013-019A-4060-9DFC-9F9B4E485DC5}" type="datetimeFigureOut">
              <a:rPr lang="en-US" smtClean="0"/>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36098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C0013-019A-4060-9DFC-9F9B4E485DC5}"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42365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C0013-019A-4060-9DFC-9F9B4E485DC5}" type="datetimeFigureOut">
              <a:rPr lang="en-US" smtClean="0"/>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372122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C0013-019A-4060-9DFC-9F9B4E485DC5}" type="datetimeFigureOut">
              <a:rPr lang="en-US" smtClean="0"/>
              <a:t>5/31/2016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64420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C0013-019A-4060-9DFC-9F9B4E485DC5}" type="datetimeFigureOut">
              <a:rPr lang="en-US" smtClean="0"/>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1936057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30424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C0013-019A-4060-9DFC-9F9B4E485DC5}" type="datetimeFigureOut">
              <a:rPr lang="en-US" smtClean="0"/>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13BEF3-74A0-43B7-8462-72BCEBF576A2}" type="slidenum">
              <a:rPr lang="en-US" smtClean="0"/>
              <a:t>‹#›</a:t>
            </a:fld>
            <a:endParaRPr lang="en-US"/>
          </a:p>
        </p:txBody>
      </p:sp>
    </p:spTree>
    <p:extLst>
      <p:ext uri="{BB962C8B-B14F-4D97-AF65-F5344CB8AC3E}">
        <p14:creationId xmlns:p14="http://schemas.microsoft.com/office/powerpoint/2010/main" val="27527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image" Target="../media/image1.jpeg"/><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C0013-019A-4060-9DFC-9F9B4E485DC5}" type="datetimeFigureOut">
              <a:rPr lang="en-US" smtClean="0"/>
              <a:t>5/31/2016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3BEF3-74A0-43B7-8462-72BCEBF576A2}" type="slidenum">
              <a:rPr lang="en-US" smtClean="0"/>
              <a:t>‹#›</a:t>
            </a:fld>
            <a:endParaRPr lang="en-US"/>
          </a:p>
        </p:txBody>
      </p:sp>
    </p:spTree>
    <p:extLst>
      <p:ext uri="{BB962C8B-B14F-4D97-AF65-F5344CB8AC3E}">
        <p14:creationId xmlns:p14="http://schemas.microsoft.com/office/powerpoint/2010/main" val="3052758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510552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036574110"/>
      </p:ext>
    </p:extLst>
  </p:cSld>
  <p:clrMap bg1="lt1" tx1="dk1" bg2="lt2" tx2="dk2" accent1="accent1" accent2="accent2" accent3="accent3" accent4="accent4" accent5="accent5" accent6="accent6" hlink="hlink" folHlink="folHlink"/>
  <p:sldLayoutIdLst>
    <p:sldLayoutId id="2147483665" r:id="rId1"/>
    <p:sldLayoutId id="21474836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27278221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38108359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404771168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7056664" y="6557993"/>
            <a:ext cx="1992086" cy="323165"/>
          </a:xfrm>
          <a:prstGeom prst="rect">
            <a:avLst/>
          </a:prstGeom>
        </p:spPr>
        <p:txBody>
          <a:bodyPr wrap="squar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Proprietary &amp; Confidential</a:t>
            </a:r>
            <a:endParaRPr lang="en-US" sz="1500" b="1" dirty="0">
              <a:solidFill>
                <a:prstClr val="black"/>
              </a:solidFill>
              <a:latin typeface="Arial" charset="0"/>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7010400" y="6126759"/>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45957" y="6321262"/>
            <a:ext cx="1747658" cy="323165"/>
          </a:xfrm>
          <a:prstGeom prst="rect">
            <a:avLst/>
          </a:prstGeom>
        </p:spPr>
        <p:txBody>
          <a:bodyPr wrap="none">
            <a:spAutoFit/>
          </a:bodyPr>
          <a:lstStyle/>
          <a:p>
            <a:pPr eaLnBrk="0" fontAlgn="base" hangingPunct="0">
              <a:spcBef>
                <a:spcPct val="0"/>
              </a:spcBef>
              <a:spcAft>
                <a:spcPct val="0"/>
              </a:spcAft>
            </a:pPr>
            <a:r>
              <a:rPr lang="en-US" sz="1500" b="1" baseline="30000" dirty="0">
                <a:solidFill>
                  <a:prstClr val="black"/>
                </a:solidFill>
                <a:latin typeface="Arial" charset="0"/>
                <a:ea typeface="MS PGothic" pitchFamily="34" charset="-128"/>
              </a:rPr>
              <a:t>Santander Holdings USA</a:t>
            </a:r>
            <a:r>
              <a:rPr lang="en-US" sz="1500" b="1" dirty="0">
                <a:solidFill>
                  <a:prstClr val="black"/>
                </a:solidFill>
                <a:latin typeface="Arial" charset="0"/>
                <a:ea typeface="MS PGothic" pitchFamily="34" charset="-128"/>
              </a:rPr>
              <a:t> </a:t>
            </a:r>
          </a:p>
        </p:txBody>
      </p:sp>
    </p:spTree>
    <p:extLst>
      <p:ext uri="{BB962C8B-B14F-4D97-AF65-F5344CB8AC3E}">
        <p14:creationId xmlns:p14="http://schemas.microsoft.com/office/powerpoint/2010/main" val="266556099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142287" cy="35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ts val="2700"/>
              </a:lnSpc>
              <a:spcBef>
                <a:spcPct val="0"/>
              </a:spcBef>
              <a:spcAft>
                <a:spcPts val="600"/>
              </a:spcAft>
            </a:pPr>
            <a:r>
              <a:rPr lang="en-US" sz="2400" b="1" dirty="0">
                <a:solidFill>
                  <a:srgbClr val="FF0000"/>
                </a:solidFill>
                <a:latin typeface="Arial"/>
                <a:ea typeface="MS PGothic" pitchFamily="34" charset="-128"/>
                <a:cs typeface="Arial"/>
              </a:rPr>
              <a:t>SHUSA </a:t>
            </a:r>
            <a:r>
              <a:rPr lang="en-US" sz="2400" b="1" dirty="0" smtClean="0">
                <a:solidFill>
                  <a:srgbClr val="FF0000"/>
                </a:solidFill>
                <a:latin typeface="Arial"/>
                <a:ea typeface="MS PGothic" pitchFamily="34" charset="-128"/>
                <a:cs typeface="Arial"/>
              </a:rPr>
              <a:t>COMMITTEE / BOARD</a:t>
            </a:r>
            <a:endParaRPr lang="en-US" sz="2400" b="1" dirty="0">
              <a:solidFill>
                <a:srgbClr val="FF0000"/>
              </a:solidFill>
              <a:latin typeface="Arial"/>
              <a:ea typeface="MS PGothic" pitchFamily="34" charset="-128"/>
              <a:cs typeface="Arial"/>
            </a:endParaRPr>
          </a:p>
        </p:txBody>
      </p:sp>
      <p:sp>
        <p:nvSpPr>
          <p:cNvPr id="8" name="5 CuadroTexto"/>
          <p:cNvSpPr txBox="1"/>
          <p:nvPr/>
        </p:nvSpPr>
        <p:spPr>
          <a:xfrm>
            <a:off x="239551" y="5974929"/>
            <a:ext cx="5072678" cy="307777"/>
          </a:xfrm>
          <a:prstGeom prst="rect">
            <a:avLst/>
          </a:prstGeom>
          <a:noFill/>
        </p:spPr>
        <p:txBody>
          <a:bodyPr wrap="square">
            <a:spAutoFit/>
          </a:bodyPr>
          <a:lstStyle/>
          <a:p>
            <a:pPr eaLnBrk="0" hangingPunct="0">
              <a:defRPr/>
            </a:pPr>
            <a:r>
              <a:rPr lang="en-US" sz="1400" dirty="0" smtClean="0">
                <a:solidFill>
                  <a:prstClr val="white">
                    <a:lumMod val="50000"/>
                  </a:prstClr>
                </a:solidFill>
                <a:latin typeface="Arial"/>
                <a:ea typeface="MS PGothic" pitchFamily="34" charset="-128"/>
                <a:cs typeface="Arial"/>
              </a:rPr>
              <a:t>Draft</a:t>
            </a:r>
            <a:endParaRPr lang="en-US" sz="1400" dirty="0">
              <a:solidFill>
                <a:prstClr val="white">
                  <a:lumMod val="50000"/>
                </a:prstClr>
              </a:solidFill>
              <a:latin typeface="Arial"/>
              <a:ea typeface="MS PGothic" pitchFamily="34" charset="-128"/>
              <a:cs typeface="Arial"/>
            </a:endParaRPr>
          </a:p>
        </p:txBody>
      </p:sp>
      <p:sp>
        <p:nvSpPr>
          <p:cNvPr id="9" name="5 CuadroTexto"/>
          <p:cNvSpPr txBox="1"/>
          <p:nvPr/>
        </p:nvSpPr>
        <p:spPr>
          <a:xfrm>
            <a:off x="3286664" y="174075"/>
            <a:ext cx="5606672" cy="307777"/>
          </a:xfrm>
          <a:prstGeom prst="rect">
            <a:avLst/>
          </a:prstGeom>
          <a:noFill/>
        </p:spPr>
        <p:txBody>
          <a:bodyPr wrap="square">
            <a:spAutoFit/>
          </a:bodyPr>
          <a:lstStyle/>
          <a:p>
            <a:pPr algn="r" eaLnBrk="0" hangingPunct="0">
              <a:defRPr/>
            </a:pPr>
            <a:r>
              <a:rPr lang="en-US" sz="1400" b="1" dirty="0">
                <a:solidFill>
                  <a:srgbClr val="000000"/>
                </a:solidFill>
                <a:latin typeface="Arial"/>
                <a:ea typeface="MS PGothic" pitchFamily="34" charset="-128"/>
                <a:cs typeface="Arial"/>
              </a:rPr>
              <a:t>For </a:t>
            </a:r>
            <a:r>
              <a:rPr lang="en-US" sz="1400" b="1" dirty="0" smtClean="0">
                <a:solidFill>
                  <a:srgbClr val="000000"/>
                </a:solidFill>
                <a:latin typeface="Arial"/>
                <a:ea typeface="MS PGothic" pitchFamily="34" charset="-128"/>
                <a:cs typeface="Arial"/>
              </a:rPr>
              <a:t>Review</a:t>
            </a:r>
            <a:endParaRPr lang="en-US" sz="1400" b="1" dirty="0">
              <a:solidFill>
                <a:srgbClr val="000000"/>
              </a:solidFill>
              <a:latin typeface="Arial"/>
              <a:ea typeface="MS PGothic" pitchFamily="34" charset="-128"/>
              <a:cs typeface="Arial"/>
            </a:endParaRPr>
          </a:p>
        </p:txBody>
      </p:sp>
      <p:sp>
        <p:nvSpPr>
          <p:cNvPr id="11" name="Rectangle 10"/>
          <p:cNvSpPr>
            <a:spLocks noChangeArrowheads="1"/>
          </p:cNvSpPr>
          <p:nvPr/>
        </p:nvSpPr>
        <p:spPr bwMode="auto">
          <a:xfrm>
            <a:off x="331787" y="4349163"/>
            <a:ext cx="814228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hangingPunct="0">
              <a:lnSpc>
                <a:spcPct val="120000"/>
              </a:lnSpc>
              <a:spcBef>
                <a:spcPct val="0"/>
              </a:spcBef>
            </a:pPr>
            <a:r>
              <a:rPr lang="en-US" dirty="0" smtClean="0">
                <a:solidFill>
                  <a:prstClr val="white">
                    <a:lumMod val="50000"/>
                  </a:prstClr>
                </a:solidFill>
                <a:latin typeface="Arial"/>
                <a:ea typeface="MS PGothic" pitchFamily="34" charset="-128"/>
                <a:cs typeface="Arial"/>
              </a:rPr>
              <a:t>SHUSA Risk Appetite</a:t>
            </a:r>
            <a:endParaRPr lang="en-US" dirty="0">
              <a:solidFill>
                <a:prstClr val="white">
                  <a:lumMod val="50000"/>
                </a:prstClr>
              </a:solidFill>
              <a:latin typeface="Arial"/>
              <a:ea typeface="MS PGothic" pitchFamily="34" charset="-128"/>
              <a:cs typeface="Arial"/>
            </a:endParaRPr>
          </a:p>
          <a:p>
            <a:pPr eaLnBrk="0" hangingPunct="0">
              <a:lnSpc>
                <a:spcPct val="120000"/>
              </a:lnSpc>
              <a:spcBef>
                <a:spcPct val="0"/>
              </a:spcBef>
            </a:pPr>
            <a:endParaRPr lang="en-US" sz="1200" i="1" dirty="0">
              <a:solidFill>
                <a:prstClr val="white">
                  <a:lumMod val="50000"/>
                </a:prstClr>
              </a:solidFill>
              <a:latin typeface="Arial"/>
              <a:ea typeface="MS PGothic" pitchFamily="34" charset="-128"/>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eaLnBrk="0" fontAlgn="base" hangingPunct="0">
              <a:lnSpc>
                <a:spcPts val="2700"/>
              </a:lnSpc>
              <a:spcBef>
                <a:spcPct val="0"/>
              </a:spcBef>
              <a:spcAft>
                <a:spcPts val="600"/>
              </a:spcAft>
            </a:pPr>
            <a:r>
              <a:rPr lang="en-US" sz="2000" b="1" dirty="0">
                <a:solidFill>
                  <a:prstClr val="black"/>
                </a:solidFill>
                <a:latin typeface="Arial" panose="020B0604020202020204" pitchFamily="34" charset="0"/>
                <a:ea typeface="MS PGothic" pitchFamily="34" charset="-128"/>
                <a:cs typeface="Arial" panose="020B0604020202020204" pitchFamily="34" charset="0"/>
              </a:rPr>
              <a:t>SHUSA Risk Appetite </a:t>
            </a:r>
            <a:r>
              <a:rPr lang="en-US" sz="2000" b="1" dirty="0" smtClean="0">
                <a:solidFill>
                  <a:prstClr val="black"/>
                </a:solidFill>
                <a:latin typeface="Arial" panose="020B0604020202020204" pitchFamily="34" charset="0"/>
                <a:ea typeface="MS PGothic" pitchFamily="34" charset="-128"/>
                <a:cs typeface="Arial" panose="020B0604020202020204" pitchFamily="34" charset="0"/>
              </a:rPr>
              <a:t>Statement– April Report</a:t>
            </a:r>
          </a:p>
          <a:p>
            <a:pPr eaLnBrk="0" fontAlgn="base" hangingPunct="0">
              <a:lnSpc>
                <a:spcPts val="2700"/>
              </a:lnSpc>
              <a:spcBef>
                <a:spcPct val="0"/>
              </a:spcBef>
              <a:spcAft>
                <a:spcPts val="600"/>
              </a:spcAft>
            </a:pPr>
            <a:r>
              <a:rPr lang="en-US" dirty="0" smtClean="0">
                <a:solidFill>
                  <a:prstClr val="black"/>
                </a:solidFill>
                <a:latin typeface="Arial" panose="020B0604020202020204" pitchFamily="34" charset="0"/>
                <a:ea typeface="MS PGothic" pitchFamily="34" charset="-128"/>
                <a:cs typeface="Arial" panose="020B0604020202020204" pitchFamily="34" charset="0"/>
              </a:rPr>
              <a:t>May 2016</a:t>
            </a:r>
            <a:endParaRPr lang="en-US" dirty="0">
              <a:solidFill>
                <a:prstClr val="black"/>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118925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14175671"/>
              </p:ext>
            </p:extLst>
          </p:nvPr>
        </p:nvGraphicFramePr>
        <p:xfrm>
          <a:off x="321880" y="714900"/>
          <a:ext cx="8500240" cy="5236635"/>
        </p:xfrm>
        <a:graphic>
          <a:graphicData uri="http://schemas.openxmlformats.org/drawingml/2006/table">
            <a:tbl>
              <a:tblPr firstRow="1" bandRow="1">
                <a:tableStyleId>{5C22544A-7EE6-4342-B048-85BDC9FD1C3A}</a:tableStyleId>
              </a:tblPr>
              <a:tblGrid>
                <a:gridCol w="531265"/>
                <a:gridCol w="3187590"/>
                <a:gridCol w="4781385"/>
              </a:tblGrid>
              <a:tr h="116232">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Risk Type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a:solidFill>
                            <a:srgbClr val="000000"/>
                          </a:solidFill>
                          <a:effectLst/>
                          <a:latin typeface="Arial" panose="020B0604020202020204" pitchFamily="34" charset="0"/>
                          <a:cs typeface="Arial" panose="020B0604020202020204" pitchFamily="34" charset="0"/>
                        </a:rPr>
                        <a:t>RAS Metric Summary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fontAlgn="ctr"/>
                      <a:r>
                        <a:rPr lang="en-US" sz="800" b="1" i="0" u="none" strike="noStrike" dirty="0" smtClean="0">
                          <a:solidFill>
                            <a:srgbClr val="000000"/>
                          </a:solidFill>
                          <a:effectLst/>
                          <a:latin typeface="Arial" panose="020B0604020202020204" pitchFamily="34" charset="0"/>
                          <a:cs typeface="Arial" panose="020B0604020202020204" pitchFamily="34" charset="0"/>
                        </a:rPr>
                        <a:t>Assessment &amp; Key Actions</a:t>
                      </a:r>
                      <a:endParaRPr lang="en-US" sz="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r>
              <a:tr h="404284">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Strategic</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65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Strategic Risk, spanning every risk category, is managed through  strategic planning, capital planning, material risk program, new products/business activities and recovery/ resolution processes. Strategic</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Risk is</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represented by qualitative statements for strategic risk, and monitored through all RAS metrics being presented in each risk category.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kern="1200" dirty="0" smtClean="0">
                          <a:solidFill>
                            <a:schemeClr val="dk1"/>
                          </a:solidFill>
                          <a:effectLst/>
                          <a:latin typeface="Arial" panose="020B0604020202020204" pitchFamily="34" charset="0"/>
                          <a:ea typeface="+mn-ea"/>
                          <a:cs typeface="Arial" panose="020B0604020202020204" pitchFamily="34" charset="0"/>
                        </a:rPr>
                        <a:t>TBD June: Agreement</a:t>
                      </a:r>
                      <a:r>
                        <a:rPr lang="en-US" sz="600" kern="1200" baseline="0" dirty="0" smtClean="0">
                          <a:solidFill>
                            <a:schemeClr val="dk1"/>
                          </a:solidFill>
                          <a:effectLst/>
                          <a:latin typeface="Arial" panose="020B0604020202020204" pitchFamily="34" charset="0"/>
                          <a:ea typeface="+mn-ea"/>
                          <a:cs typeface="Arial" panose="020B0604020202020204" pitchFamily="34" charset="0"/>
                        </a:rPr>
                        <a:t> with Strategic Risk Working group </a:t>
                      </a:r>
                      <a:r>
                        <a:rPr lang="en-US" sz="600" kern="1200" dirty="0" smtClean="0">
                          <a:solidFill>
                            <a:schemeClr val="dk1"/>
                          </a:solidFill>
                          <a:effectLst/>
                          <a:latin typeface="Arial" panose="020B0604020202020204" pitchFamily="34" charset="0"/>
                          <a:ea typeface="+mn-ea"/>
                          <a:cs typeface="Arial" panose="020B0604020202020204" pitchFamily="34" charset="0"/>
                        </a:rPr>
                        <a:t>to add a qualitative assessment against our strategic planning based on the core items the strategic planning group sees as key to achieving our strategic plan. The strategic planning working group will assess RAG status and put in statements on progress each month as a starting point. </a:t>
                      </a:r>
                      <a:endParaRPr lang="en-US" sz="600" dirty="0" smtClean="0">
                        <a:solidFill>
                          <a:prstClr val="black"/>
                        </a:solidFill>
                        <a:latin typeface="Arial" panose="020B0604020202020204" pitchFamily="34" charset="0"/>
                        <a:ea typeface="MS PGothic" pitchFamily="34" charset="-128"/>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04284">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Capital </a:t>
                      </a:r>
                      <a:r>
                        <a:rPr lang="en-US" sz="600" b="1" i="0" u="none" strike="noStrike" dirty="0">
                          <a:solidFill>
                            <a:schemeClr val="tx1"/>
                          </a:solidFill>
                          <a:effectLst/>
                          <a:latin typeface="Arial" panose="020B0604020202020204" pitchFamily="34" charset="0"/>
                          <a:cs typeface="Arial" panose="020B0604020202020204" pitchFamily="34" charset="0"/>
                        </a:rPr>
                        <a:t>Adequacy</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All metrics within limits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RAS and 2016 Capital Policy</a:t>
                      </a:r>
                    </a:p>
                    <a:p>
                      <a:pPr algn="l" fontAlgn="t"/>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SC</a:t>
                      </a:r>
                      <a:r>
                        <a:rPr lang="en-US" sz="600" b="0" i="0" u="none" strike="noStrike" dirty="0" smtClean="0">
                          <a:solidFill>
                            <a:srgbClr val="000000"/>
                          </a:solidFill>
                          <a:effectLst/>
                          <a:latin typeface="Arial" panose="020B0604020202020204" pitchFamily="34" charset="0"/>
                          <a:cs typeface="Arial" panose="020B0604020202020204" pitchFamily="34" charset="0"/>
                        </a:rPr>
                        <a:t> RWA improved as the value decreased from </a:t>
                      </a:r>
                      <a:r>
                        <a:rPr lang="en-US" sz="600" b="1" i="0" u="none" strike="noStrike" dirty="0" smtClean="0">
                          <a:solidFill>
                            <a:srgbClr val="FFC000"/>
                          </a:solidFill>
                          <a:effectLst/>
                          <a:latin typeface="Arial" panose="020B0604020202020204" pitchFamily="34" charset="0"/>
                          <a:cs typeface="Arial" panose="020B0604020202020204" pitchFamily="34" charset="0"/>
                        </a:rPr>
                        <a:t>Amber </a:t>
                      </a:r>
                      <a:r>
                        <a:rPr lang="en-US" sz="600" b="0" i="0" u="none" strike="noStrike" dirty="0" smtClean="0">
                          <a:solidFill>
                            <a:srgbClr val="000000"/>
                          </a:solidFill>
                          <a:effectLst/>
                          <a:latin typeface="Arial" panose="020B0604020202020204" pitchFamily="34" charset="0"/>
                          <a:cs typeface="Arial" panose="020B0604020202020204" pitchFamily="34" charset="0"/>
                        </a:rPr>
                        <a:t>$38.9bn in Mar’16 (Limit $39.1bn) to </a:t>
                      </a:r>
                      <a:r>
                        <a:rPr lang="en-US" sz="600" b="1" i="0" u="none" strike="noStrike" dirty="0" smtClean="0">
                          <a:solidFill>
                            <a:srgbClr val="00B050"/>
                          </a:solidFill>
                          <a:effectLst/>
                          <a:latin typeface="Arial" panose="020B0604020202020204" pitchFamily="34" charset="0"/>
                          <a:cs typeface="Arial" panose="020B0604020202020204" pitchFamily="34" charset="0"/>
                        </a:rPr>
                        <a:t>Green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$37.0bn in Apr’16 (Limit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$40.2bn). When excluding the personal lending portfolio, RWA drops to $35.0bn.</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Closed: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Received ERMC and Capital Committee approval to use a risk weighting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of 20%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for restricted cash.</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The revised risk weighting was applied</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 in this report.</a:t>
                      </a:r>
                      <a:endPar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04284">
                <a:tc rowSpan="5">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Credit</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SBNA Industry </a:t>
                      </a:r>
                      <a:r>
                        <a:rPr lang="en-US" sz="600" b="1" i="0" u="none" strike="noStrike" dirty="0">
                          <a:solidFill>
                            <a:srgbClr val="000000"/>
                          </a:solidFill>
                          <a:effectLst/>
                          <a:latin typeface="Arial" panose="020B0604020202020204" pitchFamily="34" charset="0"/>
                          <a:cs typeface="Arial" panose="020B0604020202020204" pitchFamily="34" charset="0"/>
                        </a:rPr>
                        <a:t>Exposure: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limit for </a:t>
                      </a:r>
                      <a:r>
                        <a:rPr lang="en-US" sz="600" b="0" i="0" u="none" strike="noStrike" dirty="0" smtClean="0">
                          <a:solidFill>
                            <a:srgbClr val="000000"/>
                          </a:solidFill>
                          <a:effectLst/>
                          <a:latin typeface="Arial" panose="020B0604020202020204" pitchFamily="34" charset="0"/>
                          <a:cs typeface="Arial" panose="020B0604020202020204" pitchFamily="34" charset="0"/>
                        </a:rPr>
                        <a:t>Finance </a:t>
                      </a:r>
                      <a:r>
                        <a:rPr lang="en-US" sz="600" b="0" i="0" u="none" strike="noStrike" dirty="0">
                          <a:solidFill>
                            <a:srgbClr val="000000"/>
                          </a:solidFill>
                          <a:effectLst/>
                          <a:latin typeface="Arial" panose="020B0604020202020204" pitchFamily="34" charset="0"/>
                          <a:cs typeface="Arial" panose="020B0604020202020204" pitchFamily="34" charset="0"/>
                        </a:rPr>
                        <a:t>&amp; </a:t>
                      </a:r>
                      <a:r>
                        <a:rPr lang="en-US" sz="600" b="0" i="0" u="none" strike="noStrike" dirty="0" smtClean="0">
                          <a:solidFill>
                            <a:srgbClr val="000000"/>
                          </a:solidFill>
                          <a:effectLst/>
                          <a:latin typeface="Arial" panose="020B0604020202020204" pitchFamily="34" charset="0"/>
                          <a:cs typeface="Arial" panose="020B0604020202020204" pitchFamily="34" charset="0"/>
                        </a:rPr>
                        <a:t>Insurance (ongoing)</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r>
                        <a:rPr lang="en-US" sz="600" b="0" i="0" u="none" strike="noStrike" dirty="0" smtClean="0">
                          <a:solidFill>
                            <a:srgbClr val="FFC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trigger for Utilities (ongoing). </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A Red limit increase to $5.5BN is temporarily approved until June (Amber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limit unchanged). Utilities  </a:t>
                      </a:r>
                      <a:r>
                        <a:rPr lang="en-US" sz="600" b="1" i="0" u="none" strike="noStrike" dirty="0">
                          <a:solidFill>
                            <a:srgbClr val="FFC000"/>
                          </a:solidFill>
                          <a:effectLst/>
                          <a:latin typeface="Arial" panose="020B0604020202020204" pitchFamily="34" charset="0"/>
                          <a:cs typeface="Arial" panose="020B0604020202020204" pitchFamily="34" charset="0"/>
                        </a:rPr>
                        <a:t>Amber</a:t>
                      </a:r>
                      <a:r>
                        <a:rPr lang="en-US" sz="600" b="0" i="0" u="none" strike="noStrike" dirty="0">
                          <a:solidFill>
                            <a:srgbClr val="FFC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due to the reclassification of exposures from other OCC categories.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Action plans include: </a:t>
                      </a:r>
                      <a:r>
                        <a:rPr lang="en-US" sz="600" b="0" i="1" u="sng" strike="noStrike" dirty="0" smtClean="0">
                          <a:solidFill>
                            <a:srgbClr val="000000"/>
                          </a:solidFill>
                          <a:effectLst/>
                          <a:latin typeface="Arial" panose="020B0604020202020204" pitchFamily="34" charset="0"/>
                          <a:cs typeface="Arial" panose="020B0604020202020204" pitchFamily="34" charset="0"/>
                        </a:rPr>
                        <a:t>(</a:t>
                      </a:r>
                      <a:r>
                        <a:rPr lang="en-US" sz="600" b="0" i="0" u="sng" strike="noStrike" dirty="0" smtClean="0">
                          <a:solidFill>
                            <a:srgbClr val="000000"/>
                          </a:solidFill>
                          <a:effectLst/>
                          <a:latin typeface="Arial" panose="020B0604020202020204" pitchFamily="34" charset="0"/>
                          <a:cs typeface="Arial" panose="020B0604020202020204" pitchFamily="34" charset="0"/>
                        </a:rPr>
                        <a:t>1) June limit recalibration for Utilities </a:t>
                      </a:r>
                      <a:r>
                        <a:rPr lang="en-US" sz="600" b="0" i="0" u="none" strike="noStrike" dirty="0" smtClean="0">
                          <a:solidFill>
                            <a:srgbClr val="000000"/>
                          </a:solidFill>
                          <a:effectLst/>
                          <a:latin typeface="Arial" panose="020B0604020202020204" pitchFamily="34" charset="0"/>
                          <a:cs typeface="Arial" panose="020B0604020202020204" pitchFamily="34" charset="0"/>
                        </a:rPr>
                        <a:t>(2) 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(2)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23427">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The </a:t>
                      </a:r>
                      <a:r>
                        <a:rPr lang="en-US" sz="600" b="1" i="0" u="none" strike="noStrike" dirty="0" smtClean="0">
                          <a:solidFill>
                            <a:srgbClr val="000000"/>
                          </a:solidFill>
                          <a:effectLst/>
                          <a:latin typeface="Arial" panose="020B0604020202020204" pitchFamily="34" charset="0"/>
                          <a:cs typeface="Arial" panose="020B0604020202020204" pitchFamily="34" charset="0"/>
                        </a:rPr>
                        <a:t># of counterparties with SRR &lt; 5.0 and exposure &gt; $100MM </a:t>
                      </a:r>
                      <a:r>
                        <a:rPr lang="en-US" sz="600" b="0" i="0" u="none" strike="noStrike" dirty="0" smtClean="0">
                          <a:solidFill>
                            <a:srgbClr val="000000"/>
                          </a:solidFill>
                          <a:effectLst/>
                          <a:latin typeface="Arial" panose="020B0604020202020204" pitchFamily="34" charset="0"/>
                          <a:cs typeface="Arial" panose="020B0604020202020204" pitchFamily="34" charset="0"/>
                        </a:rPr>
                        <a:t>decreased from 10 to 9</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above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r>
                        <a:rPr lang="en-US" sz="600" b="1" i="0" u="none" strike="noStrike" baseline="0" dirty="0" smtClean="0">
                          <a:solidFill>
                            <a:srgbClr val="FF0000"/>
                          </a:solidFill>
                          <a:effectLst/>
                          <a:latin typeface="Arial" panose="020B0604020202020204" pitchFamily="34" charset="0"/>
                          <a:cs typeface="Arial" panose="020B0604020202020204" pitchFamily="34" charset="0"/>
                        </a:rPr>
                        <a:t>Red </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limit by 9</a:t>
                      </a:r>
                      <a:r>
                        <a:rPr lang="en-US" sz="600" b="0" i="0" u="none" strike="noStrike" dirty="0" smtClean="0">
                          <a:solidFill>
                            <a:srgbClr val="000000"/>
                          </a:solidFill>
                          <a:effectLst/>
                          <a:latin typeface="Arial" panose="020B0604020202020204" pitchFamily="34" charset="0"/>
                          <a:cs typeface="Arial" panose="020B0604020202020204" pitchFamily="34" charset="0"/>
                        </a:rPr>
                        <a:t>. In</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total 9, 4 for CRE, 2 for Global Banking, 1 for Large Corporate, 1 for Middle Market and 1 for Energy</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Primarily the result of an OCC directive to risk rate CRE Construction transactions as low pass, causing otherwise strong One Obligor relationships to not reach the 5.0 risk rating hurdle.</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sng" strike="noStrike" baseline="0" dirty="0" smtClean="0">
                          <a:solidFill>
                            <a:schemeClr val="tx1"/>
                          </a:solidFill>
                          <a:effectLst/>
                          <a:latin typeface="Arial" panose="020B0604020202020204" pitchFamily="34" charset="0"/>
                          <a:cs typeface="Arial" panose="020B0604020202020204" pitchFamily="34" charset="0"/>
                        </a:rPr>
                        <a:t>Action plan: TBD</a:t>
                      </a:r>
                      <a:endParaRPr lang="en-US" sz="600" b="0" i="0" u="sng"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23427">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Net Charge-Off GCB </a:t>
                      </a:r>
                      <a:r>
                        <a:rPr lang="en-US" sz="600" b="0" i="0" u="none" strike="noStrike" dirty="0" smtClean="0">
                          <a:solidFill>
                            <a:srgbClr val="000000"/>
                          </a:solidFill>
                          <a:effectLst/>
                          <a:latin typeface="Arial" panose="020B0604020202020204" pitchFamily="34" charset="0"/>
                          <a:cs typeface="Arial" panose="020B0604020202020204" pitchFamily="34" charset="0"/>
                        </a:rPr>
                        <a:t>remains in </a:t>
                      </a:r>
                      <a:r>
                        <a:rPr lang="en-US" sz="600" b="1" i="0" u="none" strike="noStrike" dirty="0" smtClean="0">
                          <a:solidFill>
                            <a:srgbClr val="FFC000"/>
                          </a:solidFill>
                          <a:effectLst/>
                          <a:latin typeface="Arial" panose="020B0604020202020204" pitchFamily="34" charset="0"/>
                          <a:cs typeface="Arial" panose="020B0604020202020204" pitchFamily="34" charset="0"/>
                        </a:rPr>
                        <a:t>Amber</a:t>
                      </a: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NCO trigger caused by $24MM charge-off of Oil &amp; Gas account Paragon Offshore Limited after the November sale of  SBNA’s participation in a syndicated loan at 68.7</a:t>
                      </a:r>
                      <a:r>
                        <a:rPr lang="en-US" sz="600" b="0" i="0" u="none" strike="noStrike" dirty="0" smtClean="0">
                          <a:solidFill>
                            <a:schemeClr val="tx1"/>
                          </a:solidFill>
                          <a:effectLst/>
                          <a:latin typeface="Arial" panose="020B0604020202020204" pitchFamily="34" charset="0"/>
                          <a:cs typeface="Arial" panose="020B0604020202020204" pitchFamily="34" charset="0"/>
                        </a:rPr>
                        <a:t>%.</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NCO</a:t>
                      </a:r>
                      <a:r>
                        <a:rPr lang="en-US" sz="600" b="0" i="0" u="none" strike="noStrike" dirty="0" smtClean="0">
                          <a:solidFill>
                            <a:schemeClr val="tx1"/>
                          </a:solidFill>
                          <a:effectLst/>
                          <a:latin typeface="Arial" panose="020B0604020202020204" pitchFamily="34" charset="0"/>
                          <a:cs typeface="Arial" panose="020B0604020202020204" pitchFamily="34" charset="0"/>
                        </a:rPr>
                        <a:t> is calculated on a rolling 12 month basis. No further NCOs have been booked.</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 The Oil and Gas group has seen a continued increase in classified assets, higher provisions and charge offs.</a:t>
                      </a:r>
                      <a:r>
                        <a:rPr lang="en-US" sz="600" b="0" i="0" u="none" strike="noStrike"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23427">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sng" strike="noStrike" dirty="0" smtClean="0">
                          <a:solidFill>
                            <a:srgbClr val="000000"/>
                          </a:solidFill>
                          <a:effectLst/>
                          <a:latin typeface="Arial" panose="020B0604020202020204" pitchFamily="34" charset="0"/>
                          <a:cs typeface="Arial" panose="020B0604020202020204" pitchFamily="34" charset="0"/>
                        </a:rPr>
                        <a:t>Multifamily</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 exposure</a:t>
                      </a:r>
                      <a:r>
                        <a:rPr lang="en-US" sz="600" b="1" i="0" u="sng" strike="noStrike" baseline="0" dirty="0" smtClean="0">
                          <a:solidFill>
                            <a:srgbClr val="FFC000"/>
                          </a:solidFill>
                          <a:effectLst/>
                          <a:latin typeface="Arial" panose="020B0604020202020204" pitchFamily="34" charset="0"/>
                          <a:cs typeface="Arial" panose="020B0604020202020204" pitchFamily="34" charset="0"/>
                        </a:rPr>
                        <a:t> Amber </a:t>
                      </a:r>
                      <a:r>
                        <a:rPr lang="en-US" sz="600" b="0" i="0" u="sng" strike="noStrike" baseline="0" dirty="0" smtClean="0">
                          <a:solidFill>
                            <a:schemeClr val="tx1"/>
                          </a:solidFill>
                          <a:effectLst/>
                          <a:latin typeface="Arial" panose="020B0604020202020204" pitchFamily="34" charset="0"/>
                          <a:cs typeface="Arial" panose="020B0604020202020204" pitchFamily="34" charset="0"/>
                        </a:rPr>
                        <a:t>(ongoing)</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primarily due to two deals in NY: Queens Plaza and Partners VII combined at $80MM (pending update)</a:t>
                      </a:r>
                    </a:p>
                    <a:p>
                      <a:pPr marL="0" marR="0" indent="0" algn="l" defTabSz="457200" rtl="0" eaLnBrk="1" fontAlgn="t" latinLnBrk="0" hangingPunct="1">
                        <a:lnSpc>
                          <a:spcPct val="100000"/>
                        </a:lnSpc>
                        <a:spcBef>
                          <a:spcPts val="0"/>
                        </a:spcBef>
                        <a:spcAft>
                          <a:spcPts val="0"/>
                        </a:spcAft>
                        <a:buClrTx/>
                        <a:buSzTx/>
                        <a:buFontTx/>
                        <a:buNone/>
                        <a:tabLst/>
                        <a:defRPr/>
                      </a:pPr>
                      <a:endParaRPr lang="en-US" sz="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altLang="zh-CN" sz="600" b="0" i="0" u="sng" strike="noStrike" baseline="0" dirty="0" smtClean="0">
                          <a:latin typeface="Arial" panose="020B0604020202020204" pitchFamily="34" charset="0"/>
                          <a:ea typeface="SimSun"/>
                          <a:cs typeface="Arial" panose="020B0604020202020204" pitchFamily="34" charset="0"/>
                        </a:rPr>
                        <a:t>Multi-family breach is</a:t>
                      </a:r>
                      <a:r>
                        <a:rPr lang="zh-CN" altLang="en-US" sz="600" b="0" i="0" u="sng" strike="noStrike" baseline="0" dirty="0" smtClean="0">
                          <a:latin typeface="Arial" panose="020B0604020202020204" pitchFamily="34" charset="0"/>
                          <a:ea typeface="SimSun"/>
                          <a:cs typeface="Arial" panose="020B0604020202020204" pitchFamily="34" charset="0"/>
                        </a:rPr>
                        <a:t> </a:t>
                      </a:r>
                      <a:r>
                        <a:rPr lang="en-US" altLang="zh-CN" sz="600" b="0" i="0" u="sng" strike="noStrike" baseline="0" dirty="0" smtClean="0">
                          <a:latin typeface="Arial" panose="020B0604020202020204" pitchFamily="34" charset="0"/>
                          <a:ea typeface="SimSun"/>
                          <a:cs typeface="Arial" panose="020B0604020202020204" pitchFamily="34" charset="0"/>
                        </a:rPr>
                        <a:t>due to increase in CRE investment. Business is seeing a decrease in multi-family in 2016 while ERM is showing an increase because investment CRE is included in the total exposure </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sng" strike="noStrike" dirty="0" smtClean="0">
                          <a:solidFill>
                            <a:srgbClr val="000000"/>
                          </a:solidFill>
                          <a:effectLst/>
                          <a:latin typeface="Arial" panose="020B0604020202020204" pitchFamily="34" charset="0"/>
                          <a:cs typeface="Arial" panose="020B0604020202020204" pitchFamily="34" charset="0"/>
                        </a:rPr>
                        <a:t>Being monitored and</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breach escalated. A meeting to align multi-family classification is scheduled. A</a:t>
                      </a:r>
                      <a:r>
                        <a:rPr lang="en-US" sz="600" b="0" i="0" u="sng" strike="noStrike" dirty="0" smtClean="0">
                          <a:solidFill>
                            <a:srgbClr val="000000"/>
                          </a:solidFill>
                          <a:effectLst/>
                          <a:latin typeface="Arial" panose="020B0604020202020204" pitchFamily="34" charset="0"/>
                          <a:cs typeface="Arial" panose="020B0604020202020204" pitchFamily="34" charset="0"/>
                        </a:rPr>
                        <a:t>ction plan</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is </a:t>
                      </a:r>
                      <a:r>
                        <a:rPr lang="en-US" sz="600" b="0" i="0" u="sng" strike="noStrike" dirty="0" smtClean="0">
                          <a:solidFill>
                            <a:srgbClr val="000000"/>
                          </a:solidFill>
                          <a:effectLst/>
                          <a:latin typeface="Arial" panose="020B0604020202020204" pitchFamily="34" charset="0"/>
                          <a:cs typeface="Arial" panose="020B0604020202020204" pitchFamily="34" charset="0"/>
                        </a:rPr>
                        <a:t>in development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0428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algn="l" fontAlgn="t"/>
                      <a:r>
                        <a:rPr lang="en-US" sz="600" b="1" i="0" u="none" strike="noStrike" baseline="0" dirty="0" smtClean="0">
                          <a:solidFill>
                            <a:srgbClr val="000000"/>
                          </a:solidFill>
                          <a:effectLst/>
                          <a:latin typeface="Arial" panose="020B0604020202020204" pitchFamily="34" charset="0"/>
                          <a:cs typeface="Arial" panose="020B0604020202020204" pitchFamily="34" charset="0"/>
                        </a:rPr>
                        <a:t>SC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Auto NCO deteriorated as the values increased from 7.67% in Mar’16 to 7.90% in Apr’16, which caused the metric to trigger </a:t>
                      </a:r>
                      <a:r>
                        <a:rPr lang="en-US" sz="600" b="1" i="0" u="none"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baseline="0" dirty="0" smtClean="0">
                          <a:solidFill>
                            <a:srgbClr val="000000"/>
                          </a:solidFill>
                          <a:effectLst/>
                          <a:latin typeface="Arial" panose="020B0604020202020204" pitchFamily="34" charset="0"/>
                          <a:cs typeface="Arial" panose="020B0604020202020204" pitchFamily="34" charset="0"/>
                        </a:rPr>
                        <a:t>Due to the change in SC credit mix, charge-offs on the auto portfolio have risen and will continue to rise in 2016. </a:t>
                      </a:r>
                    </a:p>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Implemented Buy Box credit changes that will improve credit quality of loans being originated by reducing thin file originations. Change implemented EOM Mar’16.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70136">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Residual </a:t>
                      </a:r>
                      <a:r>
                        <a:rPr lang="en-US" sz="600" b="1" i="0" u="none" strike="noStrike" dirty="0">
                          <a:solidFill>
                            <a:schemeClr val="tx1"/>
                          </a:solidFill>
                          <a:effectLst/>
                          <a:latin typeface="Arial" panose="020B0604020202020204" pitchFamily="34" charset="0"/>
                          <a:cs typeface="Arial" panose="020B0604020202020204" pitchFamily="34" charset="0"/>
                        </a:rPr>
                        <a:t>Value</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Metrics within appetite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23427">
                <a:tc rowSpan="2">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Liquidity/ Funding</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1" i="0" u="sng" strike="noStrike" dirty="0" smtClean="0">
                          <a:solidFill>
                            <a:srgbClr val="FFC000"/>
                          </a:solidFill>
                          <a:effectLst/>
                          <a:latin typeface="Arial" panose="020B0604020202020204" pitchFamily="34" charset="0"/>
                          <a:cs typeface="Arial" panose="020B0604020202020204" pitchFamily="34" charset="0"/>
                        </a:rPr>
                        <a:t>Amber</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0" u="sng" strike="noStrike" dirty="0" smtClean="0">
                          <a:solidFill>
                            <a:srgbClr val="000000"/>
                          </a:solidFill>
                          <a:effectLst/>
                          <a:latin typeface="Arial" panose="020B0604020202020204" pitchFamily="34" charset="0"/>
                          <a:cs typeface="Arial" panose="020B0604020202020204" pitchFamily="34" charset="0"/>
                        </a:rPr>
                        <a:t>for </a:t>
                      </a:r>
                      <a:r>
                        <a:rPr lang="en-US" sz="600" b="1" i="0" u="sng" strike="noStrike" dirty="0" smtClean="0">
                          <a:solidFill>
                            <a:srgbClr val="000000"/>
                          </a:solidFill>
                          <a:effectLst/>
                          <a:latin typeface="Arial" panose="020B0604020202020204" pitchFamily="34" charset="0"/>
                          <a:cs typeface="Arial" panose="020B0604020202020204" pitchFamily="34" charset="0"/>
                        </a:rPr>
                        <a:t>SHUSA</a:t>
                      </a:r>
                      <a:r>
                        <a:rPr lang="en-US" sz="600" b="0" i="0" u="sng" strike="noStrike" dirty="0" smtClean="0">
                          <a:solidFill>
                            <a:srgbClr val="000000"/>
                          </a:solidFill>
                          <a:effectLst/>
                          <a:latin typeface="Arial" panose="020B0604020202020204" pitchFamily="34" charset="0"/>
                          <a:cs typeface="Arial" panose="020B0604020202020204" pitchFamily="34" charset="0"/>
                        </a:rPr>
                        <a:t> </a:t>
                      </a:r>
                      <a:r>
                        <a:rPr lang="en-US" sz="600" b="0" i="0" u="sng" kern="1200" dirty="0" smtClean="0">
                          <a:solidFill>
                            <a:schemeClr val="tx1"/>
                          </a:solidFill>
                          <a:latin typeface="Arial" panose="020B0604020202020204" pitchFamily="34" charset="0"/>
                          <a:ea typeface="+mn-ea"/>
                          <a:cs typeface="Arial" panose="020B0604020202020204" pitchFamily="34" charset="0"/>
                        </a:rPr>
                        <a:t>Survival Horizon</a:t>
                      </a:r>
                      <a:r>
                        <a:rPr lang="en-US" sz="600" b="0" i="0" u="sng" kern="1200" baseline="0" dirty="0" smtClean="0">
                          <a:solidFill>
                            <a:schemeClr val="tx1"/>
                          </a:solidFill>
                          <a:latin typeface="Arial" panose="020B0604020202020204" pitchFamily="34" charset="0"/>
                          <a:ea typeface="+mn-ea"/>
                          <a:cs typeface="Arial" panose="020B0604020202020204" pitchFamily="34" charset="0"/>
                        </a:rPr>
                        <a:t> under stress as of Feb 2016 </a:t>
                      </a:r>
                      <a:endParaRPr lang="en-US" sz="600" b="0" i="0" u="sng" strike="noStrike" dirty="0" smtClean="0">
                        <a:solidFill>
                          <a:srgbClr val="000000"/>
                        </a:solidFill>
                        <a:effectLst/>
                        <a:latin typeface="Arial" panose="020B0604020202020204" pitchFamily="34" charset="0"/>
                        <a:cs typeface="Arial" panose="020B0604020202020204" pitchFamily="34" charset="0"/>
                      </a:endParaRPr>
                    </a:p>
                    <a:p>
                      <a:pPr algn="l" fontAlgn="t"/>
                      <a:endParaRPr lang="en-US" sz="600" b="0" i="0" u="sng"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1" i="0" u="sng" strike="noStrike" dirty="0" smtClean="0">
                          <a:solidFill>
                            <a:srgbClr val="000000"/>
                          </a:solidFill>
                          <a:effectLst/>
                          <a:latin typeface="Arial" panose="020B0604020202020204" pitchFamily="34" charset="0"/>
                          <a:cs typeface="Arial" panose="020B0604020202020204" pitchFamily="34" charset="0"/>
                        </a:rPr>
                        <a:t>SHUSA</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Survival Horizon </a:t>
                      </a:r>
                      <a:r>
                        <a:rPr lang="en-US" sz="600" b="1" i="0" u="sng" strike="noStrike" baseline="0" dirty="0" smtClean="0">
                          <a:solidFill>
                            <a:srgbClr val="FFC000"/>
                          </a:solidFill>
                          <a:effectLst/>
                          <a:latin typeface="Arial" panose="020B0604020202020204" pitchFamily="34" charset="0"/>
                          <a:cs typeface="Arial" panose="020B0604020202020204" pitchFamily="34" charset="0"/>
                        </a:rPr>
                        <a:t>Amber</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due to </a:t>
                      </a:r>
                      <a:r>
                        <a:rPr lang="en-US" sz="600" b="0" i="0" u="sng" strike="noStrike" dirty="0" smtClean="0">
                          <a:solidFill>
                            <a:srgbClr val="000000"/>
                          </a:solidFill>
                          <a:effectLst/>
                          <a:latin typeface="Arial" panose="020B0604020202020204" pitchFamily="34" charset="0"/>
                          <a:cs typeface="Arial" panose="020B0604020202020204" pitchFamily="34" charset="0"/>
                        </a:rPr>
                        <a:t>SC’s originations under stress</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which </a:t>
                      </a:r>
                      <a:r>
                        <a:rPr lang="en-US" sz="600" b="0" i="0" u="sng" strike="noStrike" dirty="0" smtClean="0">
                          <a:solidFill>
                            <a:srgbClr val="000000"/>
                          </a:solidFill>
                          <a:effectLst/>
                          <a:latin typeface="Arial" panose="020B0604020202020204" pitchFamily="34" charset="0"/>
                          <a:cs typeface="Arial" panose="020B0604020202020204" pitchFamily="34" charset="0"/>
                        </a:rPr>
                        <a:t>capture higher seasonal originations (pending update).</a:t>
                      </a:r>
                      <a:endParaRPr lang="en-US" sz="600" b="0" i="0" u="sng" strike="noStrike" dirty="0" smtClean="0">
                        <a:solidFill>
                          <a:srgbClr val="FF0000"/>
                        </a:solidFill>
                        <a:effectLst/>
                        <a:latin typeface="Arial" panose="020B0604020202020204" pitchFamily="34" charset="0"/>
                        <a:cs typeface="Arial" panose="020B0604020202020204" pitchFamily="34" charset="0"/>
                      </a:endParaRPr>
                    </a:p>
                    <a:p>
                      <a:pPr marL="0" marR="0" indent="0" algn="l" defTabSz="457200" rtl="0" eaLnBrk="1" fontAlgn="t" latinLnBrk="0" hangingPunct="1">
                        <a:lnSpc>
                          <a:spcPct val="100000"/>
                        </a:lnSpc>
                        <a:spcBef>
                          <a:spcPts val="0"/>
                        </a:spcBef>
                        <a:spcAft>
                          <a:spcPts val="0"/>
                        </a:spcAft>
                        <a:buClrTx/>
                        <a:buSzTx/>
                        <a:buFontTx/>
                        <a:buNone/>
                        <a:tabLst/>
                        <a:defRPr/>
                      </a:pPr>
                      <a:r>
                        <a:rPr lang="en-US" sz="600" b="1" i="0" u="sng" strike="noStrike" dirty="0" smtClean="0">
                          <a:solidFill>
                            <a:srgbClr val="000000"/>
                          </a:solidFill>
                          <a:effectLst/>
                          <a:latin typeface="Arial" panose="020B0604020202020204" pitchFamily="34" charset="0"/>
                          <a:cs typeface="Arial" panose="020B0604020202020204" pitchFamily="34" charset="0"/>
                        </a:rPr>
                        <a:t>SHUSA</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 Survival Horizon </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has </a:t>
                      </a:r>
                      <a:r>
                        <a:rPr lang="en-US" sz="600" b="0" i="0" u="sng" strike="noStrike" baseline="0" dirty="0" smtClean="0">
                          <a:solidFill>
                            <a:schemeClr val="dk1"/>
                          </a:solidFill>
                          <a:effectLst/>
                          <a:latin typeface="Arial" panose="020B0604020202020204" pitchFamily="34" charset="0"/>
                          <a:cs typeface="Arial" panose="020B0604020202020204" pitchFamily="34" charset="0"/>
                        </a:rPr>
                        <a:t>g</a:t>
                      </a:r>
                      <a:r>
                        <a:rPr lang="en-US" sz="600" i="0" u="sng" dirty="0" smtClean="0">
                          <a:latin typeface="Arial" panose="020B0604020202020204" pitchFamily="34" charset="0"/>
                          <a:cs typeface="Arial" panose="020B0604020202020204" pitchFamily="34" charset="0"/>
                        </a:rPr>
                        <a:t>lide plan in place (pending update)</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61714">
                <a:tc vMerge="1">
                  <a:txBody>
                    <a:bodyPr/>
                    <a:lstStyle/>
                    <a:p>
                      <a:pPr algn="ctr" fontAlgn="ct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50000"/>
                      </a:schemeClr>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sng" strike="noStrike" kern="1200" dirty="0" smtClean="0">
                          <a:solidFill>
                            <a:srgbClr val="FFC000"/>
                          </a:solidFill>
                          <a:effectLst/>
                          <a:latin typeface="Arial" panose="020B0604020202020204" pitchFamily="34" charset="0"/>
                          <a:ea typeface="+mn-ea"/>
                          <a:cs typeface="Arial" panose="020B0604020202020204" pitchFamily="34" charset="0"/>
                        </a:rPr>
                        <a:t>Amber</a:t>
                      </a:r>
                      <a:r>
                        <a:rPr lang="en-US" sz="600" b="0" i="0" u="sng" strike="noStrike" kern="1200" dirty="0" smtClean="0">
                          <a:solidFill>
                            <a:srgbClr val="000000"/>
                          </a:solidFill>
                          <a:effectLst/>
                          <a:latin typeface="Arial" panose="020B0604020202020204" pitchFamily="34" charset="0"/>
                          <a:ea typeface="+mn-ea"/>
                          <a:cs typeface="Arial" panose="020B0604020202020204" pitchFamily="34" charset="0"/>
                        </a:rPr>
                        <a:t> for </a:t>
                      </a:r>
                      <a:r>
                        <a:rPr lang="en-US" sz="600" b="1" i="0" u="sng" strike="noStrike" kern="1200" dirty="0" smtClean="0">
                          <a:solidFill>
                            <a:srgbClr val="000000"/>
                          </a:solidFill>
                          <a:effectLst/>
                          <a:latin typeface="Arial" panose="020B0604020202020204" pitchFamily="34" charset="0"/>
                          <a:ea typeface="+mn-ea"/>
                          <a:cs typeface="Arial" panose="020B0604020202020204" pitchFamily="34" charset="0"/>
                        </a:rPr>
                        <a:t>SBNA </a:t>
                      </a:r>
                      <a:r>
                        <a:rPr lang="en-US" sz="600" b="0" i="0" u="sng" strike="noStrike" kern="1200" dirty="0" smtClean="0">
                          <a:solidFill>
                            <a:srgbClr val="000000"/>
                          </a:solidFill>
                          <a:effectLst/>
                          <a:latin typeface="Arial" panose="020B0604020202020204" pitchFamily="34" charset="0"/>
                          <a:ea typeface="+mn-ea"/>
                          <a:cs typeface="Arial" panose="020B0604020202020204" pitchFamily="34" charset="0"/>
                        </a:rPr>
                        <a:t>Liquidity Coverage Ratio (LCR) (pending</a:t>
                      </a:r>
                      <a:r>
                        <a:rPr lang="en-US" sz="600" b="0" i="0" u="sng" strike="noStrike" kern="1200" baseline="0" dirty="0" smtClean="0">
                          <a:solidFill>
                            <a:srgbClr val="000000"/>
                          </a:solidFill>
                          <a:effectLst/>
                          <a:latin typeface="Arial" panose="020B0604020202020204" pitchFamily="34" charset="0"/>
                          <a:ea typeface="+mn-ea"/>
                          <a:cs typeface="Arial" panose="020B0604020202020204" pitchFamily="34" charset="0"/>
                        </a:rPr>
                        <a:t> update)</a:t>
                      </a:r>
                      <a:endParaRPr lang="en-US" sz="600" b="0" i="1" u="sng" strike="noStrike" kern="1200" dirty="0" smtClean="0">
                        <a:solidFill>
                          <a:srgbClr val="000000"/>
                        </a:solidFill>
                        <a:effectLst/>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sng" strike="noStrike" baseline="0" dirty="0" smtClean="0">
                          <a:solidFill>
                            <a:srgbClr val="000000"/>
                          </a:solidFill>
                          <a:effectLst/>
                          <a:latin typeface="Arial" panose="020B0604020202020204" pitchFamily="34" charset="0"/>
                          <a:cs typeface="Arial" panose="020B0604020202020204" pitchFamily="34" charset="0"/>
                        </a:rPr>
                        <a:t>TBD</a:t>
                      </a:r>
                      <a:endParaRPr lang="en-US" sz="600" b="0" i="1" u="sng"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61714">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Interest Rate</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marL="0" marR="0" lvl="1" indent="0" algn="l" defTabSz="457200" rtl="0" eaLnBrk="1" fontAlgn="t" latinLnBrk="0" hangingPunct="1">
                        <a:lnSpc>
                          <a:spcPct val="100000"/>
                        </a:lnSpc>
                        <a:spcBef>
                          <a:spcPts val="0"/>
                        </a:spcBef>
                        <a:spcAft>
                          <a:spcPts val="0"/>
                        </a:spcAft>
                        <a:buClrTx/>
                        <a:buSzTx/>
                        <a:buFontTx/>
                        <a:buNone/>
                        <a:tabLst/>
                        <a:defRPr/>
                      </a:pPr>
                      <a:r>
                        <a:rPr lang="en-US" sz="600" b="1" i="0" u="sng" strike="noStrike" dirty="0" smtClean="0">
                          <a:solidFill>
                            <a:srgbClr val="FFC000"/>
                          </a:solidFill>
                          <a:effectLst/>
                          <a:latin typeface="Arial" panose="020B0604020202020204" pitchFamily="34" charset="0"/>
                          <a:cs typeface="Arial" panose="020B0604020202020204" pitchFamily="34" charset="0"/>
                        </a:rPr>
                        <a:t>Amber</a:t>
                      </a:r>
                      <a:r>
                        <a:rPr lang="en-US" sz="600" b="0" i="0" u="sng" strike="noStrike" dirty="0" smtClean="0">
                          <a:solidFill>
                            <a:srgbClr val="000000"/>
                          </a:solidFill>
                          <a:effectLst/>
                          <a:latin typeface="Arial" panose="020B0604020202020204" pitchFamily="34" charset="0"/>
                          <a:cs typeface="Arial" panose="020B0604020202020204" pitchFamily="34" charset="0"/>
                        </a:rPr>
                        <a:t> for</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1" i="0" u="sng" strike="noStrike" baseline="0" dirty="0" smtClean="0">
                          <a:solidFill>
                            <a:srgbClr val="000000"/>
                          </a:solidFill>
                          <a:effectLst/>
                          <a:latin typeface="Arial" panose="020B0604020202020204" pitchFamily="34" charset="0"/>
                          <a:cs typeface="Arial" panose="020B0604020202020204" pitchFamily="34" charset="0"/>
                        </a:rPr>
                        <a:t>SBNA</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0" u="sng" strike="noStrike" kern="1200" dirty="0" smtClean="0">
                          <a:solidFill>
                            <a:srgbClr val="000000"/>
                          </a:solidFill>
                          <a:effectLst/>
                          <a:latin typeface="Arial" panose="020B0604020202020204" pitchFamily="34" charset="0"/>
                          <a:ea typeface="+mn-ea"/>
                          <a:cs typeface="Arial" panose="020B0604020202020204" pitchFamily="34" charset="0"/>
                        </a:rPr>
                        <a:t>Market value of equity sensitivity (+/- 200 bps shock) (pending update)</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sng" strike="noStrike" dirty="0">
                          <a:solidFill>
                            <a:srgbClr val="000000"/>
                          </a:solidFill>
                          <a:effectLst/>
                          <a:latin typeface="Arial" panose="020B0604020202020204" pitchFamily="34" charset="0"/>
                          <a:cs typeface="Arial" panose="020B0604020202020204" pitchFamily="34" charset="0"/>
                        </a:rPr>
                        <a:t> </a:t>
                      </a:r>
                      <a:r>
                        <a:rPr lang="en-US" sz="600" b="0" i="0" u="sng" strike="noStrike" dirty="0" smtClean="0">
                          <a:solidFill>
                            <a:srgbClr val="000000"/>
                          </a:solidFill>
                          <a:effectLst/>
                          <a:latin typeface="Arial" panose="020B0604020202020204" pitchFamily="34" charset="0"/>
                          <a:cs typeface="Arial" panose="020B0604020202020204" pitchFamily="34" charset="0"/>
                        </a:rPr>
                        <a:t>TBD </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161714">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MTM </a:t>
                      </a:r>
                      <a:r>
                        <a:rPr lang="en-US" sz="600" b="1" i="0" u="none" strike="noStrike" dirty="0">
                          <a:solidFill>
                            <a:schemeClr val="tx1"/>
                          </a:solidFill>
                          <a:effectLst/>
                          <a:latin typeface="Arial" panose="020B0604020202020204" pitchFamily="34" charset="0"/>
                          <a:cs typeface="Arial" panose="020B0604020202020204" pitchFamily="34" charset="0"/>
                        </a:rPr>
                        <a:t>portfolio </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t"/>
                      <a:r>
                        <a:rPr lang="en-US" sz="600" b="0" i="0" u="sng" strike="noStrike" dirty="0">
                          <a:solidFill>
                            <a:srgbClr val="000000"/>
                          </a:solidFill>
                          <a:effectLst/>
                          <a:latin typeface="Arial" panose="020B0604020202020204" pitchFamily="34" charset="0"/>
                          <a:cs typeface="Arial" panose="020B0604020202020204" pitchFamily="34" charset="0"/>
                        </a:rPr>
                        <a:t>Metrics within </a:t>
                      </a:r>
                      <a:r>
                        <a:rPr lang="en-US" sz="600" b="0" i="0" u="sng" strike="noStrike" dirty="0" smtClean="0">
                          <a:solidFill>
                            <a:srgbClr val="000000"/>
                          </a:solidFill>
                          <a:effectLst/>
                          <a:latin typeface="Arial" panose="020B0604020202020204" pitchFamily="34" charset="0"/>
                          <a:cs typeface="Arial" panose="020B0604020202020204" pitchFamily="34" charset="0"/>
                        </a:rPr>
                        <a:t>appetite (pending update)</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t"/>
                      <a:r>
                        <a:rPr lang="en-US" sz="600" b="0" i="0" u="none" strike="noStrike" dirty="0">
                          <a:solidFill>
                            <a:srgbClr val="000000"/>
                          </a:solidFill>
                          <a:effectLst/>
                          <a:latin typeface="Arial" panose="020B0604020202020204" pitchFamily="34" charset="0"/>
                          <a:cs typeface="Arial" panose="020B0604020202020204" pitchFamily="34" charset="0"/>
                        </a:rPr>
                        <a:t>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23427">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Operational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dirty="0" smtClean="0">
                          <a:solidFill>
                            <a:schemeClr val="tx1"/>
                          </a:solidFill>
                          <a:effectLst/>
                          <a:latin typeface="Arial" panose="020B0604020202020204" pitchFamily="34" charset="0"/>
                          <a:cs typeface="Arial" panose="020B0604020202020204" pitchFamily="34" charset="0"/>
                        </a:rPr>
                        <a:t>: A new reconciliation process has been set up between SC Operational Risk and Legal. Action plan was implemented in February.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1" i="0" u="none" strike="noStrike" dirty="0" smtClean="0">
                          <a:solidFill>
                            <a:srgbClr val="000000"/>
                          </a:solidFill>
                          <a:effectLst/>
                          <a:latin typeface="Arial" panose="020B0604020202020204" pitchFamily="34" charset="0"/>
                          <a:cs typeface="Arial" panose="020B0604020202020204" pitchFamily="34" charset="0"/>
                        </a:rPr>
                        <a:t>SC: </a:t>
                      </a:r>
                      <a:r>
                        <a:rPr lang="en-US" sz="600" b="0" i="0" u="none" strike="noStrike" dirty="0" smtClean="0">
                          <a:solidFill>
                            <a:srgbClr val="000000"/>
                          </a:solidFill>
                          <a:effectLst/>
                          <a:latin typeface="Arial" panose="020B0604020202020204" pitchFamily="34" charset="0"/>
                          <a:cs typeface="Arial" panose="020B0604020202020204" pitchFamily="34" charset="0"/>
                        </a:rPr>
                        <a:t>While the Operational Risk metrics are only reported quarterly, there were 0 material events (&gt;$200K)</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in </a:t>
                      </a:r>
                      <a:r>
                        <a:rPr lang="en-US" sz="600" b="0" i="0" u="none" strike="noStrike" dirty="0" smtClean="0">
                          <a:solidFill>
                            <a:srgbClr val="000000"/>
                          </a:solidFill>
                          <a:effectLst/>
                          <a:latin typeface="Arial" panose="020B0604020202020204" pitchFamily="34" charset="0"/>
                          <a:cs typeface="Arial" panose="020B0604020202020204" pitchFamily="34" charset="0"/>
                        </a:rPr>
                        <a:t>Apr’16 and Gross Operational Risk Losses/Gross Margin was 0.17%, which is within Risk Appetite.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242571">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Model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Metric</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is </a:t>
                      </a: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within appetite</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457200" rtl="0" eaLnBrk="1" fontAlgn="t" latinLnBrk="0" hangingPunct="1">
                        <a:lnSpc>
                          <a:spcPct val="100000"/>
                        </a:lnSpc>
                        <a:spcBef>
                          <a:spcPts val="0"/>
                        </a:spcBef>
                        <a:spcAft>
                          <a:spcPts val="0"/>
                        </a:spcAft>
                        <a:buClrTx/>
                        <a:buSzTx/>
                        <a:buFontTx/>
                        <a:buNone/>
                        <a:tabLst/>
                        <a:defRPr/>
                      </a:pPr>
                      <a:r>
                        <a:rPr lang="en-US" sz="600" b="0" i="0" u="none" strike="noStrike" kern="1200" baseline="0" dirty="0">
                          <a:solidFill>
                            <a:srgbClr val="000000"/>
                          </a:solidFill>
                          <a:effectLst/>
                          <a:latin typeface="Arial" panose="020B0604020202020204" pitchFamily="34" charset="0"/>
                          <a:ea typeface="+mn-ea"/>
                          <a:cs typeface="Arial" panose="020B0604020202020204" pitchFamily="34" charset="0"/>
                        </a:rPr>
                        <a:t>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Due to the potential for validation delays of market global risk models, the overall status is set to </a:t>
                      </a:r>
                      <a:r>
                        <a:rPr lang="en-US" sz="600" b="1" i="0" u="none" strike="noStrike" kern="1200" baseline="0" dirty="0" smtClean="0">
                          <a:solidFill>
                            <a:srgbClr val="FFC000"/>
                          </a:solidFill>
                          <a:effectLst/>
                          <a:latin typeface="Arial" panose="020B0604020202020204" pitchFamily="34" charset="0"/>
                          <a:ea typeface="+mn-ea"/>
                          <a:cs typeface="Arial" panose="020B0604020202020204" pitchFamily="34" charset="0"/>
                        </a:rPr>
                        <a:t>Amber </a:t>
                      </a:r>
                      <a:r>
                        <a:rPr lang="en-US" sz="600" b="0" i="0" u="none" strike="noStrike" kern="1200" baseline="0" dirty="0" smtClean="0">
                          <a:solidFill>
                            <a:srgbClr val="000000"/>
                          </a:solidFill>
                          <a:effectLst/>
                          <a:latin typeface="Arial" panose="020B0604020202020204" pitchFamily="34" charset="0"/>
                          <a:ea typeface="+mn-ea"/>
                          <a:cs typeface="Arial" panose="020B0604020202020204" pitchFamily="34" charset="0"/>
                        </a:rPr>
                        <a:t>until this is resolved.</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485141">
                <a:tc>
                  <a:txBody>
                    <a:bodyPr/>
                    <a:lstStyle/>
                    <a:p>
                      <a:pPr algn="ctr" fontAlgn="ctr"/>
                      <a:r>
                        <a:rPr lang="en-US" sz="600" b="1" i="0" u="none" strike="noStrike" dirty="0" smtClean="0">
                          <a:solidFill>
                            <a:schemeClr val="tx1"/>
                          </a:solidFill>
                          <a:effectLst/>
                          <a:latin typeface="Arial" panose="020B0604020202020204" pitchFamily="34" charset="0"/>
                          <a:cs typeface="Arial" panose="020B0604020202020204" pitchFamily="34" charset="0"/>
                        </a:rPr>
                        <a:t>Compliance </a:t>
                      </a:r>
                      <a:r>
                        <a:rPr lang="en-US" sz="600" b="1" i="0" u="none" strike="noStrike" dirty="0">
                          <a:solidFill>
                            <a:schemeClr val="tx1"/>
                          </a:solidFill>
                          <a:effectLst/>
                          <a:latin typeface="Arial" panose="020B0604020202020204" pitchFamily="34" charset="0"/>
                          <a:cs typeface="Arial" panose="020B0604020202020204" pitchFamily="34" charset="0"/>
                        </a:rPr>
                        <a:t>and </a:t>
                      </a:r>
                      <a:r>
                        <a:rPr lang="en-US" sz="600" b="1" i="0" u="none" strike="noStrike" dirty="0" smtClean="0">
                          <a:solidFill>
                            <a:schemeClr val="tx1"/>
                          </a:solidFill>
                          <a:effectLst/>
                          <a:latin typeface="Arial" panose="020B0604020202020204" pitchFamily="34" charset="0"/>
                          <a:cs typeface="Arial" panose="020B0604020202020204" pitchFamily="34" charset="0"/>
                        </a:rPr>
                        <a:t>Reputational</a:t>
                      </a:r>
                      <a:endParaRPr lang="en-US" sz="600" b="1"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a:t>
                      </a:r>
                      <a:r>
                        <a:rPr lang="en-US" sz="600" b="1" i="0" u="none" strike="noStrike" dirty="0">
                          <a:solidFill>
                            <a:srgbClr val="000000"/>
                          </a:solidFill>
                          <a:effectLst/>
                          <a:latin typeface="Arial" panose="020B0604020202020204" pitchFamily="34" charset="0"/>
                          <a:cs typeface="Arial" panose="020B0604020202020204" pitchFamily="34" charset="0"/>
                        </a:rPr>
                        <a:t>: </a:t>
                      </a:r>
                      <a:r>
                        <a:rPr lang="en-US" sz="600" b="0" i="0" u="none" strike="noStrike" dirty="0">
                          <a:solidFill>
                            <a:srgbClr val="000000"/>
                          </a:solidFill>
                          <a:effectLst/>
                          <a:latin typeface="Arial" panose="020B0604020202020204" pitchFamily="34" charset="0"/>
                          <a:cs typeface="Arial" panose="020B0604020202020204" pitchFamily="34" charset="0"/>
                        </a:rPr>
                        <a:t>Remains at 25 open MRIAs  </a:t>
                      </a:r>
                      <a:r>
                        <a:rPr lang="en-US" sz="600" b="0" i="0" u="sng" strike="noStrike" dirty="0">
                          <a:solidFill>
                            <a:srgbClr val="000000"/>
                          </a:solidFill>
                          <a:effectLst/>
                          <a:latin typeface="Arial" panose="020B0604020202020204" pitchFamily="34" charset="0"/>
                          <a:cs typeface="Arial" panose="020B0604020202020204" pitchFamily="34" charset="0"/>
                        </a:rPr>
                        <a:t/>
                      </a:r>
                      <a:br>
                        <a:rPr lang="en-US" sz="600" b="0" i="0" u="sng" strike="noStrike" dirty="0">
                          <a:solidFill>
                            <a:srgbClr val="000000"/>
                          </a:solidFill>
                          <a:effectLst/>
                          <a:latin typeface="Arial" panose="020B0604020202020204" pitchFamily="34" charset="0"/>
                          <a:cs typeface="Arial" panose="020B0604020202020204" pitchFamily="34" charset="0"/>
                        </a:rPr>
                      </a:br>
                      <a:r>
                        <a:rPr lang="en-US" sz="600" b="1" i="0" u="sng" strike="noStrike" dirty="0" smtClean="0">
                          <a:solidFill>
                            <a:srgbClr val="000000"/>
                          </a:solidFill>
                          <a:effectLst/>
                          <a:latin typeface="Arial" panose="020B0604020202020204" pitchFamily="34" charset="0"/>
                          <a:cs typeface="Arial" panose="020B0604020202020204" pitchFamily="34" charset="0"/>
                        </a:rPr>
                        <a:t>SBNA: </a:t>
                      </a:r>
                      <a:r>
                        <a:rPr lang="en-US" sz="600" b="0" i="0" u="sng" strike="noStrike" dirty="0" smtClean="0">
                          <a:solidFill>
                            <a:srgbClr val="000000"/>
                          </a:solidFill>
                          <a:effectLst/>
                          <a:latin typeface="Arial" panose="020B0604020202020204" pitchFamily="34" charset="0"/>
                          <a:cs typeface="Arial" panose="020B0604020202020204" pitchFamily="34" charset="0"/>
                        </a:rPr>
                        <a:t>3 OCC enforcement actions against SBNA: </a:t>
                      </a:r>
                      <a:br>
                        <a:rPr lang="en-US" sz="600" b="0" i="0" u="sng" strike="noStrike" dirty="0" smtClean="0">
                          <a:solidFill>
                            <a:srgbClr val="000000"/>
                          </a:solidFill>
                          <a:effectLst/>
                          <a:latin typeface="Arial" panose="020B0604020202020204" pitchFamily="34" charset="0"/>
                          <a:cs typeface="Arial" panose="020B0604020202020204" pitchFamily="34" charset="0"/>
                        </a:rPr>
                      </a:br>
                      <a:r>
                        <a:rPr lang="en-US" sz="600" b="0" i="0" u="sng" strike="noStrike" dirty="0" smtClean="0">
                          <a:solidFill>
                            <a:srgbClr val="000000"/>
                          </a:solidFill>
                          <a:effectLst/>
                          <a:latin typeface="Arial" panose="020B0604020202020204" pitchFamily="34" charset="0"/>
                          <a:cs typeface="Arial" panose="020B0604020202020204" pitchFamily="34" charset="0"/>
                        </a:rPr>
                        <a:t>1) Commitment to Address Findings from Pre-charter Conversion                          </a:t>
                      </a:r>
                    </a:p>
                    <a:p>
                      <a:pPr algn="l" fontAlgn="t"/>
                      <a:r>
                        <a:rPr lang="en-US" sz="600" b="0" i="0" u="sng" strike="noStrike" dirty="0" smtClean="0">
                          <a:solidFill>
                            <a:srgbClr val="000000"/>
                          </a:solidFill>
                          <a:effectLst/>
                          <a:latin typeface="Arial" panose="020B0604020202020204" pitchFamily="34" charset="0"/>
                          <a:cs typeface="Arial" panose="020B0604020202020204" pitchFamily="34" charset="0"/>
                        </a:rPr>
                        <a:t>2) BSA/AML Part 30 Notice                                                                                                      3) Sovereign Identity Protector Consent Order (pending update)</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t"/>
                      <a:r>
                        <a:rPr lang="en-US" sz="600" b="1" i="0" u="none" strike="noStrike" dirty="0" smtClean="0">
                          <a:solidFill>
                            <a:srgbClr val="000000"/>
                          </a:solidFill>
                          <a:effectLst/>
                          <a:latin typeface="Arial" panose="020B0604020202020204" pitchFamily="34" charset="0"/>
                          <a:cs typeface="Arial" panose="020B0604020202020204" pitchFamily="34" charset="0"/>
                        </a:rPr>
                        <a:t>SHUSA: </a:t>
                      </a:r>
                      <a:r>
                        <a:rPr lang="en-US" sz="600" b="0" i="0" u="none" strike="noStrike" dirty="0" smtClean="0">
                          <a:solidFill>
                            <a:srgbClr val="000000"/>
                          </a:solidFill>
                          <a:effectLst/>
                          <a:latin typeface="Arial" panose="020B0604020202020204" pitchFamily="34" charset="0"/>
                          <a:cs typeface="Arial" panose="020B0604020202020204" pitchFamily="34" charset="0"/>
                        </a:rPr>
                        <a:t>CART</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plans addressing MR(I)As</a:t>
                      </a:r>
                      <a:endParaRPr lang="en-US" sz="600" b="0" i="0" u="none" strike="noStrike" dirty="0" smtClean="0">
                        <a:solidFill>
                          <a:srgbClr val="000000"/>
                        </a:solidFill>
                        <a:effectLst/>
                        <a:latin typeface="Arial" panose="020B0604020202020204" pitchFamily="34" charset="0"/>
                        <a:cs typeface="Arial" panose="020B0604020202020204" pitchFamily="34" charset="0"/>
                      </a:endParaRPr>
                    </a:p>
                    <a:p>
                      <a:pPr algn="l" fontAlgn="t"/>
                      <a:r>
                        <a:rPr lang="en-US" sz="600" b="1" i="0" u="sng" strike="noStrike" dirty="0" smtClean="0">
                          <a:solidFill>
                            <a:srgbClr val="000000"/>
                          </a:solidFill>
                          <a:effectLst/>
                          <a:latin typeface="Arial" panose="020B0604020202020204" pitchFamily="34" charset="0"/>
                          <a:cs typeface="Arial" panose="020B0604020202020204" pitchFamily="34" charset="0"/>
                        </a:rPr>
                        <a:t>SBNA</a:t>
                      </a:r>
                      <a:r>
                        <a:rPr lang="en-US" sz="600" b="0" i="0" u="sng" strike="noStrike" dirty="0" smtClean="0">
                          <a:solidFill>
                            <a:srgbClr val="000000"/>
                          </a:solidFill>
                          <a:effectLst/>
                          <a:latin typeface="Arial" panose="020B0604020202020204" pitchFamily="34" charset="0"/>
                          <a:cs typeface="Arial" panose="020B0604020202020204" pitchFamily="34" charset="0"/>
                        </a:rPr>
                        <a:t>: Continued work on Heightened Standards and on existing OCC enforcement actions; Board is monitoring</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 (pending update)</a:t>
                      </a:r>
                      <a:endParaRPr lang="en-US" sz="600" b="0" i="0" u="sng" strike="noStrike" dirty="0" smtClean="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1</a:t>
            </a:r>
            <a:r>
              <a:rPr lang="en-US" sz="2000" b="1" dirty="0" smtClean="0">
                <a:solidFill>
                  <a:prstClr val="black"/>
                </a:solidFill>
                <a:latin typeface="Arial" charset="0"/>
                <a:ea typeface="MS PGothic" pitchFamily="34" charset="-128"/>
              </a:rPr>
              <a:t>. Risk Appetite Statement Dashboard</a:t>
            </a:r>
          </a:p>
        </p:txBody>
      </p:sp>
      <p:grpSp>
        <p:nvGrpSpPr>
          <p:cNvPr id="154" name="Group 153"/>
          <p:cNvGrpSpPr/>
          <p:nvPr/>
        </p:nvGrpSpPr>
        <p:grpSpPr>
          <a:xfrm>
            <a:off x="6547106" y="6734889"/>
            <a:ext cx="2590804" cy="123111"/>
            <a:chOff x="1201643" y="6031365"/>
            <a:chExt cx="3491000" cy="163861"/>
          </a:xfrm>
        </p:grpSpPr>
        <p:sp>
          <p:nvSpPr>
            <p:cNvPr id="155" name="80 CuadroTexto"/>
            <p:cNvSpPr txBox="1"/>
            <p:nvPr/>
          </p:nvSpPr>
          <p:spPr bwMode="gray">
            <a:xfrm>
              <a:off x="1358881" y="6031365"/>
              <a:ext cx="1138487"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Focus of concern</a:t>
              </a:r>
              <a:endParaRPr lang="en-GB" sz="800" kern="0" dirty="0">
                <a:solidFill>
                  <a:srgbClr val="515151"/>
                </a:solidFill>
                <a:ea typeface="MS PGothic" pitchFamily="34" charset="-128"/>
              </a:endParaRPr>
            </a:p>
          </p:txBody>
        </p:sp>
        <p:sp>
          <p:nvSpPr>
            <p:cNvPr id="156" name="80 CuadroTexto"/>
            <p:cNvSpPr txBox="1"/>
            <p:nvPr/>
          </p:nvSpPr>
          <p:spPr bwMode="gray">
            <a:xfrm>
              <a:off x="2533608" y="6031365"/>
              <a:ext cx="993775"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smtClean="0">
                  <a:solidFill>
                    <a:srgbClr val="515151"/>
                  </a:solidFill>
                  <a:ea typeface="MS PGothic" pitchFamily="34" charset="-128"/>
                </a:rPr>
                <a:t>Area of attention </a:t>
              </a:r>
              <a:endParaRPr lang="en-GB" sz="800" kern="0" dirty="0">
                <a:solidFill>
                  <a:srgbClr val="515151"/>
                </a:solidFill>
                <a:ea typeface="MS PGothic" pitchFamily="34" charset="-128"/>
              </a:endParaRPr>
            </a:p>
          </p:txBody>
        </p:sp>
        <p:sp>
          <p:nvSpPr>
            <p:cNvPr id="157" name="80 CuadroTexto"/>
            <p:cNvSpPr txBox="1"/>
            <p:nvPr/>
          </p:nvSpPr>
          <p:spPr bwMode="gray">
            <a:xfrm>
              <a:off x="3785069" y="6031365"/>
              <a:ext cx="907574" cy="163861"/>
            </a:xfrm>
            <a:prstGeom prst="rect">
              <a:avLst/>
            </a:prstGeom>
            <a:noFill/>
          </p:spPr>
          <p:txBody>
            <a:bodyPr wrap="square" lIns="0" tIns="0" rIns="0" bIns="0" rtlCol="0">
              <a:spAutoFit/>
            </a:bodyPr>
            <a:lstStyle>
              <a:defPPr>
                <a:defRPr lang="es-ES"/>
              </a:defPPr>
              <a:lvl1pPr>
                <a:spcBef>
                  <a:spcPts val="600"/>
                </a:spcBef>
                <a:buClr>
                  <a:srgbClr val="FF0000"/>
                </a:buClr>
                <a:defRPr sz="1200">
                  <a:cs typeface="Arial" pitchFamily="34" charset="0"/>
                </a:defRPr>
              </a:lvl1pPr>
            </a:lstStyle>
            <a:p>
              <a:pPr>
                <a:defRPr/>
              </a:pPr>
              <a:r>
                <a:rPr lang="en-GB" sz="800" kern="0" dirty="0">
                  <a:solidFill>
                    <a:srgbClr val="515151"/>
                  </a:solidFill>
                  <a:ea typeface="MS PGothic" pitchFamily="34" charset="-128"/>
                </a:rPr>
                <a:t>Not a concern</a:t>
              </a:r>
            </a:p>
          </p:txBody>
        </p:sp>
        <p:sp>
          <p:nvSpPr>
            <p:cNvPr id="158" name="116 Elipse"/>
            <p:cNvSpPr/>
            <p:nvPr/>
          </p:nvSpPr>
          <p:spPr bwMode="gray">
            <a:xfrm>
              <a:off x="3622233" y="6037858"/>
              <a:ext cx="120077" cy="120078"/>
            </a:xfrm>
            <a:prstGeom prst="ellipse">
              <a:avLst/>
            </a:prstGeom>
            <a:solidFill>
              <a:srgbClr val="6699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59" name="117 Elipse"/>
            <p:cNvSpPr/>
            <p:nvPr/>
          </p:nvSpPr>
          <p:spPr bwMode="gray">
            <a:xfrm>
              <a:off x="2381418" y="6037858"/>
              <a:ext cx="120077" cy="120078"/>
            </a:xfrm>
            <a:prstGeom prst="ellipse">
              <a:avLst/>
            </a:prstGeom>
            <a:solidFill>
              <a:srgbClr val="FFCC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sp>
          <p:nvSpPr>
            <p:cNvPr id="160" name="119 Elipse"/>
            <p:cNvSpPr/>
            <p:nvPr/>
          </p:nvSpPr>
          <p:spPr bwMode="gray">
            <a:xfrm>
              <a:off x="1201643" y="6037857"/>
              <a:ext cx="120078" cy="120078"/>
            </a:xfrm>
            <a:prstGeom prst="ellipse">
              <a:avLst/>
            </a:prstGeom>
            <a:solidFill>
              <a:srgbClr val="FF0000"/>
            </a:solidFill>
            <a:ln w="25400" cap="flat" cmpd="sng" algn="ctr">
              <a:noFill/>
              <a:prstDash val="solid"/>
            </a:ln>
            <a:effectLst/>
          </p:spPr>
          <p:txBody>
            <a:bodyPr rtlCol="0" anchor="ctr"/>
            <a:lstStyle/>
            <a:p>
              <a:pPr algn="ctr">
                <a:defRPr/>
              </a:pPr>
              <a:endParaRPr lang="en-GB" sz="800" kern="0" dirty="0" smtClean="0">
                <a:solidFill>
                  <a:prstClr val="white"/>
                </a:solidFill>
                <a:ea typeface="Tahoma" panose="020B0604030504040204" pitchFamily="34" charset="0"/>
                <a:cs typeface="Tahoma" panose="020B0604030504040204" pitchFamily="34" charset="0"/>
              </a:endParaRPr>
            </a:p>
          </p:txBody>
        </p:sp>
      </p:grpSp>
      <p:sp>
        <p:nvSpPr>
          <p:cNvPr id="2" name="Rectangle 1"/>
          <p:cNvSpPr/>
          <p:nvPr/>
        </p:nvSpPr>
        <p:spPr>
          <a:xfrm>
            <a:off x="7987275" y="19817"/>
            <a:ext cx="1138425" cy="558978"/>
          </a:xfrm>
          <a:prstGeom prst="rect">
            <a:avLst/>
          </a:prstGeom>
          <a:solidFill>
            <a:srgbClr val="FFCCCC"/>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solidFill>
                  <a:schemeClr val="tx1"/>
                </a:solidFill>
              </a:rPr>
              <a:t>Underlined items pending update</a:t>
            </a:r>
            <a:endParaRPr lang="en-US" sz="1100" dirty="0">
              <a:solidFill>
                <a:schemeClr val="tx1"/>
              </a:solidFill>
            </a:endParaRPr>
          </a:p>
        </p:txBody>
      </p:sp>
      <p:sp>
        <p:nvSpPr>
          <p:cNvPr id="3" name="Rectangle 2"/>
          <p:cNvSpPr/>
          <p:nvPr/>
        </p:nvSpPr>
        <p:spPr>
          <a:xfrm>
            <a:off x="269240" y="6680932"/>
            <a:ext cx="5820660" cy="184666"/>
          </a:xfrm>
          <a:prstGeom prst="rect">
            <a:avLst/>
          </a:prstGeom>
        </p:spPr>
        <p:txBody>
          <a:bodyPr wrap="square">
            <a:spAutoFit/>
          </a:bodyPr>
          <a:lstStyle/>
          <a:p>
            <a:pPr defTabSz="457200" fontAlgn="t">
              <a:defRPr/>
            </a:pPr>
            <a:r>
              <a:rPr lang="en-US" sz="600" dirty="0">
                <a:solidFill>
                  <a:prstClr val="black"/>
                </a:solidFill>
                <a:latin typeface="Arial" panose="020B0604020202020204" pitchFamily="34" charset="0"/>
                <a:ea typeface="MS PGothic" pitchFamily="34" charset="-128"/>
                <a:cs typeface="Arial" panose="020B0604020202020204" pitchFamily="34" charset="0"/>
              </a:rPr>
              <a:t>Aggregated RAS status for the purpose of this summary is based on expert judgment and reviewed by ERMC prior to RC and Board. </a:t>
            </a:r>
          </a:p>
        </p:txBody>
      </p:sp>
    </p:spTree>
    <p:extLst>
      <p:ext uri="{BB962C8B-B14F-4D97-AF65-F5344CB8AC3E}">
        <p14:creationId xmlns:p14="http://schemas.microsoft.com/office/powerpoint/2010/main" val="237837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54000" y="248488"/>
            <a:ext cx="8890000" cy="400110"/>
          </a:xfrm>
          <a:prstGeom prst="rect">
            <a:avLst/>
          </a:prstGeom>
          <a:noFill/>
        </p:spPr>
        <p:txBody>
          <a:bodyPr wrap="square" rtlCol="0">
            <a:spAutoFit/>
          </a:bodyPr>
          <a:lstStyle/>
          <a:p>
            <a:pPr eaLnBrk="0" fontAlgn="base" hangingPunct="0">
              <a:spcBef>
                <a:spcPct val="0"/>
              </a:spcBef>
              <a:spcAft>
                <a:spcPct val="0"/>
              </a:spcAft>
            </a:pPr>
            <a:r>
              <a:rPr lang="en-US" sz="2000" b="1" dirty="0">
                <a:solidFill>
                  <a:prstClr val="black"/>
                </a:solidFill>
                <a:latin typeface="Arial" charset="0"/>
                <a:ea typeface="MS PGothic" pitchFamily="34" charset="-128"/>
              </a:rPr>
              <a:t>2</a:t>
            </a:r>
            <a:r>
              <a:rPr lang="en-US" sz="2000" b="1" dirty="0" smtClean="0">
                <a:solidFill>
                  <a:prstClr val="black"/>
                </a:solidFill>
                <a:latin typeface="Arial" charset="0"/>
                <a:ea typeface="MS PGothic" pitchFamily="34" charset="-128"/>
              </a:rPr>
              <a:t>. Risk Appetite </a:t>
            </a:r>
            <a:r>
              <a:rPr lang="en-US" sz="2000" b="1" dirty="0">
                <a:solidFill>
                  <a:prstClr val="black"/>
                </a:solidFill>
                <a:latin typeface="Arial" charset="0"/>
                <a:ea typeface="MS PGothic" pitchFamily="34" charset="-128"/>
              </a:rPr>
              <a:t>Statement </a:t>
            </a:r>
            <a:r>
              <a:rPr lang="en-US" sz="2000" b="1" dirty="0" smtClean="0">
                <a:solidFill>
                  <a:prstClr val="black"/>
                </a:solidFill>
                <a:latin typeface="Arial" charset="0"/>
                <a:ea typeface="MS PGothic" pitchFamily="34" charset="-128"/>
              </a:rPr>
              <a:t>– Amber and Red metrics</a:t>
            </a:r>
            <a:endParaRPr lang="en-US" sz="2000" b="1" dirty="0">
              <a:solidFill>
                <a:prstClr val="black"/>
              </a:solidFill>
              <a:latin typeface="Arial" charset="0"/>
              <a:ea typeface="MS PGothic" pitchFamily="34" charset="-128"/>
            </a:endParaRPr>
          </a:p>
        </p:txBody>
      </p:sp>
      <p:sp>
        <p:nvSpPr>
          <p:cNvPr id="10" name="Footnote"/>
          <p:cNvSpPr/>
          <p:nvPr/>
        </p:nvSpPr>
        <p:spPr bwMode="auto">
          <a:xfrm>
            <a:off x="1884948" y="6567276"/>
            <a:ext cx="84782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Metric is on a </a:t>
            </a:r>
            <a:r>
              <a:rPr lang="en-US" sz="600" dirty="0" smtClean="0">
                <a:latin typeface="Arial" panose="020B0604020202020204" pitchFamily="34" charset="0"/>
                <a:ea typeface="MS PGothic" pitchFamily="34" charset="-128"/>
                <a:cs typeface="Arial" panose="020B0604020202020204" pitchFamily="34" charset="0"/>
                <a:sym typeface="Arial"/>
              </a:rPr>
              <a:t>two-month </a:t>
            </a:r>
            <a:r>
              <a:rPr lang="en-US" sz="600" dirty="0">
                <a:latin typeface="Arial" panose="020B0604020202020204" pitchFamily="34" charset="0"/>
                <a:ea typeface="MS PGothic" pitchFamily="34" charset="-128"/>
                <a:cs typeface="Arial" panose="020B0604020202020204" pitchFamily="34" charset="0"/>
                <a:sym typeface="Arial"/>
              </a:rPr>
              <a:t>lag</a:t>
            </a:r>
          </a:p>
          <a:p>
            <a:pPr marL="228600" lvl="1" indent="-228600">
              <a:buFontTx/>
              <a:buAutoNum type="arabicPeriod"/>
            </a:pPr>
            <a:r>
              <a:rPr lang="en-US" sz="600" dirty="0">
                <a:latin typeface="Arial" panose="020B0604020202020204" pitchFamily="34" charset="0"/>
                <a:ea typeface="MS PGothic" pitchFamily="34" charset="-128"/>
                <a:cs typeface="Arial" panose="020B0604020202020204" pitchFamily="34" charset="0"/>
                <a:sym typeface="Arial"/>
              </a:rPr>
              <a:t>A Santander Risk Rating (internal rating scale) of 5.0 maps to a BB+ according to the S&amp;P rating scale</a:t>
            </a:r>
          </a:p>
          <a:p>
            <a:pPr marL="228600" lvl="1" indent="-228600">
              <a:buFontTx/>
              <a:buAutoNum type="arabicPeriod"/>
            </a:pPr>
            <a:r>
              <a:rPr lang="en-US" sz="600" dirty="0" smtClean="0">
                <a:latin typeface="Arial" panose="020B0604020202020204" pitchFamily="34" charset="0"/>
                <a:ea typeface="MS PGothic" pitchFamily="34" charset="-128"/>
                <a:cs typeface="Arial" panose="020B0604020202020204" pitchFamily="34" charset="0"/>
                <a:sym typeface="Arial"/>
              </a:rPr>
              <a:t>Two </a:t>
            </a:r>
            <a:r>
              <a:rPr lang="en-US" sz="600" dirty="0">
                <a:latin typeface="Arial" panose="020B0604020202020204" pitchFamily="34" charset="0"/>
                <a:ea typeface="MS PGothic" pitchFamily="34" charset="-128"/>
                <a:cs typeface="Arial" panose="020B0604020202020204" pitchFamily="34" charset="0"/>
                <a:sym typeface="Arial"/>
              </a:rPr>
              <a:t>months temporary red limit increase from 5.0 to </a:t>
            </a:r>
            <a:r>
              <a:rPr lang="en-US" sz="600" dirty="0" smtClean="0">
                <a:latin typeface="Arial" panose="020B0604020202020204" pitchFamily="34" charset="0"/>
                <a:ea typeface="MS PGothic" pitchFamily="34" charset="-128"/>
                <a:cs typeface="Arial" panose="020B0604020202020204" pitchFamily="34" charset="0"/>
                <a:sym typeface="Arial"/>
              </a:rPr>
              <a:t>5.5BN for Finance &amp; Insurance in Industry </a:t>
            </a:r>
            <a:r>
              <a:rPr lang="en-US" sz="600" dirty="0">
                <a:latin typeface="Arial" panose="020B0604020202020204" pitchFamily="34" charset="0"/>
                <a:ea typeface="MS PGothic" pitchFamily="34" charset="-128"/>
                <a:cs typeface="Arial" panose="020B0604020202020204" pitchFamily="34" charset="0"/>
                <a:sym typeface="Arial"/>
              </a:rPr>
              <a:t>exposure </a:t>
            </a:r>
            <a:r>
              <a:rPr lang="en-US" sz="600" dirty="0" smtClean="0">
                <a:latin typeface="Arial" panose="020B0604020202020204" pitchFamily="34" charset="0"/>
                <a:ea typeface="MS PGothic" pitchFamily="34" charset="-128"/>
                <a:cs typeface="Arial" panose="020B0604020202020204" pitchFamily="34" charset="0"/>
                <a:sym typeface="Arial"/>
              </a:rPr>
              <a:t>metric</a:t>
            </a:r>
          </a:p>
        </p:txBody>
      </p:sp>
      <p:sp>
        <p:nvSpPr>
          <p:cNvPr id="7" name="Rectangle 6"/>
          <p:cNvSpPr/>
          <p:nvPr/>
        </p:nvSpPr>
        <p:spPr>
          <a:xfrm>
            <a:off x="7835485" y="19817"/>
            <a:ext cx="1290215" cy="525173"/>
          </a:xfrm>
          <a:prstGeom prst="rect">
            <a:avLst/>
          </a:prstGeom>
          <a:solidFill>
            <a:srgbClr val="FFCCCC"/>
          </a:solidFill>
        </p:spPr>
        <p:style>
          <a:lnRef idx="1">
            <a:schemeClr val="accent2"/>
          </a:lnRef>
          <a:fillRef idx="3">
            <a:schemeClr val="accent2"/>
          </a:fillRef>
          <a:effectRef idx="2">
            <a:schemeClr val="accent2"/>
          </a:effectRef>
          <a:fontRef idx="minor">
            <a:schemeClr val="lt1"/>
          </a:fontRef>
        </p:style>
        <p:txBody>
          <a:bodyPr rtlCol="0" anchor="t"/>
          <a:lstStyle/>
          <a:p>
            <a:pPr algn="ctr"/>
            <a:r>
              <a:rPr lang="en-US" sz="1050" dirty="0" smtClean="0">
                <a:solidFill>
                  <a:schemeClr val="tx1"/>
                </a:solidFill>
              </a:rPr>
              <a:t>Blanks pending update; action plans mirror slide 2</a:t>
            </a:r>
            <a:endParaRPr lang="en-US" sz="105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275539329"/>
              </p:ext>
            </p:extLst>
          </p:nvPr>
        </p:nvGraphicFramePr>
        <p:xfrm>
          <a:off x="321881" y="507487"/>
          <a:ext cx="8500239" cy="5278969"/>
        </p:xfrm>
        <a:graphic>
          <a:graphicData uri="http://schemas.openxmlformats.org/drawingml/2006/table">
            <a:tbl>
              <a:tblPr firstRow="1" bandRow="1"/>
              <a:tblGrid>
                <a:gridCol w="823031"/>
                <a:gridCol w="732488"/>
                <a:gridCol w="1252595"/>
                <a:gridCol w="855349"/>
                <a:gridCol w="723634"/>
                <a:gridCol w="723634"/>
                <a:gridCol w="506544"/>
                <a:gridCol w="622871"/>
                <a:gridCol w="2260093"/>
              </a:tblGrid>
              <a:tr h="0">
                <a:tc gridSpan="8">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r>
              <a:tr h="1252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Entity</a:t>
                      </a:r>
                      <a:r>
                        <a:rPr lang="en-US" sz="600" b="1" baseline="0" dirty="0" smtClean="0">
                          <a:solidFill>
                            <a:srgbClr val="FF0000"/>
                          </a:solidFill>
                          <a:latin typeface="Arial" panose="020B0604020202020204" pitchFamily="34" charset="0"/>
                          <a:cs typeface="Arial" panose="020B0604020202020204" pitchFamily="34" charset="0"/>
                        </a:rPr>
                        <a:t> / </a:t>
                      </a:r>
                      <a:r>
                        <a:rPr lang="en-US" sz="600" b="1" dirty="0" smtClean="0">
                          <a:solidFill>
                            <a:srgbClr val="FF0000"/>
                          </a:solidFill>
                          <a:latin typeface="Arial" panose="020B0604020202020204" pitchFamily="34" charset="0"/>
                          <a:cs typeface="Arial" panose="020B0604020202020204" pitchFamily="34" charset="0"/>
                        </a:rPr>
                        <a:t>portfolio</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Risk Type</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sz="600" b="1" dirty="0" smtClean="0">
                          <a:solidFill>
                            <a:srgbClr val="FF0000"/>
                          </a:solidFill>
                          <a:latin typeface="Arial" panose="020B0604020202020204" pitchFamily="34" charset="0"/>
                          <a:cs typeface="Arial" panose="020B0604020202020204" pitchFamily="34" charset="0"/>
                        </a:rPr>
                        <a:t>Metrics</a:t>
                      </a:r>
                      <a:endParaRPr lang="en-US" sz="6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Apr-16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Mar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latinLnBrk="0" hangingPunct="1"/>
                      <a:r>
                        <a:rPr lang="en-US" sz="600" b="1" kern="1200" baseline="0" dirty="0" smtClean="0">
                          <a:solidFill>
                            <a:schemeClr val="tx1"/>
                          </a:solidFill>
                          <a:latin typeface="Arial" panose="020B0604020202020204" pitchFamily="34" charset="0"/>
                          <a:ea typeface="+mn-ea"/>
                          <a:cs typeface="Arial" panose="020B0604020202020204" pitchFamily="34" charset="0"/>
                        </a:rPr>
                        <a:t>Feb 16</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 lastClr="FFFFFF"/>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tx1"/>
                          </a:solidFill>
                          <a:latin typeface="Arial" panose="020B0604020202020204" pitchFamily="34" charset="0"/>
                          <a:ea typeface="+mn-ea"/>
                          <a:cs typeface="Arial" panose="020B0604020202020204" pitchFamily="34" charset="0"/>
                        </a:rPr>
                        <a:t>Amber limit</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Red limit</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indent="0" algn="ctr" defTabSz="457200" rtl="0" eaLnBrk="1" latinLnBrk="0" hangingPunct="1">
                        <a:buFont typeface="Arial" panose="020B0604020202020204" pitchFamily="34" charset="0"/>
                        <a:buNone/>
                      </a:pPr>
                      <a:r>
                        <a:rPr lang="en-US" sz="600" b="1" kern="1200" dirty="0" smtClean="0">
                          <a:solidFill>
                            <a:schemeClr val="bg1"/>
                          </a:solidFill>
                          <a:latin typeface="Arial" panose="020B0604020202020204" pitchFamily="34" charset="0"/>
                          <a:ea typeface="+mn-ea"/>
                          <a:cs typeface="Arial" panose="020B0604020202020204" pitchFamily="34" charset="0"/>
                        </a:rPr>
                        <a:t>Action Plan</a:t>
                      </a:r>
                      <a:endParaRPr lang="en-US" sz="6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12520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SHUSA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a:t>
                      </a:r>
                      <a:r>
                        <a:rPr lang="en-US" sz="600" b="1" baseline="0" dirty="0" smtClean="0">
                          <a:latin typeface="Arial" panose="020B0604020202020204" pitchFamily="34" charset="0"/>
                          <a:cs typeface="Arial" panose="020B0604020202020204" pitchFamily="34" charset="0"/>
                        </a:rPr>
                        <a:t> / funding</a:t>
                      </a: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Survival Horizon</a:t>
                      </a:r>
                      <a:r>
                        <a:rPr lang="en-US" sz="6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6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 lastClr="FFFFFF">
                          <a:lumMod val="8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baseline="0" dirty="0" smtClean="0">
                          <a:solidFill>
                            <a:schemeClr val="tx1"/>
                          </a:solidFill>
                          <a:latin typeface="Arial" panose="020B0604020202020204" pitchFamily="34" charset="0"/>
                          <a:ea typeface="ＭＳ Ｐゴシック"/>
                          <a:cs typeface="Arial" panose="020B0604020202020204" pitchFamily="34" charset="0"/>
                        </a:rPr>
                        <a:t>TBD</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82</a:t>
                      </a:r>
                      <a:r>
                        <a:rPr lang="en-US" sz="600" b="0" baseline="0" dirty="0" smtClean="0">
                          <a:solidFill>
                            <a:schemeClr val="tx1"/>
                          </a:solidFill>
                          <a:latin typeface="Arial" panose="020B0604020202020204" pitchFamily="34" charset="0"/>
                          <a:cs typeface="Arial" panose="020B0604020202020204" pitchFamily="34" charset="0"/>
                        </a:rPr>
                        <a:t> days</a:t>
                      </a:r>
                      <a:endParaRPr lang="en-US" sz="600" b="0" dirty="0" smtClean="0">
                        <a:solidFill>
                          <a:schemeClr val="tx1"/>
                        </a:solidFill>
                        <a:latin typeface="Arial" panose="020B0604020202020204" pitchFamily="34" charset="0"/>
                        <a:cs typeface="Arial" panose="020B0604020202020204" pitchFamily="34" charset="0"/>
                      </a:endParaRP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600" dirty="0" smtClean="0">
                          <a:latin typeface="Arial" panose="020B0604020202020204" pitchFamily="34" charset="0"/>
                          <a:cs typeface="Arial" panose="020B0604020202020204" pitchFamily="34" charset="0"/>
                        </a:rPr>
                        <a:t>90 days</a:t>
                      </a:r>
                      <a:endParaRPr lang="en-US" sz="600" dirty="0">
                        <a:latin typeface="Arial" panose="020B0604020202020204" pitchFamily="34" charset="0"/>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lnSpc>
                          <a:spcPct val="100000"/>
                        </a:lnSpc>
                      </a:pPr>
                      <a:r>
                        <a:rPr lang="en-US" sz="600" dirty="0" smtClean="0">
                          <a:latin typeface="Arial" panose="020B0604020202020204" pitchFamily="34" charset="0"/>
                          <a:cs typeface="Arial" panose="020B0604020202020204" pitchFamily="34" charset="0"/>
                        </a:rPr>
                        <a:t>60 days</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a:r>
                        <a:rPr lang="en-US" sz="600" i="0" u="sng" dirty="0" smtClean="0">
                          <a:latin typeface="Arial" panose="020B0604020202020204" pitchFamily="34" charset="0"/>
                          <a:cs typeface="Arial" panose="020B0604020202020204" pitchFamily="34" charset="0"/>
                        </a:rPr>
                        <a:t>Glide plan in place</a:t>
                      </a:r>
                      <a:endParaRPr lang="en-US" sz="600" i="0" u="sng"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6902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9525" cap="flat" cmpd="sng" algn="ctr">
                      <a:solidFill>
                        <a:sysClr val="window" lastClr="FFFFFF"/>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 lastClr="FFFFFF">
                          <a:lumMod val="8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600" b="1" i="0" kern="1200" dirty="0" smtClean="0">
                          <a:solidFill>
                            <a:schemeClr val="tx1"/>
                          </a:solidFill>
                          <a:latin typeface="Arial" panose="020B0604020202020204" pitchFamily="34" charset="0"/>
                          <a:ea typeface="+mn-ea"/>
                          <a:cs typeface="Arial" panose="020B0604020202020204" pitchFamily="34" charset="0"/>
                        </a:rPr>
                        <a:t>25</a:t>
                      </a:r>
                      <a:endParaRPr lang="en-US" sz="6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25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l" defTabSz="457200" rtl="0" eaLnBrk="1" fontAlgn="b" latinLnBrk="0" hangingPunct="1"/>
                      <a:r>
                        <a:rPr lang="en-US" sz="600" b="0" i="0" kern="1200" dirty="0" smtClean="0">
                          <a:solidFill>
                            <a:schemeClr val="tx1"/>
                          </a:solidFill>
                          <a:latin typeface="Arial" panose="020B0604020202020204" pitchFamily="34" charset="0"/>
                          <a:ea typeface="+mn-ea"/>
                          <a:cs typeface="Arial" panose="020B0604020202020204" pitchFamily="34" charset="0"/>
                        </a:rPr>
                        <a:t>CART plans addressing</a:t>
                      </a:r>
                      <a:r>
                        <a:rPr lang="en-US" sz="600" b="0" i="0" kern="1200" baseline="0" dirty="0" smtClean="0">
                          <a:solidFill>
                            <a:schemeClr val="tx1"/>
                          </a:solidFill>
                          <a:latin typeface="Arial" panose="020B0604020202020204" pitchFamily="34" charset="0"/>
                          <a:ea typeface="+mn-ea"/>
                          <a:cs typeface="Arial" panose="020B0604020202020204" pitchFamily="34" charset="0"/>
                        </a:rPr>
                        <a:t> MR(I)As</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780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1" dirty="0" smtClean="0">
                          <a:solidFill>
                            <a:schemeClr val="tx1"/>
                          </a:solidFill>
                          <a:latin typeface="Arial" panose="020B0604020202020204" pitchFamily="34" charset="0"/>
                          <a:cs typeface="Arial" panose="020B0604020202020204" pitchFamily="34" charset="0"/>
                        </a:rPr>
                        <a:t>SBNA</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ＭＳ Ｐゴシック"/>
                          <a:cs typeface="Arial" panose="020B0604020202020204" pitchFamily="34" charset="0"/>
                        </a:rPr>
                        <a:t>Net charge-off rate GCB</a:t>
                      </a:r>
                      <a:endPar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600" b="1" dirty="0" smtClean="0">
                          <a:solidFill>
                            <a:schemeClr val="tx1"/>
                          </a:solidFill>
                          <a:latin typeface="Arial" panose="020B0604020202020204" pitchFamily="34" charset="0"/>
                          <a:cs typeface="Arial" panose="020B0604020202020204" pitchFamily="34" charset="0"/>
                        </a:rPr>
                        <a:t>0.28%</a:t>
                      </a:r>
                      <a:endParaRPr lang="en-US" sz="600" b="1"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000000"/>
                        </a:solidFill>
                        <a:effectLst/>
                        <a:latin typeface="Arial"/>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a:rPr>
                        <a:t>0.28%</a:t>
                      </a:r>
                    </a:p>
                    <a:p>
                      <a:pPr algn="ct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00000"/>
                        </a:lnSpc>
                      </a:pPr>
                      <a:r>
                        <a:rPr lang="en-US" sz="600" b="0" dirty="0" smtClean="0">
                          <a:solidFill>
                            <a:schemeClr val="tx1"/>
                          </a:solidFill>
                          <a:latin typeface="Arial" panose="020B0604020202020204" pitchFamily="34" charset="0"/>
                          <a:cs typeface="Arial" panose="020B0604020202020204" pitchFamily="34" charset="0"/>
                        </a:rPr>
                        <a:t>0.28%</a:t>
                      </a:r>
                      <a:endParaRPr lang="en-US" sz="600" b="0" dirty="0">
                        <a:solidFill>
                          <a:schemeClr val="tx1"/>
                        </a:solidFill>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2"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prstClr val="black"/>
                          </a:solidFill>
                          <a:latin typeface="Arial" panose="020B0604020202020204" pitchFamily="34" charset="0"/>
                          <a:ea typeface="MS PGothic" pitchFamily="34" charset="-128"/>
                          <a:cs typeface="Arial" panose="020B0604020202020204" pitchFamily="34" charset="0"/>
                        </a:rPr>
                        <a:t>NCO</a:t>
                      </a:r>
                      <a:r>
                        <a:rPr lang="en-US" sz="600" baseline="0" dirty="0" smtClean="0">
                          <a:solidFill>
                            <a:prstClr val="black"/>
                          </a:solidFill>
                          <a:latin typeface="Arial" panose="020B0604020202020204" pitchFamily="34" charset="0"/>
                          <a:ea typeface="MS PGothic" pitchFamily="34" charset="-128"/>
                          <a:cs typeface="Arial" panose="020B0604020202020204" pitchFamily="34" charset="0"/>
                        </a:rPr>
                        <a:t> 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emains in </a:t>
                      </a:r>
                      <a:r>
                        <a:rPr lang="en-US" sz="600" b="1" dirty="0" smtClean="0">
                          <a:solidFill>
                            <a:srgbClr val="FFC000"/>
                          </a:solidFill>
                          <a:latin typeface="Arial" panose="020B0604020202020204" pitchFamily="34" charset="0"/>
                          <a:ea typeface="MS PGothic" pitchFamily="34" charset="-128"/>
                          <a:cs typeface="Arial" panose="020B0604020202020204" pitchFamily="34" charset="0"/>
                        </a:rPr>
                        <a:t>Amber</a:t>
                      </a:r>
                      <a:r>
                        <a:rPr lang="en-US" sz="600" dirty="0" smtClean="0">
                          <a:solidFill>
                            <a:prstClr val="black"/>
                          </a:solidFill>
                          <a:latin typeface="Arial" panose="020B0604020202020204" pitchFamily="34" charset="0"/>
                          <a:ea typeface="MS PGothic" pitchFamily="34" charset="-128"/>
                          <a:cs typeface="Arial" panose="020B0604020202020204" pitchFamily="34" charset="0"/>
                        </a:rPr>
                        <a:t> as it is calculated on a rolling 12 month basis. No further NCOs have been booked. No further actions to take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1284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 of counterparties  with Santander Risk Rating (internal) &lt; 5.0 and exposure &gt; $100MM</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2</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i="0" kern="1200" dirty="0" smtClean="0">
                          <a:solidFill>
                            <a:schemeClr val="tx1"/>
                          </a:solidFill>
                          <a:latin typeface="Arial" panose="020B0604020202020204" pitchFamily="34" charset="0"/>
                          <a:ea typeface="+mn-ea"/>
                          <a:cs typeface="Arial" panose="020B0604020202020204" pitchFamily="34" charset="0"/>
                        </a:rPr>
                        <a:t>9</a:t>
                      </a: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New</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definition for new metric under evaluation for 2016 RAS</a:t>
                      </a:r>
                      <a:endParaRPr lang="en-US" sz="600" b="1" dirty="0" smtClean="0">
                        <a:solidFill>
                          <a:srgbClr val="FF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35218">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i="0" kern="1200" baseline="0" dirty="0" smtClean="0">
                          <a:solidFill>
                            <a:schemeClr val="tx1"/>
                          </a:solidFill>
                          <a:latin typeface="Arial" panose="020B0604020202020204" pitchFamily="34" charset="0"/>
                          <a:ea typeface="ＭＳ Ｐゴシック"/>
                          <a:cs typeface="Arial" panose="020B0604020202020204" pitchFamily="34" charset="0"/>
                        </a:rPr>
                        <a:t>Industry exposure (by OCC group)</a:t>
                      </a:r>
                    </a:p>
                  </a:txBody>
                  <a:tcPr marL="45720" marR="45720">
                    <a:lnL w="12700" cap="flat" cmpd="sng" algn="ctr">
                      <a:no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600" b="1" i="0" u="none" strike="noStrike" kern="1200" dirty="0" smtClean="0">
                          <a:solidFill>
                            <a:schemeClr val="bg1">
                              <a:lumMod val="50000"/>
                            </a:schemeClr>
                          </a:solidFill>
                          <a:effectLst/>
                          <a:latin typeface="Arial"/>
                          <a:ea typeface="+mn-ea"/>
                          <a:cs typeface="+mn-cs"/>
                        </a:rPr>
                        <a:t>(Financial &amp; Insurance)</a:t>
                      </a:r>
                      <a:endParaRPr lang="en-US" sz="600" b="1" i="0" u="none" strike="noStrike" kern="1200" dirty="0">
                        <a:solidFill>
                          <a:schemeClr val="bg1">
                            <a:lumMod val="50000"/>
                          </a:schemeClr>
                        </a:solidFill>
                        <a:effectLst/>
                        <a:latin typeface="Arial"/>
                        <a:ea typeface="+mn-ea"/>
                        <a:cs typeface="+mn-cs"/>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$5.1B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a:t>
                      </a:r>
                      <a:r>
                        <a:rPr lang="en-US" sz="600" b="0" i="0" u="none" strike="noStrike" kern="1200" dirty="0" smtClean="0">
                          <a:solidFill>
                            <a:srgbClr val="000000"/>
                          </a:solidFill>
                          <a:effectLst/>
                          <a:latin typeface="Arial"/>
                        </a:rPr>
                        <a:t>Financial</a:t>
                      </a:r>
                      <a:r>
                        <a:rPr lang="en-US" sz="600" b="0" i="0" u="none" strike="noStrike" kern="1200" baseline="0" dirty="0" smtClean="0">
                          <a:solidFill>
                            <a:srgbClr val="000000"/>
                          </a:solidFill>
                          <a:effectLst/>
                          <a:latin typeface="Arial"/>
                        </a:rPr>
                        <a:t> &amp; </a:t>
                      </a:r>
                      <a:r>
                        <a:rPr lang="en-US" sz="600" b="0" i="0" u="none" strike="noStrike" kern="1200" dirty="0" smtClean="0">
                          <a:solidFill>
                            <a:srgbClr val="000000"/>
                          </a:solidFill>
                          <a:effectLst/>
                          <a:latin typeface="Arial"/>
                        </a:rPr>
                        <a:t>Insurance</a:t>
                      </a:r>
                      <a:r>
                        <a:rPr lang="en-US" sz="600" b="0" i="0" u="none" strike="noStrike" kern="1200" dirty="0">
                          <a:solidFill>
                            <a:srgbClr val="000000"/>
                          </a:solidFill>
                          <a:effectLst/>
                          <a:latin typeface="Arial"/>
                        </a:rPr>
                        <a:t>)</a:t>
                      </a:r>
                      <a:endParaRPr lang="en-US" sz="600" b="0" i="0" u="none" strike="noStrike" dirty="0">
                        <a:effectLst/>
                        <a:latin typeface="Arial"/>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baseline="0" dirty="0" smtClean="0">
                          <a:solidFill>
                            <a:schemeClr val="tx1"/>
                          </a:solidFill>
                          <a:effectLst/>
                          <a:latin typeface="Arial" panose="020B0604020202020204" pitchFamily="34" charset="0"/>
                          <a:ea typeface="Calibri"/>
                          <a:cs typeface="Arial" panose="020B0604020202020204" pitchFamily="34" charset="0"/>
                        </a:rPr>
                        <a:t> </a:t>
                      </a:r>
                      <a:r>
                        <a:rPr lang="en-US" sz="600" b="0" i="0" kern="1200" dirty="0" smtClean="0">
                          <a:solidFill>
                            <a:schemeClr val="tx1"/>
                          </a:solidFill>
                          <a:latin typeface="Arial" panose="020B0604020202020204" pitchFamily="34" charset="0"/>
                          <a:ea typeface="+mn-ea"/>
                          <a:cs typeface="Arial" panose="020B0604020202020204" pitchFamily="34" charset="0"/>
                        </a:rPr>
                        <a:t>(Financial</a:t>
                      </a:r>
                      <a:r>
                        <a:rPr lang="en-US" sz="600" b="0" i="0" kern="1200" baseline="0" dirty="0" smtClean="0">
                          <a:solidFill>
                            <a:schemeClr val="tx1"/>
                          </a:solidFill>
                          <a:latin typeface="Arial" panose="020B0604020202020204" pitchFamily="34" charset="0"/>
                          <a:ea typeface="+mn-ea"/>
                          <a:cs typeface="Arial" panose="020B0604020202020204" pitchFamily="34" charset="0"/>
                        </a:rPr>
                        <a:t> &amp; Insurance)</a:t>
                      </a:r>
                      <a:endParaRPr lang="en-US" sz="600" b="0" i="0" kern="1200" dirty="0" smtClean="0">
                        <a:solidFill>
                          <a:schemeClr val="tx1"/>
                        </a:solidFill>
                        <a:latin typeface="Arial" panose="020B0604020202020204" pitchFamily="34" charset="0"/>
                        <a:ea typeface="+mn-ea"/>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$4.5B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$5.0B</a:t>
                      </a:r>
                      <a:r>
                        <a:rPr lang="en-US" sz="600" b="0" i="0" kern="1200" baseline="30000" dirty="0" smtClean="0">
                          <a:solidFill>
                            <a:schemeClr val="tx1"/>
                          </a:solidFill>
                          <a:latin typeface="Arial" panose="020B0604020202020204" pitchFamily="34" charset="0"/>
                          <a:ea typeface="ＭＳ Ｐゴシック"/>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Action plans for the Industry “trigger” and breach include</a:t>
                      </a:r>
                      <a:r>
                        <a:rPr lang="en-US" sz="600" b="0" i="1" u="sng" strike="noStrike" dirty="0" smtClean="0">
                          <a:solidFill>
                            <a:srgbClr val="000000"/>
                          </a:solidFill>
                          <a:effectLst/>
                          <a:latin typeface="Arial" panose="020B0604020202020204" pitchFamily="34" charset="0"/>
                          <a:cs typeface="Arial" panose="020B0604020202020204" pitchFamily="34" charset="0"/>
                        </a:rPr>
                        <a:t>: </a:t>
                      </a:r>
                      <a:r>
                        <a:rPr lang="en-US" sz="600" b="0" i="0" u="sng" strike="noStrike" dirty="0" smtClean="0">
                          <a:solidFill>
                            <a:srgbClr val="000000"/>
                          </a:solidFill>
                          <a:effectLst/>
                          <a:latin typeface="Arial" panose="020B0604020202020204" pitchFamily="34" charset="0"/>
                          <a:cs typeface="Arial" panose="020B0604020202020204" pitchFamily="34" charset="0"/>
                        </a:rPr>
                        <a:t>(1) June limit recalibration for Utilities (pending</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update</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 </a:t>
                      </a:r>
                      <a:r>
                        <a:rPr lang="en-US" sz="600" b="0" i="0" u="none" strike="noStrike" dirty="0" smtClean="0">
                          <a:solidFill>
                            <a:srgbClr val="000000"/>
                          </a:solidFill>
                          <a:effectLst/>
                          <a:latin typeface="Arial" panose="020B0604020202020204" pitchFamily="34" charset="0"/>
                          <a:cs typeface="Arial" panose="020B0604020202020204" pitchFamily="34" charset="0"/>
                        </a:rPr>
                        <a:t>(2) a limit increase to $5.5 BN for Finance</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&amp; Insurance </a:t>
                      </a:r>
                      <a:r>
                        <a:rPr lang="en-US" sz="600" b="0" i="0" u="none" strike="noStrike" dirty="0" smtClean="0">
                          <a:solidFill>
                            <a:srgbClr val="000000"/>
                          </a:solidFill>
                          <a:effectLst/>
                          <a:latin typeface="Arial" panose="020B0604020202020204" pitchFamily="34" charset="0"/>
                          <a:cs typeface="Arial" panose="020B0604020202020204" pitchFamily="34" charset="0"/>
                        </a:rPr>
                        <a:t>based on 2016 growth plans</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(2) has been a</a:t>
                      </a:r>
                      <a:r>
                        <a:rPr lang="en-US" sz="600" b="0" i="0" u="none" strike="noStrike" dirty="0" smtClean="0">
                          <a:solidFill>
                            <a:srgbClr val="000000"/>
                          </a:solidFill>
                          <a:effectLst/>
                          <a:latin typeface="Arial" panose="020B0604020202020204" pitchFamily="34" charset="0"/>
                          <a:cs typeface="Arial" panose="020B0604020202020204" pitchFamily="34" charset="0"/>
                        </a:rPr>
                        <a:t>pproved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by SBNA Board temporarily until June and will be reassessed after June.</a:t>
                      </a:r>
                      <a:endParaRPr lang="en-US" sz="600" dirty="0" smtClean="0">
                        <a:solidFill>
                          <a:srgbClr val="000000"/>
                        </a:solidFill>
                        <a:latin typeface="Arial" panose="020B0604020202020204" pitchFamily="34" charset="0"/>
                        <a:ea typeface="MS PGothic" pitchFamily="34" charset="-128"/>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9765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600" b="1"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600" b="1" i="0" u="none" strike="noStrike" baseline="0" dirty="0" smtClean="0">
                          <a:solidFill>
                            <a:schemeClr val="bg1">
                              <a:lumMod val="50000"/>
                            </a:schemeClr>
                          </a:solidFill>
                          <a:effectLst/>
                          <a:latin typeface="Arial"/>
                        </a:rPr>
                        <a:t>(Utilities)</a:t>
                      </a:r>
                      <a:endParaRPr lang="en-US" sz="600" b="1" i="0" u="none" strike="noStrike" dirty="0">
                        <a:solidFill>
                          <a:schemeClr val="bg1">
                            <a:lumMod val="50000"/>
                          </a:schemeClr>
                        </a:solidFill>
                        <a:effectLst/>
                        <a:latin typeface="Arial"/>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spcBef>
                          <a:spcPts val="0"/>
                        </a:spcBef>
                        <a:spcAft>
                          <a:spcPts val="0"/>
                        </a:spcAft>
                      </a:pPr>
                      <a:r>
                        <a:rPr lang="en-US" sz="600" b="0" i="0" u="none" strike="noStrike" kern="1200" dirty="0" smtClean="0">
                          <a:solidFill>
                            <a:srgbClr val="000000"/>
                          </a:solidFill>
                          <a:effectLst/>
                          <a:latin typeface="Arial"/>
                        </a:rPr>
                        <a:t>$4.8B</a:t>
                      </a:r>
                      <a:endParaRPr lang="en-US" sz="600" b="0" i="0" u="none" strike="noStrike" dirty="0">
                        <a:effectLst/>
                        <a:latin typeface="Arial"/>
                      </a:endParaRPr>
                    </a:p>
                    <a:p>
                      <a:pPr marL="0" algn="ctr" rtl="0" eaLnBrk="1" fontAlgn="b" latinLnBrk="0" hangingPunct="1">
                        <a:spcBef>
                          <a:spcPts val="0"/>
                        </a:spcBef>
                        <a:spcAft>
                          <a:spcPts val="0"/>
                        </a:spcAft>
                      </a:pPr>
                      <a:r>
                        <a:rPr lang="en-US" sz="600" b="0" i="0" u="none" strike="noStrike" kern="1200" dirty="0">
                          <a:solidFill>
                            <a:srgbClr val="000000"/>
                          </a:solidFill>
                          <a:effectLst/>
                          <a:latin typeface="Arial"/>
                        </a:rPr>
                        <a:t>(Utilities)</a:t>
                      </a:r>
                      <a:endParaRPr lang="en-US" sz="600" b="0" i="0" u="none" strike="noStrike" dirty="0">
                        <a:effectLst/>
                        <a:latin typeface="Arial"/>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6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effectLst/>
                          <a:latin typeface="Arial" panose="020B0604020202020204" pitchFamily="34" charset="0"/>
                          <a:ea typeface="+mn-ea"/>
                          <a:cs typeface="Arial" panose="020B0604020202020204" pitchFamily="34" charset="0"/>
                        </a:rPr>
                        <a:t>(Utilities)</a:t>
                      </a:r>
                      <a:endParaRPr lang="en-US" sz="600" b="0" kern="1200" dirty="0" smtClean="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1502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Multifamily exposure</a:t>
                      </a:r>
                      <a:endParaRPr lang="en-US" sz="600" i="0" kern="1200" baseline="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spcBef>
                          <a:spcPts val="0"/>
                        </a:spcBef>
                        <a:spcAft>
                          <a:spcPts val="0"/>
                        </a:spcAft>
                      </a:pPr>
                      <a:r>
                        <a:rPr lang="en-US" sz="600" b="1" i="0" u="none" strike="noStrike" kern="1200" dirty="0" smtClean="0">
                          <a:solidFill>
                            <a:srgbClr val="000000"/>
                          </a:solidFill>
                          <a:effectLst/>
                          <a:latin typeface="Arial"/>
                          <a:ea typeface="+mn-ea"/>
                          <a:cs typeface="+mn-cs"/>
                        </a:rPr>
                        <a:t>$10.5B</a:t>
                      </a:r>
                      <a:endParaRPr lang="en-US" sz="600" b="1" i="0" u="none" strike="noStrike" kern="1200" dirty="0">
                        <a:solidFill>
                          <a:srgbClr val="000000"/>
                        </a:solidFill>
                        <a:effectLst/>
                        <a:latin typeface="Arial"/>
                        <a:ea typeface="+mn-ea"/>
                        <a:cs typeface="+mn-cs"/>
                      </a:endParaRPr>
                    </a:p>
                  </a:txBody>
                  <a:tcPr marL="27432" marR="27432" marT="27432" marB="27432"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spcBef>
                          <a:spcPts val="0"/>
                        </a:spcBef>
                        <a:spcAft>
                          <a:spcPts val="0"/>
                        </a:spcAft>
                      </a:pPr>
                      <a:r>
                        <a:rPr lang="en-US" sz="600" b="0" i="0" u="none" strike="noStrike" kern="1200" dirty="0" smtClean="0">
                          <a:solidFill>
                            <a:srgbClr val="000000"/>
                          </a:solidFill>
                          <a:effectLst/>
                          <a:latin typeface="Arial"/>
                          <a:ea typeface="+mn-ea"/>
                          <a:cs typeface="+mn-cs"/>
                        </a:rPr>
                        <a:t>$10.5B</a:t>
                      </a:r>
                      <a:endParaRPr lang="en-US" sz="600" b="0" i="0" u="none" strike="noStrike" kern="1200" dirty="0">
                        <a:solidFill>
                          <a:srgbClr val="000000"/>
                        </a:solidFill>
                        <a:effectLst/>
                        <a:latin typeface="Arial"/>
                        <a:ea typeface="+mn-ea"/>
                        <a:cs typeface="+mn-cs"/>
                      </a:endParaRPr>
                    </a:p>
                  </a:txBody>
                  <a:tcPr marL="27432" marR="27432"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$10.5B</a:t>
                      </a:r>
                      <a:endParaRPr lang="en-US" sz="6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$11.0B</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none" strike="noStrike" dirty="0" smtClean="0">
                          <a:solidFill>
                            <a:srgbClr val="000000"/>
                          </a:solidFill>
                          <a:effectLst/>
                          <a:latin typeface="Arial" panose="020B0604020202020204" pitchFamily="34" charset="0"/>
                          <a:cs typeface="Arial" panose="020B0604020202020204" pitchFamily="34" charset="0"/>
                        </a:rPr>
                        <a:t>Multifamily</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exposure </a:t>
                      </a:r>
                      <a:r>
                        <a:rPr lang="en-US" sz="600" b="0" i="0" u="none" strike="noStrike" dirty="0" smtClean="0">
                          <a:solidFill>
                            <a:srgbClr val="000000"/>
                          </a:solidFill>
                          <a:effectLst/>
                          <a:latin typeface="Arial" panose="020B0604020202020204" pitchFamily="34" charset="0"/>
                          <a:cs typeface="Arial" panose="020B0604020202020204" pitchFamily="34" charset="0"/>
                        </a:rPr>
                        <a:t>is being monitored and</a:t>
                      </a:r>
                      <a:r>
                        <a:rPr lang="en-US" sz="600" b="0" i="0" u="none" strike="noStrike" baseline="0" dirty="0" smtClean="0">
                          <a:solidFill>
                            <a:srgbClr val="000000"/>
                          </a:solidFill>
                          <a:effectLst/>
                          <a:latin typeface="Arial" panose="020B0604020202020204" pitchFamily="34" charset="0"/>
                          <a:cs typeface="Arial" panose="020B0604020202020204" pitchFamily="34" charset="0"/>
                        </a:rPr>
                        <a:t> breach escalated. </a:t>
                      </a:r>
                      <a:r>
                        <a:rPr lang="en-US" sz="600" b="0" i="1" u="sng" strike="noStrike" baseline="0" dirty="0" smtClean="0">
                          <a:solidFill>
                            <a:srgbClr val="000000"/>
                          </a:solidFill>
                          <a:effectLst/>
                          <a:latin typeface="Arial" panose="020B0604020202020204" pitchFamily="34" charset="0"/>
                          <a:cs typeface="Arial" panose="020B0604020202020204" pitchFamily="34" charset="0"/>
                        </a:rPr>
                        <a:t>Action plan TBD</a:t>
                      </a:r>
                      <a:endParaRPr lang="en-US" sz="600" b="0" i="1" u="sng" strike="noStrike" dirty="0" smtClean="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16715">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Liquidity</a:t>
                      </a:r>
                      <a:r>
                        <a:rPr lang="en-US" sz="600" b="1" baseline="0" dirty="0" smtClean="0">
                          <a:latin typeface="Arial" panose="020B0604020202020204" pitchFamily="34" charset="0"/>
                          <a:cs typeface="Arial" panose="020B0604020202020204" pitchFamily="34" charset="0"/>
                        </a:rPr>
                        <a:t> funding</a:t>
                      </a: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Liquidity Coverage Ratio</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111%</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112%</a:t>
                      </a:r>
                      <a:endParaRPr lang="en-US" sz="6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600" b="0" i="0" kern="1200" dirty="0" smtClean="0">
                          <a:solidFill>
                            <a:schemeClr val="tx1"/>
                          </a:solidFill>
                          <a:latin typeface="Arial" panose="020B0604020202020204" pitchFamily="34" charset="0"/>
                          <a:ea typeface="+mn-ea"/>
                          <a:cs typeface="Arial" panose="020B0604020202020204" pitchFamily="34" charset="0"/>
                        </a:rPr>
                        <a:t>170.5%</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120%</a:t>
                      </a:r>
                      <a:endParaRPr lang="en-US" sz="600" dirty="0">
                        <a:latin typeface="Arial" panose="020B0604020202020204" pitchFamily="34" charset="0"/>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110%</a:t>
                      </a:r>
                      <a:endParaRPr lang="en-US" sz="600" dirty="0">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TBD</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216715">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aseline="0" dirty="0" smtClean="0">
                          <a:latin typeface="Arial" panose="020B0604020202020204" pitchFamily="34" charset="0"/>
                          <a:cs typeface="Arial" panose="020B0604020202020204" pitchFamily="34" charset="0"/>
                        </a:rPr>
                        <a:t>Survival Horizon under Stress</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bg1">
                            <a:lumMod val="50000"/>
                          </a:schemeClr>
                        </a:solidFill>
                        <a:latin typeface="Arial" panose="020B0604020202020204" pitchFamily="34" charset="0"/>
                        <a:cs typeface="Arial" panose="020B0604020202020204" pitchFamily="34" charset="0"/>
                      </a:endParaRPr>
                    </a:p>
                  </a:txBody>
                  <a:tcPr marL="45720" marR="45720">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90 days</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dirty="0" smtClean="0">
                          <a:solidFill>
                            <a:schemeClr val="tx1"/>
                          </a:solidFill>
                          <a:latin typeface="Arial" panose="020B0604020202020204" pitchFamily="34" charset="0"/>
                          <a:cs typeface="Arial" panose="020B0604020202020204" pitchFamily="34" charset="0"/>
                        </a:rPr>
                        <a:t>120</a:t>
                      </a:r>
                      <a:r>
                        <a:rPr lang="en-US" sz="600" b="0" baseline="0" dirty="0" smtClean="0">
                          <a:solidFill>
                            <a:schemeClr val="tx1"/>
                          </a:solidFill>
                          <a:latin typeface="Arial" panose="020B0604020202020204" pitchFamily="34" charset="0"/>
                          <a:cs typeface="Arial" panose="020B0604020202020204" pitchFamily="34" charset="0"/>
                        </a:rPr>
                        <a:t> days</a:t>
                      </a:r>
                      <a:endParaRPr lang="en-US" sz="600" b="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90 days</a:t>
                      </a:r>
                      <a:endParaRPr lang="en-US" sz="6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dirty="0" smtClean="0">
                          <a:latin typeface="Arial" panose="020B0604020202020204" pitchFamily="34" charset="0"/>
                          <a:cs typeface="Arial" panose="020B0604020202020204" pitchFamily="34" charset="0"/>
                        </a:rPr>
                        <a:t>60 days</a:t>
                      </a:r>
                      <a:endParaRPr lang="en-US" sz="600" dirty="0">
                        <a:latin typeface="Arial" panose="020B0604020202020204" pitchFamily="34" charset="0"/>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TBD</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69022">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Interest rate</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600" b="0" i="0" u="none" strike="noStrike" dirty="0" smtClean="0">
                          <a:solidFill>
                            <a:schemeClr val="tx1"/>
                          </a:solidFill>
                          <a:effectLst/>
                          <a:latin typeface="Arial" panose="020B0604020202020204" pitchFamily="34" charset="0"/>
                          <a:cs typeface="Arial" panose="020B0604020202020204" pitchFamily="34" charset="0"/>
                        </a:rPr>
                        <a:t>$(791)MM</a:t>
                      </a:r>
                      <a:endParaRPr lang="en-US" sz="6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TBD</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r>
              <a:tr h="16902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Compliance and reputational</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endParaRPr lang="en-US" sz="6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a:lnSpc>
                          <a:spcPct val="100000"/>
                        </a:lnSpc>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457200" rtl="0" eaLnBrk="1" fontAlgn="b" latinLnBrk="0" hangingPunct="1">
                        <a:lnSpc>
                          <a:spcPct val="100000"/>
                        </a:lnSpc>
                      </a:pPr>
                      <a:r>
                        <a:rPr lang="en-US" sz="600" b="0" i="0" kern="1200" dirty="0" smtClean="0">
                          <a:solidFill>
                            <a:schemeClr val="tx1"/>
                          </a:solidFill>
                          <a:latin typeface="Arial" panose="020B0604020202020204" pitchFamily="34" charset="0"/>
                          <a:ea typeface="+mn-ea"/>
                          <a:cs typeface="Arial" panose="020B0604020202020204" pitchFamily="34" charset="0"/>
                        </a:rPr>
                        <a:t>NA</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defTabSz="457200" rtl="0" eaLnBrk="1" fontAlgn="b" latinLnBrk="0" hangingPunct="1">
                        <a:lnSpc>
                          <a:spcPct val="100000"/>
                        </a:lnSpc>
                        <a:buFont typeface="Arial" panose="020B0604020202020204" pitchFamily="34" charset="0"/>
                        <a:buNone/>
                      </a:pPr>
                      <a:r>
                        <a:rPr lang="en-US" sz="6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l" fontAlgn="t"/>
                      <a:r>
                        <a:rPr lang="en-US" sz="600" b="0" i="0" u="sng" strike="noStrike" dirty="0" smtClean="0">
                          <a:solidFill>
                            <a:srgbClr val="000000"/>
                          </a:solidFill>
                          <a:effectLst/>
                          <a:latin typeface="Arial" panose="020B0604020202020204" pitchFamily="34" charset="0"/>
                          <a:cs typeface="Arial" panose="020B0604020202020204" pitchFamily="34" charset="0"/>
                        </a:rPr>
                        <a:t>Continued work on Heightened Standards and on existing OCC enforcement actions; Board is monitoring</a:t>
                      </a:r>
                      <a:r>
                        <a:rPr lang="en-US" sz="600" b="0" i="0" u="sng" strike="noStrike" baseline="0" dirty="0" smtClean="0">
                          <a:solidFill>
                            <a:srgbClr val="000000"/>
                          </a:solidFill>
                          <a:effectLst/>
                          <a:latin typeface="Arial" panose="020B0604020202020204" pitchFamily="34" charset="0"/>
                          <a:cs typeface="Arial" panose="020B0604020202020204" pitchFamily="34" charset="0"/>
                        </a:rPr>
                        <a:t> the progress and is aware of the status.(pending update)</a:t>
                      </a:r>
                      <a:endParaRPr lang="en-US" sz="600" b="0" i="0" u="sng" strike="noStrike" dirty="0">
                        <a:solidFill>
                          <a:srgbClr val="00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9525" cap="flat" cmpd="sng" algn="ctr">
                      <a:solidFill>
                        <a:sysClr val="window" lastClr="FFFFFF">
                          <a:lumMod val="75000"/>
                        </a:sysClr>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87802">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dirty="0" smtClean="0">
                          <a:latin typeface="Arial" panose="020B0604020202020204" pitchFamily="34" charset="0"/>
                          <a:cs typeface="Arial" panose="020B0604020202020204" pitchFamily="34" charset="0"/>
                        </a:rPr>
                        <a:t>SC</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Credit</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600" b="0" kern="1200" dirty="0" smtClean="0">
                          <a:solidFill>
                            <a:schemeClr val="tx1"/>
                          </a:solidFill>
                          <a:latin typeface="Arial" panose="020B0604020202020204" pitchFamily="34" charset="0"/>
                          <a:ea typeface="+mn-ea"/>
                          <a:cs typeface="Arial" panose="020B0604020202020204" pitchFamily="34" charset="0"/>
                        </a:rPr>
                        <a:t>Net</a:t>
                      </a:r>
                      <a:r>
                        <a:rPr lang="en-US" sz="600" b="0" kern="1200" baseline="0" dirty="0" smtClean="0">
                          <a:solidFill>
                            <a:schemeClr val="tx1"/>
                          </a:solidFill>
                          <a:latin typeface="Arial" panose="020B0604020202020204" pitchFamily="34" charset="0"/>
                          <a:ea typeface="+mn-ea"/>
                          <a:cs typeface="Arial" panose="020B0604020202020204" pitchFamily="34" charset="0"/>
                        </a:rPr>
                        <a:t> Charge Off - Auto</a:t>
                      </a:r>
                      <a:endParaRPr lang="en-US" sz="600" b="0" kern="1200" dirty="0" smtClean="0">
                        <a:solidFill>
                          <a:schemeClr val="tx1"/>
                        </a:solidFill>
                        <a:latin typeface="Arial" panose="020B0604020202020204" pitchFamily="34" charset="0"/>
                        <a:ea typeface="+mn-ea"/>
                        <a:cs typeface="Arial" panose="020B0604020202020204" pitchFamily="34" charset="0"/>
                      </a:endParaRPr>
                    </a:p>
                    <a:p>
                      <a:endParaRPr lang="en-US" sz="6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457200" rtl="0" eaLnBrk="1" fontAlgn="ctr" latinLnBrk="0" hangingPunct="1">
                        <a:lnSpc>
                          <a:spcPct val="100000"/>
                        </a:lnSpc>
                        <a:spcBef>
                          <a:spcPts val="0"/>
                        </a:spcBef>
                        <a:spcAft>
                          <a:spcPts val="0"/>
                        </a:spcAft>
                      </a:pPr>
                      <a:r>
                        <a:rPr lang="en-US" sz="600" b="1" kern="1200" dirty="0" smtClean="0">
                          <a:solidFill>
                            <a:schemeClr val="tx1"/>
                          </a:solidFill>
                          <a:effectLst/>
                          <a:latin typeface="Arial" panose="020B0604020202020204" pitchFamily="34" charset="0"/>
                          <a:ea typeface="Calibri"/>
                          <a:cs typeface="Arial" panose="020B0604020202020204" pitchFamily="34" charset="0"/>
                        </a:rPr>
                        <a:t>7.90%</a:t>
                      </a:r>
                      <a:endParaRPr lang="en-US" sz="6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6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6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6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rgbClr val="000000"/>
                          </a:solidFill>
                          <a:effectLst/>
                          <a:latin typeface="Arial" panose="020B0604020202020204" pitchFamily="34" charset="0"/>
                          <a:cs typeface="Arial" panose="020B0604020202020204" pitchFamily="34" charset="0"/>
                        </a:rPr>
                        <a:t>SC implemented Buy Box credit changes that will improve the credit quality of loans being originated by reducing thin file originations.  Since this change was implemented EOM Mar’16 it will take time for a) the loans still on SCs Book to work their way through the system, and b) for the credit mix to be fully impacted by the Buy Box changes</a:t>
                      </a: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87802">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1"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600" b="0" dirty="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1Q 16</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600" b="1" kern="1200" dirty="0" smtClean="0">
                          <a:solidFill>
                            <a:schemeClr val="tx1"/>
                          </a:solidFill>
                          <a:latin typeface="Arial" panose="020B0604020202020204" pitchFamily="34" charset="0"/>
                          <a:ea typeface="+mn-ea"/>
                          <a:cs typeface="Arial" panose="020B0604020202020204" pitchFamily="34" charset="0"/>
                        </a:rPr>
                        <a:t>4Q</a:t>
                      </a:r>
                      <a:r>
                        <a:rPr lang="en-US" sz="600" b="1" kern="1200" baseline="0" dirty="0" smtClean="0">
                          <a:solidFill>
                            <a:schemeClr val="tx1"/>
                          </a:solidFill>
                          <a:latin typeface="Arial" panose="020B0604020202020204" pitchFamily="34" charset="0"/>
                          <a:ea typeface="+mn-ea"/>
                          <a:cs typeface="Arial" panose="020B0604020202020204" pitchFamily="34" charset="0"/>
                        </a:rPr>
                        <a:t> 15</a:t>
                      </a:r>
                      <a:r>
                        <a:rPr lang="en-US" sz="600" b="1" kern="1200" dirty="0" smtClean="0">
                          <a:solidFill>
                            <a:schemeClr val="tx1"/>
                          </a:solidFill>
                          <a:latin typeface="Arial" panose="020B0604020202020204" pitchFamily="34" charset="0"/>
                          <a:ea typeface="+mn-ea"/>
                          <a:cs typeface="Arial" panose="020B0604020202020204" pitchFamily="34" charset="0"/>
                        </a:rPr>
                        <a:t> </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b="1" kern="1200" dirty="0" smtClean="0">
                          <a:solidFill>
                            <a:schemeClr val="tx1"/>
                          </a:solidFill>
                          <a:latin typeface="Arial" panose="020B0604020202020204" pitchFamily="34" charset="0"/>
                          <a:ea typeface="+mn-ea"/>
                          <a:cs typeface="Arial" panose="020B0604020202020204" pitchFamily="34" charset="0"/>
                        </a:rPr>
                        <a:t>3Q 15</a:t>
                      </a:r>
                      <a:endParaRPr lang="en-US" sz="6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600" b="1" dirty="0" smtClean="0">
                          <a:solidFill>
                            <a:schemeClr val="tx1"/>
                          </a:solidFill>
                          <a:latin typeface="Arial" panose="020B0604020202020204" pitchFamily="34" charset="0"/>
                          <a:cs typeface="Arial" panose="020B0604020202020204" pitchFamily="34" charset="0"/>
                        </a:rPr>
                        <a:t>Amber trigger</a:t>
                      </a:r>
                      <a:endParaRPr lang="en-US" sz="600" b="1" dirty="0">
                        <a:solidFill>
                          <a:schemeClr val="tx1"/>
                        </a:solidFill>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600" b="1" dirty="0" smtClean="0">
                          <a:solidFill>
                            <a:schemeClr val="bg1"/>
                          </a:solidFill>
                          <a:latin typeface="Arial" panose="020B0604020202020204" pitchFamily="34" charset="0"/>
                          <a:cs typeface="Arial" panose="020B0604020202020204" pitchFamily="34" charset="0"/>
                        </a:rPr>
                        <a:t>Red</a:t>
                      </a:r>
                      <a:r>
                        <a:rPr lang="en-US" sz="600" b="1" baseline="0" dirty="0" smtClean="0">
                          <a:solidFill>
                            <a:schemeClr val="bg1"/>
                          </a:solidFill>
                          <a:latin typeface="Arial" panose="020B0604020202020204" pitchFamily="34" charset="0"/>
                          <a:cs typeface="Arial" panose="020B0604020202020204" pitchFamily="34" charset="0"/>
                        </a:rPr>
                        <a:t> limit</a:t>
                      </a:r>
                      <a:endParaRPr lang="en-US" sz="600" b="1" dirty="0">
                        <a:solidFill>
                          <a:schemeClr val="bg1"/>
                        </a:solidFill>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rgbClr val="FF0000"/>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18780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SHUSA</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1" baseline="0" dirty="0" smtClean="0">
                          <a:latin typeface="Arial" panose="020B0604020202020204" pitchFamily="34" charset="0"/>
                          <a:cs typeface="Arial" panose="020B0604020202020204" pitchFamily="34" charset="0"/>
                        </a:rPr>
                        <a:t>Operational</a:t>
                      </a: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aseline="0" dirty="0" smtClean="0">
                          <a:latin typeface="Arial" panose="020B0604020202020204" pitchFamily="34" charset="0"/>
                          <a:cs typeface="Arial" panose="020B0604020202020204" pitchFamily="34" charset="0"/>
                        </a:rPr>
                        <a:t>Frequency of events &gt;$200K in losses</a:t>
                      </a: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9</a:t>
                      </a:r>
                    </a:p>
                  </a:txBody>
                  <a:tcPr marL="45720" marR="45720">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9</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A new reconciliation process has been set up between SC Operational Risk and Legal. Action plan was implemented in February. </a:t>
                      </a:r>
                    </a:p>
                    <a:p>
                      <a:pPr marL="0" marR="0" indent="0" algn="l" defTabSz="457200" rtl="0" eaLnBrk="1" fontAlgn="auto" latinLnBrk="0" hangingPunct="1">
                        <a:lnSpc>
                          <a:spcPct val="100000"/>
                        </a:lnSpc>
                        <a:spcBef>
                          <a:spcPts val="0"/>
                        </a:spcBef>
                        <a:spcAft>
                          <a:spcPts val="0"/>
                        </a:spcAft>
                        <a:buClrTx/>
                        <a:buSzTx/>
                        <a:buFontTx/>
                        <a:buNone/>
                        <a:tabLst/>
                        <a:defRPr/>
                      </a:pPr>
                      <a:r>
                        <a:rPr lang="en-US" sz="600" b="0" i="0" u="none" strike="noStrike" dirty="0" smtClean="0">
                          <a:solidFill>
                            <a:schemeClr val="tx1"/>
                          </a:solidFill>
                          <a:effectLst/>
                          <a:latin typeface="Arial" panose="020B0604020202020204" pitchFamily="34" charset="0"/>
                          <a:cs typeface="Arial" panose="020B0604020202020204" pitchFamily="34" charset="0"/>
                        </a:rPr>
                        <a:t>SC</a:t>
                      </a:r>
                      <a:r>
                        <a:rPr lang="en-US" sz="600" b="0" i="0" u="none" strike="noStrike" baseline="0" dirty="0" smtClean="0">
                          <a:solidFill>
                            <a:schemeClr val="tx1"/>
                          </a:solidFill>
                          <a:effectLst/>
                          <a:latin typeface="Arial" panose="020B0604020202020204" pitchFamily="34" charset="0"/>
                          <a:cs typeface="Arial" panose="020B0604020202020204" pitchFamily="34" charset="0"/>
                        </a:rPr>
                        <a:t> has</a:t>
                      </a:r>
                      <a:r>
                        <a:rPr lang="en-US" sz="600" b="0" i="0" u="none" strike="noStrike" dirty="0" smtClean="0">
                          <a:solidFill>
                            <a:schemeClr val="tx1"/>
                          </a:solidFill>
                          <a:effectLst/>
                          <a:latin typeface="Arial" panose="020B0604020202020204" pitchFamily="34" charset="0"/>
                          <a:cs typeface="Arial" panose="020B0604020202020204" pitchFamily="34" charset="0"/>
                        </a:rPr>
                        <a:t> 0 material events (&gt;$200K) in Apr’16.</a:t>
                      </a:r>
                    </a:p>
                  </a:txBody>
                  <a:tcPr marL="45720" marR="45720" anchor="ctr">
                    <a:lnL w="9525" cap="flat" cmpd="sng" algn="ctr">
                      <a:solidFill>
                        <a:sysClr val="window" lastClr="FFFFFF">
                          <a:lumMod val="75000"/>
                        </a:sysClr>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18780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SC</a:t>
                      </a:r>
                      <a:endParaRPr lang="en-US" sz="600" b="1" dirty="0">
                        <a:latin typeface="Arial" panose="020B0604020202020204" pitchFamily="34" charset="0"/>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0" dirty="0" smtClean="0">
                          <a:solidFill>
                            <a:schemeClr val="tx1"/>
                          </a:solidFill>
                          <a:effectLst/>
                          <a:latin typeface="Arial" panose="020B0604020202020204" pitchFamily="34" charset="0"/>
                          <a:ea typeface="Calibri"/>
                          <a:cs typeface="Arial" panose="020B0604020202020204" pitchFamily="34" charset="0"/>
                        </a:rPr>
                        <a:t>1</a:t>
                      </a:r>
                      <a:endParaRPr lang="en-US" sz="6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r>
              <a:tr h="187802">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600" b="1" dirty="0" smtClean="0">
                          <a:latin typeface="Arial" panose="020B0604020202020204" pitchFamily="34" charset="0"/>
                          <a:cs typeface="Arial" panose="020B0604020202020204" pitchFamily="34" charset="0"/>
                        </a:rPr>
                        <a:t>SBNA</a:t>
                      </a:r>
                      <a:endParaRPr lang="en-US" sz="6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600" baseline="0" dirty="0" smtClean="0">
                        <a:latin typeface="Arial" panose="020B0604020202020204" pitchFamily="34" charset="0"/>
                        <a:cs typeface="Arial" panose="020B0604020202020204" pitchFamily="34" charset="0"/>
                      </a:endParaRPr>
                    </a:p>
                  </a:txBody>
                  <a:tcPr marL="45720" marR="45720">
                    <a:lnL w="12700" cap="flat" cmpd="sng" algn="ctr">
                      <a:solidFill>
                        <a:sysClr val="window" lastClr="FFFFFF"/>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600" b="1" dirty="0" smtClean="0">
                          <a:solidFill>
                            <a:schemeClr val="tx1"/>
                          </a:solidFill>
                          <a:latin typeface="Arial" panose="020B0604020202020204" pitchFamily="34" charset="0"/>
                          <a:cs typeface="Arial" panose="020B0604020202020204" pitchFamily="34" charset="0"/>
                        </a:rPr>
                        <a:t>3</a:t>
                      </a:r>
                    </a:p>
                  </a:txBody>
                  <a:tcPr marL="45720" marR="45720">
                    <a:lnL w="12700" cap="flat" cmpd="sng" algn="ctr">
                      <a:solidFill>
                        <a:sysClr val="windowText" lastClr="000000"/>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6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1270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6</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600" b="0" i="0" kern="1200" dirty="0" smtClean="0">
                          <a:solidFill>
                            <a:schemeClr val="tx1"/>
                          </a:solidFill>
                          <a:latin typeface="Arial" panose="020B0604020202020204" pitchFamily="34" charset="0"/>
                          <a:ea typeface="+mn-ea"/>
                          <a:cs typeface="Arial" panose="020B0604020202020204" pitchFamily="34" charset="0"/>
                        </a:rPr>
                        <a:t>10</a:t>
                      </a:r>
                      <a:endParaRPr lang="en-US" sz="6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600" b="0" i="0" u="none" strike="noStrike" dirty="0" smtClean="0">
                        <a:solidFill>
                          <a:schemeClr val="bg1">
                            <a:lumMod val="75000"/>
                          </a:schemeClr>
                        </a:solidFill>
                        <a:effectLst/>
                        <a:latin typeface="Arial" panose="020B0604020202020204" pitchFamily="34" charset="0"/>
                        <a:cs typeface="Arial" panose="020B0604020202020204" pitchFamily="34" charset="0"/>
                      </a:endParaRPr>
                    </a:p>
                  </a:txBody>
                  <a:tcPr marL="45720" marR="45720" anchor="ctr">
                    <a:lnL w="9525" cap="flat" cmpd="sng" algn="ctr">
                      <a:solidFill>
                        <a:sysClr val="window" lastClr="FFFFFF">
                          <a:lumMod val="75000"/>
                        </a:sysClr>
                      </a:solidFill>
                      <a:prstDash val="solid"/>
                      <a:round/>
                      <a:headEnd type="none" w="med" len="med"/>
                      <a:tailEnd type="none" w="med" len="med"/>
                    </a:lnL>
                    <a:lnR>
                      <a:noFill/>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240402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158372555"/>
              </p:ext>
            </p:extLst>
          </p:nvPr>
        </p:nvGraphicFramePr>
        <p:xfrm>
          <a:off x="381000" y="304800"/>
          <a:ext cx="8441121" cy="4357035"/>
        </p:xfrm>
        <a:graphic>
          <a:graphicData uri="http://schemas.openxmlformats.org/drawingml/2006/table">
            <a:tbl>
              <a:tblPr firstRow="1" bandRow="1"/>
              <a:tblGrid>
                <a:gridCol w="704692"/>
                <a:gridCol w="562124"/>
                <a:gridCol w="1968090"/>
                <a:gridCol w="560317"/>
                <a:gridCol w="560317"/>
                <a:gridCol w="560317"/>
                <a:gridCol w="591334"/>
                <a:gridCol w="636822"/>
                <a:gridCol w="551771"/>
                <a:gridCol w="528553"/>
                <a:gridCol w="648194"/>
                <a:gridCol w="568590"/>
              </a:tblGrid>
              <a:tr h="308526">
                <a:tc gridSpan="1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pPr algn="ctr"/>
                      <a:endParaRPr lang="en-US" sz="9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c hMerge="1">
                  <a:txBody>
                    <a:bodyPr/>
                    <a:lstStyle/>
                    <a:p>
                      <a:pPr algn="ctr"/>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GB"/>
                    </a:p>
                  </a:txBody>
                  <a:tcPr/>
                </a:tc>
                <a:tc hMerge="1">
                  <a:txBody>
                    <a:bodyPr/>
                    <a:lstStyle/>
                    <a:p>
                      <a:endParaRPr lang="en-GB"/>
                    </a:p>
                  </a:txBody>
                  <a:tcPr/>
                </a:tc>
              </a:tr>
              <a:tr h="268989">
                <a:tc rowSpan="2">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Entity</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dirty="0">
                        <a:solidFill>
                          <a:schemeClr val="accent1"/>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Baseline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accent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3">
                  <a:txBody>
                    <a:bodyPr/>
                    <a:lstStyle/>
                    <a:p>
                      <a:pPr algn="ctr"/>
                      <a:r>
                        <a:rPr lang="en-US" sz="800" b="1" dirty="0" smtClean="0">
                          <a:solidFill>
                            <a:srgbClr val="FF0000"/>
                          </a:solidFill>
                          <a:latin typeface="Arial" panose="020B0604020202020204" pitchFamily="34" charset="0"/>
                          <a:cs typeface="Arial" panose="020B0604020202020204" pitchFamily="34" charset="0"/>
                        </a:rPr>
                        <a:t>BHC Stress scenario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9525"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pPr marL="0" indent="0" algn="ctr">
                        <a:buFont typeface="Arial" panose="020B0604020202020204" pitchFamily="34" charset="0"/>
                        <a:buNone/>
                      </a:pPr>
                      <a:endParaRPr lang="en-US" sz="900" dirty="0">
                        <a:solidFill>
                          <a:schemeClr val="bg1"/>
                        </a:solidFill>
                      </a:endParaRPr>
                    </a:p>
                  </a:txBody>
                  <a:tcP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304800">
                <a:tc vMerge="1">
                  <a:txBody>
                    <a:bodyPr/>
                    <a:lstStyle/>
                    <a:p>
                      <a:endParaRPr lang="en-US"/>
                    </a:p>
                  </a:txBody>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sz="900" dirty="0">
                        <a:solidFill>
                          <a:schemeClr val="accent1"/>
                        </a:solidFill>
                      </a:endParaRPr>
                    </a:p>
                  </a:txBody>
                  <a:tcP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Base</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BHC</a:t>
                      </a:r>
                      <a:r>
                        <a:rPr lang="en-US" sz="800" b="1" kern="1200" baseline="0" dirty="0" smtClean="0">
                          <a:solidFill>
                            <a:schemeClr val="tx1"/>
                          </a:solidFill>
                          <a:latin typeface="Arial" panose="020B0604020202020204" pitchFamily="34" charset="0"/>
                          <a:ea typeface="+mn-ea"/>
                          <a:cs typeface="Arial" panose="020B0604020202020204" pitchFamily="34" charset="0"/>
                        </a:rPr>
                        <a:t> </a:t>
                      </a:r>
                      <a:r>
                        <a:rPr lang="en-US" sz="800" b="1" kern="1200" dirty="0" smtClean="0">
                          <a:solidFill>
                            <a:schemeClr val="tx1"/>
                          </a:solidFill>
                          <a:latin typeface="Arial" panose="020B0604020202020204" pitchFamily="34" charset="0"/>
                          <a:ea typeface="+mn-ea"/>
                          <a:cs typeface="Arial" panose="020B0604020202020204" pitchFamily="34" charset="0"/>
                        </a:rPr>
                        <a:t>Stress</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Amber trigger</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Capital</a:t>
                      </a:r>
                      <a:r>
                        <a:rPr lang="en-US" sz="800" b="1" baseline="0" dirty="0" smtClean="0">
                          <a:solidFill>
                            <a:schemeClr val="tx1"/>
                          </a:solidFill>
                          <a:latin typeface="Arial" panose="020B0604020202020204" pitchFamily="34" charset="0"/>
                          <a:cs typeface="Arial" panose="020B0604020202020204" pitchFamily="34" charset="0"/>
                        </a:rPr>
                        <a:t> adequacy</a:t>
                      </a:r>
                      <a:r>
                        <a:rPr lang="en-US" sz="800" b="1" baseline="30000" dirty="0" smtClean="0">
                          <a:solidFill>
                            <a:schemeClr val="tx1"/>
                          </a:solidFill>
                          <a:latin typeface="Arial" panose="020B0604020202020204" pitchFamily="34" charset="0"/>
                          <a:cs typeface="Arial" panose="020B0604020202020204" pitchFamily="34" charset="0"/>
                        </a:rPr>
                        <a:t>1</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12.07%</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11.88%</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11.64%</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9.4%</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7.50%</a:t>
                      </a: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13.65%</a:t>
                      </a:r>
                      <a:endParaRPr lang="en-US" sz="800" b="1"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13.43%</a:t>
                      </a:r>
                      <a:endParaRPr lang="en-US" sz="800" b="0" dirty="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13.18%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12.40%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15.55%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15.32%</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15.06%</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14.00%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11.8%</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solidFill>
                            <a:schemeClr val="tx1"/>
                          </a:solidFill>
                          <a:latin typeface="Arial" panose="020B0604020202020204" pitchFamily="34" charset="0"/>
                          <a:cs typeface="Arial" panose="020B0604020202020204" pitchFamily="34" charset="0"/>
                        </a:rPr>
                        <a:t>11.48%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solidFill>
                            <a:schemeClr val="tx1"/>
                          </a:solidFill>
                          <a:latin typeface="Arial" panose="020B0604020202020204" pitchFamily="34" charset="0"/>
                          <a:cs typeface="Arial" panose="020B0604020202020204" pitchFamily="34" charset="0"/>
                        </a:rPr>
                        <a:t>11.53%</a:t>
                      </a:r>
                      <a:r>
                        <a:rPr lang="en-US" sz="800" b="0" kern="1200" baseline="30000" dirty="0" smtClean="0">
                          <a:solidFill>
                            <a:schemeClr val="tx1"/>
                          </a:solidFill>
                          <a:latin typeface="Arial" panose="020B0604020202020204" pitchFamily="34" charset="0"/>
                          <a:ea typeface="+mn-ea"/>
                          <a:cs typeface="Arial" panose="020B0604020202020204" pitchFamily="34" charset="0"/>
                        </a:rPr>
                        <a:t>7</a:t>
                      </a:r>
                      <a:endParaRPr lang="en-US" sz="800" b="0" dirty="0" smtClean="0">
                        <a:solidFill>
                          <a:schemeClr val="tx1"/>
                        </a:solidFill>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11.55%</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2</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lnSpc>
                          <a:spcPct val="100000"/>
                        </a:lnSpc>
                      </a:pPr>
                      <a:r>
                        <a:rPr lang="en-US" sz="800" b="0" kern="1200" dirty="0" smtClean="0">
                          <a:solidFill>
                            <a:schemeClr val="bg1">
                              <a:lumMod val="50000"/>
                            </a:schemeClr>
                          </a:solidFill>
                          <a:latin typeface="Arial" panose="020B0604020202020204" pitchFamily="34" charset="0"/>
                          <a:ea typeface="+mn-ea"/>
                          <a:cs typeface="Arial" panose="020B0604020202020204" pitchFamily="34" charset="0"/>
                        </a:rPr>
                        <a:t>NA</a:t>
                      </a:r>
                      <a:endParaRPr lang="en-US" sz="800" b="0" kern="1200" dirty="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11.40%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5">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SBNA</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14.32%</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13.73%</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10.75%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7.55%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6.50%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14.32%</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13.87%</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13.73%</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10.2%</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9.05%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8.00%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Total Capital</a:t>
                      </a:r>
                      <a:r>
                        <a:rPr lang="en-US" sz="800" b="0" baseline="0" dirty="0" smtClean="0">
                          <a:latin typeface="Arial" panose="020B0604020202020204" pitchFamily="34" charset="0"/>
                          <a:cs typeface="Arial" panose="020B0604020202020204" pitchFamily="34" charset="0"/>
                        </a:rPr>
                        <a:t>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15.78%</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15.31%</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15.06%</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14.50%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14.30%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14.05%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10.00%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Leverage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11.29%</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11.25%</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11.35%</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11.70%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5.00%</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1" baseline="30000" dirty="0" smtClean="0">
                          <a:solidFill>
                            <a:schemeClr val="tx1"/>
                          </a:solidFill>
                          <a:latin typeface="Arial" panose="020B0604020202020204" pitchFamily="34" charset="0"/>
                          <a:cs typeface="Arial" panose="020B0604020202020204" pitchFamily="34" charset="0"/>
                        </a:rPr>
                        <a:t>3</a:t>
                      </a: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lnSpc>
                          <a:spcPct val="100000"/>
                        </a:lnSpc>
                      </a:pPr>
                      <a:r>
                        <a:rPr lang="en-US" sz="800" b="1" i="0" u="none" strike="noStrike" dirty="0" smtClean="0">
                          <a:solidFill>
                            <a:srgbClr val="000000"/>
                          </a:solidFill>
                          <a:effectLst/>
                          <a:latin typeface="Arial"/>
                        </a:rPr>
                        <a:t>11.24%</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b">
                        <a:lnSpc>
                          <a:spcPct val="100000"/>
                        </a:lnSpc>
                      </a:pPr>
                      <a:r>
                        <a:rPr lang="en-US" sz="800" b="0" i="0" u="none" strike="noStrike" dirty="0" smtClean="0">
                          <a:solidFill>
                            <a:srgbClr val="000000"/>
                          </a:solidFill>
                          <a:effectLst/>
                          <a:latin typeface="Arial"/>
                        </a:rPr>
                        <a:t>10.99%</a:t>
                      </a:r>
                      <a:endParaRPr lang="en-US" sz="800" b="0"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10.95%</a:t>
                      </a: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11.90%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9.90%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9.65%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11.7%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7.00%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6.00%</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SC</a:t>
                      </a:r>
                      <a:r>
                        <a:rPr lang="en-US" sz="800" b="0" baseline="30000" dirty="0" smtClean="0">
                          <a:solidFill>
                            <a:schemeClr val="tx1"/>
                          </a:solidFill>
                          <a:latin typeface="Arial" panose="020B0604020202020204" pitchFamily="34" charset="0"/>
                          <a:cs typeface="Arial" panose="020B0604020202020204" pitchFamily="34" charset="0"/>
                        </a:rPr>
                        <a:t> </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dirty="0" smtClean="0">
                          <a:latin typeface="Arial" panose="020B0604020202020204" pitchFamily="34" charset="0"/>
                          <a:cs typeface="Arial" panose="020B0604020202020204" pitchFamily="34" charset="0"/>
                        </a:rPr>
                        <a:t>Common Equity Tier 1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12.11%</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11.27%</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10.00%</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Tier</a:t>
                      </a:r>
                      <a:r>
                        <a:rPr lang="en-US" sz="800" b="0" baseline="0" dirty="0" smtClean="0">
                          <a:latin typeface="Arial" panose="020B0604020202020204" pitchFamily="34" charset="0"/>
                          <a:cs typeface="Arial" panose="020B0604020202020204" pitchFamily="34" charset="0"/>
                        </a:rPr>
                        <a:t> 1 Risk-based Capital </a:t>
                      </a:r>
                      <a:r>
                        <a:rPr lang="en-US" sz="800" b="0" baseline="0" dirty="0" smtClean="0">
                          <a:solidFill>
                            <a:schemeClr val="tx1"/>
                          </a:solidFill>
                          <a:latin typeface="Arial" panose="020B0604020202020204" pitchFamily="34" charset="0"/>
                          <a:cs typeface="Arial" panose="020B0604020202020204" pitchFamily="34" charset="0"/>
                        </a:rPr>
                        <a:t>Ratio</a:t>
                      </a:r>
                      <a:r>
                        <a:rPr lang="en-US" sz="800" b="0" kern="1200" baseline="30000" dirty="0" smtClean="0">
                          <a:solidFill>
                            <a:schemeClr val="tx1"/>
                          </a:solidFill>
                          <a:latin typeface="Arial" panose="020B0604020202020204" pitchFamily="34" charset="0"/>
                          <a:ea typeface="+mn-ea"/>
                          <a:cs typeface="Arial" panose="020B0604020202020204" pitchFamily="34" charset="0"/>
                        </a:rPr>
                        <a:t>6</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12.11%</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11.38%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11.27%</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11.60%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10.00%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8.75%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5.7%</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6.25%</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smtClean="0">
                          <a:solidFill>
                            <a:srgbClr val="000000"/>
                          </a:solidFill>
                          <a:effectLst/>
                          <a:latin typeface="Arial" panose="020B0604020202020204" pitchFamily="34" charset="0"/>
                          <a:cs typeface="Arial" panose="020B0604020202020204" pitchFamily="34" charset="0"/>
                        </a:rPr>
                        <a:t>5.25%</a:t>
                      </a:r>
                      <a:endParaRPr lang="en-US" sz="800" b="0" i="0" u="none" strike="noStrike" dirty="0">
                        <a:solidFill>
                          <a:srgbClr val="000000"/>
                        </a:solidFill>
                        <a:effectLst/>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Tangible</a:t>
                      </a:r>
                      <a:r>
                        <a:rPr lang="en-US" sz="800" b="0" baseline="0" dirty="0" smtClean="0">
                          <a:latin typeface="Arial" panose="020B0604020202020204" pitchFamily="34" charset="0"/>
                          <a:cs typeface="Arial" panose="020B0604020202020204" pitchFamily="34" charset="0"/>
                        </a:rPr>
                        <a:t> Common Equity </a:t>
                      </a:r>
                      <a:r>
                        <a:rPr lang="en-US" sz="800" b="0" baseline="0" dirty="0" smtClean="0">
                          <a:solidFill>
                            <a:schemeClr val="tx1"/>
                          </a:solidFill>
                          <a:latin typeface="Arial" panose="020B0604020202020204" pitchFamily="34" charset="0"/>
                          <a:cs typeface="Arial" panose="020B0604020202020204" pitchFamily="34" charset="0"/>
                        </a:rPr>
                        <a:t>Ratio</a:t>
                      </a:r>
                      <a:endParaRPr lang="en-US" sz="8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800" b="1" dirty="0" smtClean="0">
                          <a:latin typeface="Arial" panose="020B0604020202020204" pitchFamily="34" charset="0"/>
                          <a:cs typeface="Arial" panose="020B0604020202020204" pitchFamily="34" charset="0"/>
                        </a:rPr>
                        <a:t>11.98%</a:t>
                      </a:r>
                      <a:endParaRPr lang="en-US" sz="800" b="1"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11.88%</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lnSpc>
                          <a:spcPct val="100000"/>
                        </a:lnSpc>
                      </a:pPr>
                      <a:r>
                        <a:rPr lang="en-US" sz="800" b="0" dirty="0" smtClean="0">
                          <a:latin typeface="Arial" panose="020B0604020202020204" pitchFamily="34" charset="0"/>
                          <a:cs typeface="Arial" panose="020B0604020202020204" pitchFamily="34" charset="0"/>
                        </a:rPr>
                        <a:t>11.80%</a:t>
                      </a:r>
                      <a:endParaRPr lang="en-US" sz="800" b="0" dirty="0">
                        <a:latin typeface="Arial" panose="020B0604020202020204" pitchFamily="34" charset="0"/>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b">
                        <a:lnSpc>
                          <a:spcPct val="100000"/>
                        </a:lnSpc>
                      </a:pPr>
                      <a:r>
                        <a:rPr lang="en-US" sz="800" b="0" i="0" u="none" strike="noStrike" dirty="0">
                          <a:solidFill>
                            <a:srgbClr val="000000"/>
                          </a:solidFill>
                          <a:effectLst/>
                          <a:latin typeface="Arial" panose="020B0604020202020204" pitchFamily="34" charset="0"/>
                          <a:cs typeface="Arial" panose="020B0604020202020204" pitchFamily="34" charset="0"/>
                        </a:rPr>
                        <a:t>12.20%</a:t>
                      </a:r>
                    </a:p>
                  </a:txBody>
                  <a:tcPr marL="9525" marR="9525" marT="9525" marB="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10.50%</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lnSpc>
                          <a:spcPct val="100000"/>
                        </a:lnSpc>
                      </a:pPr>
                      <a:r>
                        <a:rPr lang="en-US" sz="800" dirty="0" smtClean="0">
                          <a:latin typeface="Arial" panose="020B0604020202020204" pitchFamily="34" charset="0"/>
                          <a:cs typeface="Arial" panose="020B0604020202020204" pitchFamily="34" charset="0"/>
                        </a:rPr>
                        <a:t>9.25%</a:t>
                      </a:r>
                      <a:endParaRPr lang="en-US" sz="800" dirty="0">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6.0%</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5.75%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SHUSA / SC</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r>
                        <a:rPr lang="en-US" sz="800" b="0" kern="1200" dirty="0" smtClean="0">
                          <a:solidFill>
                            <a:schemeClr val="tx1"/>
                          </a:solidFill>
                          <a:latin typeface="Arial" panose="020B0604020202020204" pitchFamily="34" charset="0"/>
                          <a:ea typeface="+mn-ea"/>
                          <a:cs typeface="Arial" panose="020B0604020202020204" pitchFamily="34" charset="0"/>
                        </a:rPr>
                        <a:t>SC Total Risk Weighted Assets (RWAs)</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baseline="300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solidFill>
                          <a:latin typeface="Arial" panose="020B0604020202020204" pitchFamily="34" charset="0"/>
                          <a:ea typeface="ＭＳ Ｐゴシック"/>
                          <a:cs typeface="Arial" panose="020B0604020202020204" pitchFamily="34" charset="0"/>
                        </a:rPr>
                        <a:t>$37.0B(with</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1"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1"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1"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$38.9B(with</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baseline="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$38.1B(with PL</a:t>
                      </a:r>
                      <a:r>
                        <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rPr>
                        <a:t>5</a:t>
                      </a:r>
                      <a:r>
                        <a:rPr lang="en-US" sz="800" b="0" i="0" kern="1200" dirty="0" smtClean="0">
                          <a:solidFill>
                            <a:schemeClr val="tx1"/>
                          </a:solidFill>
                          <a:latin typeface="Arial" panose="020B0604020202020204" pitchFamily="34" charset="0"/>
                          <a:ea typeface="ＭＳ Ｐゴシック"/>
                          <a:cs typeface="Arial" panose="020B0604020202020204" pitchFamily="34" charset="0"/>
                        </a:rPr>
                        <a:t>)</a:t>
                      </a:r>
                      <a:endParaRPr lang="en-US" sz="800" b="0" i="0" kern="1200" baseline="30000" dirty="0" smtClean="0">
                        <a:solidFill>
                          <a:schemeClr val="tx1"/>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p>
                      <a:pPr algn="ctr">
                        <a:lnSpc>
                          <a:spcPct val="100000"/>
                        </a:lnSpc>
                      </a:pPr>
                      <a:r>
                        <a:rPr lang="en-US" sz="800" dirty="0" smtClean="0">
                          <a:latin typeface="Arial" panose="020B0604020202020204" pitchFamily="34" charset="0"/>
                          <a:cs typeface="Arial" panose="020B0604020202020204" pitchFamily="34" charset="0"/>
                        </a:rPr>
                        <a:t>NA</a:t>
                      </a:r>
                      <a:r>
                        <a:rPr lang="en-US" sz="800" b="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aseline="30000" dirty="0">
                        <a:latin typeface="Arial" panose="020B0604020202020204" pitchFamily="34" charset="0"/>
                        <a:cs typeface="Arial" panose="020B0604020202020204" pitchFamily="34" charset="0"/>
                      </a:endParaRPr>
                    </a:p>
                  </a:txBody>
                  <a:tcPr marL="45720" marR="45720" anchor="ctr">
                    <a:lnL w="9525" cap="flat" cmpd="sng" algn="ctr">
                      <a:no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$38.2B</a:t>
                      </a: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$40.2B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49171">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0" dirty="0" smtClean="0">
                        <a:solidFill>
                          <a:schemeClr val="tx1"/>
                        </a:solidFill>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sz="900" b="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$35.0B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1"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$37.5B</a:t>
                      </a:r>
                    </a:p>
                    <a:p>
                      <a:pPr marL="0" marR="0" lvl="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rPr>
                        <a:t>(excl.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lumMod val="50000"/>
                              <a:lumOff val="50000"/>
                            </a:schemeClr>
                          </a:solidFill>
                          <a:effectLst/>
                          <a:uLnTx/>
                          <a:uFillTx/>
                          <a:latin typeface="Arial" panose="020B0604020202020204" pitchFamily="34" charset="0"/>
                          <a:ea typeface="ＭＳ Ｐゴシック"/>
                          <a:cs typeface="Arial" panose="020B0604020202020204" pitchFamily="34" charset="0"/>
                        </a:rPr>
                        <a:t>$36.7B (excl.PL)</a:t>
                      </a:r>
                      <a:endParaRPr lang="en-US" sz="800" b="0" i="0" kern="1200" dirty="0" smtClean="0">
                        <a:solidFill>
                          <a:schemeClr val="tx1">
                            <a:lumMod val="50000"/>
                            <a:lumOff val="50000"/>
                          </a:schemeClr>
                        </a:solidFill>
                        <a:latin typeface="Arial" panose="020B0604020202020204" pitchFamily="34" charset="0"/>
                        <a:ea typeface="ＭＳ Ｐゴシック"/>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w="9525" cap="flat" cmpd="sng" algn="ctr">
                      <a:solidFill>
                        <a:schemeClr val="bg1">
                          <a:lumMod val="75000"/>
                        </a:schemeClr>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dirty="0" smtClean="0">
                          <a:solidFill>
                            <a:schemeClr val="bg1">
                              <a:lumMod val="50000"/>
                            </a:schemeClr>
                          </a:solidFill>
                          <a:latin typeface="Arial" panose="020B0604020202020204" pitchFamily="34" charset="0"/>
                          <a:cs typeface="Arial" panose="020B0604020202020204" pitchFamily="34" charset="0"/>
                        </a:rPr>
                        <a:t>NA</a:t>
                      </a:r>
                      <a:r>
                        <a:rPr lang="en-US" sz="800" b="0" kern="1200" baseline="30000" dirty="0" smtClean="0">
                          <a:solidFill>
                            <a:schemeClr val="bg1">
                              <a:lumMod val="50000"/>
                            </a:schemeClr>
                          </a:solidFill>
                          <a:latin typeface="Arial" panose="020B0604020202020204" pitchFamily="34" charset="0"/>
                          <a:ea typeface="+mn-ea"/>
                          <a:cs typeface="Arial" panose="020B0604020202020204" pitchFamily="34" charset="0"/>
                        </a:rPr>
                        <a:t>4</a:t>
                      </a:r>
                      <a:endParaRPr lang="en-US" sz="800" baseline="30000" dirty="0" smtClean="0">
                        <a:solidFill>
                          <a:schemeClr val="bg1">
                            <a:lumMod val="50000"/>
                          </a:schemeClr>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3" name="Footnote"/>
          <p:cNvSpPr/>
          <p:nvPr/>
        </p:nvSpPr>
        <p:spPr bwMode="auto">
          <a:xfrm>
            <a:off x="1893254" y="6013278"/>
            <a:ext cx="51832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lgn="l">
              <a:lnSpc>
                <a:spcPct val="100000"/>
              </a:lnSpc>
              <a:buFont typeface="+mj-lt"/>
              <a:buAutoNum type="arabicPeriod"/>
            </a:pPr>
            <a:r>
              <a:rPr lang="en-US" sz="600" dirty="0" smtClean="0">
                <a:latin typeface="Arial"/>
                <a:sym typeface="Arial"/>
              </a:rPr>
              <a:t>Transitional as the regulatory requirements are a core RAS objective and will follow the glide-path; Quarter end Capital figures are final, monthly capital figures are estimates and subject to change</a:t>
            </a:r>
          </a:p>
          <a:p>
            <a:pPr marL="228600" lvl="1" indent="-228600" algn="l">
              <a:lnSpc>
                <a:spcPct val="100000"/>
              </a:lnSpc>
              <a:buAutoNum type="arabicPeriod" startAt="2"/>
            </a:pPr>
            <a:r>
              <a:rPr lang="en-US" sz="600" dirty="0" smtClean="0">
                <a:latin typeface="Arial"/>
                <a:sym typeface="Arial"/>
              </a:rPr>
              <a:t>SHUSA TCE is being calculated with CMG methodology; </a:t>
            </a:r>
            <a:r>
              <a:rPr lang="en-US" sz="600" dirty="0" smtClean="0">
                <a:latin typeface="Arial"/>
              </a:rPr>
              <a:t>TCE1 is no longer in SHUSA Capital Policy. Therefore, it is not reported by SHUSA Capital Team</a:t>
            </a:r>
          </a:p>
          <a:p>
            <a:pPr marL="228600" lvl="1" indent="-228600" algn="l">
              <a:lnSpc>
                <a:spcPct val="100000"/>
              </a:lnSpc>
              <a:buAutoNum type="arabicPeriod" startAt="2"/>
            </a:pPr>
            <a:r>
              <a:rPr lang="en-US" sz="600" dirty="0" smtClean="0">
                <a:latin typeface="Arial"/>
              </a:rPr>
              <a:t>The metric is reported by Regulatory Capital Reporting Team</a:t>
            </a:r>
          </a:p>
          <a:p>
            <a:pPr marL="228600" lvl="1" indent="-228600">
              <a:buAutoNum type="arabicPeriod" startAt="4"/>
            </a:pPr>
            <a:r>
              <a:rPr lang="en-US" sz="600" dirty="0" smtClean="0">
                <a:latin typeface="Arial"/>
              </a:rPr>
              <a:t>SC RWA is not CCAR-linked and therefore does not have baseline and stressed values; SC RWA moved to Capital adequacy</a:t>
            </a:r>
          </a:p>
          <a:p>
            <a:pPr marL="228600" lvl="1" indent="-228600">
              <a:buFontTx/>
              <a:buAutoNum type="arabicPeriod" startAt="4"/>
            </a:pPr>
            <a:r>
              <a:rPr lang="en-US" sz="600" dirty="0">
                <a:latin typeface="Arial" panose="020B0604020202020204" pitchFamily="34" charset="0"/>
                <a:ea typeface="MS PGothic" pitchFamily="34" charset="-128"/>
                <a:cs typeface="Arial" panose="020B0604020202020204" pitchFamily="34" charset="0"/>
                <a:sym typeface="Arial"/>
              </a:rPr>
              <a:t>PL: Personal Lending – Lending Club (sold on Feb 1st) &amp; Bluestem (Held for Sale)  &amp; NCL (Held for Sale</a:t>
            </a:r>
            <a:r>
              <a:rPr lang="en-US" sz="600" dirty="0" smtClean="0">
                <a:latin typeface="Arial" panose="020B0604020202020204" pitchFamily="34" charset="0"/>
                <a:ea typeface="MS PGothic" pitchFamily="34" charset="-128"/>
                <a:cs typeface="Arial" panose="020B0604020202020204" pitchFamily="34" charset="0"/>
                <a:sym typeface="Arial"/>
              </a:rPr>
              <a:t>)</a:t>
            </a:r>
          </a:p>
          <a:p>
            <a:pPr marL="228600" lvl="1" indent="-228600">
              <a:buAutoNum type="arabicPeriod" startAt="6"/>
            </a:pPr>
            <a:r>
              <a:rPr lang="en-US" sz="600" dirty="0" smtClean="0">
                <a:latin typeface="Arial" panose="020B0604020202020204" pitchFamily="34" charset="0"/>
                <a:cs typeface="Arial" panose="020B0604020202020204" pitchFamily="34" charset="0"/>
              </a:rPr>
              <a:t>SC is now managing to the two metrics of 11% per capital policy </a:t>
            </a:r>
          </a:p>
          <a:p>
            <a:pPr marL="228600" lvl="1" indent="-228600">
              <a:buAutoNum type="arabicPeriod" startAt="6"/>
            </a:pPr>
            <a:r>
              <a:rPr lang="en-US" sz="600" dirty="0" smtClean="0">
                <a:latin typeface="Arial" panose="020B0604020202020204" pitchFamily="34" charset="0"/>
                <a:cs typeface="Arial" panose="020B0604020202020204" pitchFamily="34" charset="0"/>
              </a:rPr>
              <a:t>Updated from 11.55%(estimate) to 11. 53%(actual)</a:t>
            </a:r>
          </a:p>
        </p:txBody>
      </p:sp>
      <p:sp>
        <p:nvSpPr>
          <p:cNvPr id="4" name="TextBox 3"/>
          <p:cNvSpPr txBox="1"/>
          <p:nvPr/>
        </p:nvSpPr>
        <p:spPr>
          <a:xfrm>
            <a:off x="294356" y="235115"/>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(1/4)</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3364061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30214006"/>
              </p:ext>
            </p:extLst>
          </p:nvPr>
        </p:nvGraphicFramePr>
        <p:xfrm>
          <a:off x="304800" y="257870"/>
          <a:ext cx="8517321" cy="5124898"/>
        </p:xfrm>
        <a:graphic>
          <a:graphicData uri="http://schemas.openxmlformats.org/drawingml/2006/table">
            <a:tbl>
              <a:tblPr firstRow="1" bandRow="1"/>
              <a:tblGrid>
                <a:gridCol w="837769"/>
                <a:gridCol w="1675539"/>
                <a:gridCol w="1256655"/>
                <a:gridCol w="1117026"/>
                <a:gridCol w="1117026"/>
                <a:gridCol w="1117026"/>
                <a:gridCol w="686103"/>
                <a:gridCol w="710177"/>
              </a:tblGrid>
              <a:tr h="429200">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C000"/>
                    </a:solidFill>
                  </a:tcPr>
                </a:tc>
                <a:tc hMerge="1">
                  <a:txBody>
                    <a:bodyPr/>
                    <a:lstStyle/>
                    <a:p>
                      <a:pPr marL="0" indent="0" algn="ctr" defTabSz="457200" rtl="0" eaLnBrk="1" latinLnBrk="0" hangingPunct="1">
                        <a:buFont typeface="Arial" panose="020B0604020202020204" pitchFamily="34" charset="0"/>
                        <a:buNone/>
                      </a:pPr>
                      <a:endParaRPr lang="en-US" sz="9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rgbClr val="FF0000"/>
                    </a:solidFill>
                  </a:tcPr>
                </a:tc>
              </a:tr>
              <a:tr h="227330">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tx1"/>
                          </a:solidFill>
                          <a:latin typeface="Arial" panose="020B0604020202020204" pitchFamily="34" charset="0"/>
                          <a:ea typeface="+mn-ea"/>
                          <a:cs typeface="Arial" panose="020B0604020202020204" pitchFamily="34" charset="0"/>
                        </a:rPr>
                        <a:t>Amber limit</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indent="0" algn="ctr" defTabSz="457200" rtl="0" eaLnBrk="1" latinLnBrk="0" hangingPunct="1">
                        <a:buFont typeface="Arial" panose="020B0604020202020204" pitchFamily="34" charset="0"/>
                        <a:buNone/>
                      </a:pPr>
                      <a:r>
                        <a:rPr lang="en-US" sz="800" b="1" kern="1200" dirty="0" smtClean="0">
                          <a:solidFill>
                            <a:schemeClr val="bg1"/>
                          </a:solidFill>
                          <a:latin typeface="Arial" panose="020B0604020202020204" pitchFamily="34" charset="0"/>
                          <a:ea typeface="+mn-ea"/>
                          <a:cs typeface="Arial" panose="020B0604020202020204" pitchFamily="34" charset="0"/>
                        </a:rPr>
                        <a:t>Red limit</a:t>
                      </a:r>
                      <a:endParaRPr lang="en-US" sz="800" b="1" kern="1200" dirty="0">
                        <a:solidFill>
                          <a:schemeClr val="bg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r>
              <a:tr h="0">
                <a:tc rowSpan="18">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 charge-off rate</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7.90%</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7.54%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7.9%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8.6%</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27.60%</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27.34%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27.40%</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30.0%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35.0%</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lnSpc>
                          <a:spcPct val="100000"/>
                        </a:lnSpc>
                      </a:pPr>
                      <a:r>
                        <a:rPr lang="en-US" sz="800" b="1" i="0" u="none" strike="noStrike" dirty="0" smtClean="0">
                          <a:solidFill>
                            <a:srgbClr val="000000"/>
                          </a:solidFill>
                          <a:effectLst/>
                          <a:latin typeface="Arial"/>
                        </a:rPr>
                        <a:t>0.52%</a:t>
                      </a:r>
                      <a:endParaRPr lang="en-US" sz="800" b="1" i="0" u="none" strike="noStrike" dirty="0">
                        <a:solidFill>
                          <a:srgbClr val="000000"/>
                        </a:solidFill>
                        <a:effectLst/>
                        <a:latin typeface="Arial"/>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0.53%</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0.67%</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1.0%</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1.3%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Small</a:t>
                      </a:r>
                      <a:r>
                        <a:rPr lang="en-US" sz="800" b="0" baseline="0" dirty="0" smtClean="0">
                          <a:latin typeface="Arial" panose="020B0604020202020204" pitchFamily="34" charset="0"/>
                          <a:cs typeface="Arial" panose="020B0604020202020204" pitchFamily="34" charset="0"/>
                        </a:rPr>
                        <a:t> Business</a:t>
                      </a:r>
                      <a:r>
                        <a:rPr lang="en-US" sz="800" b="0" dirty="0" smtClean="0">
                          <a:latin typeface="Arial" panose="020B0604020202020204" pitchFamily="34" charset="0"/>
                          <a:cs typeface="Arial" panose="020B0604020202020204" pitchFamily="34" charset="0"/>
                        </a:rPr>
                        <a:t> + Business</a:t>
                      </a:r>
                      <a:r>
                        <a:rPr lang="en-US" sz="800" b="0" baseline="0" dirty="0" smtClean="0">
                          <a:latin typeface="Arial" panose="020B0604020202020204" pitchFamily="34" charset="0"/>
                          <a:cs typeface="Arial" panose="020B0604020202020204" pitchFamily="34" charset="0"/>
                        </a:rPr>
                        <a:t> Banking + Auto</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0.49%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0.50%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0.55%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0.9%</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endParaRPr lang="en-US" sz="9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a:t>
                      </a:r>
                      <a:r>
                        <a:rPr lang="en-US" sz="800" b="0" baseline="0" dirty="0" smtClean="0">
                          <a:latin typeface="Arial" panose="020B0604020202020204" pitchFamily="34" charset="0"/>
                          <a:cs typeface="Arial" panose="020B0604020202020204" pitchFamily="34" charset="0"/>
                        </a:rPr>
                        <a:t> C&amp;I </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a:solidFill>
                            <a:srgbClr val="000000"/>
                          </a:solidFill>
                          <a:effectLst/>
                          <a:latin typeface="Arial"/>
                        </a:rPr>
                        <a:t>0.07%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0.10%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0.7%</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CRE</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rtl="0" fontAlgn="ctr">
                        <a:lnSpc>
                          <a:spcPct val="100000"/>
                        </a:lnSpc>
                      </a:pPr>
                      <a:r>
                        <a:rPr lang="en-US" sz="800" b="0" i="0" u="none" strike="noStrike" dirty="0">
                          <a:solidFill>
                            <a:srgbClr val="000000"/>
                          </a:solidFill>
                          <a:effectLst/>
                          <a:latin typeface="Arial"/>
                        </a:rPr>
                        <a:t>0.09%</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0.05%</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0.3%</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0.5%</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GCB</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rtl="0" fontAlgn="ctr">
                        <a:lnSpc>
                          <a:spcPct val="100000"/>
                        </a:lnSpc>
                      </a:pPr>
                      <a:r>
                        <a:rPr lang="en-US" sz="800" b="0" i="0" u="none" strike="noStrike" dirty="0">
                          <a:solidFill>
                            <a:srgbClr val="000000"/>
                          </a:solidFill>
                          <a:effectLst/>
                          <a:latin typeface="Arial"/>
                        </a:rPr>
                        <a:t>0.28%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0.28%</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0.2%</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rPr>
                        <a:t>0.4%</a:t>
                      </a:r>
                      <a:endParaRPr lang="en-US" sz="8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61+ days past due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Auto</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4.04%</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4.02%</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4.01%</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FF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4.4%</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FFFF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4.9%</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vMerge="1">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050" i="0" kern="1200" baseline="0" dirty="0" smtClean="0">
                        <a:solidFill>
                          <a:schemeClr val="tx1"/>
                        </a:solidFill>
                        <a:latin typeface="+mn-lt"/>
                        <a:ea typeface="+mn-ea"/>
                        <a:cs typeface="+mn-cs"/>
                      </a:endParaRPr>
                    </a:p>
                  </a:txBody>
                  <a:tcPr marL="45720" marR="45720">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SC Unsecured</a:t>
                      </a: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457200" rtl="0" eaLnBrk="1" fontAlgn="ctr" latinLnBrk="0" hangingPunct="1">
                        <a:lnSpc>
                          <a:spcPct val="100000"/>
                        </a:lnSpc>
                        <a:spcBef>
                          <a:spcPts val="0"/>
                        </a:spcBef>
                        <a:spcAft>
                          <a:spcPts val="0"/>
                        </a:spcAft>
                      </a:pPr>
                      <a:r>
                        <a:rPr lang="en-US" sz="800" b="1" kern="1200" dirty="0" smtClean="0">
                          <a:solidFill>
                            <a:schemeClr val="tx1"/>
                          </a:solidFill>
                          <a:effectLst/>
                          <a:latin typeface="Arial" panose="020B0604020202020204" pitchFamily="34" charset="0"/>
                          <a:ea typeface="Calibri"/>
                          <a:cs typeface="Arial" panose="020B0604020202020204" pitchFamily="34" charset="0"/>
                        </a:rPr>
                        <a:t>10.79%</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10.74%</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10.70%</a:t>
                      </a:r>
                      <a:endParaRPr lang="en-US" sz="800" b="0" kern="1200" dirty="0">
                        <a:solidFill>
                          <a:srgbClr val="FF0000"/>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12.50%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13.50%</a:t>
                      </a:r>
                      <a:r>
                        <a:rPr lang="en-US" sz="800" b="0" i="0" u="none" strike="noStrike" kern="1200" baseline="30000" dirty="0" smtClean="0">
                          <a:solidFill>
                            <a:schemeClr val="tx1"/>
                          </a:solidFill>
                          <a:effectLst/>
                          <a:latin typeface="Arial" panose="020B0604020202020204" pitchFamily="34" charset="0"/>
                          <a:ea typeface="+mn-ea"/>
                          <a:cs typeface="Arial" panose="020B0604020202020204" pitchFamily="34" charset="0"/>
                        </a:rPr>
                        <a:t>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 60+ days past due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1" indent="0" algn="l"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i="0" kern="1200" baseline="0" dirty="0" smtClean="0">
                          <a:solidFill>
                            <a:schemeClr val="tx1"/>
                          </a:solidFill>
                          <a:latin typeface="Arial" panose="020B0604020202020204" pitchFamily="34" charset="0"/>
                          <a:ea typeface="+mn-ea"/>
                          <a:cs typeface="Arial" panose="020B0604020202020204" pitchFamily="34" charset="0"/>
                        </a:rPr>
                        <a:t>SBNA Retail</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800" b="1" i="0" u="none" strike="noStrike" dirty="0">
                          <a:solidFill>
                            <a:srgbClr val="000000"/>
                          </a:solidFill>
                          <a:effectLst/>
                          <a:latin typeface="Arial"/>
                        </a:rPr>
                        <a:t>2.07%</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2.06%</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2.19%</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F2"/>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5.0%</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w="12700" cap="flat" cmpd="sng" algn="ctr">
                      <a:solidFill>
                        <a:srgbClr val="E8F6F2"/>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kern="1200" dirty="0" smtClean="0">
                          <a:solidFill>
                            <a:schemeClr val="tx1"/>
                          </a:solidFill>
                          <a:effectLst/>
                          <a:latin typeface="Arial" panose="020B0604020202020204" pitchFamily="34" charset="0"/>
                          <a:ea typeface="+mn-ea"/>
                          <a:cs typeface="Arial" panose="020B0604020202020204" pitchFamily="34" charset="0"/>
                        </a:rPr>
                        <a:t>7.5%</a:t>
                      </a:r>
                      <a:endParaRPr lang="en-US" sz="800" b="0" i="0" u="none" strike="noStrike" kern="1200" dirty="0">
                        <a:solidFill>
                          <a:schemeClr val="tx1"/>
                        </a:solidFill>
                        <a:effectLst/>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b="0" i="0" kern="1200" baseline="0" dirty="0" smtClean="0">
                          <a:solidFill>
                            <a:schemeClr val="tx1"/>
                          </a:solidFill>
                          <a:latin typeface="Arial" panose="020B0604020202020204" pitchFamily="34" charset="0"/>
                          <a:ea typeface="+mn-ea"/>
                          <a:cs typeface="Arial" panose="020B0604020202020204" pitchFamily="34" charset="0"/>
                        </a:rPr>
                        <a:t> of </a:t>
                      </a:r>
                      <a:r>
                        <a:rPr lang="en-US" sz="800" b="0" i="0" kern="1200" dirty="0" smtClean="0">
                          <a:solidFill>
                            <a:schemeClr val="tx1"/>
                          </a:solidFill>
                          <a:latin typeface="Arial" panose="020B0604020202020204" pitchFamily="34" charset="0"/>
                          <a:ea typeface="+mn-ea"/>
                          <a:cs typeface="Arial" panose="020B0604020202020204" pitchFamily="34" charset="0"/>
                        </a:rPr>
                        <a:t>counterparties  with Santander Risk Rating (internal) &lt; 5.0 and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&gt; $100MM</a:t>
                      </a:r>
                      <a:r>
                        <a:rPr lang="en-US" sz="800" b="0" i="0" kern="1200" baseline="30000" dirty="0" smtClean="0">
                          <a:solidFill>
                            <a:schemeClr val="tx1"/>
                          </a:solidFill>
                          <a:latin typeface="Arial" panose="020B0604020202020204" pitchFamily="34" charset="0"/>
                          <a:ea typeface="+mn-ea"/>
                          <a:cs typeface="Arial" panose="020B0604020202020204" pitchFamily="34" charset="0"/>
                        </a:rPr>
                        <a:t>4</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9</a:t>
                      </a:r>
                      <a:endParaRPr lang="en-US" sz="800" b="1" kern="1200" dirty="0">
                        <a:solidFill>
                          <a:schemeClr val="tx1"/>
                        </a:solidFill>
                        <a:effectLst/>
                        <a:latin typeface="Arial" panose="020B0604020202020204" pitchFamily="34" charset="0"/>
                        <a:ea typeface="Calibri"/>
                        <a:cs typeface="Arial" panose="020B0604020202020204" pitchFamily="34" charset="0"/>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a:solidFill>
                            <a:schemeClr val="tx1"/>
                          </a:solidFill>
                          <a:effectLst/>
                          <a:latin typeface="Arial" panose="020B0604020202020204" pitchFamily="34" charset="0"/>
                          <a:ea typeface="Calibri"/>
                          <a:cs typeface="Arial" panose="020B0604020202020204" pitchFamily="34" charset="0"/>
                        </a:rPr>
                        <a:t>10</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7</a:t>
                      </a: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Industry exposure</a:t>
                      </a:r>
                      <a:r>
                        <a:rPr lang="en-US" sz="800" b="0" i="0" kern="1200" baseline="0" dirty="0" smtClean="0">
                          <a:solidFill>
                            <a:schemeClr val="tx1"/>
                          </a:solidFill>
                          <a:latin typeface="Arial" panose="020B0604020202020204" pitchFamily="34" charset="0"/>
                          <a:ea typeface="+mn-ea"/>
                          <a:cs typeface="Arial" panose="020B0604020202020204" pitchFamily="34" charset="0"/>
                        </a:rPr>
                        <a:t> (by OCC group)</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SBNA</a:t>
                      </a:r>
                    </a:p>
                  </a:txBody>
                  <a:tcPr marL="45720" marR="45720" anchor="ctr">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457200"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$4.98B</a:t>
                      </a:r>
                    </a:p>
                    <a:p>
                      <a:pPr marL="0" algn="ctr" defTabSz="457200" rtl="0" eaLnBrk="1" fontAlgn="b" latinLnBrk="0" hangingPunct="1">
                        <a:lnSpc>
                          <a:spcPct val="100000"/>
                        </a:lnSpc>
                        <a:spcBef>
                          <a:spcPts val="0"/>
                        </a:spcBef>
                        <a:spcAft>
                          <a:spcPts val="0"/>
                        </a:spcAft>
                      </a:pPr>
                      <a:r>
                        <a:rPr lang="en-US" sz="700" b="1" i="0" u="none" strike="noStrike" kern="1200" dirty="0" smtClean="0">
                          <a:solidFill>
                            <a:schemeClr val="bg1">
                              <a:lumMod val="50000"/>
                            </a:schemeClr>
                          </a:solidFill>
                          <a:effectLst/>
                          <a:latin typeface="Arial"/>
                          <a:ea typeface="+mn-ea"/>
                          <a:cs typeface="+mn-cs"/>
                        </a:rPr>
                        <a:t>(Financial &amp; Insurance)</a:t>
                      </a:r>
                      <a:endParaRPr lang="en-US" sz="700" b="1" i="0" u="none" strike="noStrike" kern="1200" dirty="0">
                        <a:solidFill>
                          <a:schemeClr val="bg1">
                            <a:lumMod val="50000"/>
                          </a:schemeClr>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$5.1B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(Financial/Insurance)</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$4.9B</a:t>
                      </a:r>
                    </a:p>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baseline="0" dirty="0" smtClean="0">
                          <a:solidFill>
                            <a:schemeClr val="bg1">
                              <a:lumMod val="50000"/>
                            </a:schemeClr>
                          </a:solidFill>
                          <a:effectLst/>
                          <a:latin typeface="Arial" panose="020B0604020202020204" pitchFamily="34" charset="0"/>
                          <a:ea typeface="Calibri"/>
                          <a:cs typeface="Arial" panose="020B0604020202020204" pitchFamily="34" charset="0"/>
                        </a:rPr>
                        <a:t> </a:t>
                      </a:r>
                      <a:r>
                        <a:rPr lang="en-US" sz="800" b="0" i="0" kern="1200" dirty="0" smtClean="0">
                          <a:solidFill>
                            <a:schemeClr val="bg1">
                              <a:lumMod val="50000"/>
                            </a:schemeClr>
                          </a:solidFill>
                          <a:latin typeface="Arial" panose="020B0604020202020204" pitchFamily="34" charset="0"/>
                          <a:ea typeface="+mn-ea"/>
                          <a:cs typeface="Arial" panose="020B0604020202020204" pitchFamily="34" charset="0"/>
                        </a:rPr>
                        <a:t>(Financial</a:t>
                      </a:r>
                      <a:r>
                        <a:rPr lang="en-US" sz="800" b="0" i="0" kern="1200" baseline="0" dirty="0" smtClean="0">
                          <a:solidFill>
                            <a:schemeClr val="bg1">
                              <a:lumMod val="50000"/>
                            </a:schemeClr>
                          </a:solidFill>
                          <a:latin typeface="Arial" panose="020B0604020202020204" pitchFamily="34" charset="0"/>
                          <a:ea typeface="+mn-ea"/>
                          <a:cs typeface="Arial" panose="020B0604020202020204" pitchFamily="34" charset="0"/>
                        </a:rPr>
                        <a:t> &amp; Insurance)</a:t>
                      </a:r>
                      <a:endParaRPr lang="en-US" sz="800" b="0" i="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$5.0B</a:t>
                      </a:r>
                      <a:r>
                        <a:rPr lang="en-US" sz="800" b="0" i="0" kern="1200" baseline="30000" dirty="0" smtClean="0">
                          <a:solidFill>
                            <a:schemeClr val="tx1"/>
                          </a:solidFill>
                          <a:effectLst/>
                          <a:latin typeface="Arial" panose="020B0604020202020204" pitchFamily="34" charset="0"/>
                          <a:ea typeface="ＭＳ Ｐゴシック"/>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210503">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algn="ctr" rtl="0" eaLnBrk="1" fontAlgn="b"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$4.69B</a:t>
                      </a:r>
                    </a:p>
                    <a:p>
                      <a:pPr marL="0" algn="ctr" rtl="0" eaLnBrk="1" fontAlgn="b" latinLnBrk="0" hangingPunct="1">
                        <a:lnSpc>
                          <a:spcPct val="100000"/>
                        </a:lnSpc>
                        <a:spcBef>
                          <a:spcPts val="0"/>
                        </a:spcBef>
                        <a:spcAft>
                          <a:spcPts val="0"/>
                        </a:spcAft>
                      </a:pPr>
                      <a:r>
                        <a:rPr lang="en-US" sz="700" b="1" i="0" u="none" strike="noStrike" baseline="0" dirty="0" smtClean="0">
                          <a:solidFill>
                            <a:schemeClr val="bg1">
                              <a:lumMod val="50000"/>
                            </a:schemeClr>
                          </a:solidFill>
                          <a:effectLst/>
                          <a:latin typeface="Arial"/>
                        </a:rPr>
                        <a:t>(Utilities)</a:t>
                      </a:r>
                      <a:endParaRPr lang="en-US" sz="700" b="1"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algn="ctr" rtl="0" eaLnBrk="1" fontAlgn="b" latinLnBrk="0" hangingPunct="1">
                        <a:lnSpc>
                          <a:spcPct val="100000"/>
                        </a:lnSpc>
                        <a:spcBef>
                          <a:spcPts val="0"/>
                        </a:spcBef>
                        <a:spcAft>
                          <a:spcPts val="0"/>
                        </a:spcAft>
                      </a:pPr>
                      <a:r>
                        <a:rPr lang="en-US" sz="800" b="0" i="0" u="none" strike="noStrike" kern="1200" dirty="0" smtClean="0">
                          <a:solidFill>
                            <a:srgbClr val="000000"/>
                          </a:solidFill>
                          <a:effectLst/>
                          <a:latin typeface="Arial"/>
                        </a:rPr>
                        <a:t>$4.8B</a:t>
                      </a:r>
                      <a:endParaRPr lang="en-US" sz="1800" b="0" i="0" u="none" strike="noStrike" dirty="0">
                        <a:effectLst/>
                        <a:latin typeface="Arial"/>
                      </a:endParaRPr>
                    </a:p>
                    <a:p>
                      <a:pPr marL="0" algn="ctr" rtl="0" eaLnBrk="1" fontAlgn="b" latinLnBrk="0" hangingPunct="1">
                        <a:lnSpc>
                          <a:spcPct val="100000"/>
                        </a:lnSpc>
                        <a:spcBef>
                          <a:spcPts val="0"/>
                        </a:spcBef>
                        <a:spcAft>
                          <a:spcPts val="0"/>
                        </a:spcAft>
                      </a:pPr>
                      <a:r>
                        <a:rPr lang="en-US" sz="700" b="0" i="0" u="none" strike="noStrike" kern="1200" dirty="0">
                          <a:solidFill>
                            <a:schemeClr val="bg1">
                              <a:lumMod val="50000"/>
                            </a:schemeClr>
                          </a:solidFill>
                          <a:effectLst/>
                          <a:latin typeface="Arial"/>
                        </a:rPr>
                        <a:t>(Utilities)</a:t>
                      </a:r>
                      <a:endParaRPr lang="en-US" sz="1800" b="0" i="0" u="none" strike="noStrike" dirty="0">
                        <a:solidFill>
                          <a:schemeClr val="bg1">
                            <a:lumMod val="50000"/>
                          </a:schemeClr>
                        </a:solidFill>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$4.8B</a:t>
                      </a:r>
                      <a:endParaRPr lang="en-US" sz="800" b="0" i="0" kern="1200" dirty="0" smtClean="0">
                        <a:solidFill>
                          <a:schemeClr val="tx1"/>
                        </a:solidFill>
                        <a:effectLst/>
                        <a:latin typeface="Arial" panose="020B0604020202020204" pitchFamily="34" charset="0"/>
                        <a:ea typeface="+mn-ea"/>
                        <a:cs typeface="Arial" panose="020B0604020202020204" pitchFamily="34" charset="0"/>
                      </a:endParaRPr>
                    </a:p>
                    <a:p>
                      <a:pPr marL="0" marR="0" lvl="0" indent="-45720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bg1">
                              <a:lumMod val="50000"/>
                            </a:schemeClr>
                          </a:solidFill>
                          <a:effectLst/>
                          <a:latin typeface="Arial" panose="020B0604020202020204" pitchFamily="34" charset="0"/>
                          <a:ea typeface="+mn-ea"/>
                          <a:cs typeface="Arial" panose="020B0604020202020204" pitchFamily="34" charset="0"/>
                        </a:rPr>
                        <a:t>(Utilities)</a:t>
                      </a:r>
                      <a:endParaRPr lang="en-US" sz="800" b="0" kern="1200" dirty="0" smtClean="0">
                        <a:solidFill>
                          <a:schemeClr val="bg1">
                            <a:lumMod val="50000"/>
                          </a:schemeClr>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vMerge="1">
                  <a:txBody>
                    <a:bodyPr/>
                    <a:lstStyle/>
                    <a:p>
                      <a:endParaRPr lang="en-US"/>
                    </a:p>
                  </a:txBody>
                  <a:tcPr/>
                </a:tc>
                <a:tc vMerge="1">
                  <a:txBody>
                    <a:bodyPr/>
                    <a:lstStyle/>
                    <a:p>
                      <a:endParaRPr lang="en-US"/>
                    </a:p>
                  </a:txBody>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mn-lt"/>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CRE exposure (excl. Multifamily)</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$8.95B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$9.1B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$8.9B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Multifamily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$10.52B</a:t>
                      </a:r>
                      <a:endParaRPr lang="en-US" sz="800" b="1"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smtClean="0">
                          <a:solidFill>
                            <a:srgbClr val="000000"/>
                          </a:solidFill>
                          <a:effectLst/>
                          <a:latin typeface="Arial"/>
                          <a:ea typeface="+mn-ea"/>
                          <a:cs typeface="+mn-cs"/>
                        </a:rPr>
                        <a:t>$10.5B</a:t>
                      </a:r>
                      <a:endParaRPr lang="en-US" sz="800" b="0" i="0" u="none" strike="noStrike" kern="1200" dirty="0">
                        <a:solidFill>
                          <a:srgbClr val="000000"/>
                        </a:solidFill>
                        <a:effectLst/>
                        <a:latin typeface="Arial"/>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$10.4B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$10.5B</a:t>
                      </a:r>
                      <a:endParaRPr lang="en-US" sz="800" b="0" i="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Single obligor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pPr>
                      <a:r>
                        <a:rPr lang="en-US" sz="800" b="1" i="0" u="none" strike="noStrike" kern="1200" dirty="0" smtClean="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ea typeface="+mn-ea"/>
                          <a:cs typeface="+mn-cs"/>
                        </a:rPr>
                        <a:t>$500MM</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algn="ctr" defTabSz="457200" rtl="0" eaLnBrk="1" fontAlgn="ctr" latinLnBrk="0" hangingPunct="1">
                        <a:lnSpc>
                          <a:spcPct val="100000"/>
                        </a:lnSpc>
                        <a:spcBef>
                          <a:spcPts val="0"/>
                        </a:spcBef>
                        <a:spcAft>
                          <a:spcPts val="0"/>
                        </a:spcAft>
                      </a:pPr>
                      <a:r>
                        <a:rPr lang="en-US" sz="800" b="0" kern="1200" dirty="0" smtClean="0">
                          <a:solidFill>
                            <a:schemeClr val="tx1"/>
                          </a:solidFill>
                          <a:effectLst/>
                          <a:latin typeface="Arial" panose="020B0604020202020204" pitchFamily="34" charset="0"/>
                          <a:ea typeface="Calibri"/>
                          <a:cs typeface="Arial" panose="020B0604020202020204" pitchFamily="34" charset="0"/>
                        </a:rPr>
                        <a:t>$500MM</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&gt;$500MM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Top 20 obligors exposure</a:t>
                      </a: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SBNA</a:t>
                      </a:r>
                      <a:endParaRPr lang="en-US" sz="800" b="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kern="1200" dirty="0" smtClean="0">
                          <a:solidFill>
                            <a:srgbClr val="000000"/>
                          </a:solidFill>
                          <a:effectLst/>
                          <a:latin typeface="Arial"/>
                          <a:ea typeface="+mn-ea"/>
                          <a:cs typeface="+mn-cs"/>
                        </a:rPr>
                        <a:t>$6.25B</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rtl="0" eaLnBrk="1" fontAlgn="ctr" latinLnBrk="0" hangingPunct="1">
                        <a:lnSpc>
                          <a:spcPct val="100000"/>
                        </a:lnSpc>
                        <a:spcBef>
                          <a:spcPts val="0"/>
                        </a:spcBef>
                        <a:spcAft>
                          <a:spcPts val="0"/>
                        </a:spcAft>
                      </a:pPr>
                      <a:r>
                        <a:rPr lang="en-US" sz="800" b="0" i="0" u="none" strike="noStrike" kern="1200" dirty="0">
                          <a:solidFill>
                            <a:srgbClr val="000000"/>
                          </a:solidFill>
                          <a:effectLst/>
                          <a:latin typeface="Arial"/>
                        </a:rPr>
                        <a:t>$</a:t>
                      </a:r>
                      <a:r>
                        <a:rPr lang="en-US" sz="800" b="0" i="0" u="none" strike="noStrike" kern="1200" dirty="0" smtClean="0">
                          <a:solidFill>
                            <a:srgbClr val="000000"/>
                          </a:solidFill>
                          <a:effectLst/>
                          <a:latin typeface="Arial"/>
                        </a:rPr>
                        <a:t>6.17B</a:t>
                      </a:r>
                      <a:endParaRPr lang="en-US" sz="1800" b="0" i="0" u="none" strike="noStrike" dirty="0">
                        <a:effectLst/>
                        <a:latin typeface="Arial"/>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ctr"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effectLst/>
                          <a:latin typeface="Arial" panose="020B0604020202020204" pitchFamily="34" charset="0"/>
                          <a:ea typeface="Calibri"/>
                          <a:cs typeface="Arial" panose="020B0604020202020204" pitchFamily="34" charset="0"/>
                        </a:rPr>
                        <a:t>$6.49B</a:t>
                      </a:r>
                      <a:endParaRPr lang="en-US" sz="800" b="0" kern="1200" dirty="0">
                        <a:solidFill>
                          <a:schemeClr val="tx1"/>
                        </a:solidFill>
                        <a:effectLst/>
                        <a:latin typeface="Arial" panose="020B0604020202020204" pitchFamily="34" charset="0"/>
                        <a:ea typeface="Calibri"/>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$7.0B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00000"/>
                        </a:lnSpc>
                      </a:pPr>
                      <a:r>
                        <a:rPr lang="en-US" sz="800" b="0" i="0" kern="1200" dirty="0" smtClean="0">
                          <a:solidFill>
                            <a:schemeClr val="tx1"/>
                          </a:solidFill>
                          <a:latin typeface="Arial" panose="020B0604020202020204" pitchFamily="34" charset="0"/>
                          <a:ea typeface="+mn-ea"/>
                          <a:cs typeface="Arial" panose="020B0604020202020204" pitchFamily="34" charset="0"/>
                        </a:rPr>
                        <a:t>$8.0B</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SC subprime assets as % of SHUSA credit exposure</a:t>
                      </a:r>
                      <a:r>
                        <a:rPr lang="en-US" sz="800" b="0" kern="1200" baseline="30000" dirty="0" smtClean="0">
                          <a:solidFill>
                            <a:schemeClr val="tx1"/>
                          </a:solidFill>
                          <a:latin typeface="Arial" panose="020B0604020202020204" pitchFamily="34" charset="0"/>
                          <a:ea typeface="+mn-ea"/>
                          <a:cs typeface="Arial" panose="020B0604020202020204" pitchFamily="34" charset="0"/>
                        </a:rPr>
                        <a:t>6 </a:t>
                      </a:r>
                      <a:endParaRPr lang="en-US" sz="800" b="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SHUSA</a:t>
                      </a:r>
                      <a:r>
                        <a:rPr lang="en-US" sz="800" b="0" baseline="0" dirty="0" smtClean="0">
                          <a:latin typeface="Arial" panose="020B0604020202020204" pitchFamily="34" charset="0"/>
                          <a:cs typeface="Arial" panose="020B0604020202020204" pitchFamily="34" charset="0"/>
                        </a:rPr>
                        <a:t> / SC</a:t>
                      </a:r>
                      <a:endParaRPr lang="en-US" sz="800" b="0" baseline="30000" dirty="0">
                        <a:latin typeface="Arial" panose="020B0604020202020204" pitchFamily="34" charset="0"/>
                        <a:cs typeface="Arial" panose="020B0604020202020204" pitchFamily="34" charset="0"/>
                      </a:endParaRPr>
                    </a:p>
                  </a:txBody>
                  <a:tcPr marL="45720" marR="45720" anchor="ctr">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20.3%(with PL</a:t>
                      </a:r>
                      <a:r>
                        <a:rPr kumimoji="0" lang="en-US" sz="800" b="1"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1"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20.0%(with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a:t>
                      </a:r>
                      <a:endPar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endParaRP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19.1%(excl. PL)</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19.6% (with PL</a:t>
                      </a:r>
                      <a:r>
                        <a:rPr kumimoji="0" lang="en-US" sz="800" b="0" i="0" u="none" strike="noStrike" kern="1200" cap="none" spc="0" normalizeH="0" baseline="30000" noProof="0" dirty="0" smtClean="0">
                          <a:ln>
                            <a:noFill/>
                          </a:ln>
                          <a:solidFill>
                            <a:schemeClr val="tx1"/>
                          </a:solidFill>
                          <a:effectLst/>
                          <a:uLnTx/>
                          <a:uFillTx/>
                          <a:latin typeface="Arial" panose="020B0604020202020204" pitchFamily="34" charset="0"/>
                          <a:ea typeface="ＭＳ Ｐゴシック"/>
                          <a:cs typeface="Arial" panose="020B0604020202020204" pitchFamily="34" charset="0"/>
                        </a:rPr>
                        <a:t>7</a:t>
                      </a: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a:t>
                      </a:r>
                    </a:p>
                    <a:p>
                      <a:pPr marL="0" marR="0" lvl="0" indent="0" algn="ctr" defTabSz="4572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smtClean="0">
                          <a:ln>
                            <a:noFill/>
                          </a:ln>
                          <a:solidFill>
                            <a:prstClr val="black"/>
                          </a:solidFill>
                          <a:effectLst/>
                          <a:uLnTx/>
                          <a:uFillTx/>
                          <a:latin typeface="Arial" panose="020B0604020202020204" pitchFamily="34" charset="0"/>
                          <a:ea typeface="ＭＳ Ｐゴシック"/>
                          <a:cs typeface="Arial" panose="020B0604020202020204" pitchFamily="34" charset="0"/>
                        </a:rPr>
                        <a:t>18.6% (excl. PL)</a:t>
                      </a: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23%</a:t>
                      </a:r>
                    </a:p>
                  </a:txBody>
                  <a:tcPr marL="45720" marR="45720" anchor="ctr">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bl>
          </a:graphicData>
        </a:graphic>
      </p:graphicFrame>
      <p:sp>
        <p:nvSpPr>
          <p:cNvPr id="5" name="TextBox 4"/>
          <p:cNvSpPr txBox="1"/>
          <p:nvPr/>
        </p:nvSpPr>
        <p:spPr>
          <a:xfrm>
            <a:off x="1828800" y="6072735"/>
            <a:ext cx="5296474" cy="923330"/>
          </a:xfrm>
          <a:prstGeom prst="rect">
            <a:avLst/>
          </a:prstGeom>
          <a:noFill/>
        </p:spPr>
        <p:txBody>
          <a:bodyPr wrap="square" rtlCol="0">
            <a:spAutoFit/>
          </a:bodyPr>
          <a:lstStyle/>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Net </a:t>
            </a:r>
            <a:r>
              <a:rPr lang="en-US" sz="600" dirty="0">
                <a:latin typeface="Arial" panose="020B0604020202020204" pitchFamily="34" charset="0"/>
                <a:cs typeface="Arial" panose="020B0604020202020204" pitchFamily="34" charset="0"/>
                <a:sym typeface="Arial"/>
              </a:rPr>
              <a:t>charge-off metric has been revised to a 12-month rolling calculation </a:t>
            </a:r>
            <a:endParaRPr lang="en-US" sz="600" dirty="0" smtClean="0">
              <a:latin typeface="Arial" panose="020B0604020202020204" pitchFamily="34" charset="0"/>
              <a:cs typeface="Arial" panose="020B0604020202020204" pitchFamily="34" charset="0"/>
              <a:sym typeface="Arial"/>
            </a:endParaRPr>
          </a:p>
          <a:p>
            <a:pPr marL="228600" indent="-228600">
              <a:buFontTx/>
              <a:buAutoNum type="arabicPeriod"/>
            </a:pPr>
            <a:r>
              <a:rPr lang="en-US" sz="600" dirty="0" smtClean="0">
                <a:latin typeface="Arial" panose="020B0604020202020204" pitchFamily="34" charset="0"/>
                <a:cs typeface="Arial" panose="020B0604020202020204" pitchFamily="34" charset="0"/>
                <a:sym typeface="Arial"/>
              </a:rPr>
              <a:t>SC Limit change: Trigger from 18% to 30% and Limit from 20% to 35% in March Board meeting</a:t>
            </a:r>
          </a:p>
          <a:p>
            <a:pPr marL="228600" indent="-228600">
              <a:buFontTx/>
              <a:buAutoNum type="arabicPeriod"/>
            </a:pPr>
            <a:r>
              <a:rPr lang="en-US" sz="600" dirty="0">
                <a:latin typeface="Arial" panose="020B0604020202020204" pitchFamily="34" charset="0"/>
                <a:cs typeface="Arial" panose="020B0604020202020204" pitchFamily="34" charset="0"/>
              </a:rPr>
              <a:t>Two months temporary red limit increase from 5.0 to 5.5BN for Finance &amp; Insurance in Industry exposure </a:t>
            </a:r>
            <a:r>
              <a:rPr lang="en-US" sz="600" dirty="0" smtClean="0">
                <a:latin typeface="Arial" panose="020B0604020202020204" pitchFamily="34" charset="0"/>
                <a:cs typeface="Arial" panose="020B0604020202020204" pitchFamily="34" charset="0"/>
              </a:rPr>
              <a:t>metric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r>
              <a:rPr lang="en-US" sz="600" dirty="0" smtClean="0">
                <a:latin typeface="Arial" panose="020B0604020202020204" pitchFamily="34" charset="0"/>
                <a:cs typeface="Arial" panose="020B0604020202020204" pitchFamily="34" charset="0"/>
                <a:sym typeface="Arial"/>
              </a:rPr>
              <a:t>A </a:t>
            </a:r>
            <a:r>
              <a:rPr lang="en-US" sz="600" dirty="0">
                <a:latin typeface="Arial" panose="020B0604020202020204" pitchFamily="34" charset="0"/>
                <a:cs typeface="Arial" panose="020B0604020202020204" pitchFamily="34" charset="0"/>
                <a:sym typeface="Arial"/>
              </a:rPr>
              <a:t>Santander Risk Rating (internal rating scale) of 5.0 maps to a BB+ according to the S&amp;P rating </a:t>
            </a:r>
            <a:r>
              <a:rPr lang="en-US" sz="600" dirty="0" smtClean="0">
                <a:latin typeface="Arial" panose="020B0604020202020204" pitchFamily="34" charset="0"/>
                <a:cs typeface="Arial" panose="020B0604020202020204" pitchFamily="34" charset="0"/>
                <a:sym typeface="Arial"/>
              </a:rPr>
              <a:t>scale</a:t>
            </a:r>
          </a:p>
          <a:p>
            <a:pPr marL="228600" indent="-228600">
              <a:buAutoNum type="arabicPeriod"/>
            </a:pPr>
            <a:r>
              <a:rPr lang="en-US" sz="600" dirty="0">
                <a:latin typeface="Arial" panose="020B0604020202020204" pitchFamily="34" charset="0"/>
                <a:cs typeface="Arial" panose="020B0604020202020204" pitchFamily="34" charset="0"/>
                <a:sym typeface="Arial"/>
              </a:rPr>
              <a:t>Unsecured 61+</a:t>
            </a:r>
            <a:r>
              <a:rPr lang="en-US" sz="600" dirty="0" smtClean="0">
                <a:latin typeface="Arial" panose="020B0604020202020204" pitchFamily="34" charset="0"/>
                <a:cs typeface="Arial" panose="020B0604020202020204" pitchFamily="34" charset="0"/>
                <a:sym typeface="Arial"/>
              </a:rPr>
              <a:t>’s Amber </a:t>
            </a:r>
            <a:r>
              <a:rPr lang="en-US" sz="600" dirty="0">
                <a:latin typeface="Arial" panose="020B0604020202020204" pitchFamily="34" charset="0"/>
                <a:cs typeface="Arial" panose="020B0604020202020204" pitchFamily="34" charset="0"/>
                <a:sym typeface="Arial"/>
              </a:rPr>
              <a:t>Trigger changed from 7.00% to 12.50% and the Red Limit changed from 8.00% to 13.50</a:t>
            </a:r>
            <a:r>
              <a:rPr lang="en-US" sz="600" dirty="0" smtClean="0">
                <a:latin typeface="Arial" panose="020B0604020202020204" pitchFamily="34" charset="0"/>
                <a:cs typeface="Arial" panose="020B0604020202020204" pitchFamily="34" charset="0"/>
                <a:sym typeface="Arial"/>
              </a:rPr>
              <a:t>% (Board approved in March)</a:t>
            </a:r>
          </a:p>
          <a:p>
            <a:pPr marL="228600" indent="-228600">
              <a:buAutoNum type="arabicPeriod"/>
            </a:pPr>
            <a:r>
              <a:rPr lang="en-US" sz="600" dirty="0" smtClean="0">
                <a:latin typeface="Arial" panose="020B0604020202020204" pitchFamily="34" charset="0"/>
                <a:cs typeface="Arial" panose="020B0604020202020204" pitchFamily="34" charset="0"/>
              </a:rPr>
              <a:t>Subprime </a:t>
            </a:r>
            <a:r>
              <a:rPr lang="en-US" sz="600" dirty="0">
                <a:latin typeface="Arial" panose="020B0604020202020204" pitchFamily="34" charset="0"/>
                <a:cs typeface="Arial" panose="020B0604020202020204" pitchFamily="34" charset="0"/>
              </a:rPr>
              <a:t>is defined as FICO &lt; 630 or no FICO score </a:t>
            </a:r>
            <a:r>
              <a:rPr lang="en-US" sz="600" dirty="0" smtClean="0">
                <a:latin typeface="Arial" panose="020B0604020202020204" pitchFamily="34" charset="0"/>
                <a:cs typeface="Arial" panose="020B0604020202020204" pitchFamily="34" charset="0"/>
              </a:rPr>
              <a:t>available for both Auto and Unsecured; SC subprime assets as % of SHUSA moved to Credit risk</a:t>
            </a:r>
          </a:p>
          <a:p>
            <a:pPr marL="228600" indent="-228600">
              <a:buAutoNum type="arabicPeriod"/>
            </a:pPr>
            <a:r>
              <a:rPr lang="en-US" sz="600" kern="0" dirty="0" smtClean="0">
                <a:latin typeface="Arial" panose="020B0604020202020204" pitchFamily="34" charset="0"/>
                <a:cs typeface="Arial" panose="020B0604020202020204" pitchFamily="34" charset="0"/>
              </a:rPr>
              <a:t>PL</a:t>
            </a:r>
            <a:r>
              <a:rPr lang="en-US" sz="600" kern="0" dirty="0">
                <a:latin typeface="Arial" panose="020B0604020202020204" pitchFamily="34" charset="0"/>
                <a:cs typeface="Arial" panose="020B0604020202020204" pitchFamily="34" charset="0"/>
              </a:rPr>
              <a:t>: </a:t>
            </a:r>
            <a:r>
              <a:rPr lang="en-US" sz="600" dirty="0">
                <a:latin typeface="Arial" panose="020B0604020202020204" pitchFamily="34" charset="0"/>
                <a:cs typeface="Arial" panose="020B0604020202020204" pitchFamily="34" charset="0"/>
                <a:sym typeface="Arial"/>
              </a:rPr>
              <a:t>Personal Lending – Lending Club (sold on Feb 1</a:t>
            </a:r>
            <a:r>
              <a:rPr lang="en-US" sz="600" baseline="30000" dirty="0">
                <a:latin typeface="Arial" panose="020B0604020202020204" pitchFamily="34" charset="0"/>
                <a:cs typeface="Arial" panose="020B0604020202020204" pitchFamily="34" charset="0"/>
                <a:sym typeface="Arial"/>
              </a:rPr>
              <a:t>st</a:t>
            </a:r>
            <a:r>
              <a:rPr lang="en-US" sz="600" dirty="0">
                <a:latin typeface="Arial" panose="020B0604020202020204" pitchFamily="34" charset="0"/>
                <a:cs typeface="Arial" panose="020B0604020202020204" pitchFamily="34" charset="0"/>
                <a:sym typeface="Arial"/>
              </a:rPr>
              <a:t>) &amp; Bluestem (Held for Sale) &amp; NCL (Held for Sale) </a:t>
            </a:r>
            <a:endParaRPr lang="en-US" sz="600" dirty="0" smtClean="0">
              <a:latin typeface="Arial" panose="020B0604020202020204" pitchFamily="34" charset="0"/>
              <a:cs typeface="Arial" panose="020B0604020202020204" pitchFamily="34" charset="0"/>
              <a:sym typeface="Arial"/>
            </a:endParaRPr>
          </a:p>
          <a:p>
            <a:pPr marL="228600" indent="-228600">
              <a:buAutoNum type="arabicPeriod"/>
            </a:pPr>
            <a:endParaRPr lang="en-US" sz="600" kern="0" dirty="0">
              <a:latin typeface="Arial" panose="020B0604020202020204" pitchFamily="34" charset="0"/>
              <a:cs typeface="Arial" panose="020B0604020202020204" pitchFamily="34" charset="0"/>
            </a:endParaRPr>
          </a:p>
        </p:txBody>
      </p:sp>
      <p:sp>
        <p:nvSpPr>
          <p:cNvPr id="6"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8" name="TextBox 7"/>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(2/4)</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726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7057473"/>
              </p:ext>
            </p:extLst>
          </p:nvPr>
        </p:nvGraphicFramePr>
        <p:xfrm>
          <a:off x="304799" y="487680"/>
          <a:ext cx="8517322" cy="4084320"/>
        </p:xfrm>
        <a:graphic>
          <a:graphicData uri="http://schemas.openxmlformats.org/drawingml/2006/table">
            <a:tbl>
              <a:tblPr firstRow="1" bandRow="1"/>
              <a:tblGrid>
                <a:gridCol w="842306"/>
                <a:gridCol w="1684612"/>
                <a:gridCol w="1333652"/>
                <a:gridCol w="982692"/>
                <a:gridCol w="982692"/>
                <a:gridCol w="982692"/>
                <a:gridCol w="857477"/>
                <a:gridCol w="851199"/>
              </a:tblGrid>
              <a:tr h="185045">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240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a:t>
                      </a:r>
                      <a:r>
                        <a:rPr lang="en-US" sz="800" b="1" baseline="0" dirty="0" smtClean="0">
                          <a:solidFill>
                            <a:srgbClr val="FF0000"/>
                          </a:solidFill>
                          <a:latin typeface="Arial" panose="020B0604020202020204" pitchFamily="34" charset="0"/>
                          <a:cs typeface="Arial" panose="020B0604020202020204" pitchFamily="34" charset="0"/>
                        </a:rPr>
                        <a:t> </a:t>
                      </a:r>
                      <a:r>
                        <a:rPr lang="en-US" sz="800" b="1" dirty="0" smtClean="0">
                          <a:solidFill>
                            <a:srgbClr val="FF0000"/>
                          </a:solidFill>
                          <a:latin typeface="Arial" panose="020B0604020202020204" pitchFamily="34" charset="0"/>
                          <a:cs typeface="Arial" panose="020B0604020202020204" pitchFamily="34" charset="0"/>
                        </a:rPr>
                        <a:t>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Apr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Mar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Feb </a:t>
                      </a:r>
                      <a:r>
                        <a:rPr lang="en-US" sz="800" b="1" kern="1200" baseline="0" dirty="0" smtClean="0">
                          <a:solidFill>
                            <a:schemeClr val="tx1"/>
                          </a:solidFill>
                          <a:latin typeface="Arial" panose="020B0604020202020204" pitchFamily="34" charset="0"/>
                          <a:ea typeface="+mn-ea"/>
                          <a:cs typeface="Arial" panose="020B0604020202020204" pitchFamily="34" charset="0"/>
                        </a:rPr>
                        <a:t>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nchor="ctr">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8504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solidFill>
                            <a:schemeClr val="tx1"/>
                          </a:solidFill>
                          <a:latin typeface="Arial" panose="020B0604020202020204" pitchFamily="34" charset="0"/>
                          <a:cs typeface="Arial" panose="020B0604020202020204" pitchFamily="34" charset="0"/>
                        </a:rPr>
                        <a:t>Net residual value exposure</a:t>
                      </a: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2.32%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2.26%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2.03%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rowSpan="8">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Liquidity</a:t>
                      </a:r>
                      <a:r>
                        <a:rPr lang="en-US" sz="800" b="1" baseline="0" dirty="0" smtClean="0">
                          <a:latin typeface="Arial" panose="020B0604020202020204" pitchFamily="34" charset="0"/>
                          <a:cs typeface="Arial" panose="020B0604020202020204" pitchFamily="34" charset="0"/>
                        </a:rPr>
                        <a:t> / funding </a:t>
                      </a:r>
                      <a:endParaRPr lang="en-US" sz="800" b="1" i="0" baseline="300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Survival Horizon</a:t>
                      </a:r>
                      <a:r>
                        <a:rPr lang="en-US" sz="800" b="0" i="0" kern="1200" baseline="0" dirty="0" smtClean="0">
                          <a:solidFill>
                            <a:schemeClr val="tx1"/>
                          </a:solidFill>
                          <a:latin typeface="Arial" panose="020B0604020202020204" pitchFamily="34" charset="0"/>
                          <a:ea typeface="+mn-ea"/>
                          <a:cs typeface="Arial" panose="020B0604020202020204" pitchFamily="34" charset="0"/>
                        </a:rPr>
                        <a:t> under Stress</a:t>
                      </a:r>
                      <a:r>
                        <a:rPr lang="en-US" sz="800" b="1"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bg1">
                            <a:lumMod val="50000"/>
                          </a:schemeClr>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bg1">
                              <a:lumMod val="50000"/>
                            </a:schemeClr>
                          </a:solidFill>
                          <a:latin typeface="Arial" panose="020B0604020202020204" pitchFamily="34" charset="0"/>
                          <a:cs typeface="Arial" panose="020B0604020202020204" pitchFamily="34" charset="0"/>
                        </a:rPr>
                        <a:t>TBD</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82</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bg1">
                            <a:lumMod val="50000"/>
                          </a:schemeClr>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90 days</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120</a:t>
                      </a:r>
                      <a:r>
                        <a:rPr lang="en-US" sz="800" b="0" baseline="0" dirty="0" smtClean="0">
                          <a:solidFill>
                            <a:schemeClr val="tx1"/>
                          </a:solidFill>
                          <a:latin typeface="Arial" panose="020B0604020202020204" pitchFamily="34" charset="0"/>
                          <a:cs typeface="Arial" panose="020B0604020202020204" pitchFamily="34" charset="0"/>
                        </a:rPr>
                        <a:t> days</a:t>
                      </a:r>
                      <a:endParaRPr lang="en-US" sz="800" b="0" dirty="0" smtClean="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90 days</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60 days</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Liquidity Coverage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b="1"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247.2%</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140%</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125%</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111%</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endParaRPr lang="en-US" sz="800" b="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170.5%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120%</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110%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Structural Funding Ratio</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lang="en-US" sz="800" b="1"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111.5%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0">
                <a:tc vMerge="1">
                  <a:txBody>
                    <a:bodyPr/>
                    <a:lstStyle/>
                    <a:p>
                      <a:endParaRPr lang="en-US"/>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endParaRPr lang="en-US"/>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ＭＳ Ｐゴシック"/>
                          <a:cs typeface="Arial" panose="020B0604020202020204" pitchFamily="34" charset="0"/>
                        </a:rPr>
                        <a:t>83.3%</a:t>
                      </a:r>
                      <a:endParaRPr lang="en-US" sz="800" b="1"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86.3%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ＭＳ Ｐゴシック"/>
                          <a:cs typeface="Arial" panose="020B0604020202020204" pitchFamily="34" charset="0"/>
                        </a:rPr>
                        <a:t>87.3%</a:t>
                      </a:r>
                      <a:endParaRPr lang="en-US" sz="800" b="0" kern="1200" dirty="0">
                        <a:solidFill>
                          <a:schemeClr val="tx1"/>
                        </a:solidFill>
                        <a:latin typeface="Arial" panose="020B0604020202020204" pitchFamily="34" charset="0"/>
                        <a:ea typeface="ＭＳ Ｐゴシック"/>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dirty="0" smtClean="0">
                          <a:solidFill>
                            <a:schemeClr val="tx1"/>
                          </a:solidFill>
                          <a:latin typeface="Arial" panose="020B0604020202020204" pitchFamily="34" charset="0"/>
                          <a:cs typeface="Arial" panose="020B0604020202020204" pitchFamily="34" charset="0"/>
                        </a:rPr>
                        <a:t>75%</a:t>
                      </a: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Arial" panose="020B0604020202020204" pitchFamily="34" charset="0"/>
                          <a:cs typeface="Arial" panose="020B0604020202020204" pitchFamily="34" charset="0"/>
                        </a:rPr>
                        <a:t>70%</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a:p>
                  </a:txBody>
                  <a:tcPr>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en-US"/>
                    </a:p>
                  </a:txBody>
                  <a:tcP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lumMod val="95000"/>
                              <a:lumOff val="5000"/>
                            </a:schemeClr>
                          </a:solidFill>
                          <a:latin typeface="Arial" panose="020B0604020202020204" pitchFamily="34" charset="0"/>
                          <a:ea typeface="+mn-ea"/>
                          <a:cs typeface="Arial" panose="020B0604020202020204" pitchFamily="34" charset="0"/>
                        </a:rPr>
                        <a:t>120%</a:t>
                      </a:r>
                      <a:endParaRPr lang="en-US" sz="800" b="1"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kern="1200" dirty="0" smtClean="0">
                          <a:solidFill>
                            <a:schemeClr val="tx1">
                              <a:lumMod val="95000"/>
                              <a:lumOff val="5000"/>
                            </a:schemeClr>
                          </a:solidFill>
                          <a:latin typeface="Arial" panose="020B0604020202020204" pitchFamily="34" charset="0"/>
                          <a:ea typeface="+mn-ea"/>
                          <a:cs typeface="Arial" panose="020B0604020202020204" pitchFamily="34" charset="0"/>
                        </a:rPr>
                        <a:t>124%</a:t>
                      </a:r>
                      <a:endParaRPr lang="en-US" sz="800" b="0" kern="1200" dirty="0">
                        <a:solidFill>
                          <a:schemeClr val="tx1">
                            <a:lumMod val="95000"/>
                            <a:lumOff val="5000"/>
                          </a:schemeClr>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algn="ctr">
                        <a:spcBef>
                          <a:spcPts val="0"/>
                        </a:spcBef>
                        <a:spcAft>
                          <a:spcPts val="0"/>
                        </a:spcAft>
                      </a:pPr>
                      <a:r>
                        <a:rPr lang="en-US" sz="800" b="0" i="0" kern="1200" dirty="0" smtClean="0">
                          <a:solidFill>
                            <a:schemeClr val="tx1"/>
                          </a:solidFill>
                          <a:latin typeface="Arial" panose="020B0604020202020204" pitchFamily="34" charset="0"/>
                          <a:ea typeface="+mn-ea"/>
                          <a:cs typeface="Arial" panose="020B0604020202020204" pitchFamily="34" charset="0"/>
                        </a:rPr>
                        <a:t>124.0%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105%</a:t>
                      </a:r>
                      <a:endParaRPr lang="en-US" sz="800" dirty="0">
                        <a:latin typeface="Arial" panose="020B0604020202020204" pitchFamily="34" charset="0"/>
                        <a:cs typeface="Arial" panose="020B0604020202020204" pitchFamily="34" charset="0"/>
                      </a:endParaRPr>
                    </a:p>
                  </a:txBody>
                  <a:tcPr marL="45720" marR="45720">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dirty="0" smtClean="0">
                          <a:latin typeface="Arial" panose="020B0604020202020204" pitchFamily="34" charset="0"/>
                          <a:cs typeface="Arial" panose="020B0604020202020204" pitchFamily="34" charset="0"/>
                        </a:rPr>
                        <a:t>100%</a:t>
                      </a:r>
                      <a:endParaRPr lang="en-US" sz="800" dirty="0">
                        <a:latin typeface="Arial" panose="020B0604020202020204" pitchFamily="34" charset="0"/>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85045">
                <a:tc vMerge="1">
                  <a:txBody>
                    <a:bodyPr/>
                    <a:lstStyle/>
                    <a:p>
                      <a:endParaRPr lang="en-US" sz="1100" b="1" dirty="0"/>
                    </a:p>
                  </a:txBody>
                  <a:tcPr marL="45720" marR="45720">
                    <a:lnL w="12700" cap="flat" cmpd="sng" algn="ctr">
                      <a:solidFill>
                        <a:schemeClr val="bg1"/>
                      </a:solidFill>
                      <a:prstDash val="solid"/>
                      <a:round/>
                      <a:headEnd type="none" w="med" len="med"/>
                      <a:tailEnd type="none" w="med" len="med"/>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Available SC committed liquidity / average projected net originations</a:t>
                      </a:r>
                    </a:p>
                  </a:txBody>
                  <a:tcPr marL="45720" marR="45720">
                    <a:lnL>
                      <a:noFill/>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 / SC</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i="0" kern="1200" dirty="0" smtClean="0">
                          <a:solidFill>
                            <a:schemeClr val="tx1"/>
                          </a:solidFill>
                          <a:latin typeface="Arial" panose="020B0604020202020204" pitchFamily="34" charset="0"/>
                          <a:ea typeface="+mn-ea"/>
                          <a:cs typeface="Arial" panose="020B0604020202020204" pitchFamily="34" charset="0"/>
                        </a:rPr>
                        <a:t>8.1 months</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6.8</a:t>
                      </a:r>
                      <a:r>
                        <a:rPr lang="en-US" sz="800" b="0" i="0" kern="1200" baseline="0" dirty="0" smtClean="0">
                          <a:solidFill>
                            <a:schemeClr val="tx1"/>
                          </a:solidFill>
                          <a:latin typeface="Arial" panose="020B0604020202020204" pitchFamily="34" charset="0"/>
                          <a:ea typeface="+mn-ea"/>
                          <a:cs typeface="Arial" panose="020B0604020202020204" pitchFamily="34" charset="0"/>
                        </a:rPr>
                        <a:t>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0" i="0" kern="1200" dirty="0" smtClean="0">
                          <a:solidFill>
                            <a:schemeClr val="tx1"/>
                          </a:solidFill>
                          <a:latin typeface="Arial" panose="020B0604020202020204" pitchFamily="34" charset="0"/>
                          <a:ea typeface="+mn-ea"/>
                          <a:cs typeface="Arial" panose="020B0604020202020204" pitchFamily="34" charset="0"/>
                        </a:rPr>
                        <a:t>6.9 months</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3175"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i="0" dirty="0" smtClean="0">
                          <a:solidFill>
                            <a:schemeClr val="tx1"/>
                          </a:solidFill>
                          <a:latin typeface="Arial" panose="020B0604020202020204" pitchFamily="34" charset="0"/>
                          <a:cs typeface="Arial" panose="020B0604020202020204" pitchFamily="34" charset="0"/>
                        </a:rPr>
                        <a:t>&lt; 6 months</a:t>
                      </a:r>
                    </a:p>
                  </a:txBody>
                  <a:tcPr marL="45720" marR="45720" anchor="ctr">
                    <a:lnL w="3175"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&lt; 5 months</a:t>
                      </a:r>
                      <a:endParaRPr lang="en-US" sz="800" dirty="0" smtClean="0">
                        <a:solidFill>
                          <a:schemeClr val="tx1"/>
                        </a:solidFill>
                        <a:latin typeface="Arial" panose="020B0604020202020204" pitchFamily="34" charset="0"/>
                        <a:cs typeface="Arial" panose="020B0604020202020204" pitchFamily="34" charset="0"/>
                      </a:endParaRPr>
                    </a:p>
                  </a:txBody>
                  <a:tcPr marL="45720" marR="45720" anchor="ctr">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rowSpan="6">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Interest rate </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Net</a:t>
                      </a:r>
                      <a:r>
                        <a:rPr lang="en-US" sz="800" b="0" i="0" kern="1200" baseline="0" dirty="0" smtClean="0">
                          <a:solidFill>
                            <a:schemeClr val="tx1"/>
                          </a:solidFill>
                          <a:latin typeface="Arial" panose="020B0604020202020204" pitchFamily="34" charset="0"/>
                          <a:ea typeface="+mn-ea"/>
                          <a:cs typeface="Arial" panose="020B0604020202020204" pitchFamily="34" charset="0"/>
                        </a:rPr>
                        <a:t> interest income sensitivity</a:t>
                      </a:r>
                      <a:r>
                        <a:rPr lang="en-US" sz="800" b="0" i="0" kern="1200" dirty="0" smtClean="0">
                          <a:solidFill>
                            <a:schemeClr val="tx1"/>
                          </a:solidFill>
                          <a:latin typeface="Arial" panose="020B0604020202020204" pitchFamily="34" charset="0"/>
                          <a:ea typeface="+mn-ea"/>
                          <a:cs typeface="Arial" panose="020B0604020202020204" pitchFamily="34" charset="0"/>
                        </a:rPr>
                        <a:t> (+/- 100bps shock)</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8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$(112)MM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$(120)MM </a:t>
                      </a:r>
                    </a:p>
                  </a:txBody>
                  <a:tcPr marL="45720" marR="45720">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$(140)MM </a:t>
                      </a: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i="0" u="none" strike="noStrike" dirty="0" smtClean="0">
                          <a:solidFill>
                            <a:schemeClr val="tx1"/>
                          </a:solidFill>
                          <a:effectLst/>
                          <a:latin typeface="Arial" panose="020B0604020202020204" pitchFamily="34" charset="0"/>
                          <a:cs typeface="Arial" panose="020B0604020202020204" pitchFamily="34" charset="0"/>
                        </a:rPr>
                        <a:t>$(55)MM</a:t>
                      </a:r>
                      <a:endParaRPr lang="en-US" sz="8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$(56)MM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$(47)MM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$(75)MM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8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$(111)MM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$(108)MM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$(150)MM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3">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Market value of equity sensitivity (+/- 200 bps shock)</a:t>
                      </a:r>
                    </a:p>
                  </a:txBody>
                  <a:tcPr marL="45720" marR="45720">
                    <a:lnL>
                      <a:noFill/>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SHUSA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8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$(893)MM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$(834)MM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$(1,070)MM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$(1,220)MM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SC</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1" i="0" u="none" strike="noStrike" dirty="0" smtClean="0">
                          <a:solidFill>
                            <a:schemeClr val="tx1"/>
                          </a:solidFill>
                          <a:effectLst/>
                          <a:latin typeface="Arial" panose="020B0604020202020204" pitchFamily="34" charset="0"/>
                          <a:cs typeface="Arial" panose="020B0604020202020204" pitchFamily="34" charset="0"/>
                        </a:rPr>
                        <a:t>$(222)MM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$(216)MM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i="0" u="none" strike="noStrike" dirty="0" smtClean="0">
                          <a:solidFill>
                            <a:schemeClr val="tx1"/>
                          </a:solidFill>
                          <a:effectLst/>
                          <a:latin typeface="Arial" panose="020B0604020202020204" pitchFamily="34" charset="0"/>
                          <a:cs typeface="Arial" panose="020B0604020202020204" pitchFamily="34" charset="0"/>
                        </a:rPr>
                        <a:t>$(202)MM</a:t>
                      </a: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$(240)MM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$(300)MM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vMerge="1">
                  <a:txBody>
                    <a:bodyPr/>
                    <a:lstStyle/>
                    <a:p>
                      <a:endParaRPr lang="en-US" sz="1000" b="1" dirty="0"/>
                    </a:p>
                  </a:txBody>
                  <a:tcPr>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050" b="0" i="0" kern="1200" dirty="0" smtClean="0">
                        <a:solidFill>
                          <a:schemeClr val="tx1"/>
                        </a:solidFill>
                        <a:latin typeface="+mn-lt"/>
                        <a:ea typeface="+mn-ea"/>
                        <a:cs typeface="+mn-cs"/>
                      </a:endParaRPr>
                    </a:p>
                  </a:txBody>
                  <a:tcPr>
                    <a:lnL>
                      <a:noFill/>
                    </a:lnL>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dirty="0" smtClean="0">
                          <a:latin typeface="Arial" panose="020B0604020202020204" pitchFamily="34" charset="0"/>
                          <a:cs typeface="Arial" panose="020B0604020202020204" pitchFamily="34" charset="0"/>
                        </a:rPr>
                        <a:t>SBNA</a:t>
                      </a:r>
                      <a:endParaRPr lang="en-US" sz="800" dirty="0">
                        <a:latin typeface="Arial" panose="020B0604020202020204" pitchFamily="34" charset="0"/>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endParaRPr lang="en-US" sz="800" b="1" kern="1200" dirty="0" smtClean="0">
                        <a:solidFill>
                          <a:schemeClr val="tx1"/>
                        </a:solidFill>
                        <a:latin typeface="Arial" panose="020B0604020202020204" pitchFamily="34" charset="0"/>
                        <a:ea typeface="+mn-ea"/>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800" b="0" kern="1200" dirty="0" smtClean="0">
                          <a:solidFill>
                            <a:schemeClr val="tx1"/>
                          </a:solidFill>
                          <a:latin typeface="Arial" panose="020B0604020202020204" pitchFamily="34" charset="0"/>
                          <a:ea typeface="+mn-ea"/>
                          <a:cs typeface="Arial" panose="020B0604020202020204" pitchFamily="34" charset="0"/>
                        </a:rPr>
                        <a:t>$(849)MM</a:t>
                      </a:r>
                    </a:p>
                  </a:txBody>
                  <a:tcPr marL="0" marR="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fontAlgn="ctr"/>
                      <a:r>
                        <a:rPr lang="en-US" sz="800" b="0" i="0" u="none" strike="noStrike" dirty="0" smtClean="0">
                          <a:solidFill>
                            <a:schemeClr val="tx1"/>
                          </a:solidFill>
                          <a:effectLst/>
                          <a:latin typeface="Arial" panose="020B0604020202020204" pitchFamily="34" charset="0"/>
                          <a:cs typeface="Arial" panose="020B0604020202020204" pitchFamily="34" charset="0"/>
                        </a:rPr>
                        <a:t>$(791)MM</a:t>
                      </a:r>
                      <a:endParaRPr lang="en-US" sz="8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$(825)MM</a:t>
                      </a:r>
                    </a:p>
                  </a:txBody>
                  <a:tcPr marL="45720" marR="45720">
                    <a:lnL w="12700" cap="flat" cmpd="sng" algn="ctr">
                      <a:solidFill>
                        <a:srgbClr val="E8F6E6"/>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$(1,100)MM</a:t>
                      </a:r>
                    </a:p>
                  </a:txBody>
                  <a:tcPr marL="45720" marR="45720">
                    <a:lnL>
                      <a:noFill/>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29540">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Mark-to-market portfolio</a:t>
                      </a:r>
                      <a:endParaRPr lang="en-US" sz="800" b="1" baseline="3000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Mark</a:t>
                      </a:r>
                      <a:r>
                        <a:rPr lang="en-US" sz="800" b="0" i="0" kern="1200" baseline="0" dirty="0" smtClean="0">
                          <a:solidFill>
                            <a:schemeClr val="tx1"/>
                          </a:solidFill>
                          <a:latin typeface="Arial" panose="020B0604020202020204" pitchFamily="34" charset="0"/>
                          <a:ea typeface="+mn-ea"/>
                          <a:cs typeface="Arial" panose="020B0604020202020204" pitchFamily="34" charset="0"/>
                        </a:rPr>
                        <a:t>-to-market Value at Risk (</a:t>
                      </a:r>
                      <a:r>
                        <a:rPr lang="en-US" sz="800" b="0" i="0" kern="1200" baseline="0" dirty="0" err="1" smtClean="0">
                          <a:solidFill>
                            <a:schemeClr val="tx1"/>
                          </a:solidFill>
                          <a:latin typeface="Arial" panose="020B0604020202020204" pitchFamily="34" charset="0"/>
                          <a:ea typeface="+mn-ea"/>
                          <a:cs typeface="Arial" panose="020B0604020202020204" pitchFamily="34" charset="0"/>
                        </a:rPr>
                        <a:t>VaR</a:t>
                      </a:r>
                      <a:r>
                        <a:rPr lang="en-US" sz="800" b="0" i="0" kern="1200" baseline="0" dirty="0" smtClean="0">
                          <a:solidFill>
                            <a:schemeClr val="tx1"/>
                          </a:solidFill>
                          <a:latin typeface="Arial" panose="020B0604020202020204" pitchFamily="34" charset="0"/>
                          <a:ea typeface="+mn-ea"/>
                          <a:cs typeface="Arial" panose="020B0604020202020204" pitchFamily="34" charset="0"/>
                        </a:rPr>
                        <a:t>)</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solidFill>
                            <a:schemeClr val="tx1"/>
                          </a:solidFill>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a:noFill/>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i="0" kern="12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i="0" kern="1200" dirty="0" smtClean="0">
                          <a:solidFill>
                            <a:schemeClr val="tx1"/>
                          </a:solidFill>
                          <a:latin typeface="Arial" panose="020B0604020202020204" pitchFamily="34" charset="0"/>
                          <a:ea typeface="+mn-ea"/>
                          <a:cs typeface="Arial" panose="020B0604020202020204" pitchFamily="34" charset="0"/>
                        </a:rPr>
                        <a:t>$8.5MM</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$8.5MM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$24.4MM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kern="1200" dirty="0" smtClean="0">
                          <a:solidFill>
                            <a:schemeClr val="tx1"/>
                          </a:solidFill>
                          <a:latin typeface="Arial" panose="020B0604020202020204" pitchFamily="34" charset="0"/>
                          <a:ea typeface="+mn-ea"/>
                          <a:cs typeface="Arial" panose="020B0604020202020204" pitchFamily="34" charset="0"/>
                        </a:rPr>
                        <a:t>$28MM</a:t>
                      </a:r>
                      <a:endParaRPr lang="en-US" sz="800" kern="1200" dirty="0">
                        <a:solidFill>
                          <a:schemeClr val="tx1"/>
                        </a:solidFill>
                        <a:latin typeface="Arial" panose="020B0604020202020204" pitchFamily="34" charset="0"/>
                        <a:ea typeface="+mn-ea"/>
                        <a:cs typeface="Arial" panose="020B0604020202020204" pitchFamily="34" charset="0"/>
                      </a:endParaRPr>
                    </a:p>
                  </a:txBody>
                  <a:tcPr marL="45720" marR="4572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6" name="Footnote"/>
          <p:cNvSpPr/>
          <p:nvPr/>
        </p:nvSpPr>
        <p:spPr bwMode="auto">
          <a:xfrm>
            <a:off x="1896046" y="6721733"/>
            <a:ext cx="3666554"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Metric </a:t>
            </a:r>
            <a:r>
              <a:rPr lang="en-US" sz="600" dirty="0">
                <a:latin typeface="Arial" panose="020B0604020202020204" pitchFamily="34" charset="0"/>
                <a:cs typeface="Arial" panose="020B0604020202020204" pitchFamily="34" charset="0"/>
                <a:sym typeface="Arial"/>
              </a:rPr>
              <a:t>is on a </a:t>
            </a:r>
            <a:r>
              <a:rPr lang="en-US" sz="600" dirty="0" smtClean="0">
                <a:latin typeface="Arial" panose="020B0604020202020204" pitchFamily="34" charset="0"/>
                <a:cs typeface="Arial" panose="020B0604020202020204" pitchFamily="34" charset="0"/>
                <a:sym typeface="Arial"/>
              </a:rPr>
              <a:t>two month lag</a:t>
            </a:r>
          </a:p>
        </p:txBody>
      </p:sp>
      <p:sp>
        <p:nvSpPr>
          <p:cNvPr id="5" name="Footnote"/>
          <p:cNvSpPr/>
          <p:nvPr/>
        </p:nvSpPr>
        <p:spPr bwMode="auto">
          <a:xfrm>
            <a:off x="304800" y="594360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
        <p:nvSpPr>
          <p:cNvPr id="7" name="TextBox 6"/>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 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(3/4)</a:t>
            </a:r>
            <a:endParaRPr lang="en-US" sz="2000" b="1" dirty="0">
              <a:latin typeface="Arial" panose="020B0604020202020204" pitchFamily="34" charset="0"/>
              <a:cs typeface="Arial" panose="020B0604020202020204" pitchFamily="34" charset="0"/>
            </a:endParaRPr>
          </a:p>
        </p:txBody>
      </p:sp>
      <p:sp>
        <p:nvSpPr>
          <p:cNvPr id="8" name="Rectangle 7"/>
          <p:cNvSpPr/>
          <p:nvPr/>
        </p:nvSpPr>
        <p:spPr>
          <a:xfrm>
            <a:off x="7987275" y="19817"/>
            <a:ext cx="1138425" cy="558978"/>
          </a:xfrm>
          <a:prstGeom prst="rect">
            <a:avLst/>
          </a:prstGeom>
          <a:solidFill>
            <a:srgbClr val="FFCCCC"/>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solidFill>
                  <a:schemeClr val="tx1"/>
                </a:solidFill>
              </a:rPr>
              <a:t>Blank items pending update</a:t>
            </a:r>
            <a:endParaRPr lang="en-US" sz="1100" dirty="0">
              <a:solidFill>
                <a:schemeClr val="tx1"/>
              </a:solidFill>
            </a:endParaRPr>
          </a:p>
        </p:txBody>
      </p:sp>
    </p:spTree>
    <p:extLst>
      <p:ext uri="{BB962C8B-B14F-4D97-AF65-F5344CB8AC3E}">
        <p14:creationId xmlns:p14="http://schemas.microsoft.com/office/powerpoint/2010/main" val="2454091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58629357"/>
              </p:ext>
            </p:extLst>
          </p:nvPr>
        </p:nvGraphicFramePr>
        <p:xfrm>
          <a:off x="321880" y="450050"/>
          <a:ext cx="8500242" cy="3965585"/>
        </p:xfrm>
        <a:graphic>
          <a:graphicData uri="http://schemas.openxmlformats.org/drawingml/2006/table">
            <a:tbl>
              <a:tblPr firstRow="1" bandRow="1"/>
              <a:tblGrid>
                <a:gridCol w="871931"/>
                <a:gridCol w="1743868"/>
                <a:gridCol w="1380561"/>
                <a:gridCol w="951994"/>
                <a:gridCol w="951994"/>
                <a:gridCol w="951994"/>
                <a:gridCol w="832889"/>
                <a:gridCol w="815011"/>
              </a:tblGrid>
              <a:tr h="229237">
                <a:tc gridSpan="8">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hMerge="1">
                  <a:txBody>
                    <a:bodyPr/>
                    <a:lstStyle/>
                    <a:p>
                      <a:pPr marL="0" algn="ctr" defTabSz="457200" rtl="0" eaLnBrk="1" latinLnBrk="0" hangingPunct="1"/>
                      <a:endParaRPr lang="en-US" sz="9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808080"/>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p</a:t>
                      </a:r>
                      <a:r>
                        <a:rPr lang="en-US" sz="800" b="1" dirty="0" smtClean="0">
                          <a:solidFill>
                            <a:srgbClr val="FF0000"/>
                          </a:solidFill>
                          <a:latin typeface="Arial" panose="020B0604020202020204" pitchFamily="34" charset="0"/>
                          <a:cs typeface="Arial" panose="020B0604020202020204" pitchFamily="34" charset="0"/>
                        </a:rPr>
                        <a:t>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Apr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Mar 16</a:t>
                      </a:r>
                      <a:endParaRPr lang="en-US" sz="800" b="1" kern="1200" baseline="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baseline="0" dirty="0" smtClean="0">
                          <a:solidFill>
                            <a:schemeClr val="tx1"/>
                          </a:solidFill>
                          <a:latin typeface="Arial" panose="020B0604020202020204" pitchFamily="34" charset="0"/>
                          <a:ea typeface="+mn-ea"/>
                          <a:cs typeface="Arial" panose="020B0604020202020204" pitchFamily="34" charset="0"/>
                        </a:rPr>
                        <a:t>Feb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237">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latin typeface="Arial" panose="020B0604020202020204" pitchFamily="34" charset="0"/>
                          <a:cs typeface="Arial" panose="020B0604020202020204" pitchFamily="34" charset="0"/>
                        </a:rPr>
                        <a:t>Model</a:t>
                      </a:r>
                      <a:endParaRPr lang="en-US" sz="800" b="1"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Backlog of Tier 1 models not appropriately approved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effectLst/>
                          <a:latin typeface="Arial" panose="020B0604020202020204" pitchFamily="34" charset="0"/>
                          <a:cs typeface="Arial" panose="020B0604020202020204" pitchFamily="34" charset="0"/>
                        </a:rPr>
                        <a:t>Total 100</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effectLst/>
                          <a:latin typeface="Arial" panose="020B0604020202020204" pitchFamily="34" charset="0"/>
                          <a:cs typeface="Arial" panose="020B0604020202020204" pitchFamily="34" charset="0"/>
                        </a:rPr>
                        <a:t>SHUSA – 3</a:t>
                      </a: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baseline="0" dirty="0" smtClean="0">
                          <a:solidFill>
                            <a:schemeClr val="tx1"/>
                          </a:solidFill>
                          <a:effectLst/>
                          <a:latin typeface="Arial" panose="020B0604020202020204" pitchFamily="34" charset="0"/>
                          <a:cs typeface="Arial" panose="020B0604020202020204" pitchFamily="34" charset="0"/>
                        </a:rPr>
                        <a:t>SC </a:t>
                      </a:r>
                      <a:r>
                        <a:rPr lang="en-US" sz="800" b="1" dirty="0" smtClean="0">
                          <a:solidFill>
                            <a:schemeClr val="tx1"/>
                          </a:solidFill>
                          <a:effectLst/>
                          <a:latin typeface="Arial" panose="020B0604020202020204" pitchFamily="34" charset="0"/>
                          <a:cs typeface="Arial" panose="020B0604020202020204" pitchFamily="34" charset="0"/>
                        </a:rPr>
                        <a:t>– 20</a:t>
                      </a:r>
                      <a:r>
                        <a:rPr lang="en-US" sz="800" b="1" baseline="0" dirty="0" smtClean="0">
                          <a:solidFill>
                            <a:schemeClr val="tx1"/>
                          </a:solidFill>
                          <a:effectLst/>
                          <a:latin typeface="Arial" panose="020B0604020202020204" pitchFamily="34" charset="0"/>
                          <a:cs typeface="Arial" panose="020B0604020202020204" pitchFamily="34" charset="0"/>
                        </a:rPr>
                        <a:t> </a:t>
                      </a:r>
                      <a:endParaRPr lang="en-US" sz="800" b="1" dirty="0" smtClean="0">
                        <a:solidFill>
                          <a:schemeClr val="tx1"/>
                        </a:solidFill>
                        <a:effectLst/>
                        <a:latin typeface="Arial" panose="020B0604020202020204" pitchFamily="34" charset="0"/>
                        <a:cs typeface="Arial" panose="020B0604020202020204" pitchFamily="34" charset="0"/>
                      </a:endParaRPr>
                    </a:p>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effectLst/>
                          <a:latin typeface="Arial" panose="020B0604020202020204" pitchFamily="34" charset="0"/>
                          <a:cs typeface="Arial" panose="020B0604020202020204" pitchFamily="34" charset="0"/>
                        </a:rPr>
                        <a:t>SBNA – 26 </a:t>
                      </a:r>
                      <a:endParaRPr lang="en-US" sz="800" b="1"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1" dirty="0" smtClean="0">
                          <a:solidFill>
                            <a:schemeClr val="tx1"/>
                          </a:solidFill>
                          <a:effectLst/>
                          <a:latin typeface="Arial" panose="020B0604020202020204" pitchFamily="34" charset="0"/>
                          <a:ea typeface="Calibri"/>
                          <a:cs typeface="Arial" panose="020B0604020202020204" pitchFamily="34" charset="0"/>
                        </a:rPr>
                        <a:t>Other </a:t>
                      </a:r>
                      <a:r>
                        <a:rPr lang="en-US" sz="800" b="1" dirty="0" err="1" smtClean="0">
                          <a:solidFill>
                            <a:schemeClr val="tx1"/>
                          </a:solidFill>
                          <a:effectLst/>
                          <a:latin typeface="Arial" panose="020B0604020202020204" pitchFamily="34" charset="0"/>
                          <a:ea typeface="Calibri"/>
                          <a:cs typeface="Arial" panose="020B0604020202020204" pitchFamily="34" charset="0"/>
                        </a:rPr>
                        <a:t>ent</a:t>
                      </a:r>
                      <a:r>
                        <a:rPr lang="en-US" sz="800" b="1" dirty="0" smtClean="0">
                          <a:solidFill>
                            <a:schemeClr val="tx1"/>
                          </a:solidFill>
                          <a:effectLst/>
                          <a:latin typeface="Arial" panose="020B0604020202020204" pitchFamily="34" charset="0"/>
                          <a:ea typeface="Calibri"/>
                          <a:cs typeface="Arial" panose="020B0604020202020204" pitchFamily="34" charset="0"/>
                        </a:rPr>
                        <a:t>.</a:t>
                      </a:r>
                      <a:r>
                        <a:rPr lang="en-US" sz="800" b="1" baseline="0" dirty="0" smtClean="0">
                          <a:solidFill>
                            <a:schemeClr val="tx1"/>
                          </a:solidFill>
                          <a:effectLst/>
                          <a:latin typeface="Arial" panose="020B0604020202020204" pitchFamily="34" charset="0"/>
                          <a:ea typeface="Calibri"/>
                          <a:cs typeface="Arial" panose="020B0604020202020204" pitchFamily="34" charset="0"/>
                        </a:rPr>
                        <a:t> </a:t>
                      </a:r>
                      <a:r>
                        <a:rPr lang="en-US" sz="800" b="1" dirty="0" smtClean="0">
                          <a:solidFill>
                            <a:schemeClr val="tx1"/>
                          </a:solidFill>
                          <a:effectLst/>
                          <a:latin typeface="Arial" panose="020B0604020202020204" pitchFamily="34" charset="0"/>
                          <a:cs typeface="Arial" panose="020B0604020202020204" pitchFamily="34" charset="0"/>
                        </a:rPr>
                        <a:t>– 51</a:t>
                      </a: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102</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27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51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solidFill>
                            <a:schemeClr val="tx1"/>
                          </a:solidFill>
                          <a:effectLst/>
                          <a:latin typeface="Arial" panose="020B0604020202020204" pitchFamily="34" charset="0"/>
                          <a:ea typeface="Calibri"/>
                          <a:cs typeface="Arial" panose="020B0604020202020204" pitchFamily="34" charset="0"/>
                        </a:rPr>
                        <a:t>Total 111</a:t>
                      </a:r>
                    </a:p>
                    <a:p>
                      <a:pPr marL="0" marR="0" indent="0" algn="ctr">
                        <a:spcBef>
                          <a:spcPts val="0"/>
                        </a:spcBef>
                        <a:spcAft>
                          <a:spcPts val="0"/>
                        </a:spcAft>
                        <a:buFont typeface="Arial" panose="020B0604020202020204" pitchFamily="34" charset="0"/>
                        <a:buNone/>
                      </a:pPr>
                      <a:r>
                        <a:rPr lang="en-US" sz="800" b="0" kern="1200" dirty="0" smtClean="0">
                          <a:solidFill>
                            <a:schemeClr val="tx1"/>
                          </a:solidFill>
                          <a:effectLst/>
                          <a:latin typeface="Arial" panose="020B0604020202020204" pitchFamily="34" charset="0"/>
                          <a:ea typeface="Calibri"/>
                          <a:cs typeface="Arial" panose="020B0604020202020204" pitchFamily="34" charset="0"/>
                        </a:rPr>
                        <a:t>SHUSA</a:t>
                      </a:r>
                      <a:r>
                        <a:rPr lang="en-US" sz="800" b="0" dirty="0" smtClean="0">
                          <a:solidFill>
                            <a:schemeClr val="tx1"/>
                          </a:solidFill>
                          <a:effectLst/>
                          <a:latin typeface="Arial" panose="020B0604020202020204" pitchFamily="34" charset="0"/>
                          <a:cs typeface="Arial" panose="020B0604020202020204" pitchFamily="34" charset="0"/>
                        </a:rPr>
                        <a:t> – 3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SC – 21</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SBNA – 32 </a:t>
                      </a:r>
                      <a:endParaRPr lang="en-US" sz="800" b="0" dirty="0" smtClean="0">
                        <a:solidFill>
                          <a:schemeClr val="tx1"/>
                        </a:solidFill>
                        <a:effectLst/>
                        <a:latin typeface="Arial" panose="020B0604020202020204" pitchFamily="34" charset="0"/>
                        <a:ea typeface="Calibri"/>
                        <a:cs typeface="Arial" panose="020B0604020202020204" pitchFamily="34" charset="0"/>
                      </a:endParaRPr>
                    </a:p>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cs typeface="Arial" panose="020B0604020202020204" pitchFamily="34" charset="0"/>
                        </a:rPr>
                        <a:t>Other </a:t>
                      </a:r>
                      <a:r>
                        <a:rPr lang="en-US" sz="800" b="0" dirty="0" err="1" smtClean="0">
                          <a:solidFill>
                            <a:schemeClr val="tx1"/>
                          </a:solidFill>
                          <a:effectLst/>
                          <a:latin typeface="Arial" panose="020B0604020202020204" pitchFamily="34" charset="0"/>
                          <a:cs typeface="Arial" panose="020B0604020202020204" pitchFamily="34" charset="0"/>
                        </a:rPr>
                        <a:t>ent</a:t>
                      </a:r>
                      <a:r>
                        <a:rPr lang="en-US" sz="800" b="0" dirty="0" smtClean="0">
                          <a:solidFill>
                            <a:schemeClr val="tx1"/>
                          </a:solidFill>
                          <a:effectLst/>
                          <a:latin typeface="Arial" panose="020B0604020202020204" pitchFamily="34" charset="0"/>
                          <a:cs typeface="Arial" panose="020B0604020202020204" pitchFamily="34" charset="0"/>
                        </a:rPr>
                        <a:t>. – 55</a:t>
                      </a:r>
                      <a:endParaRPr lang="en-US" sz="800" b="0"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dirty="0" smtClean="0">
                          <a:solidFill>
                            <a:schemeClr val="tx1"/>
                          </a:solidFill>
                          <a:latin typeface="Arial" panose="020B0604020202020204" pitchFamily="34" charset="0"/>
                          <a:ea typeface="+mn-ea"/>
                          <a:cs typeface="Arial" panose="020B0604020202020204" pitchFamily="34" charset="0"/>
                        </a:rPr>
                        <a:t>1Q2016</a:t>
                      </a:r>
                      <a:r>
                        <a:rPr lang="en-US" sz="800" b="0" i="0" kern="1200" baseline="0" dirty="0" smtClean="0">
                          <a:solidFill>
                            <a:schemeClr val="tx1"/>
                          </a:solidFill>
                          <a:latin typeface="Arial" panose="020B0604020202020204" pitchFamily="34" charset="0"/>
                          <a:ea typeface="+mn-ea"/>
                          <a:cs typeface="Arial" panose="020B0604020202020204" pitchFamily="34" charset="0"/>
                        </a:rPr>
                        <a:t> – 148</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2Q2016 – 116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3Q2016 – 103</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4Q2017 – 46</a:t>
                      </a:r>
                    </a:p>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1Q2017 – 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rowSpan="4">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Compliance and reputational</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Matters Requiring Immediate Attention (MRIAs)</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25</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lnSpc>
                          <a:spcPct val="150000"/>
                        </a:lnSpc>
                      </a:pPr>
                      <a:r>
                        <a:rPr lang="en-US" sz="800" b="0" i="0" kern="1200" dirty="0" smtClean="0">
                          <a:solidFill>
                            <a:schemeClr val="tx1"/>
                          </a:solidFill>
                          <a:latin typeface="Arial" panose="020B0604020202020204" pitchFamily="34" charset="0"/>
                          <a:ea typeface="+mn-ea"/>
                          <a:cs typeface="Arial" panose="020B0604020202020204" pitchFamily="34" charset="0"/>
                        </a:rPr>
                        <a:t>0</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kern="1200" baseline="0" dirty="0" smtClean="0">
                          <a:solidFill>
                            <a:schemeClr val="tx1"/>
                          </a:solidFill>
                          <a:latin typeface="Arial" panose="020B0604020202020204" pitchFamily="34" charset="0"/>
                          <a:ea typeface="+mn-ea"/>
                          <a:cs typeface="Arial" panose="020B0604020202020204" pitchFamily="34" charset="0"/>
                        </a:rPr>
                        <a:t>Serviced for others monthly net charge-off rate</a:t>
                      </a:r>
                      <a:r>
                        <a:rPr lang="en-US" sz="800" kern="1200" baseline="30000" dirty="0" smtClean="0">
                          <a:solidFill>
                            <a:schemeClr val="tx1"/>
                          </a:solidFill>
                          <a:latin typeface="Arial" panose="020B0604020202020204" pitchFamily="34" charset="0"/>
                          <a:ea typeface="+mn-ea"/>
                          <a:cs typeface="Arial" panose="020B0604020202020204" pitchFamily="34" charset="0"/>
                        </a:rPr>
                        <a:t>1</a:t>
                      </a:r>
                      <a:endParaRPr lang="en-US" sz="80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0" dirty="0" smtClean="0">
                          <a:latin typeface="Arial" panose="020B0604020202020204" pitchFamily="34" charset="0"/>
                          <a:cs typeface="Arial" panose="020B0604020202020204" pitchFamily="34" charset="0"/>
                        </a:rPr>
                        <a:t>SHUSA / SC</a:t>
                      </a: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i="0" kern="1200" dirty="0" smtClean="0">
                          <a:solidFill>
                            <a:schemeClr val="tx1"/>
                          </a:solidFill>
                          <a:latin typeface="Arial" panose="020B0604020202020204" pitchFamily="34" charset="0"/>
                          <a:ea typeface="+mn-ea"/>
                          <a:cs typeface="Arial" panose="020B0604020202020204" pitchFamily="34" charset="0"/>
                        </a:rPr>
                        <a:t>0.84%</a:t>
                      </a:r>
                      <a:endParaRPr lang="en-US" sz="800" b="1"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0.84%</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0.82%</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2%</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CFPB Complaints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fontAlgn="b" latinLnBrk="0" hangingPunct="1"/>
                      <a:r>
                        <a:rPr lang="en-US" sz="800" b="1" dirty="0" smtClean="0">
                          <a:effectLst/>
                          <a:latin typeface="Arial" panose="020B0604020202020204" pitchFamily="34" charset="0"/>
                          <a:ea typeface="Calibri"/>
                          <a:cs typeface="Arial" panose="020B0604020202020204" pitchFamily="34" charset="0"/>
                        </a:rPr>
                        <a:t>34</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30</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dirty="0" smtClean="0">
                          <a:effectLst/>
                          <a:latin typeface="Arial" panose="020B0604020202020204" pitchFamily="34" charset="0"/>
                          <a:ea typeface="Calibri"/>
                          <a:cs typeface="Arial" panose="020B0604020202020204" pitchFamily="34" charset="0"/>
                        </a:rPr>
                        <a:t>26</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36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41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baseline="0" dirty="0" smtClean="0">
                          <a:solidFill>
                            <a:schemeClr val="tx1"/>
                          </a:solidFill>
                          <a:latin typeface="Arial" panose="020B0604020202020204" pitchFamily="34" charset="0"/>
                          <a:ea typeface="+mn-ea"/>
                          <a:cs typeface="Arial" panose="020B0604020202020204" pitchFamily="34" charset="0"/>
                        </a:rPr>
                        <a:t># of OCC enforcement actions </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endParaRPr lang="en-US" sz="800" b="1" dirty="0" smtClean="0">
                        <a:solidFill>
                          <a:schemeClr val="tx1"/>
                        </a:solidFill>
                        <a:effectLst/>
                        <a:latin typeface="Arial" panose="020B0604020202020204" pitchFamily="34" charset="0"/>
                        <a:ea typeface="Calibri"/>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N/A</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FFCCCC"/>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defTabSz="457200" rtl="0" eaLnBrk="1" fontAlgn="b" latinLnBrk="0" hangingPunct="1">
                        <a:buFont typeface="Arial" panose="020B0604020202020204" pitchFamily="34" charset="0"/>
                        <a:buNone/>
                      </a:pPr>
                      <a:r>
                        <a:rPr lang="en-US" sz="800" b="0" i="0" kern="1200" baseline="0" dirty="0" smtClean="0">
                          <a:solidFill>
                            <a:schemeClr val="tx1"/>
                          </a:solidFill>
                          <a:latin typeface="Arial" panose="020B0604020202020204" pitchFamily="34" charset="0"/>
                          <a:ea typeface="+mn-ea"/>
                          <a:cs typeface="Arial" panose="020B0604020202020204" pitchFamily="34" charset="0"/>
                        </a:rPr>
                        <a:t>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73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endParaRPr lang="en-US" sz="800" b="1" dirty="0">
                        <a:solidFill>
                          <a:srgbClr val="FF0000"/>
                        </a:solidFill>
                        <a:latin typeface="Arial" panose="020B0604020202020204" pitchFamily="34" charset="0"/>
                        <a:cs typeface="Arial" panose="020B0604020202020204" pitchFamily="34" charset="0"/>
                      </a:endParaRPr>
                    </a:p>
                  </a:txBody>
                  <a:tcPr marL="45720" marR="45720" anchor="b">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1Q 16</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latinLnBrk="0" hangingPunct="1"/>
                      <a:r>
                        <a:rPr lang="en-US" sz="800" b="1" kern="1200" dirty="0" smtClean="0">
                          <a:solidFill>
                            <a:schemeClr val="tx1"/>
                          </a:solidFill>
                          <a:latin typeface="Arial" panose="020B0604020202020204" pitchFamily="34" charset="0"/>
                          <a:ea typeface="+mn-ea"/>
                          <a:cs typeface="Arial" panose="020B0604020202020204" pitchFamily="34" charset="0"/>
                        </a:rPr>
                        <a:t>4Q</a:t>
                      </a:r>
                      <a:r>
                        <a:rPr lang="en-US" sz="800" b="1" kern="1200" baseline="0" dirty="0" smtClean="0">
                          <a:solidFill>
                            <a:schemeClr val="tx1"/>
                          </a:solidFill>
                          <a:latin typeface="Arial" panose="020B0604020202020204" pitchFamily="34" charset="0"/>
                          <a:ea typeface="+mn-ea"/>
                          <a:cs typeface="Arial" panose="020B0604020202020204" pitchFamily="34" charset="0"/>
                        </a:rPr>
                        <a:t> 15</a:t>
                      </a:r>
                      <a:r>
                        <a:rPr lang="en-US" sz="800" b="1" kern="1200" dirty="0" smtClean="0">
                          <a:solidFill>
                            <a:schemeClr val="tx1"/>
                          </a:solidFill>
                          <a:latin typeface="Arial" panose="020B0604020202020204" pitchFamily="34" charset="0"/>
                          <a:ea typeface="+mn-ea"/>
                          <a:cs typeface="Arial" panose="020B0604020202020204" pitchFamily="34" charset="0"/>
                        </a:rPr>
                        <a:t> </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EECE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3Q 15</a:t>
                      </a:r>
                      <a:endParaRPr lang="en-US" sz="800" b="1" kern="1200" dirty="0">
                        <a:solidFill>
                          <a:schemeClr val="tx1"/>
                        </a:solidFill>
                        <a:latin typeface="Arial" panose="020B0604020202020204" pitchFamily="34" charset="0"/>
                        <a:ea typeface="+mn-ea"/>
                        <a:cs typeface="Arial" panose="020B0604020202020204" pitchFamily="34" charset="0"/>
                      </a:endParaRPr>
                    </a:p>
                  </a:txBody>
                  <a:tcPr marL="45720" marR="45720" anchor="b">
                    <a:lnL w="9525" cap="flat" cmpd="sng" algn="ctr">
                      <a:solidFill>
                        <a:schemeClr val="bg1">
                          <a:lumMod val="7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nchor="ctr">
                    <a:lnL w="12700" cap="flat" cmpd="sng" algn="ctr">
                      <a:solidFill>
                        <a:srgbClr val="FFC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03526">
                <a:tc rowSpan="6">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1" dirty="0" smtClean="0">
                          <a:latin typeface="Arial" panose="020B0604020202020204" pitchFamily="34" charset="0"/>
                          <a:cs typeface="Arial" panose="020B0604020202020204" pitchFamily="34" charset="0"/>
                        </a:rPr>
                        <a:t>Operational</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Gross losses</a:t>
                      </a:r>
                      <a:r>
                        <a:rPr lang="en-US" sz="800" baseline="0" dirty="0" smtClean="0">
                          <a:latin typeface="Arial" panose="020B0604020202020204" pitchFamily="34" charset="0"/>
                          <a:cs typeface="Arial" panose="020B0604020202020204" pitchFamily="34" charset="0"/>
                        </a:rPr>
                        <a:t> / Gross margin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SHUSA</a:t>
                      </a:r>
                      <a:endParaRPr lang="en-US" sz="80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effectLst/>
                          <a:latin typeface="Arial" panose="020B0604020202020204" pitchFamily="34" charset="0"/>
                          <a:ea typeface="Calibri"/>
                          <a:cs typeface="Arial" panose="020B0604020202020204" pitchFamily="34" charset="0"/>
                        </a:rPr>
                        <a:t>0.96%</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1.60%</a:t>
                      </a: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nchor="ctr">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solidFill>
                            <a:schemeClr val="tx1"/>
                          </a:solidFill>
                          <a:latin typeface="Arial" panose="020B0604020202020204" pitchFamily="34" charset="0"/>
                          <a:ea typeface="+mn-ea"/>
                          <a:cs typeface="Arial" panose="020B0604020202020204" pitchFamily="34" charset="0"/>
                        </a:rPr>
                        <a:t>0.53%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0.57%</a:t>
                      </a:r>
                      <a:r>
                        <a:rPr lang="en-US" sz="800" b="0" baseline="3000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0.80%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1.93%</a:t>
                      </a:r>
                      <a:endParaRPr lang="en-US" sz="800" b="1" dirty="0">
                        <a:solidFill>
                          <a:schemeClr val="tx1"/>
                        </a:solidFill>
                        <a:latin typeface="Arial" panose="020B0604020202020204" pitchFamily="34" charset="0"/>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3.85%</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5.0%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aseline="0" dirty="0" smtClean="0">
                          <a:latin typeface="Arial" panose="020B0604020202020204" pitchFamily="34" charset="0"/>
                          <a:cs typeface="Arial" panose="020B0604020202020204" pitchFamily="34" charset="0"/>
                        </a:rPr>
                        <a:t>Frequency of events &gt;$200K in losses</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9</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7</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kern="1200" baseline="0" dirty="0" smtClean="0">
                          <a:solidFill>
                            <a:schemeClr val="tx1"/>
                          </a:solidFill>
                          <a:latin typeface="Arial" panose="020B0604020202020204" pitchFamily="34" charset="0"/>
                          <a:ea typeface="+mn-ea"/>
                          <a:cs typeface="Arial" panose="020B0604020202020204" pitchFamily="34" charset="0"/>
                        </a:rPr>
                        <a:t>6</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c>
                  <a:txBody>
                    <a:bodyPr/>
                    <a:lstStyle/>
                    <a:p>
                      <a:pPr marL="0" marR="0" lvl="1"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smtClean="0">
                          <a:solidFill>
                            <a:schemeClr val="tx1"/>
                          </a:solidFill>
                          <a:effectLst/>
                          <a:latin typeface="Arial" panose="020B0604020202020204" pitchFamily="34" charset="0"/>
                          <a:ea typeface="Calibri"/>
                          <a:cs typeface="Arial" panose="020B0604020202020204" pitchFamily="34" charset="0"/>
                        </a:rPr>
                        <a:t>1</a:t>
                      </a:r>
                      <a:endParaRPr lang="en-US" sz="800" b="0" kern="1200" baseline="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229237">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1"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900" baseline="0" dirty="0" smtClean="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smtClean="0">
                          <a:solidFill>
                            <a:schemeClr val="tx1"/>
                          </a:solidFill>
                          <a:latin typeface="Arial" panose="020B0604020202020204" pitchFamily="34" charset="0"/>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a:spcBef>
                          <a:spcPts val="0"/>
                        </a:spcBef>
                        <a:spcAft>
                          <a:spcPts val="0"/>
                        </a:spcAft>
                        <a:buFont typeface="Arial" panose="020B0604020202020204" pitchFamily="34" charset="0"/>
                        <a:buNone/>
                      </a:pPr>
                      <a:r>
                        <a:rPr lang="en-US" sz="800" b="0" dirty="0" smtClean="0">
                          <a:solidFill>
                            <a:schemeClr val="tx1"/>
                          </a:solidFill>
                          <a:effectLst/>
                          <a:latin typeface="Arial" panose="020B0604020202020204" pitchFamily="34" charset="0"/>
                          <a:ea typeface="Calibri"/>
                          <a:cs typeface="Arial" panose="020B0604020202020204" pitchFamily="34" charset="0"/>
                        </a:rPr>
                        <a:t>2</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a:t>
                      </a: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rgbClr val="E8F6E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rgbClr val="E8F6E6"/>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Rectangle 2"/>
          <p:cNvSpPr/>
          <p:nvPr/>
        </p:nvSpPr>
        <p:spPr>
          <a:xfrm>
            <a:off x="1792149" y="6517962"/>
            <a:ext cx="5286500" cy="553998"/>
          </a:xfrm>
          <a:prstGeom prst="rect">
            <a:avLst/>
          </a:prstGeom>
        </p:spPr>
        <p:txBody>
          <a:bodyPr wrap="square">
            <a:spAutoFit/>
          </a:bodyPr>
          <a:lstStyle/>
          <a:p>
            <a:pPr marL="228600" lvl="1" indent="-228600">
              <a:buAutoNum type="arabicPeriod"/>
            </a:pPr>
            <a:r>
              <a:rPr lang="en-US" sz="600" dirty="0" smtClean="0">
                <a:latin typeface="Arial" panose="020B0604020202020204" pitchFamily="34" charset="0"/>
                <a:cs typeface="Arial" panose="020B0604020202020204" pitchFamily="34" charset="0"/>
                <a:sym typeface="Arial"/>
              </a:rPr>
              <a:t>For </a:t>
            </a:r>
            <a:r>
              <a:rPr lang="en-US" sz="600" dirty="0">
                <a:latin typeface="Arial" panose="020B0604020202020204" pitchFamily="34" charset="0"/>
                <a:cs typeface="Arial" panose="020B0604020202020204" pitchFamily="34" charset="0"/>
                <a:sym typeface="Arial"/>
              </a:rPr>
              <a:t>those portfolios exposing SC to </a:t>
            </a:r>
            <a:r>
              <a:rPr lang="en-US" sz="600" dirty="0" smtClean="0">
                <a:latin typeface="Arial" panose="020B0604020202020204" pitchFamily="34" charset="0"/>
                <a:cs typeface="Arial" panose="020B0604020202020204" pitchFamily="34" charset="0"/>
                <a:sym typeface="Arial"/>
              </a:rPr>
              <a:t>reputational </a:t>
            </a:r>
            <a:r>
              <a:rPr lang="en-US" sz="600" dirty="0">
                <a:latin typeface="Arial" panose="020B0604020202020204" pitchFamily="34" charset="0"/>
                <a:cs typeface="Arial" panose="020B0604020202020204" pitchFamily="34" charset="0"/>
                <a:sym typeface="Arial"/>
              </a:rPr>
              <a:t>risk </a:t>
            </a:r>
          </a:p>
          <a:p>
            <a:pPr marL="228600" lvl="1" indent="-228600">
              <a:buAutoNum type="arabicPeriod"/>
            </a:pPr>
            <a:r>
              <a:rPr lang="en-US" sz="600" dirty="0" smtClean="0">
                <a:latin typeface="Arial" panose="020B0604020202020204" pitchFamily="34" charset="0"/>
                <a:cs typeface="Arial" panose="020B0604020202020204" pitchFamily="34" charset="0"/>
                <a:sym typeface="Arial"/>
              </a:rPr>
              <a:t>Methodology changed to </a:t>
            </a:r>
            <a:r>
              <a:rPr lang="en-US" sz="600" dirty="0">
                <a:latin typeface="Arial" panose="020B0604020202020204" pitchFamily="34" charset="0"/>
                <a:cs typeface="Arial" panose="020B0604020202020204" pitchFamily="34" charset="0"/>
                <a:sym typeface="Arial"/>
              </a:rPr>
              <a:t>better align with </a:t>
            </a:r>
            <a:r>
              <a:rPr lang="en-US" sz="600" dirty="0" smtClean="0">
                <a:latin typeface="Arial" panose="020B0604020202020204" pitchFamily="34" charset="0"/>
                <a:cs typeface="Arial" panose="020B0604020202020204" pitchFamily="34" charset="0"/>
                <a:sym typeface="Arial"/>
              </a:rPr>
              <a:t>SHUSA CCAR </a:t>
            </a:r>
            <a:r>
              <a:rPr lang="en-US" sz="600" dirty="0">
                <a:latin typeface="Arial" panose="020B0604020202020204" pitchFamily="34" charset="0"/>
                <a:cs typeface="Arial" panose="020B0604020202020204" pitchFamily="34" charset="0"/>
                <a:sym typeface="Arial"/>
              </a:rPr>
              <a:t>process, and Madrid </a:t>
            </a:r>
            <a:r>
              <a:rPr lang="en-US" sz="600" dirty="0" smtClean="0">
                <a:latin typeface="Arial" panose="020B0604020202020204" pitchFamily="34" charset="0"/>
                <a:cs typeface="Arial" panose="020B0604020202020204" pitchFamily="34" charset="0"/>
                <a:sym typeface="Arial"/>
              </a:rPr>
              <a:t>reporting. The change is the timing of events being reported from closed </a:t>
            </a:r>
            <a:r>
              <a:rPr lang="en-US" sz="600" dirty="0">
                <a:latin typeface="Arial" panose="020B0604020202020204" pitchFamily="34" charset="0"/>
                <a:cs typeface="Arial" panose="020B0604020202020204" pitchFamily="34" charset="0"/>
                <a:sym typeface="Arial"/>
              </a:rPr>
              <a:t>date to open </a:t>
            </a:r>
            <a:r>
              <a:rPr lang="en-US" sz="600" dirty="0" smtClean="0">
                <a:latin typeface="Arial" panose="020B0604020202020204" pitchFamily="34" charset="0"/>
                <a:cs typeface="Arial" panose="020B0604020202020204" pitchFamily="34" charset="0"/>
                <a:sym typeface="Arial"/>
              </a:rPr>
              <a:t>date. The </a:t>
            </a:r>
            <a:r>
              <a:rPr lang="en-US" sz="600" dirty="0">
                <a:latin typeface="Arial" panose="020B0604020202020204" pitchFamily="34" charset="0"/>
                <a:cs typeface="Arial" panose="020B0604020202020204" pitchFamily="34" charset="0"/>
                <a:sym typeface="Arial"/>
              </a:rPr>
              <a:t>result is a one time true‐up of $21.95mm on 12/31</a:t>
            </a:r>
            <a:r>
              <a:rPr lang="en-US" sz="600" dirty="0" smtClean="0">
                <a:latin typeface="Arial" panose="020B0604020202020204" pitchFamily="34" charset="0"/>
                <a:cs typeface="Arial" panose="020B0604020202020204" pitchFamily="34" charset="0"/>
                <a:sym typeface="Arial"/>
              </a:rPr>
              <a:t>.</a:t>
            </a:r>
          </a:p>
          <a:p>
            <a:pPr marL="0" lvl="1"/>
            <a:endParaRPr lang="en-US" sz="600" dirty="0" smtClean="0">
              <a:latin typeface="Arial" panose="020B0604020202020204" pitchFamily="34" charset="0"/>
              <a:cs typeface="Arial" panose="020B0604020202020204" pitchFamily="34" charset="0"/>
              <a:sym typeface="Arial"/>
            </a:endParaRPr>
          </a:p>
          <a:p>
            <a:pPr marL="228600" lvl="1" indent="-228600">
              <a:buAutoNum type="arabicPeriod"/>
            </a:pPr>
            <a:endParaRPr lang="en-US" sz="600" dirty="0">
              <a:latin typeface="Arial" panose="020B0604020202020204" pitchFamily="34" charset="0"/>
              <a:cs typeface="Arial" panose="020B0604020202020204" pitchFamily="34" charset="0"/>
              <a:sym typeface="Arial"/>
            </a:endParaRPr>
          </a:p>
        </p:txBody>
      </p:sp>
      <p:sp>
        <p:nvSpPr>
          <p:cNvPr id="4" name="TextBox 3"/>
          <p:cNvSpPr txBox="1"/>
          <p:nvPr/>
        </p:nvSpPr>
        <p:spPr>
          <a:xfrm>
            <a:off x="294356"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3.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Monthly / Quarterly Metrics (4/4)</a:t>
            </a:r>
            <a:endParaRPr lang="en-US" sz="2000" b="1" dirty="0">
              <a:latin typeface="Arial" panose="020B0604020202020204" pitchFamily="34" charset="0"/>
              <a:cs typeface="Arial" panose="020B0604020202020204" pitchFamily="34" charset="0"/>
            </a:endParaRPr>
          </a:p>
        </p:txBody>
      </p:sp>
      <p:sp>
        <p:nvSpPr>
          <p:cNvPr id="5" name="Rectangle 4"/>
          <p:cNvSpPr/>
          <p:nvPr/>
        </p:nvSpPr>
        <p:spPr>
          <a:xfrm>
            <a:off x="7987275" y="19817"/>
            <a:ext cx="1138425" cy="558978"/>
          </a:xfrm>
          <a:prstGeom prst="rect">
            <a:avLst/>
          </a:prstGeom>
          <a:solidFill>
            <a:srgbClr val="FFCCCC"/>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100" dirty="0" smtClean="0">
                <a:solidFill>
                  <a:schemeClr val="tx1"/>
                </a:solidFill>
              </a:rPr>
              <a:t>Blank items pending update</a:t>
            </a:r>
            <a:endParaRPr lang="en-US" sz="1100" dirty="0">
              <a:solidFill>
                <a:schemeClr val="tx1"/>
              </a:solidFill>
            </a:endParaRPr>
          </a:p>
        </p:txBody>
      </p:sp>
    </p:spTree>
    <p:extLst>
      <p:ext uri="{BB962C8B-B14F-4D97-AF65-F5344CB8AC3E}">
        <p14:creationId xmlns:p14="http://schemas.microsoft.com/office/powerpoint/2010/main" val="1778246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75898796"/>
              </p:ext>
            </p:extLst>
          </p:nvPr>
        </p:nvGraphicFramePr>
        <p:xfrm>
          <a:off x="304801" y="483311"/>
          <a:ext cx="8517319" cy="2884998"/>
        </p:xfrm>
        <a:graphic>
          <a:graphicData uri="http://schemas.openxmlformats.org/drawingml/2006/table">
            <a:tbl>
              <a:tblPr firstRow="1" bandRow="1"/>
              <a:tblGrid>
                <a:gridCol w="866078"/>
                <a:gridCol w="1732153"/>
                <a:gridCol w="1154769"/>
                <a:gridCol w="121398"/>
                <a:gridCol w="645449"/>
                <a:gridCol w="992077"/>
                <a:gridCol w="1070943"/>
                <a:gridCol w="1078883"/>
                <a:gridCol w="855569"/>
              </a:tblGrid>
              <a:tr h="197126">
                <a:tc gridSpan="9">
                  <a:txBody>
                    <a:bodyPr/>
                    <a:lstStyle/>
                    <a:p>
                      <a:pPr algn="ct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9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9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GB"/>
                    </a:p>
                  </a:txBody>
                  <a:tcPr/>
                </a:tc>
                <a:tc hMerge="1">
                  <a:txBody>
                    <a:bodyPr/>
                    <a:lstStyle/>
                    <a:p>
                      <a:endParaRPr lang="en-GB"/>
                    </a:p>
                  </a:txBody>
                  <a:tcPr/>
                </a:tc>
                <a:tc hMerge="1">
                  <a:txBody>
                    <a:bodyPr/>
                    <a:lstStyle/>
                    <a:p>
                      <a:endParaRPr lang="en-US"/>
                    </a:p>
                  </a:txBody>
                  <a:tcPr/>
                </a:tc>
                <a:tc hMerge="1">
                  <a:txBody>
                    <a:bodyPr/>
                    <a:lstStyle/>
                    <a:p>
                      <a:pPr algn="ctr"/>
                      <a:endParaRPr lang="en-US" sz="9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hMerge="1">
                  <a:txBody>
                    <a:bodyPr/>
                    <a:lstStyle/>
                    <a:p>
                      <a:pPr marL="0" indent="0" algn="ctr">
                        <a:buFont typeface="Arial" panose="020B0604020202020204" pitchFamily="34" charset="0"/>
                        <a:buNone/>
                      </a:pPr>
                      <a:endParaRPr lang="en-US" sz="9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a:txBody>
                    <a:body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 BHC</a:t>
                      </a:r>
                      <a:r>
                        <a:rPr lang="en-US" sz="800" b="1" baseline="0" dirty="0" smtClean="0">
                          <a:solidFill>
                            <a:schemeClr val="tx1"/>
                          </a:solidFill>
                          <a:latin typeface="Arial" panose="020B0604020202020204" pitchFamily="34" charset="0"/>
                          <a:cs typeface="Arial" panose="020B0604020202020204" pitchFamily="34" charset="0"/>
                        </a:rPr>
                        <a:t> Stress and baseline</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hMerge="1">
                  <a:txBody>
                    <a:bodyPr/>
                    <a:lstStyle/>
                    <a:p>
                      <a:pPr marL="0" algn="ctr" defTabSz="457200" rtl="0" eaLnBrk="1" fontAlgn="b" latinLnBrk="0" hangingPunct="1"/>
                      <a:endParaRPr lang="en-US" sz="11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2467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Residual value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Residual value deterioriation</a:t>
                      </a:r>
                      <a:r>
                        <a:rPr lang="en-US" sz="800" b="0" i="0" kern="1200" baseline="30000" dirty="0" smtClean="0">
                          <a:solidFill>
                            <a:schemeClr val="tx1"/>
                          </a:solidFill>
                          <a:latin typeface="Arial" panose="020B0604020202020204" pitchFamily="34" charset="0"/>
                          <a:ea typeface="+mn-ea"/>
                          <a:cs typeface="Arial" panose="020B0604020202020204" pitchFamily="34" charset="0"/>
                        </a:rPr>
                        <a:t>1</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 / 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algn="ctr" defTabSz="457200" rtl="0" eaLnBrk="1" fontAlgn="b" latinLnBrk="0" hangingPunct="1"/>
                      <a:endParaRPr lang="en-US" sz="800" b="1" i="0" kern="1200" dirty="0">
                        <a:solidFill>
                          <a:schemeClr val="bg1">
                            <a:lumMod val="65000"/>
                          </a:schemeClr>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$475MM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$525MM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CC"/>
                    </a:solidFill>
                  </a:tcPr>
                </a:tc>
              </a:tr>
              <a:tr h="197126">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Risk Type</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Metrics</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1" dirty="0" smtClean="0">
                          <a:solidFill>
                            <a:srgbClr val="FF0000"/>
                          </a:solidFill>
                          <a:latin typeface="Arial" panose="020B0604020202020204" pitchFamily="34" charset="0"/>
                          <a:cs typeface="Arial" panose="020B0604020202020204" pitchFamily="34" charset="0"/>
                        </a:rPr>
                        <a:t>Entity</a:t>
                      </a:r>
                      <a:r>
                        <a:rPr lang="en-US" sz="800" b="1" baseline="0" dirty="0" smtClean="0">
                          <a:solidFill>
                            <a:srgbClr val="FF0000"/>
                          </a:solidFill>
                          <a:latin typeface="Arial" panose="020B0604020202020204" pitchFamily="34" charset="0"/>
                          <a:cs typeface="Arial" panose="020B0604020202020204" pitchFamily="34" charset="0"/>
                        </a:rPr>
                        <a:t> / </a:t>
                      </a:r>
                      <a:r>
                        <a:rPr lang="en-US" sz="800" b="1" dirty="0" smtClean="0">
                          <a:solidFill>
                            <a:srgbClr val="FF0000"/>
                          </a:solidFill>
                          <a:latin typeface="Arial" panose="020B0604020202020204" pitchFamily="34" charset="0"/>
                          <a:cs typeface="Arial" panose="020B0604020202020204" pitchFamily="34" charset="0"/>
                        </a:rPr>
                        <a:t>portfolio</a:t>
                      </a:r>
                      <a:endParaRPr lang="en-US" sz="800" b="1" dirty="0">
                        <a:solidFill>
                          <a:srgbClr val="FF0000"/>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FFFF"/>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BHC</a:t>
                      </a:r>
                      <a:r>
                        <a:rPr lang="en-US" sz="800" b="1" baseline="0" dirty="0" smtClean="0">
                          <a:solidFill>
                            <a:schemeClr val="tx1"/>
                          </a:solidFill>
                          <a:latin typeface="Arial" panose="020B0604020202020204" pitchFamily="34" charset="0"/>
                          <a:cs typeface="Arial" panose="020B0604020202020204" pitchFamily="34" charset="0"/>
                        </a:rPr>
                        <a:t> Stress</a:t>
                      </a: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endParaRPr lang="en-US" sz="80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lumMod val="75000"/>
                        </a:schemeClr>
                      </a:solidFill>
                      <a:prstDash val="solid"/>
                      <a:round/>
                      <a:headEnd type="none" w="med" len="med"/>
                      <a:tailEnd type="none" w="med" len="med"/>
                    </a:lnL>
                    <a:lnR w="12700" cap="flat" cmpd="sng" algn="ctr">
                      <a:solidFill>
                        <a:srgbClr val="FFC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algn="ctr"/>
                      <a:r>
                        <a:rPr lang="en-US" sz="800" b="1" dirty="0" smtClean="0">
                          <a:solidFill>
                            <a:schemeClr val="tx1"/>
                          </a:solidFill>
                          <a:latin typeface="Arial" panose="020B0604020202020204" pitchFamily="34" charset="0"/>
                          <a:cs typeface="Arial" panose="020B0604020202020204" pitchFamily="34" charset="0"/>
                        </a:rPr>
                        <a:t>Amber trigger</a:t>
                      </a:r>
                      <a:endParaRPr lang="en-US" sz="800" b="1" dirty="0">
                        <a:solidFill>
                          <a:schemeClr val="tx1"/>
                        </a:solidFill>
                        <a:latin typeface="Arial" panose="020B0604020202020204" pitchFamily="34" charset="0"/>
                        <a:cs typeface="Arial" panose="020B0604020202020204" pitchFamily="34" charset="0"/>
                      </a:endParaRPr>
                    </a:p>
                  </a:txBody>
                  <a:tcPr marL="45720" marR="45720">
                    <a:lnL w="12700" cap="flat" cmpd="sng" algn="ctr">
                      <a:solidFill>
                        <a:srgbClr val="FFC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indent="0" algn="ctr">
                        <a:buFont typeface="Arial" panose="020B0604020202020204" pitchFamily="34" charset="0"/>
                        <a:buNone/>
                      </a:pPr>
                      <a:r>
                        <a:rPr lang="en-US" sz="800" b="1" dirty="0" smtClean="0">
                          <a:solidFill>
                            <a:schemeClr val="bg1"/>
                          </a:solidFill>
                          <a:latin typeface="Arial" panose="020B0604020202020204" pitchFamily="34" charset="0"/>
                          <a:cs typeface="Arial" panose="020B0604020202020204" pitchFamily="34" charset="0"/>
                        </a:rPr>
                        <a:t>Red</a:t>
                      </a:r>
                      <a:r>
                        <a:rPr lang="en-US" sz="800" b="1" baseline="0" dirty="0" smtClean="0">
                          <a:solidFill>
                            <a:schemeClr val="bg1"/>
                          </a:solidFill>
                          <a:latin typeface="Arial" panose="020B0604020202020204" pitchFamily="34" charset="0"/>
                          <a:cs typeface="Arial" panose="020B0604020202020204" pitchFamily="34" charset="0"/>
                        </a:rPr>
                        <a:t> limit</a:t>
                      </a:r>
                      <a:endParaRPr lang="en-US" sz="800" b="1" dirty="0">
                        <a:solidFill>
                          <a:schemeClr val="bg1"/>
                        </a:solidFill>
                        <a:latin typeface="Arial" panose="020B0604020202020204" pitchFamily="34" charset="0"/>
                        <a:cs typeface="Arial" panose="020B0604020202020204" pitchFamily="34" charset="0"/>
                      </a:endParaRPr>
                    </a:p>
                  </a:txBody>
                  <a:tcPr marL="45720" marR="45720">
                    <a:lnL w="12700" cap="flat" cmpd="sng" algn="ctr">
                      <a:solidFill>
                        <a:srgbClr val="FF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126">
                <a:tc rowSpan="5">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solidFill>
                            <a:schemeClr val="tx1"/>
                          </a:solidFill>
                          <a:latin typeface="Arial" panose="020B0604020202020204" pitchFamily="34" charset="0"/>
                          <a:cs typeface="Arial" panose="020B0604020202020204" pitchFamily="34" charset="0"/>
                        </a:rPr>
                        <a:t>Credit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CCAR loss budget</a:t>
                      </a:r>
                      <a:r>
                        <a:rPr lang="en-US" sz="800" b="0" i="0" kern="1200" baseline="30000" dirty="0" smtClean="0">
                          <a:solidFill>
                            <a:schemeClr val="tx1"/>
                          </a:solidFill>
                          <a:latin typeface="Arial" panose="020B0604020202020204" pitchFamily="34" charset="0"/>
                          <a:ea typeface="+mn-ea"/>
                          <a:cs typeface="Arial" panose="020B0604020202020204" pitchFamily="34" charset="0"/>
                        </a:rPr>
                        <a:t>2</a:t>
                      </a: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dirty="0" smtClean="0">
                          <a:latin typeface="Arial" panose="020B0604020202020204" pitchFamily="34" charset="0"/>
                          <a:cs typeface="Arial" panose="020B0604020202020204" pitchFamily="34" charset="0"/>
                        </a:rPr>
                        <a:t>SC Auto</a:t>
                      </a:r>
                      <a:endParaRPr lang="en-US" sz="80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ＭＳ Ｐゴシック"/>
                          <a:cs typeface="Arial" panose="020B0604020202020204" pitchFamily="34" charset="0"/>
                        </a:rPr>
                        <a:t>$6,375MM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baseline="300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$7,000MM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SC Unsecured</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$1,150MM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algn="ctr" defTabSz="457200" rtl="0" eaLnBrk="1" fontAlgn="b" latinLnBrk="0" hangingPunct="1"/>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$1,175MM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sz="1000" b="1" dirty="0"/>
                    </a:p>
                  </a:txBody>
                  <a:tcP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aseline="0" dirty="0" smtClean="0">
                        <a:solidFill>
                          <a:schemeClr val="tx1"/>
                        </a:solidFill>
                        <a:latin typeface="Arial" panose="020B0604020202020204" pitchFamily="34" charset="0"/>
                        <a:cs typeface="Arial" panose="020B0604020202020204" pitchFamily="34" charset="0"/>
                      </a:endParaRPr>
                    </a:p>
                  </a:txBody>
                  <a:tcPr marL="45720" marR="45720">
                    <a:lnR>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800" b="0" dirty="0" smtClean="0">
                          <a:latin typeface="Arial" panose="020B0604020202020204" pitchFamily="34" charset="0"/>
                          <a:cs typeface="Arial" panose="020B0604020202020204" pitchFamily="34" charset="0"/>
                        </a:rPr>
                        <a:t>SBNA Retail</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$650MM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$675MM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$725MM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Wholesale</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$1,225MM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endParaRPr lang="en-US"/>
                    </a:p>
                  </a:txBody>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800" b="0" dirty="0" smtClean="0">
                          <a:latin typeface="Arial" panose="020B0604020202020204" pitchFamily="34" charset="0"/>
                          <a:cs typeface="Arial" panose="020B0604020202020204" pitchFamily="34" charset="0"/>
                        </a:rPr>
                        <a:t>SBNA GBM</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marL="0" marR="0" lvl="1" indent="0" algn="ctr" defTabSz="457200" rtl="0" eaLnBrk="1" fontAlgn="b" latinLnBrk="0" hangingPunct="1">
                        <a:lnSpc>
                          <a:spcPct val="100000"/>
                        </a:lnSpc>
                        <a:spcBef>
                          <a:spcPts val="0"/>
                        </a:spcBef>
                        <a:spcAft>
                          <a:spcPts val="0"/>
                        </a:spcAft>
                        <a:buClrTx/>
                        <a:buSzTx/>
                        <a:buFontTx/>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$350MM</a:t>
                      </a: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ctr"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fontAlgn="b"/>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$400MM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rowSpan="4">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b="1" dirty="0" smtClean="0">
                          <a:latin typeface="Arial" panose="020B0604020202020204" pitchFamily="34" charset="0"/>
                          <a:cs typeface="Arial" panose="020B0604020202020204" pitchFamily="34" charset="0"/>
                        </a:rPr>
                        <a:t>Capital</a:t>
                      </a:r>
                      <a:r>
                        <a:rPr lang="en-US" sz="800" b="1" baseline="0" dirty="0" smtClean="0">
                          <a:latin typeface="Arial" panose="020B0604020202020204" pitchFamily="34" charset="0"/>
                          <a:cs typeface="Arial" panose="020B0604020202020204" pitchFamily="34" charset="0"/>
                        </a:rPr>
                        <a:t> adequacy</a:t>
                      </a:r>
                      <a:r>
                        <a:rPr lang="en-US" sz="800" b="1" baseline="30000" dirty="0" smtClean="0">
                          <a:latin typeface="Arial" panose="020B0604020202020204" pitchFamily="34" charset="0"/>
                          <a:cs typeface="Arial" panose="020B0604020202020204" pitchFamily="34" charset="0"/>
                        </a:rPr>
                        <a:t>4</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8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dirty="0" smtClean="0">
                          <a:solidFill>
                            <a:schemeClr val="tx1"/>
                          </a:solidFill>
                          <a:latin typeface="Arial" panose="020B0604020202020204" pitchFamily="34" charset="0"/>
                          <a:cs typeface="Arial" panose="020B0604020202020204" pitchFamily="34" charset="0"/>
                        </a:rPr>
                        <a:t>Pre-provisioned  net revenue</a:t>
                      </a:r>
                      <a:r>
                        <a:rPr lang="en-US" sz="800" baseline="0" dirty="0" smtClean="0">
                          <a:solidFill>
                            <a:schemeClr val="tx1"/>
                          </a:solidFill>
                          <a:latin typeface="Arial" panose="020B0604020202020204" pitchFamily="34" charset="0"/>
                          <a:cs typeface="Arial" panose="020B0604020202020204" pitchFamily="34" charset="0"/>
                        </a:rPr>
                        <a:t> (PPNR) impairment</a:t>
                      </a:r>
                    </a:p>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 $3,700MM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$3,825MM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$4,100MM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SC</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$2,575MM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$2,775MM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endParaRPr lang="en-US" sz="11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SBNA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$1,200MM</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8F6E6"/>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$1,250MM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a:solidFill>
                            <a:schemeClr val="tx1"/>
                          </a:solidFill>
                          <a:latin typeface="Arial" panose="020B0604020202020204" pitchFamily="34" charset="0"/>
                          <a:ea typeface="+mn-ea"/>
                          <a:cs typeface="Arial" panose="020B0604020202020204" pitchFamily="34" charset="0"/>
                        </a:rPr>
                        <a:t> </a:t>
                      </a:r>
                      <a:r>
                        <a:rPr lang="en-US" sz="800" b="0" i="0" kern="1200" dirty="0" smtClean="0">
                          <a:solidFill>
                            <a:schemeClr val="tx1"/>
                          </a:solidFill>
                          <a:latin typeface="Arial" panose="020B0604020202020204" pitchFamily="34" charset="0"/>
                          <a:ea typeface="+mn-ea"/>
                          <a:cs typeface="Arial" panose="020B0604020202020204" pitchFamily="34" charset="0"/>
                        </a:rPr>
                        <a:t>$1,350MM </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r h="197126">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100" b="1"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bg1">
                          <a:lumMod val="85000"/>
                        </a:schemeClr>
                      </a:solidFill>
                      <a:prstDash val="solid"/>
                      <a:round/>
                      <a:headEnd type="none" w="med" len="med"/>
                      <a:tailEnd type="none" w="med" len="med"/>
                    </a:lnT>
                    <a:lnB w="285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457200" rtl="0" eaLnBrk="1" fontAlgn="auto" latinLnBrk="0" hangingPunct="1">
                        <a:lnSpc>
                          <a:spcPct val="100000"/>
                        </a:lnSpc>
                        <a:spcBef>
                          <a:spcPts val="0"/>
                        </a:spcBef>
                        <a:spcAft>
                          <a:spcPts val="0"/>
                        </a:spcAft>
                        <a:buClr>
                          <a:schemeClr val="tx1"/>
                        </a:buClr>
                        <a:buSzTx/>
                        <a:buFont typeface="Arial" panose="020B0604020202020204" pitchFamily="34" charset="0"/>
                        <a:buNone/>
                        <a:tabLst/>
                        <a:defRPr/>
                      </a:pPr>
                      <a:r>
                        <a:rPr lang="en-US" sz="800" b="0" i="0" kern="1200" dirty="0" smtClean="0">
                          <a:solidFill>
                            <a:schemeClr val="tx1"/>
                          </a:solidFill>
                          <a:latin typeface="Arial" panose="020B0604020202020204" pitchFamily="34" charset="0"/>
                          <a:ea typeface="+mn-ea"/>
                          <a:cs typeface="Arial" panose="020B0604020202020204" pitchFamily="34" charset="0"/>
                        </a:rPr>
                        <a:t>* </a:t>
                      </a:r>
                      <a:r>
                        <a:rPr lang="en-US" sz="800" kern="1200" dirty="0" smtClean="0">
                          <a:solidFill>
                            <a:schemeClr val="tx1"/>
                          </a:solidFill>
                          <a:latin typeface="Arial" panose="020B0604020202020204" pitchFamily="34" charset="0"/>
                          <a:ea typeface="+mn-ea"/>
                          <a:cs typeface="Arial" panose="020B0604020202020204" pitchFamily="34" charset="0"/>
                        </a:rPr>
                        <a:t>Loss in stress </a:t>
                      </a:r>
                      <a:r>
                        <a:rPr lang="en-US" sz="800" kern="1200" baseline="30000" dirty="0" smtClean="0">
                          <a:solidFill>
                            <a:schemeClr val="tx1"/>
                          </a:solidFill>
                          <a:latin typeface="Arial" panose="020B0604020202020204" pitchFamily="34" charset="0"/>
                          <a:ea typeface="+mn-ea"/>
                          <a:cs typeface="Arial" panose="020B0604020202020204" pitchFamily="34" charset="0"/>
                        </a:rPr>
                        <a:t>3</a:t>
                      </a:r>
                      <a:endParaRPr lang="en-US" sz="800" baseline="0" dirty="0" smtClean="0">
                        <a:solidFill>
                          <a:schemeClr val="tx1"/>
                        </a:solidFill>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r>
                        <a:rPr lang="en-US" sz="800" b="0" dirty="0" smtClean="0">
                          <a:latin typeface="Arial" panose="020B0604020202020204" pitchFamily="34" charset="0"/>
                          <a:cs typeface="Arial" panose="020B0604020202020204" pitchFamily="34" charset="0"/>
                        </a:rPr>
                        <a:t>SHUSA</a:t>
                      </a:r>
                      <a:endParaRPr lang="en-US" sz="800" b="0" dirty="0">
                        <a:latin typeface="Arial" panose="020B0604020202020204" pitchFamily="34" charset="0"/>
                        <a:cs typeface="Arial" panose="020B0604020202020204" pitchFamily="34" charset="0"/>
                      </a:endParaRPr>
                    </a:p>
                  </a:txBody>
                  <a:tcPr marL="45720" marR="45720">
                    <a:lnL w="12700"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139%</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endParaRPr lang="en-US" sz="800" b="0" i="0" kern="1200" dirty="0" smtClean="0">
                        <a:solidFill>
                          <a:schemeClr val="tx1"/>
                        </a:solidFill>
                        <a:latin typeface="Arial" panose="020B0604020202020204" pitchFamily="34" charset="0"/>
                        <a:ea typeface="+mn-ea"/>
                        <a:cs typeface="Arial" panose="020B0604020202020204" pitchFamily="34" charset="0"/>
                      </a:endParaRPr>
                    </a:p>
                  </a:txBody>
                  <a:tcPr marL="45720" marR="45720">
                    <a:lnL w="9525" cap="flat" cmpd="sng" algn="ctr">
                      <a:solidFill>
                        <a:schemeClr val="bg1">
                          <a:lumMod val="75000"/>
                        </a:schemeClr>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100%</a:t>
                      </a:r>
                      <a:endParaRPr lang="en-US" sz="800" b="0" i="0" kern="1200" dirty="0">
                        <a:solidFill>
                          <a:schemeClr val="tx1"/>
                        </a:solidFill>
                        <a:latin typeface="Arial" panose="020B0604020202020204" pitchFamily="34" charset="0"/>
                        <a:ea typeface="+mn-ea"/>
                        <a:cs typeface="Arial" panose="020B0604020202020204" pitchFamily="34" charset="0"/>
                      </a:endParaRPr>
                    </a:p>
                  </a:txBody>
                  <a:tcPr marL="45720" marR="45720">
                    <a:lnL w="3175" cap="flat" cmpd="sng" algn="ctr">
                      <a:solidFill>
                        <a:schemeClr val="bg1"/>
                      </a:solidFill>
                      <a:prstDash val="solid"/>
                      <a:round/>
                      <a:headEnd type="none" w="med" len="med"/>
                      <a:tailEnd type="none" w="med" len="med"/>
                    </a:lnL>
                    <a:lnR>
                      <a:noFill/>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457200" rtl="0" eaLnBrk="1" latinLnBrk="0" hangingPunct="1">
                        <a:defRPr sz="1800" kern="1200">
                          <a:solidFill>
                            <a:schemeClr val="tx1"/>
                          </a:solidFill>
                          <a:latin typeface="Arial"/>
                          <a:ea typeface="ＭＳ Ｐゴシック"/>
                          <a:cs typeface="ＭＳ Ｐゴシック"/>
                        </a:defRPr>
                      </a:lvl1pPr>
                      <a:lvl2pPr marL="457200" algn="l" defTabSz="457200" rtl="0" eaLnBrk="1" latinLnBrk="0" hangingPunct="1">
                        <a:defRPr sz="1800" kern="1200">
                          <a:solidFill>
                            <a:schemeClr val="tx1"/>
                          </a:solidFill>
                          <a:latin typeface="Arial"/>
                          <a:ea typeface="ＭＳ Ｐゴシック"/>
                          <a:cs typeface="ＭＳ Ｐゴシック"/>
                        </a:defRPr>
                      </a:lvl2pPr>
                      <a:lvl3pPr marL="914400" algn="l" defTabSz="457200" rtl="0" eaLnBrk="1" latinLnBrk="0" hangingPunct="1">
                        <a:defRPr sz="1800" kern="1200">
                          <a:solidFill>
                            <a:schemeClr val="tx1"/>
                          </a:solidFill>
                          <a:latin typeface="Arial"/>
                          <a:ea typeface="ＭＳ Ｐゴシック"/>
                          <a:cs typeface="ＭＳ Ｐゴシック"/>
                        </a:defRPr>
                      </a:lvl3pPr>
                      <a:lvl4pPr marL="1371600" algn="l" defTabSz="457200" rtl="0" eaLnBrk="1" latinLnBrk="0" hangingPunct="1">
                        <a:defRPr sz="1800" kern="1200">
                          <a:solidFill>
                            <a:schemeClr val="tx1"/>
                          </a:solidFill>
                          <a:latin typeface="Arial"/>
                          <a:ea typeface="ＭＳ Ｐゴシック"/>
                          <a:cs typeface="ＭＳ Ｐゴシック"/>
                        </a:defRPr>
                      </a:lvl4pPr>
                      <a:lvl5pPr marL="1828800" algn="l" defTabSz="457200" rtl="0" eaLnBrk="1" latinLnBrk="0" hangingPunct="1">
                        <a:defRPr sz="1800" kern="1200">
                          <a:solidFill>
                            <a:schemeClr val="tx1"/>
                          </a:solidFill>
                          <a:latin typeface="Arial"/>
                          <a:ea typeface="ＭＳ Ｐゴシック"/>
                          <a:cs typeface="ＭＳ Ｐゴシック"/>
                        </a:defRPr>
                      </a:lvl5pPr>
                      <a:lvl6pPr marL="2286000" algn="l" defTabSz="457200" rtl="0" eaLnBrk="1" latinLnBrk="0" hangingPunct="1">
                        <a:defRPr sz="1800" kern="1200">
                          <a:solidFill>
                            <a:schemeClr val="tx1"/>
                          </a:solidFill>
                          <a:latin typeface="Arial"/>
                          <a:ea typeface="ＭＳ Ｐゴシック"/>
                          <a:cs typeface="ＭＳ Ｐゴシック"/>
                        </a:defRPr>
                      </a:lvl6pPr>
                      <a:lvl7pPr marL="2743200" algn="l" defTabSz="457200" rtl="0" eaLnBrk="1" latinLnBrk="0" hangingPunct="1">
                        <a:defRPr sz="1800" kern="1200">
                          <a:solidFill>
                            <a:schemeClr val="tx1"/>
                          </a:solidFill>
                          <a:latin typeface="Arial"/>
                          <a:ea typeface="ＭＳ Ｐゴシック"/>
                          <a:cs typeface="ＭＳ Ｐゴシック"/>
                        </a:defRPr>
                      </a:lvl7pPr>
                      <a:lvl8pPr marL="3200400" algn="l" defTabSz="457200" rtl="0" eaLnBrk="1" latinLnBrk="0" hangingPunct="1">
                        <a:defRPr sz="1800" kern="1200">
                          <a:solidFill>
                            <a:schemeClr val="tx1"/>
                          </a:solidFill>
                          <a:latin typeface="Arial"/>
                          <a:ea typeface="ＭＳ Ｐゴシック"/>
                          <a:cs typeface="ＭＳ Ｐゴシック"/>
                        </a:defRPr>
                      </a:lvl8pPr>
                      <a:lvl9pPr marL="3657600" algn="l" defTabSz="457200" rtl="0" eaLnBrk="1" latinLnBrk="0" hangingPunct="1">
                        <a:defRPr sz="1800" kern="1200">
                          <a:solidFill>
                            <a:schemeClr val="tx1"/>
                          </a:solidFill>
                          <a:latin typeface="Arial"/>
                          <a:ea typeface="ＭＳ Ｐゴシック"/>
                          <a:cs typeface="ＭＳ Ｐゴシック"/>
                        </a:defRPr>
                      </a:lvl9pPr>
                    </a:lstStyle>
                    <a:p>
                      <a:pPr marL="0" algn="ctr" defTabSz="457200" rtl="0" eaLnBrk="1" fontAlgn="b" latinLnBrk="0" hangingPunct="1"/>
                      <a:r>
                        <a:rPr lang="en-US" sz="800" b="0" i="0" kern="1200" dirty="0" smtClean="0">
                          <a:solidFill>
                            <a:schemeClr val="tx1"/>
                          </a:solidFill>
                          <a:latin typeface="Arial" panose="020B0604020202020204" pitchFamily="34" charset="0"/>
                          <a:ea typeface="+mn-ea"/>
                          <a:cs typeface="Arial" panose="020B0604020202020204" pitchFamily="34" charset="0"/>
                        </a:rPr>
                        <a:t>150%</a:t>
                      </a:r>
                    </a:p>
                  </a:txBody>
                  <a:tcPr marL="45720" marR="45720">
                    <a:lnL>
                      <a:noFill/>
                    </a:lnL>
                    <a:lnR w="3175" cap="flat" cmpd="sng" algn="ctr">
                      <a:solidFill>
                        <a:srgbClr val="FFCCCC"/>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lumMod val="20000"/>
                        <a:lumOff val="80000"/>
                      </a:srgbClr>
                    </a:solidFill>
                  </a:tcPr>
                </a:tc>
              </a:tr>
            </a:tbl>
          </a:graphicData>
        </a:graphic>
      </p:graphicFrame>
      <p:sp>
        <p:nvSpPr>
          <p:cNvPr id="3" name="Footnote"/>
          <p:cNvSpPr/>
          <p:nvPr/>
        </p:nvSpPr>
        <p:spPr bwMode="auto">
          <a:xfrm>
            <a:off x="1905000" y="6384667"/>
            <a:ext cx="5323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a:t>
            </a:r>
            <a:r>
              <a:rPr lang="en-US" sz="600" dirty="0">
                <a:latin typeface="Arial" panose="020B0604020202020204" pitchFamily="34" charset="0"/>
                <a:cs typeface="Arial" panose="020B0604020202020204" pitchFamily="34" charset="0"/>
                <a:sym typeface="Arial"/>
              </a:rPr>
              <a:t>increase in Leased Vehicle Expense </a:t>
            </a:r>
            <a:r>
              <a:rPr lang="en-US" sz="600" dirty="0">
                <a:latin typeface="Arial" panose="020B0604020202020204" pitchFamily="34" charset="0"/>
                <a:cs typeface="Arial" panose="020B0604020202020204" pitchFamily="34" charset="0"/>
              </a:rPr>
              <a:t>between </a:t>
            </a:r>
            <a:r>
              <a:rPr lang="en-US" sz="600" dirty="0" smtClean="0">
                <a:latin typeface="Arial" panose="020B0604020202020204" pitchFamily="34" charset="0"/>
                <a:cs typeface="Arial" panose="020B0604020202020204" pitchFamily="34" charset="0"/>
              </a:rPr>
              <a:t>BHC </a:t>
            </a:r>
            <a:r>
              <a:rPr lang="en-US" sz="600" dirty="0">
                <a:latin typeface="Arial" panose="020B0604020202020204" pitchFamily="34" charset="0"/>
                <a:cs typeface="Arial" panose="020B0604020202020204" pitchFamily="34" charset="0"/>
              </a:rPr>
              <a:t>Stress and Baseline scenarios – a</a:t>
            </a:r>
            <a:r>
              <a:rPr lang="en-US" sz="600" dirty="0">
                <a:latin typeface="Arial" panose="020B0604020202020204" pitchFamily="34" charset="0"/>
                <a:cs typeface="Arial" panose="020B0604020202020204" pitchFamily="34" charset="0"/>
                <a:sym typeface="Arial"/>
              </a:rPr>
              <a:t>ssumes all </a:t>
            </a:r>
            <a:r>
              <a:rPr lang="en-US" sz="600" dirty="0" smtClean="0">
                <a:latin typeface="Arial" panose="020B0604020202020204" pitchFamily="34" charset="0"/>
                <a:cs typeface="Arial" panose="020B0604020202020204" pitchFamily="34" charset="0"/>
                <a:sym typeface="Arial"/>
              </a:rPr>
              <a:t>attributed </a:t>
            </a:r>
            <a:r>
              <a:rPr lang="en-US" sz="600" dirty="0">
                <a:latin typeface="Arial" panose="020B0604020202020204" pitchFamily="34" charset="0"/>
                <a:cs typeface="Arial" panose="020B0604020202020204" pitchFamily="34" charset="0"/>
                <a:sym typeface="Arial"/>
              </a:rPr>
              <a:t>to </a:t>
            </a:r>
            <a:r>
              <a:rPr lang="en-US" sz="600" dirty="0" smtClean="0">
                <a:latin typeface="Arial" panose="020B0604020202020204" pitchFamily="34" charset="0"/>
                <a:cs typeface="Arial" panose="020B0604020202020204" pitchFamily="34" charset="0"/>
                <a:sym typeface="Arial"/>
              </a:rPr>
              <a:t>SC</a:t>
            </a:r>
          </a:p>
          <a:p>
            <a:pPr marL="228600" lvl="1" indent="-228600">
              <a:buAutoNum type="arabicPeriod" startAt="2"/>
            </a:pPr>
            <a:r>
              <a:rPr lang="en-US" sz="600" dirty="0" smtClean="0">
                <a:latin typeface="Arial" panose="020B0604020202020204" pitchFamily="34" charset="0"/>
                <a:cs typeface="Arial" panose="020B0604020202020204" pitchFamily="34" charset="0"/>
              </a:rPr>
              <a:t>Projected </a:t>
            </a:r>
            <a:r>
              <a:rPr lang="en-US" sz="600" dirty="0">
                <a:latin typeface="Arial" panose="020B0604020202020204" pitchFamily="34" charset="0"/>
                <a:cs typeface="Arial" panose="020B0604020202020204" pitchFamily="34" charset="0"/>
              </a:rPr>
              <a:t>9Q cumulative losses by portfolio under the BHC Stress </a:t>
            </a:r>
            <a:r>
              <a:rPr lang="en-US" sz="600" dirty="0" smtClean="0">
                <a:latin typeface="Arial" panose="020B0604020202020204" pitchFamily="34" charset="0"/>
                <a:cs typeface="Arial" panose="020B0604020202020204" pitchFamily="34" charset="0"/>
              </a:rPr>
              <a:t>scenario</a:t>
            </a:r>
          </a:p>
          <a:p>
            <a:pPr marL="228600" lvl="1" indent="-228600">
              <a:buFontTx/>
              <a:buAutoNum type="arabicPeriod" startAt="2"/>
            </a:pPr>
            <a:r>
              <a:rPr lang="en-US" sz="600" dirty="0">
                <a:latin typeface="Arial" panose="020B0604020202020204" pitchFamily="34" charset="0"/>
                <a:cs typeface="Arial" panose="020B0604020202020204" pitchFamily="34" charset="0"/>
              </a:rPr>
              <a:t>Projected losses in stress scenario aligning to Group (CCAR FRB Adverse </a:t>
            </a:r>
            <a:r>
              <a:rPr lang="en-US" sz="600" dirty="0" smtClean="0">
                <a:latin typeface="Arial" panose="020B0604020202020204" pitchFamily="34" charset="0"/>
                <a:cs typeface="Arial" panose="020B0604020202020204" pitchFamily="34" charset="0"/>
              </a:rPr>
              <a:t>scenario </a:t>
            </a:r>
            <a:r>
              <a:rPr lang="en-US" sz="600" dirty="0">
                <a:latin typeface="Arial" panose="020B0604020202020204" pitchFamily="34" charset="0"/>
                <a:cs typeface="Arial" panose="020B0604020202020204" pitchFamily="34" charset="0"/>
              </a:rPr>
              <a:t>is used as it is the scenario that is the closest to the ICAAP scenario run by Group)  </a:t>
            </a:r>
            <a:endParaRPr lang="en-US" sz="600" dirty="0" smtClean="0">
              <a:latin typeface="Arial" panose="020B0604020202020204" pitchFamily="34" charset="0"/>
              <a:cs typeface="Arial" panose="020B0604020202020204" pitchFamily="34" charset="0"/>
            </a:endParaRPr>
          </a:p>
          <a:p>
            <a:pPr marL="228600" lvl="1" indent="-228600">
              <a:buFontTx/>
              <a:buAutoNum type="arabicPeriod" startAt="2"/>
            </a:pPr>
            <a:r>
              <a:rPr lang="en-US" sz="600" dirty="0">
                <a:latin typeface="Arial" panose="020B0604020202020204" pitchFamily="34" charset="0"/>
                <a:cs typeface="Arial" panose="020B0604020202020204" pitchFamily="34" charset="0"/>
              </a:rPr>
              <a:t>Moved PPNR and Loss in stress to Capital </a:t>
            </a:r>
            <a:r>
              <a:rPr lang="en-US" sz="600" dirty="0" smtClean="0">
                <a:latin typeface="Arial" panose="020B0604020202020204" pitchFamily="34" charset="0"/>
                <a:cs typeface="Arial" panose="020B0604020202020204" pitchFamily="34" charset="0"/>
              </a:rPr>
              <a:t>adequacy</a:t>
            </a:r>
            <a:endParaRPr lang="en-US" sz="600" dirty="0">
              <a:latin typeface="Arial" panose="020B0604020202020204" pitchFamily="34" charset="0"/>
              <a:cs typeface="Arial" panose="020B0604020202020204" pitchFamily="34" charset="0"/>
            </a:endParaRPr>
          </a:p>
        </p:txBody>
      </p:sp>
      <p:sp>
        <p:nvSpPr>
          <p:cNvPr id="4" name="TextBox 3"/>
          <p:cNvSpPr txBox="1"/>
          <p:nvPr/>
        </p:nvSpPr>
        <p:spPr>
          <a:xfrm>
            <a:off x="208548" y="215611"/>
            <a:ext cx="8983134"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4. Risk </a:t>
            </a:r>
            <a:r>
              <a:rPr lang="en-US" sz="2000" b="1" dirty="0">
                <a:latin typeface="Arial" panose="020B0604020202020204" pitchFamily="34" charset="0"/>
                <a:cs typeface="Arial" panose="020B0604020202020204" pitchFamily="34" charset="0"/>
              </a:rPr>
              <a:t>Appetite </a:t>
            </a:r>
            <a:r>
              <a:rPr lang="en-US" sz="2000" b="1" dirty="0" smtClean="0">
                <a:latin typeface="Arial" panose="020B0604020202020204" pitchFamily="34" charset="0"/>
                <a:cs typeface="Arial" panose="020B0604020202020204" pitchFamily="34" charset="0"/>
              </a:rPr>
              <a:t>Statement – Annual Metrics</a:t>
            </a:r>
            <a:endParaRPr lang="en-US" sz="2000" b="1" dirty="0">
              <a:latin typeface="Arial" panose="020B0604020202020204" pitchFamily="34" charset="0"/>
              <a:cs typeface="Arial" panose="020B0604020202020204" pitchFamily="34" charset="0"/>
            </a:endParaRPr>
          </a:p>
        </p:txBody>
      </p:sp>
      <p:sp>
        <p:nvSpPr>
          <p:cNvPr id="5" name="Footnote"/>
          <p:cNvSpPr/>
          <p:nvPr/>
        </p:nvSpPr>
        <p:spPr bwMode="auto">
          <a:xfrm>
            <a:off x="304800" y="6142910"/>
            <a:ext cx="7007001"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0" lvl="1" algn="l">
              <a:lnSpc>
                <a:spcPct val="100000"/>
              </a:lnSpc>
            </a:pPr>
            <a:r>
              <a:rPr lang="en-US" sz="800" dirty="0" smtClean="0">
                <a:latin typeface="Arial"/>
                <a:sym typeface="Arial"/>
              </a:rPr>
              <a:t>* Mandated by Santander Group</a:t>
            </a:r>
            <a:endParaRPr lang="en-US" sz="800" dirty="0">
              <a:latin typeface="Arial"/>
              <a:sym typeface="Arial"/>
            </a:endParaRPr>
          </a:p>
        </p:txBody>
      </p:sp>
    </p:spTree>
    <p:extLst>
      <p:ext uri="{BB962C8B-B14F-4D97-AF65-F5344CB8AC3E}">
        <p14:creationId xmlns:p14="http://schemas.microsoft.com/office/powerpoint/2010/main" val="2063557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4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5_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5972</TotalTime>
  <Words>3358</Words>
  <Application>Microsoft Office PowerPoint</Application>
  <PresentationFormat>On-screen Show (4:3)</PresentationFormat>
  <Paragraphs>802</Paragraphs>
  <Slides>8</Slides>
  <Notes>4</Notes>
  <HiddenSlides>0</HiddenSlides>
  <MMClips>0</MMClips>
  <ScaleCrop>false</ScaleCrop>
  <HeadingPairs>
    <vt:vector size="4" baseType="variant">
      <vt:variant>
        <vt:lpstr>Theme</vt:lpstr>
      </vt:variant>
      <vt:variant>
        <vt:i4>7</vt:i4>
      </vt:variant>
      <vt:variant>
        <vt:lpstr>Slide Titles</vt:lpstr>
      </vt:variant>
      <vt:variant>
        <vt:i4>8</vt:i4>
      </vt:variant>
    </vt:vector>
  </HeadingPairs>
  <TitlesOfParts>
    <vt:vector size="15" baseType="lpstr">
      <vt:lpstr>Office Theme</vt:lpstr>
      <vt:lpstr>Body Slide</vt:lpstr>
      <vt:lpstr>1_Body Slide</vt:lpstr>
      <vt:lpstr>2_Body Slide</vt:lpstr>
      <vt:lpstr>3_Body Slide</vt:lpstr>
      <vt:lpstr>4_Body Slide</vt:lpstr>
      <vt:lpstr>5_Body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Jaume Martorell</dc:creator>
  <cp:lastModifiedBy>Zhang, Zhiyi</cp:lastModifiedBy>
  <cp:revision>1042</cp:revision>
  <cp:lastPrinted>2016-05-31T14:50:15Z</cp:lastPrinted>
  <dcterms:created xsi:type="dcterms:W3CDTF">2016-01-25T15:48:23Z</dcterms:created>
  <dcterms:modified xsi:type="dcterms:W3CDTF">2016-05-31T23:06:52Z</dcterms:modified>
</cp:coreProperties>
</file>