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9"/>
  </p:notesMasterIdLst>
  <p:handoutMasterIdLst>
    <p:handoutMasterId r:id="rId10"/>
  </p:handoutMasterIdLst>
  <p:sldIdLst>
    <p:sldId id="696" r:id="rId2"/>
    <p:sldId id="707" r:id="rId3"/>
    <p:sldId id="703" r:id="rId4"/>
    <p:sldId id="698" r:id="rId5"/>
    <p:sldId id="699" r:id="rId6"/>
    <p:sldId id="700" r:id="rId7"/>
    <p:sldId id="701" r:id="rId8"/>
  </p:sldIdLst>
  <p:sldSz cx="9602788" cy="6858000"/>
  <p:notesSz cx="7010400" cy="9296400"/>
  <p:custDataLst>
    <p:tags r:id="rId11"/>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0000"/>
    <a:srgbClr val="FFDDDD"/>
    <a:srgbClr val="FFFFCC"/>
    <a:srgbClr val="FFCCCC"/>
    <a:srgbClr val="FCE0E2"/>
    <a:srgbClr val="008AB3"/>
    <a:srgbClr val="D7E4BD"/>
    <a:srgbClr val="BFBFB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0" autoAdjust="0"/>
    <p:restoredTop sz="99858" autoAdjust="0"/>
  </p:normalViewPr>
  <p:slideViewPr>
    <p:cSldViewPr snapToGrid="0" showGuides="1">
      <p:cViewPr>
        <p:scale>
          <a:sx n="90" d="100"/>
          <a:sy n="90" d="100"/>
        </p:scale>
        <p:origin x="-1176" y="612"/>
      </p:cViewPr>
      <p:guideLst>
        <p:guide orient="horz" pos="4083"/>
        <p:guide orient="horz" pos="1107"/>
        <p:guide orient="horz" pos="893"/>
        <p:guide pos="221"/>
        <p:guide pos="5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15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17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63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20300700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6230"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5" r:id="rId9"/>
    <p:sldLayoutId id="2147483786" r:id="rId10"/>
    <p:sldLayoutId id="2147483787"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51570" y="5974930"/>
            <a:ext cx="5327193" cy="277640"/>
          </a:xfrm>
          <a:prstGeom prst="rect">
            <a:avLst/>
          </a:prstGeom>
          <a:noFill/>
        </p:spPr>
        <p:txBody>
          <a:bodyPr wrap="square">
            <a:spAutoFit/>
          </a:bodyPr>
          <a:lstStyle/>
          <a:p>
            <a:pPr algn="l"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451568" y="174076"/>
            <a:ext cx="5887979" cy="277640"/>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48435" y="4349163"/>
            <a:ext cx="8550815"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55937" y="3313765"/>
            <a:ext cx="855081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August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ea typeface="MS PGothic" pitchFamily="34" charset="-128"/>
                <a:cs typeface="Arial" panose="020B0604020202020204" pitchFamily="34" charset="0"/>
              </a:rPr>
              <a:t>August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47056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943744437"/>
              </p:ext>
            </p:extLst>
          </p:nvPr>
        </p:nvGraphicFramePr>
        <p:xfrm>
          <a:off x="365786" y="718658"/>
          <a:ext cx="8863940" cy="5460544"/>
        </p:xfrm>
        <a:graphic>
          <a:graphicData uri="http://schemas.openxmlformats.org/drawingml/2006/table">
            <a:tbl>
              <a:tblPr firstRow="1" bandRow="1">
                <a:tableStyleId>{5C22544A-7EE6-4342-B048-85BDC9FD1C3A}</a:tableStyleId>
              </a:tblPr>
              <a:tblGrid>
                <a:gridCol w="886394"/>
                <a:gridCol w="7977546"/>
              </a:tblGrid>
              <a:tr h="153770">
                <a:tc>
                  <a:txBody>
                    <a:bodyPr/>
                    <a:lstStyle/>
                    <a:p>
                      <a:pPr algn="ctr" fontAlgn="ctr"/>
                      <a:r>
                        <a:rPr lang="en-US" sz="105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5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900" b="1" i="0" u="none" strike="noStrike" baseline="30000"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u="none"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Capital </a:t>
                      </a:r>
                      <a:r>
                        <a:rPr lang="en-US" sz="9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rowSpan="2">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Credit</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9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remains at 5 </a:t>
                      </a:r>
                      <a:r>
                        <a:rPr lang="en-US" sz="900" b="0" i="0" u="none" strike="noStrike" dirty="0" smtClean="0">
                          <a:solidFill>
                            <a:srgbClr val="000000"/>
                          </a:solidFill>
                          <a:effectLst/>
                          <a:latin typeface="Arial" panose="020B0604020202020204" pitchFamily="34" charset="0"/>
                          <a:cs typeface="Arial" panose="020B0604020202020204" pitchFamily="34" charset="0"/>
                        </a:rPr>
                        <a:t>above </a:t>
                      </a:r>
                      <a:r>
                        <a:rPr lang="en-US" sz="900" b="1" i="0" u="none" strike="noStrike" dirty="0" smtClean="0">
                          <a:solidFill>
                            <a:srgbClr val="FF0000"/>
                          </a:solidFill>
                          <a:effectLst/>
                          <a:latin typeface="Arial" panose="020B0604020202020204" pitchFamily="34" charset="0"/>
                          <a:cs typeface="Arial" panose="020B0604020202020204" pitchFamily="34" charset="0"/>
                        </a:rPr>
                        <a:t>Red</a:t>
                      </a:r>
                      <a:r>
                        <a:rPr lang="en-US" sz="900" b="0" i="0" u="none" strike="noStrike" dirty="0" smtClean="0">
                          <a:solidFill>
                            <a:srgbClr val="000000"/>
                          </a:solidFill>
                          <a:effectLst/>
                          <a:latin typeface="Arial" panose="020B0604020202020204" pitchFamily="34" charset="0"/>
                          <a:cs typeface="Arial" panose="020B0604020202020204" pitchFamily="34" charset="0"/>
                        </a:rPr>
                        <a:t> limit by </a:t>
                      </a:r>
                      <a:r>
                        <a:rPr lang="en-US" sz="900" b="0" i="0" kern="1200" dirty="0" smtClean="0">
                          <a:solidFill>
                            <a:schemeClr val="tx1"/>
                          </a:solidFill>
                          <a:latin typeface="Arial" panose="020B0604020202020204" pitchFamily="34" charset="0"/>
                          <a:ea typeface="+mn-ea"/>
                          <a:cs typeface="Arial" panose="020B0604020202020204" pitchFamily="34" charset="0"/>
                        </a:rPr>
                        <a:t>5 (2 CRE, 2 MRG and 1 Energy Finance). The CRE counterparty breach is 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baseline="0" dirty="0" smtClean="0">
                          <a:solidFill>
                            <a:schemeClr val="dk1"/>
                          </a:solidFill>
                          <a:effectLst/>
                          <a:latin typeface="Arial" panose="020B0604020202020204" pitchFamily="34" charset="0"/>
                          <a:ea typeface="SimSun"/>
                          <a:cs typeface="Arial" panose="020B0604020202020204" pitchFamily="34" charset="0"/>
                        </a:rPr>
                        <a:t>Multifamily Exposure</a:t>
                      </a:r>
                      <a:r>
                        <a:rPr lang="en-US" sz="900" b="0" i="0" u="none" strike="noStrike" baseline="0" dirty="0" smtClean="0">
                          <a:solidFill>
                            <a:schemeClr val="dk1"/>
                          </a:solidFill>
                          <a:effectLst/>
                          <a:latin typeface="Arial" panose="020B0604020202020204" pitchFamily="34" charset="0"/>
                          <a:ea typeface="SimSun"/>
                          <a:cs typeface="Arial" panose="020B0604020202020204" pitchFamily="34" charset="0"/>
                        </a:rPr>
                        <a:t> reaches $10.67B above </a:t>
                      </a:r>
                      <a:r>
                        <a:rPr lang="en-US" sz="9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900" b="0" i="0" u="none" strike="noStrike" kern="1200" baseline="0" dirty="0" smtClean="0">
                          <a:solidFill>
                            <a:schemeClr val="dk1"/>
                          </a:solidFill>
                          <a:effectLst/>
                          <a:latin typeface="Arial" panose="020B0604020202020204" pitchFamily="34" charset="0"/>
                          <a:ea typeface="SimSun"/>
                          <a:cs typeface="Arial" panose="020B0604020202020204" pitchFamily="34" charset="0"/>
                        </a:rPr>
                        <a:t> limit by 0.07B due to a net increase in Commercial Real Estate and SREC segments. </a:t>
                      </a:r>
                      <a:r>
                        <a:rPr lang="en-US" sz="900" b="0" i="0" u="none" kern="1200" dirty="0" smtClean="0">
                          <a:solidFill>
                            <a:schemeClr val="tx1"/>
                          </a:solidFill>
                          <a:latin typeface="Arial" panose="020B0604020202020204" pitchFamily="34" charset="0"/>
                          <a:ea typeface="+mn-ea"/>
                          <a:cs typeface="Arial" panose="020B0604020202020204" pitchFamily="34" charset="0"/>
                        </a:rPr>
                        <a:t>This metric is expected to reduce to below Amber level due to amortization and runoff in 2016</a:t>
                      </a:r>
                      <a:r>
                        <a:rPr lang="en-US" sz="900" b="0" i="0" kern="1200" dirty="0" smtClean="0">
                          <a:solidFill>
                            <a:schemeClr val="tx1"/>
                          </a:solidFill>
                          <a:latin typeface="Arial" panose="020B0604020202020204" pitchFamily="34" charset="0"/>
                          <a:ea typeface="+mn-ea"/>
                          <a:cs typeface="Arial" panose="020B0604020202020204" pitchFamily="34" charset="0"/>
                        </a:rPr>
                        <a:t>. As part of P19, the Amber trigger and Red limit will be reviewed to</a:t>
                      </a:r>
                      <a:r>
                        <a:rPr lang="en-US" sz="900" b="0" i="0" kern="1200" baseline="0" dirty="0" smtClean="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determine if adjustments need to be made.</a:t>
                      </a:r>
                      <a:endParaRPr lang="en-US" sz="900" b="0" i="0" u="none" strike="noStrike" kern="1200" baseline="0" dirty="0" smtClean="0">
                        <a:solidFill>
                          <a:schemeClr val="dk1"/>
                        </a:solidFill>
                        <a:effectLst/>
                        <a:latin typeface="Arial" panose="020B0604020202020204" pitchFamily="34" charset="0"/>
                        <a:ea typeface="SimSun"/>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Residual </a:t>
                      </a:r>
                      <a:r>
                        <a:rPr lang="en-US" sz="9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SHUSA metrics are within appetite. However, due to SC CFP in Orange status, the overall status is set to Red until resolved</a:t>
                      </a:r>
                    </a:p>
                    <a:p>
                      <a:pPr marL="0" marR="0" lvl="1" indent="0" algn="l" defTabSz="457200" rtl="0" eaLnBrk="1" fontAlgn="t" latinLnBrk="0" hangingPunct="1">
                        <a:lnSpc>
                          <a:spcPct val="100000"/>
                        </a:lnSpc>
                        <a:spcBef>
                          <a:spcPts val="0"/>
                        </a:spcBef>
                        <a:spcAft>
                          <a:spcPts val="0"/>
                        </a:spcAft>
                        <a:buClrTx/>
                        <a:buSzTx/>
                        <a:buFontTx/>
                        <a:buNone/>
                        <a:tabLst/>
                        <a:defRPr/>
                      </a:pPr>
                      <a:endParaRPr lang="en-US" sz="900" b="0" i="0" u="sng" strike="noStrike" kern="1200" baseline="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MTM </a:t>
                      </a:r>
                      <a:r>
                        <a:rPr lang="en-US" sz="9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3417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1"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1" i="0" u="none" strike="noStrike" dirty="0" smtClean="0">
                          <a:solidFill>
                            <a:schemeClr val="tx1"/>
                          </a:solidFill>
                          <a:effectLst/>
                          <a:latin typeface="Arial" panose="020B0604020202020204" pitchFamily="34" charset="0"/>
                          <a:cs typeface="Arial" panose="020B0604020202020204" pitchFamily="34" charset="0"/>
                        </a:rPr>
                        <a:t>osses / Gross Margin </a:t>
                      </a:r>
                      <a:r>
                        <a:rPr lang="en-US" sz="900" b="0" i="0" u="none" strike="noStrike" dirty="0" smtClean="0">
                          <a:solidFill>
                            <a:schemeClr val="tx1"/>
                          </a:solidFill>
                          <a:effectLst/>
                          <a:latin typeface="Arial" panose="020B0604020202020204" pitchFamily="34" charset="0"/>
                          <a:cs typeface="Arial" panose="020B0604020202020204" pitchFamily="34" charset="0"/>
                        </a:rPr>
                        <a:t>reaches</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2.31% above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limit by 0.31%. </a:t>
                      </a:r>
                      <a:r>
                        <a:rPr lang="en-US" sz="900" b="0" i="0" u="none" strike="noStrike" dirty="0" smtClean="0">
                          <a:solidFill>
                            <a:srgbClr val="000000"/>
                          </a:solidFill>
                          <a:effectLst/>
                          <a:latin typeface="Arial" panose="020B0604020202020204" pitchFamily="34" charset="0"/>
                          <a:cs typeface="Arial" panose="020B0604020202020204" pitchFamily="34" charset="0"/>
                        </a:rPr>
                        <a:t>The limit breach driver is an SBNA loss provision of $104MM related to the STARS event which is under evaluation to determine if it should be classified as an operational risk loss. ORMC to establish Working Group to analyze root cause and common control failures of significant and material events.</a:t>
                      </a:r>
                    </a:p>
                    <a:p>
                      <a:pPr marL="0" marR="0" indent="0" algn="l" defTabSz="457200" rtl="0" eaLnBrk="1" fontAlgn="t" latinLnBrk="0" hangingPunct="1">
                        <a:lnSpc>
                          <a:spcPct val="100000"/>
                        </a:lnSpc>
                        <a:spcBef>
                          <a:spcPts val="0"/>
                        </a:spcBef>
                        <a:spcAft>
                          <a:spcPts val="0"/>
                        </a:spcAft>
                        <a:buClrTx/>
                        <a:buSzTx/>
                        <a:buFontTx/>
                        <a:buNone/>
                        <a:tabLst/>
                        <a:defRPr/>
                      </a:pPr>
                      <a:endParaRPr lang="en-US" sz="900" b="0" i="0" u="sng"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1839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Model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900" b="1" i="0" u="none" strike="noStrike" dirty="0" smtClean="0">
                          <a:solidFill>
                            <a:srgbClr val="000000"/>
                          </a:solidFill>
                          <a:effectLst/>
                          <a:latin typeface="Arial" panose="020B0604020202020204" pitchFamily="34" charset="0"/>
                          <a:cs typeface="Arial" panose="020B0604020202020204" pitchFamily="34" charset="0"/>
                        </a:rPr>
                        <a:t>SHUSA</a:t>
                      </a:r>
                      <a:r>
                        <a:rPr lang="en-US" sz="900" b="0" i="0" u="none" strike="noStrike" dirty="0" smtClean="0">
                          <a:solidFill>
                            <a:srgbClr val="000000"/>
                          </a:solidFill>
                          <a:effectLst/>
                          <a:latin typeface="Arial" panose="020B0604020202020204" pitchFamily="34" charset="0"/>
                          <a:cs typeface="Arial" panose="020B0604020202020204" pitchFamily="34" charset="0"/>
                        </a:rPr>
                        <a:t>: 13 MR(I)As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of August 31; This represents an overall decrease in the number of MRIAs open as of July 31, 2016, as the Federal Reserve opened one new MRIA and closed, superseded or recast eleven previously open MRIAs during August 2016. </a:t>
                      </a:r>
                      <a:r>
                        <a:rPr lang="en-US" sz="900" b="0" i="0" u="none" strike="noStrike" dirty="0" smtClean="0">
                          <a:solidFill>
                            <a:srgbClr val="000000"/>
                          </a:solidFill>
                          <a:effectLst/>
                          <a:latin typeface="Arial" panose="020B0604020202020204" pitchFamily="34" charset="0"/>
                          <a:cs typeface="Arial" panose="020B0604020202020204" pitchFamily="34" charset="0"/>
                        </a:rPr>
                        <a:t>CART</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9"/>
            <a:ext cx="9336044" cy="357021"/>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r>
              <a:rPr lang="en-US" dirty="0"/>
              <a:t>2. Risk Appetite Statement Dashboard</a:t>
            </a:r>
          </a:p>
        </p:txBody>
      </p:sp>
      <p:grpSp>
        <p:nvGrpSpPr>
          <p:cNvPr id="154" name="Group 153"/>
          <p:cNvGrpSpPr/>
          <p:nvPr/>
        </p:nvGrpSpPr>
        <p:grpSpPr>
          <a:xfrm>
            <a:off x="365785" y="6636117"/>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3118611" y="6174793"/>
            <a:ext cx="6330762" cy="198196"/>
          </a:xfrm>
          <a:prstGeom prst="rect">
            <a:avLst/>
          </a:prstGeom>
        </p:spPr>
        <p:txBody>
          <a:bodyPr wrap="square">
            <a:spAutoFit/>
          </a:bodyPr>
          <a:lstStyle/>
          <a:p>
            <a:pPr algn="l"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412116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8826691"/>
              </p:ext>
            </p:extLst>
          </p:nvPr>
        </p:nvGraphicFramePr>
        <p:xfrm>
          <a:off x="352426" y="486643"/>
          <a:ext cx="8887265" cy="3200400"/>
        </p:xfrm>
        <a:graphic>
          <a:graphicData uri="http://schemas.openxmlformats.org/drawingml/2006/table">
            <a:tbl>
              <a:tblPr firstRow="1" bandRow="1"/>
              <a:tblGrid>
                <a:gridCol w="733264"/>
                <a:gridCol w="826886"/>
                <a:gridCol w="1256327"/>
                <a:gridCol w="857895"/>
                <a:gridCol w="857895"/>
                <a:gridCol w="857895"/>
                <a:gridCol w="605551"/>
                <a:gridCol w="624726"/>
                <a:gridCol w="2266826"/>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Aug-16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Jul-16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Jun-16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13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23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0" dirty="0" smtClean="0">
                          <a:latin typeface="Arial" panose="020B0604020202020204" pitchFamily="34" charset="0"/>
                          <a:cs typeface="Arial" panose="020B0604020202020204" pitchFamily="34" charset="0"/>
                        </a:rPr>
                        <a:t>23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N/A</a:t>
                      </a:r>
                      <a:endParaRPr lang="en-US" sz="900" b="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&gt;0</a:t>
                      </a:r>
                      <a:endParaRPr lang="en-US" sz="900" b="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9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baseline="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dirty="0" smtClean="0">
                          <a:solidFill>
                            <a:schemeClr val="tx1"/>
                          </a:solidFill>
                          <a:latin typeface="Arial" panose="020B0604020202020204" pitchFamily="34" charset="0"/>
                          <a:cs typeface="Arial" panose="020B0604020202020204" pitchFamily="34" charset="0"/>
                        </a:rPr>
                        <a:t>Obligor</a:t>
                      </a:r>
                      <a:r>
                        <a:rPr lang="en-US" sz="900" b="0" i="0" baseline="0" dirty="0" smtClean="0">
                          <a:solidFill>
                            <a:schemeClr val="tx1"/>
                          </a:solidFill>
                          <a:latin typeface="Arial" panose="020B0604020202020204" pitchFamily="34" charset="0"/>
                          <a:cs typeface="Arial" panose="020B0604020202020204" pitchFamily="34" charset="0"/>
                        </a:rPr>
                        <a:t> Rating Exposure</a:t>
                      </a:r>
                      <a:r>
                        <a:rPr lang="en-US" sz="900" b="0" i="0" baseline="30000" dirty="0" smtClean="0">
                          <a:solidFill>
                            <a:schemeClr val="tx1"/>
                          </a:solidFill>
                          <a:latin typeface="Arial" panose="020B0604020202020204" pitchFamily="34" charset="0"/>
                          <a:cs typeface="Arial" panose="020B0604020202020204" pitchFamily="34" charset="0"/>
                        </a:rPr>
                        <a:t>1</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1" i="0" u="none" strike="noStrike" dirty="0" smtClean="0">
                          <a:solidFill>
                            <a:srgbClr val="000000"/>
                          </a:solidFill>
                          <a:effectLst/>
                          <a:latin typeface="Arial" panose="020B0604020202020204" pitchFamily="34" charset="0"/>
                          <a:cs typeface="Arial" panose="020B0604020202020204" pitchFamily="34" charset="0"/>
                        </a:rPr>
                        <a:t>5</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1"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&gt;0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682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Multifamily Exposure</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900" b="1" i="0" u="none" strike="noStrike" baseline="0" dirty="0" smtClean="0">
                          <a:solidFill>
                            <a:schemeClr val="dk1"/>
                          </a:solidFill>
                          <a:effectLst/>
                          <a:latin typeface="Arial" panose="020B0604020202020204" pitchFamily="34" charset="0"/>
                          <a:ea typeface="SimSun"/>
                          <a:cs typeface="Arial" panose="020B0604020202020204" pitchFamily="34" charset="0"/>
                        </a:rPr>
                        <a:t>$10.67B</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900" b="1" i="0" u="none" strike="noStrike" dirty="0" smtClean="0">
                          <a:solidFill>
                            <a:srgbClr val="000000"/>
                          </a:solidFill>
                          <a:effectLst/>
                          <a:latin typeface="Arial" panose="020B0604020202020204" pitchFamily="34" charset="0"/>
                          <a:cs typeface="Arial" panose="020B0604020202020204" pitchFamily="34" charset="0"/>
                        </a:rPr>
                        <a:t>$10.65B</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900" b="0" i="0" u="none" strike="noStrike" dirty="0" smtClean="0">
                          <a:solidFill>
                            <a:srgbClr val="000000"/>
                          </a:solidFill>
                          <a:effectLst/>
                          <a:latin typeface="Arial" panose="020B0604020202020204" pitchFamily="34" charset="0"/>
                          <a:cs typeface="Arial" panose="020B0604020202020204" pitchFamily="34" charset="0"/>
                        </a:rPr>
                        <a:t>$10.7B</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&gt;=$10.6B</a:t>
                      </a:r>
                      <a:endParaRPr lang="en-US" sz="900" b="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&gt;=$11.1B</a:t>
                      </a:r>
                      <a:endParaRPr lang="en-US" sz="900" b="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to reduce to below Amber level due to amortization and runoff in 2016. As part of P19, the Amber trigger and Red limit will be reviewed to</a:t>
                      </a:r>
                      <a:r>
                        <a:rPr lang="en-US" sz="900" b="0" i="0" kern="1200" baseline="0" dirty="0" smtClean="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determine if adjustments need to be made.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566315"/>
            <a:ext cx="8903637" cy="27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endParaRPr lang="en-US" sz="700" dirty="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smtClean="0">
                <a:latin typeface="Arial"/>
                <a:ea typeface="ＭＳ Ｐゴシック"/>
                <a:sym typeface="Arial"/>
              </a:rPr>
              <a:t># </a:t>
            </a:r>
            <a:r>
              <a:rPr lang="en-US" sz="700" dirty="0">
                <a:latin typeface="Arial"/>
                <a:ea typeface="ＭＳ Ｐゴシック"/>
                <a:sym typeface="Arial"/>
              </a:rPr>
              <a:t>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smtClean="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endParaRPr lang="en-US" sz="700" dirty="0">
              <a:ea typeface="ＭＳ Ｐゴシック"/>
            </a:endParaRPr>
          </a:p>
        </p:txBody>
      </p:sp>
      <p:graphicFrame>
        <p:nvGraphicFramePr>
          <p:cNvPr id="7" name="Table 6"/>
          <p:cNvGraphicFramePr>
            <a:graphicFrameLocks noGrp="1"/>
          </p:cNvGraphicFramePr>
          <p:nvPr>
            <p:extLst>
              <p:ext uri="{D42A27DB-BD31-4B8C-83A1-F6EECF244321}">
                <p14:modId xmlns:p14="http://schemas.microsoft.com/office/powerpoint/2010/main" val="2691706318"/>
              </p:ext>
            </p:extLst>
          </p:nvPr>
        </p:nvGraphicFramePr>
        <p:xfrm>
          <a:off x="352426" y="3515593"/>
          <a:ext cx="8877299" cy="1097280"/>
        </p:xfrm>
        <a:graphic>
          <a:graphicData uri="http://schemas.openxmlformats.org/drawingml/2006/table">
            <a:tbl>
              <a:tblPr firstRow="1" bandRow="1"/>
              <a:tblGrid>
                <a:gridCol w="732442"/>
                <a:gridCol w="825959"/>
                <a:gridCol w="1254917"/>
                <a:gridCol w="856933"/>
                <a:gridCol w="856933"/>
                <a:gridCol w="856933"/>
                <a:gridCol w="604872"/>
                <a:gridCol w="624026"/>
                <a:gridCol w="2264284"/>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0" i="0" u="none" strike="noStrike" dirty="0" smtClean="0">
                          <a:solidFill>
                            <a:schemeClr val="tx1"/>
                          </a:solidFill>
                          <a:effectLst/>
                          <a:latin typeface="Arial" panose="020B0604020202020204" pitchFamily="34" charset="0"/>
                          <a:cs typeface="Arial" panose="020B0604020202020204" pitchFamily="34" charset="0"/>
                        </a:rPr>
                        <a:t>osses / </a:t>
                      </a:r>
                      <a:br>
                        <a:rPr lang="en-US" sz="900" b="0" i="0" u="none" strike="noStrike" dirty="0" smtClean="0">
                          <a:solidFill>
                            <a:schemeClr val="tx1"/>
                          </a:solidFill>
                          <a:effectLst/>
                          <a:latin typeface="Arial" panose="020B0604020202020204" pitchFamily="34" charset="0"/>
                          <a:cs typeface="Arial" panose="020B0604020202020204" pitchFamily="34" charset="0"/>
                        </a:rPr>
                      </a:br>
                      <a:r>
                        <a:rPr lang="en-US" sz="900" b="0" i="0" u="none" strike="noStrike" dirty="0" smtClean="0">
                          <a:solidFill>
                            <a:schemeClr val="tx1"/>
                          </a:solidFill>
                          <a:effectLst/>
                          <a:latin typeface="Arial" panose="020B0604020202020204" pitchFamily="34" charset="0"/>
                          <a:cs typeface="Arial" panose="020B0604020202020204" pitchFamily="34" charset="0"/>
                        </a:rPr>
                        <a:t>Gross Margin</a:t>
                      </a:r>
                      <a:endParaRPr lang="en-US" sz="900" b="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900" b="1" dirty="0" smtClean="0">
                          <a:latin typeface="Arial" panose="020B0604020202020204" pitchFamily="34" charset="0"/>
                          <a:cs typeface="Arial" panose="020B0604020202020204" pitchFamily="34" charset="0"/>
                        </a:rPr>
                        <a:t>2.31%</a:t>
                      </a:r>
                    </a:p>
                  </a:txBody>
                  <a:tcPr marL="18288" marR="18288" marT="18288" marB="1828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9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&gt;=1.5%</a:t>
                      </a:r>
                      <a:endParaRPr lang="en-US" sz="90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&gt;=2.0%</a:t>
                      </a:r>
                      <a:endParaRPr lang="en-US" sz="90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ORMC to establish Working Group to analyze root cause and common control failures of significant and material events.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06039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673831977"/>
              </p:ext>
            </p:extLst>
          </p:nvPr>
        </p:nvGraphicFramePr>
        <p:xfrm>
          <a:off x="349317" y="660285"/>
          <a:ext cx="8905312" cy="2359152"/>
        </p:xfrm>
        <a:graphic>
          <a:graphicData uri="http://schemas.openxmlformats.org/drawingml/2006/table">
            <a:tbl>
              <a:tblPr firstRow="1" bandRow="1"/>
              <a:tblGrid>
                <a:gridCol w="708176"/>
                <a:gridCol w="1605905"/>
                <a:gridCol w="713972"/>
                <a:gridCol w="638818"/>
                <a:gridCol w="638818"/>
                <a:gridCol w="638818"/>
                <a:gridCol w="582451"/>
                <a:gridCol w="732761"/>
                <a:gridCol w="685790"/>
                <a:gridCol w="605165"/>
                <a:gridCol w="701749"/>
                <a:gridCol w="652889"/>
              </a:tblGrid>
              <a:tr h="0">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Ratio</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Jun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8912">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endParaRPr lang="en-US" sz="1000" b="1"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13.72%</a:t>
                      </a:r>
                    </a:p>
                    <a:p>
                      <a:pPr algn="ctr">
                        <a:lnSpc>
                          <a:spcPct val="100000"/>
                        </a:lnSpc>
                      </a:pP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13.53%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12.38%</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17.10%</a:t>
                      </a:r>
                    </a:p>
                    <a:p>
                      <a:pPr algn="ctr">
                        <a:lnSpc>
                          <a:spcPct val="100000"/>
                        </a:lnSpc>
                      </a:pP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16.83%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15.80%</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&lt;=14.25%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&lt;=13.50%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14.37%</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12.34%</a:t>
                      </a:r>
                    </a:p>
                    <a:p>
                      <a:pPr algn="ctr">
                        <a:lnSpc>
                          <a:spcPct val="100000"/>
                        </a:lnSpc>
                      </a:pP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12.20%</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11.57%</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&lt;=10.45%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&lt;=10.00%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15.28%</a:t>
                      </a:r>
                    </a:p>
                    <a:p>
                      <a:pPr algn="ctr">
                        <a:lnSpc>
                          <a:spcPct val="100000"/>
                        </a:lnSpc>
                      </a:pP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15.02%</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13.99%</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&lt;=12.50%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&lt;=11.75%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9" name="Footnote"/>
          <p:cNvSpPr/>
          <p:nvPr/>
        </p:nvSpPr>
        <p:spPr>
          <a:xfrm>
            <a:off x="2228518" y="6332539"/>
            <a:ext cx="5000958" cy="430887"/>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r>
              <a:rPr lang="en-US" sz="700" dirty="0" smtClean="0">
                <a:solidFill>
                  <a:srgbClr val="000000"/>
                </a:solidFill>
                <a:latin typeface="Arial" panose="020B0604020202020204" pitchFamily="34" charset="0"/>
                <a:cs typeface="Arial" panose="020B0604020202020204" pitchFamily="34" charset="0"/>
                <a:sym typeface="+mn-lt"/>
              </a:rPr>
              <a:t>Correspond to “Worst Quarter” complementary metrics in Group RAS</a:t>
            </a:r>
          </a:p>
          <a:p>
            <a:pPr marL="228600" indent="-228600" algn="l" eaLnBrk="1" hangingPunct="1">
              <a:lnSpc>
                <a:spcPct val="100000"/>
              </a:lnSpc>
              <a:spcBef>
                <a:spcPts val="0"/>
              </a:spcBef>
              <a:spcAft>
                <a:spcPts val="0"/>
              </a:spcAft>
              <a:buAutoNum type="arabicPeriod"/>
            </a:pPr>
            <a:r>
              <a:rPr lang="en-US" sz="700" dirty="0">
                <a:solidFill>
                  <a:srgbClr val="000000"/>
                </a:solidFill>
                <a:ea typeface="ＭＳ Ｐゴシック"/>
              </a:rPr>
              <a:t>Updated limit from 2015</a:t>
            </a: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endParaRPr lang="en-US" sz="700" dirty="0">
              <a:solidFill>
                <a:srgbClr val="000000"/>
              </a:solidFill>
              <a:latin typeface="Arial" panose="020B0604020202020204" pitchFamily="34" charset="0"/>
              <a:cs typeface="Arial" panose="020B0604020202020204" pitchFamily="34" charset="0"/>
              <a:sym typeface="+mn-lt"/>
            </a:endParaRPr>
          </a:p>
        </p:txBody>
      </p:sp>
      <p:grpSp>
        <p:nvGrpSpPr>
          <p:cNvPr id="11" name="Group 10"/>
          <p:cNvGrpSpPr/>
          <p:nvPr/>
        </p:nvGrpSpPr>
        <p:grpSpPr>
          <a:xfrm>
            <a:off x="372254" y="60178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(1/3)</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86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072229430"/>
              </p:ext>
            </p:extLst>
          </p:nvPr>
        </p:nvGraphicFramePr>
        <p:xfrm>
          <a:off x="348433" y="704215"/>
          <a:ext cx="8906195" cy="5284724"/>
        </p:xfrm>
        <a:graphic>
          <a:graphicData uri="http://schemas.openxmlformats.org/drawingml/2006/table">
            <a:tbl>
              <a:tblPr firstRow="1" bandRow="1"/>
              <a:tblGrid>
                <a:gridCol w="988618"/>
                <a:gridCol w="2424020"/>
                <a:gridCol w="801897"/>
                <a:gridCol w="703524"/>
                <a:gridCol w="853838"/>
                <a:gridCol w="853838"/>
                <a:gridCol w="853838"/>
                <a:gridCol w="713311"/>
                <a:gridCol w="713311"/>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Jun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463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latin typeface="Arial" panose="020B0604020202020204" pitchFamily="34" charset="0"/>
                          <a:cs typeface="Arial" panose="020B0604020202020204" pitchFamily="34" charset="0"/>
                        </a:rPr>
                        <a:t>*SC Tota</a:t>
                      </a:r>
                      <a:r>
                        <a:rPr lang="en-US" sz="1000" b="0" i="0" baseline="0" dirty="0" smtClean="0">
                          <a:latin typeface="Arial" panose="020B0604020202020204" pitchFamily="34" charset="0"/>
                          <a:cs typeface="Arial" panose="020B0604020202020204" pitchFamily="34" charset="0"/>
                        </a:rPr>
                        <a:t>l RWA</a:t>
                      </a:r>
                      <a:endParaRPr lang="en-US" sz="1000" b="0" i="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$37.4</a:t>
                      </a:r>
                      <a:r>
                        <a:rPr lang="en-US" sz="1000" b="1"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(with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(exc.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$37.4</a:t>
                      </a:r>
                      <a:r>
                        <a:rPr lang="en-US" sz="1000" b="0"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$37.5B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Red - $2BN</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[&gt;=$40.9B]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 of CET1</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[&gt;=$42.9B]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4193">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Net Charge-off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a:t>
                      </a:r>
                      <a:r>
                        <a:rPr lang="en-US" sz="1000" baseline="0" dirty="0" smtClean="0">
                          <a:latin typeface="Arial" panose="020B0604020202020204" pitchFamily="34" charset="0"/>
                          <a:cs typeface="Arial" panose="020B0604020202020204" pitchFamily="34" charset="0"/>
                        </a:rPr>
                        <a:t> 12m</a:t>
                      </a:r>
                      <a:r>
                        <a:rPr lang="en-US" sz="1000" dirty="0" smtClean="0">
                          <a:latin typeface="Arial" panose="020B0604020202020204" pitchFamily="34" charset="0"/>
                          <a:cs typeface="Arial" panose="020B0604020202020204" pitchFamily="34" charset="0"/>
                        </a:rPr>
                        <a:t>)</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0.22%</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0.22%</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0.23%</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&gt;=0.6%</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8.34%</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8.25%</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8.11%</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&gt;=9.6%</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64414">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baseline="0" dirty="0" smtClean="0">
                          <a:solidFill>
                            <a:schemeClr val="tx1"/>
                          </a:solidFill>
                          <a:latin typeface="Arial" panose="020B0604020202020204" pitchFamily="34" charset="0"/>
                          <a:ea typeface="+mn-ea"/>
                          <a:cs typeface="Arial" panose="020B0604020202020204" pitchFamily="34" charset="0"/>
                        </a:rPr>
                        <a:t>1.4%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60/61+</a:t>
                      </a:r>
                      <a:r>
                        <a:rPr lang="en-US" sz="1000" b="0" i="0" baseline="0" dirty="0" smtClean="0">
                          <a:latin typeface="Arial" panose="020B0604020202020204" pitchFamily="34" charset="0"/>
                          <a:cs typeface="Arial" panose="020B0604020202020204" pitchFamily="34" charset="0"/>
                        </a:rPr>
                        <a:t> DPD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baseline="0" dirty="0" smtClean="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 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2.02%</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2.01%</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a:rPr>
                        <a:t>1.97%</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4.28%</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4.21%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4.14%</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&gt;=5.1%</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&gt;=5.3%</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BSPR</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5.3%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4.1% </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&gt;=6.6%</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&gt;=7.1%</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rowSpan="1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a:t>
                      </a:r>
                      <a:r>
                        <a:rPr lang="en-US" sz="1000" b="1" dirty="0" smtClean="0">
                          <a:solidFill>
                            <a:schemeClr val="tx1"/>
                          </a:solidFill>
                          <a:latin typeface="Arial" panose="020B0604020202020204" pitchFamily="34" charset="0"/>
                          <a:cs typeface="Arial" panose="020B0604020202020204" pitchFamily="34" charset="0"/>
                        </a:rPr>
                        <a:t>(concentration)</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 (Corporates &amp; FIs)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r>
                        <a:rPr lang="en-US" sz="1000" b="1"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5.22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5.33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smtClean="0">
                          <a:solidFill>
                            <a:srgbClr val="000000"/>
                          </a:solidFill>
                          <a:effectLst/>
                          <a:latin typeface="Arial"/>
                          <a:ea typeface="+mn-ea"/>
                          <a:cs typeface="+mn-cs"/>
                        </a:rPr>
                        <a:t>5.36 B</a:t>
                      </a:r>
                      <a:endParaRPr lang="en-US" sz="1000" b="0" i="0" u="none" strike="noStrike" kern="1200" dirty="0">
                        <a:solidFill>
                          <a:srgbClr val="000000"/>
                        </a:solidFill>
                        <a:effectLst/>
                        <a:latin typeface="Arial"/>
                        <a:ea typeface="+mn-ea"/>
                        <a:cs typeface="+mn-cs"/>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*Obligor</a:t>
                      </a:r>
                      <a:r>
                        <a:rPr lang="en-US" sz="1000" b="0" i="0" baseline="0" dirty="0" smtClean="0">
                          <a:solidFill>
                            <a:schemeClr val="tx1"/>
                          </a:solidFill>
                          <a:latin typeface="Arial" panose="020B0604020202020204" pitchFamily="34" charset="0"/>
                          <a:cs typeface="Arial" panose="020B0604020202020204" pitchFamily="34" charset="0"/>
                        </a:rPr>
                        <a:t> Rating Exposure</a:t>
                      </a:r>
                      <a:r>
                        <a:rPr lang="en-US" sz="1000" b="0" i="0" baseline="30000" dirty="0" smtClean="0">
                          <a:solidFill>
                            <a:schemeClr val="tx1"/>
                          </a:solidFill>
                          <a:latin typeface="Arial" panose="020B0604020202020204" pitchFamily="34" charset="0"/>
                          <a:cs typeface="Arial" panose="020B0604020202020204" pitchFamily="34" charset="0"/>
                        </a:rPr>
                        <a:t>3</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a:solidFill>
                            <a:srgbClr val="000000"/>
                          </a:solidFill>
                          <a:effectLst/>
                          <a:latin typeface="Arial"/>
                        </a:rPr>
                        <a:t>6</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56794">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*Industry Exposure</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None</a:t>
                      </a:r>
                      <a:r>
                        <a:rPr lang="en-US" sz="1000" b="0" i="0" u="none" strike="noStrike" baseline="0" dirty="0" smtClean="0">
                          <a:solidFill>
                            <a:srgbClr val="000000"/>
                          </a:solidFill>
                          <a:effectLst/>
                          <a:latin typeface="Arial"/>
                        </a:rPr>
                        <a:t> over limit</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Financial &amp;</a:t>
                      </a:r>
                      <a:r>
                        <a:rPr lang="en-US" sz="1000" i="0" baseline="0" dirty="0" smtClean="0">
                          <a:solidFill>
                            <a:schemeClr val="tx1"/>
                          </a:solidFill>
                          <a:latin typeface="Arial" panose="020B0604020202020204" pitchFamily="34" charset="0"/>
                          <a:cs typeface="Arial" panose="020B0604020202020204" pitchFamily="34" charset="0"/>
                        </a:rPr>
                        <a:t> Insurance Exposure</a:t>
                      </a:r>
                      <a:r>
                        <a:rPr lang="en-US" sz="1000" b="0" i="0" baseline="30000" dirty="0" smtClean="0">
                          <a:latin typeface="Arial" panose="020B0604020202020204" pitchFamily="34" charset="0"/>
                          <a:cs typeface="Arial" panose="020B0604020202020204" pitchFamily="34" charset="0"/>
                        </a:rPr>
                        <a:t>5</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a:solidFill>
                            <a:srgbClr val="000000"/>
                          </a:solidFill>
                          <a:effectLst/>
                          <a:latin typeface="Arial" panose="020B0604020202020204" pitchFamily="34" charset="0"/>
                          <a:cs typeface="Arial" panose="020B0604020202020204" pitchFamily="34" charset="0"/>
                        </a:rPr>
                        <a:t>5.07 </a:t>
                      </a:r>
                      <a:r>
                        <a:rPr lang="en-US" sz="1000" b="1" i="0" u="none" strike="noStrike" dirty="0" smtClean="0">
                          <a:solidFill>
                            <a:srgbClr val="000000"/>
                          </a:solidFill>
                          <a:effectLst/>
                          <a:latin typeface="Arial" panose="020B0604020202020204" pitchFamily="34" charset="0"/>
                          <a:cs typeface="Arial" panose="020B0604020202020204" pitchFamily="34" charset="0"/>
                        </a:rPr>
                        <a:t>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5.07B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5.1B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tc>
                <a:tc>
                  <a:txBody>
                    <a:bodyPr/>
                    <a:lstStyle/>
                    <a:p>
                      <a:pPr>
                        <a:lnSpc>
                          <a:spcPct val="100000"/>
                        </a:lnSpc>
                        <a:spcBef>
                          <a:spcPts val="200"/>
                        </a:spcBef>
                        <a:spcAft>
                          <a:spcPts val="200"/>
                        </a:spcAft>
                      </a:pPr>
                      <a:r>
                        <a:rPr lang="en-US" sz="1000" dirty="0" smtClean="0">
                          <a:solidFill>
                            <a:schemeClr val="tx1"/>
                          </a:solidFill>
                          <a:latin typeface="Arial" panose="020B0604020202020204" pitchFamily="34" charset="0"/>
                          <a:cs typeface="Arial" panose="020B0604020202020204" pitchFamily="34" charset="0"/>
                        </a:rPr>
                        <a:t>Utilities</a:t>
                      </a:r>
                      <a:r>
                        <a:rPr lang="en-US" sz="1000" b="0" i="0" baseline="30000" dirty="0" smtClean="0">
                          <a:latin typeface="Arial" panose="020B0604020202020204" pitchFamily="34" charset="0"/>
                          <a:cs typeface="Arial" panose="020B0604020202020204" pitchFamily="34" charset="0"/>
                        </a:rPr>
                        <a:t>5</a:t>
                      </a:r>
                      <a:r>
                        <a:rPr lang="en-US" sz="1000" baseline="0" dirty="0" smtClean="0">
                          <a:solidFill>
                            <a:schemeClr val="tx1"/>
                          </a:solidFill>
                          <a:latin typeface="Arial" panose="020B0604020202020204" pitchFamily="34" charset="0"/>
                          <a:cs typeface="Arial" panose="020B0604020202020204" pitchFamily="34" charset="0"/>
                        </a:rPr>
                        <a:t> </a:t>
                      </a:r>
                      <a:endParaRPr lang="en-US" sz="100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r>
                        <a:rPr lang="en-US" sz="1000" baseline="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a:solidFill>
                            <a:srgbClr val="000000"/>
                          </a:solidFill>
                          <a:effectLst/>
                          <a:latin typeface="Arial" panose="020B0604020202020204" pitchFamily="34" charset="0"/>
                          <a:cs typeface="Arial" panose="020B0604020202020204" pitchFamily="34" charset="0"/>
                        </a:rPr>
                        <a:t>4.43 </a:t>
                      </a:r>
                      <a:r>
                        <a:rPr lang="en-US" sz="1000" b="1" i="0" u="none" strike="noStrike" dirty="0" smtClean="0">
                          <a:solidFill>
                            <a:srgbClr val="000000"/>
                          </a:solidFill>
                          <a:effectLst/>
                          <a:latin typeface="Arial" panose="020B0604020202020204" pitchFamily="34" charset="0"/>
                          <a:cs typeface="Arial" panose="020B0604020202020204" pitchFamily="34" charset="0"/>
                        </a:rPr>
                        <a:t>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4.43B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4.2B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&gt;=$5.0B</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&gt;=$5.5B</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a:solidFill>
                            <a:srgbClr val="000000"/>
                          </a:solidFill>
                          <a:effectLst/>
                          <a:latin typeface="Arial" panose="020B0604020202020204" pitchFamily="34" charset="0"/>
                          <a:cs typeface="Arial" panose="020B0604020202020204" pitchFamily="34" charset="0"/>
                        </a:rPr>
                        <a:t>8.32 </a:t>
                      </a:r>
                      <a:r>
                        <a:rPr lang="en-US" sz="1000" b="1" i="0" u="none" strike="noStrike" dirty="0" smtClean="0">
                          <a:solidFill>
                            <a:srgbClr val="000000"/>
                          </a:solidFill>
                          <a:effectLst/>
                          <a:latin typeface="Arial" panose="020B0604020202020204" pitchFamily="34" charset="0"/>
                          <a:cs typeface="Arial" panose="020B0604020202020204" pitchFamily="34" charset="0"/>
                        </a:rPr>
                        <a:t>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kern="1200" dirty="0" smtClean="0">
                          <a:solidFill>
                            <a:srgbClr val="000000"/>
                          </a:solidFill>
                          <a:effectLst/>
                          <a:latin typeface="Arial"/>
                          <a:ea typeface="+mn-ea"/>
                          <a:cs typeface="+mn-cs"/>
                        </a:rPr>
                        <a:t>8.45B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a:rPr>
                        <a:t>8.7B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*Multifamily Exposure</a:t>
                      </a:r>
                      <a:r>
                        <a:rPr lang="en-US" sz="1000" b="0" i="0" baseline="30000" dirty="0" smtClean="0">
                          <a:latin typeface="Arial" panose="020B0604020202020204" pitchFamily="34" charset="0"/>
                          <a:cs typeface="Arial" panose="020B0604020202020204" pitchFamily="34" charset="0"/>
                        </a:rPr>
                        <a:t>5</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panose="020B0604020202020204" pitchFamily="34" charset="0"/>
                          <a:cs typeface="Arial" panose="020B0604020202020204" pitchFamily="34" charset="0"/>
                        </a:rPr>
                        <a:t>10.67B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1000" b="0" i="0" u="none" strike="noStrike" dirty="0" smtClean="0">
                          <a:solidFill>
                            <a:srgbClr val="000000"/>
                          </a:solidFill>
                          <a:effectLst/>
                          <a:latin typeface="Arial"/>
                        </a:rPr>
                        <a:t>10.65B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1000" b="0" i="0" u="none" strike="noStrike" dirty="0" smtClean="0">
                          <a:solidFill>
                            <a:srgbClr val="000000"/>
                          </a:solidFill>
                          <a:effectLst/>
                          <a:latin typeface="Arial"/>
                        </a:rPr>
                        <a:t>10.7B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2.61B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2.58B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a:rPr>
                        <a:t>2.5B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Monthly</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346M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&gt;=$436M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&gt;=$543M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4630">
                <a:tc vMerge="1">
                  <a:txBody>
                    <a:bodyPr/>
                    <a:lstStyle/>
                    <a:p>
                      <a:endParaRPr lang="en-GB"/>
                    </a:p>
                  </a:txBody>
                  <a:tcPr/>
                </a:tc>
                <a:tc>
                  <a:txBody>
                    <a:bodyPr/>
                    <a:lstStyle/>
                    <a:p>
                      <a:pPr algn="l" fontAlgn="b">
                        <a:lnSpc>
                          <a:spcPct val="100000"/>
                        </a:lnSpc>
                        <a:spcBef>
                          <a:spcPts val="200"/>
                        </a:spcBef>
                        <a:spcAft>
                          <a:spcPts val="200"/>
                        </a:spcAft>
                      </a:pPr>
                      <a:r>
                        <a:rPr lang="en-US" sz="1000" i="0" u="none" strike="noStrike" dirty="0" smtClean="0">
                          <a:solidFill>
                            <a:schemeClr val="tx1"/>
                          </a:solidFill>
                          <a:effectLst/>
                          <a:latin typeface="Arial" panose="020B0604020202020204" pitchFamily="34" charset="0"/>
                          <a:cs typeface="Arial" panose="020B0604020202020204" pitchFamily="34" charset="0"/>
                        </a:rPr>
                        <a:t>SC Subprime Assets</a:t>
                      </a:r>
                      <a:r>
                        <a:rPr lang="en-US" sz="100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i="0" u="none" strike="noStrike" dirty="0" smtClean="0">
                          <a:solidFill>
                            <a:schemeClr val="tx1"/>
                          </a:solidFill>
                          <a:effectLst/>
                          <a:latin typeface="Arial" panose="020B0604020202020204" pitchFamily="34" charset="0"/>
                          <a:cs typeface="Arial" panose="020B0604020202020204" pitchFamily="34" charset="0"/>
                        </a:rPr>
                        <a:t> </a:t>
                      </a:r>
                      <a:r>
                        <a:rPr lang="en-US" sz="1000" i="0" u="none" strike="noStrike" dirty="0">
                          <a:solidFill>
                            <a:schemeClr val="tx1"/>
                          </a:solidFill>
                          <a:effectLst/>
                          <a:latin typeface="Arial" panose="020B0604020202020204" pitchFamily="34" charset="0"/>
                          <a:cs typeface="Arial" panose="020B0604020202020204" pitchFamily="34" charset="0"/>
                        </a:rPr>
                        <a:t>as % </a:t>
                      </a:r>
                      <a:r>
                        <a:rPr lang="en-US" sz="100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19.38%</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19.30%</a:t>
                      </a: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dirty="0" smtClean="0">
                          <a:latin typeface="Arial" panose="020B0604020202020204" pitchFamily="34" charset="0"/>
                          <a:cs typeface="Arial" panose="020B0604020202020204" pitchFamily="34" charset="0"/>
                        </a:rPr>
                        <a:t>20.63%</a:t>
                      </a:r>
                    </a:p>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*Total Subprime Assets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b="0" i="0" u="none" strike="noStrike"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a:solidFill>
                            <a:schemeClr val="tx1"/>
                          </a:solidFill>
                          <a:effectLst/>
                          <a:latin typeface="Arial" panose="020B0604020202020204" pitchFamily="34" charset="0"/>
                          <a:cs typeface="Arial" panose="020B0604020202020204" pitchFamily="34" charset="0"/>
                        </a:rPr>
                        <a:t>as % </a:t>
                      </a:r>
                      <a:r>
                        <a:rPr lang="en-US" sz="1000" b="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latin typeface="Arial" panose="020B0604020202020204" pitchFamily="34" charset="0"/>
                          <a:cs typeface="Arial" panose="020B0604020202020204" pitchFamily="34" charset="0"/>
                        </a:rPr>
                        <a:t>20.6%</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20.4%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NA</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grpSp>
        <p:nvGrpSpPr>
          <p:cNvPr id="11" name="Group 10"/>
          <p:cNvGrpSpPr/>
          <p:nvPr/>
        </p:nvGrpSpPr>
        <p:grpSpPr>
          <a:xfrm>
            <a:off x="372254" y="61321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(2/3)</a:t>
            </a:r>
            <a:endParaRPr lang="en-US" sz="2000" b="1" dirty="0">
              <a:latin typeface="Arial" panose="020B0604020202020204" pitchFamily="34" charset="0"/>
              <a:cs typeface="Arial" panose="020B0604020202020204" pitchFamily="34" charset="0"/>
            </a:endParaRPr>
          </a:p>
        </p:txBody>
      </p:sp>
      <p:sp>
        <p:nvSpPr>
          <p:cNvPr id="16"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materials</a:t>
            </a:r>
          </a:p>
          <a:p>
            <a:pPr marL="114300" indent="-114300" algn="l" eaLnBrk="1" hangingPunct="1">
              <a:buFont typeface="+mj-lt"/>
              <a:buAutoNum type="arabicPeriod"/>
            </a:pPr>
            <a:r>
              <a:rPr lang="en-US" sz="700" dirty="0">
                <a:latin typeface="Arial"/>
                <a:ea typeface="ＭＳ Ｐゴシック"/>
                <a:sym typeface="Arial"/>
              </a:rPr>
              <a:t>Abbreviation for Personal Lending – Lending Club (sold on Feb 1</a:t>
            </a:r>
            <a:r>
              <a:rPr lang="en-US" sz="700" baseline="30000" dirty="0">
                <a:latin typeface="Arial"/>
                <a:ea typeface="ＭＳ Ｐゴシック"/>
                <a:sym typeface="Arial"/>
              </a:rPr>
              <a:t>st</a:t>
            </a:r>
            <a:r>
              <a:rPr lang="en-US" sz="700" dirty="0">
                <a:latin typeface="Arial"/>
                <a:ea typeface="ＭＳ Ｐゴシック"/>
                <a:sym typeface="Arial"/>
              </a:rPr>
              <a:t>), Bluestem &amp; NCL (Held for Sale)</a:t>
            </a:r>
          </a:p>
          <a:p>
            <a:pPr marL="114300" indent="-114300" algn="l" eaLnBrk="1" hangingPunct="1">
              <a:buFont typeface="+mj-lt"/>
              <a:buAutoNum type="arabicPeriod"/>
            </a:pPr>
            <a:r>
              <a:rPr lang="en-US" sz="700" dirty="0">
                <a:latin typeface="Arial"/>
                <a:ea typeface="ＭＳ Ｐゴシック"/>
                <a:sym typeface="Arial"/>
              </a:rPr>
              <a:t># 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a:latin typeface="Arial"/>
              <a:ea typeface="ＭＳ Ｐゴシック"/>
              <a:sym typeface="Arial"/>
            </a:endParaRPr>
          </a:p>
          <a:p>
            <a:pPr marL="114300" indent="-114300" algn="l" eaLnBrk="1" hangingPunct="1">
              <a:buFont typeface="+mj-lt"/>
              <a:buAutoNum type="arabicPeriod"/>
            </a:pPr>
            <a:r>
              <a:rPr lang="en-US" sz="700" dirty="0">
                <a:ea typeface="ＭＳ Ｐゴシック"/>
              </a:rPr>
              <a:t>Subprime is defined as FICO &lt; 630 or no FICO score available (excluding Commercial </a:t>
            </a:r>
            <a:r>
              <a:rPr lang="en-US" sz="700" dirty="0" smtClean="0">
                <a:ea typeface="ＭＳ Ｐゴシック"/>
              </a:rPr>
              <a:t>Fleets)</a:t>
            </a:r>
          </a:p>
          <a:p>
            <a:pPr marL="114300" indent="-114300" algn="l" eaLnBrk="1" hangingPunct="1">
              <a:buFont typeface="+mj-lt"/>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p>
          <a:p>
            <a:pPr marL="114300" indent="-114300" algn="l" eaLnBrk="1" hangingPunct="1">
              <a:buFont typeface="+mj-lt"/>
              <a:buAutoNum type="arabicPeriod"/>
            </a:pPr>
            <a:r>
              <a:rPr lang="en-US" sz="700" dirty="0" smtClean="0">
                <a:solidFill>
                  <a:srgbClr val="000000"/>
                </a:solidFill>
                <a:ea typeface="ＭＳ Ｐゴシック"/>
              </a:rPr>
              <a:t>Start to report by IHC framework from July 2016</a:t>
            </a:r>
            <a:endParaRPr lang="en-US" sz="700" dirty="0" smtClean="0">
              <a:ea typeface="ＭＳ Ｐゴシック"/>
            </a:endParaRPr>
          </a:p>
        </p:txBody>
      </p:sp>
    </p:spTree>
    <p:extLst>
      <p:ext uri="{BB962C8B-B14F-4D97-AF65-F5344CB8AC3E}">
        <p14:creationId xmlns:p14="http://schemas.microsoft.com/office/powerpoint/2010/main" val="204829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1506885860"/>
              </p:ext>
            </p:extLst>
          </p:nvPr>
        </p:nvGraphicFramePr>
        <p:xfrm>
          <a:off x="348436" y="704215"/>
          <a:ext cx="8906193" cy="4774560"/>
        </p:xfrm>
        <a:graphic>
          <a:graphicData uri="http://schemas.openxmlformats.org/drawingml/2006/table">
            <a:tbl>
              <a:tblPr firstRow="1" bandRow="1"/>
              <a:tblGrid>
                <a:gridCol w="995625"/>
                <a:gridCol w="2555930"/>
                <a:gridCol w="690992"/>
                <a:gridCol w="705853"/>
                <a:gridCol w="839593"/>
                <a:gridCol w="839593"/>
                <a:gridCol w="839593"/>
                <a:gridCol w="718301"/>
                <a:gridCol w="720713"/>
              </a:tblGrid>
              <a:tr h="24929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Jun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Residual value</a:t>
                      </a:r>
                      <a:r>
                        <a:rPr lang="en-US" sz="1000" b="1" baseline="0" dirty="0" smtClean="0">
                          <a:solidFill>
                            <a:schemeClr val="tx1"/>
                          </a:solidFill>
                          <a:latin typeface="Arial" panose="020B0604020202020204" pitchFamily="34" charset="0"/>
                          <a:cs typeface="Arial" panose="020B0604020202020204" pitchFamily="34" charset="0"/>
                        </a:rPr>
                        <a:t> </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 Residual</a:t>
                      </a:r>
                      <a:r>
                        <a:rPr lang="en-US" sz="1000" b="0" i="0" kern="1200" baseline="0" dirty="0" smtClean="0">
                          <a:solidFill>
                            <a:schemeClr val="tx1"/>
                          </a:solidFill>
                          <a:latin typeface="Arial" panose="020B0604020202020204" pitchFamily="34" charset="0"/>
                          <a:ea typeface="+mn-ea"/>
                          <a:cs typeface="Arial" panose="020B0604020202020204" pitchFamily="34" charset="0"/>
                        </a:rPr>
                        <a:t> Risk / CRLIT</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1.99%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2.47%</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2.68%</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a:t>
                      </a:r>
                      <a:r>
                        <a:rPr lang="en-US" sz="1000" b="0" i="0" baseline="30000" dirty="0" smtClean="0">
                          <a:solidFill>
                            <a:schemeClr val="tx1"/>
                          </a:solidFill>
                          <a:latin typeface="Arial" panose="020B0604020202020204" pitchFamily="34" charset="0"/>
                          <a:cs typeface="Arial" panose="020B0604020202020204" pitchFamily="34" charset="0"/>
                        </a:rPr>
                        <a:t>6</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*Stressed </a:t>
                      </a:r>
                      <a:r>
                        <a:rPr lang="en-US" sz="1000" b="0" i="0" u="none" strike="noStrike" dirty="0">
                          <a:solidFill>
                            <a:schemeClr val="tx1"/>
                          </a:solidFill>
                          <a:effectLst/>
                          <a:latin typeface="Arial" panose="020B0604020202020204" pitchFamily="34" charset="0"/>
                          <a:cs typeface="Arial" panose="020B0604020202020204" pitchFamily="34" charset="0"/>
                        </a:rPr>
                        <a:t>Survival </a:t>
                      </a:r>
                      <a:r>
                        <a:rPr lang="en-US" sz="1000" b="0" i="0" u="none" strike="noStrike" dirty="0" smtClean="0">
                          <a:solidFill>
                            <a:schemeClr val="tx1"/>
                          </a:solidFill>
                          <a:effectLst/>
                          <a:latin typeface="Arial" panose="020B0604020202020204" pitchFamily="34" charset="0"/>
                          <a:cs typeface="Arial" panose="020B0604020202020204" pitchFamily="34" charset="0"/>
                        </a:rPr>
                        <a:t>Period </a:t>
                      </a:r>
                      <a:r>
                        <a:rPr lang="en-US" sz="1000" b="0" i="0" u="none" strike="noStrike" dirty="0">
                          <a:solidFill>
                            <a:schemeClr val="tx1"/>
                          </a:solidFill>
                          <a:effectLst/>
                          <a:latin typeface="Arial" panose="020B0604020202020204" pitchFamily="34" charset="0"/>
                          <a:cs typeface="Arial" panose="020B0604020202020204" pitchFamily="34" charset="0"/>
                        </a:rPr>
                        <a:t>(days</a:t>
                      </a:r>
                      <a:r>
                        <a:rPr lang="en-US" sz="1000" b="0" i="0" u="none" strike="noStrike" dirty="0" smtClean="0">
                          <a:solidFill>
                            <a:schemeClr val="tx1"/>
                          </a:solidFill>
                          <a:effectLst/>
                          <a:latin typeface="Arial" panose="020B0604020202020204" pitchFamily="34" charset="0"/>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2,4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TBD</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90</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120</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a:t>
                      </a:r>
                      <a:r>
                        <a:rPr lang="en-US" sz="1000" b="0" i="0" u="none" strike="noStrike" dirty="0">
                          <a:solidFill>
                            <a:schemeClr val="tx1"/>
                          </a:solidFill>
                          <a:effectLst/>
                          <a:latin typeface="Arial" panose="020B0604020202020204" pitchFamily="34" charset="0"/>
                          <a:cs typeface="Arial" panose="020B0604020202020204" pitchFamily="34" charset="0"/>
                        </a:rPr>
                        <a:t>Coverage </a:t>
                      </a:r>
                      <a:r>
                        <a:rPr lang="en-US" sz="1000" b="0" i="0" u="none" strike="noStrike" dirty="0" smtClean="0">
                          <a:solidFill>
                            <a:schemeClr val="tx1"/>
                          </a:solidFill>
                          <a:effectLst/>
                          <a:latin typeface="Arial" panose="020B0604020202020204" pitchFamily="34" charset="0"/>
                          <a:cs typeface="Arial" panose="020B0604020202020204" pitchFamily="34" charset="0"/>
                        </a:rPr>
                        <a:t>Ratio – EUR</a:t>
                      </a:r>
                      <a:r>
                        <a:rPr lang="en-US" sz="1000" b="0" i="0" baseline="30000" dirty="0" smtClean="0">
                          <a:latin typeface="Arial" panose="020B0604020202020204" pitchFamily="34" charset="0"/>
                          <a:cs typeface="Arial" panose="020B0604020202020204" pitchFamily="34" charset="0"/>
                        </a:rPr>
                        <a:t>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148%</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141%</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Modified</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 US</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184%</a:t>
                      </a:r>
                      <a:endParaRPr lang="en-US" sz="1000" b="1"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201%</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186%</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*Structural Funding </a:t>
                      </a:r>
                      <a:r>
                        <a:rPr lang="en-US" sz="1000" b="0" i="0" u="none" strike="noStrike" dirty="0">
                          <a:solidFill>
                            <a:schemeClr val="tx1"/>
                          </a:solidFill>
                          <a:effectLst/>
                          <a:latin typeface="Arial" panose="020B0604020202020204" pitchFamily="34" charset="0"/>
                          <a:cs typeface="Arial" panose="020B0604020202020204" pitchFamily="34" charset="0"/>
                        </a:rPr>
                        <a:t>R</a:t>
                      </a:r>
                      <a:r>
                        <a:rPr lang="en-US" sz="1000" b="0" i="0" u="none" strike="noStrike" dirty="0" smtClean="0">
                          <a:solidFill>
                            <a:schemeClr val="tx1"/>
                          </a:solidFill>
                          <a:effectLst/>
                          <a:latin typeface="Arial" panose="020B0604020202020204" pitchFamily="34" charset="0"/>
                          <a:cs typeface="Arial" panose="020B0604020202020204" pitchFamily="34" charset="0"/>
                        </a:rPr>
                        <a:t>atio (%)</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107%</a:t>
                      </a:r>
                      <a:endParaRPr lang="en-US" sz="1000" b="1"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107%</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60589">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Horizon - </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W</a:t>
                      </a:r>
                      <a:r>
                        <a:rPr lang="en-US" sz="1000" b="0" i="0" u="none" strike="noStrike" dirty="0" smtClean="0">
                          <a:solidFill>
                            <a:schemeClr val="tx1"/>
                          </a:solidFill>
                          <a:effectLst/>
                          <a:latin typeface="Arial" panose="020B0604020202020204" pitchFamily="34" charset="0"/>
                          <a:cs typeface="Arial" panose="020B0604020202020204" pitchFamily="34" charset="0"/>
                        </a:rPr>
                        <a:t>holesale</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Scenario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SHUSA </a:t>
                      </a:r>
                    </a:p>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(Parent</a:t>
                      </a:r>
                      <a:r>
                        <a:rPr lang="en-US" sz="1000" b="0" baseline="0" dirty="0" smtClean="0">
                          <a:latin typeface="Arial" panose="020B0604020202020204" pitchFamily="34" charset="0"/>
                          <a:cs typeface="Arial" panose="020B0604020202020204" pitchFamily="34" charset="0"/>
                        </a:rPr>
                        <a:t> only)</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&lt;=12 Months</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&lt;=6  Months</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*Asset Encumbrance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48%</a:t>
                      </a:r>
                      <a:endParaRPr lang="en-US" sz="1000" b="1"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48%</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0" i="0" baseline="30000" dirty="0" smtClean="0">
                          <a:solidFill>
                            <a:schemeClr val="tx1"/>
                          </a:solidFill>
                          <a:latin typeface="Arial" panose="020B0604020202020204" pitchFamily="34" charset="0"/>
                          <a:cs typeface="Arial" panose="020B0604020202020204" pitchFamily="34" charset="0"/>
                        </a:rPr>
                        <a:t>6</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a:t>
                      </a: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0" dirty="0" smtClean="0">
                          <a:solidFill>
                            <a:schemeClr val="tx1"/>
                          </a:solidFill>
                          <a:latin typeface="Arial" panose="020B0604020202020204" pitchFamily="34" charset="0"/>
                          <a:ea typeface="+mn-ea"/>
                          <a:cs typeface="Arial" panose="020B0604020202020204" pitchFamily="34" charset="0"/>
                        </a:rPr>
                        <a:t> </a:t>
                      </a:r>
                      <a:r>
                        <a:rPr lang="en-US" sz="1000" b="0" i="0" kern="1200" baseline="0" dirty="0" smtClean="0">
                          <a:solidFill>
                            <a:schemeClr val="tx1"/>
                          </a:solidFill>
                          <a:latin typeface="Arial" panose="020B0604020202020204" pitchFamily="34" charset="0"/>
                          <a:ea typeface="+mn-ea"/>
                          <a:cs typeface="Arial" panose="020B0604020202020204" pitchFamily="34" charset="0"/>
                        </a:rPr>
                        <a:t>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i="0" kern="1200" dirty="0" smtClean="0">
                          <a:solidFill>
                            <a:schemeClr val="tx1"/>
                          </a:solidFill>
                          <a:latin typeface="Arial" panose="020B0604020202020204" pitchFamily="34" charset="0"/>
                          <a:ea typeface="+mn-ea"/>
                          <a:cs typeface="Arial" panose="020B0604020202020204" pitchFamily="34" charset="0"/>
                        </a:rPr>
                        <a:t>-1.8%</a:t>
                      </a: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-2.1%</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-4.5%</a:t>
                      </a: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-5.5%</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a:t>
                      </a:r>
                      <a:r>
                        <a:rPr lang="en-US" sz="1000" b="0" i="0" kern="1200" dirty="0" smtClean="0">
                          <a:solidFill>
                            <a:schemeClr val="tx1"/>
                          </a:solidFill>
                          <a:latin typeface="Arial" panose="020B0604020202020204" pitchFamily="34" charset="0"/>
                          <a:ea typeface="+mn-ea"/>
                          <a:cs typeface="Arial" panose="020B0604020202020204" pitchFamily="34" charset="0"/>
                        </a:rPr>
                        <a:t>MVE </a:t>
                      </a:r>
                      <a:r>
                        <a:rPr lang="en-US" sz="1000" b="0" i="0" kern="1200" dirty="0" smtClean="0">
                          <a:solidFill>
                            <a:schemeClr val="tx1"/>
                          </a:solidFill>
                          <a:latin typeface="Arial" panose="020B0604020202020204" pitchFamily="34" charset="0"/>
                          <a:ea typeface="+mn-ea"/>
                          <a:cs typeface="Arial" panose="020B0604020202020204" pitchFamily="34" charset="0"/>
                        </a:rPr>
                        <a:t>Sensitivity(+/- 100bps)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i="0" kern="1200" dirty="0" smtClean="0">
                          <a:solidFill>
                            <a:schemeClr val="tx1"/>
                          </a:solidFill>
                          <a:latin typeface="Arial" panose="020B0604020202020204" pitchFamily="34" charset="0"/>
                          <a:ea typeface="+mn-ea"/>
                          <a:cs typeface="Arial" panose="020B0604020202020204" pitchFamily="34" charset="0"/>
                        </a:rPr>
                        <a:t>-5.6%</a:t>
                      </a: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-5.6%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-6.3%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&lt;=-6.5%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a:t>
                      </a:r>
                      <a:r>
                        <a:rPr lang="en-US" sz="10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10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1000" b="0" i="0" kern="1200" baseline="0" dirty="0" smtClean="0">
                          <a:solidFill>
                            <a:schemeClr val="tx1"/>
                          </a:solidFill>
                          <a:latin typeface="Arial" panose="020B0604020202020204" pitchFamily="34" charset="0"/>
                          <a:ea typeface="+mn-ea"/>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1" i="0" kern="1200" baseline="0" dirty="0" smtClean="0">
                          <a:solidFill>
                            <a:schemeClr val="tx1"/>
                          </a:solidFill>
                          <a:latin typeface="Arial" panose="020B0604020202020204" pitchFamily="34" charset="0"/>
                          <a:ea typeface="+mn-ea"/>
                          <a:cs typeface="Arial" panose="020B0604020202020204" pitchFamily="34" charset="0"/>
                        </a:rPr>
                        <a:t>2.3M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2.6M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2.8M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17673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i="0" u="none" strike="noStrike" dirty="0" smtClean="0">
                          <a:solidFill>
                            <a:schemeClr val="tx1"/>
                          </a:solidFill>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Total: 41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SHUSA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SC</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SBNA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19</a:t>
                      </a: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43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11</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20</a:t>
                      </a:r>
                      <a:endParaRPr lang="en-US" sz="1000" b="0"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59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16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31</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N/A</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dirty="0" smtClean="0">
                          <a:solidFill>
                            <a:schemeClr val="tx1"/>
                          </a:solidFill>
                          <a:latin typeface="Arial" panose="020B0604020202020204" pitchFamily="34" charset="0"/>
                          <a:ea typeface="+mn-ea"/>
                          <a:cs typeface="Arial" panose="020B0604020202020204" pitchFamily="34" charset="0"/>
                        </a:rPr>
                        <a:t>1Q2016</a:t>
                      </a:r>
                      <a:r>
                        <a:rPr lang="en-US" sz="10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4Q2016 – 46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a:t>
                      </a:r>
                      <a:r>
                        <a:rPr lang="en-US" sz="1000" b="1" baseline="0" dirty="0" smtClean="0">
                          <a:solidFill>
                            <a:schemeClr val="tx1"/>
                          </a:solidFill>
                          <a:latin typeface="Arial" panose="020B0604020202020204" pitchFamily="34" charset="0"/>
                          <a:cs typeface="Arial" panose="020B0604020202020204" pitchFamily="34" charset="0"/>
                        </a:rPr>
                        <a:t> and Reputational</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N/A</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&gt;0</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(3/3)</a:t>
            </a:r>
            <a:endParaRPr lang="en-US" sz="2000" b="1" dirty="0">
              <a:latin typeface="Arial" panose="020B0604020202020204" pitchFamily="34" charset="0"/>
              <a:cs typeface="Arial" panose="020B0604020202020204" pitchFamily="34" charset="0"/>
            </a:endParaRPr>
          </a:p>
        </p:txBody>
      </p:sp>
      <p:sp>
        <p:nvSpPr>
          <p:cNvPr id="18" name="Footnote"/>
          <p:cNvSpPr/>
          <p:nvPr/>
        </p:nvSpPr>
        <p:spPr>
          <a:xfrm>
            <a:off x="2247567" y="6146257"/>
            <a:ext cx="5305757" cy="926536"/>
          </a:xfrm>
          <a:prstGeom prst="rect">
            <a:avLst/>
          </a:prstGeom>
          <a:extLst/>
        </p:spPr>
        <p:txBody>
          <a:bodyPr vert="horz" wrap="square" lIns="0" tIns="0" rIns="0" bIns="0" numCol="1" anchor="t" anchorCtr="0" compatLnSpc="1">
            <a:prstTxWarp prst="textNoShape">
              <a:avLst/>
            </a:prstTxWarp>
            <a:spAutoFit/>
          </a:bodyPr>
          <a:lstStyle/>
          <a:p>
            <a:pPr algn="l" eaLnBrk="1" hangingPunct="1"/>
            <a:endParaRPr lang="en-US" sz="700" dirty="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Portfolio level granularity available in Entity RAS materials</a:t>
            </a:r>
          </a:p>
          <a:p>
            <a:pPr marL="114300" indent="-114300" algn="l" eaLnBrk="1" hangingPunct="1">
              <a:buFont typeface="+mj-lt"/>
              <a:buAutoNum type="arabicPeriod"/>
            </a:pPr>
            <a:r>
              <a:rPr lang="en-US" sz="700" dirty="0" smtClean="0">
                <a:latin typeface="Arial"/>
                <a:ea typeface="ＭＳ Ｐゴシック"/>
                <a:sym typeface="Arial"/>
              </a:rPr>
              <a:t>Metric </a:t>
            </a:r>
            <a:r>
              <a:rPr lang="en-US" sz="700" dirty="0">
                <a:latin typeface="Arial"/>
                <a:ea typeface="ＭＳ Ｐゴシック"/>
                <a:sym typeface="Arial"/>
              </a:rPr>
              <a:t>is on a 2-month lag</a:t>
            </a:r>
          </a:p>
          <a:p>
            <a:pPr marL="114300" indent="-114300" algn="l">
              <a:buFont typeface="+mj-lt"/>
              <a:buAutoNum type="arabicPeriod"/>
            </a:pPr>
            <a:r>
              <a:rPr lang="en-US" sz="700" dirty="0">
                <a:latin typeface="Arial"/>
                <a:ea typeface="ＭＳ Ｐゴシック"/>
                <a:sym typeface="Arial"/>
              </a:rPr>
              <a:t>CRLIT Contract Residual less Incentives and Tax; NII: Net Interest Income; MVE: Market Value of Equity</a:t>
            </a:r>
          </a:p>
          <a:p>
            <a:pPr marL="114300" indent="-114300" algn="l">
              <a:buFont typeface="+mj-lt"/>
              <a:buAutoNum type="arabicPeriod"/>
            </a:pPr>
            <a:r>
              <a:rPr lang="en-US" sz="700" dirty="0">
                <a:latin typeface="Arial"/>
                <a:ea typeface="ＭＳ Ｐゴシック"/>
              </a:rPr>
              <a:t>Updated limit from 2015</a:t>
            </a:r>
          </a:p>
          <a:p>
            <a:pPr marL="114300" indent="-114300" algn="l">
              <a:buFont typeface="+mj-lt"/>
              <a:buAutoNum type="arabicPeriod"/>
            </a:pPr>
            <a:r>
              <a:rPr lang="en-US" sz="700" dirty="0">
                <a:latin typeface="Arial"/>
                <a:ea typeface="ＭＳ Ｐゴシック"/>
                <a:sym typeface="Arial"/>
              </a:rPr>
              <a:t>Metric </a:t>
            </a:r>
            <a:r>
              <a:rPr lang="en-US" sz="700" dirty="0" smtClean="0">
                <a:latin typeface="Arial"/>
                <a:ea typeface="ＭＳ Ｐゴシック"/>
                <a:sym typeface="Arial"/>
              </a:rPr>
              <a:t>is not available due </a:t>
            </a:r>
            <a:r>
              <a:rPr lang="en-US" sz="700" dirty="0">
                <a:latin typeface="Arial"/>
                <a:ea typeface="ＭＳ Ｐゴシック"/>
                <a:sym typeface="Arial"/>
              </a:rPr>
              <a:t>to SC system </a:t>
            </a:r>
            <a:r>
              <a:rPr lang="en-US" sz="700" dirty="0" smtClean="0">
                <a:latin typeface="Arial"/>
                <a:ea typeface="ＭＳ Ｐゴシック"/>
                <a:sym typeface="Arial"/>
              </a:rPr>
              <a:t>error</a:t>
            </a:r>
          </a:p>
          <a:p>
            <a:pPr marL="114300" indent="-114300" algn="l">
              <a:buFont typeface="+mj-lt"/>
              <a:buAutoNum type="arabicPeriod"/>
            </a:pPr>
            <a:r>
              <a:rPr lang="en-US" sz="700" dirty="0"/>
              <a:t>IHC exposures will be paired to the SHUSA IHC limits with July end </a:t>
            </a:r>
            <a:r>
              <a:rPr lang="en-US" sz="700" dirty="0" smtClean="0"/>
              <a:t>figures</a:t>
            </a:r>
            <a:endParaRPr lang="en-US" sz="700" dirty="0"/>
          </a:p>
          <a:p>
            <a:pPr marL="114300" indent="-114300" algn="l">
              <a:buFont typeface="+mj-lt"/>
              <a:buAutoNum type="arabicPeriod"/>
            </a:pPr>
            <a:endParaRPr lang="en-US" sz="700" dirty="0" smtClean="0">
              <a:latin typeface="Arial"/>
              <a:ea typeface="ＭＳ Ｐゴシック"/>
              <a:sym typeface="Arial"/>
            </a:endParaRPr>
          </a:p>
          <a:p>
            <a:pPr marL="114300" indent="-114300" algn="l">
              <a:buFont typeface="+mj-lt"/>
              <a:buAutoNum type="arabicPeriod"/>
            </a:pPr>
            <a:endParaRPr lang="en-US" sz="700" dirty="0">
              <a:latin typeface="Arial"/>
              <a:ea typeface="ＭＳ Ｐゴシック"/>
              <a:sym typeface="Arial"/>
            </a:endParaRPr>
          </a:p>
          <a:p>
            <a:pPr marL="114300" indent="-114300" algn="l">
              <a:buFont typeface="+mj-lt"/>
              <a:buAutoNum type="arabicPeriod"/>
            </a:pPr>
            <a:endParaRPr lang="en-US" sz="700" dirty="0" smtClean="0">
              <a:latin typeface="Arial"/>
              <a:ea typeface="ＭＳ Ｐゴシック"/>
              <a:sym typeface="Arial"/>
            </a:endParaRPr>
          </a:p>
        </p:txBody>
      </p:sp>
      <p:grpSp>
        <p:nvGrpSpPr>
          <p:cNvPr id="19" name="Group 18"/>
          <p:cNvGrpSpPr/>
          <p:nvPr/>
        </p:nvGrpSpPr>
        <p:grpSpPr>
          <a:xfrm>
            <a:off x="372254" y="6074960"/>
            <a:ext cx="2327430" cy="125740"/>
            <a:chOff x="372254" y="5975278"/>
            <a:chExt cx="2327430" cy="125740"/>
          </a:xfrm>
        </p:grpSpPr>
        <p:sp>
          <p:nvSpPr>
            <p:cNvPr id="21" name="TextBox 20"/>
            <p:cNvSpPr txBox="1"/>
            <p:nvPr/>
          </p:nvSpPr>
          <p:spPr>
            <a:xfrm>
              <a:off x="84020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2" name="TextBox 21"/>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Tree>
    <p:extLst>
      <p:ext uri="{BB962C8B-B14F-4D97-AF65-F5344CB8AC3E}">
        <p14:creationId xmlns:p14="http://schemas.microsoft.com/office/powerpoint/2010/main" val="2440879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2254" y="6017810"/>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4</a:t>
            </a:r>
            <a:r>
              <a:rPr lang="en-US" sz="2000" b="1" dirty="0" smtClean="0">
                <a:latin typeface="Arial" panose="020B0604020202020204" pitchFamily="34" charset="0"/>
                <a:cs typeface="Arial" panose="020B0604020202020204" pitchFamily="34" charset="0"/>
              </a:rPr>
              <a:t>.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Quarterly / Annual Metrics</a:t>
            </a:r>
            <a:endParaRPr lang="en-US"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82619685"/>
              </p:ext>
            </p:extLst>
          </p:nvPr>
        </p:nvGraphicFramePr>
        <p:xfrm>
          <a:off x="348436" y="2104390"/>
          <a:ext cx="8894248" cy="755904"/>
        </p:xfrm>
        <a:graphic>
          <a:graphicData uri="http://schemas.openxmlformats.org/drawingml/2006/table">
            <a:tbl>
              <a:tblPr firstRow="1" bandRow="1"/>
              <a:tblGrid>
                <a:gridCol w="1225183"/>
                <a:gridCol w="3147237"/>
                <a:gridCol w="850604"/>
                <a:gridCol w="871870"/>
                <a:gridCol w="1031358"/>
                <a:gridCol w="883998"/>
                <a:gridCol w="883998"/>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35420">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PPNR Impairment (CCAR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$4,913M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&gt;=$5,639M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&gt;=$5,861M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*Loss in Stress</a:t>
                      </a:r>
                      <a:r>
                        <a:rPr lang="en-US" sz="1000" b="1" i="0" baseline="30000" dirty="0" smtClean="0">
                          <a:solidFill>
                            <a:schemeClr val="tx1"/>
                          </a:solidFill>
                          <a:latin typeface="Arial" panose="020B0604020202020204" pitchFamily="34" charset="0"/>
                          <a:cs typeface="Arial" panose="020B0604020202020204" pitchFamily="34" charset="0"/>
                        </a:rPr>
                        <a:t>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94%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 </a:t>
                      </a:r>
                      <a:r>
                        <a:rPr lang="en-US" sz="1000" b="0" i="0" dirty="0" smtClean="0">
                          <a:solidFill>
                            <a:schemeClr val="tx1"/>
                          </a:solidFill>
                          <a:latin typeface="Arial" panose="020B0604020202020204" pitchFamily="34" charset="0"/>
                          <a:cs typeface="Arial" panose="020B0604020202020204" pitchFamily="34" charset="0"/>
                        </a:rPr>
                        <a:t>(CCAR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$11,052M</a:t>
                      </a:r>
                      <a:endParaRPr lang="en-US"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$12,686M</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$13,186M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1"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a:t>
            </a:r>
            <a:r>
              <a:rPr lang="en-US" sz="700" dirty="0" smtClean="0">
                <a:latin typeface="Arial"/>
                <a:ea typeface="ＭＳ Ｐゴシック"/>
                <a:sym typeface="Arial"/>
              </a:rPr>
              <a:t>materials</a:t>
            </a:r>
          </a:p>
          <a:p>
            <a:pPr marL="114300" indent="-114300" algn="l" eaLnBrk="1" hangingPunct="1">
              <a:buFont typeface="+mj-lt"/>
              <a:buAutoNum type="arabicPeriod"/>
            </a:pPr>
            <a:r>
              <a:rPr lang="en-US" sz="700" dirty="0">
                <a:solidFill>
                  <a:srgbClr val="000000"/>
                </a:solidFill>
                <a:ea typeface="ＭＳ Ｐゴシック"/>
              </a:rPr>
              <a:t>Updated limit from 2015</a:t>
            </a: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solidFill>
                  <a:srgbClr val="000000"/>
                </a:solidFill>
                <a:ea typeface="ＭＳ Ｐゴシック"/>
              </a:rPr>
              <a:t>Limits </a:t>
            </a:r>
            <a:r>
              <a:rPr lang="en-US" sz="700" dirty="0">
                <a:solidFill>
                  <a:srgbClr val="000000"/>
                </a:solidFill>
                <a:ea typeface="ＭＳ Ｐゴシック"/>
              </a:rPr>
              <a:t>changed from 5 limit 3 trigger to 2 limit 1.5 </a:t>
            </a:r>
            <a:r>
              <a:rPr lang="en-US" sz="700" dirty="0" smtClean="0">
                <a:solidFill>
                  <a:srgbClr val="000000"/>
                </a:solidFill>
                <a:ea typeface="ＭＳ Ｐゴシック"/>
              </a:rPr>
              <a:t>trigger</a:t>
            </a:r>
          </a:p>
          <a:p>
            <a:pPr marL="114300" indent="-114300" algn="l" eaLnBrk="1" hangingPunct="1">
              <a:buFont typeface="+mj-lt"/>
              <a:buAutoNum type="arabicPeriod"/>
            </a:pPr>
            <a:r>
              <a:rPr lang="en-US" sz="700" dirty="0">
                <a:latin typeface="Arial"/>
                <a:ea typeface="ＭＳ Ｐゴシック"/>
              </a:rPr>
              <a:t>C</a:t>
            </a:r>
            <a:r>
              <a:rPr lang="en-US" sz="700" dirty="0" smtClean="0">
                <a:latin typeface="Arial"/>
                <a:ea typeface="ＭＳ Ｐゴシック"/>
              </a:rPr>
              <a:t>hanged </a:t>
            </a:r>
            <a:r>
              <a:rPr lang="en-US" sz="700" dirty="0">
                <a:latin typeface="Arial"/>
                <a:ea typeface="ＭＳ Ｐゴシック"/>
              </a:rPr>
              <a:t>to include all material operational risk </a:t>
            </a:r>
            <a:r>
              <a:rPr lang="en-US" sz="700" dirty="0" smtClean="0">
                <a:latin typeface="Arial"/>
                <a:ea typeface="ＭＳ Ｐゴシック"/>
              </a:rPr>
              <a:t>events from ones </a:t>
            </a:r>
            <a:r>
              <a:rPr lang="en-US" sz="700" dirty="0">
                <a:latin typeface="Arial"/>
                <a:ea typeface="ＭＳ Ｐゴシック"/>
              </a:rPr>
              <a:t>with financial loss of greater than $</a:t>
            </a:r>
            <a:r>
              <a:rPr lang="en-US" sz="700" dirty="0" smtClean="0">
                <a:latin typeface="Arial"/>
                <a:ea typeface="ＭＳ Ｐゴシック"/>
              </a:rPr>
              <a:t>200k (now $500k)</a:t>
            </a:r>
          </a:p>
          <a:p>
            <a:pPr marL="114300" indent="-114300" algn="l" eaLnBrk="1" hangingPunct="1">
              <a:buFont typeface="+mj-lt"/>
              <a:buAutoNum type="arabicPeriod"/>
            </a:pPr>
            <a:r>
              <a:rPr lang="en-US" sz="700" dirty="0" smtClean="0">
                <a:latin typeface="Arial"/>
                <a:ea typeface="ＭＳ Ｐゴシック"/>
              </a:rPr>
              <a:t>Apply to </a:t>
            </a:r>
            <a:r>
              <a:rPr lang="en-US" sz="700" dirty="0">
                <a:latin typeface="Arial"/>
                <a:ea typeface="ＭＳ Ｐゴシック"/>
              </a:rPr>
              <a:t>all </a:t>
            </a:r>
            <a:r>
              <a:rPr lang="en-US" sz="700" dirty="0" smtClean="0">
                <a:latin typeface="Arial"/>
                <a:ea typeface="ＭＳ Ｐゴシック"/>
              </a:rPr>
              <a:t>IHC entities </a:t>
            </a:r>
            <a:r>
              <a:rPr lang="en-US" sz="700" dirty="0">
                <a:latin typeface="Arial"/>
                <a:ea typeface="ＭＳ Ｐゴシック"/>
              </a:rPr>
              <a:t>(SBNA, SC, PR Bancorp, SSLLC, SIS, </a:t>
            </a:r>
            <a:r>
              <a:rPr lang="en-US" sz="700" dirty="0" smtClean="0">
                <a:latin typeface="Arial"/>
                <a:ea typeface="ＭＳ Ｐゴシック"/>
              </a:rPr>
              <a:t>BSI) from July reporting</a:t>
            </a:r>
            <a:endParaRPr lang="en-US" sz="700" dirty="0">
              <a:latin typeface="Arial"/>
              <a:ea typeface="ＭＳ Ｐゴシック"/>
            </a:endParaRPr>
          </a:p>
          <a:p>
            <a:pPr marL="114300" indent="-114300" algn="l" eaLnBrk="1" hangingPunct="1">
              <a:buFont typeface="+mj-lt"/>
              <a:buAutoNum type="arabicPeriod"/>
            </a:pPr>
            <a:endParaRPr lang="en-US" sz="700" dirty="0">
              <a:latin typeface="Arial"/>
              <a:ea typeface="ＭＳ Ｐゴシック"/>
              <a:sym typeface="Arial"/>
            </a:endParaRPr>
          </a:p>
        </p:txBody>
      </p:sp>
      <p:grpSp>
        <p:nvGrpSpPr>
          <p:cNvPr id="12" name="Group 11"/>
          <p:cNvGrpSpPr/>
          <p:nvPr/>
        </p:nvGrpSpPr>
        <p:grpSpPr>
          <a:xfrm>
            <a:off x="372254" y="6017810"/>
            <a:ext cx="2316000" cy="125740"/>
            <a:chOff x="372254" y="5975278"/>
            <a:chExt cx="2316000" cy="125740"/>
          </a:xfrm>
        </p:grpSpPr>
        <p:sp>
          <p:nvSpPr>
            <p:cNvPr id="13" name="TextBox 12"/>
            <p:cNvSpPr txBox="1"/>
            <p:nvPr/>
          </p:nvSpPr>
          <p:spPr>
            <a:xfrm>
              <a:off x="82877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6" name="TextBox 15"/>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graphicFrame>
        <p:nvGraphicFramePr>
          <p:cNvPr id="14" name="Table 13"/>
          <p:cNvGraphicFramePr>
            <a:graphicFrameLocks noGrp="1"/>
          </p:cNvGraphicFramePr>
          <p:nvPr>
            <p:extLst>
              <p:ext uri="{D42A27DB-BD31-4B8C-83A1-F6EECF244321}">
                <p14:modId xmlns:p14="http://schemas.microsoft.com/office/powerpoint/2010/main" val="2494452202"/>
              </p:ext>
            </p:extLst>
          </p:nvPr>
        </p:nvGraphicFramePr>
        <p:xfrm>
          <a:off x="348436" y="704215"/>
          <a:ext cx="8906195" cy="1129792"/>
        </p:xfrm>
        <a:graphic>
          <a:graphicData uri="http://schemas.openxmlformats.org/drawingml/2006/table">
            <a:tbl>
              <a:tblPr firstRow="1" bandRow="1"/>
              <a:tblGrid>
                <a:gridCol w="995625"/>
                <a:gridCol w="2555931"/>
                <a:gridCol w="690993"/>
                <a:gridCol w="705853"/>
                <a:gridCol w="839593"/>
                <a:gridCol w="839593"/>
                <a:gridCol w="839593"/>
                <a:gridCol w="718301"/>
                <a:gridCol w="72071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7687">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1000" b="0" i="0" u="none" strike="noStrike" dirty="0" smtClean="0">
                          <a:solidFill>
                            <a:schemeClr val="tx1"/>
                          </a:solidFill>
                          <a:effectLst/>
                          <a:latin typeface="Arial" panose="020B0604020202020204" pitchFamily="34" charset="0"/>
                          <a:cs typeface="Arial" panose="020B0604020202020204" pitchFamily="34" charset="0"/>
                        </a:rPr>
                        <a:t>osses </a:t>
                      </a:r>
                      <a:r>
                        <a:rPr lang="en-US" sz="1000" b="0" i="0" u="none" strike="noStrike" dirty="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a:r>
                      <a:br>
                        <a:rPr lang="en-US" sz="1000" b="0" i="0" u="none" strike="noStrike" dirty="0" smtClean="0">
                          <a:solidFill>
                            <a:schemeClr val="tx1"/>
                          </a:solidFill>
                          <a:effectLst/>
                          <a:latin typeface="Arial" panose="020B0604020202020204" pitchFamily="34" charset="0"/>
                          <a:cs typeface="Arial" panose="020B0604020202020204" pitchFamily="34" charset="0"/>
                        </a:rPr>
                      </a:br>
                      <a:r>
                        <a:rPr lang="en-US" sz="1000" b="0" i="0" u="none" strike="noStrike" dirty="0" smtClean="0">
                          <a:solidFill>
                            <a:schemeClr val="tx1"/>
                          </a:solidFill>
                          <a:effectLst/>
                          <a:latin typeface="Arial" panose="020B0604020202020204" pitchFamily="34" charset="0"/>
                          <a:cs typeface="Arial" panose="020B0604020202020204" pitchFamily="34" charset="0"/>
                        </a:rPr>
                        <a:t>Gross Margin</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3,5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p>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1000" b="1" dirty="0" smtClean="0">
                          <a:latin typeface="Arial" panose="020B0604020202020204" pitchFamily="34" charset="0"/>
                          <a:cs typeface="Arial" panose="020B0604020202020204" pitchFamily="34" charset="0"/>
                        </a:rPr>
                        <a:t>2.31%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Material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Operational Risk E</a:t>
                      </a:r>
                      <a:r>
                        <a:rPr lang="en-US" sz="1000" b="0" i="0" u="none" strike="noStrike" dirty="0" smtClean="0">
                          <a:solidFill>
                            <a:schemeClr val="tx1"/>
                          </a:solidFill>
                          <a:effectLst/>
                          <a:latin typeface="Arial" panose="020B0604020202020204" pitchFamily="34" charset="0"/>
                          <a:cs typeface="Arial" panose="020B0604020202020204" pitchFamily="34" charset="0"/>
                        </a:rPr>
                        <a:t>vents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5</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latin typeface="Arial" panose="020B0604020202020204" pitchFamily="34" charset="0"/>
                          <a:cs typeface="Arial" panose="020B0604020202020204" pitchFamily="34" charset="0"/>
                        </a:rPr>
                        <a:t>9</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12114463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ISPRING_RESOURCE_PATHS_HASH_PRESENTER" val="f01d211bc0a0c2ddcfd62f283e8fc92d14a39d5d"/>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28724</TotalTime>
  <Words>2022</Words>
  <Application>Microsoft Office PowerPoint</Application>
  <PresentationFormat>Custom</PresentationFormat>
  <Paragraphs>539</Paragraphs>
  <Slides>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1634</cp:revision>
  <cp:lastPrinted>2016-08-03T15:31:32Z</cp:lastPrinted>
  <dcterms:created xsi:type="dcterms:W3CDTF">2016-03-28T17:49:32Z</dcterms:created>
  <dcterms:modified xsi:type="dcterms:W3CDTF">2016-10-07T18:56:45Z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