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0" r:id="rId1"/>
  </p:sldMasterIdLst>
  <p:notesMasterIdLst>
    <p:notesMasterId r:id="rId14"/>
  </p:notesMasterIdLst>
  <p:handoutMasterIdLst>
    <p:handoutMasterId r:id="rId15"/>
  </p:handoutMasterIdLst>
  <p:sldIdLst>
    <p:sldId id="1441" r:id="rId2"/>
    <p:sldId id="1446" r:id="rId3"/>
    <p:sldId id="1447" r:id="rId4"/>
    <p:sldId id="1326" r:id="rId5"/>
    <p:sldId id="1327" r:id="rId6"/>
    <p:sldId id="1328" r:id="rId7"/>
    <p:sldId id="1433" r:id="rId8"/>
    <p:sldId id="1440" r:id="rId9"/>
    <p:sldId id="1443" r:id="rId10"/>
    <p:sldId id="1444" r:id="rId11"/>
    <p:sldId id="1445" r:id="rId12"/>
    <p:sldId id="1442" r:id="rId13"/>
  </p:sldIdLst>
  <p:sldSz cx="9144000" cy="6858000" type="screen4x3"/>
  <p:notesSz cx="7010400" cy="9296400"/>
  <p:custDataLst>
    <p:tags r:id="rId16"/>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guide id="18" orient="horz" pos="4155">
          <p15:clr>
            <a:srgbClr val="A4A3A4"/>
          </p15:clr>
        </p15:guide>
        <p15:guide id="19" orient="horz" pos="509">
          <p15:clr>
            <a:srgbClr val="A4A3A4"/>
          </p15:clr>
        </p15:guide>
        <p15:guide id="20" orient="horz" pos="218">
          <p15:clr>
            <a:srgbClr val="A4A3A4"/>
          </p15:clr>
        </p15:guide>
        <p15:guide id="21" pos="352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LANCA ROSA NIEVES SANTIAGO" initials="BRNS" lastIdx="9" clrIdx="0"/>
  <p:cmAuthor id="1" name="Zhang, Zhiyi" initials="ZZ"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D9D9"/>
    <a:srgbClr val="FFFFCC"/>
    <a:srgbClr val="CBCBCB"/>
    <a:srgbClr val="FFEBAB"/>
    <a:srgbClr val="E9FDE9"/>
    <a:srgbClr val="CEFACE"/>
    <a:srgbClr val="FFA3A3"/>
    <a:srgbClr val="9999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6879" autoAdjust="0"/>
  </p:normalViewPr>
  <p:slideViewPr>
    <p:cSldViewPr snapToGrid="0" snapToObjects="1">
      <p:cViewPr>
        <p:scale>
          <a:sx n="110" d="100"/>
          <a:sy n="110" d="100"/>
        </p:scale>
        <p:origin x="-216" y="270"/>
      </p:cViewPr>
      <p:guideLst>
        <p:guide orient="horz" pos="4074"/>
        <p:guide orient="horz" pos="866"/>
        <p:guide orient="horz" pos="156"/>
        <p:guide orient="horz" pos="4150"/>
        <p:guide orient="horz" pos="662"/>
        <p:guide orient="horz" pos="132"/>
        <p:guide orient="horz" pos="266"/>
        <p:guide orient="horz" pos="4155"/>
        <p:guide orient="horz" pos="509"/>
        <p:guide orient="horz" pos="218"/>
        <p:guide pos="248"/>
        <p:guide pos="5505"/>
        <p:guide pos="2778"/>
        <p:guide pos="2987"/>
        <p:guide pos="5403"/>
        <p:guide pos="2796"/>
        <p:guide pos="2941"/>
        <p:guide pos="351"/>
        <p:guide pos="209"/>
        <p:guide pos="5544"/>
        <p:guide pos="35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2-08T16:09:59.989" idx="3">
    <p:pos x="1299" y="3630"/>
    <p:text> Metrics related to Credit Card # Fraud and Debit Card # Fraud ratios are not breaching the limits based on thresholds shown above.</p:text>
  </p:cm>
  <p:cm authorId="0" dt="2017-02-08T11:58:55.812" idx="4">
    <p:pos x="2032" y="3005"/>
    <p:text>Operational losses were $1.4MM</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2/10/2017</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4193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752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8931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1756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3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52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506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4057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5866768"/>
            <a:ext cx="1992086" cy="323165"/>
          </a:xfrm>
          <a:prstGeom prst="rect">
            <a:avLst/>
          </a:prstGeom>
        </p:spPr>
        <p:txBody>
          <a:bodyPr wrap="square">
            <a:spAutoFit/>
          </a:bodyPr>
          <a:lstStyle/>
          <a:p>
            <a:r>
              <a:rPr lang="en-US" sz="1500" b="1" baseline="30000" dirty="0">
                <a:solidFill>
                  <a:prstClr val="black"/>
                </a:solidFill>
              </a:rPr>
              <a:t>Proprietary &amp; Confidential</a:t>
            </a:r>
            <a:endParaRPr lang="en-US" sz="1500" b="1" dirty="0">
              <a:solidFill>
                <a:prstClr val="black"/>
              </a:solidFill>
            </a:endParaRPr>
          </a:p>
        </p:txBody>
      </p:sp>
      <p:pic>
        <p:nvPicPr>
          <p:cNvPr id="1026" name="Picture 2" descr="C:\Users\n610821\Desktop\sant-MReg_positivo_RGB.300.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010400" y="606960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408633" y="6122968"/>
            <a:ext cx="1747658" cy="323165"/>
          </a:xfrm>
          <a:prstGeom prst="rect">
            <a:avLst/>
          </a:prstGeom>
        </p:spPr>
        <p:txBody>
          <a:bodyPr wrap="none">
            <a:spAutoFit/>
          </a:bodyPr>
          <a:lstStyle/>
          <a:p>
            <a:r>
              <a:rPr lang="en-US" sz="1500" b="1" baseline="30000" dirty="0" smtClean="0">
                <a:solidFill>
                  <a:prstClr val="black"/>
                </a:solidFill>
              </a:rPr>
              <a:t>Santander Holdings USA</a:t>
            </a:r>
            <a:r>
              <a:rPr lang="en-US" sz="1500" b="1" dirty="0" smtClean="0">
                <a:solidFill>
                  <a:prstClr val="black"/>
                </a:solidFill>
              </a:rPr>
              <a:t> </a:t>
            </a:r>
            <a:endParaRPr lang="en-US" sz="1500" b="1" dirty="0">
              <a:solidFill>
                <a:prstClr val="black"/>
              </a:solidFill>
            </a:endParaRPr>
          </a:p>
        </p:txBody>
      </p:sp>
      <p:sp>
        <p:nvSpPr>
          <p:cNvPr id="6" name="Date Placeholder 5"/>
          <p:cNvSpPr>
            <a:spLocks noGrp="1"/>
          </p:cNvSpPr>
          <p:nvPr>
            <p:ph type="dt" sz="half" idx="2"/>
          </p:nvPr>
        </p:nvSpPr>
        <p:spPr>
          <a:xfrm>
            <a:off x="408633" y="6318430"/>
            <a:ext cx="31813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prstClr val="black">
                    <a:tint val="75000"/>
                  </a:prstClr>
                </a:solidFill>
              </a:rPr>
              <a:t>TIME STAMP : 6/15/2016 and TIME </a:t>
            </a:r>
            <a:endParaRPr lang="en-US" dirty="0">
              <a:solidFill>
                <a:prstClr val="black">
                  <a:tint val="75000"/>
                </a:prstClr>
              </a:solidFill>
            </a:endParaRPr>
          </a:p>
        </p:txBody>
      </p:sp>
      <p:sp>
        <p:nvSpPr>
          <p:cNvPr id="2" name="TextBox 1"/>
          <p:cNvSpPr txBox="1"/>
          <p:nvPr userDrawn="1"/>
        </p:nvSpPr>
        <p:spPr>
          <a:xfrm>
            <a:off x="1055239" y="166255"/>
            <a:ext cx="8041011" cy="523220"/>
          </a:xfrm>
          <a:prstGeom prst="rect">
            <a:avLst/>
          </a:prstGeom>
          <a:noFill/>
        </p:spPr>
        <p:txBody>
          <a:bodyPr wrap="square" rtlCol="0">
            <a:spAutoFit/>
          </a:bodyPr>
          <a:lstStyle/>
          <a:p>
            <a:pPr marL="6400800" lvl="8" indent="0" algn="ctr"/>
            <a:r>
              <a:rPr lang="en-US" sz="2800" b="1" dirty="0" smtClean="0">
                <a:solidFill>
                  <a:schemeClr val="bg1">
                    <a:lumMod val="75000"/>
                  </a:schemeClr>
                </a:solidFill>
              </a:rPr>
              <a:t>DRAFT</a:t>
            </a:r>
            <a:endParaRPr lang="en-US" sz="2800" b="1" dirty="0">
              <a:solidFill>
                <a:schemeClr val="bg1">
                  <a:lumMod val="75000"/>
                </a:schemeClr>
              </a:solidFill>
            </a:endParaRPr>
          </a:p>
        </p:txBody>
      </p:sp>
    </p:spTree>
    <p:extLst>
      <p:ext uri="{BB962C8B-B14F-4D97-AF65-F5344CB8AC3E}">
        <p14:creationId xmlns:p14="http://schemas.microsoft.com/office/powerpoint/2010/main" val="682890421"/>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96" r:id="rId4"/>
    <p:sldLayoutId id="2147483897" r:id="rId5"/>
    <p:sldLayoutId id="2147483898" r:id="rId6"/>
    <p:sldLayoutId id="2147483899" r:id="rId7"/>
  </p:sldLayoutIdLst>
  <p:timing>
    <p:tnLst>
      <p:par>
        <p:cTn id="1" dur="indefinite" restart="never" nodeType="tmRoot"/>
      </p:par>
    </p:tnLst>
  </p:timing>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2"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11" name="Rectangle 10"/>
          <p:cNvSpPr>
            <a:spLocks noChangeArrowheads="1"/>
          </p:cNvSpPr>
          <p:nvPr/>
        </p:nvSpPr>
        <p:spPr bwMode="auto">
          <a:xfrm>
            <a:off x="331788" y="4349164"/>
            <a:ext cx="8142287"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2"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a:t>
            </a:r>
            <a:r>
              <a:rPr lang="en-US" sz="1800" b="1" dirty="0" smtClean="0">
                <a:solidFill>
                  <a:prstClr val="black"/>
                </a:solidFill>
                <a:latin typeface="Arial" panose="020B0604020202020204" pitchFamily="34" charset="0"/>
                <a:cs typeface="Arial" panose="020B0604020202020204" pitchFamily="34" charset="0"/>
              </a:rPr>
              <a:t>December</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December</a:t>
            </a:r>
            <a:r>
              <a:rPr lang="en-US" sz="1800" dirty="0" smtClean="0">
                <a:solidFill>
                  <a:prstClr val="black"/>
                </a:solidFill>
                <a:latin typeface="Arial" panose="020B0604020202020204" pitchFamily="34" charset="0"/>
                <a:ea typeface="MS PGothic" pitchFamily="34" charset="-128"/>
                <a:cs typeface="Arial" panose="020B0604020202020204" pitchFamily="34" charset="0"/>
              </a:rPr>
              <a:t> 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588758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r>
              <a:rPr lang="en-US" dirty="0" smtClean="0">
                <a:solidFill>
                  <a:prstClr val="black"/>
                </a:solidFill>
                <a:ea typeface="MS PGothic" pitchFamily="34" charset="-128"/>
              </a:rPr>
              <a:t>3. Additional Metrics – Operational Risk</a:t>
            </a:r>
            <a:endParaRPr lang="en-GB" dirty="0">
              <a:solidFill>
                <a:prstClr val="black"/>
              </a:solidFill>
              <a:ea typeface="MS PGothic" pitchFamily="34" charset="-128"/>
            </a:endParaRPr>
          </a:p>
        </p:txBody>
      </p:sp>
      <p:graphicFrame>
        <p:nvGraphicFramePr>
          <p:cNvPr id="8" name="Table 7"/>
          <p:cNvGraphicFramePr>
            <a:graphicFrameLocks noGrp="1"/>
          </p:cNvGraphicFramePr>
          <p:nvPr>
            <p:extLst>
              <p:ext uri="{D42A27DB-BD31-4B8C-83A1-F6EECF244321}">
                <p14:modId xmlns:p14="http://schemas.microsoft.com/office/powerpoint/2010/main" val="3117602644"/>
              </p:ext>
            </p:extLst>
          </p:nvPr>
        </p:nvGraphicFramePr>
        <p:xfrm>
          <a:off x="368887" y="788602"/>
          <a:ext cx="6542551" cy="4297954"/>
        </p:xfrm>
        <a:graphic>
          <a:graphicData uri="http://schemas.openxmlformats.org/drawingml/2006/table">
            <a:tbl>
              <a:tblPr firstRow="1" bandRow="1"/>
              <a:tblGrid>
                <a:gridCol w="854931"/>
                <a:gridCol w="1519055"/>
                <a:gridCol w="600556"/>
                <a:gridCol w="671210"/>
                <a:gridCol w="105980"/>
                <a:gridCol w="930273"/>
                <a:gridCol w="930273"/>
                <a:gridCol w="930273"/>
              </a:tblGrid>
              <a:tr h="22165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1652">
                <a:tc rowSpan="1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 Relevant Incidents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a:t>
                      </a:r>
                      <a:r>
                        <a:rPr lang="en-US" sz="1000" b="0" i="0" baseline="0" dirty="0" smtClean="0">
                          <a:solidFill>
                            <a:schemeClr val="tx1"/>
                          </a:solidFill>
                          <a:latin typeface="Arial" panose="020B0604020202020204" pitchFamily="34" charset="0"/>
                          <a:cs typeface="Arial" panose="020B0604020202020204" pitchFamily="34" charset="0"/>
                        </a:rPr>
                        <a:t> Systems Availability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latinLnBrk="0" hangingPunct="1">
                        <a:lnSpc>
                          <a:spcPct val="100000"/>
                        </a:lnSpc>
                        <a:spcBef>
                          <a:spcPts val="0"/>
                        </a:spcBef>
                        <a:spcAft>
                          <a:spcPts val="0"/>
                        </a:spcAft>
                      </a:pPr>
                      <a:r>
                        <a:rPr lang="en-US" sz="1000" b="1" kern="1200" dirty="0" smtClean="0">
                          <a:solidFill>
                            <a:schemeClr val="tx1"/>
                          </a:solidFill>
                          <a:latin typeface="Arial" panose="020B0604020202020204" pitchFamily="34" charset="0"/>
                          <a:ea typeface="+mn-ea"/>
                          <a:cs typeface="Arial" panose="020B0604020202020204" pitchFamily="34" charset="0"/>
                        </a:rPr>
                        <a:t>100%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latinLnBrk="0" hangingPunct="1">
                        <a:lnSpc>
                          <a:spcPct val="100000"/>
                        </a:lnSpc>
                        <a:spcBef>
                          <a:spcPts val="0"/>
                        </a:spcBef>
                        <a:spcAft>
                          <a:spcPts val="0"/>
                        </a:spcAft>
                      </a:pPr>
                      <a:r>
                        <a:rPr lang="en-US" sz="1000" b="0" kern="1200" dirty="0" smtClean="0">
                          <a:solidFill>
                            <a:schemeClr val="tx1"/>
                          </a:solidFill>
                          <a:latin typeface="Arial" panose="020B0604020202020204" pitchFamily="34" charset="0"/>
                          <a:ea typeface="+mn-ea"/>
                          <a:cs typeface="Arial" panose="020B0604020202020204" pitchFamily="34" charset="0"/>
                        </a:rPr>
                        <a:t>100%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latinLnBrk="0" hangingPunct="1">
                        <a:lnSpc>
                          <a:spcPct val="100000"/>
                        </a:lnSpc>
                        <a:spcBef>
                          <a:spcPts val="0"/>
                        </a:spcBef>
                        <a:spcAft>
                          <a:spcPts val="0"/>
                        </a:spcAft>
                      </a:pPr>
                      <a:r>
                        <a:rPr lang="en-US" sz="1000" b="0" kern="1200" dirty="0" smtClean="0">
                          <a:solidFill>
                            <a:schemeClr val="tx1"/>
                          </a:solidFill>
                          <a:latin typeface="Arial" panose="020B0604020202020204" pitchFamily="34" charset="0"/>
                          <a:ea typeface="+mn-ea"/>
                          <a:cs typeface="Arial" panose="020B0604020202020204" pitchFamily="34" charset="0"/>
                        </a:rPr>
                        <a:t>100%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Systems with Obsolete Operating Systems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13.0%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14.8%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2507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r>
                        <a:rPr lang="en-US" sz="1000" b="0" baseline="30000" dirty="0" smtClean="0">
                          <a:solidFill>
                            <a:schemeClr val="tx1"/>
                          </a:solidFill>
                          <a:latin typeface="Arial" panose="020B0604020202020204" pitchFamily="34" charset="0"/>
                          <a:cs typeface="Arial" panose="020B0604020202020204" pitchFamily="34" charset="0"/>
                        </a:rPr>
                        <a:t>1</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endParaRPr lang="en-US" sz="1000" b="0" strike="noStrike" baseline="3000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N/A</a:t>
                      </a: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14.0%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16.7%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bl>
          </a:graphicData>
        </a:graphic>
      </p:graphicFrame>
      <p:sp>
        <p:nvSpPr>
          <p:cNvPr id="6" name="Footnote"/>
          <p:cNvSpPr/>
          <p:nvPr/>
        </p:nvSpPr>
        <p:spPr>
          <a:xfrm>
            <a:off x="340412" y="6577046"/>
            <a:ext cx="5305757" cy="92654"/>
          </a:xfrm>
          <a:prstGeom prst="rect">
            <a:avLst/>
          </a:prstGeom>
          <a:extLst/>
        </p:spPr>
        <p:txBody>
          <a:bodyPr vert="horz" wrap="square" lIns="0" tIns="0" rIns="0" bIns="0" numCol="1" anchor="t" anchorCtr="0" compatLnSpc="1">
            <a:prstTxWarp prst="textNoShape">
              <a:avLst/>
            </a:prstTxWarp>
            <a:spAutoFit/>
          </a:bodyPr>
          <a:lstStyle/>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SSLLC are on BSPR and BSNA infrastructure and servers. The BSPR metrics apply to SSLLC as well. </a:t>
            </a:r>
          </a:p>
        </p:txBody>
      </p:sp>
      <p:graphicFrame>
        <p:nvGraphicFramePr>
          <p:cNvPr id="7" name="Table 6"/>
          <p:cNvGraphicFramePr>
            <a:graphicFrameLocks noGrp="1"/>
          </p:cNvGraphicFramePr>
          <p:nvPr>
            <p:extLst>
              <p:ext uri="{D42A27DB-BD31-4B8C-83A1-F6EECF244321}">
                <p14:modId xmlns:p14="http://schemas.microsoft.com/office/powerpoint/2010/main" val="2582062402"/>
              </p:ext>
            </p:extLst>
          </p:nvPr>
        </p:nvGraphicFramePr>
        <p:xfrm>
          <a:off x="340413" y="5154638"/>
          <a:ext cx="8327337" cy="627037"/>
        </p:xfrm>
        <a:graphic>
          <a:graphicData uri="http://schemas.openxmlformats.org/drawingml/2006/table">
            <a:tbl>
              <a:tblPr firstRow="1" firstCol="1" bandRow="1">
                <a:tableStyleId>{2D5ABB26-0587-4C30-8999-92F81FD0307C}</a:tableStyleId>
              </a:tblPr>
              <a:tblGrid>
                <a:gridCol w="8327337"/>
              </a:tblGrid>
              <a:tr h="186640">
                <a:tc>
                  <a:txBody>
                    <a:bodyPr/>
                    <a:lstStyle/>
                    <a:p>
                      <a:pPr marL="0" marR="0">
                        <a:spcBef>
                          <a:spcPts val="0"/>
                        </a:spcBef>
                        <a:spcAft>
                          <a:spcPts val="200"/>
                        </a:spcAft>
                      </a:pPr>
                      <a:r>
                        <a:rPr lang="en-US" sz="900" b="1" u="none" dirty="0" smtClean="0">
                          <a:effectLst/>
                          <a:latin typeface="Arial" panose="020B0604020202020204" pitchFamily="34" charset="0"/>
                          <a:cs typeface="Arial" panose="020B0604020202020204" pitchFamily="34" charset="0"/>
                        </a:rPr>
                        <a:t>Breaches/ Action Plans</a:t>
                      </a:r>
                      <a:endParaRPr lang="en-US" sz="900" b="1" u="none" dirty="0">
                        <a:effectLst/>
                        <a:latin typeface="Arial" panose="020B0604020202020204" pitchFamily="34" charset="0"/>
                        <a:ea typeface="Calibri"/>
                        <a:cs typeface="Arial" panose="020B0604020202020204" pitchFamily="34" charset="0"/>
                      </a:endParaRPr>
                    </a:p>
                  </a:txBody>
                  <a:tcPr marL="63395" marR="63395" marT="0" marB="0" anchor="ctr">
                    <a:lnB w="12700" cap="flat" cmpd="sng" algn="ctr">
                      <a:solidFill>
                        <a:srgbClr val="FF0000"/>
                      </a:solidFill>
                      <a:prstDash val="solid"/>
                      <a:round/>
                      <a:headEnd type="none" w="med" len="med"/>
                      <a:tailEnd type="none" w="med" len="med"/>
                    </a:lnB>
                  </a:tcPr>
                </a:tc>
              </a:tr>
              <a:tr h="440397">
                <a:tc>
                  <a:txBody>
                    <a:bodyPr/>
                    <a:lstStyle/>
                    <a:p>
                      <a:pPr marL="0" marR="0">
                        <a:spcBef>
                          <a:spcPts val="0"/>
                        </a:spcBef>
                        <a:spcAft>
                          <a:spcPts val="200"/>
                        </a:spcAft>
                      </a:pPr>
                      <a:r>
                        <a:rPr lang="en-US" sz="900" b="1" dirty="0" smtClean="0">
                          <a:effectLst/>
                          <a:latin typeface="Arial" panose="020B0604020202020204" pitchFamily="34" charset="0"/>
                          <a:cs typeface="Arial" panose="020B0604020202020204" pitchFamily="34" charset="0"/>
                        </a:rPr>
                        <a:t>Systems with Obsolete Operating Systems (%):</a:t>
                      </a: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SIS</a:t>
                      </a:r>
                      <a:r>
                        <a:rPr lang="en-US" sz="900" u="none" dirty="0" smtClean="0">
                          <a:effectLst/>
                          <a:latin typeface="Arial" panose="020B0604020202020204" pitchFamily="34" charset="0"/>
                          <a:cs typeface="Arial" panose="020B0604020202020204" pitchFamily="34" charset="0"/>
                        </a:rPr>
                        <a:t> </a:t>
                      </a:r>
                      <a:r>
                        <a:rPr lang="en-US" sz="900" u="none" dirty="0" smtClean="0">
                          <a:solidFill>
                            <a:srgbClr val="FF0000"/>
                          </a:solidFill>
                          <a:effectLst/>
                          <a:latin typeface="Arial" panose="020B0604020202020204" pitchFamily="34" charset="0"/>
                          <a:cs typeface="Arial" panose="020B0604020202020204" pitchFamily="34" charset="0"/>
                        </a:rPr>
                        <a:t>(14%): </a:t>
                      </a:r>
                      <a:r>
                        <a:rPr lang="en-US" sz="900" dirty="0" smtClean="0">
                          <a:effectLst/>
                          <a:latin typeface="Arial" panose="020B0604020202020204" pitchFamily="34" charset="0"/>
                          <a:cs typeface="Arial" panose="020B0604020202020204" pitchFamily="34" charset="0"/>
                        </a:rPr>
                        <a:t>Migration from Optics to GBO under way, this will remediate the obsolescence issues; expected completion by 1/31</a:t>
                      </a:r>
                      <a:endParaRPr lang="en-US" sz="900" u="none" dirty="0">
                        <a:effectLst/>
                        <a:latin typeface="Arial" panose="020B0604020202020204" pitchFamily="34" charset="0"/>
                        <a:ea typeface="Calibri"/>
                        <a:cs typeface="Arial" panose="020B0604020202020204" pitchFamily="34" charset="0"/>
                      </a:endParaRPr>
                    </a:p>
                  </a:txBody>
                  <a:tcPr marL="63395" marR="633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39701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r>
              <a:rPr lang="en-US" dirty="0" smtClean="0">
                <a:solidFill>
                  <a:prstClr val="black"/>
                </a:solidFill>
                <a:ea typeface="MS PGothic" pitchFamily="34" charset="-128"/>
              </a:rPr>
              <a:t>3. Additional Metrics – Operational Risk</a:t>
            </a:r>
            <a:endParaRPr lang="en-GB" dirty="0">
              <a:solidFill>
                <a:prstClr val="black"/>
              </a:solidFill>
              <a:ea typeface="MS PGothic" pitchFamily="34" charset="-128"/>
            </a:endParaRPr>
          </a:p>
        </p:txBody>
      </p:sp>
      <p:graphicFrame>
        <p:nvGraphicFramePr>
          <p:cNvPr id="8" name="Table 7"/>
          <p:cNvGraphicFramePr>
            <a:graphicFrameLocks noGrp="1"/>
          </p:cNvGraphicFramePr>
          <p:nvPr>
            <p:extLst>
              <p:ext uri="{D42A27DB-BD31-4B8C-83A1-F6EECF244321}">
                <p14:modId xmlns:p14="http://schemas.microsoft.com/office/powerpoint/2010/main" val="3860749401"/>
              </p:ext>
            </p:extLst>
          </p:nvPr>
        </p:nvGraphicFramePr>
        <p:xfrm>
          <a:off x="340797" y="771091"/>
          <a:ext cx="6570643" cy="3391465"/>
        </p:xfrm>
        <a:graphic>
          <a:graphicData uri="http://schemas.openxmlformats.org/drawingml/2006/table">
            <a:tbl>
              <a:tblPr firstRow="1" bandRow="1"/>
              <a:tblGrid>
                <a:gridCol w="824469"/>
                <a:gridCol w="1555622"/>
                <a:gridCol w="628430"/>
                <a:gridCol w="777496"/>
                <a:gridCol w="120932"/>
                <a:gridCol w="868804"/>
                <a:gridCol w="868804"/>
                <a:gridCol w="926086"/>
              </a:tblGrid>
              <a:tr h="27393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51044">
                <a:tc rowSpan="1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Ethical Hacking Vulnerabilities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1044">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8752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r>
                        <a:rPr lang="en-US" sz="1000" b="0" baseline="3000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3000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1" strike="noStrike" baseline="0" dirty="0" smtClean="0">
                          <a:solidFill>
                            <a:schemeClr val="tx1"/>
                          </a:solidFill>
                          <a:latin typeface="Arial" panose="020B0604020202020204" pitchFamily="34" charset="0"/>
                          <a:cs typeface="Arial" panose="020B0604020202020204" pitchFamily="34" charset="0"/>
                        </a:rPr>
                        <a:t>N/A</a:t>
                      </a:r>
                      <a:endParaRPr lang="en-US" sz="1000" b="1"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1044">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Servers with Security</a:t>
                      </a:r>
                      <a:r>
                        <a:rPr lang="en-US" sz="1000" b="0" i="0" baseline="0" dirty="0" smtClean="0">
                          <a:solidFill>
                            <a:schemeClr val="tx1"/>
                          </a:solidFill>
                          <a:latin typeface="Arial" panose="020B0604020202020204" pitchFamily="34" charset="0"/>
                          <a:cs typeface="Arial" panose="020B0604020202020204" pitchFamily="34" charset="0"/>
                        </a:rPr>
                        <a:t> Compliant Operating Systems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88%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95.7%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96.1%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73411">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92.2%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89.3%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N/A</a:t>
                      </a:r>
                      <a:r>
                        <a:rPr lang="en-US" sz="1000" b="0" strike="noStrike" baseline="30000" dirty="0" smtClean="0">
                          <a:solidFill>
                            <a:schemeClr val="tx1"/>
                          </a:solidFill>
                          <a:latin typeface="Arial" panose="020B0604020202020204" pitchFamily="34" charset="0"/>
                          <a:cs typeface="Arial" panose="020B0604020202020204" pitchFamily="34" charset="0"/>
                        </a:rPr>
                        <a:t>2</a:t>
                      </a:r>
                      <a:endPar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6336">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SSLLC</a:t>
                      </a:r>
                      <a:r>
                        <a:rPr lang="en-US" sz="1000" b="0" baseline="3000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3000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1" strike="noStrike" baseline="0" dirty="0" smtClean="0">
                          <a:solidFill>
                            <a:schemeClr val="tx1"/>
                          </a:solidFill>
                          <a:latin typeface="Arial" panose="020B0604020202020204" pitchFamily="34" charset="0"/>
                          <a:cs typeface="Arial" panose="020B0604020202020204" pitchFamily="34" charset="0"/>
                        </a:rPr>
                        <a:t>N/A</a:t>
                      </a:r>
                      <a:endParaRPr lang="en-US" sz="1000" b="1"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N/A</a:t>
                      </a:r>
                      <a:r>
                        <a:rPr lang="en-US" sz="1000" b="0" u="none" strike="noStrike" kern="1200" baseline="30000" dirty="0" smtClean="0">
                          <a:solidFill>
                            <a:schemeClr val="tx1"/>
                          </a:solidFill>
                          <a:effectLst/>
                          <a:latin typeface="Arial" panose="020B0604020202020204" pitchFamily="34" charset="0"/>
                          <a:ea typeface="+mn-ea"/>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N/A</a:t>
                      </a:r>
                      <a:r>
                        <a:rPr lang="en-US" sz="1000" b="0" u="none" strike="noStrike" kern="1200" baseline="30000" dirty="0" smtClean="0">
                          <a:solidFill>
                            <a:schemeClr val="tx1"/>
                          </a:solidFill>
                          <a:effectLst/>
                          <a:latin typeface="Arial" panose="020B0604020202020204" pitchFamily="34" charset="0"/>
                          <a:ea typeface="+mn-ea"/>
                          <a:cs typeface="Arial" panose="020B0604020202020204" pitchFamily="34" charset="0"/>
                        </a:rPr>
                        <a:t>3</a:t>
                      </a: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N/A</a:t>
                      </a:r>
                      <a:r>
                        <a:rPr lang="en-US" sz="1000" b="0" u="none" strike="noStrike" kern="1200" baseline="30000" dirty="0" smtClean="0">
                          <a:solidFill>
                            <a:schemeClr val="tx1"/>
                          </a:solidFill>
                          <a:effectLst/>
                          <a:latin typeface="Arial" panose="020B0604020202020204" pitchFamily="34" charset="0"/>
                          <a:ea typeface="+mn-ea"/>
                          <a:cs typeface="Arial" panose="020B0604020202020204" pitchFamily="34" charset="0"/>
                        </a:rPr>
                        <a:t>4</a:t>
                      </a:r>
                      <a:endPar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N/A</a:t>
                      </a:r>
                      <a:r>
                        <a:rPr lang="en-US" sz="1000" b="0" u="none" strike="noStrike" kern="1200" baseline="30000" dirty="0" smtClean="0">
                          <a:solidFill>
                            <a:schemeClr val="tx1"/>
                          </a:solidFill>
                          <a:effectLst/>
                          <a:latin typeface="Arial" panose="020B0604020202020204" pitchFamily="34" charset="0"/>
                          <a:ea typeface="+mn-ea"/>
                          <a:cs typeface="Arial" panose="020B0604020202020204" pitchFamily="34" charset="0"/>
                        </a:rPr>
                        <a:t>4</a:t>
                      </a:r>
                      <a:endPar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88.8%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89.0%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bl>
          </a:graphicData>
        </a:graphic>
      </p:graphicFrame>
      <p:sp>
        <p:nvSpPr>
          <p:cNvPr id="6" name="Footnote"/>
          <p:cNvSpPr/>
          <p:nvPr/>
        </p:nvSpPr>
        <p:spPr>
          <a:xfrm>
            <a:off x="407472" y="6390334"/>
            <a:ext cx="5305757" cy="370614"/>
          </a:xfrm>
          <a:prstGeom prst="rect">
            <a:avLst/>
          </a:prstGeom>
          <a:extLst/>
        </p:spPr>
        <p:txBody>
          <a:bodyPr vert="horz" wrap="square" lIns="0" tIns="0" rIns="0" bIns="0" numCol="1" anchor="t" anchorCtr="0" compatLnSpc="1">
            <a:prstTxWarp prst="textNoShape">
              <a:avLst/>
            </a:prstTxWarp>
            <a:spAutoFit/>
          </a:bodyPr>
          <a:lstStyle/>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SSLLC are on BSPR and BSNA infrastructure and servers. The BSPR metrics apply to SSLLC as well. </a:t>
            </a:r>
          </a:p>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Not yet measurable. Target 12/16</a:t>
            </a:r>
          </a:p>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Not yet measurable. Target 4-17</a:t>
            </a:r>
          </a:p>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Not yet measurable. Target Q1-17</a:t>
            </a:r>
          </a:p>
        </p:txBody>
      </p:sp>
      <p:graphicFrame>
        <p:nvGraphicFramePr>
          <p:cNvPr id="2" name="Table 1"/>
          <p:cNvGraphicFramePr>
            <a:graphicFrameLocks noGrp="1"/>
          </p:cNvGraphicFramePr>
          <p:nvPr>
            <p:extLst>
              <p:ext uri="{D42A27DB-BD31-4B8C-83A1-F6EECF244321}">
                <p14:modId xmlns:p14="http://schemas.microsoft.com/office/powerpoint/2010/main" val="807113536"/>
              </p:ext>
            </p:extLst>
          </p:nvPr>
        </p:nvGraphicFramePr>
        <p:xfrm>
          <a:off x="340797" y="4299635"/>
          <a:ext cx="8384103" cy="929590"/>
        </p:xfrm>
        <a:graphic>
          <a:graphicData uri="http://schemas.openxmlformats.org/drawingml/2006/table">
            <a:tbl>
              <a:tblPr firstRow="1" firstCol="1" bandRow="1">
                <a:tableStyleId>{2D5ABB26-0587-4C30-8999-92F81FD0307C}</a:tableStyleId>
              </a:tblPr>
              <a:tblGrid>
                <a:gridCol w="8384103"/>
              </a:tblGrid>
              <a:tr h="186640">
                <a:tc>
                  <a:txBody>
                    <a:bodyPr/>
                    <a:lstStyle/>
                    <a:p>
                      <a:pPr marL="0" marR="0">
                        <a:spcBef>
                          <a:spcPts val="0"/>
                        </a:spcBef>
                        <a:spcAft>
                          <a:spcPts val="200"/>
                        </a:spcAft>
                      </a:pPr>
                      <a:r>
                        <a:rPr lang="en-US" sz="900" b="1" u="none" dirty="0" smtClean="0">
                          <a:effectLst/>
                          <a:latin typeface="Arial" panose="020B0604020202020204" pitchFamily="34" charset="0"/>
                          <a:cs typeface="Arial" panose="020B0604020202020204" pitchFamily="34" charset="0"/>
                        </a:rPr>
                        <a:t>Breaches/ Action </a:t>
                      </a:r>
                      <a:r>
                        <a:rPr lang="en-US" sz="900" b="1" u="none" dirty="0">
                          <a:effectLst/>
                          <a:latin typeface="Arial" panose="020B0604020202020204" pitchFamily="34" charset="0"/>
                          <a:cs typeface="Arial" panose="020B0604020202020204" pitchFamily="34" charset="0"/>
                        </a:rPr>
                        <a:t>Plans</a:t>
                      </a:r>
                      <a:endParaRPr lang="en-US" sz="900" b="1" u="none" dirty="0">
                        <a:effectLst/>
                        <a:latin typeface="Arial" panose="020B0604020202020204" pitchFamily="34" charset="0"/>
                        <a:ea typeface="Calibri"/>
                        <a:cs typeface="Arial" panose="020B0604020202020204" pitchFamily="34" charset="0"/>
                      </a:endParaRPr>
                    </a:p>
                  </a:txBody>
                  <a:tcPr marL="63395" marR="63395" marT="0" marB="0" anchor="ctr">
                    <a:lnB w="12700" cap="flat" cmpd="sng" algn="ctr">
                      <a:solidFill>
                        <a:srgbClr val="FF0000"/>
                      </a:solidFill>
                      <a:prstDash val="solid"/>
                      <a:round/>
                      <a:headEnd type="none" w="med" len="med"/>
                      <a:tailEnd type="none" w="med" len="med"/>
                    </a:lnB>
                  </a:tcPr>
                </a:tc>
              </a:tr>
              <a:tr h="742950">
                <a:tc>
                  <a:txBody>
                    <a:bodyPr/>
                    <a:lstStyle/>
                    <a:p>
                      <a:pPr marL="0" marR="0">
                        <a:spcBef>
                          <a:spcPts val="0"/>
                        </a:spcBef>
                        <a:spcAft>
                          <a:spcPts val="200"/>
                        </a:spcAft>
                      </a:pPr>
                      <a:r>
                        <a:rPr lang="en-US" sz="900" b="1" dirty="0">
                          <a:effectLst/>
                          <a:latin typeface="Arial" panose="020B0604020202020204" pitchFamily="34" charset="0"/>
                          <a:cs typeface="Arial" panose="020B0604020202020204" pitchFamily="34" charset="0"/>
                        </a:rPr>
                        <a:t>Servers with Security Compliant Operating Systems (%):</a:t>
                      </a: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SBNA</a:t>
                      </a:r>
                      <a:r>
                        <a:rPr lang="en-US" sz="900" b="0" u="none" baseline="0" dirty="0" smtClean="0">
                          <a:solidFill>
                            <a:srgbClr val="FF0000"/>
                          </a:solidFill>
                          <a:effectLst/>
                          <a:latin typeface="Arial" panose="020B0604020202020204" pitchFamily="34" charset="0"/>
                          <a:cs typeface="Arial" panose="020B0604020202020204" pitchFamily="34" charset="0"/>
                        </a:rPr>
                        <a:t> </a:t>
                      </a:r>
                      <a:r>
                        <a:rPr lang="en-US" sz="900" u="none" dirty="0" smtClean="0">
                          <a:solidFill>
                            <a:srgbClr val="FF0000"/>
                          </a:solidFill>
                          <a:effectLst/>
                          <a:latin typeface="Arial" panose="020B0604020202020204" pitchFamily="34" charset="0"/>
                          <a:cs typeface="Arial" panose="020B0604020202020204" pitchFamily="34" charset="0"/>
                        </a:rPr>
                        <a:t>(88%): </a:t>
                      </a:r>
                      <a:r>
                        <a:rPr lang="en-US" sz="900" u="none" dirty="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rPr>
                        <a:t>Issue will be resolved upon</a:t>
                      </a:r>
                      <a:r>
                        <a:rPr lang="en-US" sz="900" u="sng" dirty="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rPr>
                        <a:t>migrating servers from existing BladeLogic compliance tool to </a:t>
                      </a:r>
                      <a:r>
                        <a:rPr lang="en-US" sz="900" dirty="0" err="1">
                          <a:effectLst/>
                          <a:latin typeface="Arial" panose="020B0604020202020204" pitchFamily="34" charset="0"/>
                          <a:cs typeface="Arial" panose="020B0604020202020204" pitchFamily="34" charset="0"/>
                        </a:rPr>
                        <a:t>Ansible</a:t>
                      </a:r>
                      <a:r>
                        <a:rPr lang="en-US" sz="900" dirty="0">
                          <a:effectLst/>
                          <a:latin typeface="Arial" panose="020B0604020202020204" pitchFamily="34" charset="0"/>
                          <a:cs typeface="Arial" panose="020B0604020202020204" pitchFamily="34" charset="0"/>
                        </a:rPr>
                        <a:t>.</a:t>
                      </a: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SC</a:t>
                      </a:r>
                      <a:r>
                        <a:rPr lang="en-US" sz="900" u="none" baseline="0" dirty="0" smtClean="0">
                          <a:effectLst/>
                          <a:latin typeface="Arial" panose="020B0604020202020204" pitchFamily="34" charset="0"/>
                          <a:cs typeface="Arial" panose="020B0604020202020204" pitchFamily="34" charset="0"/>
                        </a:rPr>
                        <a:t> </a:t>
                      </a:r>
                      <a:r>
                        <a:rPr lang="en-US" sz="900" u="none" baseline="0" dirty="0" smtClean="0">
                          <a:solidFill>
                            <a:srgbClr val="FF0000"/>
                          </a:solidFill>
                          <a:effectLst/>
                          <a:latin typeface="Arial" panose="020B0604020202020204" pitchFamily="34" charset="0"/>
                          <a:cs typeface="Arial" panose="020B0604020202020204" pitchFamily="34" charset="0"/>
                        </a:rPr>
                        <a:t>(</a:t>
                      </a:r>
                      <a:r>
                        <a:rPr lang="en-US" sz="900" u="none" dirty="0" smtClean="0">
                          <a:solidFill>
                            <a:srgbClr val="FF0000"/>
                          </a:solidFill>
                          <a:effectLst/>
                          <a:latin typeface="Arial" panose="020B0604020202020204" pitchFamily="34" charset="0"/>
                          <a:cs typeface="Arial" panose="020B0604020202020204" pitchFamily="34" charset="0"/>
                        </a:rPr>
                        <a:t>92.2%): </a:t>
                      </a:r>
                      <a:r>
                        <a:rPr lang="en-US" sz="900" u="none" dirty="0" smtClean="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rPr>
                        <a:t>Reporting on compliance of production servers has  commenced as of Nov 2016.  Awaiting action plan from 1LoD to return metric to Green</a:t>
                      </a: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SIS</a:t>
                      </a:r>
                      <a:r>
                        <a:rPr lang="en-US" sz="900" u="none" dirty="0" smtClean="0">
                          <a:effectLst/>
                          <a:latin typeface="Arial" panose="020B0604020202020204" pitchFamily="34" charset="0"/>
                          <a:cs typeface="Arial" panose="020B0604020202020204" pitchFamily="34" charset="0"/>
                        </a:rPr>
                        <a:t> </a:t>
                      </a:r>
                      <a:r>
                        <a:rPr lang="en-US" sz="900" u="none" dirty="0" smtClean="0">
                          <a:solidFill>
                            <a:srgbClr val="FF0000"/>
                          </a:solidFill>
                          <a:effectLst/>
                          <a:latin typeface="Arial" panose="020B0604020202020204" pitchFamily="34" charset="0"/>
                          <a:cs typeface="Arial" panose="020B0604020202020204" pitchFamily="34" charset="0"/>
                        </a:rPr>
                        <a:t>(91.5%)</a:t>
                      </a:r>
                      <a:r>
                        <a:rPr lang="en-US" sz="900" u="none" dirty="0" smtClean="0">
                          <a:solidFill>
                            <a:schemeClr val="tx1"/>
                          </a:solidFill>
                          <a:effectLst/>
                          <a:latin typeface="Arial" panose="020B0604020202020204" pitchFamily="34" charset="0"/>
                          <a:cs typeface="Arial" panose="020B0604020202020204" pitchFamily="34" charset="0"/>
                        </a:rPr>
                        <a:t>:</a:t>
                      </a:r>
                      <a:r>
                        <a:rPr lang="en-US" sz="900" u="none" dirty="0" smtClean="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rPr>
                        <a:t>Issue will be resolved upon data center migration to Virginia. Project delayed from 12/2016 to end of </a:t>
                      </a:r>
                      <a:r>
                        <a:rPr lang="en-US" sz="900" dirty="0" smtClean="0">
                          <a:effectLst/>
                          <a:latin typeface="Arial" panose="020B0604020202020204" pitchFamily="34" charset="0"/>
                          <a:cs typeface="Arial" panose="020B0604020202020204" pitchFamily="34" charset="0"/>
                        </a:rPr>
                        <a:t>Q1-2017</a:t>
                      </a:r>
                      <a:r>
                        <a:rPr lang="en-US" sz="900" u="none" dirty="0" smtClean="0">
                          <a:effectLst/>
                          <a:latin typeface="Arial" panose="020B0604020202020204" pitchFamily="34" charset="0"/>
                          <a:cs typeface="Arial" panose="020B0604020202020204" pitchFamily="34" charset="0"/>
                        </a:rPr>
                        <a:t>.</a:t>
                      </a:r>
                      <a:endParaRPr lang="en-US" sz="900" u="none" dirty="0">
                        <a:effectLst/>
                        <a:latin typeface="Arial" panose="020B0604020202020204" pitchFamily="34" charset="0"/>
                        <a:ea typeface="Calibri"/>
                        <a:cs typeface="Arial" panose="020B0604020202020204" pitchFamily="34" charset="0"/>
                      </a:endParaRPr>
                    </a:p>
                  </a:txBody>
                  <a:tcPr marL="63395" marR="633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46383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867200751"/>
              </p:ext>
            </p:extLst>
          </p:nvPr>
        </p:nvGraphicFramePr>
        <p:xfrm>
          <a:off x="343313" y="720111"/>
          <a:ext cx="6580001" cy="4154444"/>
        </p:xfrm>
        <a:graphic>
          <a:graphicData uri="http://schemas.openxmlformats.org/drawingml/2006/table">
            <a:tbl>
              <a:tblPr firstRow="1" bandRow="1"/>
              <a:tblGrid>
                <a:gridCol w="750654"/>
                <a:gridCol w="1728209"/>
                <a:gridCol w="653674"/>
                <a:gridCol w="689493"/>
                <a:gridCol w="80590"/>
                <a:gridCol w="904399"/>
                <a:gridCol w="904399"/>
                <a:gridCol w="868583"/>
              </a:tblGrid>
              <a:tr h="18736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950" b="1" dirty="0" smtClean="0">
                          <a:solidFill>
                            <a:srgbClr val="FF0000"/>
                          </a:solidFill>
                          <a:latin typeface="Arial" panose="020B0604020202020204" pitchFamily="34" charset="0"/>
                          <a:cs typeface="Arial" panose="020B0604020202020204" pitchFamily="34" charset="0"/>
                        </a:rPr>
                        <a:t>Monthly</a:t>
                      </a:r>
                      <a:r>
                        <a:rPr lang="en-US" sz="950" b="1" baseline="0" dirty="0" smtClean="0">
                          <a:solidFill>
                            <a:srgbClr val="FF0000"/>
                          </a:solidFill>
                          <a:latin typeface="Arial" panose="020B0604020202020204" pitchFamily="34" charset="0"/>
                          <a:cs typeface="Arial" panose="020B0604020202020204" pitchFamily="34" charset="0"/>
                        </a:rPr>
                        <a:t> Metrics</a:t>
                      </a:r>
                      <a:endParaRPr lang="en-US" sz="9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Metric</a:t>
                      </a:r>
                      <a:endParaRPr lang="en-US" sz="95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Portfolio</a:t>
                      </a:r>
                      <a:endParaRPr lang="en-US" sz="95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95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95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9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95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95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95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95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95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95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2768">
                <a:tc rowSpan="2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AML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nSpc>
                          <a:spcPct val="100000"/>
                        </a:lnSpc>
                        <a:spcBef>
                          <a:spcPts val="200"/>
                        </a:spcBef>
                        <a:spcAft>
                          <a:spcPts val="200"/>
                        </a:spcAft>
                      </a:pPr>
                      <a:r>
                        <a:rPr lang="en-US" sz="950" b="0" i="0" dirty="0" smtClean="0">
                          <a:solidFill>
                            <a:schemeClr val="tx1"/>
                          </a:solidFill>
                          <a:latin typeface="Arial" panose="020B0604020202020204" pitchFamily="34" charset="0"/>
                          <a:cs typeface="Arial" panose="020B0604020202020204" pitchFamily="34" charset="0"/>
                        </a:rPr>
                        <a:t>Percentage of high risk customers</a:t>
                      </a:r>
                      <a:endParaRPr lang="en-US" sz="95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1.3%</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1.3%</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1.3%</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10.7%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10.6%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10.7%</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1.0%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1.0%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1.0%</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0.3%</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SIS</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22.6%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22.3%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22.5%</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2768">
                <a:tc vMerge="1">
                  <a:txBody>
                    <a:bodyPr/>
                    <a:lstStyle/>
                    <a:p>
                      <a:endParaRPr lang="en-GB"/>
                    </a:p>
                  </a:txBody>
                  <a:tcPr/>
                </a:tc>
                <a:tc rowSpan="6">
                  <a:txBody>
                    <a:bodyPr/>
                    <a:lstStyle/>
                    <a:p>
                      <a:pPr>
                        <a:lnSpc>
                          <a:spcPct val="100000"/>
                        </a:lnSpc>
                        <a:spcBef>
                          <a:spcPts val="200"/>
                        </a:spcBef>
                        <a:spcAft>
                          <a:spcPts val="200"/>
                        </a:spcAft>
                      </a:pPr>
                      <a:r>
                        <a:rPr lang="en-US" sz="950" b="0" i="0" dirty="0" smtClean="0">
                          <a:solidFill>
                            <a:schemeClr val="tx1"/>
                          </a:solidFill>
                          <a:latin typeface="Arial" panose="020B0604020202020204" pitchFamily="34" charset="0"/>
                          <a:cs typeface="Arial" panose="020B0604020202020204" pitchFamily="34" charset="0"/>
                        </a:rPr>
                        <a:t>Number of OFAC blocks and violations</a:t>
                      </a:r>
                      <a:endParaRPr lang="en-US" sz="95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95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a:t>
                      </a: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SIS</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2768">
                <a:tc vMerge="1">
                  <a:txBody>
                    <a:bodyPr/>
                    <a:lstStyle/>
                    <a:p>
                      <a:endParaRPr lang="en-US"/>
                    </a:p>
                  </a:txBody>
                  <a:tcPr/>
                </a:tc>
                <a:tc rowSpan="6">
                  <a:txBody>
                    <a:bodyPr/>
                    <a:lstStyle/>
                    <a:p>
                      <a:pPr>
                        <a:lnSpc>
                          <a:spcPct val="100000"/>
                        </a:lnSpc>
                        <a:spcBef>
                          <a:spcPts val="200"/>
                        </a:spcBef>
                        <a:spcAft>
                          <a:spcPts val="200"/>
                        </a:spcAft>
                      </a:pPr>
                      <a:r>
                        <a:rPr lang="en-US" sz="950" b="0" i="0" dirty="0" smtClean="0">
                          <a:solidFill>
                            <a:schemeClr val="tx1"/>
                          </a:solidFill>
                          <a:latin typeface="Arial" panose="020B0604020202020204" pitchFamily="34" charset="0"/>
                          <a:cs typeface="Arial" panose="020B0604020202020204" pitchFamily="34" charset="0"/>
                        </a:rPr>
                        <a:t>Percentage of pending KYC updates overdue (&gt;90 days)</a:t>
                      </a:r>
                      <a:endParaRPr lang="en-US" sz="95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950" b="0" kern="1200" dirty="0" smtClean="0">
                          <a:solidFill>
                            <a:schemeClr val="tx1"/>
                          </a:solidFill>
                          <a:latin typeface="Arial" panose="020B0604020202020204" pitchFamily="34" charset="0"/>
                          <a:ea typeface="+mn-ea"/>
                          <a:cs typeface="Arial" panose="020B0604020202020204" pitchFamily="34" charset="0"/>
                        </a:rPr>
                        <a:t>0.7%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US"/>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SC</a:t>
                      </a:r>
                      <a:r>
                        <a:rPr lang="en-US" sz="950" b="1" baseline="30000" dirty="0" smtClean="0">
                          <a:solidFill>
                            <a:schemeClr val="tx1"/>
                          </a:solidFill>
                          <a:latin typeface="Arial" panose="020B0604020202020204" pitchFamily="34" charset="0"/>
                          <a:cs typeface="Arial" panose="020B0604020202020204" pitchFamily="34" charset="0"/>
                        </a:rPr>
                        <a:t>1</a:t>
                      </a:r>
                      <a:endParaRPr lang="en-US" sz="95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5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NA</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NA</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NA</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276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2.9%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5.4%</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15276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0.0%</a:t>
                      </a: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0.0%</a:t>
                      </a: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2768">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SIS</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7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950" b="0" i="0" dirty="0" smtClean="0">
                          <a:solidFill>
                            <a:schemeClr val="tx1"/>
                          </a:solidFill>
                          <a:latin typeface="Arial" panose="020B0604020202020204" pitchFamily="34" charset="0"/>
                          <a:cs typeface="Arial" panose="020B0604020202020204" pitchFamily="34" charset="0"/>
                        </a:rPr>
                        <a:t>Average percentage of AML transaction monitoring alerts awaiting disposition (&gt;30 days)</a:t>
                      </a:r>
                    </a:p>
                    <a:p>
                      <a:pPr marL="0" marR="0" indent="0" algn="l" defTabSz="457200" rtl="0" eaLnBrk="1" fontAlgn="auto" latinLnBrk="0" hangingPunct="1">
                        <a:lnSpc>
                          <a:spcPct val="100000"/>
                        </a:lnSpc>
                        <a:spcBef>
                          <a:spcPts val="200"/>
                        </a:spcBef>
                        <a:spcAft>
                          <a:spcPts val="200"/>
                        </a:spcAft>
                        <a:buClrTx/>
                        <a:buSzTx/>
                        <a:buFontTx/>
                        <a:buNone/>
                        <a:tabLst/>
                        <a:defRPr/>
                      </a:pPr>
                      <a:endParaRPr lang="en-US" sz="950" b="0" i="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200"/>
                        </a:spcBef>
                        <a:spcAft>
                          <a:spcPts val="200"/>
                        </a:spcAft>
                        <a:buClrTx/>
                        <a:buSzTx/>
                        <a:buFontTx/>
                        <a:buNone/>
                        <a:tabLst/>
                        <a:defRPr/>
                      </a:pPr>
                      <a:r>
                        <a:rPr lang="en-US" sz="950" b="0" i="0" dirty="0" smtClean="0">
                          <a:solidFill>
                            <a:schemeClr val="tx1"/>
                          </a:solidFill>
                          <a:latin typeface="Arial" panose="020B0604020202020204" pitchFamily="34" charset="0"/>
                          <a:cs typeface="Arial" panose="020B0604020202020204" pitchFamily="34" charset="0"/>
                        </a:rPr>
                        <a:t>Number of AML transaction monitoring alerts awaiting disposition (&gt;60 days) </a:t>
                      </a:r>
                      <a:r>
                        <a:rPr lang="en-US" sz="950" b="1" i="0" dirty="0" smtClean="0">
                          <a:solidFill>
                            <a:schemeClr val="tx1"/>
                          </a:solidFill>
                          <a:latin typeface="Arial" panose="020B0604020202020204" pitchFamily="34" charset="0"/>
                          <a:cs typeface="Arial" panose="020B0604020202020204" pitchFamily="34" charset="0"/>
                        </a:rPr>
                        <a:t>(*BSI)</a:t>
                      </a:r>
                      <a:endParaRPr lang="en-US" sz="950" b="0" i="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38.1%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25.0%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spcBef>
                          <a:spcPts val="200"/>
                        </a:spcBef>
                        <a:spcAft>
                          <a:spcPts val="200"/>
                        </a:spcAft>
                      </a:pPr>
                      <a:r>
                        <a:rPr lang="en-US" sz="950" b="0" kern="1200" dirty="0" smtClean="0">
                          <a:solidFill>
                            <a:schemeClr val="tx1"/>
                          </a:solidFill>
                          <a:latin typeface="Arial" panose="020B0604020202020204" pitchFamily="34" charset="0"/>
                          <a:ea typeface="+mn-ea"/>
                          <a:cs typeface="Arial" panose="020B0604020202020204" pitchFamily="34" charset="0"/>
                        </a:rPr>
                        <a:t>21.8%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157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SC</a:t>
                      </a:r>
                      <a:r>
                        <a:rPr lang="en-US" sz="950" b="1" baseline="30000" dirty="0" smtClean="0">
                          <a:solidFill>
                            <a:schemeClr val="tx1"/>
                          </a:solidFill>
                          <a:latin typeface="Arial" panose="020B0604020202020204" pitchFamily="34" charset="0"/>
                          <a:cs typeface="Arial" panose="020B0604020202020204" pitchFamily="34" charset="0"/>
                        </a:rPr>
                        <a:t>2</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38.2%</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38.2%</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15.3%</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157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18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14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1</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7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0.0%</a:t>
                      </a: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57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0.0%</a:t>
                      </a: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AML </a:t>
            </a:r>
            <a:endParaRPr lang="en-GB" dirty="0">
              <a:solidFill>
                <a:prstClr val="black"/>
              </a:solidFill>
              <a:ea typeface="+mn-ea"/>
            </a:endParaRPr>
          </a:p>
        </p:txBody>
      </p:sp>
      <p:sp>
        <p:nvSpPr>
          <p:cNvPr id="6" name="Footnote"/>
          <p:cNvSpPr/>
          <p:nvPr/>
        </p:nvSpPr>
        <p:spPr>
          <a:xfrm>
            <a:off x="340797" y="6588715"/>
            <a:ext cx="5052266" cy="215444"/>
          </a:xfrm>
          <a:prstGeom prst="rect">
            <a:avLst/>
          </a:prstGeom>
          <a:extLst/>
        </p:spPr>
        <p:txBody>
          <a:bodyPr vert="horz" wrap="square" lIns="0" tIns="0" rIns="0" bIns="0" numCol="1" anchor="t" anchorCtr="0" compatLnSpc="1">
            <a:prstTxWarp prst="textNoShape">
              <a:avLst/>
            </a:prstTxWarp>
            <a:spAutoFit/>
          </a:bodyPr>
          <a:lstStyle/>
          <a:p>
            <a:pPr marL="114300" indent="-114300" eaLnBrk="1" fontAlgn="auto" hangingPunct="1">
              <a:spcBef>
                <a:spcPts val="0"/>
              </a:spcBef>
              <a:spcAft>
                <a:spcPts val="0"/>
              </a:spcAft>
              <a:buFont typeface="+mj-lt"/>
              <a:buAutoNum type="arabicPeriod"/>
            </a:pPr>
            <a:r>
              <a:rPr lang="en-US" sz="700" dirty="0" smtClean="0">
                <a:solidFill>
                  <a:prstClr val="black"/>
                </a:solidFill>
                <a:latin typeface="Arial"/>
                <a:ea typeface="ＭＳ Ｐゴシック"/>
                <a:sym typeface="Arial"/>
              </a:rPr>
              <a:t>This </a:t>
            </a:r>
            <a:r>
              <a:rPr lang="en-US" sz="700" dirty="0">
                <a:solidFill>
                  <a:prstClr val="black"/>
                </a:solidFill>
                <a:latin typeface="Arial"/>
                <a:ea typeface="ＭＳ Ｐゴシック"/>
                <a:sym typeface="Arial"/>
              </a:rPr>
              <a:t>metric is not available to SC because we do not measure this at this time</a:t>
            </a:r>
            <a:r>
              <a:rPr lang="en-US" sz="700" dirty="0" smtClean="0">
                <a:solidFill>
                  <a:prstClr val="black"/>
                </a:solidFill>
                <a:latin typeface="Arial"/>
                <a:ea typeface="ＭＳ Ｐゴシック"/>
                <a:sym typeface="Arial"/>
              </a:rPr>
              <a:t>.</a:t>
            </a:r>
          </a:p>
          <a:p>
            <a:pPr marL="114300" indent="-114300" eaLnBrk="1" fontAlgn="auto" hangingPunct="1">
              <a:spcBef>
                <a:spcPts val="0"/>
              </a:spcBef>
              <a:spcAft>
                <a:spcPts val="0"/>
              </a:spcAft>
              <a:buFont typeface="+mj-lt"/>
              <a:buAutoNum type="arabicPeriod"/>
            </a:pPr>
            <a:r>
              <a:rPr lang="en-US" sz="700" dirty="0">
                <a:solidFill>
                  <a:prstClr val="black"/>
                </a:solidFill>
                <a:latin typeface="Arial"/>
                <a:ea typeface="ＭＳ Ｐゴシック"/>
              </a:rPr>
              <a:t>A new model has been implemented for the AML Transaction Monitoring Alert metric and will be used on a go-forward basis.</a:t>
            </a:r>
            <a:endParaRPr lang="en-US" sz="700" dirty="0">
              <a:solidFill>
                <a:prstClr val="black"/>
              </a:solidFill>
              <a:latin typeface="Arial"/>
              <a:ea typeface="ＭＳ Ｐゴシック"/>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294732965"/>
              </p:ext>
            </p:extLst>
          </p:nvPr>
        </p:nvGraphicFramePr>
        <p:xfrm>
          <a:off x="340797" y="4960035"/>
          <a:ext cx="8384103" cy="1060400"/>
        </p:xfrm>
        <a:graphic>
          <a:graphicData uri="http://schemas.openxmlformats.org/drawingml/2006/table">
            <a:tbl>
              <a:tblPr firstRow="1" firstCol="1" bandRow="1">
                <a:tableStyleId>{2D5ABB26-0587-4C30-8999-92F81FD0307C}</a:tableStyleId>
              </a:tblPr>
              <a:tblGrid>
                <a:gridCol w="8384103"/>
              </a:tblGrid>
              <a:tr h="186640">
                <a:tc>
                  <a:txBody>
                    <a:bodyPr/>
                    <a:lstStyle/>
                    <a:p>
                      <a:pPr marL="0" marR="0">
                        <a:spcBef>
                          <a:spcPts val="0"/>
                        </a:spcBef>
                        <a:spcAft>
                          <a:spcPts val="200"/>
                        </a:spcAft>
                      </a:pPr>
                      <a:r>
                        <a:rPr lang="en-US" sz="900" b="1" u="none" dirty="0" smtClean="0">
                          <a:effectLst/>
                          <a:latin typeface="Arial" panose="020B0604020202020204" pitchFamily="34" charset="0"/>
                          <a:cs typeface="Arial" panose="020B0604020202020204" pitchFamily="34" charset="0"/>
                        </a:rPr>
                        <a:t>Breaches/ Action </a:t>
                      </a:r>
                      <a:r>
                        <a:rPr lang="en-US" sz="900" b="1" u="none" dirty="0">
                          <a:effectLst/>
                          <a:latin typeface="Arial" panose="020B0604020202020204" pitchFamily="34" charset="0"/>
                          <a:cs typeface="Arial" panose="020B0604020202020204" pitchFamily="34" charset="0"/>
                        </a:rPr>
                        <a:t>Plans</a:t>
                      </a:r>
                      <a:endParaRPr lang="en-US" sz="900" b="1" u="none" dirty="0">
                        <a:effectLst/>
                        <a:latin typeface="Arial" panose="020B0604020202020204" pitchFamily="34" charset="0"/>
                        <a:ea typeface="Calibri"/>
                        <a:cs typeface="Arial" panose="020B0604020202020204" pitchFamily="34" charset="0"/>
                      </a:endParaRPr>
                    </a:p>
                  </a:txBody>
                  <a:tcPr marL="63395" marR="63395" marT="0" marB="0" anchor="ctr">
                    <a:lnB w="12700" cap="flat" cmpd="sng" algn="ctr">
                      <a:solidFill>
                        <a:srgbClr val="FF0000"/>
                      </a:solidFill>
                      <a:prstDash val="solid"/>
                      <a:round/>
                      <a:headEnd type="none" w="med" len="med"/>
                      <a:tailEnd type="none" w="med" len="med"/>
                    </a:lnB>
                  </a:tcPr>
                </a:tc>
              </a:tr>
              <a:tr h="758825">
                <a:tc>
                  <a:txBody>
                    <a:bodyPr/>
                    <a:lstStyle/>
                    <a:p>
                      <a:pPr marL="0" marR="0">
                        <a:spcBef>
                          <a:spcPts val="0"/>
                        </a:spcBef>
                        <a:spcAft>
                          <a:spcPts val="200"/>
                        </a:spcAft>
                      </a:pPr>
                      <a:r>
                        <a:rPr lang="en-US" sz="900" b="1" dirty="0" smtClean="0">
                          <a:effectLst/>
                          <a:latin typeface="Arial" panose="020B0604020202020204" pitchFamily="34" charset="0"/>
                          <a:cs typeface="Arial" panose="020B0604020202020204" pitchFamily="34" charset="0"/>
                        </a:rPr>
                        <a:t>Average percentage of AML transaction monitoring alerts awaiting disposition (&gt;30 days)</a:t>
                      </a: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SBNA</a:t>
                      </a:r>
                      <a:r>
                        <a:rPr lang="en-US" sz="900" b="0" u="none" baseline="0" dirty="0" smtClean="0">
                          <a:solidFill>
                            <a:srgbClr val="FF0000"/>
                          </a:solidFill>
                          <a:effectLst/>
                          <a:latin typeface="Arial" panose="020B0604020202020204" pitchFamily="34" charset="0"/>
                          <a:cs typeface="Arial" panose="020B0604020202020204" pitchFamily="34" charset="0"/>
                        </a:rPr>
                        <a:t> </a:t>
                      </a:r>
                      <a:r>
                        <a:rPr lang="en-US" sz="900" u="none" dirty="0" smtClean="0">
                          <a:solidFill>
                            <a:srgbClr val="FF0000"/>
                          </a:solidFill>
                          <a:effectLst/>
                          <a:latin typeface="Arial" panose="020B0604020202020204" pitchFamily="34" charset="0"/>
                          <a:cs typeface="Arial" panose="020B0604020202020204" pitchFamily="34" charset="0"/>
                        </a:rPr>
                        <a:t>(38.1%): </a:t>
                      </a:r>
                      <a:r>
                        <a:rPr lang="en-US" sz="900" u="none" dirty="0">
                          <a:effectLst/>
                          <a:latin typeface="Arial" panose="020B0604020202020204" pitchFamily="34" charset="0"/>
                          <a:cs typeface="Arial" panose="020B0604020202020204" pitchFamily="34" charset="0"/>
                        </a:rPr>
                        <a:t> </a:t>
                      </a:r>
                      <a:r>
                        <a:rPr lang="en-US" sz="900" u="none" dirty="0" smtClean="0">
                          <a:effectLst/>
                          <a:latin typeface="Arial" panose="020B0604020202020204" pitchFamily="34" charset="0"/>
                          <a:cs typeface="Arial" panose="020B0604020202020204" pitchFamily="34" charset="0"/>
                        </a:rPr>
                        <a:t>Alert inventory and aging is expected to be negatively affected due to inventory spikes and open requisitions. SBNA transaction monitoring alert aging breach </a:t>
                      </a:r>
                      <a:r>
                        <a:rPr lang="en-US" sz="900" u="none" kern="1200" dirty="0" smtClean="0">
                          <a:solidFill>
                            <a:schemeClr val="tx1"/>
                          </a:solidFill>
                          <a:effectLst/>
                          <a:latin typeface="Arial" panose="020B0604020202020204" pitchFamily="34" charset="0"/>
                          <a:ea typeface="+mn-ea"/>
                          <a:cs typeface="Arial" panose="020B0604020202020204" pitchFamily="34" charset="0"/>
                        </a:rPr>
                        <a:t>actions</a:t>
                      </a:r>
                      <a:r>
                        <a:rPr lang="en-US" sz="900" u="none" dirty="0" smtClean="0">
                          <a:effectLst/>
                          <a:latin typeface="Arial" panose="020B0604020202020204" pitchFamily="34" charset="0"/>
                          <a:cs typeface="Arial" panose="020B0604020202020204" pitchFamily="34" charset="0"/>
                        </a:rPr>
                        <a:t> are underway.  FIU headcount was approved and external staff augmentation has been engaged.</a:t>
                      </a: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SC</a:t>
                      </a:r>
                      <a:r>
                        <a:rPr lang="en-US" sz="900" u="none" baseline="0" dirty="0" smtClean="0">
                          <a:effectLst/>
                          <a:latin typeface="Arial" panose="020B0604020202020204" pitchFamily="34" charset="0"/>
                          <a:cs typeface="Arial" panose="020B0604020202020204" pitchFamily="34" charset="0"/>
                        </a:rPr>
                        <a:t> </a:t>
                      </a:r>
                      <a:r>
                        <a:rPr lang="en-US" sz="900" u="none" baseline="0" dirty="0" smtClean="0">
                          <a:solidFill>
                            <a:srgbClr val="FF0000"/>
                          </a:solidFill>
                          <a:effectLst/>
                          <a:latin typeface="Arial" panose="020B0604020202020204" pitchFamily="34" charset="0"/>
                          <a:cs typeface="Arial" panose="020B0604020202020204" pitchFamily="34" charset="0"/>
                        </a:rPr>
                        <a:t>(38.2</a:t>
                      </a:r>
                      <a:r>
                        <a:rPr lang="en-US" sz="900" u="none" dirty="0" smtClean="0">
                          <a:solidFill>
                            <a:srgbClr val="FF0000"/>
                          </a:solidFill>
                          <a:effectLst/>
                          <a:latin typeface="Arial" panose="020B0604020202020204" pitchFamily="34" charset="0"/>
                          <a:cs typeface="Arial" panose="020B0604020202020204" pitchFamily="34" charset="0"/>
                        </a:rPr>
                        <a:t>%): </a:t>
                      </a:r>
                      <a:r>
                        <a:rPr lang="en-US" sz="900" u="none" kern="1200" dirty="0" smtClean="0">
                          <a:solidFill>
                            <a:schemeClr val="tx1"/>
                          </a:solidFill>
                          <a:effectLst/>
                          <a:latin typeface="Arial" panose="020B0604020202020204" pitchFamily="34" charset="0"/>
                          <a:ea typeface="+mn-ea"/>
                          <a:cs typeface="Arial" panose="020B0604020202020204" pitchFamily="34" charset="0"/>
                        </a:rPr>
                        <a:t>Alert backlog has been worked and Early Payoff model is in production."  Percentage of AML transaction monitoring alerts awaiting disposition (&gt;30 days)</a:t>
                      </a:r>
                      <a:r>
                        <a:rPr lang="en-US" sz="900" u="none" kern="1200" baseline="0" dirty="0" smtClean="0">
                          <a:solidFill>
                            <a:schemeClr val="tx1"/>
                          </a:solidFill>
                          <a:effectLst/>
                          <a:latin typeface="Arial" panose="020B0604020202020204" pitchFamily="34" charset="0"/>
                          <a:ea typeface="+mn-ea"/>
                          <a:cs typeface="Arial" panose="020B0604020202020204" pitchFamily="34" charset="0"/>
                        </a:rPr>
                        <a:t> for December </a:t>
                      </a:r>
                      <a:r>
                        <a:rPr lang="en-US" sz="900" u="none" kern="1200" dirty="0" smtClean="0">
                          <a:solidFill>
                            <a:schemeClr val="tx1"/>
                          </a:solidFill>
                          <a:effectLst/>
                          <a:latin typeface="Arial" panose="020B0604020202020204" pitchFamily="34" charset="0"/>
                          <a:ea typeface="+mn-ea"/>
                          <a:cs typeface="Arial" panose="020B0604020202020204" pitchFamily="34" charset="0"/>
                        </a:rPr>
                        <a:t>was actually 0.0%.</a:t>
                      </a:r>
                      <a:r>
                        <a:rPr lang="en-US" sz="900" u="none" kern="1200" baseline="0" dirty="0" smtClean="0">
                          <a:solidFill>
                            <a:schemeClr val="tx1"/>
                          </a:solidFill>
                          <a:effectLst/>
                          <a:latin typeface="Arial" panose="020B0604020202020204" pitchFamily="34" charset="0"/>
                          <a:ea typeface="+mn-ea"/>
                          <a:cs typeface="Arial" panose="020B0604020202020204" pitchFamily="34" charset="0"/>
                        </a:rPr>
                        <a:t> This </a:t>
                      </a:r>
                      <a:r>
                        <a:rPr lang="en-US" sz="900" u="none" kern="1200" dirty="0" smtClean="0">
                          <a:solidFill>
                            <a:schemeClr val="tx1"/>
                          </a:solidFill>
                          <a:effectLst/>
                          <a:latin typeface="Arial" panose="020B0604020202020204" pitchFamily="34" charset="0"/>
                          <a:ea typeface="+mn-ea"/>
                          <a:cs typeface="Arial" panose="020B0604020202020204" pitchFamily="34" charset="0"/>
                        </a:rPr>
                        <a:t>metric</a:t>
                      </a:r>
                      <a:r>
                        <a:rPr lang="en-US" sz="900" u="none" kern="1200" baseline="0" dirty="0" smtClean="0">
                          <a:solidFill>
                            <a:schemeClr val="tx1"/>
                          </a:solidFill>
                          <a:effectLst/>
                          <a:latin typeface="Arial" panose="020B0604020202020204" pitchFamily="34" charset="0"/>
                          <a:ea typeface="+mn-ea"/>
                          <a:cs typeface="Arial" panose="020B0604020202020204" pitchFamily="34" charset="0"/>
                        </a:rPr>
                        <a:t> however </a:t>
                      </a:r>
                      <a:r>
                        <a:rPr lang="en-US" sz="900" u="none" kern="1200" dirty="0" smtClean="0">
                          <a:solidFill>
                            <a:schemeClr val="tx1"/>
                          </a:solidFill>
                          <a:effectLst/>
                          <a:latin typeface="Arial" panose="020B0604020202020204" pitchFamily="34" charset="0"/>
                          <a:ea typeface="+mn-ea"/>
                          <a:cs typeface="Arial" panose="020B0604020202020204" pitchFamily="34" charset="0"/>
                        </a:rPr>
                        <a:t>is an average of 3 months</a:t>
                      </a:r>
                      <a:r>
                        <a:rPr lang="en-US" sz="900" u="none" kern="1200" baseline="0" dirty="0" smtClean="0">
                          <a:solidFill>
                            <a:schemeClr val="tx1"/>
                          </a:solidFill>
                          <a:effectLst/>
                          <a:latin typeface="Arial" panose="020B0604020202020204" pitchFamily="34" charset="0"/>
                          <a:ea typeface="+mn-ea"/>
                          <a:cs typeface="Arial" panose="020B0604020202020204" pitchFamily="34" charset="0"/>
                        </a:rPr>
                        <a:t> and </a:t>
                      </a:r>
                      <a:r>
                        <a:rPr lang="en-US" sz="900" u="none" kern="1200" dirty="0" smtClean="0">
                          <a:solidFill>
                            <a:schemeClr val="tx1"/>
                          </a:solidFill>
                          <a:effectLst/>
                          <a:latin typeface="Arial" panose="020B0604020202020204" pitchFamily="34" charset="0"/>
                          <a:ea typeface="+mn-ea"/>
                          <a:cs typeface="Arial" panose="020B0604020202020204" pitchFamily="34" charset="0"/>
                        </a:rPr>
                        <a:t>includes its high percentages from October (45.6%) and November (69.1%).  The</a:t>
                      </a:r>
                      <a:r>
                        <a:rPr lang="en-US" sz="900" u="none" kern="1200" baseline="0" dirty="0" smtClean="0">
                          <a:solidFill>
                            <a:schemeClr val="tx1"/>
                          </a:solidFill>
                          <a:effectLst/>
                          <a:latin typeface="Arial" panose="020B0604020202020204" pitchFamily="34" charset="0"/>
                          <a:ea typeface="+mn-ea"/>
                          <a:cs typeface="Arial" panose="020B0604020202020204" pitchFamily="34" charset="0"/>
                        </a:rPr>
                        <a:t> breach </a:t>
                      </a:r>
                      <a:r>
                        <a:rPr lang="en-US" sz="900" u="none" kern="1200" dirty="0" smtClean="0">
                          <a:solidFill>
                            <a:schemeClr val="tx1"/>
                          </a:solidFill>
                          <a:effectLst/>
                          <a:latin typeface="Arial" panose="020B0604020202020204" pitchFamily="34" charset="0"/>
                          <a:ea typeface="+mn-ea"/>
                          <a:cs typeface="Arial" panose="020B0604020202020204" pitchFamily="34" charset="0"/>
                        </a:rPr>
                        <a:t>will cycle out in a couple of months.</a:t>
                      </a:r>
                      <a:r>
                        <a:rPr lang="en-US" sz="900" u="none" kern="1200" baseline="0" dirty="0" smtClean="0">
                          <a:solidFill>
                            <a:schemeClr val="tx1"/>
                          </a:solidFill>
                          <a:effectLst/>
                          <a:latin typeface="Arial" panose="020B0604020202020204" pitchFamily="34" charset="0"/>
                          <a:ea typeface="+mn-ea"/>
                          <a:cs typeface="Arial" panose="020B0604020202020204" pitchFamily="34" charset="0"/>
                        </a:rPr>
                        <a:t> </a:t>
                      </a:r>
                      <a:r>
                        <a:rPr lang="en-US" sz="900" u="none" kern="1200" dirty="0" smtClean="0">
                          <a:solidFill>
                            <a:schemeClr val="tx1"/>
                          </a:solidFill>
                          <a:effectLst/>
                          <a:latin typeface="Arial" panose="020B0604020202020204" pitchFamily="34" charset="0"/>
                          <a:ea typeface="+mn-ea"/>
                          <a:cs typeface="Arial" panose="020B0604020202020204" pitchFamily="34" charset="0"/>
                        </a:rPr>
                        <a:t>SC’s metric should be within</a:t>
                      </a:r>
                      <a:r>
                        <a:rPr lang="en-US" sz="900" u="none" kern="1200" baseline="0" dirty="0" smtClean="0">
                          <a:solidFill>
                            <a:schemeClr val="tx1"/>
                          </a:solidFill>
                          <a:effectLst/>
                          <a:latin typeface="Arial" panose="020B0604020202020204" pitchFamily="34" charset="0"/>
                          <a:ea typeface="+mn-ea"/>
                          <a:cs typeface="Arial" panose="020B0604020202020204" pitchFamily="34" charset="0"/>
                        </a:rPr>
                        <a:t> appetite </a:t>
                      </a:r>
                      <a:r>
                        <a:rPr lang="en-US" sz="900" u="none" kern="1200" dirty="0" smtClean="0">
                          <a:solidFill>
                            <a:schemeClr val="tx1"/>
                          </a:solidFill>
                          <a:effectLst/>
                          <a:latin typeface="Arial" panose="020B0604020202020204" pitchFamily="34" charset="0"/>
                          <a:ea typeface="+mn-ea"/>
                          <a:cs typeface="Arial" panose="020B0604020202020204" pitchFamily="34" charset="0"/>
                        </a:rPr>
                        <a:t>again.</a:t>
                      </a:r>
                      <a:endParaRPr lang="en-US" sz="900" u="none" kern="1200" dirty="0">
                        <a:solidFill>
                          <a:schemeClr val="tx1"/>
                        </a:solidFill>
                        <a:effectLst/>
                        <a:latin typeface="Arial" panose="020B0604020202020204" pitchFamily="34" charset="0"/>
                        <a:ea typeface="+mn-ea"/>
                        <a:cs typeface="Arial" panose="020B0604020202020204" pitchFamily="34" charset="0"/>
                      </a:endParaRPr>
                    </a:p>
                  </a:txBody>
                  <a:tcPr marL="63395" marR="633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54939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34844"/>
            <a:ext cx="8890000" cy="409984"/>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pPr fontAlgn="base">
              <a:lnSpc>
                <a:spcPct val="86000"/>
              </a:lnSpc>
              <a:spcBef>
                <a:spcPct val="0"/>
              </a:spcBef>
              <a:spcAft>
                <a:spcPct val="0"/>
              </a:spcAft>
            </a:pPr>
            <a:r>
              <a:rPr lang="en-US" sz="2400" dirty="0" smtClean="0">
                <a:latin typeface="Arial" charset="0"/>
              </a:rPr>
              <a:t>3. </a:t>
            </a:r>
            <a:r>
              <a:rPr lang="en-US" sz="2400" dirty="0">
                <a:latin typeface="Arial" charset="0"/>
              </a:rPr>
              <a:t>Risk Appetite </a:t>
            </a:r>
            <a:r>
              <a:rPr lang="en-US" sz="2400" dirty="0" smtClean="0">
                <a:latin typeface="Arial" charset="0"/>
              </a:rPr>
              <a:t>Statement – Dashboard</a:t>
            </a:r>
            <a:endParaRPr lang="en-US" sz="2400" dirty="0">
              <a:latin typeface="Arial" charset="0"/>
            </a:endParaRPr>
          </a:p>
        </p:txBody>
      </p:sp>
      <p:grpSp>
        <p:nvGrpSpPr>
          <p:cNvPr id="14" name="Group 13"/>
          <p:cNvGrpSpPr/>
          <p:nvPr/>
        </p:nvGrpSpPr>
        <p:grpSpPr>
          <a:xfrm>
            <a:off x="457493" y="6670624"/>
            <a:ext cx="2850116" cy="105863"/>
            <a:chOff x="348309" y="6636120"/>
            <a:chExt cx="2850116" cy="105863"/>
          </a:xfrm>
        </p:grpSpPr>
        <p:sp>
          <p:nvSpPr>
            <p:cNvPr id="24" name="80 CuadroTexto"/>
            <p:cNvSpPr txBox="1"/>
            <p:nvPr/>
          </p:nvSpPr>
          <p:spPr bwMode="gray">
            <a:xfrm>
              <a:off x="465001" y="6636120"/>
              <a:ext cx="929865"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fontAlgn="base">
                <a:lnSpc>
                  <a:spcPct val="86000"/>
                </a:lnSpc>
                <a:spcAft>
                  <a:spcPct val="0"/>
                </a:spcAft>
                <a:defRPr/>
              </a:pPr>
              <a:r>
                <a:rPr lang="en-GB" sz="800" kern="0" dirty="0" smtClean="0">
                  <a:solidFill>
                    <a:srgbClr val="515151"/>
                  </a:solidFill>
                  <a:latin typeface="Arial" panose="020B0604020202020204" pitchFamily="34" charset="0"/>
                  <a:ea typeface="MS PGothic" pitchFamily="34" charset="-128"/>
                </a:rPr>
                <a:t>Focus of concern</a:t>
              </a:r>
              <a:endParaRPr lang="en-GB" sz="800" kern="0" dirty="0">
                <a:solidFill>
                  <a:srgbClr val="515151"/>
                </a:solidFill>
                <a:latin typeface="Arial" panose="020B0604020202020204" pitchFamily="34" charset="0"/>
                <a:ea typeface="MS PGothic" pitchFamily="34" charset="-128"/>
              </a:endParaRPr>
            </a:p>
          </p:txBody>
        </p:sp>
        <p:sp>
          <p:nvSpPr>
            <p:cNvPr id="25" name="80 CuadroTexto"/>
            <p:cNvSpPr txBox="1"/>
            <p:nvPr/>
          </p:nvSpPr>
          <p:spPr bwMode="gray">
            <a:xfrm>
              <a:off x="1459643" y="6636120"/>
              <a:ext cx="928759"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fontAlgn="base">
                <a:lnSpc>
                  <a:spcPct val="86000"/>
                </a:lnSpc>
                <a:spcAft>
                  <a:spcPct val="0"/>
                </a:spcAft>
                <a:defRPr/>
              </a:pPr>
              <a:r>
                <a:rPr lang="en-GB" sz="800" kern="0" dirty="0" smtClean="0">
                  <a:solidFill>
                    <a:srgbClr val="515151"/>
                  </a:solidFill>
                  <a:latin typeface="Arial" panose="020B0604020202020204" pitchFamily="34" charset="0"/>
                  <a:ea typeface="MS PGothic" pitchFamily="34" charset="-128"/>
                </a:rPr>
                <a:t>Area of attention </a:t>
              </a:r>
              <a:endParaRPr lang="en-GB" sz="800" kern="0" dirty="0">
                <a:solidFill>
                  <a:srgbClr val="515151"/>
                </a:solidFill>
                <a:latin typeface="Arial" panose="020B0604020202020204" pitchFamily="34" charset="0"/>
                <a:ea typeface="MS PGothic" pitchFamily="34" charset="-128"/>
              </a:endParaRPr>
            </a:p>
          </p:txBody>
        </p:sp>
        <p:sp>
          <p:nvSpPr>
            <p:cNvPr id="26" name="80 CuadroTexto"/>
            <p:cNvSpPr txBox="1"/>
            <p:nvPr/>
          </p:nvSpPr>
          <p:spPr bwMode="gray">
            <a:xfrm>
              <a:off x="2524881" y="6636120"/>
              <a:ext cx="673544"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fontAlgn="base">
                <a:lnSpc>
                  <a:spcPct val="86000"/>
                </a:lnSpc>
                <a:spcAft>
                  <a:spcPct val="0"/>
                </a:spcAft>
                <a:defRPr/>
              </a:pPr>
              <a:r>
                <a:rPr lang="en-GB" sz="800" kern="0" dirty="0">
                  <a:solidFill>
                    <a:srgbClr val="515151"/>
                  </a:solidFill>
                  <a:latin typeface="Arial" panose="020B0604020202020204" pitchFamily="34" charset="0"/>
                  <a:ea typeface="MS PGothic" pitchFamily="34" charset="-128"/>
                </a:rPr>
                <a:t>Not a concern</a:t>
              </a:r>
            </a:p>
          </p:txBody>
        </p:sp>
        <p:sp>
          <p:nvSpPr>
            <p:cNvPr id="27" name="116 Elipse"/>
            <p:cNvSpPr/>
            <p:nvPr/>
          </p:nvSpPr>
          <p:spPr bwMode="gray">
            <a:xfrm>
              <a:off x="2404033" y="6640998"/>
              <a:ext cx="89114" cy="90216"/>
            </a:xfrm>
            <a:prstGeom prst="ellipse">
              <a:avLst/>
            </a:prstGeom>
            <a:solidFill>
              <a:srgbClr val="669900"/>
            </a:solidFill>
            <a:ln w="25400" cap="flat" cmpd="sng" algn="ctr">
              <a:noFill/>
              <a:prstDash val="solid"/>
            </a:ln>
            <a:effectLst/>
          </p:spPr>
          <p:txBody>
            <a:bodyPr rtlCol="0" anchor="ctr"/>
            <a:lstStyle/>
            <a:p>
              <a:pPr algn="ctr" fontAlgn="base">
                <a:lnSpc>
                  <a:spcPct val="86000"/>
                </a:lnSpc>
                <a:spcBef>
                  <a:spcPct val="0"/>
                </a:spcBef>
                <a:spcAft>
                  <a:spcPct val="0"/>
                </a:spcAft>
                <a:defRPr/>
              </a:pPr>
              <a:endParaRPr lang="en-GB" sz="800" kern="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28" name="117 Elipse"/>
            <p:cNvSpPr/>
            <p:nvPr/>
          </p:nvSpPr>
          <p:spPr bwMode="gray">
            <a:xfrm>
              <a:off x="1428585" y="6640998"/>
              <a:ext cx="89114" cy="90216"/>
            </a:xfrm>
            <a:prstGeom prst="ellipse">
              <a:avLst/>
            </a:prstGeom>
            <a:solidFill>
              <a:srgbClr val="FFCC00"/>
            </a:solidFill>
            <a:ln w="25400" cap="flat" cmpd="sng" algn="ctr">
              <a:noFill/>
              <a:prstDash val="solid"/>
            </a:ln>
            <a:effectLst/>
          </p:spPr>
          <p:txBody>
            <a:bodyPr rtlCol="0" anchor="ctr"/>
            <a:lstStyle/>
            <a:p>
              <a:pPr algn="ctr" fontAlgn="base">
                <a:lnSpc>
                  <a:spcPct val="86000"/>
                </a:lnSpc>
                <a:spcBef>
                  <a:spcPct val="0"/>
                </a:spcBef>
                <a:spcAft>
                  <a:spcPct val="0"/>
                </a:spcAft>
                <a:defRPr/>
              </a:pPr>
              <a:endParaRPr lang="en-GB" sz="800" kern="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29" name="119 Elipse"/>
            <p:cNvSpPr/>
            <p:nvPr/>
          </p:nvSpPr>
          <p:spPr bwMode="gray">
            <a:xfrm>
              <a:off x="348309" y="6640998"/>
              <a:ext cx="89114" cy="90216"/>
            </a:xfrm>
            <a:prstGeom prst="ellipse">
              <a:avLst/>
            </a:prstGeom>
            <a:solidFill>
              <a:srgbClr val="FF0000"/>
            </a:solidFill>
            <a:ln w="25400" cap="flat" cmpd="sng" algn="ctr">
              <a:noFill/>
              <a:prstDash val="solid"/>
            </a:ln>
            <a:effectLst/>
          </p:spPr>
          <p:txBody>
            <a:bodyPr rtlCol="0" anchor="ctr"/>
            <a:lstStyle/>
            <a:p>
              <a:pPr algn="ctr" fontAlgn="base">
                <a:lnSpc>
                  <a:spcPct val="86000"/>
                </a:lnSpc>
                <a:spcBef>
                  <a:spcPct val="0"/>
                </a:spcBef>
                <a:spcAft>
                  <a:spcPct val="0"/>
                </a:spcAft>
                <a:defRPr/>
              </a:pPr>
              <a:endParaRPr lang="en-GB" sz="800" kern="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grpSp>
      <p:sp>
        <p:nvSpPr>
          <p:cNvPr id="30" name="Rectangle 29"/>
          <p:cNvSpPr/>
          <p:nvPr/>
        </p:nvSpPr>
        <p:spPr>
          <a:xfrm>
            <a:off x="329604" y="6332053"/>
            <a:ext cx="6633172" cy="338554"/>
          </a:xfrm>
          <a:prstGeom prst="rect">
            <a:avLst/>
          </a:prstGeom>
          <a:solidFill>
            <a:schemeClr val="bg1"/>
          </a:solidFill>
        </p:spPr>
        <p:txBody>
          <a:bodyPr wrap="square">
            <a:spAutoFit/>
          </a:bodyPr>
          <a:lstStyle/>
          <a:p>
            <a:pPr defTabSz="457200" fontAlgn="t">
              <a:spcBef>
                <a:spcPct val="0"/>
              </a:spcBef>
              <a:spcAft>
                <a:spcPct val="0"/>
              </a:spcAft>
              <a:defRPr/>
            </a:pPr>
            <a:r>
              <a:rPr lang="en-US" sz="800" dirty="0">
                <a:solidFill>
                  <a:srgbClr val="9D9D9C"/>
                </a:solidFill>
                <a:latin typeface="Arial" charset="0"/>
                <a:ea typeface="MS PGothic" pitchFamily="34" charset="-128"/>
                <a:cs typeface="Arial" panose="020B0604020202020204" pitchFamily="34" charset="0"/>
              </a:rPr>
              <a:t>(*) Metrics as of Nov’16</a:t>
            </a:r>
          </a:p>
          <a:p>
            <a:pPr defTabSz="457200" fontAlgn="t">
              <a:spcBef>
                <a:spcPct val="0"/>
              </a:spcBef>
              <a:spcAft>
                <a:spcPct val="0"/>
              </a:spcAft>
              <a:defRPr/>
            </a:pPr>
            <a:r>
              <a:rPr lang="en-US" sz="800" dirty="0">
                <a:solidFill>
                  <a:srgbClr val="9D9D9C"/>
                </a:solidFill>
                <a:latin typeface="Arial"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
        <p:nvSpPr>
          <p:cNvPr id="31" name="Rectangle 30"/>
          <p:cNvSpPr/>
          <p:nvPr/>
        </p:nvSpPr>
        <p:spPr>
          <a:xfrm>
            <a:off x="6962775" y="5791200"/>
            <a:ext cx="19431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eaLnBrk="0" fontAlgn="base" hangingPunct="0">
              <a:spcBef>
                <a:spcPct val="0"/>
              </a:spcBef>
              <a:spcAft>
                <a:spcPct val="0"/>
              </a:spcAft>
            </a:pPr>
            <a:endParaRPr lang="en-US" sz="2400">
              <a:solidFill>
                <a:prstClr val="black"/>
              </a:solidFill>
            </a:endParaRPr>
          </a:p>
        </p:txBody>
      </p:sp>
      <p:graphicFrame>
        <p:nvGraphicFramePr>
          <p:cNvPr id="32" name="Table 31"/>
          <p:cNvGraphicFramePr>
            <a:graphicFrameLocks noGrp="1"/>
          </p:cNvGraphicFramePr>
          <p:nvPr>
            <p:extLst>
              <p:ext uri="{D42A27DB-BD31-4B8C-83A1-F6EECF244321}">
                <p14:modId xmlns:p14="http://schemas.microsoft.com/office/powerpoint/2010/main" val="3162155482"/>
              </p:ext>
            </p:extLst>
          </p:nvPr>
        </p:nvGraphicFramePr>
        <p:xfrm>
          <a:off x="329603" y="689803"/>
          <a:ext cx="8440451" cy="5499735"/>
        </p:xfrm>
        <a:graphic>
          <a:graphicData uri="http://schemas.openxmlformats.org/drawingml/2006/table">
            <a:tbl>
              <a:tblPr firstRow="1" bandRow="1">
                <a:tableStyleId>{5C22544A-7EE6-4342-B048-85BDC9FD1C3A}</a:tableStyleId>
              </a:tblPr>
              <a:tblGrid>
                <a:gridCol w="844045"/>
                <a:gridCol w="7596406"/>
              </a:tblGrid>
              <a:tr h="147457">
                <a:tc>
                  <a:txBody>
                    <a:bodyPr/>
                    <a:lstStyle/>
                    <a:p>
                      <a:pPr algn="ctr" fontAlgn="ctr"/>
                      <a:r>
                        <a:rPr lang="en-US" sz="11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664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1000" b="1" i="0" u="none" strike="noStrike" dirty="0" smtClean="0">
                          <a:solidFill>
                            <a:srgbClr val="000000"/>
                          </a:solidFill>
                          <a:effectLst/>
                          <a:latin typeface="Arial" panose="020B0604020202020204" pitchFamily="34" charset="0"/>
                          <a:cs typeface="Arial" panose="020B0604020202020204" pitchFamily="34" charset="0"/>
                        </a:rPr>
                        <a:t>SHUSA</a:t>
                      </a:r>
                      <a:r>
                        <a:rPr lang="en-US" sz="1000" b="0" i="0" u="none" strike="noStrike" dirty="0" smtClean="0">
                          <a:solidFill>
                            <a:srgbClr val="000000"/>
                          </a:solidFill>
                          <a:effectLst/>
                          <a:latin typeface="Arial" panose="020B0604020202020204" pitchFamily="34" charset="0"/>
                          <a:cs typeface="Arial" panose="020B0604020202020204" pitchFamily="34" charset="0"/>
                        </a:rPr>
                        <a:t>: 10 MR(I)As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of January 13; The Federal Reserve Bank of Boston closed one MRIAs on 1/12/17: SC Credit Risk Management Target (Development of Comprehensive Underwriting Standards for Small Fleet Lines of Credit); </a:t>
                      </a:r>
                    </a:p>
                    <a:p>
                      <a:pPr algn="l" fontAlgn="t"/>
                      <a:r>
                        <a:rPr lang="en-US" sz="1000" b="0" i="0" u="none" strike="noStrike" dirty="0" smtClean="0">
                          <a:solidFill>
                            <a:srgbClr val="000000"/>
                          </a:solidFill>
                          <a:effectLst/>
                          <a:latin typeface="Arial" panose="020B0604020202020204" pitchFamily="34" charset="0"/>
                          <a:cs typeface="Arial" panose="020B0604020202020204" pitchFamily="34" charset="0"/>
                        </a:rPr>
                        <a:t>CART</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plans addressing remaining MR(I)As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6161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Residual </a:t>
                      </a:r>
                      <a:r>
                        <a:rPr lang="en-US" sz="100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the concern around the used car prices trend and outlook with the continuing lease balance growth</a:t>
                      </a:r>
                      <a:endParaRPr lang="en-US" sz="10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89367">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The status is </a:t>
                      </a:r>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identified top risks related to OR and the maturity of the implementation of the program across the US entities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71033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1000" b="1" i="0" u="none" strike="noStrike" baseline="30000"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u="none" kern="120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1000" u="none" kern="1200" baseline="0" smtClean="0">
                          <a:solidFill>
                            <a:schemeClr val="dk1"/>
                          </a:solidFill>
                          <a:effectLst/>
                          <a:latin typeface="Arial" panose="020B0604020202020204" pitchFamily="34" charset="0"/>
                          <a:ea typeface="+mn-ea"/>
                          <a:cs typeface="Arial" panose="020B0604020202020204" pitchFamily="34" charset="0"/>
                        </a:rPr>
                        <a:t> </a:t>
                      </a:r>
                      <a:r>
                        <a:rPr lang="en-US" sz="1000" u="none" kern="120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1000" u="none" kern="1200" baseline="0" smtClean="0">
                          <a:solidFill>
                            <a:schemeClr val="dk1"/>
                          </a:solidFill>
                          <a:effectLst/>
                          <a:latin typeface="Arial" panose="020B0604020202020204" pitchFamily="34" charset="0"/>
                          <a:ea typeface="+mn-ea"/>
                          <a:cs typeface="Arial" panose="020B0604020202020204" pitchFamily="34" charset="0"/>
                        </a:rPr>
                        <a:t> </a:t>
                      </a:r>
                      <a:r>
                        <a:rPr lang="en-US" sz="1000" u="none" kern="120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1000" u="none" kern="1200" baseline="0" smtClean="0">
                          <a:solidFill>
                            <a:schemeClr val="dk1"/>
                          </a:solidFill>
                          <a:effectLst/>
                          <a:latin typeface="Arial" panose="020B0604020202020204" pitchFamily="34" charset="0"/>
                          <a:ea typeface="+mn-ea"/>
                          <a:cs typeface="Arial" panose="020B0604020202020204" pitchFamily="34" charset="0"/>
                        </a:rPr>
                        <a:t> </a:t>
                      </a:r>
                      <a:r>
                        <a:rPr lang="en-US" sz="1000" u="none" kern="120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830387">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Liquidity</a:t>
                      </a:r>
                      <a:r>
                        <a:rPr lang="en-US" sz="1000" b="1" i="0" u="none" strike="noStrike" smtClean="0">
                          <a:solidFill>
                            <a:schemeClr val="tx1"/>
                          </a:solidFill>
                          <a:effectLst/>
                          <a:latin typeface="Arial" panose="020B0604020202020204" pitchFamily="34" charset="0"/>
                          <a:cs typeface="Arial" panose="020B0604020202020204" pitchFamily="34" charset="0"/>
                        </a:rPr>
                        <a:t>/ Funding</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Stressed Survival Period is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59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days</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below</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1000" b="1" i="0" u="none" strike="noStrike" kern="1200" baseline="0" dirty="0" smtClean="0">
                          <a:solidFill>
                            <a:srgbClr val="FFC000"/>
                          </a:solidFill>
                          <a:effectLst/>
                          <a:latin typeface="Arial"/>
                          <a:ea typeface="+mn-ea"/>
                          <a:cs typeface="+mn-cs"/>
                        </a:rPr>
                        <a:t>Amber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limit </a:t>
                      </a:r>
                      <a:r>
                        <a:rPr lang="en-US" sz="1000" b="0" i="0" u="none" strike="noStrike" baseline="0" smtClean="0">
                          <a:solidFill>
                            <a:srgbClr val="000000"/>
                          </a:solidFill>
                          <a:effectLst/>
                          <a:latin typeface="Arial" panose="020B0604020202020204" pitchFamily="34" charset="0"/>
                          <a:cs typeface="Arial" panose="020B0604020202020204" pitchFamily="34" charset="0"/>
                        </a:rPr>
                        <a:t>by 16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days. Final approval of the $1.5B intragroup line from BSNY to </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SC has been executed for the extension of the intragroup line to the end of 2017. The stressed shortfall is remediated with this line extension approved in early December. Expectations are for the metric to return to levels within limits for month-end December.</a:t>
                      </a:r>
                    </a:p>
                    <a:p>
                      <a:pPr marL="0" marR="0" lvl="1" indent="0" algn="l" defTabSz="457200" rtl="0" eaLnBrk="1" fontAlgn="t" latinLnBrk="0" hangingPunct="1">
                        <a:lnSpc>
                          <a:spcPct val="100000"/>
                        </a:lnSpc>
                        <a:spcBef>
                          <a:spcPts val="0"/>
                        </a:spcBef>
                        <a:spcAft>
                          <a:spcPts val="0"/>
                        </a:spcAft>
                        <a:buClrTx/>
                        <a:buSzTx/>
                        <a:buFontTx/>
                        <a:buNone/>
                        <a:tabLst/>
                        <a:defRPr/>
                      </a:pPr>
                      <a:r>
                        <a:rPr lang="en-US" sz="1000" b="0" i="0" u="none" strike="noStrike" baseline="0" dirty="0" smtClean="0">
                          <a:solidFill>
                            <a:srgbClr val="000000"/>
                          </a:solidFill>
                          <a:effectLst/>
                          <a:latin typeface="Arial" panose="020B0604020202020204" pitchFamily="34" charset="0"/>
                          <a:cs typeface="Arial" panose="020B0604020202020204" pitchFamily="34" charset="0"/>
                        </a:rPr>
                        <a:t>SHUSA filed its Q3 2016 10-Q on 12/12/16 and an 8K on 12/30/16 with updated investor presentation materials. SHUSA CFP changed from Orange to Yellow status after receiving positive feedback from investors during Non-Deal Road Show in Jan’17.</a:t>
                      </a:r>
                      <a:endParaRPr lang="en-US" sz="1000" b="1" u="none" kern="1200" dirty="0" smtClean="0">
                        <a:solidFill>
                          <a:schemeClr val="dk1"/>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12947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Credit</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kern="1200" dirty="0" smtClean="0">
                          <a:solidFill>
                            <a:schemeClr val="tx1"/>
                          </a:solidFill>
                          <a:latin typeface="Arial" panose="020B0604020202020204" pitchFamily="34" charset="0"/>
                          <a:ea typeface="+mn-ea"/>
                          <a:cs typeface="Arial" panose="020B0604020202020204" pitchFamily="34" charset="0"/>
                        </a:rPr>
                        <a:t>reduces from 6 to 5 breaches in December.</a:t>
                      </a:r>
                      <a:r>
                        <a:rPr lang="en-US" sz="1000" b="0" i="0" u="none" kern="1200" baseline="0" dirty="0" smtClean="0">
                          <a:solidFill>
                            <a:schemeClr val="tx1"/>
                          </a:solidFill>
                          <a:latin typeface="Arial" panose="020B0604020202020204" pitchFamily="34" charset="0"/>
                          <a:ea typeface="+mn-ea"/>
                          <a:cs typeface="Arial" panose="020B0604020202020204" pitchFamily="34" charset="0"/>
                        </a:rPr>
                        <a:t> </a:t>
                      </a:r>
                      <a:r>
                        <a:rPr lang="en-US" sz="1000" b="0" i="0" u="none" kern="1200" dirty="0" smtClean="0">
                          <a:solidFill>
                            <a:schemeClr val="tx1"/>
                          </a:solidFill>
                          <a:latin typeface="Arial" panose="020B0604020202020204" pitchFamily="34" charset="0"/>
                          <a:ea typeface="+mn-ea"/>
                          <a:cs typeface="Arial" panose="020B0604020202020204" pitchFamily="34" charset="0"/>
                        </a:rPr>
                        <a:t>The CRE counterparty breach is primarily the result of an OCC directive to risk rate CRE Construction transactions as low pass, causing otherwise strong One Obligor relationships to not reach the 5.0 risk rating hurdle. Other breaches are resulted from SRR downgrade.</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This metric is targeted</a:t>
                      </a:r>
                      <a:r>
                        <a:rPr lang="en-US" sz="1000" b="0" i="0" u="none" kern="1200" baseline="0" dirty="0" smtClean="0">
                          <a:solidFill>
                            <a:schemeClr val="tx1"/>
                          </a:solidFill>
                          <a:latin typeface="Arial" panose="020B0604020202020204" pitchFamily="34" charset="0"/>
                          <a:ea typeface="+mn-ea"/>
                          <a:cs typeface="Arial" panose="020B0604020202020204" pitchFamily="34" charset="0"/>
                        </a:rPr>
                        <a:t> to </a:t>
                      </a:r>
                      <a:r>
                        <a:rPr lang="en-US" sz="1000" b="0" i="0" u="none" kern="1200" dirty="0" smtClean="0">
                          <a:solidFill>
                            <a:schemeClr val="tx1"/>
                          </a:solidFill>
                          <a:latin typeface="Arial" panose="020B0604020202020204" pitchFamily="34" charset="0"/>
                          <a:ea typeface="+mn-ea"/>
                          <a:cs typeface="Arial" panose="020B0604020202020204" pitchFamily="34" charset="0"/>
                        </a:rPr>
                        <a:t>remain in Breach for the time being and to be breached from time-to-time going forward</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p>
                      <a:pPr marL="0" marR="0" indent="0" algn="l" defTabSz="457200" rtl="0" eaLnBrk="1" fontAlgn="t"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Multifamily Exposure </a:t>
                      </a:r>
                      <a:r>
                        <a:rPr lang="en-US" sz="1000" b="0" i="0" u="none" strike="noStrike" dirty="0" smtClean="0">
                          <a:solidFill>
                            <a:srgbClr val="000000"/>
                          </a:solidFill>
                          <a:effectLst/>
                          <a:latin typeface="Arial"/>
                        </a:rPr>
                        <a:t>is in </a:t>
                      </a:r>
                      <a:r>
                        <a:rPr lang="en-US" sz="1000" b="1" i="0" u="none" strike="noStrike" dirty="0" smtClean="0">
                          <a:solidFill>
                            <a:srgbClr val="FFC000"/>
                          </a:solidFill>
                          <a:effectLst/>
                          <a:latin typeface="Arial"/>
                        </a:rPr>
                        <a:t>Amber </a:t>
                      </a:r>
                      <a:r>
                        <a:rPr lang="en-US" sz="1000" b="0" i="0" u="none" strike="noStrike" dirty="0" smtClean="0">
                          <a:solidFill>
                            <a:srgbClr val="000000"/>
                          </a:solidFill>
                          <a:effectLst/>
                          <a:latin typeface="Arial"/>
                        </a:rPr>
                        <a:t>above</a:t>
                      </a:r>
                      <a:r>
                        <a:rPr lang="en-US" sz="1000" b="0" i="0" u="none" strike="noStrike" baseline="0" dirty="0" smtClean="0">
                          <a:solidFill>
                            <a:srgbClr val="000000"/>
                          </a:solidFill>
                          <a:effectLst/>
                          <a:latin typeface="Arial"/>
                        </a:rPr>
                        <a:t> trigger by 0.04B.</a:t>
                      </a:r>
                      <a:endParaRPr lang="en-US" sz="1000" b="0" i="0" u="none" kern="1200" dirty="0" smtClean="0">
                        <a:solidFill>
                          <a:srgbClr val="FF0000"/>
                        </a:solidFill>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29797">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Capital </a:t>
                      </a:r>
                      <a:r>
                        <a:rPr lang="en-US" sz="1000" b="1" i="0" u="none" strike="noStrike" kern="1200" dirty="0" smtClean="0">
                          <a:solidFill>
                            <a:schemeClr val="tx1"/>
                          </a:solidFill>
                          <a:effectLst/>
                          <a:latin typeface="Arial" panose="020B0604020202020204" pitchFamily="34" charset="0"/>
                          <a:ea typeface="+mn-ea"/>
                          <a:cs typeface="Arial" panose="020B0604020202020204" pitchFamily="34" charset="0"/>
                        </a:rPr>
                        <a:t>Adequacy</a:t>
                      </a:r>
                      <a:r>
                        <a:rPr lang="en-US" sz="1000" b="1" i="0" u="none" strike="noStrike" baseline="30000" dirty="0" smtClean="0">
                          <a:solidFill>
                            <a:schemeClr val="tx1"/>
                          </a:solidFill>
                          <a:effectLst/>
                          <a:latin typeface="Arial" panose="020B0604020202020204" pitchFamily="34" charset="0"/>
                          <a:cs typeface="Arial" panose="020B0604020202020204" pitchFamily="34" charset="0"/>
                        </a:rPr>
                        <a:t>*</a:t>
                      </a:r>
                      <a:endParaRPr lang="en-US" sz="1000" b="1"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Capital Contingency Process (CCP) activated at SHUSA and SC due to delay in financial statement filings.  Capital levels remain strong and within appetite limits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95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dirty="0" smtClean="0">
                          <a:solidFill>
                            <a:srgbClr val="000000"/>
                          </a:solidFill>
                          <a:effectLst/>
                          <a:latin typeface="Arial" panose="020B0604020202020204" pitchFamily="34" charset="0"/>
                          <a:cs typeface="Arial" panose="020B0604020202020204" pitchFamily="34" charset="0"/>
                        </a:rPr>
                        <a:t>Metrics in appetite and no other risks noted</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6161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MTM portfolio </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dirty="0" smtClean="0">
                          <a:solidFill>
                            <a:srgbClr val="000000"/>
                          </a:solidFill>
                          <a:effectLst/>
                          <a:latin typeface="Arial" panose="020B0604020202020204" pitchFamily="34" charset="0"/>
                          <a:cs typeface="Arial" panose="020B0604020202020204" pitchFamily="34" charset="0"/>
                        </a:rPr>
                        <a:t>Metrics in appetite and no other risks noted</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95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Model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Metrics in appetite and no other risks noted</a:t>
                      </a:r>
                      <a:endPar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09848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34843"/>
            <a:ext cx="8890000" cy="409984"/>
          </a:xfrm>
          <a:prstGeom prst="rect">
            <a:avLst/>
          </a:prstGeom>
          <a:noFill/>
        </p:spPr>
        <p:txBody>
          <a:bodyPr wrap="square" rtlCol="0">
            <a:spAutoFit/>
          </a:bodyPr>
          <a:lstStyle/>
          <a:p>
            <a:pPr eaLnBrk="0" fontAlgn="base" hangingPunct="0">
              <a:lnSpc>
                <a:spcPct val="86000"/>
              </a:lnSpc>
              <a:spcBef>
                <a:spcPct val="0"/>
              </a:spcBef>
              <a:spcAft>
                <a:spcPct val="0"/>
              </a:spcAft>
            </a:pPr>
            <a:r>
              <a:rPr lang="en-US" sz="2400" b="1" dirty="0">
                <a:solidFill>
                  <a:prstClr val="black"/>
                </a:solidFill>
                <a:latin typeface="Arial" charset="0"/>
                <a:ea typeface="MS PGothic" pitchFamily="34" charset="-128"/>
              </a:rPr>
              <a:t>3. Risk Appetite Statement – Breach and Action Plan</a:t>
            </a:r>
          </a:p>
        </p:txBody>
      </p:sp>
      <p:sp>
        <p:nvSpPr>
          <p:cNvPr id="7" name="Footnote"/>
          <p:cNvSpPr/>
          <p:nvPr/>
        </p:nvSpPr>
        <p:spPr bwMode="auto">
          <a:xfrm>
            <a:off x="382736" y="6391282"/>
            <a:ext cx="81471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28600" lvl="1" indent="-228600" eaLnBrk="0" fontAlgn="base" hangingPunct="0">
              <a:spcBef>
                <a:spcPct val="0"/>
              </a:spcBef>
              <a:spcAft>
                <a:spcPts val="300"/>
              </a:spcAft>
              <a:buFontTx/>
              <a:buAutoNum type="arabicPeriod"/>
            </a:pPr>
            <a:r>
              <a:rPr lang="en-US" sz="700" dirty="0">
                <a:solidFill>
                  <a:prstClr val="black"/>
                </a:solidFill>
                <a:latin typeface="Arial"/>
                <a:ea typeface="ＭＳ Ｐゴシック"/>
                <a:sym typeface="Arial"/>
              </a:rPr>
              <a:t># of counterparties with </a:t>
            </a:r>
            <a:r>
              <a:rPr lang="en-US" sz="700" dirty="0" err="1">
                <a:solidFill>
                  <a:prstClr val="black"/>
                </a:solidFill>
                <a:latin typeface="Arial"/>
                <a:ea typeface="ＭＳ Ｐゴシック"/>
                <a:sym typeface="Arial"/>
              </a:rPr>
              <a:t>Sant</a:t>
            </a:r>
            <a:r>
              <a:rPr lang="en-US" sz="700" dirty="0">
                <a:solidFill>
                  <a:prstClr val="black"/>
                </a:solidFill>
                <a:latin typeface="Arial"/>
                <a:ea typeface="ＭＳ Ｐゴシック"/>
                <a:sym typeface="Arial"/>
              </a:rPr>
              <a:t>. Risk Rating &lt; 5.0 &amp; exposure&gt;$100M</a:t>
            </a:r>
          </a:p>
          <a:p>
            <a:pPr marL="228600" lvl="1" indent="-228600" eaLnBrk="0" fontAlgn="base" hangingPunct="0">
              <a:spcBef>
                <a:spcPct val="0"/>
              </a:spcBef>
              <a:spcAft>
                <a:spcPts val="300"/>
              </a:spcAft>
              <a:buFontTx/>
              <a:buAutoNum type="arabicPeriod"/>
            </a:pPr>
            <a:r>
              <a:rPr lang="en-US" sz="700" dirty="0">
                <a:solidFill>
                  <a:srgbClr val="000000"/>
                </a:solidFill>
                <a:latin typeface="Arial" charset="0"/>
                <a:ea typeface="ＭＳ Ｐゴシック"/>
              </a:rPr>
              <a:t>Updated limit from </a:t>
            </a:r>
            <a:r>
              <a:rPr lang="en-US" sz="700" dirty="0" smtClean="0">
                <a:solidFill>
                  <a:srgbClr val="000000"/>
                </a:solidFill>
                <a:latin typeface="Arial" charset="0"/>
                <a:ea typeface="ＭＳ Ｐゴシック"/>
              </a:rPr>
              <a:t>2015</a:t>
            </a:r>
          </a:p>
          <a:p>
            <a:pPr marL="228600" lvl="1" indent="-228600" eaLnBrk="0" fontAlgn="base" hangingPunct="0">
              <a:spcBef>
                <a:spcPct val="0"/>
              </a:spcBef>
              <a:spcAft>
                <a:spcPts val="300"/>
              </a:spcAft>
              <a:buFontTx/>
              <a:buAutoNum type="arabicPeriod"/>
            </a:pPr>
            <a:r>
              <a:rPr lang="en-US" sz="700" dirty="0" smtClean="0">
                <a:solidFill>
                  <a:srgbClr val="000000"/>
                </a:solidFill>
                <a:ea typeface="ＭＳ Ｐゴシック"/>
              </a:rPr>
              <a:t>Estimate from market risk</a:t>
            </a:r>
            <a:endParaRPr lang="en-US" sz="700" dirty="0">
              <a:solidFill>
                <a:srgbClr val="000000"/>
              </a:solidFill>
              <a:latin typeface="Arial" charset="0"/>
              <a:ea typeface="ＭＳ Ｐゴシック"/>
            </a:endParaRPr>
          </a:p>
        </p:txBody>
      </p:sp>
      <p:graphicFrame>
        <p:nvGraphicFramePr>
          <p:cNvPr id="9" name="Table 8"/>
          <p:cNvGraphicFramePr>
            <a:graphicFrameLocks noGrp="1"/>
          </p:cNvGraphicFramePr>
          <p:nvPr>
            <p:extLst>
              <p:ext uri="{D42A27DB-BD31-4B8C-83A1-F6EECF244321}">
                <p14:modId xmlns:p14="http://schemas.microsoft.com/office/powerpoint/2010/main" val="2397131469"/>
              </p:ext>
            </p:extLst>
          </p:nvPr>
        </p:nvGraphicFramePr>
        <p:xfrm>
          <a:off x="254000" y="3688985"/>
          <a:ext cx="8488910" cy="2177424"/>
        </p:xfrm>
        <a:graphic>
          <a:graphicData uri="http://schemas.openxmlformats.org/drawingml/2006/table">
            <a:tbl>
              <a:tblPr firstRow="1" bandRow="1">
                <a:tableStyleId>{2D5ABB26-0587-4C30-8999-92F81FD0307C}</a:tableStyleId>
              </a:tblPr>
              <a:tblGrid>
                <a:gridCol w="278263"/>
                <a:gridCol w="8210647"/>
              </a:tblGrid>
              <a:tr h="322047">
                <a:tc gridSpan="2">
                  <a:txBody>
                    <a:bodyPr/>
                    <a:lstStyle/>
                    <a:p>
                      <a:r>
                        <a:rPr lang="en-US" sz="1400" b="1" dirty="0" smtClean="0">
                          <a:latin typeface="Arial" panose="020B0604020202020204" pitchFamily="34" charset="0"/>
                          <a:cs typeface="Arial" panose="020B0604020202020204" pitchFamily="34" charset="0"/>
                        </a:rPr>
                        <a:t>Action Plans</a:t>
                      </a:r>
                      <a:endParaRPr lang="en-US" sz="1400" b="1" dirty="0">
                        <a:latin typeface="Arial" panose="020B0604020202020204" pitchFamily="34" charset="0"/>
                        <a:cs typeface="Arial" panose="020B0604020202020204" pitchFamily="34" charset="0"/>
                      </a:endParaRPr>
                    </a:p>
                  </a:txBody>
                  <a:tcPr anchor="ctr">
                    <a:lnB w="28575" cap="flat" cmpd="sng" algn="ctr">
                      <a:solidFill>
                        <a:srgbClr val="FF0000"/>
                      </a:solidFill>
                      <a:prstDash val="solid"/>
                      <a:round/>
                      <a:headEnd type="none" w="med" len="med"/>
                      <a:tailEnd type="none" w="med" len="med"/>
                    </a:lnB>
                    <a:solidFill>
                      <a:schemeClr val="bg1">
                        <a:lumMod val="95000"/>
                      </a:schemeClr>
                    </a:solidFill>
                  </a:tcPr>
                </a:tc>
                <a:tc hMerge="1">
                  <a:txBody>
                    <a:bodyPr/>
                    <a:lstStyle/>
                    <a:p>
                      <a:endParaRPr lang="en-US" dirty="0"/>
                    </a:p>
                  </a:txBody>
                  <a:tcPr/>
                </a:tc>
              </a:tr>
              <a:tr h="370840">
                <a:tc>
                  <a:txBody>
                    <a:bodyPr/>
                    <a:lstStyle/>
                    <a:p>
                      <a:pPr marL="64008"/>
                      <a:r>
                        <a:rPr lang="en-US" sz="1100" b="1" dirty="0" smtClean="0">
                          <a:latin typeface="Arial" panose="020B0604020202020204" pitchFamily="34" charset="0"/>
                          <a:cs typeface="Arial" panose="020B0604020202020204" pitchFamily="34" charset="0"/>
                        </a:rPr>
                        <a:t>1.</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c>
                  <a:txBody>
                    <a:bodyPr/>
                    <a:lstStyle/>
                    <a:p>
                      <a:r>
                        <a:rPr lang="en-US" sz="1100" dirty="0" smtClean="0">
                          <a:latin typeface="Arial" panose="020B0604020202020204" pitchFamily="34" charset="0"/>
                          <a:cs typeface="Arial" panose="020B0604020202020204" pitchFamily="34" charset="0"/>
                        </a:rPr>
                        <a:t>CART plans addressing MR(I)As</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r>
              <a:tr h="582018">
                <a:tc>
                  <a:txBody>
                    <a:bodyPr/>
                    <a:lstStyle/>
                    <a:p>
                      <a:pPr marL="64008"/>
                      <a:r>
                        <a:rPr lang="en-US" sz="1100" b="1" dirty="0" smtClean="0">
                          <a:latin typeface="Arial" panose="020B0604020202020204" pitchFamily="34" charset="0"/>
                          <a:cs typeface="Arial" panose="020B0604020202020204" pitchFamily="34" charset="0"/>
                        </a:rPr>
                        <a:t>2.</a:t>
                      </a:r>
                    </a:p>
                    <a:p>
                      <a:pPr marL="64008"/>
                      <a:endParaRPr lang="en-US" sz="1100" b="1" dirty="0" smtClean="0">
                        <a:latin typeface="Arial" panose="020B0604020202020204" pitchFamily="34" charset="0"/>
                        <a:cs typeface="Arial" panose="020B0604020202020204" pitchFamily="34" charset="0"/>
                      </a:endParaRPr>
                    </a:p>
                    <a:p>
                      <a:pPr marL="64008"/>
                      <a:endParaRPr lang="en-US" sz="1100" b="1" dirty="0">
                        <a:latin typeface="Arial" panose="020B0604020202020204" pitchFamily="34" charset="0"/>
                        <a:cs typeface="Arial" panose="020B0604020202020204" pitchFamily="34" charset="0"/>
                      </a:endParaRPr>
                    </a:p>
                  </a:txBody>
                  <a:tcPr marL="0" marR="0" marT="0" marB="0" anchor="ctr">
                    <a:solidFill>
                      <a:schemeClr val="bg1">
                        <a:lumMod val="95000"/>
                      </a:schemeClr>
                    </a:solidFill>
                  </a:tcPr>
                </a:tc>
                <a:tc>
                  <a:txBody>
                    <a:bodyPr/>
                    <a:lstStyle/>
                    <a:p>
                      <a:r>
                        <a:rPr lang="en-US" sz="1100" kern="1200" dirty="0" smtClean="0">
                          <a:solidFill>
                            <a:schemeClr val="tx1"/>
                          </a:solidFill>
                          <a:latin typeface="Arial" panose="020B0604020202020204" pitchFamily="34" charset="0"/>
                          <a:ea typeface="+mn-ea"/>
                          <a:cs typeface="Arial" panose="020B0604020202020204" pitchFamily="34" charset="0"/>
                        </a:rPr>
                        <a:t>The Obligor Metric Exposure</a:t>
                      </a:r>
                      <a:r>
                        <a:rPr lang="en-US" sz="1100" kern="1200" baseline="0" dirty="0" smtClean="0">
                          <a:solidFill>
                            <a:schemeClr val="tx1"/>
                          </a:solidFill>
                          <a:latin typeface="Arial" panose="020B0604020202020204" pitchFamily="34" charset="0"/>
                          <a:ea typeface="+mn-ea"/>
                          <a:cs typeface="Arial" panose="020B0604020202020204" pitchFamily="34" charset="0"/>
                        </a:rPr>
                        <a:t> </a:t>
                      </a:r>
                      <a:r>
                        <a:rPr lang="en-US" sz="1100" kern="1200" dirty="0" smtClean="0">
                          <a:solidFill>
                            <a:schemeClr val="tx1"/>
                          </a:solidFill>
                          <a:latin typeface="Arial" panose="020B0604020202020204" pitchFamily="34" charset="0"/>
                          <a:ea typeface="+mn-ea"/>
                          <a:cs typeface="Arial" panose="020B0604020202020204" pitchFamily="34" charset="0"/>
                        </a:rPr>
                        <a:t>metric is targeted</a:t>
                      </a:r>
                      <a:r>
                        <a:rPr lang="en-US" sz="1100" kern="1200" baseline="0" dirty="0" smtClean="0">
                          <a:solidFill>
                            <a:schemeClr val="tx1"/>
                          </a:solidFill>
                          <a:latin typeface="Arial" panose="020B0604020202020204" pitchFamily="34" charset="0"/>
                          <a:ea typeface="+mn-ea"/>
                          <a:cs typeface="Arial" panose="020B0604020202020204" pitchFamily="34" charset="0"/>
                        </a:rPr>
                        <a:t> to </a:t>
                      </a:r>
                      <a:r>
                        <a:rPr lang="en-US" sz="1100" kern="1200" dirty="0" smtClean="0">
                          <a:solidFill>
                            <a:schemeClr val="tx1"/>
                          </a:solidFill>
                          <a:latin typeface="Arial" panose="020B0604020202020204" pitchFamily="34" charset="0"/>
                          <a:ea typeface="+mn-ea"/>
                          <a:cs typeface="Arial" panose="020B0604020202020204" pitchFamily="34" charset="0"/>
                        </a:rPr>
                        <a:t>remain in Breach for the time being and to be breached from time-to-time going forward.  No changes will be made to the Red Limit. Those in breach will be reviewed on an individual basis to determine if there is an increased risk requiring any further action or change in current monitoring strategies</a:t>
                      </a:r>
                    </a:p>
                  </a:txBody>
                  <a:tcPr marL="0" marR="0" marT="0" marB="0">
                    <a:solidFill>
                      <a:schemeClr val="bg1">
                        <a:lumMod val="95000"/>
                      </a:schemeClr>
                    </a:solidFill>
                  </a:tcPr>
                </a:tc>
              </a:tr>
              <a:tr h="356254">
                <a:tc>
                  <a:txBody>
                    <a:bodyPr/>
                    <a:lstStyle/>
                    <a:p>
                      <a:pPr marL="64008"/>
                      <a:r>
                        <a:rPr lang="en-US" sz="1100" b="1" dirty="0" smtClean="0">
                          <a:latin typeface="Arial" panose="020B0604020202020204" pitchFamily="34" charset="0"/>
                          <a:cs typeface="Arial" panose="020B0604020202020204" pitchFamily="34" charset="0"/>
                        </a:rPr>
                        <a:t>3.</a:t>
                      </a:r>
                      <a:endParaRPr lang="en-US" sz="1100" b="1" dirty="0">
                        <a:latin typeface="Arial" panose="020B0604020202020204" pitchFamily="34" charset="0"/>
                        <a:cs typeface="Arial" panose="020B0604020202020204" pitchFamily="34" charset="0"/>
                      </a:endParaRPr>
                    </a:p>
                  </a:txBody>
                  <a:tcPr marL="0" marR="0" marT="0" marB="0" anchor="ctr">
                    <a:solidFill>
                      <a:schemeClr val="bg1">
                        <a:lumMod val="95000"/>
                      </a:schemeClr>
                    </a:solidFill>
                  </a:tcPr>
                </a:tc>
                <a:tc>
                  <a:txBody>
                    <a:bodyPr/>
                    <a:lstStyle/>
                    <a:p>
                      <a:r>
                        <a:rPr lang="en-US" sz="1100" kern="1200" dirty="0" smtClean="0">
                          <a:solidFill>
                            <a:schemeClr val="tx1"/>
                          </a:solidFill>
                          <a:latin typeface="Arial" panose="020B0604020202020204" pitchFamily="34" charset="0"/>
                          <a:ea typeface="+mn-ea"/>
                          <a:cs typeface="Arial" panose="020B0604020202020204" pitchFamily="34" charset="0"/>
                        </a:rPr>
                        <a:t>Action plan under development</a:t>
                      </a:r>
                    </a:p>
                  </a:txBody>
                  <a:tcPr marL="0" marR="0" marT="0" marB="0" anchor="ctr">
                    <a:solidFill>
                      <a:schemeClr val="bg1">
                        <a:lumMod val="95000"/>
                      </a:schemeClr>
                    </a:solidFill>
                  </a:tcPr>
                </a:tc>
              </a:tr>
              <a:tr h="546265">
                <a:tc>
                  <a:txBody>
                    <a:bodyPr/>
                    <a:lstStyle/>
                    <a:p>
                      <a:pPr marL="64008"/>
                      <a:r>
                        <a:rPr lang="en-US" sz="1100" b="1" dirty="0" smtClean="0">
                          <a:latin typeface="Arial" panose="020B0604020202020204" pitchFamily="34" charset="0"/>
                          <a:cs typeface="Arial" panose="020B0604020202020204" pitchFamily="34" charset="0"/>
                        </a:rPr>
                        <a:t>4.</a:t>
                      </a:r>
                      <a:endParaRPr lang="en-US" sz="1100" b="1" dirty="0">
                        <a:latin typeface="Arial" panose="020B0604020202020204" pitchFamily="34" charset="0"/>
                        <a:cs typeface="Arial" panose="020B0604020202020204" pitchFamily="34" charset="0"/>
                      </a:endParaRPr>
                    </a:p>
                  </a:txBody>
                  <a:tcPr marL="0" marR="0" marT="0" marB="0">
                    <a:solidFill>
                      <a:schemeClr val="bg1">
                        <a:lumMod val="95000"/>
                      </a:schemeClr>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1100" b="0" i="0" u="none" strike="noStrike" baseline="0" dirty="0" smtClean="0">
                          <a:solidFill>
                            <a:srgbClr val="000000"/>
                          </a:solidFill>
                          <a:effectLst/>
                          <a:latin typeface="Arial" panose="020B0604020202020204" pitchFamily="34" charset="0"/>
                          <a:cs typeface="Arial" panose="020B0604020202020204" pitchFamily="34" charset="0"/>
                        </a:rPr>
                        <a:t>Final approval of the $1.5B intragroup line from BSNY to SC has been executed for the extension of the intragroup line to the end of 2017. The stressed shortfall is remediated with this line extension approved in early December. Expectations are for the metric to return to levels within limits for month-end December</a:t>
                      </a:r>
                    </a:p>
                  </a:txBody>
                  <a:tcPr marL="0" marR="0" marT="0" marB="0" anchor="ctr">
                    <a:solidFill>
                      <a:schemeClr val="bg1">
                        <a:lumMod val="95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50253554"/>
              </p:ext>
            </p:extLst>
          </p:nvPr>
        </p:nvGraphicFramePr>
        <p:xfrm>
          <a:off x="254000" y="717454"/>
          <a:ext cx="8562456" cy="633674"/>
        </p:xfrm>
        <a:graphic>
          <a:graphicData uri="http://schemas.openxmlformats.org/drawingml/2006/table">
            <a:tbl>
              <a:tblPr firstRow="1" bandRow="1">
                <a:tableStyleId>{2D5ABB26-0587-4C30-8999-92F81FD0307C}</a:tableStyleId>
              </a:tblPr>
              <a:tblGrid>
                <a:gridCol w="344150"/>
                <a:gridCol w="8218306"/>
              </a:tblGrid>
              <a:tr h="322047">
                <a:tc gridSpan="2">
                  <a:txBody>
                    <a:bodyPr/>
                    <a:lstStyle/>
                    <a:p>
                      <a:r>
                        <a:rPr lang="en-US" sz="1400" b="1" dirty="0" smtClean="0">
                          <a:latin typeface="Arial" panose="020B0604020202020204" pitchFamily="34" charset="0"/>
                          <a:cs typeface="Arial" panose="020B0604020202020204" pitchFamily="34" charset="0"/>
                        </a:rPr>
                        <a:t>Amber and Red metrics</a:t>
                      </a:r>
                    </a:p>
                  </a:txBody>
                  <a:tcPr anchor="ctr">
                    <a:lnB w="28575" cap="flat" cmpd="sng" algn="ctr">
                      <a:solidFill>
                        <a:srgbClr val="FF0000"/>
                      </a:solidFill>
                      <a:prstDash val="solid"/>
                      <a:round/>
                      <a:headEnd type="none" w="med" len="med"/>
                      <a:tailEnd type="none" w="med" len="med"/>
                    </a:lnB>
                    <a:solidFill>
                      <a:schemeClr val="bg1"/>
                    </a:solidFill>
                  </a:tcPr>
                </a:tc>
                <a:tc hMerge="1">
                  <a:txBody>
                    <a:bodyPr/>
                    <a:lstStyle/>
                    <a:p>
                      <a:endParaRPr lang="en-US" dirty="0"/>
                    </a:p>
                  </a:txBody>
                  <a:tcPr/>
                </a:tc>
              </a:tr>
              <a:tr h="311627">
                <a:tc>
                  <a:txBody>
                    <a:bodyPr/>
                    <a:lstStyle/>
                    <a:p>
                      <a:endParaRPr lang="en-US" sz="1050" b="1"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c>
                  <a:txBody>
                    <a:bodyPr/>
                    <a:lstStyle/>
                    <a:p>
                      <a:endParaRPr lang="en-US" sz="1050"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90761247"/>
              </p:ext>
            </p:extLst>
          </p:nvPr>
        </p:nvGraphicFramePr>
        <p:xfrm>
          <a:off x="300252" y="1172038"/>
          <a:ext cx="8516205" cy="2425104"/>
        </p:xfrm>
        <a:graphic>
          <a:graphicData uri="http://schemas.openxmlformats.org/drawingml/2006/table">
            <a:tbl>
              <a:tblPr/>
              <a:tblGrid>
                <a:gridCol w="230901"/>
                <a:gridCol w="543300"/>
                <a:gridCol w="1238641"/>
                <a:gridCol w="2170557"/>
                <a:gridCol w="842112"/>
                <a:gridCol w="869278"/>
                <a:gridCol w="135826"/>
                <a:gridCol w="828530"/>
                <a:gridCol w="828530"/>
                <a:gridCol w="828530"/>
              </a:tblGrid>
              <a:tr h="183758">
                <a:tc gridSpan="4">
                  <a:txBody>
                    <a:bodyPr/>
                    <a:lstStyle/>
                    <a:p>
                      <a:pPr algn="l" rtl="0" fontAlgn="ctr"/>
                      <a:r>
                        <a:rPr lang="en-US" sz="1000" b="1" i="0" u="none" strike="noStrike" dirty="0">
                          <a:solidFill>
                            <a:srgbClr val="FF0000"/>
                          </a:solidFill>
                          <a:effectLst/>
                          <a:latin typeface="Arial"/>
                        </a:rPr>
                        <a:t>Monthly Metrics</a:t>
                      </a: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a:noFill/>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r>
              <a:tr h="237460">
                <a:tc>
                  <a:txBody>
                    <a:bodyPr/>
                    <a:lstStyle/>
                    <a:p>
                      <a:pPr algn="l" fontAlgn="ctr"/>
                      <a:r>
                        <a:rPr lang="en-US" sz="1000" b="0" i="0" u="none" strike="noStrike">
                          <a:solidFill>
                            <a:srgbClr val="000000"/>
                          </a:solidFill>
                          <a:effectLst/>
                          <a:latin typeface="Arial"/>
                        </a:rPr>
                        <a:t> </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Risk Type</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0000"/>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Dec-16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420952">
                <a:tc>
                  <a:txBody>
                    <a:bodyPr/>
                    <a:lstStyle/>
                    <a:p>
                      <a:pPr algn="ctr" rtl="0" fontAlgn="ctr"/>
                      <a:r>
                        <a:rPr lang="en-US" sz="1000" b="1" i="0" u="none" strike="noStrike" dirty="0">
                          <a:solidFill>
                            <a:srgbClr val="000000"/>
                          </a:solidFill>
                          <a:effectLst/>
                          <a:latin typeface="Arial"/>
                        </a:rPr>
                        <a:t>1</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SHUSA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Compliance and Reputational</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Open MRIAs and other equivalent matters requiring immediate attention</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10</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11</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13</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420952">
                <a:tc>
                  <a:txBody>
                    <a:bodyPr/>
                    <a:lstStyle/>
                    <a:p>
                      <a:pPr algn="ctr" rtl="0" fontAlgn="ctr"/>
                      <a:r>
                        <a:rPr lang="en-US" sz="1000" b="1" i="0" u="none" strike="noStrike" dirty="0">
                          <a:solidFill>
                            <a:srgbClr val="000000"/>
                          </a:solidFill>
                          <a:effectLst/>
                          <a:latin typeface="Arial"/>
                        </a:rPr>
                        <a:t>2</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SBNA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Credit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Obligor Rating Exposure</a:t>
                      </a:r>
                      <a:r>
                        <a:rPr lang="en-US" sz="1000" b="0" i="0" u="none" strike="noStrike" baseline="30000" dirty="0">
                          <a:solidFill>
                            <a:srgbClr val="000000"/>
                          </a:solidFill>
                          <a:effectLst/>
                          <a:latin typeface="Arial"/>
                        </a:rPr>
                        <a:t>1</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5</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6</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7</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420952">
                <a:tc>
                  <a:txBody>
                    <a:bodyPr/>
                    <a:lstStyle/>
                    <a:p>
                      <a:pPr algn="ctr" rtl="0" fontAlgn="ctr"/>
                      <a:r>
                        <a:rPr lang="en-US" sz="1000" b="1" i="0" u="none" strike="noStrike" dirty="0" smtClean="0">
                          <a:solidFill>
                            <a:srgbClr val="000000"/>
                          </a:solidFill>
                          <a:effectLst/>
                          <a:latin typeface="Arial"/>
                        </a:rPr>
                        <a:t>3</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smtClean="0">
                          <a:solidFill>
                            <a:srgbClr val="000000"/>
                          </a:solidFill>
                          <a:effectLst/>
                          <a:latin typeface="Arial"/>
                        </a:rPr>
                        <a:t>SBNA</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smtClean="0">
                          <a:solidFill>
                            <a:srgbClr val="000000"/>
                          </a:solidFill>
                          <a:effectLst/>
                          <a:latin typeface="Arial"/>
                        </a:rPr>
                        <a:t>Credit</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*Multifamily Exposure</a:t>
                      </a:r>
                      <a:r>
                        <a:rPr lang="en-US" sz="1000" b="0" i="0" u="none" strike="noStrike" baseline="30000" dirty="0" smtClean="0">
                          <a:solidFill>
                            <a:srgbClr val="000000"/>
                          </a:solidFill>
                          <a:effectLst/>
                          <a:latin typeface="Arial"/>
                        </a:rPr>
                        <a:t>2</a:t>
                      </a:r>
                      <a:endParaRPr lang="en-US" sz="1000" b="0" i="0" u="none" strike="noStrike" dirty="0" smtClean="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11.1B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b"/>
                      <a:r>
                        <a:rPr lang="en-US" sz="1000" b="1" i="0" u="none" strike="noStrike" dirty="0" smtClean="0">
                          <a:solidFill>
                            <a:srgbClr val="000000"/>
                          </a:solidFill>
                          <a:effectLst/>
                          <a:latin typeface="Arial" panose="020B0604020202020204" pitchFamily="34" charset="0"/>
                        </a:rPr>
                        <a:t>$10.64B</a:t>
                      </a:r>
                      <a:endParaRPr lang="en-US" sz="1000" b="1" i="0" u="none" strike="noStrike" dirty="0">
                        <a:solidFill>
                          <a:srgbClr val="000000"/>
                        </a:solidFill>
                        <a:effectLst/>
                        <a:latin typeface="Arial" panose="020B0604020202020204" pitchFamily="34" charset="0"/>
                      </a:endParaRP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$10.56B</a:t>
                      </a:r>
                      <a:endParaRPr lang="en-US" sz="1000" b="0" i="0" u="none" strike="noStrike" dirty="0">
                        <a:solidFill>
                          <a:srgbClr val="000000"/>
                        </a:solidFill>
                        <a:effectLst/>
                        <a:latin typeface="Arial" panose="020B0604020202020204" pitchFamily="34" charset="0"/>
                      </a:endParaRP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9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$10.54B</a:t>
                      </a:r>
                      <a:endParaRPr lang="en-US" sz="1000" b="0" i="0" u="none" strike="noStrike" dirty="0">
                        <a:solidFill>
                          <a:srgbClr val="000000"/>
                        </a:solidFill>
                        <a:effectLst/>
                        <a:latin typeface="Arial" panose="020B0604020202020204" pitchFamily="34" charset="0"/>
                      </a:endParaRP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9F6E6"/>
                    </a:solidFill>
                  </a:tcPr>
                </a:tc>
              </a:tr>
              <a:tr h="420952">
                <a:tc>
                  <a:txBody>
                    <a:bodyPr/>
                    <a:lstStyle/>
                    <a:p>
                      <a:pPr algn="ctr" rtl="0" fontAlgn="ctr"/>
                      <a:r>
                        <a:rPr lang="en-US" sz="1000" b="1" i="0" u="none" strike="noStrike" dirty="0" smtClean="0">
                          <a:solidFill>
                            <a:srgbClr val="000000"/>
                          </a:solidFill>
                          <a:effectLst/>
                          <a:latin typeface="Arial"/>
                        </a:rPr>
                        <a:t>4</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smtClean="0">
                          <a:solidFill>
                            <a:srgbClr val="000000"/>
                          </a:solidFill>
                          <a:effectLst/>
                          <a:latin typeface="Arial"/>
                        </a:rPr>
                        <a:t>SHUSA</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27432" marR="0" indent="0" algn="l" defTabSz="457200" rtl="0" eaLnBrk="1" fontAlgn="b"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p>
                      <a:pPr marL="27432" marR="0" indent="0" algn="l"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Liquidity / Funding</a:t>
                      </a:r>
                    </a:p>
                    <a:p>
                      <a:pPr marL="27432" algn="l" rtl="0" fontAlgn="b"/>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27432" algn="l" rtl="0" fontAlgn="b"/>
                      <a:r>
                        <a:rPr lang="en-US" sz="1000" b="0" i="0" u="none" strike="noStrike" dirty="0" smtClean="0">
                          <a:solidFill>
                            <a:srgbClr val="000000"/>
                          </a:solidFill>
                          <a:effectLst/>
                          <a:latin typeface="Arial"/>
                        </a:rPr>
                        <a:t>Stressed Survival Period (days)</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75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94</a:t>
                      </a:r>
                      <a:r>
                        <a:rPr lang="en-US" sz="10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 days</a:t>
                      </a:r>
                      <a:r>
                        <a:rPr lang="en-US" sz="1000" b="1" i="0" u="none" strike="noStrike" kern="1200" baseline="30000" dirty="0" smtClean="0">
                          <a:solidFill>
                            <a:srgbClr val="000000"/>
                          </a:solidFill>
                          <a:effectLst/>
                          <a:latin typeface="Arial"/>
                          <a:ea typeface="+mn-ea"/>
                          <a:cs typeface="+mn-cs"/>
                        </a:rPr>
                        <a:t>3</a:t>
                      </a:r>
                      <a:r>
                        <a:rPr lang="en-US" sz="1000" b="1" i="0" u="none" strike="noStrike" kern="1200" baseline="30000" dirty="0">
                          <a:solidFill>
                            <a:srgbClr val="000000"/>
                          </a:solidFill>
                          <a:effectLst/>
                          <a:latin typeface="Arial"/>
                          <a:ea typeface="+mn-ea"/>
                          <a:cs typeface="+mn-cs"/>
                        </a:rPr>
                        <a:t> </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59</a:t>
                      </a:r>
                      <a:r>
                        <a:rPr lang="en-US" sz="1000" b="0" i="0" u="none" strike="noStrike" kern="1200" baseline="0" dirty="0" smtClean="0">
                          <a:solidFill>
                            <a:srgbClr val="000000"/>
                          </a:solidFill>
                          <a:effectLst/>
                          <a:latin typeface="Arial"/>
                          <a:ea typeface="+mn-ea"/>
                          <a:cs typeface="+mn-cs"/>
                        </a:rPr>
                        <a:t> days</a:t>
                      </a:r>
                      <a:endParaRPr lang="en-US" sz="1000" b="0" i="0" u="none" strike="noStrike" dirty="0" smtClean="0">
                        <a:solidFill>
                          <a:srgbClr val="000000"/>
                        </a:solidFill>
                        <a:effectLst/>
                        <a:latin typeface="Arial"/>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60 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r>
              <a:tr h="161905">
                <a:tc>
                  <a:txBody>
                    <a:bodyPr/>
                    <a:lstStyle/>
                    <a:p>
                      <a:pPr algn="ctr"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dirty="0"/>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3580111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(1/3)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88777048"/>
              </p:ext>
            </p:extLst>
          </p:nvPr>
        </p:nvGraphicFramePr>
        <p:xfrm>
          <a:off x="349317" y="804138"/>
          <a:ext cx="8463159" cy="1578864"/>
        </p:xfrm>
        <a:graphic>
          <a:graphicData uri="http://schemas.openxmlformats.org/drawingml/2006/table">
            <a:tbl>
              <a:tblPr firstRow="1" bandRow="1"/>
              <a:tblGrid>
                <a:gridCol w="677090"/>
                <a:gridCol w="1535413"/>
                <a:gridCol w="628053"/>
                <a:gridCol w="759186"/>
                <a:gridCol w="683268"/>
                <a:gridCol w="683268"/>
                <a:gridCol w="835105"/>
                <a:gridCol w="683268"/>
                <a:gridCol w="105821"/>
                <a:gridCol w="624229"/>
                <a:gridCol w="624229"/>
                <a:gridCol w="624229"/>
              </a:tblGrid>
              <a:tr h="13319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47638">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8288"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lnSpc>
                          <a:spcPct val="100000"/>
                        </a:lnSpc>
                        <a:spcBef>
                          <a:spcPts val="200"/>
                        </a:spcBef>
                        <a:spcAft>
                          <a:spcPts val="200"/>
                        </a:spcAft>
                        <a:buFont typeface="Arial" panose="020B0604020202020204" pitchFamily="34" charset="0"/>
                        <a:buNone/>
                      </a:pP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Dec</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Nov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Oct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3989">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SHUSA 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r>
                        <a:rPr lang="en-US" sz="1000" baseline="30000" dirty="0" smtClean="0">
                          <a:latin typeface="Arial" panose="020B0604020202020204" pitchFamily="34" charset="0"/>
                          <a:cs typeface="Arial" panose="020B0604020202020204" pitchFamily="34" charset="0"/>
                        </a:rPr>
                        <a:t> 3</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14.27%</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14.10%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14.25%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13.50%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14.37%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smtClean="0">
                          <a:latin typeface="Arial" panose="020B0604020202020204" pitchFamily="34" charset="0"/>
                          <a:cs typeface="Arial" panose="020B0604020202020204" pitchFamily="34" charset="0"/>
                        </a:rPr>
                        <a:t>TBD</a:t>
                      </a:r>
                      <a:endParaRPr lang="en-US" sz="1000" b="1" dirty="0" smtClean="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17.72%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17.54%</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10.45%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10.00%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smtClean="0">
                          <a:latin typeface="Arial" panose="020B0604020202020204" pitchFamily="34" charset="0"/>
                          <a:cs typeface="Arial" panose="020B0604020202020204" pitchFamily="34" charset="0"/>
                        </a:rPr>
                        <a:t>TBD</a:t>
                      </a:r>
                      <a:endParaRPr lang="en-US" sz="1000" b="1" dirty="0" smtClean="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12.48%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12.50%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12.50%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11.75%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15.89%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15.71%</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grpSp>
        <p:nvGrpSpPr>
          <p:cNvPr id="14" name="Group 13"/>
          <p:cNvGrpSpPr/>
          <p:nvPr/>
        </p:nvGrpSpPr>
        <p:grpSpPr>
          <a:xfrm>
            <a:off x="372254" y="6017810"/>
            <a:ext cx="2350290" cy="125740"/>
            <a:chOff x="372254" y="5975278"/>
            <a:chExt cx="2350290" cy="125740"/>
          </a:xfrm>
        </p:grpSpPr>
        <p:sp>
          <p:nvSpPr>
            <p:cNvPr id="16" name="TextBox 15"/>
            <p:cNvSpPr txBox="1"/>
            <p:nvPr/>
          </p:nvSpPr>
          <p:spPr>
            <a:xfrm>
              <a:off x="86306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7" name="TextBox 16"/>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
        <p:nvSpPr>
          <p:cNvPr id="18" name="Footnote"/>
          <p:cNvSpPr/>
          <p:nvPr/>
        </p:nvSpPr>
        <p:spPr>
          <a:xfrm>
            <a:off x="2228518" y="6332539"/>
            <a:ext cx="5000958" cy="538609"/>
          </a:xfrm>
          <a:prstGeom prst="rect">
            <a:avLst/>
          </a:prstGeom>
          <a:extLst/>
        </p:spPr>
        <p:txBody>
          <a:bodyPr vert="horz" wrap="square" lIns="0" tIns="0" rIns="0" bIns="0" numCol="1" anchor="t" anchorCtr="0" compatLnSpc="1">
            <a:prstTxWarp prst="textNoShape">
              <a:avLst/>
            </a:prstTxWarp>
            <a:spAutoFit/>
          </a:bodyPr>
          <a:lstStyle/>
          <a:p>
            <a:pPr fontAlgn="base"/>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a:p>
            <a:pPr marL="228600" indent="-228600" fontAlgn="base">
              <a:buFontTx/>
              <a:buAutoNum type="arabicPeriod"/>
            </a:pPr>
            <a:r>
              <a:rPr lang="en-US" sz="700" dirty="0">
                <a:solidFill>
                  <a:srgbClr val="000000"/>
                </a:solidFill>
                <a:latin typeface="Arial" panose="020B0604020202020204" pitchFamily="34" charset="0"/>
                <a:ea typeface="MS PGothic" pitchFamily="34" charset="-128"/>
                <a:cs typeface="Arial" panose="020B0604020202020204" pitchFamily="34" charset="0"/>
                <a:sym typeface="+mn-lt"/>
              </a:rPr>
              <a:t>Correspond to “Worst Quarter” complementary metrics in Group RAS</a:t>
            </a:r>
          </a:p>
          <a:p>
            <a:pPr marL="228600" indent="-228600" fontAlgn="base">
              <a:buFontTx/>
              <a:buAutoNum type="arabicPeriod"/>
            </a:pPr>
            <a:r>
              <a:rPr lang="en-US" sz="700" dirty="0">
                <a:solidFill>
                  <a:srgbClr val="000000"/>
                </a:solidFill>
                <a:latin typeface="Arial" charset="0"/>
                <a:ea typeface="ＭＳ Ｐゴシック"/>
              </a:rPr>
              <a:t>Updated limit from 2015</a:t>
            </a:r>
          </a:p>
          <a:p>
            <a:pPr marL="228600" indent="-228600" fontAlgn="base">
              <a:buFontTx/>
              <a:buAutoNum type="arabicPeriod"/>
            </a:pPr>
            <a:r>
              <a:rPr lang="en-US" sz="700" dirty="0" smtClean="0">
                <a:solidFill>
                  <a:srgbClr val="000000"/>
                </a:solidFill>
                <a:latin typeface="Arial" charset="0"/>
                <a:ea typeface="ＭＳ Ｐゴシック"/>
              </a:rPr>
              <a:t>All </a:t>
            </a:r>
            <a:r>
              <a:rPr lang="en-US" sz="700" dirty="0">
                <a:solidFill>
                  <a:srgbClr val="000000"/>
                </a:solidFill>
                <a:latin typeface="Arial" charset="0"/>
                <a:ea typeface="ＭＳ Ｐゴシック"/>
              </a:rPr>
              <a:t>metrics subject to financial restatement</a:t>
            </a:r>
            <a:endParaRPr lang="en-US" sz="700" dirty="0">
              <a:solidFill>
                <a:srgbClr val="000000"/>
              </a:solidFill>
              <a:latin typeface="Arial" charset="0"/>
              <a:ea typeface="ＭＳ Ｐゴシック"/>
              <a:sym typeface="+mn-lt"/>
            </a:endParaRPr>
          </a:p>
          <a:p>
            <a:pPr marL="228600" indent="-228600" fontAlgn="base">
              <a:buFontTx/>
              <a:buAutoNum type="arabicPeriod"/>
            </a:pPr>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p:txBody>
      </p:sp>
    </p:spTree>
    <p:extLst>
      <p:ext uri="{BB962C8B-B14F-4D97-AF65-F5344CB8AC3E}">
        <p14:creationId xmlns:p14="http://schemas.microsoft.com/office/powerpoint/2010/main" val="8728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(2/3)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069807766"/>
              </p:ext>
            </p:extLst>
          </p:nvPr>
        </p:nvGraphicFramePr>
        <p:xfrm>
          <a:off x="314325" y="685800"/>
          <a:ext cx="8498154" cy="4884535"/>
        </p:xfrm>
        <a:graphic>
          <a:graphicData uri="http://schemas.openxmlformats.org/drawingml/2006/table">
            <a:tbl>
              <a:tblPr firstRow="1" bandRow="1"/>
              <a:tblGrid>
                <a:gridCol w="1066104"/>
                <a:gridCol w="3116728"/>
                <a:gridCol w="832781"/>
                <a:gridCol w="709757"/>
                <a:gridCol w="669379"/>
                <a:gridCol w="116085"/>
                <a:gridCol w="662440"/>
                <a:gridCol w="662440"/>
                <a:gridCol w="662440"/>
              </a:tblGrid>
              <a:tr h="323849">
                <a:tc>
                  <a:txBody>
                    <a:bodyPr/>
                    <a:lstStyle/>
                    <a:p>
                      <a:pPr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Metric</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Amber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Dec-16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r>
              <a:tr h="213374">
                <a:tc rowSpan="2">
                  <a:txBody>
                    <a:bodyPr/>
                    <a:lstStyle/>
                    <a:p>
                      <a:pPr marL="45720" algn="l" rtl="0" fontAlgn="ctr"/>
                      <a:r>
                        <a:rPr lang="en-US" sz="1000" b="1" i="0" u="none" strike="noStrike" dirty="0">
                          <a:solidFill>
                            <a:srgbClr val="000000"/>
                          </a:solidFill>
                          <a:effectLst/>
                          <a:latin typeface="Arial"/>
                        </a:rPr>
                        <a:t>Capital </a:t>
                      </a: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(with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a:t>
                      </a:r>
                      <a:r>
                        <a:rPr lang="en-US" sz="1000" b="0" i="0" u="none" strike="noStrike" dirty="0" smtClean="0">
                          <a:solidFill>
                            <a:srgbClr val="000000"/>
                          </a:solidFill>
                          <a:effectLst/>
                          <a:latin typeface="Arial"/>
                        </a:rPr>
                        <a:t>43.6B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a:t>
                      </a:r>
                      <a:r>
                        <a:rPr lang="en-US" sz="1000" b="0" i="0" u="none" strike="noStrike" dirty="0" smtClean="0">
                          <a:solidFill>
                            <a:srgbClr val="000000"/>
                          </a:solidFill>
                          <a:effectLst/>
                          <a:latin typeface="Arial"/>
                        </a:rPr>
                        <a:t>45.6B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$37.4B</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$37.0B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$37.9B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(exc.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a:t>
                      </a:r>
                      <a:r>
                        <a:rPr lang="en-US" sz="1000" b="0" i="0" u="none" strike="noStrike" dirty="0" smtClean="0">
                          <a:solidFill>
                            <a:srgbClr val="000000"/>
                          </a:solidFill>
                          <a:effectLst/>
                          <a:latin typeface="Arial"/>
                        </a:rPr>
                        <a:t>43.6B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a:t>
                      </a:r>
                      <a:r>
                        <a:rPr lang="en-US" sz="1000" b="0" i="0" u="none" strike="noStrike" dirty="0" smtClean="0">
                          <a:solidFill>
                            <a:srgbClr val="000000"/>
                          </a:solidFill>
                          <a:effectLst/>
                          <a:latin typeface="Arial"/>
                        </a:rPr>
                        <a:t>45.6B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$36.3B</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$36.0B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$36.9B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6">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(losses)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rowSpan="3">
                  <a:txBody>
                    <a:bodyPr/>
                    <a:lstStyle/>
                    <a:p>
                      <a:pPr marL="45720" algn="l" rtl="0" fontAlgn="ctr"/>
                      <a:r>
                        <a:rPr lang="en-US" sz="1000" b="0" i="0" u="none" strike="noStrike" dirty="0">
                          <a:solidFill>
                            <a:srgbClr val="000000"/>
                          </a:solidFill>
                          <a:effectLst/>
                          <a:latin typeface="Arial"/>
                        </a:rPr>
                        <a:t>Net Charge-off Rate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0.38%</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0.31%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0.26%</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algn="ctr" defTabSz="457200" rtl="0" eaLnBrk="1" fontAlgn="ctr" latinLnBrk="0" hangingPunct="1"/>
                      <a:r>
                        <a:rPr lang="en-US" sz="1000" b="1" i="0" u="none" strike="noStrike" dirty="0" smtClean="0">
                          <a:solidFill>
                            <a:srgbClr val="000000"/>
                          </a:solidFill>
                          <a:effectLst/>
                          <a:latin typeface="Arial"/>
                        </a:rPr>
                        <a:t>8.53%</a:t>
                      </a:r>
                      <a:endParaRPr lang="en-US" sz="1000" b="1"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algn="ctr" defTabSz="457200" rtl="0" eaLnBrk="1" fontAlgn="ctr" latinLnBrk="0" hangingPunct="1"/>
                      <a:r>
                        <a:rPr lang="en-US" sz="1000" b="0" i="0" u="none" strike="noStrike" kern="1200" dirty="0" smtClean="0">
                          <a:solidFill>
                            <a:srgbClr val="000000"/>
                          </a:solidFill>
                          <a:effectLst/>
                          <a:latin typeface="Arial"/>
                          <a:ea typeface="+mn-ea"/>
                          <a:cs typeface="+mn-cs"/>
                        </a:rPr>
                        <a:t>8.54%</a:t>
                      </a:r>
                      <a:endParaRPr lang="en-US" sz="1000" b="0"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algn="ctr" defTabSz="457200" rtl="0" eaLnBrk="1" fontAlgn="ctr" latinLnBrk="0" hangingPunct="1"/>
                      <a:r>
                        <a:rPr lang="en-US" sz="1000" b="0" i="0" u="none" strike="noStrike" kern="1200" dirty="0" smtClean="0">
                          <a:solidFill>
                            <a:srgbClr val="000000"/>
                          </a:solidFill>
                          <a:effectLst/>
                          <a:latin typeface="Arial"/>
                          <a:ea typeface="+mn-ea"/>
                          <a:cs typeface="+mn-cs"/>
                        </a:rPr>
                        <a:t>8.49%</a:t>
                      </a:r>
                      <a:endParaRPr lang="en-US" sz="1000" b="0"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1.7</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1.9</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Arial"/>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Arial"/>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1.50%</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38275">
                <a:tc vMerge="1">
                  <a:txBody>
                    <a:bodyPr/>
                    <a:lstStyle/>
                    <a:p>
                      <a:endParaRPr lang="en-US"/>
                    </a:p>
                  </a:txBody>
                  <a:tcPr/>
                </a:tc>
                <a:tc rowSpan="3">
                  <a:txBody>
                    <a:bodyPr/>
                    <a:lstStyle/>
                    <a:p>
                      <a:pPr marL="45720" algn="l" rtl="0" fontAlgn="ctr"/>
                      <a:r>
                        <a:rPr lang="en-US" sz="1000" b="0" i="0" u="none" strike="noStrike" dirty="0">
                          <a:solidFill>
                            <a:srgbClr val="000000"/>
                          </a:solidFill>
                          <a:effectLst/>
                          <a:latin typeface="Arial"/>
                        </a:rPr>
                        <a:t>60/61+ DPD Rate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 Retail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2.84</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3.10</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2.04%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4.51%</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4.46%</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4.41%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7.1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chemeClr val="tx1"/>
                          </a:solidFill>
                          <a:effectLst/>
                          <a:latin typeface="Arial"/>
                        </a:rPr>
                        <a:t>4.7%</a:t>
                      </a:r>
                      <a:endParaRPr lang="en-US" sz="1000" b="1"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5.6%</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5.0%</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12">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(concentration)</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*Single Obligor Exposure (Corporates &amp; FIs)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&gt;$500M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a:t>
                      </a:r>
                      <a:endParaRPr lang="en-US" sz="1000" b="0" i="0" u="none" strike="noStrike" kern="1200" dirty="0" smtClean="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*Top 20 Corporates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8.0B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endParaRPr lang="en-US" sz="2000" dirty="0"/>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$5.03B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$5.29B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$5.14B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*Obligor Rating Exposure</a:t>
                      </a:r>
                      <a:r>
                        <a:rPr lang="en-US" sz="1000" b="0" i="0" u="none" strike="noStrike" baseline="30000" dirty="0">
                          <a:solidFill>
                            <a:srgbClr val="000000"/>
                          </a:solidFill>
                          <a:effectLst/>
                          <a:latin typeface="Arial"/>
                        </a:rPr>
                        <a:t>3</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r>
              <a:tr h="238275">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*Industry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Financial &amp; Insurance Exposure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$5.07B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$5.08B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$5.07B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Utilities</a:t>
                      </a:r>
                      <a:r>
                        <a:rPr lang="en-US" sz="1000" b="0" i="0" u="none" strike="noStrike" baseline="30000" dirty="0">
                          <a:solidFill>
                            <a:srgbClr val="000000"/>
                          </a:solidFill>
                          <a:effectLst/>
                          <a:latin typeface="Arial"/>
                        </a:rPr>
                        <a:t>5</a:t>
                      </a:r>
                      <a:r>
                        <a:rPr lang="en-US" sz="1000" b="0" i="0" u="none" strike="noStrike" dirty="0">
                          <a:solidFill>
                            <a:srgbClr val="000000"/>
                          </a:solidFill>
                          <a:effectLst/>
                          <a:latin typeface="Arial"/>
                        </a:rPr>
                        <a:t> </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$3.55B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$4.23B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$4.27B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*CRE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dirty="0" smtClean="0">
                          <a:solidFill>
                            <a:srgbClr val="000000"/>
                          </a:solidFill>
                          <a:effectLst/>
                          <a:latin typeface="Arial" panose="020B0604020202020204" pitchFamily="34" charset="0"/>
                        </a:rPr>
                        <a:t>$7.69B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$7.89B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$8.13B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*Multifamily Exposure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11.1B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dirty="0" smtClean="0">
                          <a:solidFill>
                            <a:srgbClr val="000000"/>
                          </a:solidFill>
                          <a:effectLst/>
                          <a:latin typeface="Arial" panose="020B0604020202020204" pitchFamily="34" charset="0"/>
                        </a:rPr>
                        <a:t>$10.64B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$10.56B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$10.54B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*Project Finance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3.75B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panose="020B0604020202020204" pitchFamily="34" charset="0"/>
                          <a:ea typeface="+mn-ea"/>
                          <a:cs typeface="+mn-cs"/>
                        </a:rPr>
                        <a:t>$2.15B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mn-cs"/>
                        </a:rPr>
                        <a:t>$2.36B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rPr>
                        <a:t>$2.39B</a:t>
                      </a:r>
                      <a:endParaRPr lang="en-US" sz="1000" b="0" i="0" kern="1200" dirty="0" smtClean="0">
                        <a:solidFill>
                          <a:srgbClr val="FF0000"/>
                        </a:solidFill>
                        <a:latin typeface="+mn-lt"/>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Public Sector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436M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543M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chemeClr val="tx1"/>
                          </a:solidFill>
                          <a:effectLst/>
                          <a:latin typeface="Arial"/>
                        </a:rPr>
                        <a:t>$331MM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$332M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$332M</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19.44%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19.34%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19.19%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*Total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20.65%</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20.51%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20.36%</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bl>
          </a:graphicData>
        </a:graphic>
      </p:graphicFrame>
      <p:sp>
        <p:nvSpPr>
          <p:cNvPr id="14" name="TextBox 13"/>
          <p:cNvSpPr txBox="1"/>
          <p:nvPr/>
        </p:nvSpPr>
        <p:spPr>
          <a:xfrm>
            <a:off x="872586" y="5995840"/>
            <a:ext cx="1859483" cy="317587"/>
          </a:xfrm>
          <a:prstGeom prst="rect">
            <a:avLst/>
          </a:prstGeom>
          <a:noFill/>
        </p:spPr>
        <p:txBody>
          <a:bodyPr wrap="square" lIns="0" tIns="0" rIns="0" bIns="0" rtlCol="0">
            <a:spAutoFit/>
          </a:bodyPr>
          <a:lstStyle/>
          <a:p>
            <a:pPr>
              <a:lnSpc>
                <a:spcPct val="86000"/>
              </a:lnSpc>
              <a:defRPr/>
            </a:pPr>
            <a:r>
              <a:rPr lang="en-US" sz="800" kern="0" dirty="0" smtClean="0">
                <a:solidFill>
                  <a:srgbClr val="000000"/>
                </a:solidFill>
                <a:latin typeface="Arial" charset="0"/>
                <a:ea typeface="ＭＳ Ｐゴシック"/>
              </a:rPr>
              <a:t>* Reported </a:t>
            </a:r>
            <a:r>
              <a:rPr lang="en-US" sz="800" kern="0" dirty="0">
                <a:solidFill>
                  <a:srgbClr val="000000"/>
                </a:solidFill>
                <a:latin typeface="Arial" charset="0"/>
                <a:ea typeface="ＭＳ Ｐゴシック"/>
              </a:rPr>
              <a:t>in Santander Group </a:t>
            </a:r>
            <a:r>
              <a:rPr lang="en-US" sz="800" kern="0" dirty="0" smtClean="0">
                <a:solidFill>
                  <a:srgbClr val="000000"/>
                </a:solidFill>
                <a:latin typeface="Arial" charset="0"/>
                <a:ea typeface="ＭＳ Ｐゴシック"/>
              </a:rPr>
              <a:t>RAS</a:t>
            </a:r>
          </a:p>
          <a:p>
            <a:pPr>
              <a:lnSpc>
                <a:spcPct val="86000"/>
              </a:lnSpc>
              <a:defRPr/>
            </a:pPr>
            <a:endParaRPr lang="en-US" sz="800" kern="0" dirty="0" smtClean="0">
              <a:solidFill>
                <a:srgbClr val="000000"/>
              </a:solidFill>
              <a:latin typeface="Arial" charset="0"/>
              <a:ea typeface="ＭＳ Ｐゴシック"/>
            </a:endParaRPr>
          </a:p>
          <a:p>
            <a:pPr>
              <a:lnSpc>
                <a:spcPct val="86000"/>
              </a:lnSpc>
              <a:defRPr/>
            </a:pPr>
            <a:endParaRPr lang="en-US" sz="800" kern="0" dirty="0">
              <a:solidFill>
                <a:srgbClr val="000000"/>
              </a:solidFill>
              <a:latin typeface="Arial" charset="0"/>
              <a:ea typeface="ＭＳ Ｐゴシック"/>
            </a:endParaRPr>
          </a:p>
        </p:txBody>
      </p:sp>
      <p:sp>
        <p:nvSpPr>
          <p:cNvPr id="17" name="TextBox 16"/>
          <p:cNvSpPr txBox="1"/>
          <p:nvPr/>
        </p:nvSpPr>
        <p:spPr>
          <a:xfrm>
            <a:off x="381779" y="5989235"/>
            <a:ext cx="593022" cy="105863"/>
          </a:xfrm>
          <a:prstGeom prst="rect">
            <a:avLst/>
          </a:prstGeom>
          <a:noFill/>
        </p:spPr>
        <p:txBody>
          <a:bodyPr wrap="square" lIns="0" tIns="0" rIns="0" bIns="0" rtlCol="0">
            <a:spAutoFit/>
          </a:bodyPr>
          <a:lstStyle/>
          <a:p>
            <a:pPr>
              <a:lnSpc>
                <a:spcPct val="86000"/>
              </a:lnSpc>
              <a:defRPr/>
            </a:pPr>
            <a:r>
              <a:rPr lang="en-GB" sz="800" b="1" kern="0" dirty="0">
                <a:solidFill>
                  <a:srgbClr val="000000"/>
                </a:solidFill>
                <a:latin typeface="Arial" charset="0"/>
                <a:ea typeface="MS PGothic" pitchFamily="34" charset="-128"/>
              </a:rPr>
              <a:t>Legend</a:t>
            </a:r>
          </a:p>
        </p:txBody>
      </p:sp>
      <p:sp>
        <p:nvSpPr>
          <p:cNvPr id="18" name="Footnote"/>
          <p:cNvSpPr/>
          <p:nvPr/>
        </p:nvSpPr>
        <p:spPr>
          <a:xfrm>
            <a:off x="2228517" y="6208714"/>
            <a:ext cx="5305757" cy="463268"/>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Portfolio </a:t>
            </a:r>
            <a:r>
              <a:rPr lang="en-US" sz="700" dirty="0">
                <a:solidFill>
                  <a:srgbClr val="000000"/>
                </a:solidFill>
                <a:latin typeface="Arial"/>
                <a:ea typeface="ＭＳ Ｐゴシック"/>
                <a:sym typeface="Arial"/>
              </a:rPr>
              <a:t>level granularity available in Entity RAS materials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Abbreviation for Personal Lending – Lending Club (sold on Feb 1</a:t>
            </a:r>
            <a:r>
              <a:rPr lang="en-US" sz="700" baseline="30000" dirty="0">
                <a:solidFill>
                  <a:srgbClr val="000000"/>
                </a:solidFill>
                <a:latin typeface="Arial"/>
                <a:ea typeface="ＭＳ Ｐゴシック"/>
                <a:sym typeface="Arial"/>
              </a:rPr>
              <a:t>st</a:t>
            </a:r>
            <a:r>
              <a:rPr lang="en-US" sz="700" dirty="0">
                <a:solidFill>
                  <a:srgbClr val="000000"/>
                </a:solidFill>
                <a:latin typeface="Arial"/>
                <a:ea typeface="ＭＳ Ｐゴシック"/>
                <a:sym typeface="Arial"/>
              </a:rPr>
              <a:t>), Bluestem &amp; NCL (Held for Sale)</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 of counterparties with </a:t>
            </a:r>
            <a:r>
              <a:rPr lang="en-US" sz="700" dirty="0" err="1">
                <a:solidFill>
                  <a:srgbClr val="000000"/>
                </a:solidFill>
                <a:latin typeface="Arial"/>
                <a:ea typeface="ＭＳ Ｐゴシック"/>
                <a:sym typeface="Arial"/>
              </a:rPr>
              <a:t>Sant</a:t>
            </a:r>
            <a:r>
              <a:rPr lang="en-US" sz="700" dirty="0">
                <a:solidFill>
                  <a:srgbClr val="000000"/>
                </a:solidFill>
                <a:latin typeface="Arial"/>
                <a:ea typeface="ＭＳ Ｐゴシック"/>
                <a:sym typeface="Arial"/>
              </a:rPr>
              <a:t>. Risk Rating &lt; 5.0 &amp; exposure&gt;$100M</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Subprime is defined as FICO &lt; 630 or no FICO score available (excluding Commercial Fleets)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Updated limit from </a:t>
            </a:r>
            <a:r>
              <a:rPr lang="en-US" sz="700" dirty="0" smtClean="0">
                <a:solidFill>
                  <a:srgbClr val="000000"/>
                </a:solidFill>
                <a:latin typeface="Arial" charset="0"/>
                <a:ea typeface="ＭＳ Ｐゴシック"/>
              </a:rPr>
              <a:t>2015</a:t>
            </a:r>
          </a:p>
        </p:txBody>
      </p:sp>
      <p:sp>
        <p:nvSpPr>
          <p:cNvPr id="10" name="TextBox 9"/>
          <p:cNvSpPr txBox="1"/>
          <p:nvPr/>
        </p:nvSpPr>
        <p:spPr>
          <a:xfrm>
            <a:off x="2627294" y="5995683"/>
            <a:ext cx="1859483" cy="317587"/>
          </a:xfrm>
          <a:prstGeom prst="rect">
            <a:avLst/>
          </a:prstGeom>
          <a:noFill/>
        </p:spPr>
        <p:txBody>
          <a:bodyPr wrap="square" lIns="0" tIns="0" rIns="0" bIns="0" rtlCol="0">
            <a:spAutoFit/>
          </a:bodyPr>
          <a:lstStyle/>
          <a:p>
            <a:pPr>
              <a:lnSpc>
                <a:spcPct val="86000"/>
              </a:lnSpc>
              <a:defRPr/>
            </a:pPr>
            <a:r>
              <a:rPr lang="en-US" sz="800" kern="0" dirty="0" smtClean="0">
                <a:solidFill>
                  <a:srgbClr val="000000"/>
                </a:solidFill>
                <a:ea typeface="ＭＳ Ｐゴシック"/>
              </a:rPr>
              <a:t>- No breach</a:t>
            </a:r>
            <a:endParaRPr lang="en-US" sz="800" kern="0" dirty="0" smtClean="0">
              <a:solidFill>
                <a:srgbClr val="000000"/>
              </a:solidFill>
              <a:latin typeface="Arial" charset="0"/>
              <a:ea typeface="ＭＳ Ｐゴシック"/>
            </a:endParaRPr>
          </a:p>
          <a:p>
            <a:pPr>
              <a:lnSpc>
                <a:spcPct val="86000"/>
              </a:lnSpc>
              <a:defRPr/>
            </a:pPr>
            <a:endParaRPr lang="en-US" sz="800" kern="0" dirty="0" smtClean="0">
              <a:solidFill>
                <a:srgbClr val="000000"/>
              </a:solidFill>
              <a:latin typeface="Arial" charset="0"/>
              <a:ea typeface="ＭＳ Ｐゴシック"/>
            </a:endParaRPr>
          </a:p>
          <a:p>
            <a:pPr>
              <a:lnSpc>
                <a:spcPct val="86000"/>
              </a:lnSpc>
              <a:defRPr/>
            </a:pPr>
            <a:endParaRPr lang="en-US" sz="800" kern="0" dirty="0">
              <a:solidFill>
                <a:srgbClr val="000000"/>
              </a:solidFill>
              <a:latin typeface="Arial" charset="0"/>
              <a:ea typeface="ＭＳ Ｐゴシック"/>
            </a:endParaRPr>
          </a:p>
        </p:txBody>
      </p:sp>
    </p:spTree>
    <p:extLst>
      <p:ext uri="{BB962C8B-B14F-4D97-AF65-F5344CB8AC3E}">
        <p14:creationId xmlns:p14="http://schemas.microsoft.com/office/powerpoint/2010/main" val="2201122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(3/3)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490021381"/>
              </p:ext>
            </p:extLst>
          </p:nvPr>
        </p:nvGraphicFramePr>
        <p:xfrm>
          <a:off x="375297" y="685800"/>
          <a:ext cx="8437180" cy="5227320"/>
        </p:xfrm>
        <a:graphic>
          <a:graphicData uri="http://schemas.openxmlformats.org/drawingml/2006/table">
            <a:tbl>
              <a:tblPr firstRow="1" bandRow="1"/>
              <a:tblGrid>
                <a:gridCol w="1096369"/>
                <a:gridCol w="3040316"/>
                <a:gridCol w="840335"/>
                <a:gridCol w="698707"/>
                <a:gridCol w="680862"/>
                <a:gridCol w="131724"/>
                <a:gridCol w="675877"/>
                <a:gridCol w="622983"/>
                <a:gridCol w="650007"/>
              </a:tblGrid>
              <a:tr h="316634">
                <a:tc>
                  <a:txBody>
                    <a:bodyPr/>
                    <a:lstStyle/>
                    <a:p>
                      <a:pPr marL="18288" algn="l" rtl="0" fontAlgn="ctr"/>
                      <a:r>
                        <a:rPr lang="en-US" sz="1000" b="1" i="0" u="none" strike="noStrike" dirty="0">
                          <a:solidFill>
                            <a:srgbClr val="FF0000"/>
                          </a:solidFill>
                          <a:effectLst/>
                          <a:latin typeface="Arial"/>
                        </a:rPr>
                        <a:t>Monthly Metrics</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Dec-16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26699">
                <a:tc rowSpan="2">
                  <a:txBody>
                    <a:bodyPr/>
                    <a:lstStyle/>
                    <a:p>
                      <a:pPr marL="18288" algn="l" rtl="0" fontAlgn="ctr"/>
                      <a:r>
                        <a:rPr lang="en-US" sz="1000" b="1" i="0" u="none" strike="noStrike" dirty="0">
                          <a:solidFill>
                            <a:srgbClr val="000000"/>
                          </a:solidFill>
                          <a:effectLst/>
                          <a:latin typeface="Arial"/>
                        </a:rPr>
                        <a:t>Residual value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Net Residual Risk / </a:t>
                      </a:r>
                      <a:r>
                        <a:rPr lang="en-US" sz="1000" b="0" i="0" u="none" strike="noStrike" dirty="0" smtClean="0">
                          <a:solidFill>
                            <a:srgbClr val="000000"/>
                          </a:solidFill>
                          <a:effectLst/>
                          <a:latin typeface="Arial"/>
                        </a:rPr>
                        <a:t>CRLIT</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1.32%</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1.15%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1.19%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26699">
                <a:tc vMerge="1">
                  <a:txBody>
                    <a:bodyPr/>
                    <a:lstStyle/>
                    <a:p>
                      <a:pPr marL="18288" algn="l" rtl="0" fontAlgn="ct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smtClean="0">
                          <a:solidFill>
                            <a:srgbClr val="000000"/>
                          </a:solidFill>
                          <a:effectLst/>
                          <a:latin typeface="Arial"/>
                        </a:rPr>
                        <a:t>Residual</a:t>
                      </a:r>
                      <a:r>
                        <a:rPr lang="en-US" sz="1000" b="0" i="0" u="none" strike="noStrike" baseline="0" dirty="0" smtClean="0">
                          <a:solidFill>
                            <a:srgbClr val="000000"/>
                          </a:solidFill>
                          <a:effectLst/>
                          <a:latin typeface="Arial"/>
                        </a:rPr>
                        <a:t> Value </a:t>
                      </a:r>
                      <a:r>
                        <a:rPr lang="en-US" sz="1000" b="0" i="0" u="none" strike="noStrike" dirty="0" smtClean="0">
                          <a:solidFill>
                            <a:srgbClr val="000000"/>
                          </a:solidFill>
                          <a:effectLst/>
                          <a:latin typeface="Arial"/>
                        </a:rPr>
                        <a:t>Lease Cap</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smtClean="0">
                          <a:solidFill>
                            <a:srgbClr val="000000"/>
                          </a:solidFill>
                          <a:effectLst/>
                          <a:latin typeface="Arial"/>
                        </a:rPr>
                        <a:t>SC</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smtClean="0">
                          <a:solidFill>
                            <a:srgbClr val="000000"/>
                          </a:solidFill>
                          <a:effectLst/>
                          <a:latin typeface="Arial"/>
                        </a:rPr>
                        <a:t>&gt;=$9.0B</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smtClean="0">
                          <a:solidFill>
                            <a:srgbClr val="000000"/>
                          </a:solidFill>
                          <a:effectLst/>
                          <a:latin typeface="Arial"/>
                        </a:rPr>
                        <a:t>&gt;=$9.5B</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noFill/>
                  </a:tcPr>
                </a:tc>
                <a:tc>
                  <a:txBody>
                    <a:bodyPr/>
                    <a:lstStyle/>
                    <a:p>
                      <a:pPr algn="ctr" rtl="0" fontAlgn="ctr"/>
                      <a:r>
                        <a:rPr lang="en-US" sz="1000" b="1" i="0" u="none" strike="noStrike" dirty="0" smtClean="0">
                          <a:solidFill>
                            <a:srgbClr val="000000"/>
                          </a:solidFill>
                          <a:effectLst/>
                          <a:latin typeface="Arial"/>
                        </a:rPr>
                        <a:t>$8.2B</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gridSpan="2">
                  <a:txBody>
                    <a:bodyPr/>
                    <a:lstStyle/>
                    <a:p>
                      <a:pPr algn="ctr" rtl="0" fontAlgn="ctr"/>
                      <a:r>
                        <a:rPr lang="en-US" sz="1000" b="0" i="0" u="none" strike="noStrike" dirty="0" smtClean="0">
                          <a:solidFill>
                            <a:srgbClr val="000000"/>
                          </a:solidFill>
                          <a:effectLst/>
                          <a:latin typeface="Arial"/>
                        </a:rPr>
                        <a:t>Report</a:t>
                      </a:r>
                      <a:r>
                        <a:rPr lang="en-US" sz="1000" b="0" i="0" u="none" strike="noStrike" baseline="0" dirty="0" smtClean="0">
                          <a:solidFill>
                            <a:srgbClr val="000000"/>
                          </a:solidFill>
                          <a:effectLst/>
                          <a:latin typeface="Arial"/>
                        </a:rPr>
                        <a:t> in Dec</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95000"/>
                      </a:schemeClr>
                    </a:solidFill>
                  </a:tcPr>
                </a:tc>
                <a:tc hMerge="1">
                  <a:txBody>
                    <a:bodyPr/>
                    <a:lstStyle/>
                    <a:p>
                      <a:pPr algn="ctr" rtl="0"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rowSpan="6">
                  <a:txBody>
                    <a:bodyPr/>
                    <a:lstStyle/>
                    <a:p>
                      <a:pPr marL="18288" algn="l" rtl="0" fontAlgn="ctr"/>
                      <a:r>
                        <a:rPr lang="en-US" sz="1000" b="1" i="0" u="none" strike="noStrike" dirty="0">
                          <a:solidFill>
                            <a:srgbClr val="000000"/>
                          </a:solidFill>
                          <a:effectLst/>
                          <a:latin typeface="Arial"/>
                        </a:rPr>
                        <a:t>Liquidity / Funding</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*Stressed Survival Period (days)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2,7</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75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94</a:t>
                      </a:r>
                      <a:r>
                        <a:rPr lang="en-US" sz="10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 days</a:t>
                      </a:r>
                      <a:r>
                        <a:rPr lang="en-US" sz="1000" b="1" i="0" u="none" strike="noStrike" kern="1200" baseline="30000" dirty="0" smtClean="0">
                          <a:solidFill>
                            <a:srgbClr val="000000"/>
                          </a:solidFill>
                          <a:effectLst/>
                          <a:latin typeface="Arial"/>
                          <a:ea typeface="+mn-ea"/>
                          <a:cs typeface="+mn-cs"/>
                        </a:rPr>
                        <a:t>8</a:t>
                      </a:r>
                      <a:r>
                        <a:rPr lang="en-US" sz="1000" b="1" i="0" u="none" strike="noStrike" kern="1200" baseline="30000" dirty="0">
                          <a:solidFill>
                            <a:srgbClr val="000000"/>
                          </a:solidFill>
                          <a:effectLst/>
                          <a:latin typeface="Arial"/>
                          <a:ea typeface="+mn-ea"/>
                          <a:cs typeface="+mn-cs"/>
                        </a:rPr>
                        <a:t> </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59</a:t>
                      </a:r>
                      <a:r>
                        <a:rPr lang="en-US" sz="1000" b="0" i="0" u="none" strike="noStrike" kern="1200" baseline="0" dirty="0" smtClean="0">
                          <a:solidFill>
                            <a:srgbClr val="000000"/>
                          </a:solidFill>
                          <a:effectLst/>
                          <a:latin typeface="Arial"/>
                          <a:ea typeface="+mn-ea"/>
                          <a:cs typeface="+mn-cs"/>
                        </a:rPr>
                        <a:t> days</a:t>
                      </a:r>
                      <a:endParaRPr lang="en-US" sz="1000" b="0" i="0" u="none" strike="noStrike" dirty="0" smtClean="0">
                        <a:solidFill>
                          <a:srgbClr val="000000"/>
                        </a:solidFill>
                        <a:effectLst/>
                        <a:latin typeface="Arial"/>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60 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 </a:t>
                      </a:r>
                      <a:r>
                        <a:rPr lang="en-US" sz="1000" b="0" i="0" u="none" strike="noStrike" dirty="0" smtClean="0">
                          <a:solidFill>
                            <a:srgbClr val="000000"/>
                          </a:solidFill>
                          <a:effectLst/>
                          <a:latin typeface="Arial"/>
                        </a:rPr>
                        <a:t>EUR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smtClean="0">
                          <a:solidFill>
                            <a:srgbClr val="000000"/>
                          </a:solidFill>
                          <a:effectLst/>
                          <a:latin typeface="Arial" panose="020B0604020202020204" pitchFamily="34" charset="0"/>
                          <a:ea typeface="+mn-ea"/>
                          <a:cs typeface="Arial" panose="020B0604020202020204" pitchFamily="34" charset="0"/>
                        </a:rPr>
                        <a:t>149%</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142%</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149%</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Modified  – US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182%</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185%</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186%</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*Structural Funding Ratio (%)</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103</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111%</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110%</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108%</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34187">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Horizon - Wholesale </a:t>
                      </a:r>
                      <a:r>
                        <a:rPr lang="en-US" sz="1000" b="0" i="0" u="none" strike="noStrike" dirty="0" smtClean="0">
                          <a:solidFill>
                            <a:srgbClr val="000000"/>
                          </a:solidFill>
                          <a:effectLst/>
                          <a:latin typeface="Arial"/>
                        </a:rPr>
                        <a:t>Scenario</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r>
                        <a:rPr lang="en-US" sz="900" b="0" i="0" u="none" strike="noStrike" dirty="0">
                          <a:solidFill>
                            <a:srgbClr val="000000"/>
                          </a:solidFill>
                          <a:effectLst/>
                          <a:latin typeface="Arial"/>
                        </a:rPr>
                        <a:t>(P/O)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12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6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105 Mo</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105</a:t>
                      </a:r>
                      <a:r>
                        <a:rPr lang="en-US" sz="1000" b="0" i="0" u="none" strike="noStrike" kern="1200" baseline="0" dirty="0" smtClean="0">
                          <a:solidFill>
                            <a:srgbClr val="000000"/>
                          </a:solidFill>
                          <a:effectLst/>
                          <a:latin typeface="Arial"/>
                          <a:ea typeface="+mn-ea"/>
                          <a:cs typeface="+mn-cs"/>
                        </a:rPr>
                        <a:t> Mo</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105 Mo</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85831">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*Asset Encumbrance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55</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40%</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42%</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41%</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rowSpan="2">
                  <a:txBody>
                    <a:bodyPr/>
                    <a:lstStyle/>
                    <a:p>
                      <a:pPr marL="18288" algn="l" rtl="0" fontAlgn="ctr"/>
                      <a:r>
                        <a:rPr lang="en-US" sz="1000" b="1" i="0" u="none" strike="noStrike">
                          <a:solidFill>
                            <a:srgbClr val="000000"/>
                          </a:solidFill>
                          <a:effectLst/>
                          <a:latin typeface="Arial"/>
                        </a:rPr>
                        <a:t>Interest rate</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*NII Sensitivity(+/- 100bps)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a:t>
                      </a:r>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2.1%</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-2.5%</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a:t>
                      </a:r>
                      <a:r>
                        <a:rPr lang="en-US" sz="1000" b="0" dirty="0" smtClean="0">
                          <a:solidFill>
                            <a:schemeClr val="tx1"/>
                          </a:solidFill>
                          <a:effectLst/>
                          <a:latin typeface="Arial" panose="020B0604020202020204" pitchFamily="34" charset="0"/>
                          <a:ea typeface="SimSun"/>
                          <a:cs typeface="Arial" panose="020B0604020202020204" pitchFamily="34" charset="0"/>
                        </a:rPr>
                        <a:t>3.2%</a:t>
                      </a:r>
                      <a:endParaRPr lang="en-US" sz="1000" b="0" dirty="0">
                        <a:solidFill>
                          <a:schemeClr val="tx1"/>
                        </a:solidFill>
                        <a:effectLst/>
                        <a:latin typeface="Arial" panose="020B0604020202020204" pitchFamily="34" charset="0"/>
                        <a:ea typeface="SimSun"/>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24313">
                <a:tc vMerge="1">
                  <a:txBody>
                    <a:bodyPr/>
                    <a:lstStyle/>
                    <a:p>
                      <a:endParaRPr lang="en-US"/>
                    </a:p>
                  </a:txBody>
                  <a:tcPr/>
                </a:tc>
                <a:tc>
                  <a:txBody>
                    <a:bodyPr/>
                    <a:lstStyle/>
                    <a:p>
                      <a:pPr marL="27432" algn="l" rtl="0" fontAlgn="ctr"/>
                      <a:r>
                        <a:rPr lang="en-US" sz="1000" b="0" i="0" u="none" strike="noStrike" dirty="0">
                          <a:solidFill>
                            <a:srgbClr val="000000"/>
                          </a:solidFill>
                          <a:effectLst/>
                          <a:latin typeface="Arial"/>
                        </a:rPr>
                        <a:t>*MVE Sensitivity(+/- 100bps)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a:t>
                      </a:r>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1.2%</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-1.9%</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a:t>
                      </a:r>
                      <a:r>
                        <a:rPr lang="en-US" sz="1000" b="0" dirty="0" smtClean="0">
                          <a:solidFill>
                            <a:schemeClr val="tx1"/>
                          </a:solidFill>
                          <a:effectLst/>
                          <a:latin typeface="Arial" panose="020B0604020202020204" pitchFamily="34" charset="0"/>
                          <a:ea typeface="SimSun"/>
                          <a:cs typeface="Arial" panose="020B0604020202020204" pitchFamily="34" charset="0"/>
                        </a:rPr>
                        <a:t>3.9%</a:t>
                      </a:r>
                      <a:endParaRPr lang="en-US" sz="1000" b="0" dirty="0">
                        <a:solidFill>
                          <a:schemeClr val="tx1"/>
                        </a:solidFill>
                        <a:effectLst/>
                        <a:latin typeface="Arial" panose="020B0604020202020204" pitchFamily="34" charset="0"/>
                        <a:ea typeface="SimSun"/>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a:txBody>
                    <a:bodyPr/>
                    <a:lstStyle/>
                    <a:p>
                      <a:pPr marL="18288" algn="l" rtl="0" fontAlgn="ctr"/>
                      <a:r>
                        <a:rPr lang="en-US" sz="1000" b="1" i="0" u="none" strike="noStrike">
                          <a:solidFill>
                            <a:srgbClr val="000000"/>
                          </a:solidFill>
                          <a:effectLst/>
                          <a:latin typeface="Arial"/>
                        </a:rPr>
                        <a:t>MTM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Mark-to-Market Value at Risk (</a:t>
                      </a:r>
                      <a:r>
                        <a:rPr lang="en-US" sz="1000" b="0" i="0" u="none" strike="noStrike" dirty="0" err="1">
                          <a:solidFill>
                            <a:srgbClr val="000000"/>
                          </a:solidFill>
                          <a:effectLst/>
                          <a:latin typeface="Arial"/>
                        </a:rPr>
                        <a:t>VaR</a:t>
                      </a:r>
                      <a:r>
                        <a:rPr lang="en-US" sz="1000" b="0" i="0" u="none" strike="noStrike" dirty="0">
                          <a:solidFill>
                            <a:srgbClr val="000000"/>
                          </a:solidFill>
                          <a:effectLst/>
                          <a:latin typeface="Arial"/>
                        </a:rPr>
                        <a:t>)</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9.0M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$2.7M</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$2.6M</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$2.6M</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18043">
                <a:tc>
                  <a:txBody>
                    <a:bodyPr/>
                    <a:lstStyle/>
                    <a:p>
                      <a:pPr marL="18288" algn="l" rtl="0" fontAlgn="ctr"/>
                      <a:r>
                        <a:rPr lang="en-US" sz="1000" b="1" i="0" u="none" strike="noStrike">
                          <a:solidFill>
                            <a:srgbClr val="000000"/>
                          </a:solidFill>
                          <a:effectLst/>
                          <a:latin typeface="Arial"/>
                        </a:rPr>
                        <a:t>Model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Legacy T1 Models in Production w/o </a:t>
                      </a:r>
                      <a:r>
                        <a:rPr lang="en-US" sz="1000" b="0" i="0" u="none" strike="noStrike" dirty="0" smtClean="0">
                          <a:solidFill>
                            <a:srgbClr val="000000"/>
                          </a:solidFill>
                          <a:effectLst/>
                          <a:latin typeface="Arial"/>
                        </a:rPr>
                        <a:t>Appt.</a:t>
                      </a:r>
                      <a:r>
                        <a:rPr lang="en-US" sz="1000" b="0" i="0" u="none" strike="noStrike" baseline="0" dirty="0" smtClean="0">
                          <a:solidFill>
                            <a:srgbClr val="000000"/>
                          </a:solidFill>
                          <a:effectLst/>
                          <a:latin typeface="Arial"/>
                        </a:rPr>
                        <a:t> A</a:t>
                      </a:r>
                      <a:r>
                        <a:rPr lang="en-US" sz="1000" b="0" i="0" u="none" strike="noStrike" dirty="0" smtClean="0">
                          <a:solidFill>
                            <a:srgbClr val="000000"/>
                          </a:solidFill>
                          <a:effectLst/>
                          <a:latin typeface="Arial"/>
                        </a:rPr>
                        <a:t>pproval</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smtClean="0">
                          <a:solidFill>
                            <a:srgbClr val="000000"/>
                          </a:solidFill>
                          <a:effectLst/>
                          <a:latin typeface="Arial"/>
                        </a:rPr>
                        <a:t>4Q:46</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9</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18</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371662">
                <a:tc>
                  <a:txBody>
                    <a:bodyPr/>
                    <a:lstStyle/>
                    <a:p>
                      <a:pPr marL="18288" algn="l" rtl="0" fontAlgn="ctr"/>
                      <a:r>
                        <a:rPr lang="en-US" sz="1000" b="1" i="0" u="none" strike="noStrike" dirty="0">
                          <a:solidFill>
                            <a:srgbClr val="000000"/>
                          </a:solidFill>
                          <a:effectLst/>
                          <a:latin typeface="Arial"/>
                        </a:rPr>
                        <a:t>Compliance and Reputational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Open MRIAs and other </a:t>
                      </a:r>
                      <a:r>
                        <a:rPr lang="en-US" sz="1000" b="0" i="0" u="none" strike="noStrike" dirty="0" smtClean="0">
                          <a:solidFill>
                            <a:srgbClr val="000000"/>
                          </a:solidFill>
                          <a:effectLst/>
                          <a:latin typeface="Arial"/>
                        </a:rPr>
                        <a:t>equiv. </a:t>
                      </a:r>
                      <a:r>
                        <a:rPr lang="en-US" sz="1000" b="0" i="0" u="none" strike="noStrike" dirty="0">
                          <a:solidFill>
                            <a:srgbClr val="000000"/>
                          </a:solidFill>
                          <a:effectLst/>
                          <a:latin typeface="Arial"/>
                        </a:rPr>
                        <a:t>matters requiring immediate attention</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10</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smtClean="0">
                          <a:solidFill>
                            <a:srgbClr val="000000"/>
                          </a:solidFill>
                          <a:effectLst/>
                          <a:latin typeface="Arial"/>
                        </a:rPr>
                        <a:t>11</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r>
              <a:tr h="102545">
                <a:tc>
                  <a:txBody>
                    <a:bodyPr/>
                    <a:lstStyle/>
                    <a:p>
                      <a:pPr marL="18288"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endParaRPr lang="en-US" sz="600" b="0" i="0" u="none" strike="noStrike" dirty="0">
                        <a:solidFill>
                          <a:srgbClr val="000000"/>
                        </a:solidFill>
                        <a:effectLst/>
                        <a:latin typeface="Arial"/>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371662">
                <a:tc>
                  <a:txBody>
                    <a:bodyPr/>
                    <a:lstStyle/>
                    <a:p>
                      <a:pPr marL="18288" algn="l" rtl="0" fontAlgn="ctr"/>
                      <a:r>
                        <a:rPr lang="en-US" sz="1000" b="1" i="0" u="none" strike="noStrike" dirty="0">
                          <a:solidFill>
                            <a:srgbClr val="FF0000"/>
                          </a:solidFill>
                          <a:effectLst/>
                          <a:latin typeface="Arial"/>
                        </a:rPr>
                        <a:t>Quarterly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4</a:t>
                      </a:r>
                      <a:r>
                        <a:rPr lang="en-US" sz="1000" b="1" i="0" u="none" strike="noStrike" dirty="0" smtClean="0">
                          <a:solidFill>
                            <a:srgbClr val="000000"/>
                          </a:solidFill>
                          <a:effectLst/>
                          <a:latin typeface="Arial"/>
                        </a:rPr>
                        <a:t>Q </a:t>
                      </a:r>
                      <a:r>
                        <a:rPr lang="en-US" sz="1000" b="1" i="0" u="none" strike="noStrike" dirty="0">
                          <a:solidFill>
                            <a:srgbClr val="000000"/>
                          </a:solidFill>
                          <a:effectLst/>
                          <a:latin typeface="Arial"/>
                        </a:rPr>
                        <a:t>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85000"/>
                      </a:schemeClr>
                    </a:solidFill>
                  </a:tcPr>
                </a:tc>
                <a:tc>
                  <a:txBody>
                    <a:bodyPr/>
                    <a:lstStyle/>
                    <a:p>
                      <a:pPr algn="ctr" rtl="0" fontAlgn="ctr"/>
                      <a:r>
                        <a:rPr lang="en-US" sz="1000" b="1" i="0" u="none" strike="noStrike" dirty="0">
                          <a:solidFill>
                            <a:srgbClr val="000000"/>
                          </a:solidFill>
                          <a:effectLst/>
                          <a:latin typeface="Arial"/>
                        </a:rPr>
                        <a:t>3</a:t>
                      </a:r>
                      <a:r>
                        <a:rPr lang="en-US" sz="1000" b="1" i="0" u="none" strike="noStrike" dirty="0" smtClean="0">
                          <a:solidFill>
                            <a:srgbClr val="000000"/>
                          </a:solidFill>
                          <a:effectLst/>
                          <a:latin typeface="Arial"/>
                        </a:rPr>
                        <a:t>Q </a:t>
                      </a:r>
                      <a:r>
                        <a:rPr lang="en-US" sz="1000" b="1" i="0" u="none" strike="noStrike" dirty="0">
                          <a:solidFill>
                            <a:srgbClr val="000000"/>
                          </a:solidFill>
                          <a:effectLst/>
                          <a:latin typeface="Arial"/>
                        </a:rPr>
                        <a:t>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85000"/>
                      </a:schemeClr>
                    </a:solidFill>
                  </a:tcPr>
                </a:tc>
                <a:tc>
                  <a:txBody>
                    <a:bodyPr/>
                    <a:lstStyle/>
                    <a:p>
                      <a:pPr algn="ctr" rtl="0" fontAlgn="ctr"/>
                      <a:r>
                        <a:rPr lang="en-US" sz="1000" b="1" i="0" u="none" strike="noStrike" dirty="0">
                          <a:solidFill>
                            <a:srgbClr val="000000"/>
                          </a:solidFill>
                          <a:effectLst/>
                          <a:latin typeface="Arial"/>
                        </a:rPr>
                        <a:t>2Q 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85000"/>
                      </a:schemeClr>
                    </a:solidFill>
                  </a:tcPr>
                </a:tc>
              </a:tr>
              <a:tr h="241975">
                <a:tc rowSpan="2">
                  <a:txBody>
                    <a:bodyPr/>
                    <a:lstStyle/>
                    <a:p>
                      <a:pPr marL="18288" algn="l" rtl="0" fontAlgn="ctr"/>
                      <a:r>
                        <a:rPr lang="en-US" sz="1000" b="1" i="0" u="none" strike="noStrike" dirty="0">
                          <a:solidFill>
                            <a:srgbClr val="000000"/>
                          </a:solidFill>
                          <a:effectLst/>
                          <a:latin typeface="Arial"/>
                        </a:rPr>
                        <a:t>Operational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b"/>
                      <a:r>
                        <a:rPr lang="en-US" sz="1000" b="0" i="0" u="none" strike="noStrike" dirty="0">
                          <a:solidFill>
                            <a:srgbClr val="000000"/>
                          </a:solidFill>
                          <a:effectLst/>
                          <a:latin typeface="Arial"/>
                        </a:rPr>
                        <a:t>*Gross Operational Risk Losses / Gross </a:t>
                      </a:r>
                      <a:r>
                        <a:rPr lang="en-US" sz="1000" b="0" i="0" u="none" strike="noStrike" dirty="0" smtClean="0">
                          <a:solidFill>
                            <a:srgbClr val="000000"/>
                          </a:solidFill>
                          <a:effectLst/>
                          <a:latin typeface="Arial"/>
                        </a:rPr>
                        <a:t>Margin</a:t>
                      </a:r>
                      <a:r>
                        <a:rPr lang="en-US" sz="1000" b="0" i="0" u="none" strike="noStrike" baseline="30000" dirty="0" smtClean="0">
                          <a:solidFill>
                            <a:srgbClr val="000000"/>
                          </a:solidFill>
                          <a:effectLst/>
                          <a:latin typeface="Arial"/>
                        </a:rPr>
                        <a:t>3,5</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1.5</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TBD</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rtl="0" fontAlgn="ctr"/>
                      <a:r>
                        <a:rPr lang="en-US" sz="1000" b="0" i="0" u="none" strike="noStrike" dirty="0" smtClean="0">
                          <a:solidFill>
                            <a:srgbClr val="000000"/>
                          </a:solidFill>
                          <a:effectLst/>
                          <a:latin typeface="Arial"/>
                        </a:rPr>
                        <a:t>1.36%</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1.13%</a:t>
                      </a:r>
                      <a:r>
                        <a:rPr lang="en-US" sz="1000" b="1" i="0" u="none" strike="noStrike" baseline="30000" dirty="0" smtClean="0">
                          <a:solidFill>
                            <a:srgbClr val="000000"/>
                          </a:solidFill>
                          <a:effectLst/>
                          <a:latin typeface="Arial"/>
                        </a:rPr>
                        <a:t>6</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01882">
                <a:tc vMerge="1">
                  <a:txBody>
                    <a:bodyPr/>
                    <a:lstStyle/>
                    <a:p>
                      <a:endParaRPr lang="en-US"/>
                    </a:p>
                  </a:txBody>
                  <a:tcPr/>
                </a:tc>
                <a:tc>
                  <a:txBody>
                    <a:bodyPr/>
                    <a:lstStyle/>
                    <a:p>
                      <a:pPr marL="45720" algn="l" rtl="0" fontAlgn="b"/>
                      <a:r>
                        <a:rPr lang="en-US" sz="1000" b="0" i="0" u="none" strike="noStrike" dirty="0">
                          <a:solidFill>
                            <a:srgbClr val="000000"/>
                          </a:solidFill>
                          <a:effectLst/>
                          <a:latin typeface="Arial"/>
                        </a:rPr>
                        <a:t>Material Operational Risk Events</a:t>
                      </a:r>
                      <a:r>
                        <a:rPr lang="en-US" sz="1000" b="0" i="0" u="none" strike="noStrike" baseline="30000" dirty="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2</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5</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5</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14298">
                <a:tc>
                  <a:txBody>
                    <a:bodyPr/>
                    <a:lstStyle/>
                    <a:p>
                      <a:pPr marL="18288"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noFill/>
                      <a:prstDash val="solid"/>
                      <a:round/>
                      <a:headEnd type="none" w="med" len="med"/>
                      <a:tailEnd type="none" w="med" len="med"/>
                    </a:lnB>
                  </a:tcPr>
                </a:tc>
              </a:tr>
              <a:tr h="316634">
                <a:tc>
                  <a:txBody>
                    <a:bodyPr/>
                    <a:lstStyle/>
                    <a:p>
                      <a:pPr marL="18288" algn="l" rtl="0" fontAlgn="ctr"/>
                      <a:r>
                        <a:rPr lang="en-US" sz="1000" b="1" i="0" u="none" strike="noStrike" dirty="0">
                          <a:solidFill>
                            <a:srgbClr val="FF0000"/>
                          </a:solidFill>
                          <a:effectLst/>
                          <a:latin typeface="Arial"/>
                        </a:rPr>
                        <a:t>Annual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Mar-16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9D9D9"/>
                    </a:solidFill>
                  </a:tcPr>
                </a:tc>
                <a:tc>
                  <a:txBody>
                    <a:bodyPr/>
                    <a:lstStyle/>
                    <a:p>
                      <a:pPr algn="ctr" rtl="0" fontAlgn="ctr"/>
                      <a:endParaRPr lang="en-US" sz="1000" b="1" i="0" u="none" strike="noStrike" dirty="0">
                        <a:solidFill>
                          <a:srgbClr val="000000"/>
                        </a:solidFill>
                        <a:effectLst/>
                        <a:latin typeface="Arial"/>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2460">
                <a:tc rowSpan="2">
                  <a:txBody>
                    <a:bodyPr/>
                    <a:lstStyle/>
                    <a:p>
                      <a:pPr marL="18288" algn="l" rtl="0" fontAlgn="ctr"/>
                      <a:r>
                        <a:rPr lang="en-US" sz="1000" b="1" i="0" u="none" strike="noStrike" dirty="0">
                          <a:solidFill>
                            <a:srgbClr val="000000"/>
                          </a:solidFill>
                          <a:effectLst/>
                          <a:latin typeface="Arial"/>
                        </a:rPr>
                        <a:t>Capital </a:t>
                      </a:r>
                      <a:endParaRPr lang="en-US" sz="1000" b="1" i="0" u="none" strike="noStrike" dirty="0" smtClean="0">
                        <a:solidFill>
                          <a:srgbClr val="000000"/>
                        </a:solidFill>
                        <a:effectLst/>
                        <a:latin typeface="Arial"/>
                      </a:endParaRPr>
                    </a:p>
                    <a:p>
                      <a:pPr marL="18288" algn="l" rtl="0" fontAlgn="ct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PPNR Impairment (CCAR 9Q)</a:t>
                      </a:r>
                      <a:r>
                        <a:rPr lang="en-US" sz="1000" b="1" i="0" u="none" strike="noStrike" baseline="30000" dirty="0">
                          <a:solidFill>
                            <a:srgbClr val="000000"/>
                          </a:solidFill>
                          <a:effectLst/>
                          <a:latin typeface="Arial"/>
                        </a:rPr>
                        <a:t> 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5,639M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5,861M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$4,913M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algn="ctr" rtl="0" fontAlgn="ctr"/>
                      <a:endParaRPr lang="en-US" sz="1000" b="1" i="0" u="none" strike="noStrike" dirty="0">
                        <a:solidFill>
                          <a:srgbClr val="000000"/>
                        </a:solidFill>
                        <a:effectLst/>
                        <a:latin typeface="Arial"/>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39297">
                <a:tc vMerge="1">
                  <a:txBody>
                    <a:bodyPr/>
                    <a:lstStyle/>
                    <a:p>
                      <a:endParaRPr lang="en-US"/>
                    </a:p>
                  </a:txBody>
                  <a:tcPr/>
                </a:tc>
                <a:tc>
                  <a:txBody>
                    <a:bodyPr/>
                    <a:lstStyle/>
                    <a:p>
                      <a:pPr marL="27432" algn="l" rtl="0" fontAlgn="ctr"/>
                      <a:r>
                        <a:rPr lang="en-US" sz="1000" b="0" i="0" u="none" strike="noStrike" dirty="0">
                          <a:solidFill>
                            <a:srgbClr val="000000"/>
                          </a:solidFill>
                          <a:effectLst/>
                          <a:latin typeface="Arial"/>
                        </a:rPr>
                        <a:t>*Loss in </a:t>
                      </a:r>
                      <a:r>
                        <a:rPr lang="en-US" sz="1000" b="0" i="0" u="none" strike="noStrike" dirty="0" smtClean="0">
                          <a:solidFill>
                            <a:srgbClr val="000000"/>
                          </a:solidFill>
                          <a:effectLst/>
                          <a:latin typeface="Arial"/>
                        </a:rPr>
                        <a:t>Stress </a:t>
                      </a:r>
                      <a:r>
                        <a:rPr lang="en-US" sz="1000" b="1"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94%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algn="ctr" rtl="0" fontAlgn="ctr"/>
                      <a:endParaRPr lang="en-US" sz="1000" b="1" i="0" u="none" strike="noStrike" dirty="0">
                        <a:solidFill>
                          <a:srgbClr val="000000"/>
                        </a:solidFill>
                        <a:effectLst/>
                        <a:latin typeface="Arial"/>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4969">
                <a:tc>
                  <a:txBody>
                    <a:bodyPr/>
                    <a:lstStyle/>
                    <a:p>
                      <a:pPr marL="18288" algn="l" rtl="0" fontAlgn="ctr"/>
                      <a:r>
                        <a:rPr lang="en-US" sz="1000" b="1" i="0" u="none" strike="noStrike" dirty="0">
                          <a:solidFill>
                            <a:srgbClr val="000000"/>
                          </a:solidFill>
                          <a:effectLst/>
                          <a:latin typeface="Arial"/>
                        </a:rPr>
                        <a:t>Credit </a:t>
                      </a:r>
                      <a:r>
                        <a:rPr lang="en-US" sz="1000" b="1" i="0" u="none" strike="noStrike" dirty="0" smtClean="0">
                          <a:solidFill>
                            <a:srgbClr val="000000"/>
                          </a:solidFill>
                          <a:effectLst/>
                          <a:latin typeface="Arial"/>
                        </a:rPr>
                        <a:t>risk</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Total Credit Losses (CCAR 9Q)</a:t>
                      </a:r>
                      <a:r>
                        <a:rPr lang="en-US" sz="1000" b="1" i="0" u="none" strike="noStrike" baseline="30000" dirty="0">
                          <a:solidFill>
                            <a:srgbClr val="000000"/>
                          </a:solidFill>
                          <a:effectLst/>
                          <a:latin typeface="Arial"/>
                        </a:rPr>
                        <a:t> 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12,686M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13,186M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$11,052M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algn="ctr" rtl="0" fontAlgn="ctr"/>
                      <a:endParaRPr lang="en-US" sz="1000" b="1" i="0" u="none" strike="noStrike" dirty="0">
                        <a:solidFill>
                          <a:srgbClr val="000000"/>
                        </a:solidFill>
                        <a:effectLst/>
                        <a:latin typeface="Arial"/>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Footnote"/>
          <p:cNvSpPr/>
          <p:nvPr/>
        </p:nvSpPr>
        <p:spPr>
          <a:xfrm>
            <a:off x="2271549" y="6055803"/>
            <a:ext cx="5305757" cy="1019190"/>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Portfolio level granularity available in Entity RAS materials</a:t>
            </a:r>
          </a:p>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charset="0"/>
                <a:ea typeface="ＭＳ Ｐゴシック"/>
              </a:rPr>
              <a:t>Updated </a:t>
            </a:r>
            <a:r>
              <a:rPr lang="en-US" sz="700" dirty="0">
                <a:solidFill>
                  <a:srgbClr val="000000"/>
                </a:solidFill>
                <a:latin typeface="Arial" charset="0"/>
                <a:ea typeface="ＭＳ Ｐゴシック"/>
              </a:rPr>
              <a:t>limit from 2015</a:t>
            </a:r>
            <a:endParaRPr lang="en-US" sz="700" dirty="0">
              <a:solidFill>
                <a:srgbClr val="00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Limits changed from 5 limit 3 trigger to 2 limit 1.5 trigger</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Changed to include all material operational risk events from ones with financial loss of greater than $200k (now $500k)</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Apply to all IHC entities (SBNA, SC, PR Bancorp, SSLLC, SIS, BSI) from July </a:t>
            </a:r>
            <a:r>
              <a:rPr lang="en-US" sz="700" dirty="0" smtClean="0">
                <a:solidFill>
                  <a:srgbClr val="000000"/>
                </a:solidFill>
                <a:latin typeface="Arial"/>
                <a:ea typeface="ＭＳ Ｐゴシック"/>
              </a:rPr>
              <a:t>reporting</a:t>
            </a:r>
          </a:p>
          <a:p>
            <a:pPr marL="114300" indent="-114300">
              <a:lnSpc>
                <a:spcPct val="86000"/>
              </a:lnSpc>
              <a:buFont typeface="+mj-lt"/>
              <a:buAutoNum type="arabicPeriod"/>
            </a:pPr>
            <a:r>
              <a:rPr lang="en-US" sz="700" dirty="0">
                <a:solidFill>
                  <a:srgbClr val="000000"/>
                </a:solidFill>
                <a:latin typeface="Arial"/>
                <a:ea typeface="ＭＳ Ｐゴシック"/>
              </a:rPr>
              <a:t>SBNA loss provision of $104MM related to the STARS event which was under evaluation is not classified as an operational risk </a:t>
            </a:r>
            <a:r>
              <a:rPr lang="en-US" sz="700" dirty="0" smtClean="0">
                <a:solidFill>
                  <a:srgbClr val="000000"/>
                </a:solidFill>
                <a:latin typeface="Arial"/>
                <a:ea typeface="ＭＳ Ｐゴシック"/>
              </a:rPr>
              <a:t>loss</a:t>
            </a:r>
          </a:p>
          <a:p>
            <a:pPr marL="114300" indent="-114300">
              <a:lnSpc>
                <a:spcPct val="86000"/>
              </a:lnSpc>
              <a:buFont typeface="+mj-lt"/>
              <a:buAutoNum type="arabicPeriod"/>
            </a:pPr>
            <a:r>
              <a:rPr lang="en-US" sz="700" dirty="0" smtClean="0">
                <a:solidFill>
                  <a:srgbClr val="000000"/>
                </a:solidFill>
                <a:latin typeface="Arial"/>
                <a:ea typeface="ＭＳ Ｐゴシック"/>
              </a:rPr>
              <a:t>Calculated </a:t>
            </a:r>
            <a:r>
              <a:rPr lang="en-US" sz="700" dirty="0">
                <a:solidFill>
                  <a:srgbClr val="000000"/>
                </a:solidFill>
                <a:latin typeface="Arial"/>
                <a:ea typeface="ＭＳ Ｐゴシック"/>
              </a:rPr>
              <a:t>with 1 month </a:t>
            </a:r>
            <a:r>
              <a:rPr lang="en-US" sz="700" dirty="0" smtClean="0">
                <a:solidFill>
                  <a:srgbClr val="000000"/>
                </a:solidFill>
                <a:latin typeface="Arial"/>
                <a:ea typeface="ＭＳ Ｐゴシック"/>
              </a:rPr>
              <a:t>lag </a:t>
            </a:r>
            <a:r>
              <a:rPr lang="en-US" sz="700" dirty="0">
                <a:solidFill>
                  <a:srgbClr val="000000"/>
                </a:solidFill>
                <a:latin typeface="Arial"/>
                <a:ea typeface="ＭＳ Ｐゴシック"/>
              </a:rPr>
              <a:t>by </a:t>
            </a:r>
            <a:r>
              <a:rPr lang="en-US" sz="700" dirty="0" smtClean="0">
                <a:solidFill>
                  <a:srgbClr val="000000"/>
                </a:solidFill>
                <a:latin typeface="Arial"/>
                <a:ea typeface="ＭＳ Ｐゴシック"/>
              </a:rPr>
              <a:t>Treasury</a:t>
            </a:r>
          </a:p>
          <a:p>
            <a:pPr marL="114300" indent="-114300">
              <a:lnSpc>
                <a:spcPct val="86000"/>
              </a:lnSpc>
              <a:buFont typeface="+mj-lt"/>
              <a:buAutoNum type="arabicPeriod"/>
            </a:pPr>
            <a:r>
              <a:rPr lang="en-US" sz="700" dirty="0" smtClean="0">
                <a:solidFill>
                  <a:srgbClr val="000000"/>
                </a:solidFill>
                <a:latin typeface="Arial"/>
                <a:ea typeface="ＭＳ Ｐゴシック"/>
              </a:rPr>
              <a:t>Estimate from market risk</a:t>
            </a:r>
          </a:p>
          <a:p>
            <a:pPr marL="114300" indent="-114300">
              <a:lnSpc>
                <a:spcPct val="86000"/>
              </a:lnSpc>
              <a:buFont typeface="+mj-lt"/>
              <a:buAutoNum type="arabicPeriod"/>
            </a:pPr>
            <a:endParaRPr lang="en-US" sz="700" dirty="0">
              <a:solidFill>
                <a:srgbClr val="000000"/>
              </a:solidFill>
              <a:latin typeface="Arial"/>
              <a:ea typeface="ＭＳ Ｐゴシック"/>
            </a:endParaRPr>
          </a:p>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p:txBody>
      </p:sp>
      <p:grpSp>
        <p:nvGrpSpPr>
          <p:cNvPr id="10" name="Group 9"/>
          <p:cNvGrpSpPr/>
          <p:nvPr/>
        </p:nvGrpSpPr>
        <p:grpSpPr>
          <a:xfrm>
            <a:off x="396236" y="5951135"/>
            <a:ext cx="2316000" cy="125740"/>
            <a:chOff x="372254" y="5975278"/>
            <a:chExt cx="2316000" cy="125740"/>
          </a:xfrm>
        </p:grpSpPr>
        <p:sp>
          <p:nvSpPr>
            <p:cNvPr id="11" name="TextBox 10"/>
            <p:cNvSpPr txBox="1"/>
            <p:nvPr/>
          </p:nvSpPr>
          <p:spPr>
            <a:xfrm>
              <a:off x="82877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2" name="TextBox 11"/>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Tree>
    <p:extLst>
      <p:ext uri="{BB962C8B-B14F-4D97-AF65-F5344CB8AC3E}">
        <p14:creationId xmlns:p14="http://schemas.microsoft.com/office/powerpoint/2010/main" val="1667944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154675"/>
            <a:ext cx="8553951" cy="461665"/>
          </a:xfrm>
          <a:prstGeom prst="rect">
            <a:avLst/>
          </a:prstGeom>
          <a:noFill/>
        </p:spPr>
        <p:txBody>
          <a:bodyPr wrap="square" rtlCol="0">
            <a:spAutoFit/>
          </a:bodyPr>
          <a:lstStyle/>
          <a:p>
            <a:pPr eaLnBrk="1" fontAlgn="auto" hangingPunct="1">
              <a:spcBef>
                <a:spcPts val="0"/>
              </a:spcBef>
              <a:spcAft>
                <a:spcPts val="0"/>
              </a:spcAft>
            </a:pPr>
            <a:r>
              <a:rPr lang="en-US" b="1" dirty="0" smtClean="0">
                <a:solidFill>
                  <a:prstClr val="black"/>
                </a:solidFill>
                <a:latin typeface="Arial" panose="020B0604020202020204" pitchFamily="34" charset="0"/>
                <a:ea typeface="+mn-ea"/>
                <a:cs typeface="Arial" panose="020B0604020202020204" pitchFamily="34" charset="0"/>
              </a:rPr>
              <a:t>3. Additional Metrics – Capital Adequacy</a:t>
            </a:r>
            <a:endParaRPr lang="en-GB" b="1" dirty="0">
              <a:solidFill>
                <a:prstClr val="black"/>
              </a:solidFill>
              <a:latin typeface="Arial" panose="020B0604020202020204" pitchFamily="34" charset="0"/>
              <a:ea typeface="+mn-ea"/>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18163803"/>
              </p:ext>
            </p:extLst>
          </p:nvPr>
        </p:nvGraphicFramePr>
        <p:xfrm>
          <a:off x="334077" y="799985"/>
          <a:ext cx="7621960" cy="4831445"/>
        </p:xfrm>
        <a:graphic>
          <a:graphicData uri="http://schemas.openxmlformats.org/drawingml/2006/table">
            <a:tbl>
              <a:tblPr firstRow="1" bandRow="1"/>
              <a:tblGrid>
                <a:gridCol w="1049350"/>
                <a:gridCol w="1712231"/>
                <a:gridCol w="691929"/>
                <a:gridCol w="797478"/>
                <a:gridCol w="100401"/>
                <a:gridCol w="1072360"/>
                <a:gridCol w="1072360"/>
                <a:gridCol w="1125851"/>
              </a:tblGrid>
              <a:tr h="26541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50" b="1" dirty="0" smtClean="0">
                          <a:solidFill>
                            <a:srgbClr val="FF0000"/>
                          </a:solidFill>
                          <a:latin typeface="Arial" panose="020B0604020202020204" pitchFamily="34" charset="0"/>
                          <a:cs typeface="Arial" panose="020B0604020202020204" pitchFamily="34" charset="0"/>
                        </a:rPr>
                        <a:t>Quarterly</a:t>
                      </a:r>
                      <a:r>
                        <a:rPr lang="en-US" sz="1050" b="1" baseline="0" dirty="0" smtClean="0">
                          <a:solidFill>
                            <a:srgbClr val="FF0000"/>
                          </a:solidFill>
                          <a:latin typeface="Arial" panose="020B0604020202020204" pitchFamily="34" charset="0"/>
                          <a:cs typeface="Arial" panose="020B0604020202020204" pitchFamily="34" charset="0"/>
                        </a:rPr>
                        <a:t> Metrics</a:t>
                      </a:r>
                      <a:endParaRPr lang="en-US" sz="10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0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52774">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Loss impact on trading portfolio</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1.07%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2774">
                <a:tc vMerge="1">
                  <a:txBody>
                    <a:bodyPr/>
                    <a:lstStyle/>
                    <a:p>
                      <a:endParaRPr lang="en-US"/>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GCB Concentration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$150MM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$128MM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332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Annual</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baseline="0" dirty="0" smtClean="0">
                          <a:solidFill>
                            <a:schemeClr val="bg1"/>
                          </a:solidFill>
                          <a:latin typeface="Arial" panose="020B0604020202020204" pitchFamily="34" charset="0"/>
                          <a:ea typeface="ＭＳ Ｐゴシック"/>
                          <a:cs typeface="Arial" panose="020B0604020202020204" pitchFamily="34" charset="0"/>
                        </a:rPr>
                        <a:t>T</a:t>
                      </a:r>
                      <a:r>
                        <a:rPr lang="en-US" sz="1000" b="1" kern="1200" dirty="0" smtClean="0">
                          <a:solidFill>
                            <a:schemeClr val="bg1"/>
                          </a:solidFill>
                          <a:latin typeface="Arial" panose="020B0604020202020204" pitchFamily="34" charset="0"/>
                          <a:ea typeface="ＭＳ Ｐゴシック"/>
                          <a:cs typeface="Arial" panose="020B0604020202020204" pitchFamily="34" charset="0"/>
                        </a:rPr>
                        <a: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endParaRPr lang="en-US" sz="100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rowSpan="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-370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lnSpc>
                          <a:spcPct val="100000"/>
                        </a:lnSpc>
                        <a:spcBef>
                          <a:spcPts val="200"/>
                        </a:spcBef>
                        <a:spcAft>
                          <a:spcPts val="200"/>
                        </a:spcAft>
                      </a:pPr>
                      <a:endParaRPr lang="en-US" sz="1000" b="0" kern="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spcBef>
                          <a:spcPts val="200"/>
                        </a:spcBef>
                        <a:spcAft>
                          <a:spcPts val="200"/>
                        </a:spcAft>
                      </a:pPr>
                      <a:r>
                        <a:rPr lang="en-US" sz="1000" b="1" kern="0" dirty="0" smtClean="0">
                          <a:solidFill>
                            <a:schemeClr val="tx1"/>
                          </a:solidFill>
                          <a:latin typeface="Arial" panose="020B0604020202020204" pitchFamily="34" charset="0"/>
                          <a:ea typeface="+mn-ea"/>
                          <a:cs typeface="Arial" panose="020B0604020202020204" pitchFamily="34" charset="0"/>
                        </a:rPr>
                        <a:t>-150 bps</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Jump to Default Top 5 over CET1</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-150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kern="0" dirty="0" smtClean="0">
                          <a:solidFill>
                            <a:schemeClr val="tx1"/>
                          </a:solidFill>
                          <a:latin typeface="Arial" panose="020B0604020202020204" pitchFamily="34" charset="0"/>
                          <a:cs typeface="Arial" panose="020B0604020202020204" pitchFamily="34" charset="0"/>
                        </a:rPr>
                        <a:t>-120</a:t>
                      </a:r>
                      <a:r>
                        <a:rPr lang="en-US" sz="1000" b="1" kern="0" baseline="0" dirty="0" smtClean="0">
                          <a:solidFill>
                            <a:schemeClr val="tx1"/>
                          </a:solidFill>
                          <a:latin typeface="Arial" panose="020B0604020202020204" pitchFamily="34" charset="0"/>
                          <a:cs typeface="Arial" panose="020B0604020202020204" pitchFamily="34" charset="0"/>
                        </a:rPr>
                        <a:t> </a:t>
                      </a:r>
                      <a:r>
                        <a:rPr lang="en-US" sz="1000" b="1" kern="0" dirty="0" smtClean="0">
                          <a:solidFill>
                            <a:schemeClr val="tx1"/>
                          </a:solidFill>
                          <a:latin typeface="Arial" panose="020B0604020202020204" pitchFamily="34" charset="0"/>
                          <a:cs typeface="Arial" panose="020B0604020202020204" pitchFamily="34" charset="0"/>
                        </a:rPr>
                        <a:t>bps </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Impact of CVA stress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-$3.2MM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endParaRPr lang="en-GB"/>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Op Risk stressed</a:t>
                      </a:r>
                      <a:r>
                        <a:rPr lang="en-US" sz="1000" baseline="0" dirty="0" smtClean="0">
                          <a:effectLst/>
                          <a:latin typeface="Arial" panose="020B0604020202020204" pitchFamily="34" charset="0"/>
                          <a:ea typeface="Calibri"/>
                          <a:cs typeface="Arial" panose="020B0604020202020204" pitchFamily="34" charset="0"/>
                        </a:rPr>
                        <a:t> losses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31.6%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10.25%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12.24%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127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6.55%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10.41%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20214">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10.00%</a:t>
                      </a:r>
                      <a:endParaRPr lang="en-US" sz="1000" b="0" strike="noStrike" kern="1200" baseline="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11.45%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64806">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6.35%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9.03%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51165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Credit Risk</a:t>
            </a:r>
            <a:endParaRPr lang="en-GB" dirty="0">
              <a:solidFill>
                <a:prstClr val="black"/>
              </a:solidFill>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1174102586"/>
              </p:ext>
            </p:extLst>
          </p:nvPr>
        </p:nvGraphicFramePr>
        <p:xfrm>
          <a:off x="354061" y="784345"/>
          <a:ext cx="6604879" cy="2511595"/>
        </p:xfrm>
        <a:graphic>
          <a:graphicData uri="http://schemas.openxmlformats.org/drawingml/2006/table">
            <a:tbl>
              <a:tblPr firstRow="1" bandRow="1"/>
              <a:tblGrid>
                <a:gridCol w="1018460"/>
                <a:gridCol w="1379012"/>
                <a:gridCol w="606937"/>
                <a:gridCol w="699520"/>
                <a:gridCol w="92584"/>
                <a:gridCol w="936122"/>
                <a:gridCol w="936122"/>
                <a:gridCol w="936122"/>
              </a:tblGrid>
              <a:tr h="2695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9542">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a:t>
                      </a:r>
                      <a:r>
                        <a:rPr lang="en-US" sz="1000" b="1" baseline="0" dirty="0" smtClean="0">
                          <a:solidFill>
                            <a:schemeClr val="tx1"/>
                          </a:solidFill>
                          <a:latin typeface="Arial" panose="020B0604020202020204" pitchFamily="34" charset="0"/>
                          <a:cs typeface="Arial" panose="020B0604020202020204" pitchFamily="34" charset="0"/>
                        </a:rPr>
                        <a:t> (losses)</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Cost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0.23%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0.25%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0.34%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US"/>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11.00%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8.08%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8.3%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8.4%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0.25%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-0.03%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-0.01%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0.00%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0.18%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0.16%</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0.04%</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92.0%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93.1%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101.7%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250%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257%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268.6%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279.6%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355259">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risk (concentration)</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Top 20 Financial Institutions</a:t>
                      </a:r>
                      <a:r>
                        <a:rPr lang="en-US" sz="1000" baseline="0" dirty="0" smtClean="0">
                          <a:effectLst/>
                          <a:latin typeface="Arial" panose="020B0604020202020204" pitchFamily="34" charset="0"/>
                          <a:ea typeface="Calibri"/>
                          <a:cs typeface="Arial" panose="020B0604020202020204" pitchFamily="34" charset="0"/>
                        </a:rPr>
                        <a:t> exposure</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2.87%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solidFill>
                            <a:srgbClr val="000000"/>
                          </a:solidFill>
                          <a:effectLst/>
                          <a:latin typeface="Arial"/>
                        </a:rPr>
                        <a:t>3.4%</a:t>
                      </a:r>
                      <a:endParaRPr lang="en-US" sz="1000" b="0" i="0" u="none" strike="noStrike" dirty="0">
                        <a:solidFill>
                          <a:srgbClr val="000000"/>
                        </a:solidFill>
                        <a:effectLst/>
                        <a:latin typeface="Arial"/>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solidFill>
                            <a:srgbClr val="000000"/>
                          </a:solidFill>
                          <a:effectLst/>
                          <a:latin typeface="Arial"/>
                        </a:rPr>
                        <a:t>3.5%</a:t>
                      </a:r>
                      <a:endParaRPr lang="en-US" sz="1000" b="0" i="0" u="none" strike="noStrike" dirty="0">
                        <a:solidFill>
                          <a:srgbClr val="000000"/>
                        </a:solidFill>
                        <a:effectLst/>
                        <a:latin typeface="Arial"/>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N/A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15.31%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solidFill>
                            <a:srgbClr val="000000"/>
                          </a:solidFill>
                          <a:effectLst/>
                          <a:latin typeface="Arial"/>
                        </a:rPr>
                        <a:t>16.4%</a:t>
                      </a:r>
                      <a:endParaRPr lang="en-US" sz="1000" b="0" i="0" u="none" strike="noStrike" dirty="0">
                        <a:solidFill>
                          <a:srgbClr val="000000"/>
                        </a:solidFill>
                        <a:effectLst/>
                        <a:latin typeface="Arial"/>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solidFill>
                            <a:srgbClr val="000000"/>
                          </a:solidFill>
                          <a:effectLst/>
                          <a:latin typeface="Arial"/>
                        </a:rPr>
                        <a:t>15.3%</a:t>
                      </a:r>
                      <a:endParaRPr lang="en-US" sz="1000" b="0" i="0" u="none" strike="noStrike" dirty="0">
                        <a:solidFill>
                          <a:srgbClr val="000000"/>
                        </a:solidFill>
                        <a:effectLst/>
                        <a:latin typeface="Arial"/>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Tree>
    <p:extLst>
      <p:ext uri="{BB962C8B-B14F-4D97-AF65-F5344CB8AC3E}">
        <p14:creationId xmlns:p14="http://schemas.microsoft.com/office/powerpoint/2010/main" val="2641927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89826083"/>
              </p:ext>
            </p:extLst>
          </p:nvPr>
        </p:nvGraphicFramePr>
        <p:xfrm>
          <a:off x="325200" y="4429125"/>
          <a:ext cx="8466375" cy="2301627"/>
        </p:xfrm>
        <a:graphic>
          <a:graphicData uri="http://schemas.openxmlformats.org/drawingml/2006/table">
            <a:tbl>
              <a:tblPr firstRow="1" firstCol="1" bandRow="1">
                <a:tableStyleId>{2D5ABB26-0587-4C30-8999-92F81FD0307C}</a:tableStyleId>
              </a:tblPr>
              <a:tblGrid>
                <a:gridCol w="8466375"/>
              </a:tblGrid>
              <a:tr h="190500">
                <a:tc>
                  <a:txBody>
                    <a:bodyPr/>
                    <a:lstStyle/>
                    <a:p>
                      <a:pPr marL="0" marR="0">
                        <a:spcBef>
                          <a:spcPts val="0"/>
                        </a:spcBef>
                        <a:spcAft>
                          <a:spcPts val="200"/>
                        </a:spcAft>
                      </a:pPr>
                      <a:r>
                        <a:rPr lang="en-US" sz="900" b="1" u="none" dirty="0" smtClean="0">
                          <a:effectLst/>
                          <a:latin typeface="Arial" panose="020B0604020202020204" pitchFamily="34" charset="0"/>
                          <a:cs typeface="Arial" panose="020B0604020202020204" pitchFamily="34" charset="0"/>
                        </a:rPr>
                        <a:t>Breaches/ Action Plans</a:t>
                      </a:r>
                      <a:endParaRPr lang="en-US" sz="900" b="1" u="none" dirty="0">
                        <a:effectLst/>
                        <a:latin typeface="Arial" panose="020B0604020202020204" pitchFamily="34" charset="0"/>
                        <a:ea typeface="Calibri"/>
                        <a:cs typeface="Arial" panose="020B0604020202020204" pitchFamily="34" charset="0"/>
                      </a:endParaRPr>
                    </a:p>
                  </a:txBody>
                  <a:tcPr marL="63395" marR="6339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r>
              <a:tr h="428625">
                <a:tc>
                  <a:txBody>
                    <a:bodyPr/>
                    <a:lstStyle/>
                    <a:p>
                      <a:pPr marL="0" marR="0">
                        <a:lnSpc>
                          <a:spcPct val="100000"/>
                        </a:lnSpc>
                        <a:spcBef>
                          <a:spcPts val="0"/>
                        </a:spcBef>
                        <a:spcAft>
                          <a:spcPts val="0"/>
                        </a:spcAft>
                      </a:pPr>
                      <a:r>
                        <a:rPr lang="en-US" sz="850" b="1" dirty="0">
                          <a:effectLst/>
                          <a:latin typeface="Arial" panose="020B0604020202020204" pitchFamily="34" charset="0"/>
                          <a:cs typeface="Arial" panose="020B0604020202020204" pitchFamily="34" charset="0"/>
                        </a:rPr>
                        <a:t>Relevant OR Events </a:t>
                      </a:r>
                      <a:r>
                        <a:rPr lang="en-US" sz="850" b="1" dirty="0" smtClean="0">
                          <a:effectLst/>
                          <a:latin typeface="Arial" panose="020B0604020202020204" pitchFamily="34" charset="0"/>
                          <a:cs typeface="Arial" panose="020B0604020202020204" pitchFamily="34" charset="0"/>
                        </a:rPr>
                        <a:t>(%):</a:t>
                      </a:r>
                    </a:p>
                    <a:p>
                      <a:pPr marL="457200" marR="0" indent="-171450">
                        <a:lnSpc>
                          <a:spcPct val="100000"/>
                        </a:lnSpc>
                        <a:spcBef>
                          <a:spcPts val="0"/>
                        </a:spcBef>
                        <a:spcAft>
                          <a:spcPts val="0"/>
                        </a:spcAft>
                        <a:buFont typeface="Arial" panose="020B0604020202020204" pitchFamily="34" charset="0"/>
                        <a:buChar char="•"/>
                      </a:pPr>
                      <a:r>
                        <a:rPr lang="en-US" sz="850" b="1" dirty="0" smtClean="0">
                          <a:effectLst/>
                          <a:latin typeface="Arial" panose="020B0604020202020204" pitchFamily="34" charset="0"/>
                          <a:cs typeface="Arial" panose="020B0604020202020204" pitchFamily="34" charset="0"/>
                        </a:rPr>
                        <a:t>BSPR</a:t>
                      </a:r>
                      <a:r>
                        <a:rPr lang="en-US" sz="850" dirty="0" smtClean="0">
                          <a:effectLst/>
                          <a:latin typeface="Arial" panose="020B0604020202020204" pitchFamily="34" charset="0"/>
                          <a:cs typeface="Arial" panose="020B0604020202020204" pitchFamily="34" charset="0"/>
                        </a:rPr>
                        <a:t> </a:t>
                      </a:r>
                      <a:r>
                        <a:rPr lang="en-US" sz="850" dirty="0" smtClean="0">
                          <a:solidFill>
                            <a:srgbClr val="FF0000"/>
                          </a:solidFill>
                          <a:effectLst/>
                          <a:latin typeface="Arial" panose="020B0604020202020204" pitchFamily="34" charset="0"/>
                          <a:cs typeface="Arial" panose="020B0604020202020204" pitchFamily="34" charset="0"/>
                        </a:rPr>
                        <a:t>(20%): </a:t>
                      </a:r>
                      <a:r>
                        <a:rPr lang="en-US" sz="850" dirty="0" smtClean="0">
                          <a:effectLst/>
                          <a:latin typeface="Arial" panose="020B0604020202020204" pitchFamily="34" charset="0"/>
                          <a:cs typeface="Arial" panose="020B0604020202020204" pitchFamily="34" charset="0"/>
                        </a:rPr>
                        <a:t>The 20% is driven by the ~$1.5MM Credit Card Payment loss event; this event is considered a one-off</a:t>
                      </a:r>
                    </a:p>
                    <a:p>
                      <a:pPr marL="457200" marR="0" indent="-171450">
                        <a:lnSpc>
                          <a:spcPct val="100000"/>
                        </a:lnSpc>
                        <a:spcBef>
                          <a:spcPts val="0"/>
                        </a:spcBef>
                        <a:spcAft>
                          <a:spcPts val="0"/>
                        </a:spcAft>
                        <a:buFont typeface="Arial" panose="020B0604020202020204" pitchFamily="34" charset="0"/>
                        <a:buChar char="•"/>
                      </a:pPr>
                      <a:r>
                        <a:rPr lang="en-US" sz="850" b="1" dirty="0" smtClean="0">
                          <a:effectLst/>
                          <a:latin typeface="Arial" panose="020B0604020202020204" pitchFamily="34" charset="0"/>
                          <a:cs typeface="Arial" panose="020B0604020202020204" pitchFamily="34" charset="0"/>
                        </a:rPr>
                        <a:t>SSLLC</a:t>
                      </a:r>
                      <a:r>
                        <a:rPr lang="en-US" sz="850" dirty="0" smtClean="0">
                          <a:effectLst/>
                          <a:latin typeface="Arial" panose="020B0604020202020204" pitchFamily="34" charset="0"/>
                          <a:cs typeface="Arial" panose="020B0604020202020204" pitchFamily="34" charset="0"/>
                        </a:rPr>
                        <a:t> </a:t>
                      </a:r>
                      <a:r>
                        <a:rPr lang="en-US" sz="850" dirty="0" smtClean="0">
                          <a:solidFill>
                            <a:srgbClr val="FF0000"/>
                          </a:solidFill>
                          <a:effectLst/>
                          <a:latin typeface="Arial" panose="020B0604020202020204" pitchFamily="34" charset="0"/>
                          <a:cs typeface="Arial" panose="020B0604020202020204" pitchFamily="34" charset="0"/>
                        </a:rPr>
                        <a:t>(22%):</a:t>
                      </a:r>
                      <a:r>
                        <a:rPr lang="en-US" sz="850" dirty="0" smtClean="0">
                          <a:effectLst/>
                          <a:latin typeface="Arial" panose="020B0604020202020204" pitchFamily="34" charset="0"/>
                          <a:cs typeface="Arial" panose="020B0604020202020204" pitchFamily="34" charset="0"/>
                        </a:rPr>
                        <a:t> Driven by FINRA arbitration claims</a:t>
                      </a:r>
                    </a:p>
                  </a:txBody>
                  <a:tcPr marL="63395" marR="633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09575">
                <a:tc>
                  <a:txBody>
                    <a:bodyPr/>
                    <a:lstStyle/>
                    <a:p>
                      <a:pPr marL="0" marR="0">
                        <a:lnSpc>
                          <a:spcPct val="100000"/>
                        </a:lnSpc>
                        <a:spcBef>
                          <a:spcPts val="0"/>
                        </a:spcBef>
                        <a:spcAft>
                          <a:spcPts val="0"/>
                        </a:spcAft>
                      </a:pPr>
                      <a:r>
                        <a:rPr lang="en-US" sz="850" b="1" dirty="0">
                          <a:effectLst/>
                          <a:latin typeface="Arial" panose="020B0604020202020204" pitchFamily="34" charset="0"/>
                          <a:cs typeface="Arial" panose="020B0604020202020204" pitchFamily="34" charset="0"/>
                        </a:rPr>
                        <a:t>Credit Card $ Fraud Ratio (</a:t>
                      </a:r>
                      <a:r>
                        <a:rPr lang="en-US" sz="850" b="1" dirty="0" smtClean="0">
                          <a:effectLst/>
                          <a:latin typeface="Arial" panose="020B0604020202020204" pitchFamily="34" charset="0"/>
                          <a:cs typeface="Arial" panose="020B0604020202020204" pitchFamily="34" charset="0"/>
                        </a:rPr>
                        <a:t>bps): </a:t>
                      </a:r>
                    </a:p>
                    <a:p>
                      <a:pPr marL="457200" marR="0" indent="-171450">
                        <a:lnSpc>
                          <a:spcPct val="100000"/>
                        </a:lnSpc>
                        <a:spcBef>
                          <a:spcPts val="0"/>
                        </a:spcBef>
                        <a:spcAft>
                          <a:spcPts val="0"/>
                        </a:spcAft>
                        <a:buFont typeface="Arial" panose="020B0604020202020204" pitchFamily="34" charset="0"/>
                        <a:buChar char="•"/>
                      </a:pPr>
                      <a:r>
                        <a:rPr lang="en-US" sz="850" b="1" u="none" dirty="0" smtClean="0">
                          <a:effectLst/>
                          <a:latin typeface="Arial" panose="020B0604020202020204" pitchFamily="34" charset="0"/>
                          <a:cs typeface="Arial" panose="020B0604020202020204" pitchFamily="34" charset="0"/>
                        </a:rPr>
                        <a:t>SBNA</a:t>
                      </a:r>
                      <a:r>
                        <a:rPr lang="en-US" sz="850" u="none" baseline="0" dirty="0" smtClean="0">
                          <a:effectLst/>
                          <a:latin typeface="Arial" panose="020B0604020202020204" pitchFamily="34" charset="0"/>
                          <a:cs typeface="Arial" panose="020B0604020202020204" pitchFamily="34" charset="0"/>
                        </a:rPr>
                        <a:t> </a:t>
                      </a:r>
                      <a:r>
                        <a:rPr lang="en-US" sz="850" u="none" baseline="0" dirty="0" smtClean="0">
                          <a:solidFill>
                            <a:srgbClr val="FF0000"/>
                          </a:solidFill>
                          <a:effectLst/>
                          <a:latin typeface="Arial" panose="020B0604020202020204" pitchFamily="34" charset="0"/>
                          <a:cs typeface="Arial" panose="020B0604020202020204" pitchFamily="34" charset="0"/>
                        </a:rPr>
                        <a:t>(</a:t>
                      </a:r>
                      <a:r>
                        <a:rPr lang="en-US" sz="850" u="none" dirty="0" smtClean="0">
                          <a:solidFill>
                            <a:srgbClr val="FF0000"/>
                          </a:solidFill>
                          <a:effectLst/>
                          <a:latin typeface="Arial" panose="020B0604020202020204" pitchFamily="34" charset="0"/>
                          <a:cs typeface="Arial" panose="020B0604020202020204" pitchFamily="34" charset="0"/>
                        </a:rPr>
                        <a:t>64bps): </a:t>
                      </a:r>
                      <a:r>
                        <a:rPr lang="en-US" sz="850" dirty="0" smtClean="0">
                          <a:solidFill>
                            <a:srgbClr val="FF0000"/>
                          </a:solidFill>
                          <a:effectLst/>
                          <a:latin typeface="Arial" panose="020B0604020202020204" pitchFamily="34" charset="0"/>
                          <a:cs typeface="Arial" panose="020B0604020202020204" pitchFamily="34" charset="0"/>
                        </a:rPr>
                        <a:t> </a:t>
                      </a:r>
                      <a:r>
                        <a:rPr lang="en-US" sz="850" dirty="0" smtClean="0">
                          <a:effectLst/>
                          <a:latin typeface="Arial" panose="020B0604020202020204" pitchFamily="34" charset="0"/>
                          <a:cs typeface="Arial" panose="020B0604020202020204" pitchFamily="34" charset="0"/>
                        </a:rPr>
                        <a:t>Increase in credit card application fraud when a new application system online was rolled out and identified theft victims information was used to open cards. This caused an increase in fraud losses and sales.</a:t>
                      </a:r>
                      <a:endParaRPr lang="en-US" sz="850" dirty="0">
                        <a:effectLst/>
                        <a:latin typeface="Arial" panose="020B0604020202020204" pitchFamily="34" charset="0"/>
                        <a:ea typeface="Calibri"/>
                        <a:cs typeface="Arial" panose="020B0604020202020204" pitchFamily="34" charset="0"/>
                      </a:endParaRPr>
                    </a:p>
                  </a:txBody>
                  <a:tcPr marL="63395" marR="63395"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04800">
                <a:tc>
                  <a:txBody>
                    <a:bodyPr/>
                    <a:lstStyle/>
                    <a:p>
                      <a:pPr marL="0" marR="0">
                        <a:lnSpc>
                          <a:spcPct val="100000"/>
                        </a:lnSpc>
                        <a:spcBef>
                          <a:spcPts val="0"/>
                        </a:spcBef>
                        <a:spcAft>
                          <a:spcPts val="0"/>
                        </a:spcAft>
                      </a:pPr>
                      <a:r>
                        <a:rPr lang="en-US" sz="850" b="1" dirty="0">
                          <a:effectLst/>
                          <a:latin typeface="Arial" panose="020B0604020202020204" pitchFamily="34" charset="0"/>
                          <a:cs typeface="Arial" panose="020B0604020202020204" pitchFamily="34" charset="0"/>
                        </a:rPr>
                        <a:t>Debit Card $ Fraud Ratio (bps</a:t>
                      </a:r>
                      <a:r>
                        <a:rPr lang="en-US" sz="850" b="1" dirty="0" smtClean="0">
                          <a:effectLst/>
                          <a:latin typeface="Arial" panose="020B0604020202020204" pitchFamily="34" charset="0"/>
                          <a:cs typeface="Arial" panose="020B0604020202020204" pitchFamily="34" charset="0"/>
                        </a:rPr>
                        <a:t>): </a:t>
                      </a:r>
                    </a:p>
                    <a:p>
                      <a:pPr marL="457200" marR="0" indent="-171450">
                        <a:lnSpc>
                          <a:spcPct val="100000"/>
                        </a:lnSpc>
                        <a:spcBef>
                          <a:spcPts val="0"/>
                        </a:spcBef>
                        <a:spcAft>
                          <a:spcPts val="0"/>
                        </a:spcAft>
                        <a:buFont typeface="Arial" panose="020B0604020202020204" pitchFamily="34" charset="0"/>
                        <a:buChar char="•"/>
                      </a:pPr>
                      <a:r>
                        <a:rPr lang="en-US" sz="850" b="1" u="none" dirty="0" smtClean="0">
                          <a:effectLst/>
                          <a:latin typeface="Arial" panose="020B0604020202020204" pitchFamily="34" charset="0"/>
                          <a:cs typeface="Arial" panose="020B0604020202020204" pitchFamily="34" charset="0"/>
                        </a:rPr>
                        <a:t>SBNA</a:t>
                      </a:r>
                      <a:r>
                        <a:rPr lang="en-US" sz="850" u="none" baseline="0" dirty="0" smtClean="0">
                          <a:effectLst/>
                          <a:latin typeface="Arial" panose="020B0604020202020204" pitchFamily="34" charset="0"/>
                          <a:cs typeface="Arial" panose="020B0604020202020204" pitchFamily="34" charset="0"/>
                        </a:rPr>
                        <a:t> </a:t>
                      </a:r>
                      <a:r>
                        <a:rPr lang="en-US" sz="850" u="none" baseline="0" dirty="0" smtClean="0">
                          <a:solidFill>
                            <a:srgbClr val="FF0000"/>
                          </a:solidFill>
                          <a:effectLst/>
                          <a:latin typeface="Arial" panose="020B0604020202020204" pitchFamily="34" charset="0"/>
                          <a:cs typeface="Arial" panose="020B0604020202020204" pitchFamily="34" charset="0"/>
                        </a:rPr>
                        <a:t>(19bps): </a:t>
                      </a:r>
                      <a:r>
                        <a:rPr lang="en-US" sz="850" u="none" dirty="0" smtClean="0">
                          <a:solidFill>
                            <a:srgbClr val="FF0000"/>
                          </a:solidFill>
                          <a:effectLst/>
                          <a:latin typeface="Arial" panose="020B0604020202020204" pitchFamily="34" charset="0"/>
                          <a:cs typeface="Arial" panose="020B0604020202020204" pitchFamily="34" charset="0"/>
                        </a:rPr>
                        <a:t> </a:t>
                      </a:r>
                      <a:r>
                        <a:rPr lang="en-US" sz="850" dirty="0">
                          <a:effectLst/>
                          <a:latin typeface="Arial" panose="020B0604020202020204" pitchFamily="34" charset="0"/>
                          <a:cs typeface="Arial" panose="020B0604020202020204" pitchFamily="34" charset="0"/>
                        </a:rPr>
                        <a:t>Cards were compromised that resulted in account takeover. Fraud identified the compromise and put in rules to minimize the fraud.</a:t>
                      </a:r>
                      <a:endParaRPr lang="en-US" sz="850" dirty="0">
                        <a:effectLst/>
                        <a:latin typeface="Arial" panose="020B0604020202020204" pitchFamily="34" charset="0"/>
                        <a:ea typeface="Calibri"/>
                        <a:cs typeface="Arial" panose="020B0604020202020204" pitchFamily="34" charset="0"/>
                      </a:endParaRPr>
                    </a:p>
                  </a:txBody>
                  <a:tcPr marL="63395" marR="63395"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61975">
                <a:tc>
                  <a:txBody>
                    <a:bodyPr/>
                    <a:lstStyle/>
                    <a:p>
                      <a:pPr marL="0" marR="0">
                        <a:lnSpc>
                          <a:spcPct val="100000"/>
                        </a:lnSpc>
                        <a:spcBef>
                          <a:spcPts val="0"/>
                        </a:spcBef>
                        <a:spcAft>
                          <a:spcPts val="0"/>
                        </a:spcAft>
                      </a:pPr>
                      <a:r>
                        <a:rPr lang="en-US" sz="850" b="1" dirty="0">
                          <a:effectLst/>
                          <a:latin typeface="Arial" panose="020B0604020202020204" pitchFamily="34" charset="0"/>
                          <a:cs typeface="Arial" panose="020B0604020202020204" pitchFamily="34" charset="0"/>
                        </a:rPr>
                        <a:t>Credit Card # Fraud Ratio (</a:t>
                      </a:r>
                      <a:r>
                        <a:rPr lang="en-US" sz="850" b="1" dirty="0" smtClean="0">
                          <a:effectLst/>
                          <a:latin typeface="Arial" panose="020B0604020202020204" pitchFamily="34" charset="0"/>
                          <a:cs typeface="Arial" panose="020B0604020202020204" pitchFamily="34" charset="0"/>
                        </a:rPr>
                        <a:t>bps):</a:t>
                      </a:r>
                    </a:p>
                    <a:p>
                      <a:pPr marL="457200" marR="0" lvl="1" indent="-171450">
                        <a:lnSpc>
                          <a:spcPct val="100000"/>
                        </a:lnSpc>
                        <a:spcBef>
                          <a:spcPts val="0"/>
                        </a:spcBef>
                        <a:spcAft>
                          <a:spcPts val="0"/>
                        </a:spcAft>
                        <a:buFont typeface="Arial" panose="020B0604020202020204" pitchFamily="34" charset="0"/>
                        <a:buChar char="•"/>
                      </a:pPr>
                      <a:r>
                        <a:rPr lang="en-US" sz="850" b="1" u="none" dirty="0" smtClean="0">
                          <a:effectLst/>
                          <a:latin typeface="Arial" panose="020B0604020202020204" pitchFamily="34" charset="0"/>
                          <a:cs typeface="Arial" panose="020B0604020202020204" pitchFamily="34" charset="0"/>
                        </a:rPr>
                        <a:t>SBNA</a:t>
                      </a:r>
                      <a:r>
                        <a:rPr lang="en-US" sz="850" u="none" dirty="0" smtClean="0">
                          <a:effectLst/>
                          <a:latin typeface="Arial" panose="020B0604020202020204" pitchFamily="34" charset="0"/>
                          <a:cs typeface="Arial" panose="020B0604020202020204" pitchFamily="34" charset="0"/>
                        </a:rPr>
                        <a:t> </a:t>
                      </a:r>
                      <a:r>
                        <a:rPr lang="en-US" sz="850" u="none" dirty="0" smtClean="0">
                          <a:solidFill>
                            <a:srgbClr val="FF0000"/>
                          </a:solidFill>
                          <a:effectLst/>
                          <a:latin typeface="Arial" panose="020B0604020202020204" pitchFamily="34" charset="0"/>
                          <a:cs typeface="Arial" panose="020B0604020202020204" pitchFamily="34" charset="0"/>
                        </a:rPr>
                        <a:t>(19 bps): </a:t>
                      </a:r>
                      <a:r>
                        <a:rPr lang="en-US" sz="850" dirty="0">
                          <a:effectLst/>
                          <a:latin typeface="Arial" panose="020B0604020202020204" pitchFamily="34" charset="0"/>
                          <a:cs typeface="Arial" panose="020B0604020202020204" pitchFamily="34" charset="0"/>
                        </a:rPr>
                        <a:t>same as </a:t>
                      </a:r>
                      <a:r>
                        <a:rPr lang="en-US" sz="850" dirty="0" smtClean="0">
                          <a:effectLst/>
                          <a:latin typeface="Arial" panose="020B0604020202020204" pitchFamily="34" charset="0"/>
                          <a:cs typeface="Arial" panose="020B0604020202020204" pitchFamily="34" charset="0"/>
                        </a:rPr>
                        <a:t>above</a:t>
                      </a:r>
                    </a:p>
                    <a:p>
                      <a:pPr marL="457200" marR="0" lvl="1" indent="-171450">
                        <a:lnSpc>
                          <a:spcPct val="100000"/>
                        </a:lnSpc>
                        <a:spcBef>
                          <a:spcPts val="0"/>
                        </a:spcBef>
                        <a:spcAft>
                          <a:spcPts val="0"/>
                        </a:spcAft>
                        <a:buFont typeface="Arial" panose="020B0604020202020204" pitchFamily="34" charset="0"/>
                        <a:buChar char="•"/>
                      </a:pPr>
                      <a:r>
                        <a:rPr lang="en-US" sz="850" b="1" u="none" dirty="0" smtClean="0">
                          <a:effectLst/>
                          <a:latin typeface="Arial" panose="020B0604020202020204" pitchFamily="34" charset="0"/>
                          <a:cs typeface="Arial" panose="020B0604020202020204" pitchFamily="34" charset="0"/>
                        </a:rPr>
                        <a:t>BSPR</a:t>
                      </a:r>
                      <a:r>
                        <a:rPr lang="en-US" sz="850" u="none" dirty="0" smtClean="0">
                          <a:effectLst/>
                          <a:latin typeface="Arial" panose="020B0604020202020204" pitchFamily="34" charset="0"/>
                          <a:cs typeface="Arial" panose="020B0604020202020204" pitchFamily="34" charset="0"/>
                        </a:rPr>
                        <a:t> </a:t>
                      </a:r>
                      <a:r>
                        <a:rPr lang="en-US" sz="850" u="none" dirty="0" smtClean="0">
                          <a:solidFill>
                            <a:srgbClr val="FF0000"/>
                          </a:solidFill>
                          <a:effectLst/>
                          <a:latin typeface="Arial" panose="020B0604020202020204" pitchFamily="34" charset="0"/>
                          <a:cs typeface="Arial" panose="020B0604020202020204" pitchFamily="34" charset="0"/>
                        </a:rPr>
                        <a:t>(13bps): </a:t>
                      </a:r>
                      <a:r>
                        <a:rPr lang="en-US" sz="850" dirty="0">
                          <a:effectLst/>
                          <a:latin typeface="Arial" panose="020B0604020202020204" pitchFamily="34" charset="0"/>
                          <a:cs typeface="Arial" panose="020B0604020202020204" pitchFamily="34" charset="0"/>
                        </a:rPr>
                        <a:t>External frauds from debit and credit cards continue to be the main driver for the continuous increase in net operational </a:t>
                      </a:r>
                      <a:r>
                        <a:rPr lang="en-US" sz="850" dirty="0" smtClean="0">
                          <a:effectLst/>
                          <a:latin typeface="Arial" panose="020B0604020202020204" pitchFamily="34" charset="0"/>
                          <a:cs typeface="Arial" panose="020B0604020202020204" pitchFamily="34" charset="0"/>
                        </a:rPr>
                        <a:t>losses (</a:t>
                      </a:r>
                      <a:r>
                        <a:rPr lang="en-US" sz="850" baseline="0" dirty="0" smtClean="0">
                          <a:effectLst/>
                          <a:latin typeface="Arial" panose="020B0604020202020204" pitchFamily="34" charset="0"/>
                          <a:cs typeface="Arial" panose="020B0604020202020204" pitchFamily="34" charset="0"/>
                        </a:rPr>
                        <a:t> </a:t>
                      </a:r>
                      <a:r>
                        <a:rPr lang="en-US" sz="850" dirty="0" smtClean="0">
                          <a:effectLst/>
                          <a:latin typeface="Arial" panose="020B0604020202020204" pitchFamily="34" charset="0"/>
                          <a:cs typeface="Arial" panose="020B0604020202020204" pitchFamily="34" charset="0"/>
                        </a:rPr>
                        <a:t>$1.67MM in 2016</a:t>
                      </a:r>
                      <a:r>
                        <a:rPr lang="en-US" sz="850" baseline="0" dirty="0" smtClean="0">
                          <a:effectLst/>
                          <a:latin typeface="Arial" panose="020B0604020202020204" pitchFamily="34" charset="0"/>
                          <a:cs typeface="Arial" panose="020B0604020202020204" pitchFamily="34" charset="0"/>
                        </a:rPr>
                        <a:t>;  </a:t>
                      </a:r>
                      <a:r>
                        <a:rPr lang="en-US" sz="850" dirty="0" smtClean="0">
                          <a:effectLst/>
                          <a:latin typeface="Arial" panose="020B0604020202020204" pitchFamily="34" charset="0"/>
                          <a:cs typeface="Arial" panose="020B0604020202020204" pitchFamily="34" charset="0"/>
                        </a:rPr>
                        <a:t>19</a:t>
                      </a:r>
                      <a:r>
                        <a:rPr lang="en-US" sz="850" dirty="0">
                          <a:effectLst/>
                          <a:latin typeface="Arial" panose="020B0604020202020204" pitchFamily="34" charset="0"/>
                          <a:cs typeface="Arial" panose="020B0604020202020204" pitchFamily="34" charset="0"/>
                        </a:rPr>
                        <a:t>% of deviation against budget). Fraud monitoring rules are being strengthen. Migration to Microchip technology expected to be completed in 1Q17</a:t>
                      </a:r>
                      <a:endParaRPr lang="en-US" sz="850" dirty="0">
                        <a:effectLst/>
                        <a:latin typeface="Arial" panose="020B0604020202020204" pitchFamily="34" charset="0"/>
                        <a:ea typeface="Calibri"/>
                        <a:cs typeface="Arial" panose="020B0604020202020204" pitchFamily="34" charset="0"/>
                      </a:endParaRPr>
                    </a:p>
                  </a:txBody>
                  <a:tcPr marL="63395" marR="63395"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06152">
                <a:tc>
                  <a:txBody>
                    <a:bodyPr/>
                    <a:lstStyle/>
                    <a:p>
                      <a:pPr marL="0" marR="0">
                        <a:lnSpc>
                          <a:spcPct val="100000"/>
                        </a:lnSpc>
                        <a:spcBef>
                          <a:spcPts val="0"/>
                        </a:spcBef>
                        <a:spcAft>
                          <a:spcPts val="0"/>
                        </a:spcAft>
                      </a:pPr>
                      <a:r>
                        <a:rPr lang="en-US" sz="850" b="1" dirty="0">
                          <a:effectLst/>
                          <a:latin typeface="Arial" panose="020B0604020202020204" pitchFamily="34" charset="0"/>
                          <a:cs typeface="Arial" panose="020B0604020202020204" pitchFamily="34" charset="0"/>
                        </a:rPr>
                        <a:t>Debit Card # Fraud Ratio (</a:t>
                      </a:r>
                      <a:r>
                        <a:rPr lang="en-US" sz="850" b="1" dirty="0" smtClean="0">
                          <a:effectLst/>
                          <a:latin typeface="Arial" panose="020B0604020202020204" pitchFamily="34" charset="0"/>
                          <a:cs typeface="Arial" panose="020B0604020202020204" pitchFamily="34" charset="0"/>
                        </a:rPr>
                        <a:t>bps):</a:t>
                      </a:r>
                    </a:p>
                    <a:p>
                      <a:pPr marL="457200" marR="0" indent="-171450">
                        <a:lnSpc>
                          <a:spcPct val="100000"/>
                        </a:lnSpc>
                        <a:spcBef>
                          <a:spcPts val="0"/>
                        </a:spcBef>
                        <a:spcAft>
                          <a:spcPts val="0"/>
                        </a:spcAft>
                        <a:buFont typeface="Arial" panose="020B0604020202020204" pitchFamily="34" charset="0"/>
                        <a:buChar char="•"/>
                      </a:pPr>
                      <a:r>
                        <a:rPr lang="en-US" sz="850" b="1" u="none" dirty="0" smtClean="0">
                          <a:effectLst/>
                          <a:latin typeface="Arial" panose="020B0604020202020204" pitchFamily="34" charset="0"/>
                          <a:cs typeface="Arial" panose="020B0604020202020204" pitchFamily="34" charset="0"/>
                        </a:rPr>
                        <a:t>SBNA</a:t>
                      </a:r>
                      <a:r>
                        <a:rPr lang="en-US" sz="850" b="0" u="none" baseline="0" dirty="0" smtClean="0">
                          <a:effectLst/>
                          <a:latin typeface="Arial" panose="020B0604020202020204" pitchFamily="34" charset="0"/>
                          <a:cs typeface="Arial" panose="020B0604020202020204" pitchFamily="34" charset="0"/>
                        </a:rPr>
                        <a:t> </a:t>
                      </a:r>
                      <a:r>
                        <a:rPr lang="en-US" sz="850" b="0" u="none" baseline="0" dirty="0" smtClean="0">
                          <a:solidFill>
                            <a:srgbClr val="FF0000"/>
                          </a:solidFill>
                          <a:effectLst/>
                          <a:latin typeface="Arial" panose="020B0604020202020204" pitchFamily="34" charset="0"/>
                          <a:cs typeface="Arial" panose="020B0604020202020204" pitchFamily="34" charset="0"/>
                        </a:rPr>
                        <a:t>(26</a:t>
                      </a:r>
                      <a:r>
                        <a:rPr lang="en-US" sz="850" b="0" u="none" dirty="0" smtClean="0">
                          <a:solidFill>
                            <a:srgbClr val="FF0000"/>
                          </a:solidFill>
                          <a:effectLst/>
                          <a:latin typeface="Arial" panose="020B0604020202020204" pitchFamily="34" charset="0"/>
                          <a:cs typeface="Arial" panose="020B0604020202020204" pitchFamily="34" charset="0"/>
                        </a:rPr>
                        <a:t> bps): </a:t>
                      </a:r>
                      <a:r>
                        <a:rPr lang="en-US" sz="850" b="0" u="none" dirty="0">
                          <a:effectLst/>
                          <a:latin typeface="Arial" panose="020B0604020202020204" pitchFamily="34" charset="0"/>
                          <a:cs typeface="Arial" panose="020B0604020202020204" pitchFamily="34" charset="0"/>
                        </a:rPr>
                        <a:t>same as </a:t>
                      </a:r>
                      <a:r>
                        <a:rPr lang="en-US" sz="850" b="0" u="none" dirty="0" smtClean="0">
                          <a:effectLst/>
                          <a:latin typeface="Arial" panose="020B0604020202020204" pitchFamily="34" charset="0"/>
                          <a:cs typeface="Arial" panose="020B0604020202020204" pitchFamily="34" charset="0"/>
                        </a:rPr>
                        <a:t>above</a:t>
                      </a:r>
                    </a:p>
                    <a:p>
                      <a:pPr marL="457200" marR="0" indent="-171450">
                        <a:lnSpc>
                          <a:spcPct val="100000"/>
                        </a:lnSpc>
                        <a:spcBef>
                          <a:spcPts val="0"/>
                        </a:spcBef>
                        <a:spcAft>
                          <a:spcPts val="0"/>
                        </a:spcAft>
                        <a:buFont typeface="Arial" panose="020B0604020202020204" pitchFamily="34" charset="0"/>
                        <a:buChar char="•"/>
                      </a:pPr>
                      <a:r>
                        <a:rPr lang="en-US" sz="850" b="1" u="none" dirty="0" smtClean="0">
                          <a:effectLst/>
                          <a:latin typeface="Arial" panose="020B0604020202020204" pitchFamily="34" charset="0"/>
                          <a:cs typeface="Arial" panose="020B0604020202020204" pitchFamily="34" charset="0"/>
                        </a:rPr>
                        <a:t>BSPR</a:t>
                      </a:r>
                      <a:r>
                        <a:rPr lang="en-US" sz="850" b="0" u="none" dirty="0" smtClean="0">
                          <a:effectLst/>
                          <a:latin typeface="Arial" panose="020B0604020202020204" pitchFamily="34" charset="0"/>
                          <a:cs typeface="Arial" panose="020B0604020202020204" pitchFamily="34" charset="0"/>
                        </a:rPr>
                        <a:t> </a:t>
                      </a:r>
                      <a:r>
                        <a:rPr lang="en-US" sz="850" b="0" u="none" dirty="0" smtClean="0">
                          <a:solidFill>
                            <a:srgbClr val="FF0000"/>
                          </a:solidFill>
                          <a:effectLst/>
                          <a:latin typeface="Arial" panose="020B0604020202020204" pitchFamily="34" charset="0"/>
                          <a:cs typeface="Arial" panose="020B0604020202020204" pitchFamily="34" charset="0"/>
                        </a:rPr>
                        <a:t>(12bps): </a:t>
                      </a:r>
                      <a:r>
                        <a:rPr lang="en-US" sz="850" b="0" u="none" dirty="0" smtClean="0">
                          <a:effectLst/>
                          <a:latin typeface="Arial" panose="020B0604020202020204" pitchFamily="34" charset="0"/>
                          <a:cs typeface="Arial" panose="020B0604020202020204" pitchFamily="34" charset="0"/>
                        </a:rPr>
                        <a:t>same as above</a:t>
                      </a:r>
                      <a:endParaRPr lang="en-US" sz="850" b="0" u="none" dirty="0">
                        <a:effectLst/>
                        <a:latin typeface="Arial" panose="020B0604020202020204" pitchFamily="34" charset="0"/>
                        <a:ea typeface="Calibri"/>
                        <a:cs typeface="Arial" panose="020B0604020202020204" pitchFamily="34" charset="0"/>
                      </a:endParaRPr>
                    </a:p>
                  </a:txBody>
                  <a:tcPr marL="63395" marR="63395"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r>
              <a:rPr lang="en-US" dirty="0" smtClean="0">
                <a:solidFill>
                  <a:prstClr val="black"/>
                </a:solidFill>
                <a:ea typeface="MS PGothic" pitchFamily="34" charset="-128"/>
              </a:rPr>
              <a:t>3. Additional Metrics – Operational Risk</a:t>
            </a:r>
            <a:endParaRPr lang="en-GB" dirty="0">
              <a:solidFill>
                <a:prstClr val="black"/>
              </a:solidFill>
              <a:ea typeface="MS PGothic"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540181780"/>
              </p:ext>
            </p:extLst>
          </p:nvPr>
        </p:nvGraphicFramePr>
        <p:xfrm>
          <a:off x="340413" y="721401"/>
          <a:ext cx="6571026" cy="3630445"/>
        </p:xfrm>
        <a:graphic>
          <a:graphicData uri="http://schemas.openxmlformats.org/drawingml/2006/table">
            <a:tbl>
              <a:tblPr firstRow="1" bandRow="1"/>
              <a:tblGrid>
                <a:gridCol w="866455"/>
                <a:gridCol w="1507637"/>
                <a:gridCol w="611204"/>
                <a:gridCol w="672323"/>
                <a:gridCol w="101867"/>
                <a:gridCol w="937180"/>
                <a:gridCol w="937180"/>
                <a:gridCol w="937180"/>
              </a:tblGrid>
              <a:tr h="212049">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16055">
                <a:tc rowSpan="1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Relevant OR Events R1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20%</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GB" dirty="0"/>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&gt;28bps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64</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68</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20</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16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18</a:t>
                      </a:r>
                      <a:r>
                        <a:rPr lang="en-US" sz="1000" b="0" kern="1200" baseline="0" dirty="0" smtClean="0">
                          <a:solidFill>
                            <a:schemeClr val="tx1"/>
                          </a:solidFill>
                          <a:latin typeface="Arial" panose="020B0604020202020204" pitchFamily="34" charset="0"/>
                          <a:ea typeface="+mn-ea"/>
                          <a:cs typeface="Arial" panose="020B0604020202020204" pitchFamily="34" charset="0"/>
                        </a:rPr>
                        <a:t> bps</a:t>
                      </a:r>
                      <a:endParaRPr lang="en-US" sz="1000" b="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25</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19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20</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18</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3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baseline="0" dirty="0" smtClean="0">
                          <a:solidFill>
                            <a:schemeClr val="tx1"/>
                          </a:solidFill>
                          <a:latin typeface="Arial" panose="020B0604020202020204" pitchFamily="34" charset="0"/>
                          <a:cs typeface="Arial" panose="020B0604020202020204" pitchFamily="34" charset="0"/>
                        </a:rPr>
                        <a:t>4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27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27</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23</a:t>
                      </a:r>
                      <a:r>
                        <a:rPr lang="en-US" sz="1000" b="0" baseline="0" dirty="0" smtClean="0">
                          <a:solidFill>
                            <a:schemeClr val="tx1"/>
                          </a:solidFill>
                          <a:latin typeface="Arial" panose="020B0604020202020204" pitchFamily="34" charset="0"/>
                          <a:cs typeface="Arial" panose="020B0604020202020204" pitchFamily="34" charset="0"/>
                        </a:rPr>
                        <a:t>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&gt;20bps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13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15</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17</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26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24</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23</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&gt;20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12</a:t>
                      </a:r>
                      <a:r>
                        <a:rPr lang="en-US" sz="1000" b="1" baseline="0" dirty="0" smtClean="0">
                          <a:solidFill>
                            <a:schemeClr val="tx1"/>
                          </a:solidFill>
                          <a:latin typeface="Arial" panose="020B0604020202020204" pitchFamily="34" charset="0"/>
                          <a:cs typeface="Arial" panose="020B0604020202020204" pitchFamily="34" charset="0"/>
                        </a:rPr>
                        <a:t> bps</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12</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13</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97401">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Online Banking Fraud</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r>
                        <a:rPr lang="en-US" sz="1000" b="0" baseline="30000" dirty="0" smtClean="0">
                          <a:solidFill>
                            <a:schemeClr val="tx1"/>
                          </a:solidFill>
                          <a:latin typeface="Arial" panose="020B0604020202020204" pitchFamily="34" charset="0"/>
                          <a:cs typeface="Arial" panose="020B0604020202020204" pitchFamily="34" charset="0"/>
                        </a:rPr>
                        <a:t>1</a:t>
                      </a:r>
                      <a:endParaRPr lang="en-US" sz="1000" b="0" strike="noStrike" baseline="3000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N/A</a:t>
                      </a:r>
                      <a:r>
                        <a:rPr lang="en-US" sz="1000" b="0" baseline="30000" dirty="0" smtClean="0">
                          <a:solidFill>
                            <a:schemeClr val="tx1"/>
                          </a:solidFill>
                          <a:latin typeface="Arial" panose="020B0604020202020204" pitchFamily="34" charset="0"/>
                          <a:cs typeface="Arial" panose="020B0604020202020204" pitchFamily="34" charset="0"/>
                        </a:rPr>
                        <a:t>1</a:t>
                      </a: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r>
                        <a:rPr lang="en-US" sz="1000" b="0" baseline="30000" dirty="0" smtClean="0">
                          <a:solidFill>
                            <a:schemeClr val="tx1"/>
                          </a:solidFill>
                          <a:latin typeface="Arial" panose="020B0604020202020204" pitchFamily="34" charset="0"/>
                          <a:cs typeface="Arial" panose="020B0604020202020204" pitchFamily="34" charset="0"/>
                        </a:rPr>
                        <a:t>1</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r>
                        <a:rPr lang="en-US" sz="1000" b="0" baseline="30000" dirty="0" smtClean="0">
                          <a:solidFill>
                            <a:schemeClr val="tx1"/>
                          </a:solidFill>
                          <a:latin typeface="Arial" panose="020B0604020202020204" pitchFamily="34" charset="0"/>
                          <a:cs typeface="Arial" panose="020B0604020202020204" pitchFamily="34" charset="0"/>
                        </a:rPr>
                        <a:t>1</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6225">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0" strike="noStrike" baseline="0" dirty="0" smtClean="0">
                          <a:solidFill>
                            <a:schemeClr val="tx1"/>
                          </a:solidFill>
                          <a:latin typeface="Arial" panose="020B0604020202020204" pitchFamily="34" charset="0"/>
                          <a:cs typeface="Arial" panose="020B0604020202020204" pitchFamily="34" charset="0"/>
                        </a:rPr>
                        <a:t>&gt;0.1%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
        <p:nvSpPr>
          <p:cNvPr id="6" name="Footnote"/>
          <p:cNvSpPr/>
          <p:nvPr/>
        </p:nvSpPr>
        <p:spPr>
          <a:xfrm>
            <a:off x="6978114" y="4254755"/>
            <a:ext cx="2036195" cy="92654"/>
          </a:xfrm>
          <a:prstGeom prst="rect">
            <a:avLst/>
          </a:prstGeom>
          <a:extLst/>
        </p:spPr>
        <p:txBody>
          <a:bodyPr vert="horz" wrap="square" lIns="0" tIns="0" rIns="0" bIns="0" numCol="1" anchor="t" anchorCtr="0" compatLnSpc="1">
            <a:prstTxWarp prst="textNoShape">
              <a:avLst/>
            </a:prstTxWarp>
            <a:spAutoFit/>
          </a:bodyPr>
          <a:lstStyle/>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Applicable  but not measurable</a:t>
            </a:r>
          </a:p>
        </p:txBody>
      </p:sp>
    </p:spTree>
    <p:extLst>
      <p:ext uri="{BB962C8B-B14F-4D97-AF65-F5344CB8AC3E}">
        <p14:creationId xmlns:p14="http://schemas.microsoft.com/office/powerpoint/2010/main" val="21313438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3262</Words>
  <Application>Microsoft Office PowerPoint</Application>
  <PresentationFormat>On-screen Show (4:3)</PresentationFormat>
  <Paragraphs>1033</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Deschineau, Patricia</dc:creator>
  <cp:lastModifiedBy>Zhang, Zhiyi</cp:lastModifiedBy>
  <cp:revision>2390</cp:revision>
  <cp:lastPrinted>2017-02-08T15:28:04Z</cp:lastPrinted>
  <dcterms:modified xsi:type="dcterms:W3CDTF">2017-02-10T19:10:30Z</dcterms:modified>
</cp:coreProperties>
</file>