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66" r:id="rId11"/>
    <p:sldId id="262" r:id="rId12"/>
    <p:sldId id="263" r:id="rId13"/>
    <p:sldId id="270"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E8F6E6"/>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9478" autoAdjust="0"/>
  </p:normalViewPr>
  <p:slideViewPr>
    <p:cSldViewPr>
      <p:cViewPr>
        <p:scale>
          <a:sx n="106" d="100"/>
          <a:sy n="106" d="100"/>
        </p:scale>
        <p:origin x="-636" y="792"/>
      </p:cViewPr>
      <p:guideLst>
        <p:guide orient="horz" pos="624"/>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4/14/2016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4/14/2016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February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March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1828800" y="6242446"/>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7" name="Rectangle 56"/>
          <p:cNvSpPr/>
          <p:nvPr/>
        </p:nvSpPr>
        <p:spPr>
          <a:xfrm>
            <a:off x="1828800" y="6304002"/>
            <a:ext cx="5257800" cy="553998"/>
          </a:xfrm>
          <a:prstGeom prst="rect">
            <a:avLst/>
          </a:prstGeom>
          <a:noFill/>
        </p:spPr>
        <p:txBody>
          <a:bodyPr wrap="square">
            <a:spAutoFit/>
          </a:bodyPr>
          <a:lstStyle/>
          <a:p>
            <a:pPr eaLnBrk="0" fontAlgn="base" hangingPunct="0">
              <a:spcBef>
                <a:spcPct val="0"/>
              </a:spcBef>
              <a:spcAft>
                <a:spcPct val="0"/>
              </a:spcAft>
            </a:pP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spcBef>
                <a:spcPct val="0"/>
              </a:spcBef>
              <a:spcAft>
                <a:spcPct val="0"/>
              </a:spcAft>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Aggregated </a:t>
            </a:r>
            <a:r>
              <a:rPr lang="en-US" sz="600" dirty="0">
                <a:solidFill>
                  <a:prstClr val="black"/>
                </a:solidFill>
                <a:latin typeface="Arial" panose="020B0604020202020204" pitchFamily="34" charset="0"/>
                <a:ea typeface="MS PGothic" pitchFamily="34" charset="-128"/>
                <a:cs typeface="Arial" panose="020B0604020202020204" pitchFamily="34" charset="0"/>
              </a:rPr>
              <a:t>RAS status for the purpose of this summary is based on expert judgment and reviewed by ERMC prior to RC and Board.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material risk program,  and new products/business activities.  For RAS purposes,  it will be represented by: 1) qualitative statements for strategic risk that we currently use, and 2) monitored through all RAS metrics being presented in each risk category. </a:t>
            </a:r>
            <a:endParaRPr lang="en-US" sz="600" dirty="0">
              <a:solidFill>
                <a:prstClr val="black"/>
              </a:solidFill>
              <a:latin typeface="Arial" panose="020B0604020202020204" pitchFamily="34" charset="0"/>
              <a:ea typeface="MS PGothic" pitchFamily="34" charset="-128"/>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8136694"/>
              </p:ext>
            </p:extLst>
          </p:nvPr>
        </p:nvGraphicFramePr>
        <p:xfrm>
          <a:off x="152400" y="710153"/>
          <a:ext cx="8831404" cy="5462048"/>
        </p:xfrm>
        <a:graphic>
          <a:graphicData uri="http://schemas.openxmlformats.org/drawingml/2006/table">
            <a:tbl>
              <a:tblPr firstRow="1" bandRow="1">
                <a:tableStyleId>{5C22544A-7EE6-4342-B048-85BDC9FD1C3A}</a:tableStyleId>
              </a:tblPr>
              <a:tblGrid>
                <a:gridCol w="1447800"/>
                <a:gridCol w="533400"/>
                <a:gridCol w="2590800"/>
                <a:gridCol w="3048000"/>
                <a:gridCol w="1211404"/>
              </a:tblGrid>
              <a:tr h="392033">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Status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Qualitative Assessment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Key Breach Actions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78339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 Capital 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Risk Weighted Assets (RWA) metric limit changes month over month based on movement in CET1 capital. RWA improved as the value decreased from $38.4BN in Jan-16 (Limit $38.1BN) to $38.1BN in Feb-16 (Limit $38.5BN).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-The value of the capital metrics “under stress” will be updated with CCAR outputs in April</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The Risk Weighted Asset forecast shows movement from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a:solidFill>
                            <a:srgbClr val="00B050"/>
                          </a:solidFill>
                          <a:effectLst/>
                          <a:latin typeface="Arial" panose="020B0604020202020204" pitchFamily="34" charset="0"/>
                          <a:cs typeface="Arial" panose="020B0604020202020204" pitchFamily="34" charset="0"/>
                        </a:rPr>
                        <a:t>Green</a:t>
                      </a:r>
                      <a:r>
                        <a:rPr lang="en-US" sz="600" b="0" i="0" u="none" strike="noStrike" dirty="0">
                          <a:solidFill>
                            <a:srgbClr val="000000"/>
                          </a:solidFill>
                          <a:effectLst/>
                          <a:latin typeface="Arial" panose="020B0604020202020204" pitchFamily="34" charset="0"/>
                          <a:cs typeface="Arial" panose="020B0604020202020204" pitchFamily="34" charset="0"/>
                        </a:rPr>
                        <a:t> by June-16. When excluding the personal lending portfolio, RWA drops to $36.7BN, which is $200MM above the trigger. SC is unlikely to execute CCART securitization deal in March 2016 due to delayed filing. This will put pressure on RWA metric for March 2016 and the subsequent months.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Continue monitoring metric</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26672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2. Credit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endParaRPr lang="en-US" sz="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-Industry Exposure: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trigger level for (i) Finance &amp; Insurance (ongoing)  and (ii) Utilities (new). Solvency is working on a proposal for a limit increase for both limits, due 4/1. Utilities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 of counterparties with SRR &lt; 5.0 and exposure &gt; $100MM increased from 5 to 7. Related Companies LP (CRE) was downgraded in February to below a 5 SRR; WDF-4 (CRE) increased to over $100MM in exposure.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-Net Charge-Off GCB remains in </a:t>
                      </a:r>
                      <a:r>
                        <a:rPr lang="en-US" sz="600" b="0"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-Industry exposure trigger is not a major concern as the majority of counterparties in the Finance and Insurance group are not true Financial Institutions, but rather leasing and mortgage warehouse companies.</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Large exposures in oil and gas and commodity sectors all under stress due to sector deterioration.</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Industry Exposure: Action plan in development</a:t>
                      </a:r>
                      <a:br>
                        <a:rPr lang="en-US" sz="600" b="0" i="0" u="none" strike="noStrike">
                          <a:solidFill>
                            <a:srgbClr val="000000"/>
                          </a:solidFill>
                          <a:effectLst/>
                          <a:latin typeface="Arial" panose="020B0604020202020204" pitchFamily="34" charset="0"/>
                          <a:cs typeface="Arial" panose="020B0604020202020204" pitchFamily="34" charset="0"/>
                        </a:rPr>
                      </a:br>
                      <a:r>
                        <a:rPr lang="en-US" sz="600" b="0" i="0" u="none" strike="noStrike">
                          <a:solidFill>
                            <a:srgbClr val="000000"/>
                          </a:solidFill>
                          <a:effectLst/>
                          <a:latin typeface="Arial" panose="020B0604020202020204" pitchFamily="34" charset="0"/>
                          <a:cs typeface="Arial" panose="020B0604020202020204" pitchFamily="34" charset="0"/>
                        </a:rPr>
                        <a:t>SRR&lt;5 concentration:</a:t>
                      </a:r>
                      <a:br>
                        <a:rPr lang="en-US" sz="600" b="0" i="0" u="none" strike="noStrike">
                          <a:solidFill>
                            <a:srgbClr val="000000"/>
                          </a:solidFill>
                          <a:effectLst/>
                          <a:latin typeface="Arial" panose="020B0604020202020204" pitchFamily="34" charset="0"/>
                          <a:cs typeface="Arial" panose="020B0604020202020204" pitchFamily="34" charset="0"/>
                        </a:rPr>
                      </a:br>
                      <a:r>
                        <a:rPr lang="en-US" sz="600" b="0" i="0" u="none" strike="noStrike">
                          <a:solidFill>
                            <a:srgbClr val="000000"/>
                          </a:solidFill>
                          <a:effectLst/>
                          <a:latin typeface="Arial" panose="020B0604020202020204" pitchFamily="34" charset="0"/>
                          <a:cs typeface="Arial" panose="020B0604020202020204" pitchFamily="34" charset="0"/>
                        </a:rPr>
                        <a:t>Action plan submitted – Credit team met with OCC to seek relief from risk rating directive; OCC has given the opportunity to raise ratings on stabilized construction deals (leasing space, producing income). Breached deals are in construction phase and exceptions may be required. </a:t>
                      </a:r>
                      <a:br>
                        <a:rPr lang="en-US" sz="600" b="0" i="0" u="none" strike="noStrike">
                          <a:solidFill>
                            <a:srgbClr val="000000"/>
                          </a:solidFill>
                          <a:effectLst/>
                          <a:latin typeface="Arial" panose="020B0604020202020204" pitchFamily="34" charset="0"/>
                          <a:cs typeface="Arial" panose="020B0604020202020204" pitchFamily="34" charset="0"/>
                        </a:rPr>
                      </a:br>
                      <a:endParaRPr lang="en-US" sz="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2632">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3. Residual 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9339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4. </a:t>
                      </a:r>
                      <a:r>
                        <a:rPr lang="en-US" sz="800" b="1" i="0" u="none" strike="noStrike" dirty="0" smtClean="0">
                          <a:solidFill>
                            <a:srgbClr val="FFFFFF"/>
                          </a:solidFill>
                          <a:effectLst/>
                          <a:latin typeface="Arial" panose="020B0604020202020204" pitchFamily="34" charset="0"/>
                          <a:cs typeface="Arial" panose="020B0604020202020204" pitchFamily="34" charset="0"/>
                        </a:rPr>
                        <a:t>Liquidity/Funding</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All Liquidity metrics are within Risk Appetite. However, the overall Risk category is classified as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due to the delay in filing of the </a:t>
                      </a:r>
                      <a:r>
                        <a:rPr lang="en-US" sz="600" b="1" i="0" u="none" strike="noStrike" dirty="0">
                          <a:solidFill>
                            <a:srgbClr val="000000"/>
                          </a:solidFill>
                          <a:effectLst/>
                          <a:latin typeface="Arial" panose="020B0604020202020204" pitchFamily="34" charset="0"/>
                          <a:cs typeface="Arial" panose="020B0604020202020204" pitchFamily="34" charset="0"/>
                        </a:rPr>
                        <a:t>SC</a:t>
                      </a:r>
                      <a:r>
                        <a:rPr lang="en-US" sz="600" b="0" i="0" u="none" strike="noStrike" dirty="0">
                          <a:solidFill>
                            <a:srgbClr val="000000"/>
                          </a:solidFill>
                          <a:effectLst/>
                          <a:latin typeface="Arial" panose="020B0604020202020204" pitchFamily="34" charset="0"/>
                          <a:cs typeface="Arial" panose="020B0604020202020204" pitchFamily="34" charset="0"/>
                        </a:rPr>
                        <a:t> 10K, and the activation of the SC and SHUSA Contingency Funding Plan.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a:t>
                      </a:r>
                      <a:r>
                        <a:rPr lang="en-US" sz="600" b="0" i="0" u="none" strike="noStrike" dirty="0">
                          <a:solidFill>
                            <a:srgbClr val="000000"/>
                          </a:solidFill>
                          <a:effectLst/>
                          <a:latin typeface="Arial" panose="020B0604020202020204" pitchFamily="34" charset="0"/>
                          <a:cs typeface="Arial" panose="020B0604020202020204" pitchFamily="34" charset="0"/>
                        </a:rPr>
                        <a:t> has classified Liquidity and Funding as </a:t>
                      </a:r>
                      <a:r>
                        <a:rPr lang="en-US" sz="600" b="0" i="0" u="none" strike="noStrike" dirty="0">
                          <a:solidFill>
                            <a:srgbClr val="FF0000"/>
                          </a:solidFill>
                          <a:effectLst/>
                          <a:latin typeface="Arial" panose="020B0604020202020204" pitchFamily="34" charset="0"/>
                          <a:cs typeface="Arial" panose="020B0604020202020204" pitchFamily="34" charset="0"/>
                        </a:rPr>
                        <a:t>Red</a:t>
                      </a:r>
                      <a:r>
                        <a:rPr lang="en-US" sz="600" b="0" i="0" u="none" strike="noStrike" dirty="0">
                          <a:solidFill>
                            <a:srgbClr val="000000"/>
                          </a:solidFill>
                          <a:effectLst/>
                          <a:latin typeface="Arial" panose="020B0604020202020204" pitchFamily="34" charset="0"/>
                          <a:cs typeface="Arial" panose="020B0604020202020204" pitchFamily="34" charset="0"/>
                        </a:rPr>
                        <a:t> . The SC ACL (Available Committed Liquidity) metric is green as of Feb-16 but may come under pressure during March and April as a result of potential delays in securitizations due to late filing of 10K.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a:solidFill>
                            <a:srgbClr val="000000"/>
                          </a:solidFill>
                          <a:effectLst/>
                          <a:latin typeface="Arial" panose="020B0604020202020204" pitchFamily="34" charset="0"/>
                          <a:cs typeface="Arial" panose="020B0604020202020204" pitchFamily="34" charset="0"/>
                        </a:rPr>
                        <a:t>SC</a:t>
                      </a:r>
                      <a:r>
                        <a:rPr lang="en-US" sz="600" b="0" i="0" u="none" strike="noStrike">
                          <a:solidFill>
                            <a:srgbClr val="000000"/>
                          </a:solidFill>
                          <a:effectLst/>
                          <a:latin typeface="Arial" panose="020B0604020202020204" pitchFamily="34" charset="0"/>
                          <a:cs typeface="Arial" panose="020B0604020202020204" pitchFamily="34" charset="0"/>
                        </a:rPr>
                        <a:t> originations are being monitored and managed. New projections call for a net monthly average of $785MM Feb-Jul’16 vs. previous levels of $944MM.</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3304">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5. Interest </a:t>
                      </a:r>
                      <a:r>
                        <a:rPr lang="en-US" sz="800" b="1" i="0" u="none" strike="noStrike" dirty="0" smtClean="0">
                          <a:solidFill>
                            <a:srgbClr val="FFFFFF"/>
                          </a:solidFill>
                          <a:effectLst/>
                          <a:latin typeface="Arial" panose="020B0604020202020204" pitchFamily="34" charset="0"/>
                          <a:cs typeface="Arial" panose="020B0604020202020204" pitchFamily="34" charset="0"/>
                        </a:rPr>
                        <a:t>rate</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6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6. MTM 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8339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7. </a:t>
                      </a:r>
                      <a:r>
                        <a:rPr lang="en-US" sz="800" b="1" i="0" u="none" strike="noStrike" dirty="0" smtClean="0">
                          <a:solidFill>
                            <a:srgbClr val="FFFFFF"/>
                          </a:solidFill>
                          <a:effectLst/>
                          <a:latin typeface="Arial" panose="020B0604020202020204" pitchFamily="34" charset="0"/>
                          <a:cs typeface="Arial" panose="020B0604020202020204" pitchFamily="34" charset="0"/>
                        </a:rPr>
                        <a:t>Operational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a:solidFill>
                            <a:srgbClr val="000000"/>
                          </a:solidFill>
                          <a:effectLst/>
                          <a:latin typeface="Arial" panose="020B0604020202020204" pitchFamily="34" charset="0"/>
                          <a:cs typeface="Arial" panose="020B0604020202020204" pitchFamily="34" charset="0"/>
                        </a:rPr>
                        <a:t>SC: </a:t>
                      </a:r>
                      <a:r>
                        <a:rPr lang="en-US" sz="600" b="0" i="0" u="none" strike="noStrike">
                          <a:solidFill>
                            <a:srgbClr val="000000"/>
                          </a:solidFill>
                          <a:effectLst/>
                          <a:latin typeface="Arial" panose="020B0604020202020204" pitchFamily="34" charset="0"/>
                          <a:cs typeface="Arial" panose="020B0604020202020204" pitchFamily="34" charset="0"/>
                        </a:rPr>
                        <a:t>there are 4 material risk events &gt; 200K reported in Q1-16, which exceeds the amber trigger of 3 events for the quarter. Additional events have been identified for March, which will lead to an overall limit breach for the quarter. </a:t>
                      </a:r>
                      <a:r>
                        <a:rPr lang="en-US" sz="600" b="1" i="0" u="none" strike="noStrike">
                          <a:solidFill>
                            <a:srgbClr val="000000"/>
                          </a:solidFill>
                          <a:effectLst/>
                          <a:latin typeface="Arial" panose="020B0604020202020204" pitchFamily="34" charset="0"/>
                          <a:cs typeface="Arial" panose="020B0604020202020204" pitchFamily="34" charset="0"/>
                        </a:rPr>
                        <a:t>SBNA:</a:t>
                      </a:r>
                      <a:r>
                        <a:rPr lang="en-US" sz="600" b="0" i="0" u="none" strike="noStrike">
                          <a:solidFill>
                            <a:srgbClr val="000000"/>
                          </a:solidFill>
                          <a:effectLst/>
                          <a:latin typeface="Arial" panose="020B0604020202020204" pitchFamily="34" charset="0"/>
                          <a:cs typeface="Arial" panose="020B0604020202020204" pitchFamily="34" charset="0"/>
                        </a:rPr>
                        <a:t> Gross losses / Gross margin reached 3.85% in Q4 2015, tripping the Amber trigger. The increase was primarily due to a $13.5 MM loss from Overdraft Opt-in Provision (CFBP) due to accounting system error.</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a:t>
                      </a:r>
                      <a:r>
                        <a:rPr lang="en-US" sz="600" b="0" i="0" u="none" strike="noStrike" dirty="0">
                          <a:solidFill>
                            <a:srgbClr val="000000"/>
                          </a:solidFill>
                          <a:effectLst/>
                          <a:latin typeface="Arial" panose="020B0604020202020204" pitchFamily="34" charset="0"/>
                          <a:cs typeface="Arial" panose="020B0604020202020204" pitchFamily="34" charset="0"/>
                        </a:rPr>
                        <a:t> The events identified occurred in 2015 and occurred as part of legal settlements, but are only now being captured as a result of a review and reconciliation of Operational Risk reporting. </a:t>
                      </a:r>
                      <a:r>
                        <a:rPr lang="en-US" sz="600" b="1" i="0" u="none" strike="noStrike" dirty="0">
                          <a:solidFill>
                            <a:srgbClr val="000000"/>
                          </a:solidFill>
                          <a:effectLst/>
                          <a:latin typeface="Arial" panose="020B0604020202020204" pitchFamily="34" charset="0"/>
                          <a:cs typeface="Arial" panose="020B0604020202020204" pitchFamily="34" charset="0"/>
                        </a:rPr>
                        <a:t>SBNA:</a:t>
                      </a:r>
                      <a:r>
                        <a:rPr lang="en-US" sz="600" b="0" i="0" u="none" strike="noStrike" dirty="0">
                          <a:solidFill>
                            <a:srgbClr val="000000"/>
                          </a:solidFill>
                          <a:effectLst/>
                          <a:latin typeface="Arial" panose="020B0604020202020204" pitchFamily="34" charset="0"/>
                          <a:cs typeface="Arial" panose="020B0604020202020204" pitchFamily="34" charset="0"/>
                        </a:rPr>
                        <a:t> The unpredictable nature of operational risk event occurrence, as well as the delay in loss recognition, causes periodic breaches. The level of risk has not increased due to this breach.</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A new reconciliation process has been set up between SC Operational Risk and Legal. </a:t>
                      </a:r>
                      <a:r>
                        <a:rPr lang="en-US" sz="600" b="1" i="0" u="none" strike="noStrike" dirty="0">
                          <a:solidFill>
                            <a:srgbClr val="000000"/>
                          </a:solidFill>
                          <a:effectLst/>
                          <a:latin typeface="Arial" panose="020B0604020202020204" pitchFamily="34" charset="0"/>
                          <a:cs typeface="Arial" panose="020B0604020202020204" pitchFamily="34" charset="0"/>
                        </a:rPr>
                        <a:t>SBNA: </a:t>
                      </a:r>
                      <a:r>
                        <a:rPr lang="en-US" sz="600" b="0" i="0" u="none" strike="noStrike" dirty="0">
                          <a:solidFill>
                            <a:srgbClr val="000000"/>
                          </a:solidFill>
                          <a:effectLst/>
                          <a:latin typeface="Arial" panose="020B0604020202020204" pitchFamily="34" charset="0"/>
                          <a:cs typeface="Arial" panose="020B0604020202020204" pitchFamily="34" charset="0"/>
                        </a:rPr>
                        <a:t>The accounting process will be enhanced. New resources will be allocated to monitor the process.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7210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8. </a:t>
                      </a:r>
                      <a:r>
                        <a:rPr lang="en-US" sz="800" b="1" i="0" u="none" strike="noStrike" dirty="0" smtClean="0">
                          <a:solidFill>
                            <a:srgbClr val="FFFFFF"/>
                          </a:solidFill>
                          <a:effectLst/>
                          <a:latin typeface="Arial" panose="020B0604020202020204" pitchFamily="34" charset="0"/>
                          <a:cs typeface="Arial" panose="020B0604020202020204" pitchFamily="34" charset="0"/>
                        </a:rPr>
                        <a:t>Model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 within appetite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8339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9. Compliance </a:t>
                      </a:r>
                      <a:r>
                        <a:rPr lang="en-US" sz="800" b="1" i="0" u="none" strike="noStrike">
                          <a:solidFill>
                            <a:srgbClr val="FFFFFF"/>
                          </a:solidFill>
                          <a:effectLst/>
                          <a:latin typeface="Arial" panose="020B0604020202020204" pitchFamily="34" charset="0"/>
                          <a:cs typeface="Arial" panose="020B0604020202020204" pitchFamily="34" charset="0"/>
                        </a:rPr>
                        <a:t>and </a:t>
                      </a:r>
                      <a:r>
                        <a:rPr lang="en-US" sz="800" b="1" i="0" u="none" strike="noStrike" smtClean="0">
                          <a:solidFill>
                            <a:srgbClr val="FFFFFF"/>
                          </a:solidFill>
                          <a:effectLst/>
                          <a:latin typeface="Arial" panose="020B0604020202020204" pitchFamily="34" charset="0"/>
                          <a:cs typeface="Arial" panose="020B0604020202020204" pitchFamily="34" charset="0"/>
                        </a:rPr>
                        <a:t>Reputational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SHUSA: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a:solidFill>
                            <a:srgbClr val="000000"/>
                          </a:solidFill>
                          <a:effectLst/>
                          <a:latin typeface="Arial" panose="020B0604020202020204" pitchFamily="34" charset="0"/>
                          <a:cs typeface="Arial" panose="020B0604020202020204" pitchFamily="34" charset="0"/>
                        </a:rPr>
                        <a:t>SBNA: </a:t>
                      </a:r>
                      <a:r>
                        <a:rPr lang="en-US" sz="600" b="0" i="0" u="none" strike="noStrike" dirty="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1) Commitment to Address Findings from Pre-charter Conversion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a:t>
                      </a:r>
                      <a:r>
                        <a:rPr lang="en-US" sz="600" b="0" i="0" u="none" strike="noStrike" dirty="0">
                          <a:solidFill>
                            <a:srgbClr val="000000"/>
                          </a:solidFill>
                          <a:effectLst/>
                          <a:latin typeface="Arial" panose="020B0604020202020204" pitchFamily="34" charset="0"/>
                          <a:cs typeface="Arial" panose="020B0604020202020204" pitchFamily="34" charset="0"/>
                        </a:rPr>
                        <a:t>) BSA/AML Part 30 Notice                                                                                               3) Sovereign Identity Protector Consent Order</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SBNA:</a:t>
                      </a:r>
                      <a:r>
                        <a:rPr lang="en-US" sz="600" b="0" i="0" u="none" strike="noStrike" dirty="0">
                          <a:solidFill>
                            <a:srgbClr val="000000"/>
                          </a:solidFill>
                          <a:effectLst/>
                          <a:latin typeface="Arial" panose="020B0604020202020204" pitchFamily="34" charset="0"/>
                          <a:cs typeface="Arial" panose="020B0604020202020204" pitchFamily="34" charset="0"/>
                        </a:rPr>
                        <a:t> Failure to meet Heightened Standards by May 2016 will likely cause additional enforcement actions.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Continued work on Heightened Standards and on existing OCC enforcement actions</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a:t>
            </a:r>
            <a:r>
              <a:rPr lang="en-US" sz="2400" b="1" dirty="0">
                <a:solidFill>
                  <a:prstClr val="black"/>
                </a:solidFill>
                <a:latin typeface="Arial" charset="0"/>
                <a:ea typeface="MS PGothic" pitchFamily="34" charset="-128"/>
              </a:rPr>
              <a:t>Statement </a:t>
            </a:r>
            <a:r>
              <a:rPr lang="en-US" sz="2400" b="1" dirty="0" smtClean="0">
                <a:solidFill>
                  <a:prstClr val="black"/>
                </a:solidFill>
                <a:latin typeface="Arial" charset="0"/>
                <a:ea typeface="MS PGothic" pitchFamily="34" charset="-128"/>
              </a:rPr>
              <a:t>– Amber and Red metrics</a:t>
            </a:r>
            <a:endParaRPr lang="en-US" sz="2400" b="1" dirty="0">
              <a:solidFill>
                <a:prstClr val="black"/>
              </a:solidFill>
              <a:latin typeface="Arial" charset="0"/>
              <a:ea typeface="MS PGothic" pitchFamily="34" charset="-128"/>
            </a:endParaRPr>
          </a:p>
        </p:txBody>
      </p:sp>
      <p:sp>
        <p:nvSpPr>
          <p:cNvPr id="10" name="Footnote"/>
          <p:cNvSpPr/>
          <p:nvPr/>
        </p:nvSpPr>
        <p:spPr bwMode="auto">
          <a:xfrm>
            <a:off x="1884948" y="6447711"/>
            <a:ext cx="84782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 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Gross losses/gross margin is a Quarterly metrics</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p>
        </p:txBody>
      </p:sp>
      <p:graphicFrame>
        <p:nvGraphicFramePr>
          <p:cNvPr id="5" name="Table 4"/>
          <p:cNvGraphicFramePr>
            <a:graphicFrameLocks noGrp="1"/>
          </p:cNvGraphicFramePr>
          <p:nvPr>
            <p:extLst>
              <p:ext uri="{D42A27DB-BD31-4B8C-83A1-F6EECF244321}">
                <p14:modId xmlns:p14="http://schemas.microsoft.com/office/powerpoint/2010/main" val="546764012"/>
              </p:ext>
            </p:extLst>
          </p:nvPr>
        </p:nvGraphicFramePr>
        <p:xfrm>
          <a:off x="76200" y="338689"/>
          <a:ext cx="8991600" cy="5478542"/>
        </p:xfrm>
        <a:graphic>
          <a:graphicData uri="http://schemas.openxmlformats.org/drawingml/2006/table">
            <a:tbl>
              <a:tblPr firstRow="1" bandRow="1"/>
              <a:tblGrid>
                <a:gridCol w="914400"/>
                <a:gridCol w="813806"/>
                <a:gridCol w="1205954"/>
                <a:gridCol w="803969"/>
                <a:gridCol w="764100"/>
                <a:gridCol w="723572"/>
                <a:gridCol w="562779"/>
                <a:gridCol w="482382"/>
                <a:gridCol w="2720638"/>
              </a:tblGrid>
              <a:tr h="340653">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3653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Dec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Action Plan</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83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 days</a:t>
                      </a:r>
                      <a:endParaRPr lang="en-US" sz="800" b="1" dirty="0" smtClean="0">
                        <a:solidFill>
                          <a:schemeClr val="bg1">
                            <a:lumMod val="75000"/>
                          </a:schemeClr>
                        </a:solidFill>
                        <a:latin typeface="Arial" panose="020B0604020202020204" pitchFamily="34" charset="0"/>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800" dirty="0" smtClean="0">
                          <a:latin typeface="Arial" panose="020B0604020202020204" pitchFamily="34" charset="0"/>
                          <a:cs typeface="Arial" panose="020B0604020202020204" pitchFamily="34" charset="0"/>
                        </a:rPr>
                        <a:t>Glide plan in place</a:t>
                      </a:r>
                      <a:endParaRPr lang="en-US" sz="8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66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28</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8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283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800" b="1" dirty="0" smtClean="0">
                          <a:solidFill>
                            <a:schemeClr val="tx1"/>
                          </a:solidFill>
                          <a:latin typeface="Arial" panose="020B0604020202020204" pitchFamily="34" charset="0"/>
                          <a:cs typeface="Arial" panose="020B0604020202020204" pitchFamily="34" charset="0"/>
                        </a:rPr>
                        <a:t>0.28%</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800" b="0" dirty="0" smtClean="0">
                          <a:solidFill>
                            <a:schemeClr val="tx1"/>
                          </a:solidFill>
                          <a:latin typeface="Arial" panose="020B0604020202020204" pitchFamily="34" charset="0"/>
                          <a:cs typeface="Arial" panose="020B0604020202020204" pitchFamily="34" charset="0"/>
                        </a:rPr>
                        <a:t>0.26%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800" b="0" dirty="0" smtClean="0">
                          <a:solidFill>
                            <a:srgbClr val="000000"/>
                          </a:solidFill>
                          <a:effectLst/>
                          <a:latin typeface="Arial" panose="020B0604020202020204" pitchFamily="34" charset="0"/>
                          <a:ea typeface="Calibri"/>
                          <a:cs typeface="Arial" panose="020B0604020202020204" pitchFamily="34" charset="0"/>
                        </a:rPr>
                        <a:t>0.28%</a:t>
                      </a:r>
                      <a:endParaRPr lang="en-US" sz="800" b="0" dirty="0">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8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800" dirty="0" smtClean="0">
                          <a:solidFill>
                            <a:prstClr val="black"/>
                          </a:solidFill>
                          <a:latin typeface="Arial" panose="020B0604020202020204" pitchFamily="34" charset="0"/>
                          <a:ea typeface="MS PGothic" pitchFamily="34" charset="-128"/>
                          <a:cs typeface="Arial" panose="020B0604020202020204" pitchFamily="34" charset="0"/>
                        </a:rPr>
                        <a:t>emains in Amber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023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8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Action plan submitted – Credit team met with OCC to seek relief from risk rating directive; OCC has given the opportunity to raise ratings on stabilized construction deals (leasing space, producing income). Breached deals are in construction phase and exceptions may be required</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5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solidFill>
                            <a:srgbClr val="000000"/>
                          </a:solidFill>
                          <a:latin typeface="Arial" panose="020B0604020202020204" pitchFamily="34" charset="0"/>
                          <a:ea typeface="MS PGothic" pitchFamily="34" charset="-128"/>
                          <a:cs typeface="Arial" panose="020B0604020202020204" pitchFamily="34" charset="0"/>
                        </a:rPr>
                        <a:t>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Action plan in development</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645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800" b="1"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5392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The unpredictable nature of operational risk event occurrence, as well as the delay in loss recognition, causes periodic breaches. The level of risk has not increased due to this breach. </a:t>
                      </a:r>
                      <a:r>
                        <a:rPr lang="en-US" sz="800" dirty="0" smtClean="0">
                          <a:solidFill>
                            <a:prstClr val="black"/>
                          </a:solidFill>
                          <a:latin typeface="Arial" panose="020B0604020202020204" pitchFamily="34" charset="0"/>
                          <a:ea typeface="MS PGothic" pitchFamily="34" charset="-128"/>
                          <a:cs typeface="Arial" panose="020B0604020202020204" pitchFamily="34" charset="0"/>
                        </a:rPr>
                        <a:t>The accounting process will be enhanced. New resources will be allocated to monitor the process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653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dirty="0" smtClean="0">
                          <a:solidFill>
                            <a:prstClr val="black"/>
                          </a:solidFill>
                          <a:latin typeface="Arial" panose="020B0604020202020204" pitchFamily="34" charset="0"/>
                          <a:ea typeface="MS PGothic" pitchFamily="34" charset="-128"/>
                          <a:cs typeface="Arial" panose="020B0604020202020204" pitchFamily="34" charset="0"/>
                        </a:rPr>
                        <a:t>Continued work on Heightened Standards and on existing OCC enforcement actions</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30671">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Capital adequacy</a:t>
                      </a:r>
                      <a:r>
                        <a:rPr lang="en-US" sz="800" b="1" baseline="30000" dirty="0" smtClean="0">
                          <a:latin typeface="Arial" panose="020B0604020202020204" pitchFamily="34" charset="0"/>
                          <a:cs typeface="Arial" panose="020B0604020202020204" pitchFamily="34" charset="0"/>
                        </a:rPr>
                        <a:t>5</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r>
                        <a:rPr lang="en-US" sz="8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800" b="0" kern="1200" dirty="0" smtClean="0">
                        <a:solidFill>
                          <a:schemeClr val="tx1"/>
                        </a:solidFill>
                        <a:latin typeface="Arial" panose="020B0604020202020204" pitchFamily="34" charset="0"/>
                        <a:ea typeface="+mn-ea"/>
                        <a:cs typeface="Arial" panose="020B0604020202020204" pitchFamily="34" charset="0"/>
                      </a:endParaRPr>
                    </a:p>
                    <a:p>
                      <a:endParaRPr lang="en-US" sz="8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$38.1B</a:t>
                      </a:r>
                    </a:p>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(with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8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$37.7B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12700" cap="flat" cmpd="sng" algn="ctr">
                      <a:solidFill>
                        <a:srgbClr val="FFFF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$38.5B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algn="l" defTabSz="457200" rtl="0" eaLnBrk="1" fontAlgn="b" latinLnBrk="0" hangingPunct="1"/>
                      <a:r>
                        <a:rPr lang="en-US" sz="800" dirty="0" smtClean="0">
                          <a:solidFill>
                            <a:srgbClr val="000000"/>
                          </a:solidFill>
                          <a:latin typeface="Arial" panose="020B0604020202020204" pitchFamily="34" charset="0"/>
                          <a:ea typeface="MS PGothic" pitchFamily="34" charset="-128"/>
                          <a:cs typeface="Arial" panose="020B0604020202020204" pitchFamily="34" charset="0"/>
                        </a:rPr>
                        <a:t>The Risk Weighted Asset forecast shows movement from Amber to Green by June-16. </a:t>
                      </a:r>
                      <a:r>
                        <a:rPr lang="en-US" sz="800" dirty="0" smtClean="0">
                          <a:solidFill>
                            <a:prstClr val="black"/>
                          </a:solidFill>
                          <a:latin typeface="Arial" panose="020B0604020202020204" pitchFamily="34" charset="0"/>
                          <a:ea typeface="MS PGothic" pitchFamily="34" charset="-128"/>
                          <a:cs typeface="Arial" panose="020B0604020202020204" pitchFamily="34" charset="0"/>
                        </a:rPr>
                        <a:t>Continue monitoring metric</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47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note"/>
          <p:cNvSpPr/>
          <p:nvPr/>
        </p:nvSpPr>
        <p:spPr bwMode="auto">
          <a:xfrm>
            <a:off x="1908399" y="5901154"/>
            <a:ext cx="72832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a:t>
            </a:r>
            <a:r>
              <a:rPr lang="en-US" sz="600" dirty="0" smtClean="0">
                <a:latin typeface="Arial"/>
                <a:sym typeface="Arial"/>
              </a:rPr>
              <a:t>glide-path</a:t>
            </a:r>
          </a:p>
          <a:p>
            <a:pPr marL="0" lvl="1" algn="l">
              <a:lnSpc>
                <a:spcPct val="100000"/>
              </a:lnSpc>
            </a:pPr>
            <a:r>
              <a:rPr lang="en-US" sz="600" dirty="0" smtClean="0">
                <a:latin typeface="Arial"/>
                <a:sym typeface="Arial"/>
              </a:rPr>
              <a:t>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a:t>
            </a:r>
            <a:r>
              <a:rPr lang="en-US" sz="600" dirty="0" smtClean="0">
                <a:latin typeface="Arial"/>
                <a:sym typeface="Arial"/>
              </a:rPr>
              <a:t>TCE is being calculated with CMG methodology</a:t>
            </a:r>
          </a:p>
          <a:p>
            <a:pPr marL="228600" lvl="1" indent="-228600" algn="l">
              <a:lnSpc>
                <a:spcPct val="100000"/>
              </a:lnSpc>
              <a:buAutoNum type="arabicPeriod" startAt="2"/>
            </a:pPr>
            <a:r>
              <a:rPr lang="en-US" sz="600" dirty="0" smtClean="0">
                <a:latin typeface="Arial"/>
                <a:sym typeface="Arial"/>
              </a:rPr>
              <a:t>Recast January SHUSA figures </a:t>
            </a:r>
          </a:p>
          <a:p>
            <a:pPr marL="228600" lvl="1" indent="-228600" algn="l">
              <a:lnSpc>
                <a:spcPct val="100000"/>
              </a:lnSpc>
              <a:buAutoNum type="arabicPeriod" startAt="4"/>
            </a:pPr>
            <a:r>
              <a:rPr lang="en-US" sz="600" dirty="0" smtClean="0">
                <a:latin typeface="Arial"/>
                <a:sym typeface="Arial"/>
              </a:rPr>
              <a:t>Recast SBNA value change from 18.30% to 18.31%</a:t>
            </a:r>
          </a:p>
          <a:p>
            <a:pPr marL="228600" lvl="1" indent="-228600">
              <a:buAutoNum type="arabicPeriod" startAt="4"/>
            </a:pPr>
            <a:r>
              <a:rPr lang="en-US" sz="600" dirty="0" smtClean="0">
                <a:latin typeface="Arial"/>
              </a:rPr>
              <a:t>TCE1 is no longer in SHUSA Capital Policy . Therefore, it is not reported by SHUSA Capital Team</a:t>
            </a:r>
          </a:p>
          <a:p>
            <a:pPr marL="228600" lvl="1" indent="-228600">
              <a:buAutoNum type="arabicPeriod" startAt="4"/>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a:t>
            </a:r>
          </a:p>
          <a:p>
            <a:pPr marL="228600" lvl="1" indent="-228600">
              <a:buAutoNum type="arabicPeriod" startAt="4"/>
            </a:pPr>
            <a:r>
              <a:rPr lang="en-US" sz="600" dirty="0" smtClean="0">
                <a:latin typeface="Arial"/>
              </a:rPr>
              <a:t>SC RWA moved to Capital </a:t>
            </a:r>
            <a:r>
              <a:rPr lang="en-US" sz="600" dirty="0" smtClean="0">
                <a:latin typeface="Arial"/>
              </a:rPr>
              <a:t>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endParaRPr lang="en-US" sz="600" dirty="0" smtClean="0">
              <a:latin typeface="Arial" panose="020B0604020202020204" pitchFamily="34" charset="0"/>
              <a:cs typeface="Arial" panose="020B0604020202020204" pitchFamily="34" charset="0"/>
            </a:endParaRPr>
          </a:p>
          <a:p>
            <a:pPr marL="228600" lvl="1" indent="-228600">
              <a:buAutoNum type="arabicPeriod" startAt="4"/>
            </a:pPr>
            <a:endParaRPr lang="en-US" sz="600" dirty="0" smtClean="0">
              <a:latin typeface="Arial"/>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Metrics</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730948126"/>
              </p:ext>
            </p:extLst>
          </p:nvPr>
        </p:nvGraphicFramePr>
        <p:xfrm>
          <a:off x="93025" y="304800"/>
          <a:ext cx="8974775" cy="4357035"/>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Dec </a:t>
                      </a:r>
                      <a:r>
                        <a:rPr lang="en-US" sz="800" b="1" kern="1200" baseline="0" dirty="0" smtClean="0">
                          <a:solidFill>
                            <a:schemeClr val="tx1"/>
                          </a:solidFill>
                          <a:latin typeface="Arial" panose="020B0604020202020204" pitchFamily="34" charset="0"/>
                          <a:ea typeface="+mn-ea"/>
                          <a:cs typeface="Arial" panose="020B0604020202020204" pitchFamily="34" charset="0"/>
                        </a:rPr>
                        <a:t>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11.64%</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11.59%</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11.77%</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13.18%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13.13%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13.23%</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15.06%</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15.01%</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15.01%</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11.55%</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11.43%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11.68%</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1" baseline="30000" dirty="0" smtClean="0">
                          <a:solidFill>
                            <a:schemeClr val="bg1">
                              <a:lumMod val="50000"/>
                            </a:schemeClr>
                          </a:solidFill>
                          <a:latin typeface="Arial" panose="020B0604020202020204" pitchFamily="34" charset="0"/>
                          <a:cs typeface="Arial" panose="020B0604020202020204" pitchFamily="34" charset="0"/>
                        </a:rPr>
                        <a:t>5</a:t>
                      </a:r>
                      <a:endParaRPr lang="en-US" sz="800"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13.73%</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13.81%</a:t>
                      </a:r>
                      <a:r>
                        <a:rPr lang="en-US" sz="800" b="1" baseline="30000" dirty="0" smtClean="0">
                          <a:solidFill>
                            <a:schemeClr val="tx1"/>
                          </a:solidFill>
                          <a:latin typeface="Arial" panose="020B0604020202020204" pitchFamily="34" charset="0"/>
                          <a:cs typeface="Arial" panose="020B0604020202020204" pitchFamily="34" charset="0"/>
                        </a:rPr>
                        <a:t>4</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13.73%</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13.81%</a:t>
                      </a:r>
                      <a:r>
                        <a:rPr lang="en-US" sz="800" b="1" baseline="30000" dirty="0" smtClean="0">
                          <a:solidFill>
                            <a:schemeClr val="tx1"/>
                          </a:solidFill>
                          <a:latin typeface="Arial" panose="020B0604020202020204" pitchFamily="34" charset="0"/>
                          <a:cs typeface="Arial" panose="020B0604020202020204" pitchFamily="34" charset="0"/>
                        </a:rPr>
                        <a:t>4</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15.06%</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15.00%</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15.09%</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11.35%</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11.36%</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11.46%</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10.95%</a:t>
                      </a:r>
                      <a:r>
                        <a:rPr lang="en-US" sz="800" b="1" baseline="30000" dirty="0" smtClean="0">
                          <a:solidFill>
                            <a:schemeClr val="tx1"/>
                          </a:solidFill>
                          <a:latin typeface="Arial" panose="020B0604020202020204" pitchFamily="34" charset="0"/>
                          <a:cs typeface="Arial" panose="020B0604020202020204" pitchFamily="34" charset="0"/>
                        </a:rPr>
                        <a:t>6</a:t>
                      </a:r>
                      <a:endParaRPr lang="en-US" sz="800" b="0" dirty="0" smtClean="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11.15%</a:t>
                      </a:r>
                      <a:r>
                        <a:rPr lang="en-US" sz="800" b="1" baseline="30000" dirty="0" smtClean="0">
                          <a:solidFill>
                            <a:schemeClr val="tx1"/>
                          </a:solidFill>
                          <a:latin typeface="Arial" panose="020B0604020202020204" pitchFamily="34" charset="0"/>
                          <a:cs typeface="Arial" panose="020B0604020202020204" pitchFamily="34" charset="0"/>
                        </a:rPr>
                        <a:t>6</a:t>
                      </a:r>
                      <a:endParaRPr lang="en-US" sz="800" b="0" dirty="0" smtClean="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11.10%</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11.27%</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11.11%</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11.27%</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11.11%</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11.80%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11.61%</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11.84%</a:t>
                      </a:r>
                      <a:endParaRPr lang="en-US" sz="8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$38.1B(with </a:t>
                      </a:r>
                      <a:r>
                        <a:rPr lang="en-US" sz="800" b="1" i="0" kern="1200" dirty="0" smtClean="0">
                          <a:solidFill>
                            <a:schemeClr val="tx1"/>
                          </a:solidFill>
                          <a:latin typeface="Arial" panose="020B0604020202020204" pitchFamily="34" charset="0"/>
                          <a:ea typeface="ＭＳ Ｐゴシック"/>
                          <a:cs typeface="Arial" panose="020B0604020202020204" pitchFamily="34" charset="0"/>
                        </a:rPr>
                        <a:t>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9</a:t>
                      </a:r>
                      <a:r>
                        <a:rPr lang="en-US" sz="8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$38.4B(with </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9</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$37.7B(with </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PL</a:t>
                      </a:r>
                      <a:r>
                        <a:rPr lang="en-US" sz="800" b="0" i="0" kern="1200" baseline="30000" dirty="0" smtClean="0">
                          <a:solidFill>
                            <a:schemeClr val="tx1"/>
                          </a:solidFill>
                          <a:latin typeface="Arial" panose="020B0604020202020204" pitchFamily="34" charset="0"/>
                          <a:ea typeface="+mn-ea"/>
                          <a:cs typeface="Arial" panose="020B0604020202020204" pitchFamily="34" charset="0"/>
                        </a:rPr>
                        <a:t>9</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$38.5B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250759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92262708"/>
              </p:ext>
            </p:extLst>
          </p:nvPr>
        </p:nvGraphicFramePr>
        <p:xfrm>
          <a:off x="76201" y="257870"/>
          <a:ext cx="8991598" cy="5120580"/>
        </p:xfrm>
        <a:graphic>
          <a:graphicData uri="http://schemas.openxmlformats.org/drawingml/2006/table">
            <a:tbl>
              <a:tblPr firstRow="1" bandRow="1"/>
              <a:tblGrid>
                <a:gridCol w="914399"/>
                <a:gridCol w="1828800"/>
                <a:gridCol w="1371600"/>
                <a:gridCol w="1219200"/>
                <a:gridCol w="1066800"/>
                <a:gridCol w="1066800"/>
                <a:gridCol w="748861"/>
                <a:gridCol w="775138"/>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Dec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7.38%</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7.12%</a:t>
                      </a:r>
                      <a:endParaRPr lang="en-US" sz="8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19.16%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18.79%</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0.69%</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0.71%</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800" b="0" dirty="0">
                          <a:solidFill>
                            <a:srgbClr val="000000"/>
                          </a:solidFill>
                          <a:effectLst/>
                          <a:latin typeface="Arial"/>
                          <a:ea typeface="Calibri"/>
                          <a:cs typeface="Times New Roman"/>
                        </a:rPr>
                        <a:t>0.56%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800" b="0">
                          <a:solidFill>
                            <a:srgbClr val="000000"/>
                          </a:solidFill>
                          <a:effectLst/>
                          <a:latin typeface="Arial"/>
                          <a:ea typeface="Calibri"/>
                          <a:cs typeface="Times New Roman"/>
                        </a:rPr>
                        <a:t>0.55%</a:t>
                      </a:r>
                      <a:endParaRPr lang="en-US" sz="8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0.30%</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a:solidFill>
                            <a:srgbClr val="000000"/>
                          </a:solidFill>
                          <a:effectLst/>
                          <a:latin typeface="Arial"/>
                          <a:ea typeface="Calibri"/>
                          <a:cs typeface="Times New Roman"/>
                        </a:rPr>
                        <a:t>0.34%</a:t>
                      </a:r>
                      <a:endParaRPr lang="en-US" sz="8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0.06%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a:solidFill>
                            <a:srgbClr val="000000"/>
                          </a:solidFill>
                          <a:effectLst/>
                          <a:latin typeface="Arial"/>
                          <a:ea typeface="Calibri"/>
                          <a:cs typeface="Times New Roman"/>
                        </a:rPr>
                        <a:t>0.04%</a:t>
                      </a:r>
                      <a:endParaRPr lang="en-US" sz="8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800" b="0" dirty="0">
                          <a:solidFill>
                            <a:schemeClr val="tx1"/>
                          </a:solidFill>
                          <a:effectLst/>
                          <a:latin typeface="Arial"/>
                          <a:ea typeface="Calibri"/>
                          <a:cs typeface="Times New Roman"/>
                        </a:rPr>
                        <a:t>0.26%</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800" b="0" dirty="0">
                          <a:solidFill>
                            <a:schemeClr val="tx1"/>
                          </a:solidFill>
                          <a:effectLst/>
                          <a:latin typeface="Arial"/>
                          <a:ea typeface="Calibri"/>
                          <a:cs typeface="Times New Roman"/>
                        </a:rPr>
                        <a:t>0.28</a:t>
                      </a:r>
                      <a:r>
                        <a:rPr lang="en-US" sz="800" b="0" dirty="0" smtClean="0">
                          <a:solidFill>
                            <a:schemeClr val="tx1"/>
                          </a:solidFill>
                          <a:effectLst/>
                          <a:latin typeface="Arial"/>
                          <a:ea typeface="Calibri"/>
                          <a:cs typeface="Times New Roman"/>
                        </a:rPr>
                        <a:t>%</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4.00%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4.80%</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1"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6.54%</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6.64%</a:t>
                      </a:r>
                      <a:endParaRPr lang="en-US" sz="8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2.25%</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2.17%</a:t>
                      </a:r>
                      <a:endParaRPr lang="en-US" sz="8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r>
                        <a:rPr lang="en-US" sz="800" b="0" i="0" kern="1200" baseline="30000" dirty="0" smtClean="0">
                          <a:solidFill>
                            <a:schemeClr val="tx1"/>
                          </a:solidFill>
                          <a:latin typeface="Arial" panose="020B0604020202020204" pitchFamily="34" charset="0"/>
                          <a:ea typeface="+mn-ea"/>
                          <a:cs typeface="Arial" panose="020B0604020202020204" pitchFamily="34" charset="0"/>
                        </a:rPr>
                        <a:t>5</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smtClean="0">
                          <a:solidFill>
                            <a:schemeClr val="tx1"/>
                          </a:solidFill>
                          <a:latin typeface="Arial" panose="020B0604020202020204" pitchFamily="34" charset="0"/>
                          <a:ea typeface="+mn-ea"/>
                          <a:cs typeface="Arial" panose="020B0604020202020204" pitchFamily="34" charset="0"/>
                        </a:rPr>
                        <a:t>$5.1B</a:t>
                      </a:r>
                      <a:endParaRPr lang="en-US" sz="800" b="0" i="0" kern="1200" dirty="0" smtClean="0">
                        <a:solidFill>
                          <a:schemeClr val="tx1"/>
                        </a:solidFill>
                        <a:latin typeface="Arial" panose="020B0604020202020204" pitchFamily="34" charset="0"/>
                        <a:ea typeface="+mn-ea"/>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1"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$8.8B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$8.6B</a:t>
                      </a:r>
                      <a:endParaRPr lang="en-US" sz="8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$10.3B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$10.4B</a:t>
                      </a:r>
                      <a:endParaRPr lang="en-US" sz="8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$500MM</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dirty="0" smtClean="0">
                          <a:latin typeface="Arial" panose="020B0604020202020204" pitchFamily="34" charset="0"/>
                          <a:cs typeface="Arial" panose="020B0604020202020204" pitchFamily="34" charset="0"/>
                        </a:rPr>
                        <a:t>$500MM</a:t>
                      </a:r>
                      <a:endParaRPr lang="en-US" sz="8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smtClean="0">
                          <a:solidFill>
                            <a:schemeClr val="tx1"/>
                          </a:solidFill>
                          <a:latin typeface="Arial" panose="020B0604020202020204" pitchFamily="34" charset="0"/>
                          <a:ea typeface="+mn-ea"/>
                          <a:cs typeface="Arial" panose="020B0604020202020204" pitchFamily="34" charset="0"/>
                        </a:rPr>
                        <a:t>&gt;$</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$6.56B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7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r>
                        <a:rPr lang="en-US" sz="800" b="0" baseline="30000" dirty="0" smtClean="0">
                          <a:latin typeface="Arial" panose="020B0604020202020204" pitchFamily="34" charset="0"/>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9</a:t>
                      </a:r>
                      <a:r>
                        <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9</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9</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5943600"/>
            <a:ext cx="5296474" cy="946413"/>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a:t>
            </a:r>
          </a:p>
          <a:p>
            <a:pPr marL="228600" indent="-228600">
              <a:buFontTx/>
              <a:buAutoNum type="arabicPeriod"/>
            </a:pPr>
            <a:r>
              <a:rPr lang="en-US" sz="600" dirty="0" smtClean="0">
                <a:latin typeface="Arial" panose="020B0604020202020204" pitchFamily="34" charset="0"/>
                <a:cs typeface="Arial" panose="020B0604020202020204" pitchFamily="34" charset="0"/>
              </a:rPr>
              <a:t>Changes </a:t>
            </a:r>
            <a:r>
              <a:rPr lang="en-US" sz="6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a:latin typeface="Arial" panose="020B0604020202020204" pitchFamily="34" charset="0"/>
                <a:cs typeface="Arial" panose="020B0604020202020204" pitchFamily="34" charset="0"/>
                <a:sym typeface="Arial"/>
              </a:rPr>
              <a:t>A Santander Risk Rating (internal rating scale) of 5.0 maps to a BB+ according to the S&amp;P rating scale</a:t>
            </a:r>
          </a:p>
          <a:p>
            <a:pPr marL="228600" indent="-228600">
              <a:buAutoNum type="arabicPeriod"/>
            </a:pPr>
            <a:r>
              <a:rPr lang="en-US" sz="600" dirty="0" smtClean="0">
                <a:latin typeface="Arial" panose="020B0604020202020204" pitchFamily="34" charset="0"/>
                <a:cs typeface="Arial" panose="020B0604020202020204" pitchFamily="34" charset="0"/>
              </a:rPr>
              <a:t>CCMIS data extract  - </a:t>
            </a:r>
            <a:r>
              <a:rPr lang="en-US" sz="600" dirty="0" smtClean="0">
                <a:latin typeface="Arial" panose="020B0604020202020204" pitchFamily="34" charset="0"/>
                <a:cs typeface="Arial" panose="020B0604020202020204" pitchFamily="34" charset="0"/>
                <a:sym typeface="Arial"/>
              </a:rPr>
              <a:t>value changed from 2 to 5 cases in December</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available </a:t>
            </a:r>
            <a:endParaRPr lang="en-US" sz="600" dirty="0" smtClean="0">
              <a:latin typeface="Arial" panose="020B0604020202020204" pitchFamily="34" charset="0"/>
              <a:cs typeface="Arial" panose="020B0604020202020204" pitchFamily="34" charset="0"/>
            </a:endParaRPr>
          </a:p>
          <a:p>
            <a:pPr marL="228600" indent="-228600">
              <a:buAutoNum type="arabicPeriod"/>
            </a:pPr>
            <a:r>
              <a:rPr lang="en-US" sz="600" dirty="0" smtClean="0">
                <a:latin typeface="Arial" panose="020B0604020202020204" pitchFamily="34" charset="0"/>
                <a:cs typeface="Arial" panose="020B0604020202020204" pitchFamily="34" charset="0"/>
              </a:rPr>
              <a:t>SC subprime assets as % of SHUSA moved to Credit risk</a:t>
            </a:r>
          </a:p>
          <a:p>
            <a:pPr marL="228600" indent="-228600">
              <a:buAutoNum type="arabicPeriod"/>
            </a:pPr>
            <a:r>
              <a:rPr lang="en-US" sz="700" kern="0" dirty="0" smtClean="0">
                <a:latin typeface="Arial" panose="020B0604020202020204" pitchFamily="34" charset="0"/>
                <a:cs typeface="Arial" panose="020B0604020202020204" pitchFamily="34" charset="0"/>
              </a:rPr>
              <a:t>PL</a:t>
            </a:r>
            <a:r>
              <a:rPr lang="en-US" sz="700" kern="0" dirty="0">
                <a:latin typeface="Arial" panose="020B0604020202020204" pitchFamily="34" charset="0"/>
                <a:cs typeface="Arial" panose="020B0604020202020204" pitchFamily="34" charset="0"/>
              </a:rPr>
              <a:t>: </a:t>
            </a:r>
            <a:r>
              <a:rPr lang="en-US" sz="700" dirty="0">
                <a:latin typeface="Arial" panose="020B0604020202020204" pitchFamily="34" charset="0"/>
                <a:cs typeface="Arial" panose="020B0604020202020204" pitchFamily="34" charset="0"/>
                <a:sym typeface="Arial"/>
              </a:rPr>
              <a:t>Personal Lending – Lending Club (sold on Feb 1</a:t>
            </a:r>
            <a:r>
              <a:rPr lang="en-US" sz="700" baseline="30000" dirty="0">
                <a:latin typeface="Arial" panose="020B0604020202020204" pitchFamily="34" charset="0"/>
                <a:cs typeface="Arial" panose="020B0604020202020204" pitchFamily="34" charset="0"/>
                <a:sym typeface="Arial"/>
              </a:rPr>
              <a:t>st</a:t>
            </a:r>
            <a:r>
              <a:rPr lang="en-US" sz="700" dirty="0">
                <a:latin typeface="Arial" panose="020B0604020202020204" pitchFamily="34" charset="0"/>
                <a:cs typeface="Arial" panose="020B0604020202020204" pitchFamily="34" charset="0"/>
                <a:sym typeface="Arial"/>
              </a:rPr>
              <a:t>) &amp; Bluestem (Held for Sale) &amp; NCL (Held for Sale) </a:t>
            </a:r>
            <a:endParaRPr lang="en-US" sz="7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Metrics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79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70887193"/>
              </p:ext>
            </p:extLst>
          </p:nvPr>
        </p:nvGraphicFramePr>
        <p:xfrm>
          <a:off x="76200" y="487680"/>
          <a:ext cx="8991599" cy="4084320"/>
        </p:xfrm>
        <a:graphic>
          <a:graphicData uri="http://schemas.openxmlformats.org/drawingml/2006/table">
            <a:tbl>
              <a:tblPr firstRow="1" bandRow="1"/>
              <a:tblGrid>
                <a:gridCol w="914400"/>
                <a:gridCol w="1828800"/>
                <a:gridCol w="1447800"/>
                <a:gridCol w="1066800"/>
                <a:gridCol w="1066800"/>
                <a:gridCol w="812076"/>
                <a:gridCol w="930870"/>
                <a:gridCol w="924053"/>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Dec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 days</a:t>
                      </a:r>
                    </a:p>
                  </a:txBody>
                  <a:tcPr marL="45720" marR="45720">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247.2%</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229.3%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252.7%</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170.5%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183.0%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193.8%</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111.5%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109.1%</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109.6%</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124.0%</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122.7%</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123.5%</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6.9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5.6</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i="0" kern="1200" dirty="0" smtClean="0">
                          <a:solidFill>
                            <a:schemeClr val="tx1"/>
                          </a:solidFill>
                          <a:latin typeface="Arial" panose="020B0604020202020204" pitchFamily="34" charset="0"/>
                          <a:ea typeface="+mn-ea"/>
                          <a:cs typeface="Arial" panose="020B0604020202020204" pitchFamily="34" charset="0"/>
                        </a:rPr>
                        <a:t>7.5 months</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$(112)MM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$(92)MM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$(47)MM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$(108)MM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$(84)MM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$(791)MM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$(776)MM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$8.3MM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dirty="0" smtClean="0">
                          <a:solidFill>
                            <a:schemeClr val="tx1"/>
                          </a:solidFill>
                          <a:latin typeface="Arial" panose="020B0604020202020204" pitchFamily="34" charset="0"/>
                          <a:ea typeface="+mn-ea"/>
                          <a:cs typeface="Arial" panose="020B0604020202020204" pitchFamily="34" charset="0"/>
                        </a:rPr>
                        <a:t>$8.5MM</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629400"/>
            <a:ext cx="366655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a:t>
            </a:r>
            <a:r>
              <a:rPr lang="en-US" sz="600" dirty="0" smtClean="0">
                <a:latin typeface="Arial" panose="020B0604020202020204" pitchFamily="34" charset="0"/>
                <a:cs typeface="Arial" panose="020B0604020202020204" pitchFamily="34" charset="0"/>
                <a:sym typeface="Arial"/>
              </a:rPr>
              <a:t> </a:t>
            </a:r>
            <a:r>
              <a:rPr lang="en-US" sz="600" dirty="0" smtClean="0">
                <a:latin typeface="Arial" panose="020B0604020202020204" pitchFamily="34" charset="0"/>
                <a:cs typeface="Arial" panose="020B0604020202020204" pitchFamily="34" charset="0"/>
                <a:sym typeface="Arial"/>
              </a:rPr>
              <a:t>month </a:t>
            </a:r>
            <a:r>
              <a:rPr lang="en-US" sz="600" dirty="0" smtClean="0">
                <a:latin typeface="Arial" panose="020B0604020202020204" pitchFamily="34" charset="0"/>
                <a:cs typeface="Arial" panose="020B0604020202020204" pitchFamily="34" charset="0"/>
                <a:sym typeface="Arial"/>
              </a:rPr>
              <a:t>lag</a:t>
            </a:r>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Pending  SHUSA LST for Jan.</a:t>
            </a:r>
            <a:endParaRPr lang="en-US" sz="600" dirty="0">
              <a:latin typeface="Arial" panose="020B0604020202020204" pitchFamily="34" charset="0"/>
              <a:cs typeface="Arial" panose="020B0604020202020204" pitchFamily="34" charset="0"/>
              <a:sym typeface="Arial"/>
            </a:endParaRP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Metrics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622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0575454"/>
              </p:ext>
            </p:extLst>
          </p:nvPr>
        </p:nvGraphicFramePr>
        <p:xfrm>
          <a:off x="76203" y="454015"/>
          <a:ext cx="8991597" cy="3965585"/>
        </p:xfrm>
        <a:graphic>
          <a:graphicData uri="http://schemas.openxmlformats.org/drawingml/2006/table">
            <a:tbl>
              <a:tblPr firstRow="1" bandRow="1"/>
              <a:tblGrid>
                <a:gridCol w="914397"/>
                <a:gridCol w="1828800"/>
                <a:gridCol w="1447800"/>
                <a:gridCol w="998359"/>
                <a:gridCol w="1056178"/>
                <a:gridCol w="1017905"/>
                <a:gridCol w="873453"/>
                <a:gridCol w="854705"/>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Dec 15</a:t>
                      </a: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1" kern="1200" dirty="0" smtClean="0">
                          <a:solidFill>
                            <a:schemeClr val="tx1"/>
                          </a:solidFill>
                          <a:effectLst/>
                          <a:latin typeface="Arial" panose="020B0604020202020204" pitchFamily="34" charset="0"/>
                          <a:ea typeface="Calibri"/>
                          <a:cs typeface="Arial" panose="020B0604020202020204" pitchFamily="34" charset="0"/>
                        </a:rPr>
                        <a:t>SHUSA</a:t>
                      </a:r>
                      <a:r>
                        <a:rPr lang="en-US" sz="800" b="1" dirty="0" smtClean="0">
                          <a:solidFill>
                            <a:schemeClr val="tx1"/>
                          </a:solidFill>
                          <a:effectLst/>
                          <a:latin typeface="Arial" panose="020B0604020202020204" pitchFamily="34" charset="0"/>
                          <a:cs typeface="Arial" panose="020B0604020202020204" pitchFamily="34" charset="0"/>
                        </a:rPr>
                        <a:t> – 3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 – 21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SBNA – 32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55</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24</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67</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1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48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73</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28</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0.82%</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ＭＳ Ｐゴシック"/>
                          <a:cs typeface="Arial" panose="020B0604020202020204" pitchFamily="34" charset="0"/>
                        </a:rPr>
                        <a:t>0.80</a:t>
                      </a:r>
                      <a:r>
                        <a:rPr lang="en-US" sz="800" b="0" i="0" kern="1200" dirty="0" smtClean="0">
                          <a:solidFill>
                            <a:schemeClr val="tx1"/>
                          </a:solidFill>
                          <a:latin typeface="Arial" panose="020B0604020202020204" pitchFamily="34" charset="0"/>
                          <a:ea typeface="+mn-ea"/>
                          <a:cs typeface="Arial" panose="020B0604020202020204" pitchFamily="34" charset="0"/>
                        </a:rPr>
                        <a:t>%</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24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8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0.57%</a:t>
                      </a:r>
                      <a:r>
                        <a:rPr lang="en-US" sz="800" b="1"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ea typeface="Calibri"/>
                          <a:cs typeface="Arial" panose="020B0604020202020204" pitchFamily="34" charset="0"/>
                        </a:rPr>
                        <a:t>1</a:t>
                      </a:r>
                      <a:r>
                        <a:rPr lang="en-US" sz="800" b="0" kern="1200" baseline="30000" dirty="0" smtClean="0">
                          <a:solidFill>
                            <a:schemeClr val="tx1"/>
                          </a:solidFill>
                          <a:effectLst/>
                          <a:latin typeface="Arial" panose="020B0604020202020204" pitchFamily="34" charset="0"/>
                          <a:ea typeface="+mn-ea"/>
                          <a:cs typeface="Arial" panose="020B0604020202020204" pitchFamily="34" charset="0"/>
                        </a:rPr>
                        <a:t>3</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248400"/>
            <a:ext cx="5286500" cy="646331"/>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600" dirty="0">
                <a:latin typeface="Arial" panose="020B0604020202020204" pitchFamily="34" charset="0"/>
                <a:cs typeface="Arial" panose="020B0604020202020204" pitchFamily="34" charset="0"/>
                <a:sym typeface="Arial"/>
              </a:rPr>
              <a:t>date to open date, the result is a one time true‐up of $21.95mm on 12/31. (With </a:t>
            </a:r>
            <a:r>
              <a:rPr lang="en-US" sz="600" dirty="0" smtClean="0">
                <a:latin typeface="Arial" panose="020B0604020202020204" pitchFamily="34" charset="0"/>
                <a:cs typeface="Arial" panose="020B0604020202020204" pitchFamily="34" charset="0"/>
                <a:sym typeface="Arial"/>
              </a:rPr>
              <a:t>the true‐up </a:t>
            </a:r>
            <a:r>
              <a:rPr lang="en-US" sz="600" dirty="0">
                <a:latin typeface="Arial" panose="020B0604020202020204" pitchFamily="34" charset="0"/>
                <a:cs typeface="Arial" panose="020B0604020202020204" pitchFamily="34" charset="0"/>
                <a:sym typeface="Arial"/>
              </a:rPr>
              <a:t>included, the 4th quarter value would </a:t>
            </a:r>
            <a:r>
              <a:rPr lang="en-US" sz="600" dirty="0" smtClean="0">
                <a:latin typeface="Arial" panose="020B0604020202020204" pitchFamily="34" charset="0"/>
                <a:cs typeface="Arial" panose="020B0604020202020204" pitchFamily="34" charset="0"/>
                <a:sym typeface="Arial"/>
              </a:rPr>
              <a:t>within </a:t>
            </a:r>
            <a:r>
              <a:rPr lang="en-US" sz="600" dirty="0">
                <a:latin typeface="Arial" panose="020B0604020202020204" pitchFamily="34" charset="0"/>
                <a:cs typeface="Arial" panose="020B0604020202020204" pitchFamily="34" charset="0"/>
                <a:sym typeface="Arial"/>
              </a:rPr>
              <a:t>Risk Appetite at approximately 1.78</a:t>
            </a:r>
            <a:r>
              <a:rPr lang="en-US" sz="60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Though metric will not be updated until April report, SHUSA CRO and Group Risk Appetite have been informed of the potential breach highlighted in the dashboard. Level as of 3/31 is 4 events</a:t>
            </a: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 Quarterly Metrics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6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380341"/>
              </p:ext>
            </p:extLst>
          </p:nvPr>
        </p:nvGraphicFramePr>
        <p:xfrm>
          <a:off x="76200" y="483311"/>
          <a:ext cx="8991602" cy="2884998"/>
        </p:xfrm>
        <a:graphic>
          <a:graphicData uri="http://schemas.openxmlformats.org/drawingml/2006/table">
            <a:tbl>
              <a:tblPr firstRow="1" bandRow="1"/>
              <a:tblGrid>
                <a:gridCol w="914403"/>
                <a:gridCol w="1828800"/>
                <a:gridCol w="1219200"/>
                <a:gridCol w="127218"/>
                <a:gridCol w="681464"/>
                <a:gridCol w="1047432"/>
                <a:gridCol w="1130698"/>
                <a:gridCol w="1139081"/>
                <a:gridCol w="903306"/>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47700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Annual Metrics</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73418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3002</TotalTime>
  <Words>2961</Words>
  <Application>Microsoft Office PowerPoint</Application>
  <PresentationFormat>On-screen Show (4:3)</PresentationFormat>
  <Paragraphs>767</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405</cp:revision>
  <cp:lastPrinted>2016-04-14T20:51:04Z</cp:lastPrinted>
  <dcterms:created xsi:type="dcterms:W3CDTF">2016-01-25T15:48:23Z</dcterms:created>
  <dcterms:modified xsi:type="dcterms:W3CDTF">2016-04-14T23:46:49Z</dcterms:modified>
</cp:coreProperties>
</file>