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4" r:id="rId9"/>
    <p:sldId id="273" r:id="rId10"/>
    <p:sldId id="266" r:id="rId11"/>
    <p:sldId id="262" r:id="rId12"/>
    <p:sldId id="263" r:id="rId13"/>
    <p:sldId id="270"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E8F6F2"/>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5515" autoAdjust="0"/>
  </p:normalViewPr>
  <p:slideViewPr>
    <p:cSldViewPr>
      <p:cViewPr>
        <p:scale>
          <a:sx n="110" d="100"/>
          <a:sy n="110" d="100"/>
        </p:scale>
        <p:origin x="-516" y="702"/>
      </p:cViewPr>
      <p:guideLst>
        <p:guide orient="horz" pos="624"/>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4/1/2016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2</a:t>
            </a:fld>
            <a:endParaRPr lang="en-US"/>
          </a:p>
        </p:txBody>
      </p:sp>
    </p:spTree>
    <p:extLst>
      <p:ext uri="{BB962C8B-B14F-4D97-AF65-F5344CB8AC3E}">
        <p14:creationId xmlns:p14="http://schemas.microsoft.com/office/powerpoint/2010/main" val="162595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3</a:t>
            </a:fld>
            <a:endParaRPr lang="en-US"/>
          </a:p>
        </p:txBody>
      </p:sp>
    </p:spTree>
    <p:extLst>
      <p:ext uri="{BB962C8B-B14F-4D97-AF65-F5344CB8AC3E}">
        <p14:creationId xmlns:p14="http://schemas.microsoft.com/office/powerpoint/2010/main" val="162595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4/1/2016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February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March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srgbClr val="000000"/>
                </a:solidFill>
                <a:ea typeface="MS PGothic" pitchFamily="34" charset="-128"/>
              </a:rPr>
              <a:t>2. Risk Appetite Statement Dashboard</a:t>
            </a:r>
            <a:endParaRPr lang="en-US" sz="2000" b="1" dirty="0">
              <a:solidFill>
                <a:srgbClr val="000000"/>
              </a:solidFill>
              <a:ea typeface="MS PGothic" pitchFamily="34" charset="-128"/>
            </a:endParaRPr>
          </a:p>
        </p:txBody>
      </p:sp>
      <p:grpSp>
        <p:nvGrpSpPr>
          <p:cNvPr id="7" name="Group 6"/>
          <p:cNvGrpSpPr/>
          <p:nvPr/>
        </p:nvGrpSpPr>
        <p:grpSpPr>
          <a:xfrm>
            <a:off x="2107875" y="6581908"/>
            <a:ext cx="3309800" cy="123111"/>
            <a:chOff x="1201643" y="6031365"/>
            <a:chExt cx="3309800" cy="163861"/>
          </a:xfrm>
        </p:grpSpPr>
        <p:sp>
          <p:nvSpPr>
            <p:cNvPr id="8" name="80 CuadroTexto"/>
            <p:cNvSpPr txBox="1"/>
            <p:nvPr/>
          </p:nvSpPr>
          <p:spPr bwMode="gray">
            <a:xfrm>
              <a:off x="1358881" y="6031365"/>
              <a:ext cx="94198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800" dirty="0" smtClean="0">
                  <a:solidFill>
                    <a:srgbClr val="515151"/>
                  </a:solidFill>
                  <a:ea typeface="MS PGothic" pitchFamily="34" charset="-128"/>
                </a:rPr>
                <a:t>Focus of concern</a:t>
              </a:r>
              <a:endParaRPr lang="en-GB" sz="800" dirty="0">
                <a:solidFill>
                  <a:srgbClr val="515151"/>
                </a:solidFill>
                <a:ea typeface="MS PGothic" pitchFamily="34" charset="-128"/>
              </a:endParaRPr>
            </a:p>
          </p:txBody>
        </p:sp>
        <p:sp>
          <p:nvSpPr>
            <p:cNvPr id="9" name="80 CuadroTexto"/>
            <p:cNvSpPr txBox="1"/>
            <p:nvPr/>
          </p:nvSpPr>
          <p:spPr bwMode="gray">
            <a:xfrm>
              <a:off x="249736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800" dirty="0" smtClean="0">
                  <a:solidFill>
                    <a:srgbClr val="515151"/>
                  </a:solidFill>
                  <a:ea typeface="MS PGothic" pitchFamily="34" charset="-128"/>
                </a:rPr>
                <a:t>Area of attention </a:t>
              </a:r>
              <a:endParaRPr lang="en-GB" sz="800" dirty="0">
                <a:solidFill>
                  <a:srgbClr val="515151"/>
                </a:solidFill>
                <a:ea typeface="MS PGothic" pitchFamily="34" charset="-128"/>
              </a:endParaRPr>
            </a:p>
          </p:txBody>
        </p:sp>
        <p:sp>
          <p:nvSpPr>
            <p:cNvPr id="10" name="80 CuadroTexto"/>
            <p:cNvSpPr txBox="1"/>
            <p:nvPr/>
          </p:nvSpPr>
          <p:spPr bwMode="gray">
            <a:xfrm>
              <a:off x="3603870" y="6031365"/>
              <a:ext cx="907573"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800" dirty="0">
                  <a:solidFill>
                    <a:srgbClr val="515151"/>
                  </a:solidFill>
                  <a:ea typeface="MS PGothic" pitchFamily="34" charset="-128"/>
                </a:rPr>
                <a:t>Not a concern</a:t>
              </a:r>
            </a:p>
          </p:txBody>
        </p:sp>
        <p:sp>
          <p:nvSpPr>
            <p:cNvPr id="11" name="116 Elipse"/>
            <p:cNvSpPr/>
            <p:nvPr/>
          </p:nvSpPr>
          <p:spPr bwMode="gray">
            <a:xfrm>
              <a:off x="3441033" y="6037857"/>
              <a:ext cx="120078" cy="120078"/>
            </a:xfrm>
            <a:prstGeom prst="ellipse">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000" dirty="0">
                <a:solidFill>
                  <a:prstClr val="white"/>
                </a:solidFill>
                <a:ea typeface="Tahoma" panose="020B0604030504040204" pitchFamily="34" charset="0"/>
                <a:cs typeface="Tahoma" panose="020B0604030504040204" pitchFamily="34" charset="0"/>
              </a:endParaRPr>
            </a:p>
          </p:txBody>
        </p:sp>
        <p:sp>
          <p:nvSpPr>
            <p:cNvPr id="12" name="117 Elipse"/>
            <p:cNvSpPr/>
            <p:nvPr/>
          </p:nvSpPr>
          <p:spPr bwMode="gray">
            <a:xfrm>
              <a:off x="2345178" y="6037857"/>
              <a:ext cx="120078" cy="120078"/>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000" dirty="0">
                <a:solidFill>
                  <a:prstClr val="white"/>
                </a:solidFill>
                <a:ea typeface="Tahoma" panose="020B0604030504040204" pitchFamily="34" charset="0"/>
                <a:cs typeface="Tahoma" panose="020B0604030504040204" pitchFamily="34" charset="0"/>
              </a:endParaRPr>
            </a:p>
          </p:txBody>
        </p:sp>
        <p:sp>
          <p:nvSpPr>
            <p:cNvPr id="13" name="119 Elipse"/>
            <p:cNvSpPr/>
            <p:nvPr/>
          </p:nvSpPr>
          <p:spPr bwMode="gray">
            <a:xfrm>
              <a:off x="1201643" y="6037857"/>
              <a:ext cx="120078" cy="1200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000" dirty="0">
                <a:solidFill>
                  <a:prstClr val="white"/>
                </a:solidFill>
                <a:ea typeface="Tahoma" panose="020B0604030504040204" pitchFamily="34" charset="0"/>
                <a:cs typeface="Tahoma" panose="020B0604030504040204" pitchFamily="34" charset="0"/>
              </a:endParaRPr>
            </a:p>
          </p:txBody>
        </p:sp>
      </p:grpSp>
      <p:sp>
        <p:nvSpPr>
          <p:cNvPr id="15" name="Rectangle 14"/>
          <p:cNvSpPr/>
          <p:nvPr/>
        </p:nvSpPr>
        <p:spPr>
          <a:xfrm>
            <a:off x="11432" y="982166"/>
            <a:ext cx="928527" cy="260525"/>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1.Capital </a:t>
            </a:r>
            <a:r>
              <a:rPr lang="en-US" sz="800" b="1" dirty="0">
                <a:solidFill>
                  <a:srgbClr val="FFFFFF"/>
                </a:solidFill>
                <a:latin typeface="Arial" panose="020B0604020202020204" pitchFamily="34" charset="0"/>
                <a:cs typeface="Arial" panose="020B0604020202020204" pitchFamily="34" charset="0"/>
              </a:rPr>
              <a:t>adequacy</a:t>
            </a:r>
          </a:p>
        </p:txBody>
      </p:sp>
      <p:sp>
        <p:nvSpPr>
          <p:cNvPr id="17" name="Rectangle 16"/>
          <p:cNvSpPr/>
          <p:nvPr/>
        </p:nvSpPr>
        <p:spPr>
          <a:xfrm>
            <a:off x="11434" y="2919223"/>
            <a:ext cx="928526" cy="699446"/>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4.Liquidity </a:t>
            </a:r>
            <a:r>
              <a:rPr lang="en-US" sz="800" b="1" dirty="0">
                <a:solidFill>
                  <a:srgbClr val="FFFFFF"/>
                </a:solidFill>
                <a:latin typeface="Arial" panose="020B0604020202020204" pitchFamily="34" charset="0"/>
                <a:cs typeface="Arial" panose="020B0604020202020204" pitchFamily="34" charset="0"/>
              </a:rPr>
              <a:t>/ Funding risk</a:t>
            </a:r>
          </a:p>
        </p:txBody>
      </p:sp>
      <p:sp>
        <p:nvSpPr>
          <p:cNvPr id="19" name="Rectangle 18"/>
          <p:cNvSpPr/>
          <p:nvPr/>
        </p:nvSpPr>
        <p:spPr>
          <a:xfrm>
            <a:off x="11434" y="3629271"/>
            <a:ext cx="928526" cy="23119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5. </a:t>
            </a:r>
            <a:r>
              <a:rPr lang="en-US" sz="800" b="1" dirty="0">
                <a:solidFill>
                  <a:srgbClr val="FFFFFF"/>
                </a:solidFill>
                <a:latin typeface="Arial" panose="020B0604020202020204" pitchFamily="34" charset="0"/>
                <a:cs typeface="Arial" panose="020B0604020202020204" pitchFamily="34" charset="0"/>
              </a:rPr>
              <a:t>Interest rate risk</a:t>
            </a:r>
          </a:p>
        </p:txBody>
      </p:sp>
      <p:sp>
        <p:nvSpPr>
          <p:cNvPr id="24" name="Rectangle 23"/>
          <p:cNvSpPr/>
          <p:nvPr/>
        </p:nvSpPr>
        <p:spPr>
          <a:xfrm>
            <a:off x="957986" y="988973"/>
            <a:ext cx="496857" cy="254042"/>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25" name="Rectangle 24"/>
          <p:cNvSpPr/>
          <p:nvPr/>
        </p:nvSpPr>
        <p:spPr>
          <a:xfrm>
            <a:off x="957986" y="1263127"/>
            <a:ext cx="496857" cy="1369428"/>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0000"/>
              </a:solidFill>
              <a:cs typeface="Arial" panose="020B0604020202020204" pitchFamily="34" charset="0"/>
            </a:endParaRPr>
          </a:p>
        </p:txBody>
      </p:sp>
      <p:sp>
        <p:nvSpPr>
          <p:cNvPr id="37" name="Rectangle 36"/>
          <p:cNvSpPr/>
          <p:nvPr/>
        </p:nvSpPr>
        <p:spPr>
          <a:xfrm>
            <a:off x="957987" y="2919221"/>
            <a:ext cx="498553" cy="699453"/>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0000"/>
              </a:solidFill>
              <a:cs typeface="Arial" panose="020B0604020202020204" pitchFamily="34" charset="0"/>
            </a:endParaRPr>
          </a:p>
        </p:txBody>
      </p:sp>
      <p:sp>
        <p:nvSpPr>
          <p:cNvPr id="38" name="Rectangle 37"/>
          <p:cNvSpPr/>
          <p:nvPr/>
        </p:nvSpPr>
        <p:spPr>
          <a:xfrm>
            <a:off x="957986" y="3639905"/>
            <a:ext cx="496857" cy="232224"/>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40" name="Rectangle 39"/>
          <p:cNvSpPr/>
          <p:nvPr/>
        </p:nvSpPr>
        <p:spPr>
          <a:xfrm>
            <a:off x="11432" y="2658507"/>
            <a:ext cx="921057" cy="239142"/>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defRPr/>
            </a:pPr>
            <a:r>
              <a:rPr lang="en-US" sz="800" b="1" dirty="0">
                <a:solidFill>
                  <a:srgbClr val="FFFFFF"/>
                </a:solidFill>
                <a:latin typeface="Arial" panose="020B0604020202020204" pitchFamily="34" charset="0"/>
                <a:cs typeface="Arial" panose="020B0604020202020204" pitchFamily="34" charset="0"/>
              </a:rPr>
              <a:t> </a:t>
            </a:r>
            <a:r>
              <a:rPr lang="en-US" sz="800" b="1" kern="0" dirty="0">
                <a:solidFill>
                  <a:srgbClr val="FFFFFF"/>
                </a:solidFill>
                <a:latin typeface="Arial" panose="020B0604020202020204" pitchFamily="34" charset="0"/>
                <a:ea typeface="ＭＳ Ｐゴシック"/>
                <a:cs typeface="Arial" panose="020B0604020202020204" pitchFamily="34" charset="0"/>
              </a:rPr>
              <a:t>3. Residual value risk</a:t>
            </a:r>
          </a:p>
        </p:txBody>
      </p:sp>
      <p:sp>
        <p:nvSpPr>
          <p:cNvPr id="41" name="Rectangle 40"/>
          <p:cNvSpPr/>
          <p:nvPr/>
        </p:nvSpPr>
        <p:spPr>
          <a:xfrm>
            <a:off x="11068" y="3883891"/>
            <a:ext cx="928526" cy="25431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6. MTM Portfolio risk</a:t>
            </a:r>
            <a:endParaRPr lang="en-US" sz="800" b="1" dirty="0">
              <a:solidFill>
                <a:srgbClr val="FFFFFF"/>
              </a:solidFill>
              <a:latin typeface="Arial" panose="020B0604020202020204" pitchFamily="34" charset="0"/>
              <a:cs typeface="Arial" panose="020B0604020202020204" pitchFamily="34" charset="0"/>
            </a:endParaRPr>
          </a:p>
        </p:txBody>
      </p:sp>
      <p:sp>
        <p:nvSpPr>
          <p:cNvPr id="42" name="Rectangle 41"/>
          <p:cNvSpPr/>
          <p:nvPr/>
        </p:nvSpPr>
        <p:spPr>
          <a:xfrm>
            <a:off x="959683" y="2656771"/>
            <a:ext cx="496857" cy="240711"/>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44" name="Rectangle 43"/>
          <p:cNvSpPr/>
          <p:nvPr/>
        </p:nvSpPr>
        <p:spPr>
          <a:xfrm>
            <a:off x="959683" y="3888059"/>
            <a:ext cx="496437" cy="235096"/>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51" name="TextBox 50"/>
          <p:cNvSpPr txBox="1"/>
          <p:nvPr/>
        </p:nvSpPr>
        <p:spPr>
          <a:xfrm>
            <a:off x="1471219" y="1269433"/>
            <a:ext cx="2961148" cy="1363122"/>
          </a:xfrm>
          <a:prstGeom prst="rect">
            <a:avLst/>
          </a:prstGeom>
          <a:noFill/>
          <a:ln w="6350">
            <a:solidFill>
              <a:schemeClr val="bg1">
                <a:lumMod val="65000"/>
              </a:schemeClr>
            </a:solidFill>
          </a:ln>
        </p:spPr>
        <p:txBody>
          <a:bodyPr wrap="square" rtlCol="0" anchor="ctr">
            <a:noAutofit/>
          </a:bodyPr>
          <a:lstStyle/>
          <a:p>
            <a:pPr marL="0" lvl="2"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a:t>
            </a:r>
            <a:r>
              <a:rPr lang="en-US" sz="700" b="1" dirty="0">
                <a:solidFill>
                  <a:srgbClr val="000000"/>
                </a:solidFill>
                <a:latin typeface="Arial" panose="020B0604020202020204" pitchFamily="34" charset="0"/>
                <a:ea typeface="MS PGothic" pitchFamily="34" charset="-128"/>
                <a:cs typeface="Arial" panose="020B0604020202020204" pitchFamily="34" charset="0"/>
              </a:rPr>
              <a:t>Industry Exposure</a:t>
            </a:r>
            <a:r>
              <a:rPr lang="en-US" sz="700" dirty="0">
                <a:solidFill>
                  <a:srgbClr val="000000"/>
                </a:solidFill>
                <a:latin typeface="Arial" panose="020B0604020202020204" pitchFamily="34" charset="0"/>
                <a:ea typeface="MS PGothic" pitchFamily="34" charset="-128"/>
                <a:cs typeface="Arial" panose="020B0604020202020204" pitchFamily="34" charset="0"/>
              </a:rPr>
              <a:t>: </a:t>
            </a:r>
            <a:r>
              <a:rPr lang="en-US" sz="700" b="1" dirty="0">
                <a:solidFill>
                  <a:srgbClr val="FFC000"/>
                </a:solidFill>
                <a:latin typeface="Arial" panose="020B0604020202020204" pitchFamily="34" charset="0"/>
                <a:ea typeface="MS PGothic" pitchFamily="34" charset="-128"/>
                <a:cs typeface="Arial" panose="020B0604020202020204" pitchFamily="34" charset="0"/>
              </a:rPr>
              <a:t>Amber</a:t>
            </a:r>
            <a:r>
              <a:rPr lang="en-US" sz="700" dirty="0">
                <a:solidFill>
                  <a:srgbClr val="000000"/>
                </a:solidFill>
                <a:latin typeface="Arial" panose="020B0604020202020204" pitchFamily="34" charset="0"/>
                <a:ea typeface="MS PGothic" pitchFamily="34" charset="-128"/>
                <a:cs typeface="Arial" panose="020B0604020202020204" pitchFamily="34" charset="0"/>
              </a:rPr>
              <a:t> trigger level for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 Finance </a:t>
            </a:r>
            <a:r>
              <a:rPr lang="en-US" sz="700" dirty="0">
                <a:solidFill>
                  <a:srgbClr val="000000"/>
                </a:solidFill>
                <a:latin typeface="Arial" panose="020B0604020202020204" pitchFamily="34" charset="0"/>
                <a:ea typeface="MS PGothic" pitchFamily="34" charset="-128"/>
                <a:cs typeface="Arial" panose="020B0604020202020204" pitchFamily="34" charset="0"/>
              </a:rPr>
              <a:t>&amp;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Insurance (ongoing)  </a:t>
            </a:r>
            <a:r>
              <a:rPr lang="en-US" sz="700" dirty="0">
                <a:solidFill>
                  <a:srgbClr val="000000"/>
                </a:solidFill>
                <a:latin typeface="Arial" panose="020B0604020202020204" pitchFamily="34" charset="0"/>
                <a:ea typeface="MS PGothic" pitchFamily="34" charset="-128"/>
                <a:cs typeface="Arial" panose="020B0604020202020204" pitchFamily="34" charset="0"/>
              </a:rPr>
              <a:t>and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(ii) Utilities (new). </a:t>
            </a:r>
            <a:r>
              <a:rPr lang="en-US" sz="700" dirty="0">
                <a:solidFill>
                  <a:srgbClr val="000000"/>
                </a:solidFill>
                <a:latin typeface="Arial" panose="020B0604020202020204" pitchFamily="34" charset="0"/>
                <a:ea typeface="MS PGothic" pitchFamily="34" charset="-128"/>
                <a:cs typeface="Arial" panose="020B0604020202020204" pitchFamily="34" charset="0"/>
              </a:rPr>
              <a:t>Solvency is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working on a proposal for a </a:t>
            </a:r>
            <a:r>
              <a:rPr lang="en-US" sz="700" dirty="0">
                <a:solidFill>
                  <a:srgbClr val="000000"/>
                </a:solidFill>
                <a:latin typeface="Arial" panose="020B0604020202020204" pitchFamily="34" charset="0"/>
                <a:ea typeface="MS PGothic" pitchFamily="34" charset="-128"/>
                <a:cs typeface="Arial" panose="020B0604020202020204" pitchFamily="34" charset="0"/>
              </a:rPr>
              <a:t>limit increase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for both limits, due 4/1. Utilities  amber due to the reclassification of exposures from other OCC categories.</a:t>
            </a:r>
            <a:r>
              <a:rPr lang="en-US" sz="700" dirty="0" smtClean="0">
                <a:solidFill>
                  <a:srgbClr val="FF0000"/>
                </a:solidFill>
                <a:latin typeface="Arial" panose="020B0604020202020204" pitchFamily="34" charset="0"/>
                <a:ea typeface="MS PGothic" pitchFamily="34" charset="-128"/>
                <a:cs typeface="Arial" panose="020B0604020202020204" pitchFamily="34" charset="0"/>
              </a:rPr>
              <a:t> </a:t>
            </a:r>
            <a:endParaRPr lang="en-US" sz="700" dirty="0">
              <a:solidFill>
                <a:srgbClr val="FF0000"/>
              </a:solidFill>
              <a:latin typeface="Arial" panose="020B0604020202020204" pitchFamily="34" charset="0"/>
              <a:ea typeface="MS PGothic" pitchFamily="34" charset="-128"/>
              <a:cs typeface="Arial" panose="020B0604020202020204" pitchFamily="34" charset="0"/>
            </a:endParaRPr>
          </a:p>
          <a:p>
            <a:pPr marL="0" lvl="2" eaLnBrk="0" fontAlgn="base" hangingPunct="0">
              <a:spcBef>
                <a:spcPct val="0"/>
              </a:spcBef>
              <a:spcAft>
                <a:spcPct val="0"/>
              </a:spcAft>
            </a:pPr>
            <a:r>
              <a:rPr lang="en-US" sz="700" b="1" dirty="0">
                <a:solidFill>
                  <a:srgbClr val="000000"/>
                </a:solidFill>
                <a:latin typeface="Arial" panose="020B0604020202020204" pitchFamily="34" charset="0"/>
                <a:ea typeface="MS PGothic" pitchFamily="34" charset="-128"/>
                <a:cs typeface="Arial" panose="020B0604020202020204" pitchFamily="34" charset="0"/>
              </a:rPr>
              <a:t>The # of counterparties with SRR &lt; 5.0 and exposure &gt; $100MM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increased from </a:t>
            </a:r>
            <a:r>
              <a:rPr lang="en-US" sz="700" dirty="0">
                <a:solidFill>
                  <a:srgbClr val="000000"/>
                </a:solidFill>
                <a:latin typeface="Arial" panose="020B0604020202020204" pitchFamily="34" charset="0"/>
                <a:ea typeface="MS PGothic" pitchFamily="34" charset="-128"/>
                <a:cs typeface="Arial" panose="020B0604020202020204" pitchFamily="34" charset="0"/>
              </a:rPr>
              <a:t>5 to 7. Related </a:t>
            </a:r>
            <a:r>
              <a:rPr lang="en-US" sz="700" dirty="0">
                <a:latin typeface="Arial" panose="020B0604020202020204" pitchFamily="34" charset="0"/>
                <a:ea typeface="MS PGothic" pitchFamily="34" charset="-128"/>
                <a:cs typeface="Arial" panose="020B0604020202020204" pitchFamily="34" charset="0"/>
              </a:rPr>
              <a:t>Companies </a:t>
            </a:r>
            <a:r>
              <a:rPr lang="en-US" sz="700" b="1" dirty="0">
                <a:latin typeface="Arial" panose="020B0604020202020204" pitchFamily="34" charset="0"/>
                <a:ea typeface="MS PGothic" pitchFamily="34" charset="-128"/>
                <a:cs typeface="Arial" panose="020B0604020202020204" pitchFamily="34" charset="0"/>
              </a:rPr>
              <a:t>LP</a:t>
            </a:r>
            <a:r>
              <a:rPr lang="en-US" sz="700" dirty="0">
                <a:latin typeface="Arial" panose="020B0604020202020204" pitchFamily="34" charset="0"/>
                <a:ea typeface="MS PGothic" pitchFamily="34" charset="-128"/>
                <a:cs typeface="Arial" panose="020B0604020202020204" pitchFamily="34" charset="0"/>
              </a:rPr>
              <a:t> (CRE) was downgraded in February to below a 5 SRR; </a:t>
            </a:r>
            <a:r>
              <a:rPr lang="en-US" sz="700" b="1" dirty="0">
                <a:latin typeface="Arial" panose="020B0604020202020204" pitchFamily="34" charset="0"/>
                <a:ea typeface="MS PGothic" pitchFamily="34" charset="-128"/>
                <a:cs typeface="Arial" panose="020B0604020202020204" pitchFamily="34" charset="0"/>
              </a:rPr>
              <a:t>WDF</a:t>
            </a:r>
            <a:r>
              <a:rPr lang="en-US" sz="700" dirty="0">
                <a:latin typeface="Arial" panose="020B0604020202020204" pitchFamily="34" charset="0"/>
                <a:ea typeface="MS PGothic" pitchFamily="34" charset="-128"/>
                <a:cs typeface="Arial" panose="020B0604020202020204" pitchFamily="34" charset="0"/>
              </a:rPr>
              <a:t>-4 (CRE) increased to over $100MM in exposure</a:t>
            </a:r>
            <a:r>
              <a:rPr lang="en-US" sz="700" dirty="0" smtClean="0">
                <a:latin typeface="Arial" panose="020B0604020202020204" pitchFamily="34" charset="0"/>
                <a:ea typeface="MS PGothic" pitchFamily="34" charset="-128"/>
                <a:cs typeface="Arial" panose="020B0604020202020204" pitchFamily="34" charset="0"/>
              </a:rPr>
              <a:t>.</a:t>
            </a:r>
            <a:endParaRPr lang="en-US" sz="700" dirty="0">
              <a:latin typeface="Arial" panose="020B0604020202020204" pitchFamily="34" charset="0"/>
              <a:ea typeface="MS PGothic" pitchFamily="34" charset="-128"/>
              <a:cs typeface="Arial" panose="020B0604020202020204" pitchFamily="34" charset="0"/>
            </a:endParaRPr>
          </a:p>
          <a:p>
            <a:pPr marL="4763" lvl="2"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-Net </a:t>
            </a:r>
            <a:r>
              <a:rPr lang="en-US" sz="700" b="1" dirty="0">
                <a:latin typeface="Arial" panose="020B0604020202020204" pitchFamily="34" charset="0"/>
                <a:cs typeface="Arial" panose="020B0604020202020204" pitchFamily="34" charset="0"/>
              </a:rPr>
              <a:t>Charge-Off GCB </a:t>
            </a:r>
            <a:r>
              <a:rPr lang="en-US" sz="700" dirty="0" smtClean="0">
                <a:latin typeface="Arial" panose="020B0604020202020204" pitchFamily="34" charset="0"/>
                <a:cs typeface="Arial" panose="020B0604020202020204" pitchFamily="34" charset="0"/>
              </a:rPr>
              <a:t>remains in Amber as it is calculated on a rolling 12 month basis. No further NCOs have been booked.</a:t>
            </a:r>
            <a:endParaRPr lang="en-US" sz="700" dirty="0">
              <a:latin typeface="Arial" panose="020B0604020202020204" pitchFamily="34" charset="0"/>
              <a:ea typeface="MS PGothic" pitchFamily="34" charset="-128"/>
              <a:cs typeface="Arial" panose="020B0604020202020204" pitchFamily="34" charset="0"/>
            </a:endParaRPr>
          </a:p>
        </p:txBody>
      </p:sp>
      <p:sp>
        <p:nvSpPr>
          <p:cNvPr id="52" name="TextBox 51"/>
          <p:cNvSpPr txBox="1"/>
          <p:nvPr/>
        </p:nvSpPr>
        <p:spPr>
          <a:xfrm>
            <a:off x="1471593" y="988973"/>
            <a:ext cx="2969952" cy="254042"/>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5" name="TextBox 54"/>
          <p:cNvSpPr txBox="1"/>
          <p:nvPr/>
        </p:nvSpPr>
        <p:spPr>
          <a:xfrm>
            <a:off x="1488711" y="3634213"/>
            <a:ext cx="2935788" cy="226253"/>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9" name="TextBox 58"/>
          <p:cNvSpPr txBox="1"/>
          <p:nvPr/>
        </p:nvSpPr>
        <p:spPr>
          <a:xfrm>
            <a:off x="7556625" y="1269433"/>
            <a:ext cx="1511175" cy="1363121"/>
          </a:xfrm>
          <a:prstGeom prst="rect">
            <a:avLst/>
          </a:prstGeom>
          <a:noFill/>
          <a:ln w="6350">
            <a:solidFill>
              <a:schemeClr val="bg1">
                <a:lumMod val="65000"/>
              </a:schemeClr>
            </a:solidFill>
          </a:ln>
        </p:spPr>
        <p:txBody>
          <a:bodyPr wrap="square" rtlCol="0">
            <a:noAutofit/>
          </a:bodyPr>
          <a:lstStyle/>
          <a:p>
            <a:pPr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Industry </a:t>
            </a:r>
            <a:r>
              <a:rPr lang="en-US" sz="700" b="1" dirty="0">
                <a:solidFill>
                  <a:srgbClr val="000000"/>
                </a:solidFill>
                <a:latin typeface="Arial" panose="020B0604020202020204" pitchFamily="34" charset="0"/>
                <a:ea typeface="MS PGothic" pitchFamily="34" charset="-128"/>
                <a:cs typeface="Arial" panose="020B0604020202020204" pitchFamily="34" charset="0"/>
              </a:rPr>
              <a:t>Exposure: </a:t>
            </a:r>
            <a:r>
              <a:rPr lang="en-US" sz="700" dirty="0">
                <a:solidFill>
                  <a:srgbClr val="000000"/>
                </a:solidFill>
                <a:latin typeface="Arial" panose="020B0604020202020204" pitchFamily="34" charset="0"/>
                <a:ea typeface="MS PGothic" pitchFamily="34" charset="-128"/>
                <a:cs typeface="Arial" panose="020B0604020202020204" pitchFamily="34" charset="0"/>
              </a:rPr>
              <a:t>Action plan 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development</a:t>
            </a:r>
          </a:p>
          <a:p>
            <a:pPr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SRR&lt;5 </a:t>
            </a:r>
            <a:r>
              <a:rPr lang="en-US" sz="700" b="1" dirty="0">
                <a:solidFill>
                  <a:srgbClr val="000000"/>
                </a:solidFill>
                <a:latin typeface="Arial" panose="020B0604020202020204" pitchFamily="34" charset="0"/>
                <a:ea typeface="MS PGothic" pitchFamily="34" charset="-128"/>
                <a:cs typeface="Arial" panose="020B0604020202020204" pitchFamily="34" charset="0"/>
              </a:rPr>
              <a:t>concentration:</a:t>
            </a:r>
          </a:p>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Action plan submitted – Credit team met with OCC to seek relief from risk rating directive; OCC has given the opportunity to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raise ratings </a:t>
            </a:r>
            <a:r>
              <a:rPr lang="en-US" sz="700" dirty="0">
                <a:solidFill>
                  <a:srgbClr val="000000"/>
                </a:solidFill>
                <a:latin typeface="Arial" panose="020B0604020202020204" pitchFamily="34" charset="0"/>
                <a:ea typeface="MS PGothic" pitchFamily="34" charset="-128"/>
                <a:cs typeface="Arial" panose="020B0604020202020204" pitchFamily="34" charset="0"/>
              </a:rPr>
              <a:t>on stabilized construction deals (leasing space, producing income). Breached deals are in construction phase and exceptions may be required. </a:t>
            </a:r>
          </a:p>
          <a:p>
            <a:pPr eaLnBrk="0" fontAlgn="base" hangingPunct="0">
              <a:spcBef>
                <a:spcPct val="0"/>
              </a:spcBef>
              <a:spcAft>
                <a:spcPts val="400"/>
              </a:spcAft>
            </a:pP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2" name="Rectangle 61"/>
          <p:cNvSpPr/>
          <p:nvPr/>
        </p:nvSpPr>
        <p:spPr>
          <a:xfrm>
            <a:off x="1473317" y="680685"/>
            <a:ext cx="2968228"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cs typeface="Arial" panose="020B0604020202020204" pitchFamily="34" charset="0"/>
              </a:rPr>
              <a:t>RAS Metric Summary</a:t>
            </a:r>
          </a:p>
        </p:txBody>
      </p:sp>
      <p:sp>
        <p:nvSpPr>
          <p:cNvPr id="65" name="TextBox 64"/>
          <p:cNvSpPr txBox="1"/>
          <p:nvPr/>
        </p:nvSpPr>
        <p:spPr>
          <a:xfrm>
            <a:off x="4467343" y="1269432"/>
            <a:ext cx="3064681" cy="1363243"/>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-Industry </a:t>
            </a:r>
            <a:r>
              <a:rPr lang="en-US" sz="700" b="1" dirty="0">
                <a:solidFill>
                  <a:srgbClr val="000000"/>
                </a:solidFill>
                <a:latin typeface="Arial" panose="020B0604020202020204" pitchFamily="34" charset="0"/>
                <a:ea typeface="MS PGothic" pitchFamily="34" charset="-128"/>
                <a:cs typeface="Arial" panose="020B0604020202020204" pitchFamily="34" charset="0"/>
              </a:rPr>
              <a:t>exposure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trigger is </a:t>
            </a:r>
            <a:r>
              <a:rPr lang="en-US" sz="700" dirty="0">
                <a:solidFill>
                  <a:srgbClr val="000000"/>
                </a:solidFill>
                <a:latin typeface="Arial" panose="020B0604020202020204" pitchFamily="34" charset="0"/>
                <a:ea typeface="MS PGothic" pitchFamily="34" charset="-128"/>
                <a:cs typeface="Arial" panose="020B0604020202020204" pitchFamily="34" charset="0"/>
              </a:rPr>
              <a:t>not a major concern as the majority of counterparties in the Finance and Insurance group are not true Financial Institutions, but rather leasing and mortgage warehouse companies.</a:t>
            </a:r>
          </a:p>
          <a:p>
            <a:pPr marL="0" lvl="1"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Large exposures in oil and gas and commodity sectors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all under </a:t>
            </a:r>
            <a:r>
              <a:rPr lang="en-US" sz="700" dirty="0">
                <a:solidFill>
                  <a:srgbClr val="000000"/>
                </a:solidFill>
                <a:latin typeface="Arial" panose="020B0604020202020204" pitchFamily="34" charset="0"/>
                <a:ea typeface="MS PGothic" pitchFamily="34" charset="-128"/>
                <a:cs typeface="Arial" panose="020B0604020202020204" pitchFamily="34" charset="0"/>
              </a:rPr>
              <a:t>stress due to sector deterioration</a:t>
            </a:r>
          </a:p>
          <a:p>
            <a:pPr marL="0" lvl="1"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The CRE </a:t>
            </a:r>
            <a:r>
              <a:rPr lang="en-US" sz="700" b="1" dirty="0">
                <a:solidFill>
                  <a:srgbClr val="000000"/>
                </a:solidFill>
                <a:latin typeface="Arial" panose="020B0604020202020204" pitchFamily="34" charset="0"/>
                <a:ea typeface="MS PGothic" pitchFamily="34" charset="-128"/>
                <a:cs typeface="Arial" panose="020B0604020202020204" pitchFamily="34" charset="0"/>
              </a:rPr>
              <a:t>counterparty</a:t>
            </a:r>
            <a:r>
              <a:rPr lang="en-US" sz="700" dirty="0">
                <a:solidFill>
                  <a:srgbClr val="000000"/>
                </a:solidFill>
                <a:latin typeface="Arial" panose="020B0604020202020204" pitchFamily="34" charset="0"/>
                <a:ea typeface="MS PGothic" pitchFamily="34" charset="-128"/>
                <a:cs typeface="Arial" panose="020B0604020202020204" pitchFamily="34" charset="0"/>
              </a:rPr>
              <a:t> breach is primarily the result of an OCC directive to risk rate CRE Construction transactions as low pass, causing otherwise strong One Obligor relationships to not reach the 5.0 risk rating hurdle.</a:t>
            </a:r>
          </a:p>
          <a:p>
            <a:pPr marL="0" lvl="1"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a:t>
            </a:r>
            <a:r>
              <a:rPr lang="en-US" sz="700" dirty="0" smtClean="0">
                <a:latin typeface="Arial" panose="020B0604020202020204" pitchFamily="34" charset="0"/>
                <a:cs typeface="Arial" panose="020B0604020202020204" pitchFamily="34" charset="0"/>
              </a:rPr>
              <a:t>NCO trigger caused by</a:t>
            </a:r>
            <a:r>
              <a:rPr lang="en-US" sz="700" b="1" dirty="0" smtClean="0">
                <a:latin typeface="Arial" panose="020B0604020202020204" pitchFamily="34" charset="0"/>
                <a:cs typeface="Arial" panose="020B0604020202020204" pitchFamily="34" charset="0"/>
              </a:rPr>
              <a:t> </a:t>
            </a:r>
            <a:r>
              <a:rPr lang="en-US" sz="700" b="1" dirty="0">
                <a:latin typeface="Arial" panose="020B0604020202020204" pitchFamily="34" charset="0"/>
                <a:cs typeface="Arial" panose="020B0604020202020204" pitchFamily="34" charset="0"/>
              </a:rPr>
              <a:t>$24MM charge-off </a:t>
            </a:r>
            <a:r>
              <a:rPr lang="en-US" sz="700" dirty="0">
                <a:latin typeface="Arial" panose="020B0604020202020204" pitchFamily="34" charset="0"/>
                <a:cs typeface="Arial" panose="020B0604020202020204" pitchFamily="34" charset="0"/>
              </a:rPr>
              <a:t>of </a:t>
            </a:r>
            <a:r>
              <a:rPr lang="en-US" sz="700" dirty="0" smtClean="0">
                <a:latin typeface="Arial" panose="020B0604020202020204" pitchFamily="34" charset="0"/>
                <a:cs typeface="Arial" panose="020B0604020202020204" pitchFamily="34" charset="0"/>
              </a:rPr>
              <a:t>Oil &amp; Gas </a:t>
            </a:r>
            <a:r>
              <a:rPr lang="en-US" sz="700" dirty="0">
                <a:latin typeface="Arial" panose="020B0604020202020204" pitchFamily="34" charset="0"/>
                <a:cs typeface="Arial" panose="020B0604020202020204" pitchFamily="34" charset="0"/>
              </a:rPr>
              <a:t>account Paragon Offshore </a:t>
            </a:r>
            <a:r>
              <a:rPr lang="en-US" sz="700" dirty="0" smtClean="0">
                <a:latin typeface="Arial" panose="020B0604020202020204" pitchFamily="34" charset="0"/>
                <a:cs typeface="Arial" panose="020B0604020202020204" pitchFamily="34" charset="0"/>
              </a:rPr>
              <a:t>Limited after the November sale of  SBNA’s </a:t>
            </a:r>
            <a:r>
              <a:rPr lang="en-US" sz="700" dirty="0">
                <a:latin typeface="Arial" panose="020B0604020202020204" pitchFamily="34" charset="0"/>
                <a:cs typeface="Arial" panose="020B0604020202020204" pitchFamily="34" charset="0"/>
              </a:rPr>
              <a:t>participation in a syndicated </a:t>
            </a:r>
            <a:r>
              <a:rPr lang="en-US" sz="700" dirty="0" smtClean="0">
                <a:latin typeface="Arial" panose="020B0604020202020204" pitchFamily="34" charset="0"/>
                <a:cs typeface="Arial" panose="020B0604020202020204" pitchFamily="34" charset="0"/>
              </a:rPr>
              <a:t>loan at 68.7%.</a:t>
            </a:r>
          </a:p>
        </p:txBody>
      </p:sp>
      <p:sp>
        <p:nvSpPr>
          <p:cNvPr id="72" name="TextBox 71"/>
          <p:cNvSpPr txBox="1"/>
          <p:nvPr/>
        </p:nvSpPr>
        <p:spPr>
          <a:xfrm>
            <a:off x="1488711" y="2658507"/>
            <a:ext cx="2943656" cy="238975"/>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3" name="TextBox 72"/>
          <p:cNvSpPr txBox="1"/>
          <p:nvPr/>
        </p:nvSpPr>
        <p:spPr>
          <a:xfrm>
            <a:off x="1488711" y="2927292"/>
            <a:ext cx="2935788" cy="673369"/>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dirty="0" smtClean="0">
                <a:latin typeface="Arial" panose="020B0604020202020204" pitchFamily="34" charset="0"/>
                <a:cs typeface="Arial" panose="020B0604020202020204" pitchFamily="34" charset="0"/>
              </a:rPr>
              <a:t>All Liquidity metrics are within Risk Appetite. However, the overall Risk category is classified as </a:t>
            </a:r>
            <a:r>
              <a:rPr lang="en-US" sz="700" b="1" dirty="0" smtClean="0">
                <a:solidFill>
                  <a:srgbClr val="FFC000"/>
                </a:solidFill>
                <a:latin typeface="Arial" panose="020B0604020202020204" pitchFamily="34" charset="0"/>
                <a:cs typeface="Arial" panose="020B0604020202020204" pitchFamily="34" charset="0"/>
              </a:rPr>
              <a:t>Amber</a:t>
            </a:r>
            <a:r>
              <a:rPr lang="en-US" sz="700" dirty="0" smtClean="0">
                <a:latin typeface="Arial" panose="020B0604020202020204" pitchFamily="34" charset="0"/>
                <a:cs typeface="Arial" panose="020B0604020202020204" pitchFamily="34" charset="0"/>
              </a:rPr>
              <a:t> due to the delay in filing of the </a:t>
            </a:r>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10K, and the activation of the SC and SHUSA Contingency Funding Plan.</a:t>
            </a:r>
            <a:endParaRPr lang="en-US" sz="700" dirty="0">
              <a:latin typeface="Arial" panose="020B0604020202020204" pitchFamily="34" charset="0"/>
              <a:cs typeface="Arial" panose="020B0604020202020204" pitchFamily="34" charset="0"/>
            </a:endParaRPr>
          </a:p>
        </p:txBody>
      </p:sp>
      <p:sp>
        <p:nvSpPr>
          <p:cNvPr id="74" name="TextBox 73"/>
          <p:cNvSpPr txBox="1"/>
          <p:nvPr/>
        </p:nvSpPr>
        <p:spPr>
          <a:xfrm>
            <a:off x="1481997" y="3888059"/>
            <a:ext cx="2942503" cy="235096"/>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0" name="Rectangle 59"/>
          <p:cNvSpPr/>
          <p:nvPr/>
        </p:nvSpPr>
        <p:spPr>
          <a:xfrm>
            <a:off x="950686" y="680681"/>
            <a:ext cx="496854"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800" b="1" dirty="0" smtClean="0">
                <a:solidFill>
                  <a:srgbClr val="000000"/>
                </a:solidFill>
                <a:latin typeface="Arial" panose="020B0604020202020204" pitchFamily="34" charset="0"/>
                <a:cs typeface="Arial" panose="020B0604020202020204" pitchFamily="34" charset="0"/>
              </a:rPr>
              <a:t>Status</a:t>
            </a:r>
            <a:endParaRPr lang="en-US" sz="800" b="1" dirty="0">
              <a:solidFill>
                <a:srgbClr val="000000"/>
              </a:solidFill>
              <a:latin typeface="Arial" panose="020B0604020202020204" pitchFamily="34" charset="0"/>
              <a:cs typeface="Arial" panose="020B0604020202020204" pitchFamily="34" charset="0"/>
            </a:endParaRPr>
          </a:p>
        </p:txBody>
      </p:sp>
      <p:sp>
        <p:nvSpPr>
          <p:cNvPr id="79" name="Rectangle 78"/>
          <p:cNvSpPr/>
          <p:nvPr/>
        </p:nvSpPr>
        <p:spPr>
          <a:xfrm>
            <a:off x="11433" y="1263127"/>
            <a:ext cx="921056" cy="1369427"/>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2.Credit </a:t>
            </a:r>
            <a:r>
              <a:rPr lang="en-US" sz="800" b="1" dirty="0">
                <a:solidFill>
                  <a:srgbClr val="FFFFFF"/>
                </a:solidFill>
                <a:latin typeface="Arial" panose="020B0604020202020204" pitchFamily="34" charset="0"/>
                <a:cs typeface="Arial" panose="020B0604020202020204" pitchFamily="34" charset="0"/>
              </a:rPr>
              <a:t>risk</a:t>
            </a:r>
          </a:p>
        </p:txBody>
      </p:sp>
      <p:sp>
        <p:nvSpPr>
          <p:cNvPr id="80" name="Rectangle 79"/>
          <p:cNvSpPr/>
          <p:nvPr/>
        </p:nvSpPr>
        <p:spPr>
          <a:xfrm>
            <a:off x="7543631" y="680681"/>
            <a:ext cx="1571229"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000000"/>
                </a:solidFill>
                <a:latin typeface="Arial" panose="020B0604020202020204" pitchFamily="34" charset="0"/>
                <a:cs typeface="Arial" panose="020B0604020202020204" pitchFamily="34" charset="0"/>
              </a:rPr>
              <a:t>Key Breach Actions</a:t>
            </a:r>
          </a:p>
        </p:txBody>
      </p:sp>
      <p:sp>
        <p:nvSpPr>
          <p:cNvPr id="82" name="Rectangle 81"/>
          <p:cNvSpPr/>
          <p:nvPr/>
        </p:nvSpPr>
        <p:spPr>
          <a:xfrm>
            <a:off x="4467343" y="680682"/>
            <a:ext cx="3064681" cy="27431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000000"/>
                </a:solidFill>
                <a:latin typeface="Arial" panose="020B0604020202020204" pitchFamily="34" charset="0"/>
                <a:cs typeface="Arial" panose="020B0604020202020204" pitchFamily="34" charset="0"/>
              </a:rPr>
              <a:t>Qualitative assessment</a:t>
            </a:r>
          </a:p>
        </p:txBody>
      </p:sp>
      <p:sp>
        <p:nvSpPr>
          <p:cNvPr id="2" name="Rectangle 1"/>
          <p:cNvSpPr/>
          <p:nvPr/>
        </p:nvSpPr>
        <p:spPr>
          <a:xfrm>
            <a:off x="1758312" y="6443246"/>
            <a:ext cx="5201652" cy="307777"/>
          </a:xfrm>
          <a:prstGeom prst="rect">
            <a:avLst/>
          </a:prstGeom>
        </p:spPr>
        <p:txBody>
          <a:bodyPr wrap="square">
            <a:spAutoFit/>
          </a:bodyPr>
          <a:lstStyle/>
          <a:p>
            <a:r>
              <a:rPr lang="en-US" sz="700" dirty="0">
                <a:latin typeface="Arial" panose="020B0604020202020204" pitchFamily="34" charset="0"/>
                <a:cs typeface="Arial" panose="020B0604020202020204" pitchFamily="34" charset="0"/>
              </a:rPr>
              <a:t>Aggregated RAS status for the purpose of this summary is based on expert judgment and reviewed by ERMC prior to RC and Board.  </a:t>
            </a:r>
          </a:p>
        </p:txBody>
      </p:sp>
      <p:sp>
        <p:nvSpPr>
          <p:cNvPr id="47" name="Rectangle 46"/>
          <p:cNvSpPr/>
          <p:nvPr/>
        </p:nvSpPr>
        <p:spPr>
          <a:xfrm>
            <a:off x="11432" y="4144459"/>
            <a:ext cx="928527" cy="654294"/>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7.Strategic </a:t>
            </a:r>
            <a:r>
              <a:rPr lang="en-US" sz="800" b="1" dirty="0">
                <a:solidFill>
                  <a:srgbClr val="FFFFFF"/>
                </a:solidFill>
                <a:latin typeface="Arial" panose="020B0604020202020204" pitchFamily="34" charset="0"/>
                <a:cs typeface="Arial" panose="020B0604020202020204" pitchFamily="34" charset="0"/>
              </a:rPr>
              <a:t>risk</a:t>
            </a:r>
          </a:p>
        </p:txBody>
      </p:sp>
      <p:sp>
        <p:nvSpPr>
          <p:cNvPr id="48" name="Rectangle 47"/>
          <p:cNvSpPr/>
          <p:nvPr/>
        </p:nvSpPr>
        <p:spPr>
          <a:xfrm>
            <a:off x="11432" y="4821930"/>
            <a:ext cx="928527" cy="794021"/>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8.Operational </a:t>
            </a:r>
            <a:r>
              <a:rPr lang="en-US" sz="800" b="1" dirty="0">
                <a:solidFill>
                  <a:srgbClr val="FFFFFF"/>
                </a:solidFill>
                <a:latin typeface="Arial" panose="020B0604020202020204" pitchFamily="34" charset="0"/>
                <a:cs typeface="Arial" panose="020B0604020202020204" pitchFamily="34" charset="0"/>
              </a:rPr>
              <a:t>risk</a:t>
            </a:r>
          </a:p>
        </p:txBody>
      </p:sp>
      <p:sp>
        <p:nvSpPr>
          <p:cNvPr id="49" name="Rectangle 48"/>
          <p:cNvSpPr/>
          <p:nvPr/>
        </p:nvSpPr>
        <p:spPr>
          <a:xfrm>
            <a:off x="956821" y="4138206"/>
            <a:ext cx="499719" cy="660849"/>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50" name="Rectangle 49"/>
          <p:cNvSpPr/>
          <p:nvPr/>
        </p:nvSpPr>
        <p:spPr>
          <a:xfrm>
            <a:off x="11431" y="5791202"/>
            <a:ext cx="928527" cy="570212"/>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a:solidFill>
                  <a:srgbClr val="FFFFFF"/>
                </a:solidFill>
                <a:latin typeface="Arial" panose="020B0604020202020204" pitchFamily="34" charset="0"/>
                <a:cs typeface="Arial" panose="020B0604020202020204" pitchFamily="34" charset="0"/>
              </a:rPr>
              <a:t> </a:t>
            </a:r>
            <a:r>
              <a:rPr lang="en-US" sz="800" b="1" dirty="0" smtClean="0">
                <a:solidFill>
                  <a:srgbClr val="FFFFFF"/>
                </a:solidFill>
                <a:latin typeface="Arial" panose="020B0604020202020204" pitchFamily="34" charset="0"/>
                <a:cs typeface="Arial" panose="020B0604020202020204" pitchFamily="34" charset="0"/>
              </a:rPr>
              <a:t>10.Compliance </a:t>
            </a:r>
            <a:r>
              <a:rPr lang="en-US" sz="800" b="1" dirty="0">
                <a:solidFill>
                  <a:srgbClr val="FFFFFF"/>
                </a:solidFill>
                <a:latin typeface="Arial" panose="020B0604020202020204" pitchFamily="34" charset="0"/>
                <a:cs typeface="Arial" panose="020B0604020202020204" pitchFamily="34" charset="0"/>
              </a:rPr>
              <a:t>and Reputational risk</a:t>
            </a:r>
          </a:p>
        </p:txBody>
      </p:sp>
      <p:sp>
        <p:nvSpPr>
          <p:cNvPr id="54" name="Rectangle 53"/>
          <p:cNvSpPr/>
          <p:nvPr/>
        </p:nvSpPr>
        <p:spPr>
          <a:xfrm>
            <a:off x="956820" y="5791200"/>
            <a:ext cx="499719" cy="570214"/>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endParaRPr lang="en-US" sz="700" b="1" dirty="0">
              <a:solidFill>
                <a:srgbClr val="FFFFFF"/>
              </a:solidFill>
              <a:cs typeface="Arial" panose="020B0604020202020204" pitchFamily="34" charset="0"/>
            </a:endParaRPr>
          </a:p>
        </p:txBody>
      </p:sp>
      <p:sp>
        <p:nvSpPr>
          <p:cNvPr id="56" name="Rectangle 55"/>
          <p:cNvSpPr/>
          <p:nvPr/>
        </p:nvSpPr>
        <p:spPr>
          <a:xfrm>
            <a:off x="22159" y="5647417"/>
            <a:ext cx="928527" cy="14317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800" b="1" dirty="0" smtClean="0">
                <a:solidFill>
                  <a:srgbClr val="FFFFFF"/>
                </a:solidFill>
                <a:latin typeface="Arial" panose="020B0604020202020204" pitchFamily="34" charset="0"/>
                <a:cs typeface="Arial" panose="020B0604020202020204" pitchFamily="34" charset="0"/>
              </a:rPr>
              <a:t>9.Model </a:t>
            </a:r>
            <a:r>
              <a:rPr lang="en-US" sz="800" b="1" dirty="0">
                <a:solidFill>
                  <a:srgbClr val="FFFFFF"/>
                </a:solidFill>
                <a:latin typeface="Arial" panose="020B0604020202020204" pitchFamily="34" charset="0"/>
                <a:cs typeface="Arial" panose="020B0604020202020204" pitchFamily="34" charset="0"/>
              </a:rPr>
              <a:t>risk</a:t>
            </a:r>
          </a:p>
        </p:txBody>
      </p:sp>
      <p:sp>
        <p:nvSpPr>
          <p:cNvPr id="57" name="Rectangle 56"/>
          <p:cNvSpPr/>
          <p:nvPr/>
        </p:nvSpPr>
        <p:spPr>
          <a:xfrm>
            <a:off x="967548" y="5647776"/>
            <a:ext cx="499719" cy="143175"/>
          </a:xfrm>
          <a:prstGeom prst="rect">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58" name="Rectangle 57"/>
          <p:cNvSpPr/>
          <p:nvPr/>
        </p:nvSpPr>
        <p:spPr>
          <a:xfrm>
            <a:off x="958251" y="4821930"/>
            <a:ext cx="499719" cy="794021"/>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700" b="1" dirty="0">
              <a:solidFill>
                <a:srgbClr val="000000"/>
              </a:solidFill>
              <a:cs typeface="Arial" panose="020B0604020202020204" pitchFamily="34" charset="0"/>
            </a:endParaRPr>
          </a:p>
        </p:txBody>
      </p:sp>
      <p:sp>
        <p:nvSpPr>
          <p:cNvPr id="64" name="TextBox 63"/>
          <p:cNvSpPr txBox="1"/>
          <p:nvPr/>
        </p:nvSpPr>
        <p:spPr>
          <a:xfrm>
            <a:off x="1494823" y="5660200"/>
            <a:ext cx="2940403" cy="131000"/>
          </a:xfrm>
          <a:prstGeom prst="rect">
            <a:avLst/>
          </a:prstGeom>
          <a:noFill/>
          <a:ln w="6350">
            <a:solidFill>
              <a:schemeClr val="bg1">
                <a:lumMod val="65000"/>
              </a:schemeClr>
            </a:solidFill>
          </a:ln>
        </p:spPr>
        <p:txBody>
          <a:bodyPr wrap="square" rtlCol="0" anchor="ctr">
            <a:noAutofit/>
          </a:bodyPr>
          <a:lstStyle/>
          <a:p>
            <a:pPr marL="0" lvl="1" defTabSz="457200" eaLnBrk="0" fontAlgn="base" hangingPunct="0">
              <a:spcBef>
                <a:spcPct val="0"/>
              </a:spcBef>
              <a:spcAft>
                <a:spcPct val="0"/>
              </a:spcAft>
              <a:buClr>
                <a:srgbClr val="000000"/>
              </a:buClr>
              <a:defRPr/>
            </a:pPr>
            <a:r>
              <a:rPr lang="en-US" sz="700" dirty="0" smtClean="0">
                <a:solidFill>
                  <a:srgbClr val="000000"/>
                </a:solidFill>
                <a:latin typeface="Arial" panose="020B0604020202020204" pitchFamily="34" charset="0"/>
                <a:ea typeface="ＭＳ Ｐゴシック"/>
                <a:cs typeface="Arial" panose="020B0604020202020204" pitchFamily="34" charset="0"/>
              </a:rPr>
              <a:t>Metric within appetite </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6" name="TextBox 65"/>
          <p:cNvSpPr txBox="1"/>
          <p:nvPr/>
        </p:nvSpPr>
        <p:spPr>
          <a:xfrm>
            <a:off x="4461336" y="4858712"/>
            <a:ext cx="3113459" cy="788704"/>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SC:</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The events identified occurred in 2015 and occurred as part of legal settlements, but are only now being captured as a result of a review and reconciliation of Operational Risk reporting. </a:t>
            </a: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SBNA:</a:t>
            </a:r>
            <a:r>
              <a:rPr lang="en-US" sz="700" dirty="0">
                <a:solidFill>
                  <a:srgbClr val="000000"/>
                </a:solidFill>
                <a:latin typeface="Arial" panose="020B0604020202020204" pitchFamily="34" charset="0"/>
                <a:ea typeface="MS PGothic" pitchFamily="34" charset="-128"/>
                <a:cs typeface="Arial" panose="020B0604020202020204" pitchFamily="34" charset="0"/>
              </a:rPr>
              <a:t> The unpredictable nature of operational risk event occurrence, as well as the delay in loss recognition, causes periodic breaches. The level of risk has not increased due to this breach.</a:t>
            </a:r>
          </a:p>
          <a:p>
            <a:pPr marL="0" lvl="1" eaLnBrk="0" fontAlgn="base" hangingPunct="0">
              <a:spcBef>
                <a:spcPct val="0"/>
              </a:spcBef>
              <a:spcAft>
                <a:spcPct val="0"/>
              </a:spcAft>
            </a:pP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8" name="TextBox 67"/>
          <p:cNvSpPr txBox="1"/>
          <p:nvPr/>
        </p:nvSpPr>
        <p:spPr>
          <a:xfrm>
            <a:off x="4467343" y="5807037"/>
            <a:ext cx="3107390" cy="543698"/>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SBNA</a:t>
            </a:r>
            <a:r>
              <a:rPr lang="en-US" sz="700" dirty="0" smtClean="0">
                <a:latin typeface="Arial" panose="020B0604020202020204" pitchFamily="34" charset="0"/>
                <a:cs typeface="Arial" panose="020B0604020202020204" pitchFamily="34" charset="0"/>
              </a:rPr>
              <a:t>: Failure </a:t>
            </a:r>
            <a:r>
              <a:rPr lang="en-US" sz="700" dirty="0">
                <a:latin typeface="Arial" panose="020B0604020202020204" pitchFamily="34" charset="0"/>
                <a:cs typeface="Arial" panose="020B0604020202020204" pitchFamily="34" charset="0"/>
              </a:rPr>
              <a:t>to meet Heightened Standards by May 2016 will likely cause additional enforcement actions.</a:t>
            </a:r>
          </a:p>
          <a:p>
            <a:endParaRPr lang="en-US" sz="700" dirty="0">
              <a:latin typeface="Arial" panose="020B0604020202020204" pitchFamily="34" charset="0"/>
              <a:cs typeface="Arial" panose="020B0604020202020204" pitchFamily="34" charset="0"/>
            </a:endParaRPr>
          </a:p>
        </p:txBody>
      </p:sp>
      <p:sp>
        <p:nvSpPr>
          <p:cNvPr id="69" name="TextBox 68"/>
          <p:cNvSpPr txBox="1"/>
          <p:nvPr/>
        </p:nvSpPr>
        <p:spPr>
          <a:xfrm>
            <a:off x="1478226" y="4138206"/>
            <a:ext cx="2954846" cy="659966"/>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SC:</a:t>
            </a:r>
            <a:r>
              <a:rPr lang="en-US" sz="700" dirty="0">
                <a:solidFill>
                  <a:srgbClr val="000000"/>
                </a:solidFill>
                <a:latin typeface="Arial" panose="020B0604020202020204" pitchFamily="34" charset="0"/>
                <a:ea typeface="MS PGothic" pitchFamily="34" charset="-128"/>
                <a:cs typeface="Arial" panose="020B0604020202020204" pitchFamily="34" charset="0"/>
              </a:rPr>
              <a:t> Risk Weighted Assets (RWA) metric limit changes month over month based on movement in CET1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capital. RWA </a:t>
            </a:r>
            <a:r>
              <a:rPr lang="en-US" sz="700" dirty="0">
                <a:solidFill>
                  <a:srgbClr val="000000"/>
                </a:solidFill>
                <a:latin typeface="Arial" panose="020B0604020202020204" pitchFamily="34" charset="0"/>
                <a:ea typeface="MS PGothic" pitchFamily="34" charset="-128"/>
                <a:cs typeface="Arial" panose="020B0604020202020204" pitchFamily="34" charset="0"/>
              </a:rPr>
              <a:t>improved as the value decreased from $38.4BN 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Jan-16 (</a:t>
            </a:r>
            <a:r>
              <a:rPr lang="en-US" sz="700" dirty="0">
                <a:solidFill>
                  <a:srgbClr val="000000"/>
                </a:solidFill>
                <a:latin typeface="Arial" panose="020B0604020202020204" pitchFamily="34" charset="0"/>
                <a:ea typeface="MS PGothic" pitchFamily="34" charset="-128"/>
                <a:cs typeface="Arial" panose="020B0604020202020204" pitchFamily="34" charset="0"/>
              </a:rPr>
              <a:t>Limit $38.1BN) to $38.1BN in Feb-16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Limit $38.5BN</a:t>
            </a:r>
            <a:r>
              <a:rPr lang="en-US" sz="700" dirty="0">
                <a:solidFill>
                  <a:srgbClr val="000000"/>
                </a:solidFill>
                <a:latin typeface="Arial" panose="020B0604020202020204" pitchFamily="34" charset="0"/>
                <a:ea typeface="MS PGothic" pitchFamily="34" charset="-128"/>
                <a:cs typeface="Arial" panose="020B0604020202020204" pitchFamily="34" charset="0"/>
              </a:rPr>
              <a:t>).</a:t>
            </a:r>
          </a:p>
        </p:txBody>
      </p:sp>
      <p:sp>
        <p:nvSpPr>
          <p:cNvPr id="70" name="TextBox 69"/>
          <p:cNvSpPr txBox="1"/>
          <p:nvPr/>
        </p:nvSpPr>
        <p:spPr>
          <a:xfrm>
            <a:off x="4468787" y="4138206"/>
            <a:ext cx="3106009" cy="662394"/>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SC</a:t>
            </a:r>
            <a:r>
              <a:rPr lang="en-US" sz="700" dirty="0">
                <a:latin typeface="Arial" panose="020B0604020202020204" pitchFamily="34" charset="0"/>
                <a:cs typeface="Arial" panose="020B0604020202020204" pitchFamily="34" charset="0"/>
              </a:rPr>
              <a:t> The Risk Weighted Asset forecast shows movement from Amber to Green by June-16. </a:t>
            </a:r>
            <a:r>
              <a:rPr lang="en-US" sz="700" dirty="0" smtClean="0">
                <a:latin typeface="Arial" panose="020B0604020202020204" pitchFamily="34" charset="0"/>
                <a:cs typeface="Arial" panose="020B0604020202020204" pitchFamily="34" charset="0"/>
              </a:rPr>
              <a:t>When excluding </a:t>
            </a:r>
            <a:r>
              <a:rPr lang="en-US" sz="700" dirty="0">
                <a:latin typeface="Arial" panose="020B0604020202020204" pitchFamily="34" charset="0"/>
                <a:cs typeface="Arial" panose="020B0604020202020204" pitchFamily="34" charset="0"/>
              </a:rPr>
              <a:t>the personal lending portfolio, RWA drops to $36.7BN, which is $200MM above the trigger. SC is</a:t>
            </a:r>
          </a:p>
          <a:p>
            <a:r>
              <a:rPr lang="en-US" sz="700" dirty="0">
                <a:latin typeface="Arial" panose="020B0604020202020204" pitchFamily="34" charset="0"/>
                <a:cs typeface="Arial" panose="020B0604020202020204" pitchFamily="34" charset="0"/>
              </a:rPr>
              <a:t>unlikely to execute </a:t>
            </a:r>
            <a:r>
              <a:rPr lang="en-US" sz="700" dirty="0" smtClean="0">
                <a:latin typeface="Arial" panose="020B0604020202020204" pitchFamily="34" charset="0"/>
                <a:cs typeface="Arial" panose="020B0604020202020204" pitchFamily="34" charset="0"/>
              </a:rPr>
              <a:t>CCART securitization </a:t>
            </a:r>
            <a:r>
              <a:rPr lang="en-US" sz="700" dirty="0">
                <a:latin typeface="Arial" panose="020B0604020202020204" pitchFamily="34" charset="0"/>
                <a:cs typeface="Arial" panose="020B0604020202020204" pitchFamily="34" charset="0"/>
              </a:rPr>
              <a:t>deal in March 2016 due to delayed </a:t>
            </a:r>
            <a:r>
              <a:rPr lang="en-US" sz="700" dirty="0" smtClean="0">
                <a:latin typeface="Arial" panose="020B0604020202020204" pitchFamily="34" charset="0"/>
                <a:cs typeface="Arial" panose="020B0604020202020204" pitchFamily="34" charset="0"/>
              </a:rPr>
              <a:t>filing. This </a:t>
            </a:r>
            <a:r>
              <a:rPr lang="en-US" sz="700" dirty="0">
                <a:latin typeface="Arial" panose="020B0604020202020204" pitchFamily="34" charset="0"/>
                <a:cs typeface="Arial" panose="020B0604020202020204" pitchFamily="34" charset="0"/>
              </a:rPr>
              <a:t>will put pressure on RWA </a:t>
            </a:r>
            <a:r>
              <a:rPr lang="en-US" sz="700" dirty="0" smtClean="0">
                <a:latin typeface="Arial" panose="020B0604020202020204" pitchFamily="34" charset="0"/>
                <a:cs typeface="Arial" panose="020B0604020202020204" pitchFamily="34" charset="0"/>
              </a:rPr>
              <a:t>metric for </a:t>
            </a:r>
            <a:r>
              <a:rPr lang="en-US" sz="700" dirty="0">
                <a:latin typeface="Arial" panose="020B0604020202020204" pitchFamily="34" charset="0"/>
                <a:cs typeface="Arial" panose="020B0604020202020204" pitchFamily="34" charset="0"/>
              </a:rPr>
              <a:t>March 2016 and the subsequent months.</a:t>
            </a:r>
          </a:p>
        </p:txBody>
      </p:sp>
      <p:sp>
        <p:nvSpPr>
          <p:cNvPr id="71" name="TextBox 70"/>
          <p:cNvSpPr txBox="1"/>
          <p:nvPr/>
        </p:nvSpPr>
        <p:spPr>
          <a:xfrm>
            <a:off x="1473002" y="5804460"/>
            <a:ext cx="2968543" cy="543698"/>
          </a:xfrm>
          <a:prstGeom prst="rect">
            <a:avLst/>
          </a:prstGeom>
          <a:noFill/>
          <a:ln w="6350">
            <a:solidFill>
              <a:schemeClr val="bg1">
                <a:lumMod val="65000"/>
              </a:schemeClr>
            </a:solidFill>
          </a:ln>
        </p:spPr>
        <p:txBody>
          <a:bodyPr wrap="square" rtlCol="0" anchor="ctr">
            <a:noAutofit/>
          </a:bodyPr>
          <a:lstStyle/>
          <a:p>
            <a:endParaRPr lang="en-US" sz="700" b="1" dirty="0" smtClean="0">
              <a:latin typeface="Arial" panose="020B0604020202020204" pitchFamily="34" charset="0"/>
              <a:cs typeface="Arial" panose="020B0604020202020204" pitchFamily="34" charset="0"/>
            </a:endParaRPr>
          </a:p>
          <a:p>
            <a:r>
              <a:rPr lang="en-US" sz="700" b="1" dirty="0" smtClean="0">
                <a:latin typeface="Arial" panose="020B0604020202020204" pitchFamily="34" charset="0"/>
                <a:cs typeface="Arial" panose="020B0604020202020204" pitchFamily="34" charset="0"/>
              </a:rPr>
              <a:t>SHUSA: </a:t>
            </a:r>
            <a:r>
              <a:rPr lang="en-US" sz="700" dirty="0">
                <a:latin typeface="Arial" panose="020B0604020202020204" pitchFamily="34" charset="0"/>
                <a:cs typeface="Arial" panose="020B0604020202020204" pitchFamily="34" charset="0"/>
              </a:rPr>
              <a:t>R</a:t>
            </a:r>
            <a:r>
              <a:rPr lang="en-US" sz="700" dirty="0" smtClean="0">
                <a:latin typeface="Arial" panose="020B0604020202020204" pitchFamily="34" charset="0"/>
                <a:cs typeface="Arial" panose="020B0604020202020204" pitchFamily="34" charset="0"/>
              </a:rPr>
              <a:t>emains at </a:t>
            </a:r>
            <a:r>
              <a:rPr lang="en-US" sz="700" b="1" dirty="0">
                <a:latin typeface="Arial" panose="020B0604020202020204" pitchFamily="34" charset="0"/>
                <a:cs typeface="Arial" panose="020B0604020202020204" pitchFamily="34" charset="0"/>
              </a:rPr>
              <a:t>25 </a:t>
            </a:r>
            <a:r>
              <a:rPr lang="en-US" sz="700" dirty="0">
                <a:latin typeface="Arial" panose="020B0604020202020204" pitchFamily="34" charset="0"/>
                <a:cs typeface="Arial" panose="020B0604020202020204" pitchFamily="34" charset="0"/>
              </a:rPr>
              <a:t>open </a:t>
            </a:r>
            <a:r>
              <a:rPr lang="en-US" sz="700" dirty="0" smtClean="0">
                <a:latin typeface="Arial" panose="020B0604020202020204" pitchFamily="34" charset="0"/>
                <a:cs typeface="Arial" panose="020B0604020202020204" pitchFamily="34" charset="0"/>
              </a:rPr>
              <a:t>MRIAs  </a:t>
            </a:r>
            <a:endParaRPr lang="en-US" sz="700" dirty="0">
              <a:latin typeface="Arial" panose="020B0604020202020204" pitchFamily="34" charset="0"/>
              <a:cs typeface="Arial" panose="020B0604020202020204" pitchFamily="34" charset="0"/>
            </a:endParaRPr>
          </a:p>
          <a:p>
            <a:r>
              <a:rPr lang="en-US" sz="700" b="1" dirty="0" smtClean="0">
                <a:latin typeface="Arial" panose="020B0604020202020204" pitchFamily="34" charset="0"/>
                <a:cs typeface="Arial" panose="020B0604020202020204" pitchFamily="34" charset="0"/>
              </a:rPr>
              <a:t>SBNA: 3 OCC </a:t>
            </a:r>
            <a:r>
              <a:rPr lang="en-US" sz="700" b="1" dirty="0">
                <a:latin typeface="Arial" panose="020B0604020202020204" pitchFamily="34" charset="0"/>
                <a:cs typeface="Arial" panose="020B0604020202020204" pitchFamily="34" charset="0"/>
              </a:rPr>
              <a:t>enforcement actions </a:t>
            </a:r>
            <a:r>
              <a:rPr lang="en-US" sz="700" dirty="0">
                <a:latin typeface="Arial" panose="020B0604020202020204" pitchFamily="34" charset="0"/>
                <a:cs typeface="Arial" panose="020B0604020202020204" pitchFamily="34" charset="0"/>
              </a:rPr>
              <a:t>against SBNA: </a:t>
            </a:r>
          </a:p>
          <a:p>
            <a:r>
              <a:rPr lang="en-US" sz="700" dirty="0" smtClean="0">
                <a:latin typeface="Arial" panose="020B0604020202020204" pitchFamily="34" charset="0"/>
                <a:cs typeface="Arial" panose="020B0604020202020204" pitchFamily="34" charset="0"/>
              </a:rPr>
              <a:t>1) </a:t>
            </a:r>
            <a:r>
              <a:rPr lang="en-US" sz="700" dirty="0">
                <a:latin typeface="Arial" panose="020B0604020202020204" pitchFamily="34" charset="0"/>
                <a:cs typeface="Arial" panose="020B0604020202020204" pitchFamily="34" charset="0"/>
              </a:rPr>
              <a:t>Commitment to Address Findings from Pre-charter Conversion </a:t>
            </a:r>
            <a:r>
              <a:rPr lang="en-US" sz="700" dirty="0" smtClean="0">
                <a:latin typeface="Arial" panose="020B0604020202020204" pitchFamily="34" charset="0"/>
                <a:cs typeface="Arial" panose="020B0604020202020204" pitchFamily="34" charset="0"/>
              </a:rPr>
              <a:t>     2) </a:t>
            </a:r>
            <a:r>
              <a:rPr lang="en-US" sz="700" dirty="0">
                <a:latin typeface="Arial" panose="020B0604020202020204" pitchFamily="34" charset="0"/>
                <a:cs typeface="Arial" panose="020B0604020202020204" pitchFamily="34" charset="0"/>
              </a:rPr>
              <a:t>BSA/AML Part 30 Notice </a:t>
            </a:r>
            <a:r>
              <a:rPr lang="en-US" sz="700" dirty="0" smtClean="0">
                <a:latin typeface="Arial" panose="020B0604020202020204" pitchFamily="34" charset="0"/>
                <a:cs typeface="Arial" panose="020B0604020202020204" pitchFamily="34" charset="0"/>
              </a:rPr>
              <a:t>                                                                            3) </a:t>
            </a:r>
            <a:r>
              <a:rPr lang="en-US" sz="700" dirty="0">
                <a:latin typeface="Arial" panose="020B0604020202020204" pitchFamily="34" charset="0"/>
                <a:cs typeface="Arial" panose="020B0604020202020204" pitchFamily="34" charset="0"/>
              </a:rPr>
              <a:t>Sovereign Identity Protector Consent Order</a:t>
            </a:r>
          </a:p>
          <a:p>
            <a:endParaRPr lang="en-US" sz="700" dirty="0">
              <a:latin typeface="Arial" panose="020B0604020202020204" pitchFamily="34" charset="0"/>
              <a:cs typeface="Arial" panose="020B0604020202020204" pitchFamily="34" charset="0"/>
            </a:endParaRPr>
          </a:p>
        </p:txBody>
      </p:sp>
      <p:sp>
        <p:nvSpPr>
          <p:cNvPr id="75" name="TextBox 74"/>
          <p:cNvSpPr txBox="1"/>
          <p:nvPr/>
        </p:nvSpPr>
        <p:spPr>
          <a:xfrm>
            <a:off x="1488711" y="4843499"/>
            <a:ext cx="2943831" cy="803917"/>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SC:</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there are 4 material risk events &gt; 200K reported in Q1-16, which exceeds the amber trigger of 3 events for the quarter. Additional events have been identified for March, which will lead to an overall limit breach for the quarter. </a:t>
            </a: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SBNA:</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a:t>
            </a:r>
            <a:r>
              <a:rPr lang="en-US" sz="700" b="1" dirty="0">
                <a:solidFill>
                  <a:srgbClr val="000000"/>
                </a:solidFill>
                <a:latin typeface="Arial" panose="020B0604020202020204" pitchFamily="34" charset="0"/>
                <a:ea typeface="MS PGothic" pitchFamily="34" charset="-128"/>
                <a:cs typeface="Arial" panose="020B0604020202020204" pitchFamily="34" charset="0"/>
              </a:rPr>
              <a:t>Gross losses / </a:t>
            </a:r>
            <a:r>
              <a:rPr lang="en-US" sz="700" b="1" dirty="0" smtClean="0">
                <a:solidFill>
                  <a:srgbClr val="000000"/>
                </a:solidFill>
                <a:latin typeface="Arial" panose="020B0604020202020204" pitchFamily="34" charset="0"/>
                <a:ea typeface="MS PGothic" pitchFamily="34" charset="-128"/>
                <a:cs typeface="Arial" panose="020B0604020202020204" pitchFamily="34" charset="0"/>
              </a:rPr>
              <a:t>Gross </a:t>
            </a:r>
            <a:r>
              <a:rPr lang="en-US" sz="700" b="1" dirty="0">
                <a:solidFill>
                  <a:srgbClr val="000000"/>
                </a:solidFill>
                <a:latin typeface="Arial" panose="020B0604020202020204" pitchFamily="34" charset="0"/>
                <a:ea typeface="MS PGothic" pitchFamily="34" charset="-128"/>
                <a:cs typeface="Arial" panose="020B0604020202020204" pitchFamily="34" charset="0"/>
              </a:rPr>
              <a:t>margin </a:t>
            </a:r>
            <a:r>
              <a:rPr lang="en-US" sz="700" dirty="0">
                <a:solidFill>
                  <a:srgbClr val="000000"/>
                </a:solidFill>
                <a:latin typeface="Arial" panose="020B0604020202020204" pitchFamily="34" charset="0"/>
                <a:ea typeface="MS PGothic" pitchFamily="34" charset="-128"/>
                <a:cs typeface="Arial" panose="020B0604020202020204" pitchFamily="34" charset="0"/>
              </a:rPr>
              <a:t>reached 3.85% in Q4 2015, tripping the Amber trigger. The increase was primarily due to a $13.5 MM loss from Overdraft Opt-in Provision (CFBP</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 due to accounting system error.</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a:p>
            <a:pPr marL="0" lvl="1" eaLnBrk="0" fontAlgn="base" hangingPunct="0">
              <a:spcBef>
                <a:spcPct val="0"/>
              </a:spcBef>
              <a:spcAft>
                <a:spcPct val="0"/>
              </a:spcAft>
            </a:pP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6" name="TextBox 75"/>
          <p:cNvSpPr txBox="1"/>
          <p:nvPr/>
        </p:nvSpPr>
        <p:spPr>
          <a:xfrm>
            <a:off x="7594351" y="4144459"/>
            <a:ext cx="1571229" cy="655930"/>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SC: </a:t>
            </a:r>
            <a:r>
              <a:rPr lang="en-US" sz="700" dirty="0">
                <a:latin typeface="Arial" panose="020B0604020202020204" pitchFamily="34" charset="0"/>
                <a:cs typeface="Arial" panose="020B0604020202020204" pitchFamily="34" charset="0"/>
              </a:rPr>
              <a:t>C</a:t>
            </a:r>
            <a:r>
              <a:rPr lang="en-US" sz="700" dirty="0" smtClean="0">
                <a:latin typeface="Arial" panose="020B0604020202020204" pitchFamily="34" charset="0"/>
                <a:cs typeface="Arial" panose="020B0604020202020204" pitchFamily="34" charset="0"/>
              </a:rPr>
              <a:t>ontinue monitoring metric</a:t>
            </a:r>
            <a:endParaRPr lang="en-US" sz="700" dirty="0">
              <a:latin typeface="Arial" panose="020B0604020202020204" pitchFamily="34" charset="0"/>
              <a:cs typeface="Arial" panose="020B0604020202020204" pitchFamily="34" charset="0"/>
            </a:endParaRPr>
          </a:p>
        </p:txBody>
      </p:sp>
      <p:sp>
        <p:nvSpPr>
          <p:cNvPr id="77" name="TextBox 76"/>
          <p:cNvSpPr txBox="1"/>
          <p:nvPr/>
        </p:nvSpPr>
        <p:spPr>
          <a:xfrm>
            <a:off x="7606881" y="4853394"/>
            <a:ext cx="1558333" cy="794022"/>
          </a:xfrm>
          <a:prstGeom prst="rect">
            <a:avLst/>
          </a:prstGeom>
          <a:noFill/>
          <a:ln w="6350">
            <a:solidFill>
              <a:schemeClr val="bg1">
                <a:lumMod val="65000"/>
              </a:schemeClr>
            </a:solidFill>
          </a:ln>
        </p:spPr>
        <p:txBody>
          <a:bodyPr wrap="square" rtlCol="0" anchor="ctr">
            <a:noAutofit/>
          </a:bodyPr>
          <a:lstStyle/>
          <a:p>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A new reconciliation process has been set up between SC Operational Risk and Legal. </a:t>
            </a:r>
            <a:r>
              <a:rPr lang="en-US" sz="700" b="1" dirty="0" smtClean="0">
                <a:latin typeface="Arial" panose="020B0604020202020204" pitchFamily="34" charset="0"/>
                <a:cs typeface="Arial" panose="020B0604020202020204" pitchFamily="34" charset="0"/>
              </a:rPr>
              <a:t>SBNA:</a:t>
            </a:r>
            <a:r>
              <a:rPr lang="en-US" sz="700" dirty="0" smtClean="0">
                <a:latin typeface="Arial" panose="020B0604020202020204" pitchFamily="34" charset="0"/>
                <a:cs typeface="Arial" panose="020B0604020202020204" pitchFamily="34" charset="0"/>
              </a:rPr>
              <a:t> The accounting process will be enhanced. New resources will be allocated to monitor the process. </a:t>
            </a:r>
            <a:endParaRPr lang="en-US" sz="700" dirty="0">
              <a:latin typeface="Arial" panose="020B0604020202020204" pitchFamily="34" charset="0"/>
              <a:cs typeface="Arial" panose="020B0604020202020204" pitchFamily="34" charset="0"/>
            </a:endParaRPr>
          </a:p>
        </p:txBody>
      </p:sp>
      <p:sp>
        <p:nvSpPr>
          <p:cNvPr id="78" name="TextBox 77"/>
          <p:cNvSpPr txBox="1"/>
          <p:nvPr/>
        </p:nvSpPr>
        <p:spPr>
          <a:xfrm>
            <a:off x="7606882" y="5809390"/>
            <a:ext cx="1546823" cy="539697"/>
          </a:xfrm>
          <a:prstGeom prst="rect">
            <a:avLst/>
          </a:prstGeom>
          <a:noFill/>
          <a:ln w="6350">
            <a:solidFill>
              <a:schemeClr val="bg1">
                <a:lumMod val="65000"/>
              </a:schemeClr>
            </a:solidFill>
          </a:ln>
        </p:spPr>
        <p:txBody>
          <a:bodyPr wrap="square" rtlCol="0" anchor="ctr">
            <a:noAutofit/>
          </a:bodyPr>
          <a:lstStyle/>
          <a:p>
            <a:r>
              <a:rPr lang="en-US" sz="700" dirty="0" smtClean="0">
                <a:latin typeface="Arial" panose="020B0604020202020204" pitchFamily="34" charset="0"/>
                <a:cs typeface="Arial" panose="020B0604020202020204" pitchFamily="34" charset="0"/>
              </a:rPr>
              <a:t>Continued work on Heightened Standards and on existing OCC enforcement actions</a:t>
            </a:r>
            <a:endParaRPr lang="en-US" sz="700" dirty="0">
              <a:latin typeface="Arial" panose="020B0604020202020204" pitchFamily="34" charset="0"/>
              <a:cs typeface="Arial" panose="020B0604020202020204" pitchFamily="34" charset="0"/>
            </a:endParaRPr>
          </a:p>
        </p:txBody>
      </p:sp>
      <p:sp>
        <p:nvSpPr>
          <p:cNvPr id="53" name="TextBox 52"/>
          <p:cNvSpPr txBox="1"/>
          <p:nvPr/>
        </p:nvSpPr>
        <p:spPr>
          <a:xfrm>
            <a:off x="4478548" y="984532"/>
            <a:ext cx="3048000" cy="254042"/>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700" dirty="0" smtClean="0">
                <a:solidFill>
                  <a:srgbClr val="000000"/>
                </a:solidFill>
                <a:latin typeface="Arial" panose="020B0604020202020204" pitchFamily="34" charset="0"/>
                <a:ea typeface="MS PGothic" pitchFamily="34" charset="-128"/>
                <a:cs typeface="Arial" panose="020B0604020202020204" pitchFamily="34" charset="0"/>
              </a:rPr>
              <a:t>The value of the capital metrics “under stress” will be updated with CCAR outputs in April</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1" name="TextBox 60"/>
          <p:cNvSpPr txBox="1"/>
          <p:nvPr/>
        </p:nvSpPr>
        <p:spPr>
          <a:xfrm>
            <a:off x="4478548" y="2919006"/>
            <a:ext cx="3048000" cy="685800"/>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has classified Liquidity and Funding as </a:t>
            </a:r>
            <a:r>
              <a:rPr lang="en-US" sz="700" b="1" dirty="0" smtClean="0">
                <a:solidFill>
                  <a:srgbClr val="FF0000"/>
                </a:solidFill>
                <a:latin typeface="Arial" panose="020B0604020202020204" pitchFamily="34" charset="0"/>
                <a:cs typeface="Arial" panose="020B0604020202020204" pitchFamily="34" charset="0"/>
              </a:rPr>
              <a:t>Red</a:t>
            </a:r>
            <a:r>
              <a:rPr lang="en-US" sz="700" dirty="0" smtClean="0">
                <a:latin typeface="Arial" panose="020B0604020202020204" pitchFamily="34" charset="0"/>
                <a:cs typeface="Arial" panose="020B0604020202020204" pitchFamily="34" charset="0"/>
              </a:rPr>
              <a:t> . </a:t>
            </a:r>
            <a:r>
              <a:rPr lang="en-US" sz="700">
                <a:latin typeface="Arial" panose="020B0604020202020204" pitchFamily="34" charset="0"/>
                <a:cs typeface="Arial" panose="020B0604020202020204" pitchFamily="34" charset="0"/>
              </a:rPr>
              <a:t>The SC ACL (Available Committed Liquidity) metric is green as of Feb-16 but may come under pressure during March and April as a result of potential delays in securitizations due to late filing of 10K. </a:t>
            </a:r>
            <a:endParaRPr lang="en-US" sz="700" dirty="0">
              <a:latin typeface="Arial" panose="020B0604020202020204" pitchFamily="34" charset="0"/>
              <a:cs typeface="Arial" panose="020B0604020202020204" pitchFamily="34" charset="0"/>
            </a:endParaRPr>
          </a:p>
        </p:txBody>
      </p:sp>
      <p:sp>
        <p:nvSpPr>
          <p:cNvPr id="63" name="TextBox 62"/>
          <p:cNvSpPr txBox="1"/>
          <p:nvPr/>
        </p:nvSpPr>
        <p:spPr>
          <a:xfrm>
            <a:off x="7574796" y="2919006"/>
            <a:ext cx="1493004" cy="685800"/>
          </a:xfrm>
          <a:prstGeom prst="rect">
            <a:avLst/>
          </a:prstGeom>
          <a:no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700" b="1" dirty="0" smtClean="0">
                <a:latin typeface="Arial" panose="020B0604020202020204" pitchFamily="34" charset="0"/>
                <a:cs typeface="Arial" panose="020B0604020202020204" pitchFamily="34" charset="0"/>
              </a:rPr>
              <a:t>SC</a:t>
            </a:r>
            <a:r>
              <a:rPr lang="en-US" sz="700" dirty="0" smtClean="0">
                <a:latin typeface="Arial" panose="020B0604020202020204" pitchFamily="34" charset="0"/>
                <a:cs typeface="Arial" panose="020B0604020202020204" pitchFamily="34" charset="0"/>
              </a:rPr>
              <a:t> originations are being monitored and managed. New projections call for a net monthly average of $785MM Feb-Jul’16 vs. previous levels of $944MM.</a:t>
            </a:r>
            <a:endParaRPr lang="en-US" sz="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4426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53046175"/>
              </p:ext>
            </p:extLst>
          </p:nvPr>
        </p:nvGraphicFramePr>
        <p:xfrm>
          <a:off x="64325" y="609600"/>
          <a:ext cx="9067800" cy="3717989"/>
        </p:xfrm>
        <a:graphic>
          <a:graphicData uri="http://schemas.openxmlformats.org/drawingml/2006/table">
            <a:tbl>
              <a:tblPr firstRow="1" bandRow="1"/>
              <a:tblGrid>
                <a:gridCol w="773875"/>
                <a:gridCol w="1371600"/>
                <a:gridCol w="2133600"/>
                <a:gridCol w="1219200"/>
                <a:gridCol w="983694"/>
                <a:gridCol w="997506"/>
                <a:gridCol w="722480"/>
                <a:gridCol w="865845"/>
              </a:tblGrid>
              <a:tr h="345891">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Amber and Red Metrics</a:t>
                      </a:r>
                      <a:endParaRPr kumimoji="0" lang="en-US" sz="1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997">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Feb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31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endParaRPr lang="en-US" sz="900" b="1" dirty="0" smtClean="0">
                        <a:solidFill>
                          <a:schemeClr val="bg1">
                            <a:lumMod val="75000"/>
                          </a:schemeClr>
                        </a:solidFill>
                        <a:latin typeface="Arial" panose="020B0604020202020204" pitchFamily="34" charset="0"/>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1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0.28%</a:t>
                      </a:r>
                      <a:endParaRPr lang="en-US" sz="9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0.26%</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a:spcBef>
                          <a:spcPts val="0"/>
                        </a:spcBef>
                        <a:spcAft>
                          <a:spcPts val="0"/>
                        </a:spcAft>
                      </a:pPr>
                      <a:r>
                        <a:rPr lang="en-US" sz="900" b="0" dirty="0" smtClean="0">
                          <a:solidFill>
                            <a:srgbClr val="000000"/>
                          </a:solidFill>
                          <a:effectLst/>
                          <a:latin typeface="Arial" panose="020B0604020202020204" pitchFamily="34" charset="0"/>
                          <a:ea typeface="Calibri"/>
                          <a:cs typeface="Arial" panose="020B0604020202020204" pitchFamily="34" charset="0"/>
                        </a:rPr>
                        <a:t>0.28%</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10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9602">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960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900" b="1"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31873">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4218">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SC</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900" b="0" kern="1200" dirty="0" smtClean="0">
                        <a:solidFill>
                          <a:schemeClr val="tx1"/>
                        </a:solidFill>
                        <a:latin typeface="Arial" panose="020B0604020202020204" pitchFamily="34" charset="0"/>
                        <a:ea typeface="+mn-ea"/>
                        <a:cs typeface="Arial" panose="020B0604020202020204" pitchFamily="34" charset="0"/>
                      </a:endParaRPr>
                    </a:p>
                    <a:p>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9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$38.4B(with PL</a:t>
                      </a:r>
                      <a:r>
                        <a:rPr kumimoji="0" lang="en-US" sz="9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$37.7B(with PL</a:t>
                      </a:r>
                      <a:r>
                        <a:rPr kumimoji="0" lang="en-US" sz="9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14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r>
            </a:tbl>
          </a:graphicData>
        </a:graphic>
      </p:graphicFrame>
      <p:sp>
        <p:nvSpPr>
          <p:cNvPr id="6" name="Footnote"/>
          <p:cNvSpPr/>
          <p:nvPr/>
        </p:nvSpPr>
        <p:spPr bwMode="auto">
          <a:xfrm>
            <a:off x="513348" y="5844240"/>
            <a:ext cx="84782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800" dirty="0">
                <a:latin typeface="Arial" panose="020B0604020202020204" pitchFamily="34" charset="0"/>
                <a:cs typeface="Arial" panose="020B0604020202020204" pitchFamily="34" charset="0"/>
                <a:sym typeface="Arial"/>
              </a:rPr>
              <a:t>Metric is on a one month </a:t>
            </a:r>
            <a:r>
              <a:rPr lang="en-US" sz="800" dirty="0" smtClean="0">
                <a:latin typeface="Arial" panose="020B0604020202020204" pitchFamily="34" charset="0"/>
                <a:cs typeface="Arial" panose="020B0604020202020204" pitchFamily="34" charset="0"/>
                <a:sym typeface="Arial"/>
              </a:rPr>
              <a:t>lag</a:t>
            </a:r>
          </a:p>
          <a:p>
            <a:pPr marL="228600" lvl="1" indent="-228600">
              <a:buFontTx/>
              <a:buAutoNum type="arabicPeriod"/>
            </a:pPr>
            <a:r>
              <a:rPr lang="en-US" sz="8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800" dirty="0" smtClean="0">
                <a:latin typeface="Arial" panose="020B0604020202020204" pitchFamily="34" charset="0"/>
                <a:cs typeface="Arial" panose="020B0604020202020204" pitchFamily="34" charset="0"/>
                <a:sym typeface="Arial"/>
              </a:rPr>
              <a:t>scale</a:t>
            </a:r>
          </a:p>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Gross losses/gross margin is a Quarterly metrics</a:t>
            </a:r>
          </a:p>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PL: Personal Lending – Lending Club (sold on Feb 1</a:t>
            </a:r>
            <a:r>
              <a:rPr lang="en-US" sz="800" baseline="30000" dirty="0" smtClean="0">
                <a:latin typeface="Arial" panose="020B0604020202020204" pitchFamily="34" charset="0"/>
                <a:cs typeface="Arial" panose="020B0604020202020204" pitchFamily="34" charset="0"/>
                <a:sym typeface="Arial"/>
              </a:rPr>
              <a:t>st</a:t>
            </a:r>
            <a:r>
              <a:rPr lang="en-US" sz="800" dirty="0" smtClean="0">
                <a:latin typeface="Arial" panose="020B0604020202020204" pitchFamily="34" charset="0"/>
                <a:cs typeface="Arial" panose="020B0604020202020204" pitchFamily="34" charset="0"/>
                <a:sym typeface="Arial"/>
              </a:rPr>
              <a:t>) &amp; Bluestem (Held for Sale)  &amp; NCL (Held for Sale)</a:t>
            </a:r>
          </a:p>
        </p:txBody>
      </p:sp>
    </p:spTree>
    <p:extLst>
      <p:ext uri="{BB962C8B-B14F-4D97-AF65-F5344CB8AC3E}">
        <p14:creationId xmlns:p14="http://schemas.microsoft.com/office/powerpoint/2010/main" val="380197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50611185"/>
              </p:ext>
            </p:extLst>
          </p:nvPr>
        </p:nvGraphicFramePr>
        <p:xfrm>
          <a:off x="93025" y="609600"/>
          <a:ext cx="8974775" cy="3941829"/>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Entity</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Baseline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Stress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Feb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Base</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Stress</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Capital</a:t>
                      </a:r>
                      <a:r>
                        <a:rPr lang="en-US" sz="900" b="1" baseline="0" dirty="0" smtClean="0">
                          <a:solidFill>
                            <a:schemeClr val="tx1"/>
                          </a:solidFill>
                          <a:latin typeface="Arial" panose="020B0604020202020204" pitchFamily="34" charset="0"/>
                          <a:cs typeface="Arial" panose="020B0604020202020204" pitchFamily="34" charset="0"/>
                        </a:rPr>
                        <a:t> adequacy</a:t>
                      </a:r>
                      <a:r>
                        <a:rPr lang="en-US" sz="900" b="1" baseline="30000" dirty="0" smtClean="0">
                          <a:solidFill>
                            <a:schemeClr val="tx1"/>
                          </a:solidFill>
                          <a:latin typeface="Arial" panose="020B0604020202020204" pitchFamily="34" charset="0"/>
                          <a:cs typeface="Arial" panose="020B0604020202020204" pitchFamily="34" charset="0"/>
                        </a:rPr>
                        <a:t>1</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11.64%</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11.59%</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11.77%</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13.18%</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13.13%</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13.23%</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15.06%</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15.01%</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15.01%</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11.55%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11.43%</a:t>
                      </a:r>
                      <a:r>
                        <a:rPr lang="en-US" sz="900" b="1" baseline="30000" dirty="0" smtClean="0">
                          <a:solidFill>
                            <a:schemeClr val="tx1"/>
                          </a:solidFill>
                          <a:latin typeface="Arial" panose="020B0604020202020204" pitchFamily="34" charset="0"/>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11.68%</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r>
                        <a:rPr lang="en-US" sz="900" b="1" baseline="30000" dirty="0" smtClean="0">
                          <a:solidFill>
                            <a:schemeClr val="tx1"/>
                          </a:solidFill>
                          <a:latin typeface="Arial" panose="020B0604020202020204" pitchFamily="34" charset="0"/>
                          <a:cs typeface="Arial" panose="020B0604020202020204" pitchFamily="34" charset="0"/>
                        </a:rPr>
                        <a:t>2</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9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9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9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9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9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9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solidFill>
                            <a:schemeClr val="bg1">
                              <a:lumMod val="50000"/>
                            </a:schemeClr>
                          </a:solidFill>
                          <a:latin typeface="Arial" panose="020B0604020202020204" pitchFamily="34" charset="0"/>
                          <a:cs typeface="Arial" panose="020B0604020202020204" pitchFamily="34" charset="0"/>
                        </a:rPr>
                        <a:t>N/A</a:t>
                      </a:r>
                      <a:r>
                        <a:rPr lang="en-US" sz="900" b="1" baseline="30000" dirty="0" smtClean="0">
                          <a:solidFill>
                            <a:schemeClr val="bg1">
                              <a:lumMod val="50000"/>
                            </a:schemeClr>
                          </a:solidFill>
                          <a:latin typeface="Arial" panose="020B0604020202020204" pitchFamily="34" charset="0"/>
                          <a:cs typeface="Arial" panose="020B0604020202020204" pitchFamily="34" charset="0"/>
                        </a:rPr>
                        <a:t>5</a:t>
                      </a:r>
                      <a:endParaRPr lang="en-US" sz="900" dirty="0">
                        <a:solidFill>
                          <a:schemeClr val="bg1">
                            <a:lumMod val="50000"/>
                          </a:schemeClr>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13.73%</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13.67%</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13.81%</a:t>
                      </a:r>
                      <a:r>
                        <a:rPr lang="en-US" sz="900" b="1" baseline="30000" dirty="0" smtClean="0">
                          <a:solidFill>
                            <a:schemeClr val="tx1"/>
                          </a:solidFill>
                          <a:latin typeface="Arial" panose="020B0604020202020204" pitchFamily="34" charset="0"/>
                          <a:cs typeface="Arial" panose="020B0604020202020204" pitchFamily="34" charset="0"/>
                        </a:rPr>
                        <a:t>4</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13.73%</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13.67%</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13.81%</a:t>
                      </a:r>
                      <a:r>
                        <a:rPr lang="en-US" sz="900" b="1" baseline="30000" dirty="0" smtClean="0">
                          <a:solidFill>
                            <a:schemeClr val="tx1"/>
                          </a:solidFill>
                          <a:latin typeface="Arial" panose="020B0604020202020204" pitchFamily="34" charset="0"/>
                          <a:cs typeface="Arial" panose="020B0604020202020204" pitchFamily="34" charset="0"/>
                        </a:rPr>
                        <a:t>4</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12.50%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12.25%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15.06%</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15.00%</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15.09%</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14.30%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14.05%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11.35%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11.36%</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11.46%</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9.70%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10.95%</a:t>
                      </a:r>
                      <a:r>
                        <a:rPr lang="en-US" sz="900" b="1" baseline="30000" dirty="0" smtClean="0">
                          <a:solidFill>
                            <a:schemeClr val="tx1"/>
                          </a:solidFill>
                          <a:latin typeface="Arial" panose="020B0604020202020204" pitchFamily="34" charset="0"/>
                          <a:cs typeface="Arial" panose="020B0604020202020204" pitchFamily="34" charset="0"/>
                        </a:rPr>
                        <a:t>6</a:t>
                      </a:r>
                      <a:endParaRPr lang="en-US" sz="900" b="0" dirty="0" smtClean="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11.15%</a:t>
                      </a:r>
                      <a:r>
                        <a:rPr lang="en-US" sz="900" b="1" baseline="30000" dirty="0" smtClean="0">
                          <a:solidFill>
                            <a:schemeClr val="tx1"/>
                          </a:solidFill>
                          <a:latin typeface="Arial" panose="020B0604020202020204" pitchFamily="34" charset="0"/>
                          <a:cs typeface="Arial" panose="020B0604020202020204" pitchFamily="34" charset="0"/>
                        </a:rPr>
                        <a:t>6</a:t>
                      </a:r>
                      <a:endParaRPr lang="en-US" sz="900" b="0" dirty="0" smtClean="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11.10%</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9.65%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SC</a:t>
                      </a:r>
                      <a:r>
                        <a:rPr lang="en-US" sz="900" b="0" baseline="30000" dirty="0" smtClean="0">
                          <a:solidFill>
                            <a:schemeClr val="tx1"/>
                          </a:solidFill>
                          <a:latin typeface="Arial" panose="020B0604020202020204" pitchFamily="34" charset="0"/>
                          <a:cs typeface="Arial" panose="020B0604020202020204" pitchFamily="34" charset="0"/>
                        </a:rPr>
                        <a:t> </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11.27%</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11.05%</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11.11%</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10.00%</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11.27%</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11.05%</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11.11%</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10.00%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11.80%</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11.61%</a:t>
                      </a:r>
                      <a:endParaRPr lang="en-US" sz="900" b="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11.84%</a:t>
                      </a:r>
                      <a:endParaRPr lang="en-US" sz="90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6.0%</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smtClean="0">
                          <a:solidFill>
                            <a:schemeClr val="tx1"/>
                          </a:solidFill>
                          <a:latin typeface="Arial" panose="020B0604020202020204" pitchFamily="34" charset="0"/>
                          <a:ea typeface="+mn-ea"/>
                          <a:cs typeface="Arial" panose="020B0604020202020204" pitchFamily="34" charset="0"/>
                        </a:rPr>
                        <a:t>5.75%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2136999" y="5920026"/>
            <a:ext cx="700700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a:t>
            </a:r>
          </a:p>
          <a:p>
            <a:pPr marL="0" lvl="1" algn="l">
              <a:lnSpc>
                <a:spcPct val="100000"/>
              </a:lnSpc>
            </a:pPr>
            <a:r>
              <a:rPr lang="en-US" sz="800" dirty="0" smtClean="0">
                <a:latin typeface="Arial"/>
                <a:sym typeface="Arial"/>
              </a:rPr>
              <a:t>Quarter end Capital figures are final, monthly capital figures are estimates and subject to change</a:t>
            </a:r>
          </a:p>
          <a:p>
            <a:pPr marL="228600" lvl="1" indent="-228600" algn="l">
              <a:lnSpc>
                <a:spcPct val="100000"/>
              </a:lnSpc>
              <a:buAutoNum type="arabicPeriod" startAt="2"/>
            </a:pPr>
            <a:r>
              <a:rPr lang="en-US" sz="800" dirty="0" smtClean="0">
                <a:latin typeface="Arial"/>
                <a:sym typeface="Arial"/>
              </a:rPr>
              <a:t>SHUSA TCE is being calculated with CMG methodology</a:t>
            </a:r>
          </a:p>
          <a:p>
            <a:pPr marL="228600" lvl="1" indent="-228600" algn="l">
              <a:lnSpc>
                <a:spcPct val="100000"/>
              </a:lnSpc>
              <a:buAutoNum type="arabicPeriod" startAt="2"/>
            </a:pPr>
            <a:r>
              <a:rPr lang="en-US" sz="800" dirty="0" smtClean="0">
                <a:latin typeface="Arial"/>
                <a:sym typeface="Arial"/>
              </a:rPr>
              <a:t>Recast January SHUSA figures </a:t>
            </a:r>
          </a:p>
          <a:p>
            <a:pPr marL="228600" lvl="1" indent="-228600" algn="l">
              <a:lnSpc>
                <a:spcPct val="100000"/>
              </a:lnSpc>
              <a:buAutoNum type="arabicPeriod" startAt="4"/>
            </a:pPr>
            <a:r>
              <a:rPr lang="en-US" sz="800" dirty="0" smtClean="0">
                <a:latin typeface="Arial"/>
                <a:sym typeface="Arial"/>
              </a:rPr>
              <a:t>Recast SBNA value change from 18.30% to 18.31%</a:t>
            </a:r>
          </a:p>
          <a:p>
            <a:pPr marL="228600" lvl="1" indent="-228600">
              <a:buAutoNum type="arabicPeriod" startAt="4"/>
            </a:pPr>
            <a:r>
              <a:rPr lang="en-US" sz="800" dirty="0" smtClean="0">
                <a:latin typeface="Arial"/>
              </a:rPr>
              <a:t>TCE1 is no longer in SHUSA Capital Policy . Therefore, it is not reported by SHUSA Capital Team</a:t>
            </a:r>
          </a:p>
          <a:p>
            <a:pPr marL="228600" lvl="1" indent="-228600">
              <a:buAutoNum type="arabicPeriod" startAt="4"/>
            </a:pPr>
            <a:r>
              <a:rPr lang="en-US" sz="800" dirty="0" smtClean="0">
                <a:latin typeface="Arial"/>
              </a:rPr>
              <a:t>The metric is reported by Regulatory Capital Reporting Team</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50759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0283654"/>
              </p:ext>
            </p:extLst>
          </p:nvPr>
        </p:nvGraphicFramePr>
        <p:xfrm>
          <a:off x="76201" y="485200"/>
          <a:ext cx="8991598" cy="5243770"/>
        </p:xfrm>
        <a:graphic>
          <a:graphicData uri="http://schemas.openxmlformats.org/drawingml/2006/table">
            <a:tbl>
              <a:tblPr firstRow="1" bandRow="1"/>
              <a:tblGrid>
                <a:gridCol w="775138"/>
                <a:gridCol w="2247900"/>
                <a:gridCol w="1396561"/>
                <a:gridCol w="1161393"/>
                <a:gridCol w="1007678"/>
                <a:gridCol w="955129"/>
                <a:gridCol w="672661"/>
                <a:gridCol w="775138"/>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188725">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7">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7.54%</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7.38%</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7.12%</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27.40%</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19.16%</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18.79%</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0.67%</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0.69%</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0.71%</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Small</a:t>
                      </a:r>
                      <a:r>
                        <a:rPr lang="en-US" sz="900" b="0" baseline="0" dirty="0" smtClean="0">
                          <a:latin typeface="Arial" panose="020B0604020202020204" pitchFamily="34" charset="0"/>
                          <a:cs typeface="Arial" panose="020B0604020202020204" pitchFamily="34" charset="0"/>
                        </a:rPr>
                        <a:t> Business</a:t>
                      </a:r>
                      <a:r>
                        <a:rPr lang="en-US" sz="900" b="0" dirty="0" smtClean="0">
                          <a:latin typeface="Arial" panose="020B0604020202020204" pitchFamily="34" charset="0"/>
                          <a:cs typeface="Arial" panose="020B0604020202020204" pitchFamily="34" charset="0"/>
                        </a:rPr>
                        <a:t> + Business</a:t>
                      </a:r>
                      <a:r>
                        <a:rPr lang="en-US" sz="900" b="0" baseline="0" dirty="0" smtClean="0">
                          <a:latin typeface="Arial" panose="020B0604020202020204" pitchFamily="34" charset="0"/>
                          <a:cs typeface="Arial" panose="020B0604020202020204" pitchFamily="34" charset="0"/>
                        </a:rPr>
                        <a:t> Banking + Auto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0.55%</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900" b="0" dirty="0">
                          <a:solidFill>
                            <a:srgbClr val="000000"/>
                          </a:solidFill>
                          <a:effectLst/>
                          <a:latin typeface="Arial"/>
                          <a:ea typeface="Calibri"/>
                          <a:cs typeface="Times New Roman"/>
                        </a:rPr>
                        <a:t>0.56%</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900" b="0">
                          <a:solidFill>
                            <a:srgbClr val="000000"/>
                          </a:solidFill>
                          <a:effectLst/>
                          <a:latin typeface="Arial"/>
                          <a:ea typeface="Calibri"/>
                          <a:cs typeface="Times New Roman"/>
                        </a:rPr>
                        <a:t>0.55%</a:t>
                      </a:r>
                      <a:endParaRPr lang="en-US" sz="12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a:t>
                      </a:r>
                      <a:r>
                        <a:rPr lang="en-US" sz="900" b="0" baseline="0" dirty="0" smtClean="0">
                          <a:latin typeface="Arial" panose="020B0604020202020204" pitchFamily="34" charset="0"/>
                          <a:cs typeface="Arial" panose="020B0604020202020204" pitchFamily="34" charset="0"/>
                        </a:rPr>
                        <a:t> C&amp;I </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0.24%</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0.30%</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0.34%</a:t>
                      </a:r>
                      <a:endParaRPr lang="en-US" sz="12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CRE</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0.05%</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dirty="0">
                          <a:solidFill>
                            <a:srgbClr val="000000"/>
                          </a:solidFill>
                          <a:effectLst/>
                          <a:latin typeface="Arial"/>
                          <a:ea typeface="Calibri"/>
                          <a:cs typeface="Times New Roman"/>
                        </a:rPr>
                        <a:t>0.06%</a:t>
                      </a:r>
                      <a:endParaRPr lang="en-US" sz="12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0.04%</a:t>
                      </a:r>
                      <a:endParaRPr lang="en-US" sz="1200" b="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GCB</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0.28%</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900" b="0" dirty="0">
                          <a:solidFill>
                            <a:schemeClr val="tx1"/>
                          </a:solidFill>
                          <a:effectLst/>
                          <a:latin typeface="Arial"/>
                          <a:ea typeface="Calibri"/>
                          <a:cs typeface="Times New Roman"/>
                        </a:rPr>
                        <a:t>0.26%</a:t>
                      </a:r>
                      <a:endParaRPr lang="en-US" sz="1200" b="0" dirty="0">
                        <a:solidFill>
                          <a:schemeClr val="tx1"/>
                        </a:solidFill>
                        <a:effectLst/>
                        <a:latin typeface="Calibri"/>
                        <a:ea typeface="Calibri"/>
                        <a:cs typeface="Times New Roman"/>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900" b="0" dirty="0">
                          <a:solidFill>
                            <a:schemeClr val="tx1"/>
                          </a:solidFill>
                          <a:effectLst/>
                          <a:latin typeface="Arial"/>
                          <a:ea typeface="Calibri"/>
                          <a:cs typeface="Times New Roman"/>
                        </a:rPr>
                        <a:t>0.28</a:t>
                      </a:r>
                      <a:r>
                        <a:rPr lang="en-US" sz="900" b="0" dirty="0" smtClean="0">
                          <a:solidFill>
                            <a:schemeClr val="tx1"/>
                          </a:solidFill>
                          <a:effectLst/>
                          <a:latin typeface="Arial"/>
                          <a:ea typeface="Calibri"/>
                          <a:cs typeface="Times New Roman"/>
                        </a:rPr>
                        <a:t>%</a:t>
                      </a:r>
                      <a:endParaRPr lang="en-US" sz="1200" b="0" dirty="0">
                        <a:solidFill>
                          <a:schemeClr val="tx1"/>
                        </a:solidFill>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4.01%</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4.00%</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4.80%</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10.70%</a:t>
                      </a:r>
                      <a:r>
                        <a:rPr lang="en-US" sz="9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b="1"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6.54%</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6.64%</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9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9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2.19%</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2.25%</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2.17%</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i="0" kern="1200" baseline="0" dirty="0" smtClean="0">
                          <a:solidFill>
                            <a:schemeClr val="tx1"/>
                          </a:solidFill>
                          <a:latin typeface="Arial" panose="020B0604020202020204" pitchFamily="34" charset="0"/>
                          <a:ea typeface="+mn-ea"/>
                          <a:cs typeface="Arial" panose="020B0604020202020204" pitchFamily="34" charset="0"/>
                        </a:rPr>
                        <a:t> of </a:t>
                      </a:r>
                      <a:r>
                        <a:rPr lang="en-US" sz="9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r>
                        <a:rPr lang="en-US" sz="900" b="0" i="0" kern="1200" baseline="30000" dirty="0" smtClean="0">
                          <a:solidFill>
                            <a:schemeClr val="tx1"/>
                          </a:solidFill>
                          <a:latin typeface="Arial" panose="020B0604020202020204" pitchFamily="34" charset="0"/>
                          <a:ea typeface="+mn-ea"/>
                          <a:cs typeface="Arial" panose="020B0604020202020204" pitchFamily="34" charset="0"/>
                        </a:rPr>
                        <a:t>5</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1"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smtClean="0">
                          <a:solidFill>
                            <a:schemeClr val="tx1"/>
                          </a:solidFill>
                          <a:latin typeface="Arial" panose="020B0604020202020204" pitchFamily="34" charset="0"/>
                          <a:ea typeface="+mn-ea"/>
                          <a:cs typeface="Arial" panose="020B0604020202020204" pitchFamily="34" charset="0"/>
                        </a:rPr>
                        <a:t>$5.1B</a:t>
                      </a:r>
                      <a:endParaRPr lang="en-US" sz="900" b="0" i="0" kern="1200" dirty="0" smtClean="0">
                        <a:solidFill>
                          <a:schemeClr val="tx1"/>
                        </a:solidFill>
                        <a:latin typeface="Arial" panose="020B0604020202020204" pitchFamily="34" charset="0"/>
                        <a:ea typeface="+mn-ea"/>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7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7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7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7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r>
                        <a:rPr lang="en-US" sz="600" b="0" i="0" kern="1200" baseline="0" dirty="0" smtClean="0">
                          <a:solidFill>
                            <a:schemeClr val="bg1">
                              <a:lumMod val="50000"/>
                            </a:schemeClr>
                          </a:solidFill>
                          <a:latin typeface="Arial" panose="020B0604020202020204" pitchFamily="34" charset="0"/>
                          <a:ea typeface="+mn-ea"/>
                          <a:cs typeface="Arial" panose="020B0604020202020204" pitchFamily="34" charset="0"/>
                        </a:rPr>
                        <a:t>)</a:t>
                      </a:r>
                      <a:endParaRPr lang="en-US" sz="6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900" b="1"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$8.9B</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$8.8B</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$8.6B</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$10.4B</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$10.3B</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$10.4B</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r>
                        <a:rPr lang="en-US" sz="900" b="1" kern="1200" dirty="0" smtClean="0">
                          <a:solidFill>
                            <a:schemeClr val="tx1"/>
                          </a:solidFill>
                          <a:effectLst/>
                          <a:latin typeface="Arial" panose="020B0604020202020204" pitchFamily="34" charset="0"/>
                          <a:ea typeface="Calibri"/>
                          <a:cs typeface="Arial" panose="020B0604020202020204" pitchFamily="34" charset="0"/>
                        </a:rPr>
                        <a:t>$500MM</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b="0" dirty="0" smtClean="0">
                          <a:latin typeface="Arial" panose="020B0604020202020204" pitchFamily="34" charset="0"/>
                          <a:cs typeface="Arial" panose="020B0604020202020204" pitchFamily="34" charset="0"/>
                        </a:rPr>
                        <a:t>$500MM</a:t>
                      </a:r>
                      <a:endParaRPr lang="en-US" sz="9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$500MM</a:t>
                      </a:r>
                      <a:endParaRPr lang="en-US" sz="90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smtClean="0">
                          <a:solidFill>
                            <a:schemeClr val="tx1"/>
                          </a:solidFill>
                          <a:latin typeface="Arial" panose="020B0604020202020204" pitchFamily="34" charset="0"/>
                          <a:ea typeface="+mn-ea"/>
                          <a:cs typeface="Arial" panose="020B0604020202020204" pitchFamily="34" charset="0"/>
                        </a:rPr>
                        <a:t>&gt;$</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Calibri"/>
                          <a:cs typeface="Arial" panose="020B0604020202020204" pitchFamily="34" charset="0"/>
                        </a:rPr>
                        <a:t>$6.49B</a:t>
                      </a:r>
                      <a:endParaRPr lang="en-US" sz="900" b="1"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$6.56B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$7.0B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$8.0B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790126" y="5903893"/>
            <a:ext cx="5448874" cy="954107"/>
          </a:xfrm>
          <a:prstGeom prst="rect">
            <a:avLst/>
          </a:prstGeom>
          <a:noFill/>
        </p:spPr>
        <p:txBody>
          <a:bodyPr wrap="square" rtlCol="0">
            <a:spAutoFit/>
          </a:bodyPr>
          <a:lstStyle/>
          <a:p>
            <a:pPr marL="228600" indent="-228600">
              <a:buFontTx/>
              <a:buAutoNum type="arabicPeriod"/>
            </a:pPr>
            <a:r>
              <a:rPr lang="en-US" sz="700" dirty="0" smtClean="0">
                <a:latin typeface="Arial" panose="020B0604020202020204" pitchFamily="34" charset="0"/>
                <a:cs typeface="Arial" panose="020B0604020202020204" pitchFamily="34" charset="0"/>
                <a:sym typeface="Arial"/>
              </a:rPr>
              <a:t>Net </a:t>
            </a:r>
            <a:r>
              <a:rPr lang="en-US" sz="700" dirty="0">
                <a:latin typeface="Arial" panose="020B0604020202020204" pitchFamily="34" charset="0"/>
                <a:cs typeface="Arial" panose="020B0604020202020204" pitchFamily="34" charset="0"/>
                <a:sym typeface="Arial"/>
              </a:rPr>
              <a:t>charge-off metric has been revised to a 12-month rolling calculation </a:t>
            </a:r>
            <a:endParaRPr lang="en-US" sz="7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700" dirty="0" smtClean="0">
                <a:latin typeface="Arial" panose="020B0604020202020204" pitchFamily="34" charset="0"/>
                <a:cs typeface="Arial" panose="020B0604020202020204" pitchFamily="34" charset="0"/>
                <a:sym typeface="Arial"/>
              </a:rPr>
              <a:t>SC Limit change: Trigger from 18% to 30% and Limit from 20% to 35%</a:t>
            </a:r>
          </a:p>
          <a:p>
            <a:pPr marL="228600" indent="-228600">
              <a:buFontTx/>
              <a:buAutoNum type="arabicPeriod"/>
            </a:pPr>
            <a:r>
              <a:rPr lang="en-US" sz="700" dirty="0" smtClean="0">
                <a:latin typeface="Arial" panose="020B0604020202020204" pitchFamily="34" charset="0"/>
                <a:cs typeface="Arial" panose="020B0604020202020204" pitchFamily="34" charset="0"/>
              </a:rPr>
              <a:t>Changes </a:t>
            </a:r>
            <a:r>
              <a:rPr lang="en-US" sz="7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700" dirty="0" smtClean="0">
              <a:latin typeface="Arial" panose="020B0604020202020204" pitchFamily="34" charset="0"/>
              <a:cs typeface="Arial" panose="020B0604020202020204" pitchFamily="34" charset="0"/>
              <a:sym typeface="Arial"/>
            </a:endParaRPr>
          </a:p>
          <a:p>
            <a:pPr marL="228600" indent="-228600">
              <a:buAutoNum type="arabicPeriod"/>
            </a:pPr>
            <a:r>
              <a:rPr lang="en-US" sz="700" dirty="0">
                <a:latin typeface="Arial" panose="020B0604020202020204" pitchFamily="34" charset="0"/>
                <a:cs typeface="Arial" panose="020B0604020202020204" pitchFamily="34" charset="0"/>
                <a:sym typeface="Arial"/>
              </a:rPr>
              <a:t>A Santander Risk Rating (internal rating scale) of 5.0 maps to a BB+ according to the S&amp;P rating scale</a:t>
            </a:r>
          </a:p>
          <a:p>
            <a:pPr marL="228600" indent="-228600">
              <a:buAutoNum type="arabicPeriod"/>
            </a:pPr>
            <a:r>
              <a:rPr lang="en-US" sz="700" dirty="0" smtClean="0">
                <a:latin typeface="Arial" panose="020B0604020202020204" pitchFamily="34" charset="0"/>
                <a:cs typeface="Arial" panose="020B0604020202020204" pitchFamily="34" charset="0"/>
              </a:rPr>
              <a:t>CCMIS data extract  - </a:t>
            </a:r>
            <a:r>
              <a:rPr lang="en-US" sz="700" dirty="0" smtClean="0">
                <a:latin typeface="Arial" panose="020B0604020202020204" pitchFamily="34" charset="0"/>
                <a:cs typeface="Arial" panose="020B0604020202020204" pitchFamily="34" charset="0"/>
                <a:sym typeface="Arial"/>
              </a:rPr>
              <a:t>value changed from 2 to 5 cases in December</a:t>
            </a:r>
          </a:p>
          <a:p>
            <a:pPr marL="228600" indent="-228600">
              <a:buAutoNum type="arabicPeriod"/>
            </a:pPr>
            <a:r>
              <a:rPr lang="en-US" sz="700" dirty="0">
                <a:latin typeface="Arial" panose="020B0604020202020204" pitchFamily="34" charset="0"/>
                <a:cs typeface="Arial" panose="020B0604020202020204" pitchFamily="34" charset="0"/>
                <a:sym typeface="Arial"/>
              </a:rPr>
              <a:t>Unsecured 61+</a:t>
            </a:r>
            <a:r>
              <a:rPr lang="en-US" sz="700" dirty="0" smtClean="0">
                <a:latin typeface="Arial" panose="020B0604020202020204" pitchFamily="34" charset="0"/>
                <a:cs typeface="Arial" panose="020B0604020202020204" pitchFamily="34" charset="0"/>
                <a:sym typeface="Arial"/>
              </a:rPr>
              <a:t>’s Amber </a:t>
            </a:r>
            <a:r>
              <a:rPr lang="en-US" sz="700" dirty="0">
                <a:latin typeface="Arial" panose="020B0604020202020204" pitchFamily="34" charset="0"/>
                <a:cs typeface="Arial" panose="020B0604020202020204" pitchFamily="34" charset="0"/>
                <a:sym typeface="Arial"/>
              </a:rPr>
              <a:t>Trigger changed from 7.00% to 12.50% and the Red Limit changed from 8.00% to 13.50</a:t>
            </a:r>
            <a:r>
              <a:rPr lang="en-US" sz="700" dirty="0" smtClean="0">
                <a:latin typeface="Arial" panose="020B0604020202020204" pitchFamily="34" charset="0"/>
                <a:cs typeface="Arial" panose="020B0604020202020204" pitchFamily="34" charset="0"/>
                <a:sym typeface="Arial"/>
              </a:rPr>
              <a:t>% (Board approved in March)</a:t>
            </a:r>
            <a:endParaRPr lang="en-US" sz="700" dirty="0">
              <a:latin typeface="Arial" panose="020B0604020202020204" pitchFamily="34" charset="0"/>
              <a:cs typeface="Arial" panose="020B0604020202020204" pitchFamily="34" charset="0"/>
              <a:sym typeface="Arial"/>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79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70459846"/>
              </p:ext>
            </p:extLst>
          </p:nvPr>
        </p:nvGraphicFramePr>
        <p:xfrm>
          <a:off x="76200" y="616330"/>
          <a:ext cx="8991599" cy="4671950"/>
        </p:xfrm>
        <a:graphic>
          <a:graphicData uri="http://schemas.openxmlformats.org/drawingml/2006/table">
            <a:tbl>
              <a:tblPr firstRow="1" bandRow="1"/>
              <a:tblGrid>
                <a:gridCol w="1086016"/>
                <a:gridCol w="2327178"/>
                <a:gridCol w="1082606"/>
                <a:gridCol w="914400"/>
                <a:gridCol w="914400"/>
                <a:gridCol w="812076"/>
                <a:gridCol w="930870"/>
                <a:gridCol w="924053"/>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759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Feb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p>
                  </a:txBody>
                  <a:tcPr marL="45720" marR="45720">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247.2%</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229.3%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252.7%</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140%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125%</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170.5%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183.0%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193.8%</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110%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111.5%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109.1%</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109.6%</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9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124.0%</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0" i="0" kern="1200" dirty="0" smtClean="0">
                          <a:solidFill>
                            <a:schemeClr val="tx1"/>
                          </a:solidFill>
                          <a:latin typeface="Arial" panose="020B0604020202020204" pitchFamily="34" charset="0"/>
                          <a:ea typeface="+mn-ea"/>
                          <a:cs typeface="Arial" panose="020B0604020202020204" pitchFamily="34" charset="0"/>
                        </a:rPr>
                        <a:t>122.7%</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 / 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i="0" kern="1200" dirty="0" smtClean="0">
                          <a:solidFill>
                            <a:schemeClr val="tx1"/>
                          </a:solidFill>
                          <a:latin typeface="Arial" panose="020B0604020202020204" pitchFamily="34" charset="0"/>
                          <a:ea typeface="+mn-ea"/>
                          <a:cs typeface="Arial" panose="020B0604020202020204" pitchFamily="34" charset="0"/>
                        </a:rPr>
                        <a:t>6.9 months</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mn-ea"/>
                          <a:cs typeface="Arial" panose="020B0604020202020204" pitchFamily="34" charset="0"/>
                        </a:rPr>
                        <a:t>5.6</a:t>
                      </a:r>
                      <a:r>
                        <a:rPr lang="en-US" sz="9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i="0" kern="1200" dirty="0" smtClean="0">
                          <a:solidFill>
                            <a:schemeClr val="tx1"/>
                          </a:solidFill>
                          <a:latin typeface="Arial" panose="020B0604020202020204" pitchFamily="34" charset="0"/>
                          <a:ea typeface="+mn-ea"/>
                          <a:cs typeface="Arial" panose="020B0604020202020204" pitchFamily="34" charset="0"/>
                        </a:rPr>
                        <a:t>7.5 months</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9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Interest rate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a:t>
                      </a:r>
                      <a:r>
                        <a:rPr lang="en-US" sz="9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9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$(112)MM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$(47)MM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$(51)MM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$(108)MM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$(84)MM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$(791)MM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$(776)MM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$(552)MM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Mark-to-market portfolio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a:t>
                      </a:r>
                      <a:r>
                        <a:rPr lang="en-US" sz="9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9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900" b="0" i="0" kern="1200" baseline="0" dirty="0" smtClean="0">
                          <a:solidFill>
                            <a:schemeClr val="tx1"/>
                          </a:solidFill>
                          <a:latin typeface="Arial" panose="020B0604020202020204" pitchFamily="34" charset="0"/>
                          <a:ea typeface="+mn-ea"/>
                          <a:cs typeface="Arial" panose="020B0604020202020204" pitchFamily="34" charset="0"/>
                        </a:rPr>
                        <a:t>)</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solidFill>
                            <a:schemeClr val="tx1"/>
                          </a:solidFill>
                          <a:latin typeface="Arial" panose="020B0604020202020204" pitchFamily="34" charset="0"/>
                          <a:cs typeface="Arial" panose="020B0604020202020204" pitchFamily="34" charset="0"/>
                        </a:rPr>
                        <a:t>SHUSA</a:t>
                      </a:r>
                      <a:endParaRPr lang="en-US" sz="9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$8.5MM</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$8.3MM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$8.5MM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$24.4MM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$28MM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2353246" y="6506290"/>
            <a:ext cx="366655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800" dirty="0" smtClean="0">
                <a:latin typeface="Arial" panose="020B0604020202020204" pitchFamily="34" charset="0"/>
                <a:cs typeface="Arial" panose="020B0604020202020204" pitchFamily="34" charset="0"/>
                <a:sym typeface="Arial"/>
              </a:rPr>
              <a:t>Metric </a:t>
            </a:r>
            <a:r>
              <a:rPr lang="en-US" sz="800" dirty="0">
                <a:latin typeface="Arial" panose="020B0604020202020204" pitchFamily="34" charset="0"/>
                <a:cs typeface="Arial" panose="020B0604020202020204" pitchFamily="34" charset="0"/>
                <a:sym typeface="Arial"/>
              </a:rPr>
              <a:t>is on a </a:t>
            </a:r>
            <a:r>
              <a:rPr lang="en-US" sz="800" dirty="0" smtClean="0">
                <a:latin typeface="Arial" panose="020B0604020202020204" pitchFamily="34" charset="0"/>
                <a:cs typeface="Arial" panose="020B0604020202020204" pitchFamily="34" charset="0"/>
                <a:sym typeface="Arial"/>
              </a:rPr>
              <a:t>one month lag. </a:t>
            </a: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Pending  SHUSA LST for Jan.</a:t>
            </a:r>
            <a:endParaRPr lang="en-US" sz="800" dirty="0">
              <a:latin typeface="Arial" panose="020B0604020202020204" pitchFamily="34" charset="0"/>
              <a:cs typeface="Arial" panose="020B0604020202020204" pitchFamily="34" charset="0"/>
              <a:sym typeface="Arial"/>
            </a:endParaRP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622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0626735"/>
              </p:ext>
            </p:extLst>
          </p:nvPr>
        </p:nvGraphicFramePr>
        <p:xfrm>
          <a:off x="76201" y="621475"/>
          <a:ext cx="8991599" cy="5017782"/>
        </p:xfrm>
        <a:graphic>
          <a:graphicData uri="http://schemas.openxmlformats.org/drawingml/2006/table">
            <a:tbl>
              <a:tblPr firstRow="1" bandRow="1"/>
              <a:tblGrid>
                <a:gridCol w="952498"/>
                <a:gridCol w="1714501"/>
                <a:gridCol w="1143000"/>
                <a:gridCol w="1066800"/>
                <a:gridCol w="1143000"/>
                <a:gridCol w="1101581"/>
                <a:gridCol w="945254"/>
                <a:gridCol w="924965"/>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Monthly/Quarterly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Dec 15</a:t>
                      </a: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subprime </a:t>
                      </a:r>
                      <a:r>
                        <a:rPr lang="en-US" sz="900" b="0" kern="1200" dirty="0">
                          <a:solidFill>
                            <a:schemeClr val="tx1"/>
                          </a:solidFill>
                          <a:latin typeface="Arial" panose="020B0604020202020204" pitchFamily="34" charset="0"/>
                          <a:ea typeface="+mn-ea"/>
                          <a:cs typeface="Arial" panose="020B0604020202020204" pitchFamily="34" charset="0"/>
                        </a:rPr>
                        <a:t>assets as </a:t>
                      </a:r>
                      <a:r>
                        <a:rPr lang="en-US" sz="9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900" b="0" kern="1200" baseline="30000" dirty="0" smtClean="0">
                          <a:solidFill>
                            <a:schemeClr val="tx1"/>
                          </a:solidFill>
                          <a:latin typeface="Arial" panose="020B0604020202020204" pitchFamily="34" charset="0"/>
                          <a:ea typeface="+mn-ea"/>
                          <a:cs typeface="Arial" panose="020B0604020202020204" pitchFamily="34" charset="0"/>
                        </a:rPr>
                        <a:t>1 </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288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2 </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lang="en-US" sz="9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3</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$37.7B(with PL</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28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7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6E6"/>
                    </a:solidFill>
                  </a:tcPr>
                </a:tc>
                <a:tc vMerge="1">
                  <a:txBody>
                    <a:bodyPr/>
                    <a:lstStyle/>
                    <a:p>
                      <a:endParaRPr lang="en-US"/>
                    </a:p>
                  </a:txBody>
                  <a:tcPr/>
                </a:tc>
                <a:tc vMerge="1">
                  <a:txBody>
                    <a:bodyPr/>
                    <a:lstStyle/>
                    <a:p>
                      <a:endParaRPr lang="en-US"/>
                    </a:p>
                  </a:txBody>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Model risk</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900" b="1" kern="1200" dirty="0" smtClean="0">
                          <a:solidFill>
                            <a:schemeClr val="tx1"/>
                          </a:solidFill>
                          <a:effectLst/>
                          <a:latin typeface="Arial" panose="020B0604020202020204" pitchFamily="34" charset="0"/>
                          <a:ea typeface="Calibri"/>
                          <a:cs typeface="Arial" panose="020B0604020202020204" pitchFamily="34" charset="0"/>
                        </a:rPr>
                        <a:t>SHUSA</a:t>
                      </a:r>
                      <a:r>
                        <a:rPr lang="en-US" sz="900" b="1" dirty="0" smtClean="0">
                          <a:solidFill>
                            <a:schemeClr val="tx1"/>
                          </a:solidFill>
                          <a:effectLst/>
                          <a:latin typeface="Arial" panose="020B0604020202020204" pitchFamily="34" charset="0"/>
                          <a:cs typeface="Arial" panose="020B0604020202020204" pitchFamily="34" charset="0"/>
                        </a:rPr>
                        <a:t> – 3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SC – 21</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SBNA – 32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Other </a:t>
                      </a:r>
                      <a:r>
                        <a:rPr lang="en-US" sz="900" b="1" dirty="0" err="1" smtClean="0">
                          <a:solidFill>
                            <a:schemeClr val="tx1"/>
                          </a:solidFill>
                          <a:effectLst/>
                          <a:latin typeface="Arial" panose="020B0604020202020204" pitchFamily="34" charset="0"/>
                          <a:cs typeface="Arial" panose="020B0604020202020204" pitchFamily="34" charset="0"/>
                        </a:rPr>
                        <a:t>ent</a:t>
                      </a:r>
                      <a:r>
                        <a:rPr lang="en-US" sz="900" b="1" dirty="0" smtClean="0">
                          <a:solidFill>
                            <a:schemeClr val="tx1"/>
                          </a:solidFill>
                          <a:effectLst/>
                          <a:latin typeface="Arial" panose="020B0604020202020204" pitchFamily="34" charset="0"/>
                          <a:cs typeface="Arial" panose="020B0604020202020204" pitchFamily="34" charset="0"/>
                        </a:rPr>
                        <a:t>. – 55</a:t>
                      </a:r>
                      <a:endParaRPr lang="en-US" sz="9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900" b="0" kern="1200" dirty="0" smtClean="0">
                          <a:solidFill>
                            <a:schemeClr val="tx1"/>
                          </a:solidFill>
                          <a:effectLst/>
                          <a:latin typeface="Arial" panose="020B0604020202020204" pitchFamily="34" charset="0"/>
                          <a:ea typeface="Calibri"/>
                          <a:cs typeface="Arial" panose="020B0604020202020204" pitchFamily="34" charset="0"/>
                        </a:rPr>
                        <a:t>SHUSA</a:t>
                      </a:r>
                      <a:r>
                        <a:rPr lang="en-US" sz="900" b="0" dirty="0" smtClean="0">
                          <a:solidFill>
                            <a:schemeClr val="tx1"/>
                          </a:solidFill>
                          <a:effectLst/>
                          <a:latin typeface="Arial" panose="020B0604020202020204" pitchFamily="34" charset="0"/>
                          <a:cs typeface="Arial" panose="020B0604020202020204" pitchFamily="34" charset="0"/>
                        </a:rPr>
                        <a:t> – 2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SC – 24</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SBNA – 43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Other </a:t>
                      </a:r>
                      <a:r>
                        <a:rPr lang="en-US" sz="900" b="0" dirty="0" err="1" smtClean="0">
                          <a:solidFill>
                            <a:schemeClr val="tx1"/>
                          </a:solidFill>
                          <a:effectLst/>
                          <a:latin typeface="Arial" panose="020B0604020202020204" pitchFamily="34" charset="0"/>
                          <a:cs typeface="Arial" panose="020B0604020202020204" pitchFamily="34" charset="0"/>
                        </a:rPr>
                        <a:t>ent</a:t>
                      </a:r>
                      <a:r>
                        <a:rPr lang="en-US" sz="900" b="0" dirty="0" smtClean="0">
                          <a:solidFill>
                            <a:schemeClr val="tx1"/>
                          </a:solidFill>
                          <a:effectLst/>
                          <a:latin typeface="Arial" panose="020B0604020202020204" pitchFamily="34" charset="0"/>
                          <a:cs typeface="Arial" panose="020B0604020202020204" pitchFamily="34" charset="0"/>
                        </a:rPr>
                        <a:t>. – 67</a:t>
                      </a:r>
                      <a:endParaRPr lang="en-US" sz="9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dirty="0" smtClean="0">
                          <a:solidFill>
                            <a:schemeClr val="tx1"/>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0" kern="1200" dirty="0" smtClean="0">
                          <a:solidFill>
                            <a:schemeClr val="tx1"/>
                          </a:solidFill>
                          <a:effectLst/>
                          <a:latin typeface="Arial" panose="020B0604020202020204" pitchFamily="34" charset="0"/>
                          <a:ea typeface="Calibri"/>
                          <a:cs typeface="Arial" panose="020B0604020202020204" pitchFamily="34" charset="0"/>
                        </a:rPr>
                        <a:t>SHUSA</a:t>
                      </a:r>
                      <a:r>
                        <a:rPr lang="en-US" sz="900" b="0" dirty="0" smtClean="0">
                          <a:solidFill>
                            <a:schemeClr val="tx1"/>
                          </a:solidFill>
                          <a:effectLst/>
                          <a:latin typeface="Arial" panose="020B0604020202020204" pitchFamily="34" charset="0"/>
                          <a:cs typeface="Arial" panose="020B0604020202020204" pitchFamily="34" charset="0"/>
                        </a:rPr>
                        <a:t> – 1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SC – 23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SBNA – 48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Other </a:t>
                      </a:r>
                      <a:r>
                        <a:rPr lang="en-US" sz="900" b="0" dirty="0" err="1" smtClean="0">
                          <a:solidFill>
                            <a:schemeClr val="tx1"/>
                          </a:solidFill>
                          <a:effectLst/>
                          <a:latin typeface="Arial" panose="020B0604020202020204" pitchFamily="34" charset="0"/>
                          <a:cs typeface="Arial" panose="020B0604020202020204" pitchFamily="34" charset="0"/>
                        </a:rPr>
                        <a:t>ent</a:t>
                      </a:r>
                      <a:r>
                        <a:rPr lang="en-US" sz="900" b="0" dirty="0" smtClean="0">
                          <a:solidFill>
                            <a:schemeClr val="tx1"/>
                          </a:solidFill>
                          <a:effectLst/>
                          <a:latin typeface="Arial" panose="020B0604020202020204" pitchFamily="34" charset="0"/>
                          <a:cs typeface="Arial" panose="020B0604020202020204" pitchFamily="34" charset="0"/>
                        </a:rPr>
                        <a:t>. – 73</a:t>
                      </a:r>
                      <a:endParaRPr lang="en-US" sz="9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mn-ea"/>
                          <a:cs typeface="Arial" panose="020B0604020202020204" pitchFamily="34" charset="0"/>
                        </a:rPr>
                        <a:t>1Q2016</a:t>
                      </a:r>
                      <a:r>
                        <a:rPr lang="en-US" sz="9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900" kern="1200" baseline="30000" dirty="0" smtClean="0">
                          <a:solidFill>
                            <a:schemeClr val="tx1"/>
                          </a:solidFill>
                          <a:latin typeface="Arial" panose="020B0604020202020204" pitchFamily="34" charset="0"/>
                          <a:ea typeface="+mn-ea"/>
                          <a:cs typeface="Arial" panose="020B0604020202020204" pitchFamily="34" charset="0"/>
                        </a:rPr>
                        <a:t>4</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0.82%</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0.83%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ＭＳ Ｐゴシック"/>
                          <a:cs typeface="Arial" panose="020B0604020202020204" pitchFamily="34" charset="0"/>
                        </a:rPr>
                        <a:t>0.80</a:t>
                      </a:r>
                      <a:r>
                        <a:rPr lang="en-US" sz="900" b="0" i="0" kern="1200" dirty="0" smtClean="0">
                          <a:solidFill>
                            <a:schemeClr val="tx1"/>
                          </a:solidFill>
                          <a:latin typeface="Arial" panose="020B0604020202020204" pitchFamily="34" charset="0"/>
                          <a:ea typeface="+mn-ea"/>
                          <a:cs typeface="Arial" panose="020B0604020202020204" pitchFamily="34" charset="0"/>
                        </a:rPr>
                        <a:t>%</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effectLst/>
                          <a:latin typeface="Arial" panose="020B0604020202020204" pitchFamily="34" charset="0"/>
                          <a:ea typeface="Calibri"/>
                          <a:cs typeface="Arial" panose="020B0604020202020204" pitchFamily="34" charset="0"/>
                        </a:rPr>
                        <a:t>24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4Q</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3Q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9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0.57%</a:t>
                      </a:r>
                      <a:r>
                        <a:rPr lang="en-US" sz="900" b="1" baseline="30000" dirty="0" smtClean="0">
                          <a:solidFill>
                            <a:schemeClr val="tx1"/>
                          </a:solidFill>
                          <a:effectLst/>
                          <a:latin typeface="Arial" panose="020B0604020202020204" pitchFamily="34" charset="0"/>
                          <a:ea typeface="Calibri"/>
                          <a:cs typeface="Arial" panose="020B0604020202020204" pitchFamily="34" charset="0"/>
                        </a:rPr>
                        <a:t>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smtClean="0">
                          <a:solidFill>
                            <a:schemeClr val="tx1"/>
                          </a:solidFill>
                          <a:effectLst/>
                          <a:latin typeface="Arial" panose="020B0604020202020204" pitchFamily="34" charset="0"/>
                          <a:ea typeface="Calibri"/>
                          <a:cs typeface="Arial" panose="020B0604020202020204" pitchFamily="34" charset="0"/>
                        </a:rPr>
                        <a:t>1</a:t>
                      </a:r>
                      <a:r>
                        <a:rPr lang="en-US" sz="900" b="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800100" y="5650721"/>
            <a:ext cx="5286500" cy="1131079"/>
          </a:xfrm>
          <a:prstGeom prst="rect">
            <a:avLst/>
          </a:prstGeom>
        </p:spPr>
        <p:txBody>
          <a:bodyPr wrap="square">
            <a:spAutoFit/>
          </a:bodyPr>
          <a:lstStyle/>
          <a:p>
            <a:pPr marL="228600" lvl="1" indent="-228600">
              <a:buAutoNum type="arabicPeriod"/>
            </a:pPr>
            <a:r>
              <a:rPr lang="en-US" sz="750" dirty="0" smtClean="0">
                <a:latin typeface="Arial" panose="020B0604020202020204" pitchFamily="34" charset="0"/>
                <a:cs typeface="Arial" panose="020B0604020202020204" pitchFamily="34" charset="0"/>
              </a:rPr>
              <a:t>Subprime </a:t>
            </a:r>
            <a:r>
              <a:rPr lang="en-US" sz="750" dirty="0">
                <a:latin typeface="Arial" panose="020B0604020202020204" pitchFamily="34" charset="0"/>
                <a:cs typeface="Arial" panose="020B0604020202020204" pitchFamily="34" charset="0"/>
              </a:rPr>
              <a:t>is defined as FICO &lt; 630 or no FICO score </a:t>
            </a:r>
            <a:r>
              <a:rPr lang="en-US" sz="750" dirty="0" smtClean="0">
                <a:latin typeface="Arial" panose="020B0604020202020204" pitchFamily="34" charset="0"/>
                <a:cs typeface="Arial" panose="020B0604020202020204" pitchFamily="34" charset="0"/>
              </a:rPr>
              <a:t>available </a:t>
            </a:r>
          </a:p>
          <a:p>
            <a:pPr marL="228600" lvl="1" indent="-228600">
              <a:buAutoNum type="arabicPeriod"/>
            </a:pPr>
            <a:r>
              <a:rPr lang="en-US" sz="750" kern="0" dirty="0" smtClean="0">
                <a:latin typeface="Arial" panose="020B0604020202020204" pitchFamily="34" charset="0"/>
                <a:cs typeface="Arial" panose="020B0604020202020204" pitchFamily="34" charset="0"/>
              </a:rPr>
              <a:t>Limit is recalculated every month as prior month's </a:t>
            </a:r>
            <a:r>
              <a:rPr lang="en-US" sz="750" kern="0" dirty="0">
                <a:latin typeface="Arial" panose="020B0604020202020204" pitchFamily="34" charset="0"/>
                <a:cs typeface="Arial" panose="020B0604020202020204" pitchFamily="34" charset="0"/>
              </a:rPr>
              <a:t>CET1 divided by 11</a:t>
            </a:r>
            <a:r>
              <a:rPr lang="en-US" sz="750" kern="0" dirty="0" smtClean="0">
                <a:latin typeface="Arial" panose="020B0604020202020204" pitchFamily="34" charset="0"/>
                <a:cs typeface="Arial" panose="020B0604020202020204" pitchFamily="34" charset="0"/>
              </a:rPr>
              <a:t>%, amber trigger is $2BN</a:t>
            </a:r>
            <a:r>
              <a:rPr lang="en-US" sz="750" kern="0" dirty="0">
                <a:latin typeface="Arial" panose="020B0604020202020204" pitchFamily="34" charset="0"/>
                <a:cs typeface="Arial" panose="020B0604020202020204" pitchFamily="34" charset="0"/>
              </a:rPr>
              <a:t> </a:t>
            </a:r>
            <a:r>
              <a:rPr lang="en-US" sz="750" kern="0" dirty="0" smtClean="0">
                <a:latin typeface="Arial" panose="020B0604020202020204" pitchFamily="34" charset="0"/>
                <a:cs typeface="Arial" panose="020B0604020202020204" pitchFamily="34" charset="0"/>
              </a:rPr>
              <a:t>less</a:t>
            </a:r>
          </a:p>
          <a:p>
            <a:pPr marL="228600" lvl="1" indent="-228600">
              <a:buFontTx/>
              <a:buAutoNum type="arabicPeriod"/>
            </a:pPr>
            <a:r>
              <a:rPr lang="en-US" sz="750" kern="0" dirty="0" smtClean="0">
                <a:latin typeface="Arial" panose="020B0604020202020204" pitchFamily="34" charset="0"/>
                <a:cs typeface="Arial" panose="020B0604020202020204" pitchFamily="34" charset="0"/>
              </a:rPr>
              <a:t>PL: </a:t>
            </a:r>
            <a:r>
              <a:rPr lang="en-US" sz="750" dirty="0">
                <a:latin typeface="Arial" panose="020B0604020202020204" pitchFamily="34" charset="0"/>
                <a:cs typeface="Arial" panose="020B0604020202020204" pitchFamily="34" charset="0"/>
                <a:sym typeface="Arial"/>
              </a:rPr>
              <a:t>Personal Lending – Lending Club (sold on Feb 1</a:t>
            </a:r>
            <a:r>
              <a:rPr lang="en-US" sz="750" baseline="30000" dirty="0">
                <a:latin typeface="Arial" panose="020B0604020202020204" pitchFamily="34" charset="0"/>
                <a:cs typeface="Arial" panose="020B0604020202020204" pitchFamily="34" charset="0"/>
                <a:sym typeface="Arial"/>
              </a:rPr>
              <a:t>st</a:t>
            </a:r>
            <a:r>
              <a:rPr lang="en-US" sz="750" dirty="0">
                <a:latin typeface="Arial" panose="020B0604020202020204" pitchFamily="34" charset="0"/>
                <a:cs typeface="Arial" panose="020B0604020202020204" pitchFamily="34" charset="0"/>
                <a:sym typeface="Arial"/>
              </a:rPr>
              <a:t>) &amp; Bluestem </a:t>
            </a:r>
            <a:r>
              <a:rPr lang="en-US" sz="750" dirty="0" smtClean="0">
                <a:latin typeface="Arial" panose="020B0604020202020204" pitchFamily="34" charset="0"/>
                <a:cs typeface="Arial" panose="020B0604020202020204" pitchFamily="34" charset="0"/>
                <a:sym typeface="Arial"/>
              </a:rPr>
              <a:t>(Held </a:t>
            </a:r>
            <a:r>
              <a:rPr lang="en-US" sz="750" dirty="0">
                <a:latin typeface="Arial" panose="020B0604020202020204" pitchFamily="34" charset="0"/>
                <a:cs typeface="Arial" panose="020B0604020202020204" pitchFamily="34" charset="0"/>
                <a:sym typeface="Arial"/>
              </a:rPr>
              <a:t>for </a:t>
            </a:r>
            <a:r>
              <a:rPr lang="en-US" sz="750" dirty="0" smtClean="0">
                <a:latin typeface="Arial" panose="020B0604020202020204" pitchFamily="34" charset="0"/>
                <a:cs typeface="Arial" panose="020B0604020202020204" pitchFamily="34" charset="0"/>
                <a:sym typeface="Arial"/>
              </a:rPr>
              <a:t>Sale) &amp; NCL (Held for Sale) </a:t>
            </a:r>
            <a:endParaRPr lang="en-US" sz="750" kern="0" dirty="0">
              <a:latin typeface="Arial" panose="020B0604020202020204" pitchFamily="34" charset="0"/>
              <a:cs typeface="Arial" panose="020B0604020202020204" pitchFamily="34" charset="0"/>
            </a:endParaRPr>
          </a:p>
          <a:p>
            <a:pPr marL="228600" lvl="1" indent="-228600">
              <a:buAutoNum type="arabicPeriod"/>
            </a:pPr>
            <a:r>
              <a:rPr lang="en-US" sz="750" dirty="0" smtClean="0">
                <a:latin typeface="Arial" panose="020B0604020202020204" pitchFamily="34" charset="0"/>
                <a:cs typeface="Arial" panose="020B0604020202020204" pitchFamily="34" charset="0"/>
                <a:sym typeface="Arial"/>
              </a:rPr>
              <a:t>For </a:t>
            </a:r>
            <a:r>
              <a:rPr lang="en-US" sz="750" dirty="0">
                <a:latin typeface="Arial" panose="020B0604020202020204" pitchFamily="34" charset="0"/>
                <a:cs typeface="Arial" panose="020B0604020202020204" pitchFamily="34" charset="0"/>
                <a:sym typeface="Arial"/>
              </a:rPr>
              <a:t>those portfolios exposing SC to </a:t>
            </a:r>
            <a:r>
              <a:rPr lang="en-US" sz="750" dirty="0" smtClean="0">
                <a:latin typeface="Arial" panose="020B0604020202020204" pitchFamily="34" charset="0"/>
                <a:cs typeface="Arial" panose="020B0604020202020204" pitchFamily="34" charset="0"/>
                <a:sym typeface="Arial"/>
              </a:rPr>
              <a:t>reputational </a:t>
            </a:r>
            <a:r>
              <a:rPr lang="en-US" sz="750" dirty="0">
                <a:latin typeface="Arial" panose="020B0604020202020204" pitchFamily="34" charset="0"/>
                <a:cs typeface="Arial" panose="020B0604020202020204" pitchFamily="34" charset="0"/>
                <a:sym typeface="Arial"/>
              </a:rPr>
              <a:t>risk </a:t>
            </a:r>
          </a:p>
          <a:p>
            <a:pPr marL="228600" lvl="1" indent="-228600">
              <a:buAutoNum type="arabicPeriod"/>
            </a:pPr>
            <a:r>
              <a:rPr lang="en-US" sz="750" dirty="0" smtClean="0">
                <a:latin typeface="Arial" panose="020B0604020202020204" pitchFamily="34" charset="0"/>
                <a:cs typeface="Arial" panose="020B0604020202020204" pitchFamily="34" charset="0"/>
                <a:sym typeface="Arial"/>
              </a:rPr>
              <a:t>Methodology changed to </a:t>
            </a:r>
            <a:r>
              <a:rPr lang="en-US" sz="750" dirty="0">
                <a:latin typeface="Arial" panose="020B0604020202020204" pitchFamily="34" charset="0"/>
                <a:cs typeface="Arial" panose="020B0604020202020204" pitchFamily="34" charset="0"/>
                <a:sym typeface="Arial"/>
              </a:rPr>
              <a:t>better align with </a:t>
            </a:r>
            <a:r>
              <a:rPr lang="en-US" sz="750" dirty="0" smtClean="0">
                <a:latin typeface="Arial" panose="020B0604020202020204" pitchFamily="34" charset="0"/>
                <a:cs typeface="Arial" panose="020B0604020202020204" pitchFamily="34" charset="0"/>
                <a:sym typeface="Arial"/>
              </a:rPr>
              <a:t>SHUSA CCAR </a:t>
            </a:r>
            <a:r>
              <a:rPr lang="en-US" sz="750" dirty="0">
                <a:latin typeface="Arial" panose="020B0604020202020204" pitchFamily="34" charset="0"/>
                <a:cs typeface="Arial" panose="020B0604020202020204" pitchFamily="34" charset="0"/>
                <a:sym typeface="Arial"/>
              </a:rPr>
              <a:t>process, and Madrid </a:t>
            </a:r>
            <a:r>
              <a:rPr lang="en-US" sz="750" dirty="0" smtClean="0">
                <a:latin typeface="Arial" panose="020B0604020202020204" pitchFamily="34" charset="0"/>
                <a:cs typeface="Arial" panose="020B0604020202020204" pitchFamily="34" charset="0"/>
                <a:sym typeface="Arial"/>
              </a:rPr>
              <a:t>reporting. The change is the timing of events being report from closed </a:t>
            </a:r>
            <a:r>
              <a:rPr lang="en-US" sz="750" dirty="0">
                <a:latin typeface="Arial" panose="020B0604020202020204" pitchFamily="34" charset="0"/>
                <a:cs typeface="Arial" panose="020B0604020202020204" pitchFamily="34" charset="0"/>
                <a:sym typeface="Arial"/>
              </a:rPr>
              <a:t>date to open date, the result is a one time true‐up of $21.95mm on 12/31. (With </a:t>
            </a:r>
            <a:r>
              <a:rPr lang="en-US" sz="750" dirty="0" smtClean="0">
                <a:latin typeface="Arial" panose="020B0604020202020204" pitchFamily="34" charset="0"/>
                <a:cs typeface="Arial" panose="020B0604020202020204" pitchFamily="34" charset="0"/>
                <a:sym typeface="Arial"/>
              </a:rPr>
              <a:t>the true‐up </a:t>
            </a:r>
            <a:r>
              <a:rPr lang="en-US" sz="750" dirty="0">
                <a:latin typeface="Arial" panose="020B0604020202020204" pitchFamily="34" charset="0"/>
                <a:cs typeface="Arial" panose="020B0604020202020204" pitchFamily="34" charset="0"/>
                <a:sym typeface="Arial"/>
              </a:rPr>
              <a:t>included, the 4th quarter value would </a:t>
            </a:r>
            <a:r>
              <a:rPr lang="en-US" sz="750" dirty="0" smtClean="0">
                <a:latin typeface="Arial" panose="020B0604020202020204" pitchFamily="34" charset="0"/>
                <a:cs typeface="Arial" panose="020B0604020202020204" pitchFamily="34" charset="0"/>
                <a:sym typeface="Arial"/>
              </a:rPr>
              <a:t>within </a:t>
            </a:r>
            <a:r>
              <a:rPr lang="en-US" sz="750" dirty="0">
                <a:latin typeface="Arial" panose="020B0604020202020204" pitchFamily="34" charset="0"/>
                <a:cs typeface="Arial" panose="020B0604020202020204" pitchFamily="34" charset="0"/>
                <a:sym typeface="Arial"/>
              </a:rPr>
              <a:t>Risk Appetite at approximately 1.78</a:t>
            </a:r>
            <a:r>
              <a:rPr lang="en-US" sz="75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750" dirty="0" smtClean="0">
                <a:latin typeface="Arial" panose="020B0604020202020204" pitchFamily="34" charset="0"/>
                <a:cs typeface="Arial" panose="020B0604020202020204" pitchFamily="34" charset="0"/>
                <a:sym typeface="Arial"/>
              </a:rPr>
              <a:t>Though metric will not be updated until April report, SHUSA CRO and Group Risk Appetite have been informed of the potential breach highlighted in the dashboard. Level as of 3/31 is 4 events</a:t>
            </a:r>
            <a:endParaRPr lang="en-US" sz="75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6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74331780"/>
              </p:ext>
            </p:extLst>
          </p:nvPr>
        </p:nvGraphicFramePr>
        <p:xfrm>
          <a:off x="76197" y="670560"/>
          <a:ext cx="8991602" cy="3215640"/>
        </p:xfrm>
        <a:graphic>
          <a:graphicData uri="http://schemas.openxmlformats.org/drawingml/2006/table">
            <a:tbl>
              <a:tblPr firstRow="1" bandRow="1"/>
              <a:tblGrid>
                <a:gridCol w="961064"/>
                <a:gridCol w="1571143"/>
                <a:gridCol w="1430196"/>
                <a:gridCol w="127218"/>
                <a:gridCol w="681464"/>
                <a:gridCol w="1047432"/>
                <a:gridCol w="1130698"/>
                <a:gridCol w="1139081"/>
                <a:gridCol w="903306"/>
              </a:tblGrid>
              <a:tr h="197126">
                <a:tc gridSpan="9">
                  <a:txBody>
                    <a:bodyPr/>
                    <a:lstStyle/>
                    <a:p>
                      <a:pPr algn="ctr"/>
                      <a:endParaRPr lang="en-US" sz="1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 BHC</a:t>
                      </a:r>
                      <a:r>
                        <a:rPr lang="en-US" sz="900" b="1" baseline="0" dirty="0" smtClean="0">
                          <a:solidFill>
                            <a:schemeClr val="tx1"/>
                          </a:solidFill>
                          <a:latin typeface="Arial" panose="020B0604020202020204" pitchFamily="34" charset="0"/>
                          <a:cs typeface="Arial" panose="020B0604020202020204" pitchFamily="34" charset="0"/>
                        </a:rPr>
                        <a:t> Stress and baseline</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9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BHC</a:t>
                      </a:r>
                      <a:r>
                        <a:rPr lang="en-US" sz="900" b="1" baseline="0" dirty="0" smtClean="0">
                          <a:solidFill>
                            <a:schemeClr val="tx1"/>
                          </a:solidFill>
                          <a:latin typeface="Arial" panose="020B0604020202020204" pitchFamily="34" charset="0"/>
                          <a:cs typeface="Arial" panose="020B0604020202020204" pitchFamily="34" charset="0"/>
                        </a:rPr>
                        <a:t> Stress</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r>
                        <a:rPr lang="en-US" sz="900" b="1" baseline="0" dirty="0" smtClean="0">
                          <a:solidFill>
                            <a:schemeClr val="tx1"/>
                          </a:solidFill>
                          <a:latin typeface="Arial" panose="020B0604020202020204" pitchFamily="34" charset="0"/>
                          <a:cs typeface="Arial" panose="020B0604020202020204" pitchFamily="34" charset="0"/>
                        </a:rPr>
                        <a:t>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CCAR loss budget</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$7,000MM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$1,175MM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Wholesale</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GBM</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$400MM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solidFill>
                            <a:schemeClr val="tx1"/>
                          </a:solidFill>
                          <a:latin typeface="Arial" panose="020B0604020202020204" pitchFamily="34" charset="0"/>
                          <a:cs typeface="Arial" panose="020B0604020202020204" pitchFamily="34" charset="0"/>
                        </a:rPr>
                        <a:t>Pre-provisioned  net revenue</a:t>
                      </a:r>
                      <a:r>
                        <a:rPr lang="en-US" sz="9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 $3,700MM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$3,825MM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$4,100MM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$2,775MM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kern="1200" dirty="0" smtClean="0">
                          <a:solidFill>
                            <a:schemeClr val="tx1"/>
                          </a:solidFill>
                          <a:latin typeface="Arial" panose="020B0604020202020204" pitchFamily="34" charset="0"/>
                          <a:ea typeface="+mn-ea"/>
                          <a:cs typeface="Arial" panose="020B0604020202020204" pitchFamily="34" charset="0"/>
                        </a:rPr>
                        <a:t>Loss in stress </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139%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125672"/>
            <a:ext cx="5943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a:t>
            </a:r>
            <a:r>
              <a:rPr lang="en-US" sz="800" dirty="0">
                <a:latin typeface="Arial" panose="020B0604020202020204" pitchFamily="34" charset="0"/>
                <a:cs typeface="Arial" panose="020B0604020202020204" pitchFamily="34" charset="0"/>
                <a:sym typeface="Arial"/>
              </a:rPr>
              <a:t>increase in Leased Vehicle Expense </a:t>
            </a:r>
            <a:r>
              <a:rPr lang="en-US" sz="800" dirty="0">
                <a:latin typeface="Arial" panose="020B0604020202020204" pitchFamily="34" charset="0"/>
                <a:cs typeface="Arial" panose="020B0604020202020204" pitchFamily="34" charset="0"/>
              </a:rPr>
              <a:t>between </a:t>
            </a:r>
            <a:r>
              <a:rPr lang="en-US" sz="800" dirty="0" smtClean="0">
                <a:latin typeface="Arial" panose="020B0604020202020204" pitchFamily="34" charset="0"/>
                <a:cs typeface="Arial" panose="020B0604020202020204" pitchFamily="34" charset="0"/>
              </a:rPr>
              <a:t>BHC </a:t>
            </a:r>
            <a:r>
              <a:rPr lang="en-US" sz="800" dirty="0">
                <a:latin typeface="Arial" panose="020B0604020202020204" pitchFamily="34" charset="0"/>
                <a:cs typeface="Arial" panose="020B0604020202020204" pitchFamily="34" charset="0"/>
              </a:rPr>
              <a:t>Stress and Baseline scenarios – a</a:t>
            </a:r>
            <a:r>
              <a:rPr lang="en-US" sz="800" dirty="0">
                <a:latin typeface="Arial" panose="020B0604020202020204" pitchFamily="34" charset="0"/>
                <a:cs typeface="Arial" panose="020B0604020202020204" pitchFamily="34" charset="0"/>
                <a:sym typeface="Arial"/>
              </a:rPr>
              <a:t>ssumes all </a:t>
            </a:r>
            <a:r>
              <a:rPr lang="en-US" sz="800" dirty="0" smtClean="0">
                <a:latin typeface="Arial" panose="020B0604020202020204" pitchFamily="34" charset="0"/>
                <a:cs typeface="Arial" panose="020B0604020202020204" pitchFamily="34" charset="0"/>
                <a:sym typeface="Arial"/>
              </a:rPr>
              <a:t>attributed </a:t>
            </a:r>
            <a:r>
              <a:rPr lang="en-US" sz="800" dirty="0">
                <a:latin typeface="Arial" panose="020B0604020202020204" pitchFamily="34" charset="0"/>
                <a:cs typeface="Arial" panose="020B0604020202020204" pitchFamily="34" charset="0"/>
                <a:sym typeface="Arial"/>
              </a:rPr>
              <a:t>to </a:t>
            </a:r>
            <a:r>
              <a:rPr lang="en-US" sz="8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losses by portfolio under the BHC Stress </a:t>
            </a:r>
            <a:r>
              <a:rPr lang="en-US" sz="8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800" dirty="0">
                <a:latin typeface="Arial" panose="020B0604020202020204" pitchFamily="34" charset="0"/>
                <a:cs typeface="Arial" panose="020B0604020202020204" pitchFamily="34" charset="0"/>
              </a:rPr>
              <a:t>Projected losses in stress scenario aligning to Group (CCAR FRB Adverse </a:t>
            </a:r>
            <a:r>
              <a:rPr lang="en-US" sz="800" dirty="0" smtClean="0">
                <a:latin typeface="Arial" panose="020B0604020202020204" pitchFamily="34" charset="0"/>
                <a:cs typeface="Arial" panose="020B0604020202020204" pitchFamily="34" charset="0"/>
              </a:rPr>
              <a:t>scenario </a:t>
            </a:r>
            <a:r>
              <a:rPr lang="en-US" sz="800" dirty="0">
                <a:latin typeface="Arial" panose="020B0604020202020204" pitchFamily="34" charset="0"/>
                <a:cs typeface="Arial" panose="020B0604020202020204" pitchFamily="34" charset="0"/>
              </a:rPr>
              <a:t>is used as it is the scenario that is the closest to the ICAAP scenario run by Group)  </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6" name="Rectangle 5"/>
          <p:cNvSpPr/>
          <p:nvPr/>
        </p:nvSpPr>
        <p:spPr>
          <a:xfrm>
            <a:off x="2233550" y="617901"/>
            <a:ext cx="4572000" cy="338554"/>
          </a:xfrm>
          <a:prstGeom prst="rect">
            <a:avLst/>
          </a:prstGeom>
        </p:spPr>
        <p:txBody>
          <a:bodyPr>
            <a:spAutoFit/>
          </a:bodyPr>
          <a:lstStyle/>
          <a:p>
            <a:pPr algn="ctr"/>
            <a:r>
              <a:rPr lang="en-US" sz="1600" b="1" dirty="0" smtClean="0">
                <a:latin typeface="Arial" panose="020B0604020202020204" pitchFamily="34" charset="0"/>
                <a:cs typeface="Arial" panose="020B0604020202020204" pitchFamily="34" charset="0"/>
              </a:rPr>
              <a:t>Annual </a:t>
            </a:r>
            <a:r>
              <a:rPr lang="en-US" sz="1600" b="1" dirty="0">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73418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2612</TotalTime>
  <Words>3035</Words>
  <Application>Microsoft Office PowerPoint</Application>
  <PresentationFormat>On-screen Show (4:3)</PresentationFormat>
  <Paragraphs>745</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341</cp:revision>
  <cp:lastPrinted>2016-03-25T14:43:57Z</cp:lastPrinted>
  <dcterms:created xsi:type="dcterms:W3CDTF">2016-01-25T15:48:23Z</dcterms:created>
  <dcterms:modified xsi:type="dcterms:W3CDTF">2016-04-01T14:03:36Z</dcterms:modified>
</cp:coreProperties>
</file>