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62" r:id="rId2"/>
    <p:sldMasterId id="2147483676" r:id="rId3"/>
    <p:sldMasterId id="2147483678" r:id="rId4"/>
    <p:sldMasterId id="2147483682" r:id="rId5"/>
    <p:sldMasterId id="2147483686" r:id="rId6"/>
    <p:sldMasterId id="2147483690" r:id="rId7"/>
    <p:sldMasterId id="2147483711" r:id="rId8"/>
  </p:sldMasterIdLst>
  <p:notesMasterIdLst>
    <p:notesMasterId r:id="rId40"/>
  </p:notesMasterIdLst>
  <p:sldIdLst>
    <p:sldId id="257" r:id="rId9"/>
    <p:sldId id="273" r:id="rId10"/>
    <p:sldId id="307" r:id="rId11"/>
    <p:sldId id="313" r:id="rId12"/>
    <p:sldId id="319" r:id="rId13"/>
    <p:sldId id="314" r:id="rId14"/>
    <p:sldId id="332" r:id="rId15"/>
    <p:sldId id="333" r:id="rId16"/>
    <p:sldId id="274" r:id="rId17"/>
    <p:sldId id="305" r:id="rId18"/>
    <p:sldId id="312" r:id="rId19"/>
    <p:sldId id="329" r:id="rId20"/>
    <p:sldId id="327" r:id="rId21"/>
    <p:sldId id="328" r:id="rId22"/>
    <p:sldId id="288" r:id="rId23"/>
    <p:sldId id="282" r:id="rId24"/>
    <p:sldId id="269" r:id="rId25"/>
    <p:sldId id="271" r:id="rId26"/>
    <p:sldId id="272" r:id="rId27"/>
    <p:sldId id="290" r:id="rId28"/>
    <p:sldId id="291" r:id="rId29"/>
    <p:sldId id="292" r:id="rId30"/>
    <p:sldId id="293" r:id="rId31"/>
    <p:sldId id="323" r:id="rId32"/>
    <p:sldId id="295" r:id="rId33"/>
    <p:sldId id="296" r:id="rId34"/>
    <p:sldId id="324" r:id="rId35"/>
    <p:sldId id="298" r:id="rId36"/>
    <p:sldId id="299" r:id="rId37"/>
    <p:sldId id="317" r:id="rId38"/>
    <p:sldId id="325" r:id="rId3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6" d="100"/>
          <a:sy n="96" d="100"/>
        </p:scale>
        <p:origin x="-2052" y="-4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8FAB815-7F91-45ED-BBA0-DF50144952A3}" type="datetimeFigureOut">
              <a:rPr lang="en-US" smtClean="0"/>
              <a:t>7/5/2016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3BF3584-C6D0-463B-994D-05340CFEC94D}" type="slidenum">
              <a:rPr lang="en-US" smtClean="0"/>
              <a:t>‹#›</a:t>
            </a:fld>
            <a:endParaRPr lang="en-US"/>
          </a:p>
        </p:txBody>
      </p:sp>
    </p:spTree>
    <p:extLst>
      <p:ext uri="{BB962C8B-B14F-4D97-AF65-F5344CB8AC3E}">
        <p14:creationId xmlns:p14="http://schemas.microsoft.com/office/powerpoint/2010/main" val="1316352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BCC576D-9F7E-4C2A-BB55-A7CE25E6DBEB}" type="slidenum">
              <a:rPr lang="es-ES" smtClean="0">
                <a:solidFill>
                  <a:prstClr val="black"/>
                </a:solidFill>
              </a:rPr>
              <a:pPr>
                <a:defRPr/>
              </a:pPr>
              <a:t>1</a:t>
            </a:fld>
            <a:endParaRPr lang="es-E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971968" y="8831264"/>
            <a:ext cx="3038475" cy="465138"/>
          </a:xfrm>
          <a:prstGeom prst="rect">
            <a:avLst/>
          </a:prstGeom>
          <a:noFill/>
          <a:ln w="9525">
            <a:noFill/>
            <a:miter lim="800000"/>
            <a:headEnd/>
            <a:tailEnd/>
          </a:ln>
        </p:spPr>
        <p:txBody>
          <a:bodyPr lIns="91670" tIns="45836" rIns="91670" bIns="45836" anchor="b"/>
          <a:lstStyle/>
          <a:p>
            <a:pPr algn="r" defTabSz="914428" fontAlgn="base">
              <a:spcBef>
                <a:spcPct val="0"/>
              </a:spcBef>
              <a:spcAft>
                <a:spcPct val="0"/>
              </a:spcAft>
            </a:pPr>
            <a:fld id="{CBDB0122-B9FB-4959-94C8-DA8084B7A4FF}" type="slidenum">
              <a:rPr lang="es-ES_tradnl" sz="1200">
                <a:solidFill>
                  <a:prstClr val="black"/>
                </a:solidFill>
                <a:cs typeface="Arial" charset="0"/>
              </a:rPr>
              <a:pPr algn="r" defTabSz="914428" fontAlgn="base">
                <a:spcBef>
                  <a:spcPct val="0"/>
                </a:spcBef>
                <a:spcAft>
                  <a:spcPct val="0"/>
                </a:spcAft>
              </a:pPr>
              <a:t>15</a:t>
            </a:fld>
            <a:endParaRPr lang="es-ES_tradnl" sz="1200" dirty="0">
              <a:solidFill>
                <a:prstClr val="black"/>
              </a:solidFill>
              <a:cs typeface="Arial" charset="0"/>
            </a:endParaRPr>
          </a:p>
        </p:txBody>
      </p:sp>
      <p:sp>
        <p:nvSpPr>
          <p:cNvPr id="44035" name="Rectangle 7"/>
          <p:cNvSpPr txBox="1">
            <a:spLocks noGrp="1" noChangeArrowheads="1"/>
          </p:cNvSpPr>
          <p:nvPr/>
        </p:nvSpPr>
        <p:spPr bwMode="auto">
          <a:xfrm>
            <a:off x="4005264" y="8848743"/>
            <a:ext cx="2989262" cy="428625"/>
          </a:xfrm>
          <a:prstGeom prst="rect">
            <a:avLst/>
          </a:prstGeom>
          <a:noFill/>
          <a:ln w="9525">
            <a:noFill/>
            <a:miter lim="800000"/>
            <a:headEnd/>
            <a:tailEnd/>
          </a:ln>
        </p:spPr>
        <p:txBody>
          <a:bodyPr lIns="93084" tIns="46542" rIns="93084" bIns="46542" anchor="b"/>
          <a:lstStyle/>
          <a:p>
            <a:pPr algn="r" defTabSz="930060" eaLnBrk="0" fontAlgn="base" hangingPunct="0">
              <a:spcBef>
                <a:spcPct val="25000"/>
              </a:spcBef>
              <a:spcAft>
                <a:spcPct val="0"/>
              </a:spcAft>
              <a:buFontTx/>
              <a:buChar char="•"/>
            </a:pPr>
            <a:fld id="{6D491EAF-F870-412E-824F-E1C1306A68D4}" type="slidenum">
              <a:rPr lang="en-US" sz="1200">
                <a:solidFill>
                  <a:prstClr val="black"/>
                </a:solidFill>
                <a:cs typeface="Arial" charset="0"/>
              </a:rPr>
              <a:pPr algn="r" defTabSz="930060" eaLnBrk="0" fontAlgn="base" hangingPunct="0">
                <a:spcBef>
                  <a:spcPct val="25000"/>
                </a:spcBef>
                <a:spcAft>
                  <a:spcPct val="0"/>
                </a:spcAft>
                <a:buFontTx/>
                <a:buChar char="•"/>
              </a:pPr>
              <a:t>15</a:t>
            </a:fld>
            <a:endParaRPr lang="en-US" sz="1200" dirty="0">
              <a:solidFill>
                <a:prstClr val="black"/>
              </a:solidFill>
              <a:cs typeface="Arial" charset="0"/>
            </a:endParaRPr>
          </a:p>
        </p:txBody>
      </p:sp>
      <p:sp>
        <p:nvSpPr>
          <p:cNvPr id="44036" name="Rectangle 2"/>
          <p:cNvSpPr>
            <a:spLocks noGrp="1" noRot="1" noChangeAspect="1" noChangeArrowheads="1" noTextEdit="1"/>
          </p:cNvSpPr>
          <p:nvPr>
            <p:ph type="sldImg"/>
          </p:nvPr>
        </p:nvSpPr>
        <p:spPr>
          <a:xfrm>
            <a:off x="1173163" y="719138"/>
            <a:ext cx="4657725" cy="3492500"/>
          </a:xfrm>
          <a:ln/>
        </p:spPr>
      </p:sp>
      <p:sp>
        <p:nvSpPr>
          <p:cNvPr id="44037" name="Rectangle 3"/>
          <p:cNvSpPr>
            <a:spLocks noGrp="1" noChangeArrowheads="1"/>
          </p:cNvSpPr>
          <p:nvPr>
            <p:ph type="body" idx="1"/>
          </p:nvPr>
        </p:nvSpPr>
        <p:spPr>
          <a:xfrm>
            <a:off x="944566" y="4424369"/>
            <a:ext cx="5106987" cy="4211637"/>
          </a:xfrm>
          <a:noFill/>
          <a:ln/>
        </p:spPr>
        <p:txBody>
          <a:bodyPr lIns="93084" tIns="46542" rIns="93084" bIns="46542"/>
          <a:lstStyle/>
          <a:p>
            <a:pPr eaLnBrk="1" hangingPunct="1"/>
            <a:endParaRPr lang="es-ES_tradnl"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971968" y="8831264"/>
            <a:ext cx="3038475" cy="465138"/>
          </a:xfrm>
          <a:prstGeom prst="rect">
            <a:avLst/>
          </a:prstGeom>
          <a:noFill/>
          <a:ln w="9525">
            <a:noFill/>
            <a:miter lim="800000"/>
            <a:headEnd/>
            <a:tailEnd/>
          </a:ln>
        </p:spPr>
        <p:txBody>
          <a:bodyPr lIns="91670" tIns="45836" rIns="91670" bIns="45836" anchor="b"/>
          <a:lstStyle/>
          <a:p>
            <a:pPr algn="r" defTabSz="914428" fontAlgn="base">
              <a:spcBef>
                <a:spcPct val="0"/>
              </a:spcBef>
              <a:spcAft>
                <a:spcPct val="0"/>
              </a:spcAft>
            </a:pPr>
            <a:fld id="{CBDB0122-B9FB-4959-94C8-DA8084B7A4FF}" type="slidenum">
              <a:rPr lang="es-ES_tradnl" sz="1200">
                <a:solidFill>
                  <a:prstClr val="black"/>
                </a:solidFill>
                <a:cs typeface="Arial" charset="0"/>
              </a:rPr>
              <a:pPr algn="r" defTabSz="914428" fontAlgn="base">
                <a:spcBef>
                  <a:spcPct val="0"/>
                </a:spcBef>
                <a:spcAft>
                  <a:spcPct val="0"/>
                </a:spcAft>
              </a:pPr>
              <a:t>16</a:t>
            </a:fld>
            <a:endParaRPr lang="es-ES_tradnl" sz="1200" dirty="0">
              <a:solidFill>
                <a:prstClr val="black"/>
              </a:solidFill>
              <a:cs typeface="Arial" charset="0"/>
            </a:endParaRPr>
          </a:p>
        </p:txBody>
      </p:sp>
      <p:sp>
        <p:nvSpPr>
          <p:cNvPr id="44035" name="Rectangle 7"/>
          <p:cNvSpPr txBox="1">
            <a:spLocks noGrp="1" noChangeArrowheads="1"/>
          </p:cNvSpPr>
          <p:nvPr/>
        </p:nvSpPr>
        <p:spPr bwMode="auto">
          <a:xfrm>
            <a:off x="4005264" y="8848743"/>
            <a:ext cx="2989262" cy="428625"/>
          </a:xfrm>
          <a:prstGeom prst="rect">
            <a:avLst/>
          </a:prstGeom>
          <a:noFill/>
          <a:ln w="9525">
            <a:noFill/>
            <a:miter lim="800000"/>
            <a:headEnd/>
            <a:tailEnd/>
          </a:ln>
        </p:spPr>
        <p:txBody>
          <a:bodyPr lIns="93084" tIns="46542" rIns="93084" bIns="46542" anchor="b"/>
          <a:lstStyle/>
          <a:p>
            <a:pPr algn="r" defTabSz="930060" eaLnBrk="0" fontAlgn="base" hangingPunct="0">
              <a:spcBef>
                <a:spcPct val="25000"/>
              </a:spcBef>
              <a:spcAft>
                <a:spcPct val="0"/>
              </a:spcAft>
              <a:buFontTx/>
              <a:buChar char="•"/>
            </a:pPr>
            <a:fld id="{6D491EAF-F870-412E-824F-E1C1306A68D4}" type="slidenum">
              <a:rPr lang="en-US" sz="1200">
                <a:solidFill>
                  <a:prstClr val="black"/>
                </a:solidFill>
                <a:cs typeface="Arial" charset="0"/>
              </a:rPr>
              <a:pPr algn="r" defTabSz="930060" eaLnBrk="0" fontAlgn="base" hangingPunct="0">
                <a:spcBef>
                  <a:spcPct val="25000"/>
                </a:spcBef>
                <a:spcAft>
                  <a:spcPct val="0"/>
                </a:spcAft>
                <a:buFontTx/>
                <a:buChar char="•"/>
              </a:pPr>
              <a:t>16</a:t>
            </a:fld>
            <a:endParaRPr lang="en-US" sz="1200" dirty="0">
              <a:solidFill>
                <a:prstClr val="black"/>
              </a:solidFill>
              <a:cs typeface="Arial" charset="0"/>
            </a:endParaRPr>
          </a:p>
        </p:txBody>
      </p:sp>
      <p:sp>
        <p:nvSpPr>
          <p:cNvPr id="44036" name="Rectangle 2"/>
          <p:cNvSpPr>
            <a:spLocks noGrp="1" noRot="1" noChangeAspect="1" noChangeArrowheads="1" noTextEdit="1"/>
          </p:cNvSpPr>
          <p:nvPr>
            <p:ph type="sldImg"/>
          </p:nvPr>
        </p:nvSpPr>
        <p:spPr>
          <a:xfrm>
            <a:off x="1173163" y="719138"/>
            <a:ext cx="4657725" cy="3492500"/>
          </a:xfrm>
          <a:ln/>
        </p:spPr>
      </p:sp>
      <p:sp>
        <p:nvSpPr>
          <p:cNvPr id="44037" name="Rectangle 3"/>
          <p:cNvSpPr>
            <a:spLocks noGrp="1" noChangeArrowheads="1"/>
          </p:cNvSpPr>
          <p:nvPr>
            <p:ph type="body" idx="1"/>
          </p:nvPr>
        </p:nvSpPr>
        <p:spPr>
          <a:xfrm>
            <a:off x="944566" y="4424369"/>
            <a:ext cx="5106987" cy="4211637"/>
          </a:xfrm>
          <a:noFill/>
          <a:ln/>
        </p:spPr>
        <p:txBody>
          <a:bodyPr lIns="93084" tIns="46542" rIns="93084" bIns="46542"/>
          <a:lstStyle/>
          <a:p>
            <a:pPr eaLnBrk="1" hangingPunct="1"/>
            <a:endParaRPr lang="es-ES_tradnl"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971968" y="8831264"/>
            <a:ext cx="3038475" cy="465138"/>
          </a:xfrm>
          <a:prstGeom prst="rect">
            <a:avLst/>
          </a:prstGeom>
          <a:noFill/>
          <a:ln w="9525">
            <a:noFill/>
            <a:miter lim="800000"/>
            <a:headEnd/>
            <a:tailEnd/>
          </a:ln>
        </p:spPr>
        <p:txBody>
          <a:bodyPr lIns="91670" tIns="45836" rIns="91670" bIns="45836" anchor="b"/>
          <a:lstStyle/>
          <a:p>
            <a:pPr algn="r" defTabSz="914428" fontAlgn="base">
              <a:spcBef>
                <a:spcPct val="0"/>
              </a:spcBef>
              <a:spcAft>
                <a:spcPct val="0"/>
              </a:spcAft>
            </a:pPr>
            <a:fld id="{CBDB0122-B9FB-4959-94C8-DA8084B7A4FF}" type="slidenum">
              <a:rPr lang="es-ES_tradnl" sz="1200">
                <a:solidFill>
                  <a:prstClr val="black"/>
                </a:solidFill>
                <a:cs typeface="Arial" charset="0"/>
              </a:rPr>
              <a:pPr algn="r" defTabSz="914428" fontAlgn="base">
                <a:spcBef>
                  <a:spcPct val="0"/>
                </a:spcBef>
                <a:spcAft>
                  <a:spcPct val="0"/>
                </a:spcAft>
              </a:pPr>
              <a:t>18</a:t>
            </a:fld>
            <a:endParaRPr lang="es-ES_tradnl" sz="1200" dirty="0">
              <a:solidFill>
                <a:prstClr val="black"/>
              </a:solidFill>
              <a:cs typeface="Arial" charset="0"/>
            </a:endParaRPr>
          </a:p>
        </p:txBody>
      </p:sp>
      <p:sp>
        <p:nvSpPr>
          <p:cNvPr id="44035" name="Rectangle 7"/>
          <p:cNvSpPr txBox="1">
            <a:spLocks noGrp="1" noChangeArrowheads="1"/>
          </p:cNvSpPr>
          <p:nvPr/>
        </p:nvSpPr>
        <p:spPr bwMode="auto">
          <a:xfrm>
            <a:off x="4005264" y="8848743"/>
            <a:ext cx="2989262" cy="428625"/>
          </a:xfrm>
          <a:prstGeom prst="rect">
            <a:avLst/>
          </a:prstGeom>
          <a:noFill/>
          <a:ln w="9525">
            <a:noFill/>
            <a:miter lim="800000"/>
            <a:headEnd/>
            <a:tailEnd/>
          </a:ln>
        </p:spPr>
        <p:txBody>
          <a:bodyPr lIns="93084" tIns="46542" rIns="93084" bIns="46542" anchor="b"/>
          <a:lstStyle/>
          <a:p>
            <a:pPr algn="r" defTabSz="930060" eaLnBrk="0" fontAlgn="base" hangingPunct="0">
              <a:spcBef>
                <a:spcPct val="25000"/>
              </a:spcBef>
              <a:spcAft>
                <a:spcPct val="0"/>
              </a:spcAft>
              <a:buFontTx/>
              <a:buChar char="•"/>
            </a:pPr>
            <a:fld id="{6D491EAF-F870-412E-824F-E1C1306A68D4}" type="slidenum">
              <a:rPr lang="en-US" sz="1200">
                <a:solidFill>
                  <a:prstClr val="black"/>
                </a:solidFill>
                <a:cs typeface="Arial" charset="0"/>
              </a:rPr>
              <a:pPr algn="r" defTabSz="930060" eaLnBrk="0" fontAlgn="base" hangingPunct="0">
                <a:spcBef>
                  <a:spcPct val="25000"/>
                </a:spcBef>
                <a:spcAft>
                  <a:spcPct val="0"/>
                </a:spcAft>
                <a:buFontTx/>
                <a:buChar char="•"/>
              </a:pPr>
              <a:t>18</a:t>
            </a:fld>
            <a:endParaRPr lang="en-US" sz="1200" dirty="0">
              <a:solidFill>
                <a:prstClr val="black"/>
              </a:solidFill>
              <a:cs typeface="Arial" charset="0"/>
            </a:endParaRPr>
          </a:p>
        </p:txBody>
      </p:sp>
      <p:sp>
        <p:nvSpPr>
          <p:cNvPr id="44036" name="Rectangle 2"/>
          <p:cNvSpPr>
            <a:spLocks noGrp="1" noRot="1" noChangeAspect="1" noChangeArrowheads="1" noTextEdit="1"/>
          </p:cNvSpPr>
          <p:nvPr>
            <p:ph type="sldImg"/>
          </p:nvPr>
        </p:nvSpPr>
        <p:spPr>
          <a:xfrm>
            <a:off x="1173163" y="719138"/>
            <a:ext cx="4657725" cy="3492500"/>
          </a:xfrm>
          <a:ln/>
        </p:spPr>
      </p:sp>
      <p:sp>
        <p:nvSpPr>
          <p:cNvPr id="44037" name="Rectangle 3"/>
          <p:cNvSpPr>
            <a:spLocks noGrp="1" noChangeArrowheads="1"/>
          </p:cNvSpPr>
          <p:nvPr>
            <p:ph type="body" idx="1"/>
          </p:nvPr>
        </p:nvSpPr>
        <p:spPr>
          <a:xfrm>
            <a:off x="944566" y="4424369"/>
            <a:ext cx="5106987" cy="4211637"/>
          </a:xfrm>
          <a:noFill/>
          <a:ln/>
        </p:spPr>
        <p:txBody>
          <a:bodyPr lIns="93084" tIns="46542" rIns="93084" bIns="46542"/>
          <a:lstStyle/>
          <a:p>
            <a:pPr eaLnBrk="1" hangingPunct="1"/>
            <a:endParaRPr lang="es-ES_tradnl"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971968" y="8831264"/>
            <a:ext cx="3038475" cy="465138"/>
          </a:xfrm>
          <a:prstGeom prst="rect">
            <a:avLst/>
          </a:prstGeom>
          <a:noFill/>
          <a:ln w="9525">
            <a:noFill/>
            <a:miter lim="800000"/>
            <a:headEnd/>
            <a:tailEnd/>
          </a:ln>
        </p:spPr>
        <p:txBody>
          <a:bodyPr lIns="91670" tIns="45836" rIns="91670" bIns="45836" anchor="b"/>
          <a:lstStyle/>
          <a:p>
            <a:pPr algn="r" defTabSz="914428" fontAlgn="base">
              <a:spcBef>
                <a:spcPct val="0"/>
              </a:spcBef>
              <a:spcAft>
                <a:spcPct val="0"/>
              </a:spcAft>
            </a:pPr>
            <a:fld id="{CBDB0122-B9FB-4959-94C8-DA8084B7A4FF}" type="slidenum">
              <a:rPr lang="es-ES_tradnl" sz="1200">
                <a:solidFill>
                  <a:prstClr val="black"/>
                </a:solidFill>
                <a:cs typeface="Arial" charset="0"/>
              </a:rPr>
              <a:pPr algn="r" defTabSz="914428" fontAlgn="base">
                <a:spcBef>
                  <a:spcPct val="0"/>
                </a:spcBef>
                <a:spcAft>
                  <a:spcPct val="0"/>
                </a:spcAft>
              </a:pPr>
              <a:t>19</a:t>
            </a:fld>
            <a:endParaRPr lang="es-ES_tradnl" sz="1200" dirty="0">
              <a:solidFill>
                <a:prstClr val="black"/>
              </a:solidFill>
              <a:cs typeface="Arial" charset="0"/>
            </a:endParaRPr>
          </a:p>
        </p:txBody>
      </p:sp>
      <p:sp>
        <p:nvSpPr>
          <p:cNvPr id="44035" name="Rectangle 7"/>
          <p:cNvSpPr txBox="1">
            <a:spLocks noGrp="1" noChangeArrowheads="1"/>
          </p:cNvSpPr>
          <p:nvPr/>
        </p:nvSpPr>
        <p:spPr bwMode="auto">
          <a:xfrm>
            <a:off x="4005264" y="8848743"/>
            <a:ext cx="2989262" cy="428625"/>
          </a:xfrm>
          <a:prstGeom prst="rect">
            <a:avLst/>
          </a:prstGeom>
          <a:noFill/>
          <a:ln w="9525">
            <a:noFill/>
            <a:miter lim="800000"/>
            <a:headEnd/>
            <a:tailEnd/>
          </a:ln>
        </p:spPr>
        <p:txBody>
          <a:bodyPr lIns="93084" tIns="46542" rIns="93084" bIns="46542" anchor="b"/>
          <a:lstStyle/>
          <a:p>
            <a:pPr algn="r" defTabSz="930060" eaLnBrk="0" fontAlgn="base" hangingPunct="0">
              <a:spcBef>
                <a:spcPct val="25000"/>
              </a:spcBef>
              <a:spcAft>
                <a:spcPct val="0"/>
              </a:spcAft>
              <a:buFontTx/>
              <a:buChar char="•"/>
            </a:pPr>
            <a:fld id="{6D491EAF-F870-412E-824F-E1C1306A68D4}" type="slidenum">
              <a:rPr lang="en-US" sz="1200">
                <a:solidFill>
                  <a:prstClr val="black"/>
                </a:solidFill>
                <a:cs typeface="Arial" charset="0"/>
              </a:rPr>
              <a:pPr algn="r" defTabSz="930060" eaLnBrk="0" fontAlgn="base" hangingPunct="0">
                <a:spcBef>
                  <a:spcPct val="25000"/>
                </a:spcBef>
                <a:spcAft>
                  <a:spcPct val="0"/>
                </a:spcAft>
                <a:buFontTx/>
                <a:buChar char="•"/>
              </a:pPr>
              <a:t>19</a:t>
            </a:fld>
            <a:endParaRPr lang="en-US" sz="1200" dirty="0">
              <a:solidFill>
                <a:prstClr val="black"/>
              </a:solidFill>
              <a:cs typeface="Arial" charset="0"/>
            </a:endParaRPr>
          </a:p>
        </p:txBody>
      </p:sp>
      <p:sp>
        <p:nvSpPr>
          <p:cNvPr id="44036" name="Rectangle 2"/>
          <p:cNvSpPr>
            <a:spLocks noGrp="1" noRot="1" noChangeAspect="1" noChangeArrowheads="1" noTextEdit="1"/>
          </p:cNvSpPr>
          <p:nvPr>
            <p:ph type="sldImg"/>
          </p:nvPr>
        </p:nvSpPr>
        <p:spPr>
          <a:xfrm>
            <a:off x="1173163" y="719138"/>
            <a:ext cx="4657725" cy="3492500"/>
          </a:xfrm>
          <a:ln/>
        </p:spPr>
      </p:sp>
      <p:sp>
        <p:nvSpPr>
          <p:cNvPr id="44037" name="Rectangle 3"/>
          <p:cNvSpPr>
            <a:spLocks noGrp="1" noChangeArrowheads="1"/>
          </p:cNvSpPr>
          <p:nvPr>
            <p:ph type="body" idx="1"/>
          </p:nvPr>
        </p:nvSpPr>
        <p:spPr>
          <a:xfrm>
            <a:off x="944566" y="4424369"/>
            <a:ext cx="5106987" cy="4211637"/>
          </a:xfrm>
          <a:noFill/>
          <a:ln/>
        </p:spPr>
        <p:txBody>
          <a:bodyPr lIns="93084" tIns="46542" rIns="93084" bIns="46542"/>
          <a:lstStyle/>
          <a:p>
            <a:pPr eaLnBrk="1" hangingPunct="1"/>
            <a:endParaRPr lang="es-ES_tradnl"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BCC576D-9F7E-4C2A-BB55-A7CE25E6DBEB}" type="slidenum">
              <a:rPr lang="es-ES" smtClean="0">
                <a:solidFill>
                  <a:prstClr val="black"/>
                </a:solidFill>
              </a:rPr>
              <a:pPr>
                <a:defRPr/>
              </a:pPr>
              <a:t>20</a:t>
            </a:fld>
            <a:endParaRPr lang="es-E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txBox="1">
            <a:spLocks noGrp="1" noChangeArrowheads="1"/>
          </p:cNvSpPr>
          <p:nvPr/>
        </p:nvSpPr>
        <p:spPr bwMode="auto">
          <a:xfrm>
            <a:off x="3972562" y="8830017"/>
            <a:ext cx="3037840" cy="466435"/>
          </a:xfrm>
          <a:prstGeom prst="rect">
            <a:avLst/>
          </a:prstGeom>
          <a:noFill/>
          <a:ln w="9525">
            <a:noFill/>
            <a:miter lim="800000"/>
            <a:headEnd/>
            <a:tailEnd/>
          </a:ln>
        </p:spPr>
        <p:txBody>
          <a:bodyPr lIns="89630" tIns="44816" rIns="89630" bIns="44816" anchor="b"/>
          <a:lstStyle/>
          <a:p>
            <a:pPr algn="r" eaLnBrk="0" fontAlgn="base" hangingPunct="0">
              <a:lnSpc>
                <a:spcPct val="90000"/>
              </a:lnSpc>
              <a:spcBef>
                <a:spcPct val="0"/>
              </a:spcBef>
              <a:spcAft>
                <a:spcPct val="0"/>
              </a:spcAft>
            </a:pPr>
            <a:fld id="{CFE1A6E5-A70F-4FC0-BA45-C7C7E0FA9BE1}" type="slidenum">
              <a:rPr lang="es-ES_tradnl">
                <a:solidFill>
                  <a:srgbClr val="000000"/>
                </a:solidFill>
                <a:cs typeface="Arial" charset="0"/>
              </a:rPr>
              <a:pPr algn="r" eaLnBrk="0" fontAlgn="base" hangingPunct="0">
                <a:lnSpc>
                  <a:spcPct val="90000"/>
                </a:lnSpc>
                <a:spcBef>
                  <a:spcPct val="0"/>
                </a:spcBef>
                <a:spcAft>
                  <a:spcPct val="0"/>
                </a:spcAft>
              </a:pPr>
              <a:t>21</a:t>
            </a:fld>
            <a:endParaRPr lang="es-ES_tradnl" dirty="0">
              <a:solidFill>
                <a:srgbClr val="000000"/>
              </a:solidFill>
              <a:cs typeface="Arial" charset="0"/>
            </a:endParaRPr>
          </a:p>
        </p:txBody>
      </p:sp>
      <p:sp>
        <p:nvSpPr>
          <p:cNvPr id="6147" name="Rectangle 7"/>
          <p:cNvSpPr txBox="1">
            <a:spLocks noGrp="1" noChangeArrowheads="1"/>
          </p:cNvSpPr>
          <p:nvPr/>
        </p:nvSpPr>
        <p:spPr bwMode="auto">
          <a:xfrm>
            <a:off x="4005079" y="8849336"/>
            <a:ext cx="2989157" cy="427700"/>
          </a:xfrm>
          <a:prstGeom prst="rect">
            <a:avLst/>
          </a:prstGeom>
          <a:noFill/>
          <a:ln w="9525">
            <a:noFill/>
            <a:miter lim="800000"/>
            <a:headEnd/>
            <a:tailEnd/>
          </a:ln>
        </p:spPr>
        <p:txBody>
          <a:bodyPr lIns="91013" tIns="45505" rIns="91013" bIns="45505" anchor="b"/>
          <a:lstStyle/>
          <a:p>
            <a:pPr algn="r" defTabSz="906598" eaLnBrk="0" fontAlgn="base" hangingPunct="0">
              <a:lnSpc>
                <a:spcPct val="90000"/>
              </a:lnSpc>
              <a:spcBef>
                <a:spcPct val="25000"/>
              </a:spcBef>
              <a:spcAft>
                <a:spcPct val="0"/>
              </a:spcAft>
              <a:buFontTx/>
              <a:buChar char="•"/>
            </a:pPr>
            <a:fld id="{4F00EE8F-B88C-403B-A5CA-98E62B84D7CB}" type="slidenum">
              <a:rPr lang="en-US">
                <a:solidFill>
                  <a:srgbClr val="000000"/>
                </a:solidFill>
                <a:cs typeface="Arial" charset="0"/>
              </a:rPr>
              <a:pPr algn="r" defTabSz="906598" eaLnBrk="0" fontAlgn="base" hangingPunct="0">
                <a:lnSpc>
                  <a:spcPct val="90000"/>
                </a:lnSpc>
                <a:spcBef>
                  <a:spcPct val="25000"/>
                </a:spcBef>
                <a:spcAft>
                  <a:spcPct val="0"/>
                </a:spcAft>
                <a:buFontTx/>
                <a:buChar char="•"/>
              </a:pPr>
              <a:t>21</a:t>
            </a:fld>
            <a:endParaRPr lang="en-US" dirty="0">
              <a:solidFill>
                <a:srgbClr val="000000"/>
              </a:solidFill>
              <a:cs typeface="Arial" charset="0"/>
            </a:endParaRPr>
          </a:p>
        </p:txBody>
      </p:sp>
      <p:sp>
        <p:nvSpPr>
          <p:cNvPr id="6148" name="Rectangle 2"/>
          <p:cNvSpPr>
            <a:spLocks noGrp="1" noRot="1" noChangeAspect="1" noChangeArrowheads="1" noTextEdit="1"/>
          </p:cNvSpPr>
          <p:nvPr>
            <p:ph type="sldImg"/>
          </p:nvPr>
        </p:nvSpPr>
        <p:spPr bwMode="auto">
          <a:xfrm>
            <a:off x="1173163" y="719138"/>
            <a:ext cx="4656137" cy="3492500"/>
          </a:xfrm>
          <a:noFill/>
          <a:ln>
            <a:solidFill>
              <a:srgbClr val="000000"/>
            </a:solidFill>
            <a:miter lim="800000"/>
            <a:headEnd/>
            <a:tailEnd/>
          </a:ln>
        </p:spPr>
      </p:sp>
      <p:sp>
        <p:nvSpPr>
          <p:cNvPr id="6149" name="Rectangle 3"/>
          <p:cNvSpPr>
            <a:spLocks noGrp="1" noChangeArrowheads="1"/>
          </p:cNvSpPr>
          <p:nvPr>
            <p:ph type="body" idx="1"/>
          </p:nvPr>
        </p:nvSpPr>
        <p:spPr bwMode="auto">
          <a:xfrm>
            <a:off x="944499" y="4425510"/>
            <a:ext cx="5105259" cy="4207590"/>
          </a:xfrm>
          <a:noFill/>
        </p:spPr>
        <p:txBody>
          <a:bodyPr wrap="square" lIns="91013" tIns="45505" rIns="91013" bIns="45505" numCol="1" anchor="t" anchorCtr="0" compatLnSpc="1">
            <a:prstTxWarp prst="textNoShape">
              <a:avLst/>
            </a:prstTxWarp>
          </a:bodyPr>
          <a:lstStyle/>
          <a:p>
            <a:pPr eaLnBrk="1" hangingPunct="1">
              <a:spcBef>
                <a:spcPct val="0"/>
              </a:spcBef>
            </a:pPr>
            <a:endParaRPr lang="es-ES_tradnl"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971968" y="8831264"/>
            <a:ext cx="3038475" cy="465138"/>
          </a:xfrm>
          <a:prstGeom prst="rect">
            <a:avLst/>
          </a:prstGeom>
          <a:noFill/>
          <a:ln w="9525">
            <a:noFill/>
            <a:miter lim="800000"/>
            <a:headEnd/>
            <a:tailEnd/>
          </a:ln>
        </p:spPr>
        <p:txBody>
          <a:bodyPr lIns="91670" tIns="45836" rIns="91670" bIns="45836" anchor="b"/>
          <a:lstStyle/>
          <a:p>
            <a:pPr algn="r" defTabSz="914428" fontAlgn="base">
              <a:spcBef>
                <a:spcPct val="0"/>
              </a:spcBef>
              <a:spcAft>
                <a:spcPct val="0"/>
              </a:spcAft>
            </a:pPr>
            <a:fld id="{CBDB0122-B9FB-4959-94C8-DA8084B7A4FF}" type="slidenum">
              <a:rPr lang="es-ES_tradnl" sz="1200">
                <a:solidFill>
                  <a:prstClr val="black"/>
                </a:solidFill>
                <a:cs typeface="Arial" charset="0"/>
              </a:rPr>
              <a:pPr algn="r" defTabSz="914428" fontAlgn="base">
                <a:spcBef>
                  <a:spcPct val="0"/>
                </a:spcBef>
                <a:spcAft>
                  <a:spcPct val="0"/>
                </a:spcAft>
              </a:pPr>
              <a:t>22</a:t>
            </a:fld>
            <a:endParaRPr lang="es-ES_tradnl" sz="1200" dirty="0">
              <a:solidFill>
                <a:prstClr val="black"/>
              </a:solidFill>
              <a:cs typeface="Arial" charset="0"/>
            </a:endParaRPr>
          </a:p>
        </p:txBody>
      </p:sp>
      <p:sp>
        <p:nvSpPr>
          <p:cNvPr id="44035" name="Rectangle 7"/>
          <p:cNvSpPr txBox="1">
            <a:spLocks noGrp="1" noChangeArrowheads="1"/>
          </p:cNvSpPr>
          <p:nvPr/>
        </p:nvSpPr>
        <p:spPr bwMode="auto">
          <a:xfrm>
            <a:off x="4005264" y="8848743"/>
            <a:ext cx="2989262" cy="428625"/>
          </a:xfrm>
          <a:prstGeom prst="rect">
            <a:avLst/>
          </a:prstGeom>
          <a:noFill/>
          <a:ln w="9525">
            <a:noFill/>
            <a:miter lim="800000"/>
            <a:headEnd/>
            <a:tailEnd/>
          </a:ln>
        </p:spPr>
        <p:txBody>
          <a:bodyPr lIns="93084" tIns="46542" rIns="93084" bIns="46542" anchor="b"/>
          <a:lstStyle/>
          <a:p>
            <a:pPr algn="r" defTabSz="930060" eaLnBrk="0" fontAlgn="base" hangingPunct="0">
              <a:spcBef>
                <a:spcPct val="25000"/>
              </a:spcBef>
              <a:spcAft>
                <a:spcPct val="0"/>
              </a:spcAft>
              <a:buFontTx/>
              <a:buChar char="•"/>
            </a:pPr>
            <a:fld id="{6D491EAF-F870-412E-824F-E1C1306A68D4}" type="slidenum">
              <a:rPr lang="en-US" sz="1200">
                <a:solidFill>
                  <a:prstClr val="black"/>
                </a:solidFill>
                <a:cs typeface="Arial" charset="0"/>
              </a:rPr>
              <a:pPr algn="r" defTabSz="930060" eaLnBrk="0" fontAlgn="base" hangingPunct="0">
                <a:spcBef>
                  <a:spcPct val="25000"/>
                </a:spcBef>
                <a:spcAft>
                  <a:spcPct val="0"/>
                </a:spcAft>
                <a:buFontTx/>
                <a:buChar char="•"/>
              </a:pPr>
              <a:t>22</a:t>
            </a:fld>
            <a:endParaRPr lang="en-US" sz="1200" dirty="0">
              <a:solidFill>
                <a:prstClr val="black"/>
              </a:solidFill>
              <a:cs typeface="Arial" charset="0"/>
            </a:endParaRPr>
          </a:p>
        </p:txBody>
      </p:sp>
      <p:sp>
        <p:nvSpPr>
          <p:cNvPr id="44036" name="Rectangle 2"/>
          <p:cNvSpPr>
            <a:spLocks noGrp="1" noRot="1" noChangeAspect="1" noChangeArrowheads="1" noTextEdit="1"/>
          </p:cNvSpPr>
          <p:nvPr>
            <p:ph type="sldImg"/>
          </p:nvPr>
        </p:nvSpPr>
        <p:spPr>
          <a:xfrm>
            <a:off x="1173163" y="719138"/>
            <a:ext cx="4657725" cy="3492500"/>
          </a:xfrm>
          <a:ln/>
        </p:spPr>
      </p:sp>
      <p:sp>
        <p:nvSpPr>
          <p:cNvPr id="44037" name="Rectangle 3"/>
          <p:cNvSpPr>
            <a:spLocks noGrp="1" noChangeArrowheads="1"/>
          </p:cNvSpPr>
          <p:nvPr>
            <p:ph type="body" idx="1"/>
          </p:nvPr>
        </p:nvSpPr>
        <p:spPr>
          <a:xfrm>
            <a:off x="944566" y="4424369"/>
            <a:ext cx="5106987" cy="4211637"/>
          </a:xfrm>
          <a:noFill/>
          <a:ln/>
        </p:spPr>
        <p:txBody>
          <a:bodyPr lIns="93084" tIns="46542" rIns="93084" bIns="46542"/>
          <a:lstStyle/>
          <a:p>
            <a:pPr eaLnBrk="1" hangingPunct="1"/>
            <a:endParaRPr lang="es-ES_tradnl"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971971" y="8831264"/>
            <a:ext cx="3038475" cy="465138"/>
          </a:xfrm>
          <a:prstGeom prst="rect">
            <a:avLst/>
          </a:prstGeom>
          <a:noFill/>
          <a:ln w="9525">
            <a:noFill/>
            <a:miter lim="800000"/>
            <a:headEnd/>
            <a:tailEnd/>
          </a:ln>
        </p:spPr>
        <p:txBody>
          <a:bodyPr lIns="92066" tIns="46034" rIns="92066" bIns="46034" anchor="b"/>
          <a:lstStyle/>
          <a:p>
            <a:pPr algn="r" defTabSz="918375" fontAlgn="base">
              <a:spcBef>
                <a:spcPct val="0"/>
              </a:spcBef>
              <a:spcAft>
                <a:spcPct val="0"/>
              </a:spcAft>
            </a:pPr>
            <a:fld id="{CBDB0122-B9FB-4959-94C8-DA8084B7A4FF}" type="slidenum">
              <a:rPr lang="es-ES_tradnl" sz="1200">
                <a:solidFill>
                  <a:prstClr val="black"/>
                </a:solidFill>
                <a:cs typeface="Arial" charset="0"/>
              </a:rPr>
              <a:pPr algn="r" defTabSz="918375" fontAlgn="base">
                <a:spcBef>
                  <a:spcPct val="0"/>
                </a:spcBef>
                <a:spcAft>
                  <a:spcPct val="0"/>
                </a:spcAft>
              </a:pPr>
              <a:t>24</a:t>
            </a:fld>
            <a:endParaRPr lang="es-ES_tradnl" sz="1200" dirty="0">
              <a:solidFill>
                <a:prstClr val="black"/>
              </a:solidFill>
              <a:cs typeface="Arial" charset="0"/>
            </a:endParaRPr>
          </a:p>
        </p:txBody>
      </p:sp>
      <p:sp>
        <p:nvSpPr>
          <p:cNvPr id="44035" name="Rectangle 7"/>
          <p:cNvSpPr txBox="1">
            <a:spLocks noGrp="1" noChangeArrowheads="1"/>
          </p:cNvSpPr>
          <p:nvPr/>
        </p:nvSpPr>
        <p:spPr bwMode="auto">
          <a:xfrm>
            <a:off x="4005264" y="8848742"/>
            <a:ext cx="2989262" cy="428625"/>
          </a:xfrm>
          <a:prstGeom prst="rect">
            <a:avLst/>
          </a:prstGeom>
          <a:noFill/>
          <a:ln w="9525">
            <a:noFill/>
            <a:miter lim="800000"/>
            <a:headEnd/>
            <a:tailEnd/>
          </a:ln>
        </p:spPr>
        <p:txBody>
          <a:bodyPr lIns="93486" tIns="46744" rIns="93486" bIns="46744" anchor="b"/>
          <a:lstStyle/>
          <a:p>
            <a:pPr algn="r" defTabSz="934076" eaLnBrk="0" fontAlgn="base" hangingPunct="0">
              <a:spcBef>
                <a:spcPct val="25000"/>
              </a:spcBef>
              <a:spcAft>
                <a:spcPct val="0"/>
              </a:spcAft>
              <a:buFontTx/>
              <a:buChar char="•"/>
            </a:pPr>
            <a:fld id="{6D491EAF-F870-412E-824F-E1C1306A68D4}" type="slidenum">
              <a:rPr lang="en-US" sz="1200">
                <a:solidFill>
                  <a:prstClr val="black"/>
                </a:solidFill>
                <a:cs typeface="Arial" charset="0"/>
              </a:rPr>
              <a:pPr algn="r" defTabSz="934076" eaLnBrk="0" fontAlgn="base" hangingPunct="0">
                <a:spcBef>
                  <a:spcPct val="25000"/>
                </a:spcBef>
                <a:spcAft>
                  <a:spcPct val="0"/>
                </a:spcAft>
                <a:buFontTx/>
                <a:buChar char="•"/>
              </a:pPr>
              <a:t>24</a:t>
            </a:fld>
            <a:endParaRPr lang="en-US" sz="1200" dirty="0">
              <a:solidFill>
                <a:prstClr val="black"/>
              </a:solidFill>
              <a:cs typeface="Arial" charset="0"/>
            </a:endParaRPr>
          </a:p>
        </p:txBody>
      </p:sp>
      <p:sp>
        <p:nvSpPr>
          <p:cNvPr id="44036" name="Rectangle 2"/>
          <p:cNvSpPr>
            <a:spLocks noGrp="1" noRot="1" noChangeAspect="1" noChangeArrowheads="1" noTextEdit="1"/>
          </p:cNvSpPr>
          <p:nvPr>
            <p:ph type="sldImg"/>
          </p:nvPr>
        </p:nvSpPr>
        <p:spPr>
          <a:xfrm>
            <a:off x="1173163" y="717550"/>
            <a:ext cx="4657725" cy="3492500"/>
          </a:xfrm>
          <a:ln/>
        </p:spPr>
      </p:sp>
      <p:sp>
        <p:nvSpPr>
          <p:cNvPr id="44037" name="Rectangle 3"/>
          <p:cNvSpPr>
            <a:spLocks noGrp="1" noChangeArrowheads="1"/>
          </p:cNvSpPr>
          <p:nvPr>
            <p:ph type="body" idx="1"/>
          </p:nvPr>
        </p:nvSpPr>
        <p:spPr>
          <a:xfrm>
            <a:off x="944565" y="4424375"/>
            <a:ext cx="5106987" cy="4211637"/>
          </a:xfrm>
          <a:noFill/>
          <a:ln/>
        </p:spPr>
        <p:txBody>
          <a:bodyPr lIns="93486" tIns="46744" rIns="93486" bIns="46744"/>
          <a:lstStyle/>
          <a:p>
            <a:pPr eaLnBrk="1" hangingPunct="1"/>
            <a:endParaRPr lang="es-ES_tradnl"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971968" y="8831264"/>
            <a:ext cx="3038475" cy="465138"/>
          </a:xfrm>
          <a:prstGeom prst="rect">
            <a:avLst/>
          </a:prstGeom>
          <a:noFill/>
          <a:ln w="9525">
            <a:noFill/>
            <a:miter lim="800000"/>
            <a:headEnd/>
            <a:tailEnd/>
          </a:ln>
        </p:spPr>
        <p:txBody>
          <a:bodyPr lIns="91670" tIns="45836" rIns="91670" bIns="45836" anchor="b"/>
          <a:lstStyle/>
          <a:p>
            <a:pPr algn="r" defTabSz="914428" fontAlgn="base">
              <a:spcBef>
                <a:spcPct val="0"/>
              </a:spcBef>
              <a:spcAft>
                <a:spcPct val="0"/>
              </a:spcAft>
            </a:pPr>
            <a:fld id="{CBDB0122-B9FB-4959-94C8-DA8084B7A4FF}" type="slidenum">
              <a:rPr lang="es-ES_tradnl" sz="1200">
                <a:solidFill>
                  <a:prstClr val="black"/>
                </a:solidFill>
                <a:cs typeface="Arial" charset="0"/>
              </a:rPr>
              <a:pPr algn="r" defTabSz="914428" fontAlgn="base">
                <a:spcBef>
                  <a:spcPct val="0"/>
                </a:spcBef>
                <a:spcAft>
                  <a:spcPct val="0"/>
                </a:spcAft>
              </a:pPr>
              <a:t>25</a:t>
            </a:fld>
            <a:endParaRPr lang="es-ES_tradnl" sz="1200" dirty="0">
              <a:solidFill>
                <a:prstClr val="black"/>
              </a:solidFill>
              <a:cs typeface="Arial" charset="0"/>
            </a:endParaRPr>
          </a:p>
        </p:txBody>
      </p:sp>
      <p:sp>
        <p:nvSpPr>
          <p:cNvPr id="44035" name="Rectangle 7"/>
          <p:cNvSpPr txBox="1">
            <a:spLocks noGrp="1" noChangeArrowheads="1"/>
          </p:cNvSpPr>
          <p:nvPr/>
        </p:nvSpPr>
        <p:spPr bwMode="auto">
          <a:xfrm>
            <a:off x="4005264" y="8848743"/>
            <a:ext cx="2989262" cy="428625"/>
          </a:xfrm>
          <a:prstGeom prst="rect">
            <a:avLst/>
          </a:prstGeom>
          <a:noFill/>
          <a:ln w="9525">
            <a:noFill/>
            <a:miter lim="800000"/>
            <a:headEnd/>
            <a:tailEnd/>
          </a:ln>
        </p:spPr>
        <p:txBody>
          <a:bodyPr lIns="93084" tIns="46542" rIns="93084" bIns="46542" anchor="b"/>
          <a:lstStyle/>
          <a:p>
            <a:pPr algn="r" defTabSz="930060" eaLnBrk="0" fontAlgn="base" hangingPunct="0">
              <a:spcBef>
                <a:spcPct val="25000"/>
              </a:spcBef>
              <a:spcAft>
                <a:spcPct val="0"/>
              </a:spcAft>
              <a:buFontTx/>
              <a:buChar char="•"/>
            </a:pPr>
            <a:fld id="{6D491EAF-F870-412E-824F-E1C1306A68D4}" type="slidenum">
              <a:rPr lang="en-US" sz="1200">
                <a:solidFill>
                  <a:prstClr val="black"/>
                </a:solidFill>
                <a:cs typeface="Arial" charset="0"/>
              </a:rPr>
              <a:pPr algn="r" defTabSz="930060" eaLnBrk="0" fontAlgn="base" hangingPunct="0">
                <a:spcBef>
                  <a:spcPct val="25000"/>
                </a:spcBef>
                <a:spcAft>
                  <a:spcPct val="0"/>
                </a:spcAft>
                <a:buFontTx/>
                <a:buChar char="•"/>
              </a:pPr>
              <a:t>25</a:t>
            </a:fld>
            <a:endParaRPr lang="en-US" sz="1200" dirty="0">
              <a:solidFill>
                <a:prstClr val="black"/>
              </a:solidFill>
              <a:cs typeface="Arial" charset="0"/>
            </a:endParaRPr>
          </a:p>
        </p:txBody>
      </p:sp>
      <p:sp>
        <p:nvSpPr>
          <p:cNvPr id="44036" name="Rectangle 2"/>
          <p:cNvSpPr>
            <a:spLocks noGrp="1" noRot="1" noChangeAspect="1" noChangeArrowheads="1" noTextEdit="1"/>
          </p:cNvSpPr>
          <p:nvPr>
            <p:ph type="sldImg"/>
          </p:nvPr>
        </p:nvSpPr>
        <p:spPr>
          <a:xfrm>
            <a:off x="1173163" y="719138"/>
            <a:ext cx="4657725" cy="3492500"/>
          </a:xfrm>
          <a:ln/>
        </p:spPr>
      </p:sp>
      <p:sp>
        <p:nvSpPr>
          <p:cNvPr id="44037" name="Rectangle 3"/>
          <p:cNvSpPr>
            <a:spLocks noGrp="1" noChangeArrowheads="1"/>
          </p:cNvSpPr>
          <p:nvPr>
            <p:ph type="body" idx="1"/>
          </p:nvPr>
        </p:nvSpPr>
        <p:spPr>
          <a:xfrm>
            <a:off x="944566" y="4424369"/>
            <a:ext cx="5106987" cy="4211637"/>
          </a:xfrm>
          <a:noFill/>
          <a:ln/>
        </p:spPr>
        <p:txBody>
          <a:bodyPr lIns="93084" tIns="46542" rIns="93084" bIns="46542"/>
          <a:lstStyle/>
          <a:p>
            <a:pPr eaLnBrk="1" hangingPunct="1"/>
            <a:endParaRPr lang="es-ES_tradnl"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971968" y="8831264"/>
            <a:ext cx="3038475" cy="465138"/>
          </a:xfrm>
          <a:prstGeom prst="rect">
            <a:avLst/>
          </a:prstGeom>
          <a:noFill/>
          <a:ln w="9525">
            <a:noFill/>
            <a:miter lim="800000"/>
            <a:headEnd/>
            <a:tailEnd/>
          </a:ln>
        </p:spPr>
        <p:txBody>
          <a:bodyPr lIns="91670" tIns="45836" rIns="91670" bIns="45836" anchor="b"/>
          <a:lstStyle/>
          <a:p>
            <a:pPr algn="r" defTabSz="914428" fontAlgn="base">
              <a:spcBef>
                <a:spcPct val="0"/>
              </a:spcBef>
              <a:spcAft>
                <a:spcPct val="0"/>
              </a:spcAft>
            </a:pPr>
            <a:fld id="{CBDB0122-B9FB-4959-94C8-DA8084B7A4FF}" type="slidenum">
              <a:rPr lang="es-ES_tradnl" sz="1200">
                <a:solidFill>
                  <a:prstClr val="black"/>
                </a:solidFill>
                <a:cs typeface="Arial" charset="0"/>
              </a:rPr>
              <a:pPr algn="r" defTabSz="914428" fontAlgn="base">
                <a:spcBef>
                  <a:spcPct val="0"/>
                </a:spcBef>
                <a:spcAft>
                  <a:spcPct val="0"/>
                </a:spcAft>
              </a:pPr>
              <a:t>26</a:t>
            </a:fld>
            <a:endParaRPr lang="es-ES_tradnl" sz="1200" dirty="0">
              <a:solidFill>
                <a:prstClr val="black"/>
              </a:solidFill>
              <a:cs typeface="Arial" charset="0"/>
            </a:endParaRPr>
          </a:p>
        </p:txBody>
      </p:sp>
      <p:sp>
        <p:nvSpPr>
          <p:cNvPr id="44035" name="Rectangle 7"/>
          <p:cNvSpPr txBox="1">
            <a:spLocks noGrp="1" noChangeArrowheads="1"/>
          </p:cNvSpPr>
          <p:nvPr/>
        </p:nvSpPr>
        <p:spPr bwMode="auto">
          <a:xfrm>
            <a:off x="4005264" y="8848743"/>
            <a:ext cx="2989262" cy="428625"/>
          </a:xfrm>
          <a:prstGeom prst="rect">
            <a:avLst/>
          </a:prstGeom>
          <a:noFill/>
          <a:ln w="9525">
            <a:noFill/>
            <a:miter lim="800000"/>
            <a:headEnd/>
            <a:tailEnd/>
          </a:ln>
        </p:spPr>
        <p:txBody>
          <a:bodyPr lIns="93084" tIns="46542" rIns="93084" bIns="46542" anchor="b"/>
          <a:lstStyle/>
          <a:p>
            <a:pPr algn="r" defTabSz="930060" eaLnBrk="0" fontAlgn="base" hangingPunct="0">
              <a:spcBef>
                <a:spcPct val="25000"/>
              </a:spcBef>
              <a:spcAft>
                <a:spcPct val="0"/>
              </a:spcAft>
              <a:buFontTx/>
              <a:buChar char="•"/>
            </a:pPr>
            <a:fld id="{6D491EAF-F870-412E-824F-E1C1306A68D4}" type="slidenum">
              <a:rPr lang="en-US" sz="1200">
                <a:solidFill>
                  <a:prstClr val="black"/>
                </a:solidFill>
                <a:cs typeface="Arial" charset="0"/>
              </a:rPr>
              <a:pPr algn="r" defTabSz="930060" eaLnBrk="0" fontAlgn="base" hangingPunct="0">
                <a:spcBef>
                  <a:spcPct val="25000"/>
                </a:spcBef>
                <a:spcAft>
                  <a:spcPct val="0"/>
                </a:spcAft>
                <a:buFontTx/>
                <a:buChar char="•"/>
              </a:pPr>
              <a:t>26</a:t>
            </a:fld>
            <a:endParaRPr lang="en-US" sz="1200" dirty="0">
              <a:solidFill>
                <a:prstClr val="black"/>
              </a:solidFill>
              <a:cs typeface="Arial" charset="0"/>
            </a:endParaRPr>
          </a:p>
        </p:txBody>
      </p:sp>
      <p:sp>
        <p:nvSpPr>
          <p:cNvPr id="44036" name="Rectangle 2"/>
          <p:cNvSpPr>
            <a:spLocks noGrp="1" noRot="1" noChangeAspect="1" noChangeArrowheads="1" noTextEdit="1"/>
          </p:cNvSpPr>
          <p:nvPr>
            <p:ph type="sldImg"/>
          </p:nvPr>
        </p:nvSpPr>
        <p:spPr>
          <a:xfrm>
            <a:off x="1173163" y="719138"/>
            <a:ext cx="4657725" cy="3492500"/>
          </a:xfrm>
          <a:ln/>
        </p:spPr>
      </p:sp>
      <p:sp>
        <p:nvSpPr>
          <p:cNvPr id="44037" name="Rectangle 3"/>
          <p:cNvSpPr>
            <a:spLocks noGrp="1" noChangeArrowheads="1"/>
          </p:cNvSpPr>
          <p:nvPr>
            <p:ph type="body" idx="1"/>
          </p:nvPr>
        </p:nvSpPr>
        <p:spPr>
          <a:xfrm>
            <a:off x="944566" y="4424369"/>
            <a:ext cx="5106987" cy="4211637"/>
          </a:xfrm>
          <a:noFill/>
          <a:ln/>
        </p:spPr>
        <p:txBody>
          <a:bodyPr lIns="93084" tIns="46542" rIns="93084" bIns="46542"/>
          <a:lstStyle/>
          <a:p>
            <a:pPr eaLnBrk="1" hangingPunct="1"/>
            <a:endParaRPr lang="es-ES_tradnl"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33EFBC-7642-43FA-B51D-243E0C5D8BF7}" type="slidenum">
              <a:rPr lang="es-ES">
                <a:solidFill>
                  <a:srgbClr val="000000"/>
                </a:solidFill>
              </a:rPr>
              <a:pPr fontAlgn="base">
                <a:spcBef>
                  <a:spcPct val="0"/>
                </a:spcBef>
                <a:spcAft>
                  <a:spcPct val="0"/>
                </a:spcAft>
                <a:defRPr/>
              </a:pPr>
              <a:t>3</a:t>
            </a:fld>
            <a:endParaRPr lang="es-ES" dirty="0">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971968" y="8831264"/>
            <a:ext cx="3038475" cy="465138"/>
          </a:xfrm>
          <a:prstGeom prst="rect">
            <a:avLst/>
          </a:prstGeom>
          <a:noFill/>
          <a:ln w="9525">
            <a:noFill/>
            <a:miter lim="800000"/>
            <a:headEnd/>
            <a:tailEnd/>
          </a:ln>
        </p:spPr>
        <p:txBody>
          <a:bodyPr lIns="91670" tIns="45836" rIns="91670" bIns="45836" anchor="b"/>
          <a:lstStyle/>
          <a:p>
            <a:pPr algn="r" defTabSz="914428" fontAlgn="base">
              <a:spcBef>
                <a:spcPct val="0"/>
              </a:spcBef>
              <a:spcAft>
                <a:spcPct val="0"/>
              </a:spcAft>
            </a:pPr>
            <a:fld id="{CBDB0122-B9FB-4959-94C8-DA8084B7A4FF}" type="slidenum">
              <a:rPr lang="es-ES_tradnl" sz="1200">
                <a:solidFill>
                  <a:prstClr val="black"/>
                </a:solidFill>
                <a:cs typeface="Arial" charset="0"/>
              </a:rPr>
              <a:pPr algn="r" defTabSz="914428" fontAlgn="base">
                <a:spcBef>
                  <a:spcPct val="0"/>
                </a:spcBef>
                <a:spcAft>
                  <a:spcPct val="0"/>
                </a:spcAft>
              </a:pPr>
              <a:t>29</a:t>
            </a:fld>
            <a:endParaRPr lang="es-ES_tradnl" sz="1200" dirty="0">
              <a:solidFill>
                <a:prstClr val="black"/>
              </a:solidFill>
              <a:cs typeface="Arial" charset="0"/>
            </a:endParaRPr>
          </a:p>
        </p:txBody>
      </p:sp>
      <p:sp>
        <p:nvSpPr>
          <p:cNvPr id="44035" name="Rectangle 7"/>
          <p:cNvSpPr txBox="1">
            <a:spLocks noGrp="1" noChangeArrowheads="1"/>
          </p:cNvSpPr>
          <p:nvPr/>
        </p:nvSpPr>
        <p:spPr bwMode="auto">
          <a:xfrm>
            <a:off x="4005264" y="8848743"/>
            <a:ext cx="2989262" cy="428625"/>
          </a:xfrm>
          <a:prstGeom prst="rect">
            <a:avLst/>
          </a:prstGeom>
          <a:noFill/>
          <a:ln w="9525">
            <a:noFill/>
            <a:miter lim="800000"/>
            <a:headEnd/>
            <a:tailEnd/>
          </a:ln>
        </p:spPr>
        <p:txBody>
          <a:bodyPr lIns="93084" tIns="46542" rIns="93084" bIns="46542" anchor="b"/>
          <a:lstStyle/>
          <a:p>
            <a:pPr algn="r" defTabSz="930060" eaLnBrk="0" fontAlgn="base" hangingPunct="0">
              <a:spcBef>
                <a:spcPct val="25000"/>
              </a:spcBef>
              <a:spcAft>
                <a:spcPct val="0"/>
              </a:spcAft>
              <a:buFontTx/>
              <a:buChar char="•"/>
            </a:pPr>
            <a:fld id="{6D491EAF-F870-412E-824F-E1C1306A68D4}" type="slidenum">
              <a:rPr lang="en-US" sz="1200">
                <a:solidFill>
                  <a:prstClr val="black"/>
                </a:solidFill>
                <a:cs typeface="Arial" charset="0"/>
              </a:rPr>
              <a:pPr algn="r" defTabSz="930060" eaLnBrk="0" fontAlgn="base" hangingPunct="0">
                <a:spcBef>
                  <a:spcPct val="25000"/>
                </a:spcBef>
                <a:spcAft>
                  <a:spcPct val="0"/>
                </a:spcAft>
                <a:buFontTx/>
                <a:buChar char="•"/>
              </a:pPr>
              <a:t>29</a:t>
            </a:fld>
            <a:endParaRPr lang="en-US" sz="1200" dirty="0">
              <a:solidFill>
                <a:prstClr val="black"/>
              </a:solidFill>
              <a:cs typeface="Arial" charset="0"/>
            </a:endParaRPr>
          </a:p>
        </p:txBody>
      </p:sp>
      <p:sp>
        <p:nvSpPr>
          <p:cNvPr id="44036" name="Rectangle 2"/>
          <p:cNvSpPr>
            <a:spLocks noGrp="1" noRot="1" noChangeAspect="1" noChangeArrowheads="1" noTextEdit="1"/>
          </p:cNvSpPr>
          <p:nvPr>
            <p:ph type="sldImg"/>
          </p:nvPr>
        </p:nvSpPr>
        <p:spPr>
          <a:xfrm>
            <a:off x="1173163" y="719138"/>
            <a:ext cx="4657725" cy="3492500"/>
          </a:xfrm>
          <a:ln/>
        </p:spPr>
      </p:sp>
      <p:sp>
        <p:nvSpPr>
          <p:cNvPr id="44037" name="Rectangle 3"/>
          <p:cNvSpPr>
            <a:spLocks noGrp="1" noChangeArrowheads="1"/>
          </p:cNvSpPr>
          <p:nvPr>
            <p:ph type="body" idx="1"/>
          </p:nvPr>
        </p:nvSpPr>
        <p:spPr>
          <a:xfrm>
            <a:off x="944566" y="4424369"/>
            <a:ext cx="5106987" cy="4211637"/>
          </a:xfrm>
          <a:noFill/>
          <a:ln/>
        </p:spPr>
        <p:txBody>
          <a:bodyPr lIns="93084" tIns="46542" rIns="93084" bIns="46542"/>
          <a:lstStyle/>
          <a:p>
            <a:pPr eaLnBrk="1" hangingPunct="1"/>
            <a:endParaRPr lang="es-ES_tradnl"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33EFBC-7642-43FA-B51D-243E0C5D8BF7}" type="slidenum">
              <a:rPr lang="es-ES">
                <a:solidFill>
                  <a:srgbClr val="000000"/>
                </a:solidFill>
              </a:rPr>
              <a:pPr fontAlgn="base">
                <a:spcBef>
                  <a:spcPct val="0"/>
                </a:spcBef>
                <a:spcAft>
                  <a:spcPct val="0"/>
                </a:spcAft>
                <a:defRPr/>
              </a:pPr>
              <a:t>4</a:t>
            </a:fld>
            <a:endParaRPr lang="es-ES" dirty="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33EFBC-7642-43FA-B51D-243E0C5D8BF7}" type="slidenum">
              <a:rPr lang="es-ES">
                <a:solidFill>
                  <a:srgbClr val="000000"/>
                </a:solidFill>
              </a:rPr>
              <a:pPr fontAlgn="base">
                <a:spcBef>
                  <a:spcPct val="0"/>
                </a:spcBef>
                <a:spcAft>
                  <a:spcPct val="0"/>
                </a:spcAft>
                <a:defRPr/>
              </a:pPr>
              <a:t>5</a:t>
            </a:fld>
            <a:endParaRPr lang="es-ES" dirty="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33EFBC-7642-43FA-B51D-243E0C5D8BF7}" type="slidenum">
              <a:rPr lang="es-ES">
                <a:solidFill>
                  <a:srgbClr val="000000"/>
                </a:solidFill>
              </a:rPr>
              <a:pPr fontAlgn="base">
                <a:spcBef>
                  <a:spcPct val="0"/>
                </a:spcBef>
                <a:spcAft>
                  <a:spcPct val="0"/>
                </a:spcAft>
                <a:defRPr/>
              </a:pPr>
              <a:t>6</a:t>
            </a:fld>
            <a:endParaRPr lang="es-ES" dirty="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33EFBC-7642-43FA-B51D-243E0C5D8BF7}" type="slidenum">
              <a:rPr lang="es-ES">
                <a:solidFill>
                  <a:srgbClr val="000000"/>
                </a:solidFill>
              </a:rPr>
              <a:pPr fontAlgn="base">
                <a:spcBef>
                  <a:spcPct val="0"/>
                </a:spcBef>
                <a:spcAft>
                  <a:spcPct val="0"/>
                </a:spcAft>
                <a:defRPr/>
              </a:pPr>
              <a:t>7</a:t>
            </a:fld>
            <a:endParaRPr lang="es-ES" dirty="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33EFBC-7642-43FA-B51D-243E0C5D8BF7}" type="slidenum">
              <a:rPr lang="es-ES">
                <a:solidFill>
                  <a:srgbClr val="000000"/>
                </a:solidFill>
              </a:rPr>
              <a:pPr fontAlgn="base">
                <a:spcBef>
                  <a:spcPct val="0"/>
                </a:spcBef>
                <a:spcAft>
                  <a:spcPct val="0"/>
                </a:spcAft>
                <a:defRPr/>
              </a:pPr>
              <a:t>8</a:t>
            </a:fld>
            <a:endParaRPr lang="es-ES" dirty="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BCC576D-9F7E-4C2A-BB55-A7CE25E6DBEB}" type="slidenum">
              <a:rPr lang="es-ES" smtClean="0">
                <a:solidFill>
                  <a:prstClr val="black"/>
                </a:solidFill>
              </a:rPr>
              <a:pPr>
                <a:defRPr/>
              </a:pPr>
              <a:t>9</a:t>
            </a:fld>
            <a:endParaRPr lang="es-E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txBox="1">
            <a:spLocks noGrp="1" noChangeArrowheads="1"/>
          </p:cNvSpPr>
          <p:nvPr/>
        </p:nvSpPr>
        <p:spPr bwMode="auto">
          <a:xfrm>
            <a:off x="3972562" y="8830017"/>
            <a:ext cx="3037840" cy="466435"/>
          </a:xfrm>
          <a:prstGeom prst="rect">
            <a:avLst/>
          </a:prstGeom>
          <a:noFill/>
          <a:ln w="9525">
            <a:noFill/>
            <a:miter lim="800000"/>
            <a:headEnd/>
            <a:tailEnd/>
          </a:ln>
        </p:spPr>
        <p:txBody>
          <a:bodyPr lIns="89630" tIns="44816" rIns="89630" bIns="44816" anchor="b"/>
          <a:lstStyle/>
          <a:p>
            <a:pPr algn="r" eaLnBrk="0" fontAlgn="base" hangingPunct="0">
              <a:lnSpc>
                <a:spcPct val="90000"/>
              </a:lnSpc>
              <a:spcBef>
                <a:spcPct val="0"/>
              </a:spcBef>
              <a:spcAft>
                <a:spcPct val="0"/>
              </a:spcAft>
            </a:pPr>
            <a:fld id="{CFE1A6E5-A70F-4FC0-BA45-C7C7E0FA9BE1}" type="slidenum">
              <a:rPr lang="es-ES_tradnl">
                <a:solidFill>
                  <a:srgbClr val="000000"/>
                </a:solidFill>
                <a:cs typeface="Arial" charset="0"/>
              </a:rPr>
              <a:pPr algn="r" eaLnBrk="0" fontAlgn="base" hangingPunct="0">
                <a:lnSpc>
                  <a:spcPct val="90000"/>
                </a:lnSpc>
                <a:spcBef>
                  <a:spcPct val="0"/>
                </a:spcBef>
                <a:spcAft>
                  <a:spcPct val="0"/>
                </a:spcAft>
              </a:pPr>
              <a:t>11</a:t>
            </a:fld>
            <a:endParaRPr lang="es-ES_tradnl" dirty="0">
              <a:solidFill>
                <a:srgbClr val="000000"/>
              </a:solidFill>
              <a:cs typeface="Arial" charset="0"/>
            </a:endParaRPr>
          </a:p>
        </p:txBody>
      </p:sp>
      <p:sp>
        <p:nvSpPr>
          <p:cNvPr id="6147" name="Rectangle 7"/>
          <p:cNvSpPr txBox="1">
            <a:spLocks noGrp="1" noChangeArrowheads="1"/>
          </p:cNvSpPr>
          <p:nvPr/>
        </p:nvSpPr>
        <p:spPr bwMode="auto">
          <a:xfrm>
            <a:off x="4005079" y="8849336"/>
            <a:ext cx="2989157" cy="427700"/>
          </a:xfrm>
          <a:prstGeom prst="rect">
            <a:avLst/>
          </a:prstGeom>
          <a:noFill/>
          <a:ln w="9525">
            <a:noFill/>
            <a:miter lim="800000"/>
            <a:headEnd/>
            <a:tailEnd/>
          </a:ln>
        </p:spPr>
        <p:txBody>
          <a:bodyPr lIns="91013" tIns="45505" rIns="91013" bIns="45505" anchor="b"/>
          <a:lstStyle/>
          <a:p>
            <a:pPr algn="r" defTabSz="906598" eaLnBrk="0" fontAlgn="base" hangingPunct="0">
              <a:lnSpc>
                <a:spcPct val="90000"/>
              </a:lnSpc>
              <a:spcBef>
                <a:spcPct val="25000"/>
              </a:spcBef>
              <a:spcAft>
                <a:spcPct val="0"/>
              </a:spcAft>
              <a:buFontTx/>
              <a:buChar char="•"/>
            </a:pPr>
            <a:fld id="{4F00EE8F-B88C-403B-A5CA-98E62B84D7CB}" type="slidenum">
              <a:rPr lang="en-US">
                <a:solidFill>
                  <a:srgbClr val="000000"/>
                </a:solidFill>
                <a:cs typeface="Arial" charset="0"/>
              </a:rPr>
              <a:pPr algn="r" defTabSz="906598" eaLnBrk="0" fontAlgn="base" hangingPunct="0">
                <a:lnSpc>
                  <a:spcPct val="90000"/>
                </a:lnSpc>
                <a:spcBef>
                  <a:spcPct val="25000"/>
                </a:spcBef>
                <a:spcAft>
                  <a:spcPct val="0"/>
                </a:spcAft>
                <a:buFontTx/>
                <a:buChar char="•"/>
              </a:pPr>
              <a:t>11</a:t>
            </a:fld>
            <a:endParaRPr lang="en-US" dirty="0">
              <a:solidFill>
                <a:srgbClr val="000000"/>
              </a:solidFill>
              <a:cs typeface="Arial" charset="0"/>
            </a:endParaRPr>
          </a:p>
        </p:txBody>
      </p:sp>
      <p:sp>
        <p:nvSpPr>
          <p:cNvPr id="6148" name="Rectangle 2"/>
          <p:cNvSpPr>
            <a:spLocks noGrp="1" noRot="1" noChangeAspect="1" noChangeArrowheads="1" noTextEdit="1"/>
          </p:cNvSpPr>
          <p:nvPr>
            <p:ph type="sldImg"/>
          </p:nvPr>
        </p:nvSpPr>
        <p:spPr bwMode="auto">
          <a:xfrm>
            <a:off x="1173163" y="719138"/>
            <a:ext cx="4656137" cy="3492500"/>
          </a:xfrm>
          <a:noFill/>
          <a:ln>
            <a:solidFill>
              <a:srgbClr val="000000"/>
            </a:solidFill>
            <a:miter lim="800000"/>
            <a:headEnd/>
            <a:tailEnd/>
          </a:ln>
        </p:spPr>
      </p:sp>
      <p:sp>
        <p:nvSpPr>
          <p:cNvPr id="6149" name="Rectangle 3"/>
          <p:cNvSpPr>
            <a:spLocks noGrp="1" noChangeArrowheads="1"/>
          </p:cNvSpPr>
          <p:nvPr>
            <p:ph type="body" idx="1"/>
          </p:nvPr>
        </p:nvSpPr>
        <p:spPr bwMode="auto">
          <a:xfrm>
            <a:off x="944499" y="4425510"/>
            <a:ext cx="5105259" cy="4207590"/>
          </a:xfrm>
          <a:noFill/>
        </p:spPr>
        <p:txBody>
          <a:bodyPr wrap="square" lIns="91013" tIns="45505" rIns="91013" bIns="45505" numCol="1" anchor="t" anchorCtr="0" compatLnSpc="1">
            <a:prstTxWarp prst="textNoShape">
              <a:avLst/>
            </a:prstTxWarp>
          </a:bodyPr>
          <a:lstStyle/>
          <a:p>
            <a:pPr eaLnBrk="1" hangingPunct="1">
              <a:spcBef>
                <a:spcPct val="0"/>
              </a:spcBef>
            </a:pPr>
            <a:endParaRPr lang="es-ES_tradnl"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79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C33009D-A555-431A-A5C0-91461F1E373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049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C33009D-A555-431A-A5C0-91461F1E373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187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C33009D-A555-431A-A5C0-91461F1E373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322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751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602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2 Marcador de número de diapositiva"/>
          <p:cNvSpPr>
            <a:spLocks noGrp="1"/>
          </p:cNvSpPr>
          <p:nvPr>
            <p:ph type="sldNum" sz="quarter" idx="10"/>
          </p:nvPr>
        </p:nvSpPr>
        <p:spPr>
          <a:xfrm>
            <a:off x="0" y="6375400"/>
            <a:ext cx="436563" cy="482600"/>
          </a:xfrm>
        </p:spPr>
        <p:txBody>
          <a:bodyPr/>
          <a:lstStyle>
            <a:lvl1pPr>
              <a:defRPr sz="1050"/>
            </a:lvl1pPr>
          </a:lstStyle>
          <a:p>
            <a:pPr>
              <a:defRPr/>
            </a:pPr>
            <a:fld id="{0AFB00BB-C9F2-4984-A022-9AF776E36CE0}" type="slidenum">
              <a:rPr lang="es-ES">
                <a:solidFill>
                  <a:prstClr val="white"/>
                </a:solidFill>
              </a:rPr>
              <a:pPr>
                <a:defRPr/>
              </a:pPr>
              <a:t>‹#›</a:t>
            </a:fld>
            <a:endParaRPr lang="es-ES" dirty="0">
              <a:solidFill>
                <a:prstClr val="white"/>
              </a:solidFill>
            </a:endParaRPr>
          </a:p>
        </p:txBody>
      </p:sp>
    </p:spTree>
    <p:extLst>
      <p:ext uri="{BB962C8B-B14F-4D97-AF65-F5344CB8AC3E}">
        <p14:creationId xmlns:p14="http://schemas.microsoft.com/office/powerpoint/2010/main" val="23244415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2 Marcador de número de diapositiva"/>
          <p:cNvSpPr>
            <a:spLocks noGrp="1"/>
          </p:cNvSpPr>
          <p:nvPr>
            <p:ph type="sldNum" sz="quarter" idx="10"/>
          </p:nvPr>
        </p:nvSpPr>
        <p:spPr>
          <a:xfrm>
            <a:off x="0" y="6375400"/>
            <a:ext cx="436563" cy="482600"/>
          </a:xfrm>
        </p:spPr>
        <p:txBody>
          <a:bodyPr/>
          <a:lstStyle>
            <a:lvl1pPr>
              <a:defRPr sz="1050"/>
            </a:lvl1pPr>
          </a:lstStyle>
          <a:p>
            <a:pPr>
              <a:defRPr/>
            </a:pPr>
            <a:fld id="{0AFB00BB-C9F2-4984-A022-9AF776E36CE0}" type="slidenum">
              <a:rPr lang="es-ES">
                <a:solidFill>
                  <a:prstClr val="white"/>
                </a:solidFill>
              </a:rPr>
              <a:pPr>
                <a:defRPr/>
              </a:pPr>
              <a:t>‹#›</a:t>
            </a:fld>
            <a:endParaRPr lang="es-ES" dirty="0">
              <a:solidFill>
                <a:prstClr val="white"/>
              </a:solidFill>
            </a:endParaRPr>
          </a:p>
        </p:txBody>
      </p:sp>
    </p:spTree>
    <p:extLst>
      <p:ext uri="{BB962C8B-B14F-4D97-AF65-F5344CB8AC3E}">
        <p14:creationId xmlns:p14="http://schemas.microsoft.com/office/powerpoint/2010/main" val="12681847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2 Marcador de número de diapositiva"/>
          <p:cNvSpPr>
            <a:spLocks noGrp="1"/>
          </p:cNvSpPr>
          <p:nvPr>
            <p:ph type="sldNum" sz="quarter" idx="10"/>
          </p:nvPr>
        </p:nvSpPr>
        <p:spPr>
          <a:xfrm>
            <a:off x="0" y="6375400"/>
            <a:ext cx="436563" cy="482600"/>
          </a:xfrm>
        </p:spPr>
        <p:txBody>
          <a:bodyPr/>
          <a:lstStyle>
            <a:lvl1pPr>
              <a:defRPr sz="1050"/>
            </a:lvl1pPr>
          </a:lstStyle>
          <a:p>
            <a:pPr>
              <a:defRPr/>
            </a:pPr>
            <a:fld id="{0AFB00BB-C9F2-4984-A022-9AF776E36CE0}" type="slidenum">
              <a:rPr lang="es-ES">
                <a:solidFill>
                  <a:prstClr val="white"/>
                </a:solidFill>
              </a:rPr>
              <a:pPr>
                <a:defRPr/>
              </a:pPr>
              <a:t>‹#›</a:t>
            </a:fld>
            <a:endParaRPr lang="es-ES" dirty="0">
              <a:solidFill>
                <a:prstClr val="white"/>
              </a:solidFill>
            </a:endParaRPr>
          </a:p>
        </p:txBody>
      </p:sp>
    </p:spTree>
    <p:extLst>
      <p:ext uri="{BB962C8B-B14F-4D97-AF65-F5344CB8AC3E}">
        <p14:creationId xmlns:p14="http://schemas.microsoft.com/office/powerpoint/2010/main" val="88520993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2 Marcador de número de diapositiva"/>
          <p:cNvSpPr>
            <a:spLocks noGrp="1"/>
          </p:cNvSpPr>
          <p:nvPr>
            <p:ph type="sldNum" sz="quarter" idx="10"/>
          </p:nvPr>
        </p:nvSpPr>
        <p:spPr>
          <a:xfrm>
            <a:off x="0" y="6375400"/>
            <a:ext cx="436563" cy="482600"/>
          </a:xfrm>
        </p:spPr>
        <p:txBody>
          <a:bodyPr/>
          <a:lstStyle>
            <a:lvl1pPr>
              <a:defRPr sz="1050"/>
            </a:lvl1pPr>
          </a:lstStyle>
          <a:p>
            <a:pPr>
              <a:defRPr/>
            </a:pPr>
            <a:fld id="{0AFB00BB-C9F2-4984-A022-9AF776E36CE0}" type="slidenum">
              <a:rPr lang="es-ES">
                <a:solidFill>
                  <a:prstClr val="white"/>
                </a:solidFill>
              </a:rPr>
              <a:pPr>
                <a:defRPr/>
              </a:pPr>
              <a:t>‹#›</a:t>
            </a:fld>
            <a:endParaRPr lang="es-ES" dirty="0">
              <a:solidFill>
                <a:prstClr val="white"/>
              </a:solidFill>
            </a:endParaRPr>
          </a:p>
        </p:txBody>
      </p:sp>
    </p:spTree>
    <p:extLst>
      <p:ext uri="{BB962C8B-B14F-4D97-AF65-F5344CB8AC3E}">
        <p14:creationId xmlns:p14="http://schemas.microsoft.com/office/powerpoint/2010/main" val="30767210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E39991A-F745-4F9B-BC5E-71E48480359E}" type="slidenum">
              <a:rPr lang="en-US" smtClean="0"/>
              <a:t>‹#›</a:t>
            </a:fld>
            <a:endParaRPr lang="en-US"/>
          </a:p>
        </p:txBody>
      </p:sp>
    </p:spTree>
    <p:extLst>
      <p:ext uri="{BB962C8B-B14F-4D97-AF65-F5344CB8AC3E}">
        <p14:creationId xmlns:p14="http://schemas.microsoft.com/office/powerpoint/2010/main" val="347759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C33009D-A555-431A-A5C0-91461F1E373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3562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2 Marcador de número de diapositiva"/>
          <p:cNvSpPr>
            <a:spLocks noGrp="1"/>
          </p:cNvSpPr>
          <p:nvPr>
            <p:ph type="sldNum" sz="quarter" idx="10"/>
          </p:nvPr>
        </p:nvSpPr>
        <p:spPr>
          <a:xfrm>
            <a:off x="0" y="6375400"/>
            <a:ext cx="436563" cy="482600"/>
          </a:xfrm>
        </p:spPr>
        <p:txBody>
          <a:bodyPr/>
          <a:lstStyle>
            <a:lvl1pPr>
              <a:defRPr sz="1050"/>
            </a:lvl1pPr>
          </a:lstStyle>
          <a:p>
            <a:pPr>
              <a:defRPr/>
            </a:pPr>
            <a:fld id="{0AFB00BB-C9F2-4984-A022-9AF776E36CE0}" type="slidenum">
              <a:rPr lang="es-ES">
                <a:solidFill>
                  <a:prstClr val="white"/>
                </a:solidFill>
              </a:rPr>
              <a:pPr>
                <a:defRPr/>
              </a:pPr>
              <a:t>‹#›</a:t>
            </a:fld>
            <a:endParaRPr lang="es-ES" dirty="0">
              <a:solidFill>
                <a:prstClr val="white"/>
              </a:solidFill>
            </a:endParaRPr>
          </a:p>
        </p:txBody>
      </p:sp>
    </p:spTree>
    <p:extLst>
      <p:ext uri="{BB962C8B-B14F-4D97-AF65-F5344CB8AC3E}">
        <p14:creationId xmlns:p14="http://schemas.microsoft.com/office/powerpoint/2010/main" val="39849613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2 Marcador de número de diapositiva"/>
          <p:cNvSpPr>
            <a:spLocks noGrp="1"/>
          </p:cNvSpPr>
          <p:nvPr>
            <p:ph type="sldNum" sz="quarter" idx="10"/>
          </p:nvPr>
        </p:nvSpPr>
        <p:spPr>
          <a:xfrm>
            <a:off x="0" y="6375400"/>
            <a:ext cx="436563" cy="482600"/>
          </a:xfrm>
        </p:spPr>
        <p:txBody>
          <a:bodyPr/>
          <a:lstStyle>
            <a:lvl1pPr>
              <a:defRPr sz="1050"/>
            </a:lvl1pPr>
          </a:lstStyle>
          <a:p>
            <a:pPr>
              <a:defRPr/>
            </a:pPr>
            <a:fld id="{0AFB00BB-C9F2-4984-A022-9AF776E36CE0}" type="slidenum">
              <a:rPr lang="es-ES">
                <a:solidFill>
                  <a:prstClr val="white"/>
                </a:solidFill>
              </a:rPr>
              <a:pPr>
                <a:defRPr/>
              </a:pPr>
              <a:t>‹#›</a:t>
            </a:fld>
            <a:endParaRPr lang="es-ES" dirty="0">
              <a:solidFill>
                <a:prstClr val="white"/>
              </a:solidFill>
            </a:endParaRPr>
          </a:p>
        </p:txBody>
      </p:sp>
    </p:spTree>
    <p:extLst>
      <p:ext uri="{BB962C8B-B14F-4D97-AF65-F5344CB8AC3E}">
        <p14:creationId xmlns:p14="http://schemas.microsoft.com/office/powerpoint/2010/main" val="282117974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2 Marcador de número de diapositiva"/>
          <p:cNvSpPr>
            <a:spLocks noGrp="1"/>
          </p:cNvSpPr>
          <p:nvPr>
            <p:ph type="sldNum" sz="quarter" idx="10"/>
          </p:nvPr>
        </p:nvSpPr>
        <p:spPr>
          <a:xfrm>
            <a:off x="0" y="6375400"/>
            <a:ext cx="436563" cy="482600"/>
          </a:xfrm>
        </p:spPr>
        <p:txBody>
          <a:bodyPr/>
          <a:lstStyle>
            <a:lvl1pPr>
              <a:defRPr sz="1050"/>
            </a:lvl1pPr>
          </a:lstStyle>
          <a:p>
            <a:pPr>
              <a:defRPr/>
            </a:pPr>
            <a:fld id="{0AFB00BB-C9F2-4984-A022-9AF776E36CE0}" type="slidenum">
              <a:rPr lang="es-ES">
                <a:solidFill>
                  <a:prstClr val="white"/>
                </a:solidFill>
              </a:rPr>
              <a:pPr>
                <a:defRPr/>
              </a:pPr>
              <a:t>‹#›</a:t>
            </a:fld>
            <a:endParaRPr lang="es-ES" dirty="0">
              <a:solidFill>
                <a:prstClr val="white"/>
              </a:solidFill>
            </a:endParaRPr>
          </a:p>
        </p:txBody>
      </p:sp>
    </p:spTree>
    <p:extLst>
      <p:ext uri="{BB962C8B-B14F-4D97-AF65-F5344CB8AC3E}">
        <p14:creationId xmlns:p14="http://schemas.microsoft.com/office/powerpoint/2010/main" val="246868727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2 Marcador de número de diapositiva"/>
          <p:cNvSpPr>
            <a:spLocks noGrp="1"/>
          </p:cNvSpPr>
          <p:nvPr>
            <p:ph type="sldNum" sz="quarter" idx="10"/>
          </p:nvPr>
        </p:nvSpPr>
        <p:spPr>
          <a:xfrm>
            <a:off x="0" y="6375400"/>
            <a:ext cx="436563" cy="482600"/>
          </a:xfrm>
        </p:spPr>
        <p:txBody>
          <a:bodyPr/>
          <a:lstStyle>
            <a:lvl1pPr>
              <a:defRPr sz="1050"/>
            </a:lvl1pPr>
          </a:lstStyle>
          <a:p>
            <a:pPr>
              <a:defRPr/>
            </a:pPr>
            <a:fld id="{0AFB00BB-C9F2-4984-A022-9AF776E36CE0}" type="slidenum">
              <a:rPr lang="es-ES">
                <a:solidFill>
                  <a:prstClr val="white"/>
                </a:solidFill>
              </a:rPr>
              <a:pPr>
                <a:defRPr/>
              </a:pPr>
              <a:t>‹#›</a:t>
            </a:fld>
            <a:endParaRPr lang="es-ES" dirty="0">
              <a:solidFill>
                <a:prstClr val="white"/>
              </a:solidFill>
            </a:endParaRPr>
          </a:p>
        </p:txBody>
      </p:sp>
    </p:spTree>
    <p:extLst>
      <p:ext uri="{BB962C8B-B14F-4D97-AF65-F5344CB8AC3E}">
        <p14:creationId xmlns:p14="http://schemas.microsoft.com/office/powerpoint/2010/main" val="348410404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2 Marcador de número de diapositiva"/>
          <p:cNvSpPr>
            <a:spLocks noGrp="1"/>
          </p:cNvSpPr>
          <p:nvPr>
            <p:ph type="sldNum" sz="quarter" idx="10"/>
          </p:nvPr>
        </p:nvSpPr>
        <p:spPr>
          <a:xfrm>
            <a:off x="0" y="6375400"/>
            <a:ext cx="436563" cy="482600"/>
          </a:xfrm>
        </p:spPr>
        <p:txBody>
          <a:bodyPr/>
          <a:lstStyle>
            <a:lvl1pPr>
              <a:defRPr sz="1050"/>
            </a:lvl1pPr>
          </a:lstStyle>
          <a:p>
            <a:pPr>
              <a:defRPr/>
            </a:pPr>
            <a:fld id="{0AFB00BB-C9F2-4984-A022-9AF776E36CE0}" type="slidenum">
              <a:rPr lang="es-ES">
                <a:solidFill>
                  <a:prstClr val="white"/>
                </a:solidFill>
              </a:rPr>
              <a:pPr>
                <a:defRPr/>
              </a:pPr>
              <a:t>‹#›</a:t>
            </a:fld>
            <a:endParaRPr lang="es-ES" dirty="0">
              <a:solidFill>
                <a:prstClr val="white"/>
              </a:solidFill>
            </a:endParaRPr>
          </a:p>
        </p:txBody>
      </p:sp>
    </p:spTree>
    <p:extLst>
      <p:ext uri="{BB962C8B-B14F-4D97-AF65-F5344CB8AC3E}">
        <p14:creationId xmlns:p14="http://schemas.microsoft.com/office/powerpoint/2010/main" val="340604610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2 Marcador de número de diapositiva"/>
          <p:cNvSpPr>
            <a:spLocks noGrp="1"/>
          </p:cNvSpPr>
          <p:nvPr>
            <p:ph type="sldNum" sz="quarter" idx="10"/>
          </p:nvPr>
        </p:nvSpPr>
        <p:spPr>
          <a:xfrm>
            <a:off x="0" y="6375400"/>
            <a:ext cx="436563" cy="482600"/>
          </a:xfrm>
        </p:spPr>
        <p:txBody>
          <a:bodyPr/>
          <a:lstStyle>
            <a:lvl1pPr>
              <a:defRPr sz="1050"/>
            </a:lvl1pPr>
          </a:lstStyle>
          <a:p>
            <a:pPr>
              <a:defRPr/>
            </a:pPr>
            <a:fld id="{0AFB00BB-C9F2-4984-A022-9AF776E36CE0}" type="slidenum">
              <a:rPr lang="es-ES">
                <a:solidFill>
                  <a:prstClr val="white"/>
                </a:solidFill>
              </a:rPr>
              <a:pPr>
                <a:defRPr/>
              </a:pPr>
              <a:t>‹#›</a:t>
            </a:fld>
            <a:endParaRPr lang="es-ES" dirty="0">
              <a:solidFill>
                <a:prstClr val="white"/>
              </a:solidFill>
            </a:endParaRPr>
          </a:p>
        </p:txBody>
      </p:sp>
    </p:spTree>
    <p:extLst>
      <p:ext uri="{BB962C8B-B14F-4D97-AF65-F5344CB8AC3E}">
        <p14:creationId xmlns:p14="http://schemas.microsoft.com/office/powerpoint/2010/main" val="122682902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2 Marcador de número de diapositiva"/>
          <p:cNvSpPr>
            <a:spLocks noGrp="1"/>
          </p:cNvSpPr>
          <p:nvPr>
            <p:ph type="sldNum" sz="quarter" idx="10"/>
          </p:nvPr>
        </p:nvSpPr>
        <p:spPr>
          <a:xfrm>
            <a:off x="0" y="6375400"/>
            <a:ext cx="436563" cy="482600"/>
          </a:xfrm>
        </p:spPr>
        <p:txBody>
          <a:bodyPr/>
          <a:lstStyle>
            <a:lvl1pPr>
              <a:defRPr sz="1050"/>
            </a:lvl1pPr>
          </a:lstStyle>
          <a:p>
            <a:pPr>
              <a:defRPr/>
            </a:pPr>
            <a:fld id="{0AFB00BB-C9F2-4984-A022-9AF776E36CE0}" type="slidenum">
              <a:rPr lang="es-ES">
                <a:solidFill>
                  <a:prstClr val="white"/>
                </a:solidFill>
              </a:rPr>
              <a:pPr>
                <a:defRPr/>
              </a:pPr>
              <a:t>‹#›</a:t>
            </a:fld>
            <a:endParaRPr lang="es-ES" dirty="0">
              <a:solidFill>
                <a:prstClr val="white"/>
              </a:solidFill>
            </a:endParaRPr>
          </a:p>
        </p:txBody>
      </p:sp>
    </p:spTree>
    <p:extLst>
      <p:ext uri="{BB962C8B-B14F-4D97-AF65-F5344CB8AC3E}">
        <p14:creationId xmlns:p14="http://schemas.microsoft.com/office/powerpoint/2010/main" val="301884498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47009613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93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C33009D-A555-431A-A5C0-91461F1E373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754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C33009D-A555-431A-A5C0-91461F1E373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803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C33009D-A555-431A-A5C0-91461F1E373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892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C33009D-A555-431A-A5C0-91461F1E373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850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C33009D-A555-431A-A5C0-91461F1E373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202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C33009D-A555-431A-A5C0-91461F1E373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361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C33009D-A555-431A-A5C0-91461F1E373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8434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14.xml"/><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5.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dirty="0">
              <a:solidFill>
                <a:prstClr val="black">
                  <a:tint val="75000"/>
                </a:prstClr>
              </a:solidFill>
              <a:cs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dirty="0">
              <a:solidFill>
                <a:prstClr val="black">
                  <a:tint val="75000"/>
                </a:prstClr>
              </a:solidFill>
              <a:cs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D138021B-0B89-4716-94D8-A61C9361E540}" type="slidenum">
              <a:rPr lang="en-US" smtClean="0">
                <a:solidFill>
                  <a:prstClr val="black">
                    <a:tint val="75000"/>
                  </a:prstClr>
                </a:solidFill>
                <a:cs typeface="Arial" charset="0"/>
              </a:rPr>
              <a:pPr fontAlgn="base">
                <a:spcBef>
                  <a:spcPct val="0"/>
                </a:spcBef>
                <a:spcAft>
                  <a:spcPct val="0"/>
                </a:spcAft>
              </a:pPr>
              <a:t>‹#›</a:t>
            </a:fld>
            <a:endParaRPr lang="en-US" dirty="0">
              <a:solidFill>
                <a:prstClr val="black">
                  <a:tint val="75000"/>
                </a:prstClr>
              </a:solidFill>
              <a:cs typeface="Arial" charset="0"/>
            </a:endParaRPr>
          </a:p>
        </p:txBody>
      </p:sp>
      <p:pic>
        <p:nvPicPr>
          <p:cNvPr id="7" name="Picture 3" descr="P:\PROYECTOS\MARKDISSENY\DISSENY\Clients\Banco Santander\04_Informes y Guia estilo BS\Diseño plantilla\01_Diseño-portada_v13.jpg"/>
          <p:cNvPicPr>
            <a:picLocks noChangeAspect="1" noChangeArrowheads="1"/>
          </p:cNvPicPr>
          <p:nvPr/>
        </p:nvPicPr>
        <p:blipFill>
          <a:blip r:embed="rId3" cstate="print"/>
          <a:srcRect/>
          <a:stretch>
            <a:fillRect/>
          </a:stretch>
        </p:blipFill>
        <p:spPr bwMode="auto">
          <a:xfrm>
            <a:off x="1588" y="-8334"/>
            <a:ext cx="9142412" cy="6856413"/>
          </a:xfrm>
          <a:prstGeom prst="rect">
            <a:avLst/>
          </a:prstGeom>
          <a:noFill/>
          <a:ln w="9525">
            <a:noFill/>
            <a:miter lim="800000"/>
            <a:headEnd/>
            <a:tailEnd/>
          </a:ln>
        </p:spPr>
      </p:pic>
    </p:spTree>
    <p:extLst>
      <p:ext uri="{BB962C8B-B14F-4D97-AF65-F5344CB8AC3E}">
        <p14:creationId xmlns:p14="http://schemas.microsoft.com/office/powerpoint/2010/main" val="3246358844"/>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3009D-A555-431A-A5C0-91461F1E373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392716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2" descr="P:\PROYECTOS\MARKDISSENY\DISSENY\Clients\Banco Santander\04_Informes y Guia estilo BS\Diseño plantilla\PORTADILLAS_DEF_v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pic>
        <p:nvPicPr>
          <p:cNvPr id="5123" name="Picture 3" descr="P:\PROYECTOS\MARKDISSENY\DISSENY\Clients\OFERTES\Banco Santander\1_Diseño interficie\Material\logo-santander.png"/>
          <p:cNvPicPr>
            <a:picLocks noChangeAspect="1" noChangeArrowheads="1"/>
          </p:cNvPicPr>
          <p:nvPr/>
        </p:nvPicPr>
        <p:blipFill>
          <a:blip r:embed="rId4" cstate="print"/>
          <a:srcRect/>
          <a:stretch>
            <a:fillRect/>
          </a:stretch>
        </p:blipFill>
        <p:spPr bwMode="auto">
          <a:xfrm>
            <a:off x="6948488" y="422275"/>
            <a:ext cx="1728787" cy="342900"/>
          </a:xfrm>
          <a:prstGeom prst="rect">
            <a:avLst/>
          </a:prstGeom>
          <a:noFill/>
          <a:ln w="9525">
            <a:noFill/>
            <a:miter lim="800000"/>
            <a:headEnd/>
            <a:tailEnd/>
          </a:ln>
        </p:spPr>
      </p:pic>
    </p:spTree>
    <p:extLst>
      <p:ext uri="{BB962C8B-B14F-4D97-AF65-F5344CB8AC3E}">
        <p14:creationId xmlns:p14="http://schemas.microsoft.com/office/powerpoint/2010/main" val="3605775086"/>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rtl="0" eaLnBrk="0" fontAlgn="base" hangingPunct="0">
        <a:spcBef>
          <a:spcPct val="0"/>
        </a:spcBef>
        <a:spcAft>
          <a:spcPct val="0"/>
        </a:spcAft>
        <a:defRPr kern="1200">
          <a:solidFill>
            <a:schemeClr val="bg1"/>
          </a:solidFill>
          <a:latin typeface="+mj-lt"/>
          <a:ea typeface="+mj-ea"/>
          <a:cs typeface="+mj-cs"/>
        </a:defRPr>
      </a:lvl1pPr>
      <a:lvl2pPr algn="l" rtl="0" eaLnBrk="0" fontAlgn="base" hangingPunct="0">
        <a:spcBef>
          <a:spcPct val="0"/>
        </a:spcBef>
        <a:spcAft>
          <a:spcPct val="0"/>
        </a:spcAft>
        <a:defRPr>
          <a:solidFill>
            <a:schemeClr val="bg1"/>
          </a:solidFill>
          <a:latin typeface="Calibri" pitchFamily="34" charset="0"/>
        </a:defRPr>
      </a:lvl2pPr>
      <a:lvl3pPr algn="l" rtl="0" eaLnBrk="0" fontAlgn="base" hangingPunct="0">
        <a:spcBef>
          <a:spcPct val="0"/>
        </a:spcBef>
        <a:spcAft>
          <a:spcPct val="0"/>
        </a:spcAft>
        <a:defRPr>
          <a:solidFill>
            <a:schemeClr val="bg1"/>
          </a:solidFill>
          <a:latin typeface="Calibri" pitchFamily="34" charset="0"/>
        </a:defRPr>
      </a:lvl3pPr>
      <a:lvl4pPr algn="l" rtl="0" eaLnBrk="0" fontAlgn="base" hangingPunct="0">
        <a:spcBef>
          <a:spcPct val="0"/>
        </a:spcBef>
        <a:spcAft>
          <a:spcPct val="0"/>
        </a:spcAft>
        <a:defRPr>
          <a:solidFill>
            <a:schemeClr val="bg1"/>
          </a:solidFill>
          <a:latin typeface="Calibri" pitchFamily="34" charset="0"/>
        </a:defRPr>
      </a:lvl4pPr>
      <a:lvl5pPr algn="l" rtl="0" eaLnBrk="0" fontAlgn="base" hangingPunct="0">
        <a:spcBef>
          <a:spcPct val="0"/>
        </a:spcBef>
        <a:spcAft>
          <a:spcPct val="0"/>
        </a:spcAft>
        <a:defRPr>
          <a:solidFill>
            <a:schemeClr val="bg1"/>
          </a:solidFill>
          <a:latin typeface="Calibri" pitchFamily="34" charset="0"/>
        </a:defRPr>
      </a:lvl5pPr>
      <a:lvl6pPr marL="457200" algn="l" rtl="0" fontAlgn="base">
        <a:spcBef>
          <a:spcPct val="0"/>
        </a:spcBef>
        <a:spcAft>
          <a:spcPct val="0"/>
        </a:spcAft>
        <a:defRPr>
          <a:solidFill>
            <a:schemeClr val="bg1"/>
          </a:solidFill>
          <a:latin typeface="Calibri" pitchFamily="34" charset="0"/>
        </a:defRPr>
      </a:lvl6pPr>
      <a:lvl7pPr marL="914400" algn="l" rtl="0" fontAlgn="base">
        <a:spcBef>
          <a:spcPct val="0"/>
        </a:spcBef>
        <a:spcAft>
          <a:spcPct val="0"/>
        </a:spcAft>
        <a:defRPr>
          <a:solidFill>
            <a:schemeClr val="bg1"/>
          </a:solidFill>
          <a:latin typeface="Calibri" pitchFamily="34" charset="0"/>
        </a:defRPr>
      </a:lvl7pPr>
      <a:lvl8pPr marL="1371600" algn="l" rtl="0" fontAlgn="base">
        <a:spcBef>
          <a:spcPct val="0"/>
        </a:spcBef>
        <a:spcAft>
          <a:spcPct val="0"/>
        </a:spcAft>
        <a:defRPr>
          <a:solidFill>
            <a:schemeClr val="bg1"/>
          </a:solidFill>
          <a:latin typeface="Calibri" pitchFamily="34" charset="0"/>
        </a:defRPr>
      </a:lvl8pPr>
      <a:lvl9pPr marL="1828800" algn="l" rtl="0" fontAlgn="base">
        <a:spcBef>
          <a:spcPct val="0"/>
        </a:spcBef>
        <a:spcAft>
          <a:spcPct val="0"/>
        </a:spcAft>
        <a:defRPr>
          <a:solidFill>
            <a:schemeClr val="bg1"/>
          </a:solidFill>
          <a:latin typeface="Calibri" pitchFamily="34" charset="0"/>
        </a:defRPr>
      </a:lvl9pPr>
    </p:titleStyle>
    <p:bodyStyle>
      <a:lvl1pPr marL="180975" indent="-180975" algn="l" rtl="0" eaLnBrk="0" fontAlgn="base" hangingPunct="0">
        <a:spcBef>
          <a:spcPct val="20000"/>
        </a:spcBef>
        <a:spcAft>
          <a:spcPct val="0"/>
        </a:spcAft>
        <a:buFont typeface="Arial" charset="0"/>
        <a:buChar char="•"/>
        <a:defRPr sz="2000" kern="1200">
          <a:solidFill>
            <a:schemeClr val="bg1"/>
          </a:solidFill>
          <a:latin typeface="+mn-lt"/>
          <a:ea typeface="+mn-ea"/>
          <a:cs typeface="+mn-cs"/>
        </a:defRPr>
      </a:lvl1pPr>
      <a:lvl2pPr marL="180975" indent="-180975" algn="l" rtl="0" eaLnBrk="0" fontAlgn="base" hangingPunct="0">
        <a:spcBef>
          <a:spcPct val="20000"/>
        </a:spcBef>
        <a:spcAft>
          <a:spcPct val="0"/>
        </a:spcAft>
        <a:buFont typeface="Arial" charset="0"/>
        <a:buChar char="–"/>
        <a:defRPr kern="1200">
          <a:solidFill>
            <a:schemeClr val="bg1"/>
          </a:solidFill>
          <a:latin typeface="+mn-lt"/>
          <a:ea typeface="+mn-ea"/>
          <a:cs typeface="+mn-cs"/>
        </a:defRPr>
      </a:lvl2pPr>
      <a:lvl3pPr marL="180975" indent="-180975" algn="l" rtl="0" eaLnBrk="0" fontAlgn="base" hangingPunct="0">
        <a:spcBef>
          <a:spcPct val="20000"/>
        </a:spcBef>
        <a:spcAft>
          <a:spcPct val="0"/>
        </a:spcAft>
        <a:buFont typeface="Arial" charset="0"/>
        <a:buChar char="•"/>
        <a:defRPr sz="1600" kern="1200">
          <a:solidFill>
            <a:schemeClr val="bg1"/>
          </a:solidFill>
          <a:latin typeface="+mn-lt"/>
          <a:ea typeface="+mn-ea"/>
          <a:cs typeface="+mn-cs"/>
        </a:defRPr>
      </a:lvl3pPr>
      <a:lvl4pPr marL="180975" indent="-180975" algn="l" rtl="0" eaLnBrk="0" fontAlgn="base" hangingPunct="0">
        <a:spcBef>
          <a:spcPct val="20000"/>
        </a:spcBef>
        <a:spcAft>
          <a:spcPct val="0"/>
        </a:spcAft>
        <a:buFont typeface="Arial" charset="0"/>
        <a:buChar char="–"/>
        <a:defRPr sz="1400" kern="1200">
          <a:solidFill>
            <a:schemeClr val="bg1"/>
          </a:solidFill>
          <a:latin typeface="+mn-lt"/>
          <a:ea typeface="+mn-ea"/>
          <a:cs typeface="+mn-cs"/>
        </a:defRPr>
      </a:lvl4pPr>
      <a:lvl5pPr marL="180975" indent="-180975" algn="l" rtl="0" eaLnBrk="0" fontAlgn="base" hangingPunct="0">
        <a:spcBef>
          <a:spcPct val="20000"/>
        </a:spcBef>
        <a:spcAft>
          <a:spcPct val="0"/>
        </a:spcAft>
        <a:buFont typeface="Arial" charset="0"/>
        <a:buChar char="»"/>
        <a:defRPr sz="14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1" descr="P:\PROYECTOS\MARKDISSENY\DISSENY\Clients\Banco Santander\04_Informes y Guia estilo BS\Diseño plantilla\lateral-inter.png"/>
          <p:cNvPicPr>
            <a:picLocks noChangeAspect="1" noChangeArrowheads="1"/>
          </p:cNvPicPr>
          <p:nvPr/>
        </p:nvPicPr>
        <p:blipFill>
          <a:blip r:embed="rId4" cstate="print"/>
          <a:srcRect/>
          <a:stretch>
            <a:fillRect/>
          </a:stretch>
        </p:blipFill>
        <p:spPr bwMode="auto">
          <a:xfrm>
            <a:off x="0" y="620713"/>
            <a:ext cx="438150" cy="6237287"/>
          </a:xfrm>
          <a:prstGeom prst="rect">
            <a:avLst/>
          </a:prstGeom>
          <a:noFill/>
          <a:ln w="9525">
            <a:noFill/>
            <a:miter lim="800000"/>
            <a:headEnd/>
            <a:tailEnd/>
          </a:ln>
        </p:spPr>
      </p:pic>
      <p:sp>
        <p:nvSpPr>
          <p:cNvPr id="6" name="5 Marcador de número de diapositiva"/>
          <p:cNvSpPr>
            <a:spLocks noGrp="1"/>
          </p:cNvSpPr>
          <p:nvPr>
            <p:ph type="sldNum" sz="quarter" idx="4"/>
          </p:nvPr>
        </p:nvSpPr>
        <p:spPr>
          <a:xfrm>
            <a:off x="0" y="6375400"/>
            <a:ext cx="444500" cy="482600"/>
          </a:xfrm>
          <a:prstGeom prst="rect">
            <a:avLst/>
          </a:prstGeom>
        </p:spPr>
        <p:txBody>
          <a:bodyPr vert="horz" lIns="91440" tIns="45720" rIns="91440" bIns="45720" rtlCol="0" anchor="ctr"/>
          <a:lstStyle>
            <a:lvl1pPr algn="l" fontAlgn="auto">
              <a:spcBef>
                <a:spcPts val="0"/>
              </a:spcBef>
              <a:spcAft>
                <a:spcPts val="0"/>
              </a:spcAft>
              <a:defRPr sz="1050">
                <a:solidFill>
                  <a:schemeClr val="bg1"/>
                </a:solidFill>
                <a:latin typeface="+mn-lt"/>
                <a:cs typeface="+mn-cs"/>
              </a:defRPr>
            </a:lvl1pPr>
          </a:lstStyle>
          <a:p>
            <a:pPr>
              <a:defRPr/>
            </a:pPr>
            <a:fld id="{38F4AF85-E897-46CD-8474-A1052B92947C}" type="slidenum">
              <a:rPr lang="es-ES">
                <a:solidFill>
                  <a:prstClr val="white"/>
                </a:solidFill>
              </a:rPr>
              <a:pPr>
                <a:defRPr/>
              </a:pPr>
              <a:t>‹#›</a:t>
            </a:fld>
            <a:endParaRPr lang="es-ES" dirty="0">
              <a:solidFill>
                <a:prstClr val="white"/>
              </a:solidFill>
            </a:endParaRPr>
          </a:p>
        </p:txBody>
      </p:sp>
      <p:pic>
        <p:nvPicPr>
          <p:cNvPr id="3078" name="Picture 1" descr="P:\PROYECTOS\MARKDISSENY\DISSENY\Clients\Banco Santander\04_Informes y Guia estilo BS\Diseño plantilla\logo-san-color.png"/>
          <p:cNvPicPr>
            <a:picLocks noChangeAspect="1" noChangeArrowheads="1"/>
          </p:cNvPicPr>
          <p:nvPr/>
        </p:nvPicPr>
        <p:blipFill>
          <a:blip r:embed="rId5" cstate="print"/>
          <a:srcRect/>
          <a:stretch>
            <a:fillRect/>
          </a:stretch>
        </p:blipFill>
        <p:spPr bwMode="auto">
          <a:xfrm>
            <a:off x="7648575" y="6443663"/>
            <a:ext cx="1187450" cy="234950"/>
          </a:xfrm>
          <a:prstGeom prst="rect">
            <a:avLst/>
          </a:prstGeom>
          <a:noFill/>
          <a:ln w="9525">
            <a:noFill/>
            <a:miter lim="800000"/>
            <a:headEnd/>
            <a:tailEnd/>
          </a:ln>
        </p:spPr>
      </p:pic>
    </p:spTree>
    <p:extLst>
      <p:ext uri="{BB962C8B-B14F-4D97-AF65-F5344CB8AC3E}">
        <p14:creationId xmlns:p14="http://schemas.microsoft.com/office/powerpoint/2010/main" val="1836124985"/>
      </p:ext>
    </p:extLst>
  </p:cSld>
  <p:clrMap bg1="lt1" tx1="dk1" bg2="lt2" tx2="dk2" accent1="accent1" accent2="accent2" accent3="accent3" accent4="accent4" accent5="accent5" accent6="accent6" hlink="hlink" folHlink="folHlink"/>
  <p:sldLayoutIdLst>
    <p:sldLayoutId id="2147483679" r:id="rId1"/>
    <p:sldLayoutId id="2147483681"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500" b="1" kern="1200">
          <a:solidFill>
            <a:srgbClr val="10253F"/>
          </a:solidFill>
          <a:latin typeface="+mj-lt"/>
          <a:ea typeface="+mj-ea"/>
          <a:cs typeface="+mj-cs"/>
        </a:defRPr>
      </a:lvl1pPr>
      <a:lvl2pPr algn="l" rtl="0" eaLnBrk="0" fontAlgn="base" hangingPunct="0">
        <a:spcBef>
          <a:spcPct val="0"/>
        </a:spcBef>
        <a:spcAft>
          <a:spcPct val="0"/>
        </a:spcAft>
        <a:defRPr sz="2500" b="1">
          <a:solidFill>
            <a:srgbClr val="10253F"/>
          </a:solidFill>
          <a:latin typeface="Calibri" pitchFamily="34" charset="0"/>
        </a:defRPr>
      </a:lvl2pPr>
      <a:lvl3pPr algn="l" rtl="0" eaLnBrk="0" fontAlgn="base" hangingPunct="0">
        <a:spcBef>
          <a:spcPct val="0"/>
        </a:spcBef>
        <a:spcAft>
          <a:spcPct val="0"/>
        </a:spcAft>
        <a:defRPr sz="2500" b="1">
          <a:solidFill>
            <a:srgbClr val="10253F"/>
          </a:solidFill>
          <a:latin typeface="Calibri" pitchFamily="34" charset="0"/>
        </a:defRPr>
      </a:lvl3pPr>
      <a:lvl4pPr algn="l" rtl="0" eaLnBrk="0" fontAlgn="base" hangingPunct="0">
        <a:spcBef>
          <a:spcPct val="0"/>
        </a:spcBef>
        <a:spcAft>
          <a:spcPct val="0"/>
        </a:spcAft>
        <a:defRPr sz="2500" b="1">
          <a:solidFill>
            <a:srgbClr val="10253F"/>
          </a:solidFill>
          <a:latin typeface="Calibri" pitchFamily="34" charset="0"/>
        </a:defRPr>
      </a:lvl4pPr>
      <a:lvl5pPr algn="l" rtl="0" eaLnBrk="0" fontAlgn="base" hangingPunct="0">
        <a:spcBef>
          <a:spcPct val="0"/>
        </a:spcBef>
        <a:spcAft>
          <a:spcPct val="0"/>
        </a:spcAft>
        <a:defRPr sz="2500" b="1">
          <a:solidFill>
            <a:srgbClr val="10253F"/>
          </a:solidFill>
          <a:latin typeface="Calibri" pitchFamily="34" charset="0"/>
        </a:defRPr>
      </a:lvl5pPr>
      <a:lvl6pPr marL="457200" algn="l" rtl="0" fontAlgn="base">
        <a:spcBef>
          <a:spcPct val="0"/>
        </a:spcBef>
        <a:spcAft>
          <a:spcPct val="0"/>
        </a:spcAft>
        <a:defRPr sz="2500" b="1">
          <a:solidFill>
            <a:srgbClr val="10253F"/>
          </a:solidFill>
          <a:latin typeface="Calibri" pitchFamily="34" charset="0"/>
        </a:defRPr>
      </a:lvl6pPr>
      <a:lvl7pPr marL="914400" algn="l" rtl="0" fontAlgn="base">
        <a:spcBef>
          <a:spcPct val="0"/>
        </a:spcBef>
        <a:spcAft>
          <a:spcPct val="0"/>
        </a:spcAft>
        <a:defRPr sz="2500" b="1">
          <a:solidFill>
            <a:srgbClr val="10253F"/>
          </a:solidFill>
          <a:latin typeface="Calibri" pitchFamily="34" charset="0"/>
        </a:defRPr>
      </a:lvl7pPr>
      <a:lvl8pPr marL="1371600" algn="l" rtl="0" fontAlgn="base">
        <a:spcBef>
          <a:spcPct val="0"/>
        </a:spcBef>
        <a:spcAft>
          <a:spcPct val="0"/>
        </a:spcAft>
        <a:defRPr sz="2500" b="1">
          <a:solidFill>
            <a:srgbClr val="10253F"/>
          </a:solidFill>
          <a:latin typeface="Calibri" pitchFamily="34" charset="0"/>
        </a:defRPr>
      </a:lvl8pPr>
      <a:lvl9pPr marL="1828800" algn="l" rtl="0" fontAlgn="base">
        <a:spcBef>
          <a:spcPct val="0"/>
        </a:spcBef>
        <a:spcAft>
          <a:spcPct val="0"/>
        </a:spcAft>
        <a:defRPr sz="2500" b="1">
          <a:solidFill>
            <a:srgbClr val="10253F"/>
          </a:solidFill>
          <a:latin typeface="Calibri" pitchFamily="34" charset="0"/>
        </a:defRPr>
      </a:lvl9pPr>
    </p:titleStyle>
    <p:bodyStyle>
      <a:lvl1pPr marL="177800" indent="-177800" algn="l" rtl="0" eaLnBrk="0" fontAlgn="base" hangingPunct="0">
        <a:spcBef>
          <a:spcPct val="20000"/>
        </a:spcBef>
        <a:spcAft>
          <a:spcPct val="0"/>
        </a:spcAft>
        <a:buClr>
          <a:srgbClr val="FF0000"/>
        </a:buClr>
        <a:buFont typeface="Arial" charset="0"/>
        <a:buChar char="•"/>
        <a:defRPr sz="2400" kern="1200">
          <a:solidFill>
            <a:srgbClr val="10253F"/>
          </a:solidFill>
          <a:latin typeface="+mn-lt"/>
          <a:ea typeface="+mn-ea"/>
          <a:cs typeface="+mn-cs"/>
        </a:defRPr>
      </a:lvl1pPr>
      <a:lvl2pPr marL="622300" indent="-165100" algn="l" rtl="0" eaLnBrk="0" fontAlgn="base" hangingPunct="0">
        <a:spcBef>
          <a:spcPct val="20000"/>
        </a:spcBef>
        <a:spcAft>
          <a:spcPct val="0"/>
        </a:spcAft>
        <a:buClr>
          <a:srgbClr val="FF0000"/>
        </a:buClr>
        <a:buFont typeface="Arial" charset="0"/>
        <a:buChar char="•"/>
        <a:defRPr sz="2000" kern="1200">
          <a:solidFill>
            <a:srgbClr val="10253F"/>
          </a:solidFill>
          <a:latin typeface="+mn-lt"/>
          <a:ea typeface="+mn-ea"/>
          <a:cs typeface="+mn-cs"/>
        </a:defRPr>
      </a:lvl2pPr>
      <a:lvl3pPr marL="1079500" indent="-165100" algn="l" rtl="0" eaLnBrk="0" fontAlgn="base" hangingPunct="0">
        <a:spcBef>
          <a:spcPct val="20000"/>
        </a:spcBef>
        <a:spcAft>
          <a:spcPct val="0"/>
        </a:spcAft>
        <a:buClr>
          <a:srgbClr val="FF0000"/>
        </a:buClr>
        <a:buFont typeface="Arial" charset="0"/>
        <a:buChar char="•"/>
        <a:defRPr kern="1200">
          <a:solidFill>
            <a:srgbClr val="10253F"/>
          </a:solidFill>
          <a:latin typeface="+mn-lt"/>
          <a:ea typeface="+mn-ea"/>
          <a:cs typeface="+mn-cs"/>
        </a:defRPr>
      </a:lvl3pPr>
      <a:lvl4pPr marL="16002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1" descr="P:\PROYECTOS\MARKDISSENY\DISSENY\Clients\Banco Santander\04_Informes y Guia estilo BS\Diseño plantilla\lateral-inter.png"/>
          <p:cNvPicPr>
            <a:picLocks noChangeAspect="1" noChangeArrowheads="1"/>
          </p:cNvPicPr>
          <p:nvPr/>
        </p:nvPicPr>
        <p:blipFill>
          <a:blip r:embed="rId6" cstate="print"/>
          <a:srcRect/>
          <a:stretch>
            <a:fillRect/>
          </a:stretch>
        </p:blipFill>
        <p:spPr bwMode="auto">
          <a:xfrm>
            <a:off x="0" y="620713"/>
            <a:ext cx="438150" cy="6237287"/>
          </a:xfrm>
          <a:prstGeom prst="rect">
            <a:avLst/>
          </a:prstGeom>
          <a:noFill/>
          <a:ln w="9525">
            <a:noFill/>
            <a:miter lim="800000"/>
            <a:headEnd/>
            <a:tailEnd/>
          </a:ln>
        </p:spPr>
      </p:pic>
      <p:sp>
        <p:nvSpPr>
          <p:cNvPr id="6" name="5 Marcador de número de diapositiva"/>
          <p:cNvSpPr>
            <a:spLocks noGrp="1"/>
          </p:cNvSpPr>
          <p:nvPr>
            <p:ph type="sldNum" sz="quarter" idx="4"/>
          </p:nvPr>
        </p:nvSpPr>
        <p:spPr>
          <a:xfrm>
            <a:off x="0" y="6375400"/>
            <a:ext cx="444500" cy="482600"/>
          </a:xfrm>
          <a:prstGeom prst="rect">
            <a:avLst/>
          </a:prstGeom>
        </p:spPr>
        <p:txBody>
          <a:bodyPr vert="horz" lIns="91440" tIns="45720" rIns="91440" bIns="45720" rtlCol="0" anchor="ctr"/>
          <a:lstStyle>
            <a:lvl1pPr algn="l" fontAlgn="auto">
              <a:spcBef>
                <a:spcPts val="0"/>
              </a:spcBef>
              <a:spcAft>
                <a:spcPts val="0"/>
              </a:spcAft>
              <a:defRPr sz="1050">
                <a:solidFill>
                  <a:schemeClr val="bg1"/>
                </a:solidFill>
                <a:latin typeface="+mn-lt"/>
                <a:cs typeface="+mn-cs"/>
              </a:defRPr>
            </a:lvl1pPr>
          </a:lstStyle>
          <a:p>
            <a:pPr>
              <a:defRPr/>
            </a:pPr>
            <a:fld id="{38F4AF85-E897-46CD-8474-A1052B92947C}" type="slidenum">
              <a:rPr lang="es-ES">
                <a:solidFill>
                  <a:prstClr val="white"/>
                </a:solidFill>
              </a:rPr>
              <a:pPr>
                <a:defRPr/>
              </a:pPr>
              <a:t>‹#›</a:t>
            </a:fld>
            <a:endParaRPr lang="es-ES" dirty="0">
              <a:solidFill>
                <a:prstClr val="white"/>
              </a:solidFill>
            </a:endParaRPr>
          </a:p>
        </p:txBody>
      </p:sp>
      <p:pic>
        <p:nvPicPr>
          <p:cNvPr id="3078" name="Picture 1" descr="P:\PROYECTOS\MARKDISSENY\DISSENY\Clients\Banco Santander\04_Informes y Guia estilo BS\Diseño plantilla\logo-san-color.png"/>
          <p:cNvPicPr>
            <a:picLocks noChangeAspect="1" noChangeArrowheads="1"/>
          </p:cNvPicPr>
          <p:nvPr/>
        </p:nvPicPr>
        <p:blipFill>
          <a:blip r:embed="rId7" cstate="print"/>
          <a:srcRect/>
          <a:stretch>
            <a:fillRect/>
          </a:stretch>
        </p:blipFill>
        <p:spPr bwMode="auto">
          <a:xfrm>
            <a:off x="7648575" y="6443663"/>
            <a:ext cx="1187450" cy="234950"/>
          </a:xfrm>
          <a:prstGeom prst="rect">
            <a:avLst/>
          </a:prstGeom>
          <a:noFill/>
          <a:ln w="9525">
            <a:noFill/>
            <a:miter lim="800000"/>
            <a:headEnd/>
            <a:tailEnd/>
          </a:ln>
        </p:spPr>
      </p:pic>
    </p:spTree>
    <p:extLst>
      <p:ext uri="{BB962C8B-B14F-4D97-AF65-F5344CB8AC3E}">
        <p14:creationId xmlns:p14="http://schemas.microsoft.com/office/powerpoint/2010/main" val="648921342"/>
      </p:ext>
    </p:extLst>
  </p:cSld>
  <p:clrMap bg1="lt1" tx1="dk1" bg2="lt2" tx2="dk2" accent1="accent1" accent2="accent2" accent3="accent3" accent4="accent4" accent5="accent5" accent6="accent6" hlink="hlink" folHlink="folHlink"/>
  <p:sldLayoutIdLst>
    <p:sldLayoutId id="2147483683" r:id="rId1"/>
    <p:sldLayoutId id="2147483685" r:id="rId2"/>
    <p:sldLayoutId id="2147483709" r:id="rId3"/>
    <p:sldLayoutId id="2147483710"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2500" b="1" kern="1200">
          <a:solidFill>
            <a:srgbClr val="10253F"/>
          </a:solidFill>
          <a:latin typeface="+mj-lt"/>
          <a:ea typeface="+mj-ea"/>
          <a:cs typeface="+mj-cs"/>
        </a:defRPr>
      </a:lvl1pPr>
      <a:lvl2pPr algn="l" rtl="0" eaLnBrk="0" fontAlgn="base" hangingPunct="0">
        <a:spcBef>
          <a:spcPct val="0"/>
        </a:spcBef>
        <a:spcAft>
          <a:spcPct val="0"/>
        </a:spcAft>
        <a:defRPr sz="2500" b="1">
          <a:solidFill>
            <a:srgbClr val="10253F"/>
          </a:solidFill>
          <a:latin typeface="Calibri" pitchFamily="34" charset="0"/>
        </a:defRPr>
      </a:lvl2pPr>
      <a:lvl3pPr algn="l" rtl="0" eaLnBrk="0" fontAlgn="base" hangingPunct="0">
        <a:spcBef>
          <a:spcPct val="0"/>
        </a:spcBef>
        <a:spcAft>
          <a:spcPct val="0"/>
        </a:spcAft>
        <a:defRPr sz="2500" b="1">
          <a:solidFill>
            <a:srgbClr val="10253F"/>
          </a:solidFill>
          <a:latin typeface="Calibri" pitchFamily="34" charset="0"/>
        </a:defRPr>
      </a:lvl3pPr>
      <a:lvl4pPr algn="l" rtl="0" eaLnBrk="0" fontAlgn="base" hangingPunct="0">
        <a:spcBef>
          <a:spcPct val="0"/>
        </a:spcBef>
        <a:spcAft>
          <a:spcPct val="0"/>
        </a:spcAft>
        <a:defRPr sz="2500" b="1">
          <a:solidFill>
            <a:srgbClr val="10253F"/>
          </a:solidFill>
          <a:latin typeface="Calibri" pitchFamily="34" charset="0"/>
        </a:defRPr>
      </a:lvl4pPr>
      <a:lvl5pPr algn="l" rtl="0" eaLnBrk="0" fontAlgn="base" hangingPunct="0">
        <a:spcBef>
          <a:spcPct val="0"/>
        </a:spcBef>
        <a:spcAft>
          <a:spcPct val="0"/>
        </a:spcAft>
        <a:defRPr sz="2500" b="1">
          <a:solidFill>
            <a:srgbClr val="10253F"/>
          </a:solidFill>
          <a:latin typeface="Calibri" pitchFamily="34" charset="0"/>
        </a:defRPr>
      </a:lvl5pPr>
      <a:lvl6pPr marL="457200" algn="l" rtl="0" fontAlgn="base">
        <a:spcBef>
          <a:spcPct val="0"/>
        </a:spcBef>
        <a:spcAft>
          <a:spcPct val="0"/>
        </a:spcAft>
        <a:defRPr sz="2500" b="1">
          <a:solidFill>
            <a:srgbClr val="10253F"/>
          </a:solidFill>
          <a:latin typeface="Calibri" pitchFamily="34" charset="0"/>
        </a:defRPr>
      </a:lvl6pPr>
      <a:lvl7pPr marL="914400" algn="l" rtl="0" fontAlgn="base">
        <a:spcBef>
          <a:spcPct val="0"/>
        </a:spcBef>
        <a:spcAft>
          <a:spcPct val="0"/>
        </a:spcAft>
        <a:defRPr sz="2500" b="1">
          <a:solidFill>
            <a:srgbClr val="10253F"/>
          </a:solidFill>
          <a:latin typeface="Calibri" pitchFamily="34" charset="0"/>
        </a:defRPr>
      </a:lvl7pPr>
      <a:lvl8pPr marL="1371600" algn="l" rtl="0" fontAlgn="base">
        <a:spcBef>
          <a:spcPct val="0"/>
        </a:spcBef>
        <a:spcAft>
          <a:spcPct val="0"/>
        </a:spcAft>
        <a:defRPr sz="2500" b="1">
          <a:solidFill>
            <a:srgbClr val="10253F"/>
          </a:solidFill>
          <a:latin typeface="Calibri" pitchFamily="34" charset="0"/>
        </a:defRPr>
      </a:lvl8pPr>
      <a:lvl9pPr marL="1828800" algn="l" rtl="0" fontAlgn="base">
        <a:spcBef>
          <a:spcPct val="0"/>
        </a:spcBef>
        <a:spcAft>
          <a:spcPct val="0"/>
        </a:spcAft>
        <a:defRPr sz="2500" b="1">
          <a:solidFill>
            <a:srgbClr val="10253F"/>
          </a:solidFill>
          <a:latin typeface="Calibri" pitchFamily="34" charset="0"/>
        </a:defRPr>
      </a:lvl9pPr>
    </p:titleStyle>
    <p:bodyStyle>
      <a:lvl1pPr marL="177800" indent="-177800" algn="l" rtl="0" eaLnBrk="0" fontAlgn="base" hangingPunct="0">
        <a:spcBef>
          <a:spcPct val="20000"/>
        </a:spcBef>
        <a:spcAft>
          <a:spcPct val="0"/>
        </a:spcAft>
        <a:buClr>
          <a:srgbClr val="FF0000"/>
        </a:buClr>
        <a:buFont typeface="Arial" charset="0"/>
        <a:buChar char="•"/>
        <a:defRPr sz="2400" kern="1200">
          <a:solidFill>
            <a:srgbClr val="10253F"/>
          </a:solidFill>
          <a:latin typeface="+mn-lt"/>
          <a:ea typeface="+mn-ea"/>
          <a:cs typeface="+mn-cs"/>
        </a:defRPr>
      </a:lvl1pPr>
      <a:lvl2pPr marL="622300" indent="-165100" algn="l" rtl="0" eaLnBrk="0" fontAlgn="base" hangingPunct="0">
        <a:spcBef>
          <a:spcPct val="20000"/>
        </a:spcBef>
        <a:spcAft>
          <a:spcPct val="0"/>
        </a:spcAft>
        <a:buClr>
          <a:srgbClr val="FF0000"/>
        </a:buClr>
        <a:buFont typeface="Arial" charset="0"/>
        <a:buChar char="•"/>
        <a:defRPr sz="2000" kern="1200">
          <a:solidFill>
            <a:srgbClr val="10253F"/>
          </a:solidFill>
          <a:latin typeface="+mn-lt"/>
          <a:ea typeface="+mn-ea"/>
          <a:cs typeface="+mn-cs"/>
        </a:defRPr>
      </a:lvl2pPr>
      <a:lvl3pPr marL="1079500" indent="-165100" algn="l" rtl="0" eaLnBrk="0" fontAlgn="base" hangingPunct="0">
        <a:spcBef>
          <a:spcPct val="20000"/>
        </a:spcBef>
        <a:spcAft>
          <a:spcPct val="0"/>
        </a:spcAft>
        <a:buClr>
          <a:srgbClr val="FF0000"/>
        </a:buClr>
        <a:buFont typeface="Arial" charset="0"/>
        <a:buChar char="•"/>
        <a:defRPr kern="1200">
          <a:solidFill>
            <a:srgbClr val="10253F"/>
          </a:solidFill>
          <a:latin typeface="+mn-lt"/>
          <a:ea typeface="+mn-ea"/>
          <a:cs typeface="+mn-cs"/>
        </a:defRPr>
      </a:lvl3pPr>
      <a:lvl4pPr marL="16002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1" descr="P:\PROYECTOS\MARKDISSENY\DISSENY\Clients\Banco Santander\04_Informes y Guia estilo BS\Diseño plantilla\lateral-inter.png"/>
          <p:cNvPicPr>
            <a:picLocks noChangeAspect="1" noChangeArrowheads="1"/>
          </p:cNvPicPr>
          <p:nvPr/>
        </p:nvPicPr>
        <p:blipFill>
          <a:blip r:embed="rId5" cstate="print"/>
          <a:srcRect/>
          <a:stretch>
            <a:fillRect/>
          </a:stretch>
        </p:blipFill>
        <p:spPr bwMode="auto">
          <a:xfrm>
            <a:off x="0" y="620713"/>
            <a:ext cx="438150" cy="6237287"/>
          </a:xfrm>
          <a:prstGeom prst="rect">
            <a:avLst/>
          </a:prstGeom>
          <a:noFill/>
          <a:ln w="9525">
            <a:noFill/>
            <a:miter lim="800000"/>
            <a:headEnd/>
            <a:tailEnd/>
          </a:ln>
        </p:spPr>
      </p:pic>
      <p:sp>
        <p:nvSpPr>
          <p:cNvPr id="6" name="5 Marcador de número de diapositiva"/>
          <p:cNvSpPr>
            <a:spLocks noGrp="1"/>
          </p:cNvSpPr>
          <p:nvPr>
            <p:ph type="sldNum" sz="quarter" idx="4"/>
          </p:nvPr>
        </p:nvSpPr>
        <p:spPr>
          <a:xfrm>
            <a:off x="0" y="6375400"/>
            <a:ext cx="444500" cy="482600"/>
          </a:xfrm>
          <a:prstGeom prst="rect">
            <a:avLst/>
          </a:prstGeom>
        </p:spPr>
        <p:txBody>
          <a:bodyPr vert="horz" lIns="91440" tIns="45720" rIns="91440" bIns="45720" rtlCol="0" anchor="ctr"/>
          <a:lstStyle>
            <a:lvl1pPr algn="l" fontAlgn="auto">
              <a:spcBef>
                <a:spcPts val="0"/>
              </a:spcBef>
              <a:spcAft>
                <a:spcPts val="0"/>
              </a:spcAft>
              <a:defRPr sz="1050">
                <a:solidFill>
                  <a:schemeClr val="bg1"/>
                </a:solidFill>
                <a:latin typeface="+mn-lt"/>
                <a:cs typeface="+mn-cs"/>
              </a:defRPr>
            </a:lvl1pPr>
          </a:lstStyle>
          <a:p>
            <a:pPr>
              <a:defRPr/>
            </a:pPr>
            <a:fld id="{38F4AF85-E897-46CD-8474-A1052B92947C}" type="slidenum">
              <a:rPr lang="es-ES">
                <a:solidFill>
                  <a:prstClr val="white"/>
                </a:solidFill>
              </a:rPr>
              <a:pPr>
                <a:defRPr/>
              </a:pPr>
              <a:t>‹#›</a:t>
            </a:fld>
            <a:endParaRPr lang="es-ES" dirty="0">
              <a:solidFill>
                <a:prstClr val="white"/>
              </a:solidFill>
            </a:endParaRPr>
          </a:p>
        </p:txBody>
      </p:sp>
      <p:pic>
        <p:nvPicPr>
          <p:cNvPr id="3078" name="Picture 1" descr="P:\PROYECTOS\MARKDISSENY\DISSENY\Clients\Banco Santander\04_Informes y Guia estilo BS\Diseño plantilla\logo-san-color.png"/>
          <p:cNvPicPr>
            <a:picLocks noChangeAspect="1" noChangeArrowheads="1"/>
          </p:cNvPicPr>
          <p:nvPr/>
        </p:nvPicPr>
        <p:blipFill>
          <a:blip r:embed="rId6" cstate="print"/>
          <a:srcRect/>
          <a:stretch>
            <a:fillRect/>
          </a:stretch>
        </p:blipFill>
        <p:spPr bwMode="auto">
          <a:xfrm>
            <a:off x="7648575" y="6443663"/>
            <a:ext cx="1187450" cy="234950"/>
          </a:xfrm>
          <a:prstGeom prst="rect">
            <a:avLst/>
          </a:prstGeom>
          <a:noFill/>
          <a:ln w="9525">
            <a:noFill/>
            <a:miter lim="800000"/>
            <a:headEnd/>
            <a:tailEnd/>
          </a:ln>
        </p:spPr>
      </p:pic>
    </p:spTree>
    <p:extLst>
      <p:ext uri="{BB962C8B-B14F-4D97-AF65-F5344CB8AC3E}">
        <p14:creationId xmlns:p14="http://schemas.microsoft.com/office/powerpoint/2010/main" val="38059931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500" b="1" kern="1200">
          <a:solidFill>
            <a:srgbClr val="10253F"/>
          </a:solidFill>
          <a:latin typeface="+mj-lt"/>
          <a:ea typeface="+mj-ea"/>
          <a:cs typeface="+mj-cs"/>
        </a:defRPr>
      </a:lvl1pPr>
      <a:lvl2pPr algn="l" rtl="0" eaLnBrk="0" fontAlgn="base" hangingPunct="0">
        <a:spcBef>
          <a:spcPct val="0"/>
        </a:spcBef>
        <a:spcAft>
          <a:spcPct val="0"/>
        </a:spcAft>
        <a:defRPr sz="2500" b="1">
          <a:solidFill>
            <a:srgbClr val="10253F"/>
          </a:solidFill>
          <a:latin typeface="Calibri" pitchFamily="34" charset="0"/>
        </a:defRPr>
      </a:lvl2pPr>
      <a:lvl3pPr algn="l" rtl="0" eaLnBrk="0" fontAlgn="base" hangingPunct="0">
        <a:spcBef>
          <a:spcPct val="0"/>
        </a:spcBef>
        <a:spcAft>
          <a:spcPct val="0"/>
        </a:spcAft>
        <a:defRPr sz="2500" b="1">
          <a:solidFill>
            <a:srgbClr val="10253F"/>
          </a:solidFill>
          <a:latin typeface="Calibri" pitchFamily="34" charset="0"/>
        </a:defRPr>
      </a:lvl3pPr>
      <a:lvl4pPr algn="l" rtl="0" eaLnBrk="0" fontAlgn="base" hangingPunct="0">
        <a:spcBef>
          <a:spcPct val="0"/>
        </a:spcBef>
        <a:spcAft>
          <a:spcPct val="0"/>
        </a:spcAft>
        <a:defRPr sz="2500" b="1">
          <a:solidFill>
            <a:srgbClr val="10253F"/>
          </a:solidFill>
          <a:latin typeface="Calibri" pitchFamily="34" charset="0"/>
        </a:defRPr>
      </a:lvl4pPr>
      <a:lvl5pPr algn="l" rtl="0" eaLnBrk="0" fontAlgn="base" hangingPunct="0">
        <a:spcBef>
          <a:spcPct val="0"/>
        </a:spcBef>
        <a:spcAft>
          <a:spcPct val="0"/>
        </a:spcAft>
        <a:defRPr sz="2500" b="1">
          <a:solidFill>
            <a:srgbClr val="10253F"/>
          </a:solidFill>
          <a:latin typeface="Calibri" pitchFamily="34" charset="0"/>
        </a:defRPr>
      </a:lvl5pPr>
      <a:lvl6pPr marL="457200" algn="l" rtl="0" fontAlgn="base">
        <a:spcBef>
          <a:spcPct val="0"/>
        </a:spcBef>
        <a:spcAft>
          <a:spcPct val="0"/>
        </a:spcAft>
        <a:defRPr sz="2500" b="1">
          <a:solidFill>
            <a:srgbClr val="10253F"/>
          </a:solidFill>
          <a:latin typeface="Calibri" pitchFamily="34" charset="0"/>
        </a:defRPr>
      </a:lvl6pPr>
      <a:lvl7pPr marL="914400" algn="l" rtl="0" fontAlgn="base">
        <a:spcBef>
          <a:spcPct val="0"/>
        </a:spcBef>
        <a:spcAft>
          <a:spcPct val="0"/>
        </a:spcAft>
        <a:defRPr sz="2500" b="1">
          <a:solidFill>
            <a:srgbClr val="10253F"/>
          </a:solidFill>
          <a:latin typeface="Calibri" pitchFamily="34" charset="0"/>
        </a:defRPr>
      </a:lvl7pPr>
      <a:lvl8pPr marL="1371600" algn="l" rtl="0" fontAlgn="base">
        <a:spcBef>
          <a:spcPct val="0"/>
        </a:spcBef>
        <a:spcAft>
          <a:spcPct val="0"/>
        </a:spcAft>
        <a:defRPr sz="2500" b="1">
          <a:solidFill>
            <a:srgbClr val="10253F"/>
          </a:solidFill>
          <a:latin typeface="Calibri" pitchFamily="34" charset="0"/>
        </a:defRPr>
      </a:lvl8pPr>
      <a:lvl9pPr marL="1828800" algn="l" rtl="0" fontAlgn="base">
        <a:spcBef>
          <a:spcPct val="0"/>
        </a:spcBef>
        <a:spcAft>
          <a:spcPct val="0"/>
        </a:spcAft>
        <a:defRPr sz="2500" b="1">
          <a:solidFill>
            <a:srgbClr val="10253F"/>
          </a:solidFill>
          <a:latin typeface="Calibri" pitchFamily="34" charset="0"/>
        </a:defRPr>
      </a:lvl9pPr>
    </p:titleStyle>
    <p:bodyStyle>
      <a:lvl1pPr marL="177800" indent="-177800" algn="l" rtl="0" eaLnBrk="0" fontAlgn="base" hangingPunct="0">
        <a:spcBef>
          <a:spcPct val="20000"/>
        </a:spcBef>
        <a:spcAft>
          <a:spcPct val="0"/>
        </a:spcAft>
        <a:buClr>
          <a:srgbClr val="FF0000"/>
        </a:buClr>
        <a:buFont typeface="Arial" charset="0"/>
        <a:buChar char="•"/>
        <a:defRPr sz="2400" kern="1200">
          <a:solidFill>
            <a:srgbClr val="10253F"/>
          </a:solidFill>
          <a:latin typeface="+mn-lt"/>
          <a:ea typeface="+mn-ea"/>
          <a:cs typeface="+mn-cs"/>
        </a:defRPr>
      </a:lvl1pPr>
      <a:lvl2pPr marL="622300" indent="-165100" algn="l" rtl="0" eaLnBrk="0" fontAlgn="base" hangingPunct="0">
        <a:spcBef>
          <a:spcPct val="20000"/>
        </a:spcBef>
        <a:spcAft>
          <a:spcPct val="0"/>
        </a:spcAft>
        <a:buClr>
          <a:srgbClr val="FF0000"/>
        </a:buClr>
        <a:buFont typeface="Arial" charset="0"/>
        <a:buChar char="•"/>
        <a:defRPr sz="2000" kern="1200">
          <a:solidFill>
            <a:srgbClr val="10253F"/>
          </a:solidFill>
          <a:latin typeface="+mn-lt"/>
          <a:ea typeface="+mn-ea"/>
          <a:cs typeface="+mn-cs"/>
        </a:defRPr>
      </a:lvl2pPr>
      <a:lvl3pPr marL="1079500" indent="-165100" algn="l" rtl="0" eaLnBrk="0" fontAlgn="base" hangingPunct="0">
        <a:spcBef>
          <a:spcPct val="20000"/>
        </a:spcBef>
        <a:spcAft>
          <a:spcPct val="0"/>
        </a:spcAft>
        <a:buClr>
          <a:srgbClr val="FF0000"/>
        </a:buClr>
        <a:buFont typeface="Arial" charset="0"/>
        <a:buChar char="•"/>
        <a:defRPr kern="1200">
          <a:solidFill>
            <a:srgbClr val="10253F"/>
          </a:solidFill>
          <a:latin typeface="+mn-lt"/>
          <a:ea typeface="+mn-ea"/>
          <a:cs typeface="+mn-cs"/>
        </a:defRPr>
      </a:lvl3pPr>
      <a:lvl4pPr marL="16002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1" descr="P:\PROYECTOS\MARKDISSENY\DISSENY\Clients\Banco Santander\04_Informes y Guia estilo BS\Diseño plantilla\lateral-inter.png"/>
          <p:cNvPicPr>
            <a:picLocks noChangeAspect="1" noChangeArrowheads="1"/>
          </p:cNvPicPr>
          <p:nvPr/>
        </p:nvPicPr>
        <p:blipFill>
          <a:blip r:embed="rId5" cstate="print"/>
          <a:srcRect/>
          <a:stretch>
            <a:fillRect/>
          </a:stretch>
        </p:blipFill>
        <p:spPr bwMode="auto">
          <a:xfrm>
            <a:off x="0" y="620713"/>
            <a:ext cx="438150" cy="6237287"/>
          </a:xfrm>
          <a:prstGeom prst="rect">
            <a:avLst/>
          </a:prstGeom>
          <a:noFill/>
          <a:ln w="9525">
            <a:noFill/>
            <a:miter lim="800000"/>
            <a:headEnd/>
            <a:tailEnd/>
          </a:ln>
        </p:spPr>
      </p:pic>
      <p:sp>
        <p:nvSpPr>
          <p:cNvPr id="6" name="5 Marcador de número de diapositiva"/>
          <p:cNvSpPr>
            <a:spLocks noGrp="1"/>
          </p:cNvSpPr>
          <p:nvPr>
            <p:ph type="sldNum" sz="quarter" idx="4"/>
          </p:nvPr>
        </p:nvSpPr>
        <p:spPr>
          <a:xfrm>
            <a:off x="0" y="6375400"/>
            <a:ext cx="444500" cy="482600"/>
          </a:xfrm>
          <a:prstGeom prst="rect">
            <a:avLst/>
          </a:prstGeom>
        </p:spPr>
        <p:txBody>
          <a:bodyPr vert="horz" lIns="91440" tIns="45720" rIns="91440" bIns="45720" rtlCol="0" anchor="ctr"/>
          <a:lstStyle>
            <a:lvl1pPr algn="l" fontAlgn="auto">
              <a:spcBef>
                <a:spcPts val="0"/>
              </a:spcBef>
              <a:spcAft>
                <a:spcPts val="0"/>
              </a:spcAft>
              <a:defRPr sz="1050">
                <a:solidFill>
                  <a:schemeClr val="bg1"/>
                </a:solidFill>
                <a:latin typeface="+mn-lt"/>
                <a:cs typeface="+mn-cs"/>
              </a:defRPr>
            </a:lvl1pPr>
          </a:lstStyle>
          <a:p>
            <a:pPr>
              <a:defRPr/>
            </a:pPr>
            <a:fld id="{38F4AF85-E897-46CD-8474-A1052B92947C}" type="slidenum">
              <a:rPr lang="es-ES">
                <a:solidFill>
                  <a:prstClr val="white"/>
                </a:solidFill>
              </a:rPr>
              <a:pPr>
                <a:defRPr/>
              </a:pPr>
              <a:t>‹#›</a:t>
            </a:fld>
            <a:endParaRPr lang="es-ES" dirty="0">
              <a:solidFill>
                <a:prstClr val="white"/>
              </a:solidFill>
            </a:endParaRPr>
          </a:p>
        </p:txBody>
      </p:sp>
      <p:pic>
        <p:nvPicPr>
          <p:cNvPr id="3078" name="Picture 1" descr="P:\PROYECTOS\MARKDISSENY\DISSENY\Clients\Banco Santander\04_Informes y Guia estilo BS\Diseño plantilla\logo-san-color.png"/>
          <p:cNvPicPr>
            <a:picLocks noChangeAspect="1" noChangeArrowheads="1"/>
          </p:cNvPicPr>
          <p:nvPr/>
        </p:nvPicPr>
        <p:blipFill>
          <a:blip r:embed="rId6" cstate="print"/>
          <a:srcRect/>
          <a:stretch>
            <a:fillRect/>
          </a:stretch>
        </p:blipFill>
        <p:spPr bwMode="auto">
          <a:xfrm>
            <a:off x="7648575" y="6443663"/>
            <a:ext cx="1187450" cy="234950"/>
          </a:xfrm>
          <a:prstGeom prst="rect">
            <a:avLst/>
          </a:prstGeom>
          <a:noFill/>
          <a:ln w="9525">
            <a:noFill/>
            <a:miter lim="800000"/>
            <a:headEnd/>
            <a:tailEnd/>
          </a:ln>
        </p:spPr>
      </p:pic>
    </p:spTree>
    <p:extLst>
      <p:ext uri="{BB962C8B-B14F-4D97-AF65-F5344CB8AC3E}">
        <p14:creationId xmlns:p14="http://schemas.microsoft.com/office/powerpoint/2010/main" val="181023356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500" b="1" kern="1200">
          <a:solidFill>
            <a:srgbClr val="10253F"/>
          </a:solidFill>
          <a:latin typeface="+mj-lt"/>
          <a:ea typeface="+mj-ea"/>
          <a:cs typeface="+mj-cs"/>
        </a:defRPr>
      </a:lvl1pPr>
      <a:lvl2pPr algn="l" rtl="0" eaLnBrk="0" fontAlgn="base" hangingPunct="0">
        <a:spcBef>
          <a:spcPct val="0"/>
        </a:spcBef>
        <a:spcAft>
          <a:spcPct val="0"/>
        </a:spcAft>
        <a:defRPr sz="2500" b="1">
          <a:solidFill>
            <a:srgbClr val="10253F"/>
          </a:solidFill>
          <a:latin typeface="Calibri" pitchFamily="34" charset="0"/>
        </a:defRPr>
      </a:lvl2pPr>
      <a:lvl3pPr algn="l" rtl="0" eaLnBrk="0" fontAlgn="base" hangingPunct="0">
        <a:spcBef>
          <a:spcPct val="0"/>
        </a:spcBef>
        <a:spcAft>
          <a:spcPct val="0"/>
        </a:spcAft>
        <a:defRPr sz="2500" b="1">
          <a:solidFill>
            <a:srgbClr val="10253F"/>
          </a:solidFill>
          <a:latin typeface="Calibri" pitchFamily="34" charset="0"/>
        </a:defRPr>
      </a:lvl3pPr>
      <a:lvl4pPr algn="l" rtl="0" eaLnBrk="0" fontAlgn="base" hangingPunct="0">
        <a:spcBef>
          <a:spcPct val="0"/>
        </a:spcBef>
        <a:spcAft>
          <a:spcPct val="0"/>
        </a:spcAft>
        <a:defRPr sz="2500" b="1">
          <a:solidFill>
            <a:srgbClr val="10253F"/>
          </a:solidFill>
          <a:latin typeface="Calibri" pitchFamily="34" charset="0"/>
        </a:defRPr>
      </a:lvl4pPr>
      <a:lvl5pPr algn="l" rtl="0" eaLnBrk="0" fontAlgn="base" hangingPunct="0">
        <a:spcBef>
          <a:spcPct val="0"/>
        </a:spcBef>
        <a:spcAft>
          <a:spcPct val="0"/>
        </a:spcAft>
        <a:defRPr sz="2500" b="1">
          <a:solidFill>
            <a:srgbClr val="10253F"/>
          </a:solidFill>
          <a:latin typeface="Calibri" pitchFamily="34" charset="0"/>
        </a:defRPr>
      </a:lvl5pPr>
      <a:lvl6pPr marL="457200" algn="l" rtl="0" fontAlgn="base">
        <a:spcBef>
          <a:spcPct val="0"/>
        </a:spcBef>
        <a:spcAft>
          <a:spcPct val="0"/>
        </a:spcAft>
        <a:defRPr sz="2500" b="1">
          <a:solidFill>
            <a:srgbClr val="10253F"/>
          </a:solidFill>
          <a:latin typeface="Calibri" pitchFamily="34" charset="0"/>
        </a:defRPr>
      </a:lvl6pPr>
      <a:lvl7pPr marL="914400" algn="l" rtl="0" fontAlgn="base">
        <a:spcBef>
          <a:spcPct val="0"/>
        </a:spcBef>
        <a:spcAft>
          <a:spcPct val="0"/>
        </a:spcAft>
        <a:defRPr sz="2500" b="1">
          <a:solidFill>
            <a:srgbClr val="10253F"/>
          </a:solidFill>
          <a:latin typeface="Calibri" pitchFamily="34" charset="0"/>
        </a:defRPr>
      </a:lvl7pPr>
      <a:lvl8pPr marL="1371600" algn="l" rtl="0" fontAlgn="base">
        <a:spcBef>
          <a:spcPct val="0"/>
        </a:spcBef>
        <a:spcAft>
          <a:spcPct val="0"/>
        </a:spcAft>
        <a:defRPr sz="2500" b="1">
          <a:solidFill>
            <a:srgbClr val="10253F"/>
          </a:solidFill>
          <a:latin typeface="Calibri" pitchFamily="34" charset="0"/>
        </a:defRPr>
      </a:lvl8pPr>
      <a:lvl9pPr marL="1828800" algn="l" rtl="0" fontAlgn="base">
        <a:spcBef>
          <a:spcPct val="0"/>
        </a:spcBef>
        <a:spcAft>
          <a:spcPct val="0"/>
        </a:spcAft>
        <a:defRPr sz="2500" b="1">
          <a:solidFill>
            <a:srgbClr val="10253F"/>
          </a:solidFill>
          <a:latin typeface="Calibri" pitchFamily="34" charset="0"/>
        </a:defRPr>
      </a:lvl9pPr>
    </p:titleStyle>
    <p:bodyStyle>
      <a:lvl1pPr marL="177800" indent="-177800" algn="l" rtl="0" eaLnBrk="0" fontAlgn="base" hangingPunct="0">
        <a:spcBef>
          <a:spcPct val="20000"/>
        </a:spcBef>
        <a:spcAft>
          <a:spcPct val="0"/>
        </a:spcAft>
        <a:buClr>
          <a:srgbClr val="FF0000"/>
        </a:buClr>
        <a:buFont typeface="Arial" charset="0"/>
        <a:buChar char="•"/>
        <a:defRPr sz="2400" kern="1200">
          <a:solidFill>
            <a:srgbClr val="10253F"/>
          </a:solidFill>
          <a:latin typeface="+mn-lt"/>
          <a:ea typeface="+mn-ea"/>
          <a:cs typeface="+mn-cs"/>
        </a:defRPr>
      </a:lvl1pPr>
      <a:lvl2pPr marL="622300" indent="-165100" algn="l" rtl="0" eaLnBrk="0" fontAlgn="base" hangingPunct="0">
        <a:spcBef>
          <a:spcPct val="20000"/>
        </a:spcBef>
        <a:spcAft>
          <a:spcPct val="0"/>
        </a:spcAft>
        <a:buClr>
          <a:srgbClr val="FF0000"/>
        </a:buClr>
        <a:buFont typeface="Arial" charset="0"/>
        <a:buChar char="•"/>
        <a:defRPr sz="2000" kern="1200">
          <a:solidFill>
            <a:srgbClr val="10253F"/>
          </a:solidFill>
          <a:latin typeface="+mn-lt"/>
          <a:ea typeface="+mn-ea"/>
          <a:cs typeface="+mn-cs"/>
        </a:defRPr>
      </a:lvl2pPr>
      <a:lvl3pPr marL="1079500" indent="-165100" algn="l" rtl="0" eaLnBrk="0" fontAlgn="base" hangingPunct="0">
        <a:spcBef>
          <a:spcPct val="20000"/>
        </a:spcBef>
        <a:spcAft>
          <a:spcPct val="0"/>
        </a:spcAft>
        <a:buClr>
          <a:srgbClr val="FF0000"/>
        </a:buClr>
        <a:buFont typeface="Arial" charset="0"/>
        <a:buChar char="•"/>
        <a:defRPr kern="1200">
          <a:solidFill>
            <a:srgbClr val="10253F"/>
          </a:solidFill>
          <a:latin typeface="+mn-lt"/>
          <a:ea typeface="+mn-ea"/>
          <a:cs typeface="+mn-cs"/>
        </a:defRPr>
      </a:lvl3pPr>
      <a:lvl4pPr marL="16002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5904868"/>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165379"/>
      </p:ext>
    </p:extLst>
  </p:cSld>
  <p:clrMap bg1="lt1" tx1="dk1" bg2="lt2" tx2="dk2" accent1="accent1" accent2="accent2" accent3="accent3" accent4="accent4" accent5="accent5" accent6="accent6" hlink="hlink" folHlink="folHlink"/>
  <p:sldLayoutIdLst>
    <p:sldLayoutId id="2147483712" r:id="rId1"/>
    <p:sldLayoutId id="2147483713" r:id="rId2"/>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2.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4094237" y="2060848"/>
            <a:ext cx="425601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base">
              <a:spcBef>
                <a:spcPct val="0"/>
              </a:spcBef>
              <a:spcAft>
                <a:spcPct val="0"/>
              </a:spcAft>
            </a:pPr>
            <a:r>
              <a:rPr lang="en-US" sz="3200" b="1" dirty="0" smtClean="0">
                <a:solidFill>
                  <a:srgbClr val="FF0000"/>
                </a:solidFill>
                <a:cs typeface="Arial" charset="0"/>
              </a:rPr>
              <a:t>Santander </a:t>
            </a:r>
            <a:r>
              <a:rPr lang="en-US" sz="3200" b="1" dirty="0">
                <a:solidFill>
                  <a:srgbClr val="FF0000"/>
                </a:solidFill>
                <a:cs typeface="Arial" charset="0"/>
              </a:rPr>
              <a:t>Investment Securities Inc</a:t>
            </a:r>
            <a:r>
              <a:rPr lang="en-US" sz="3200" b="1" dirty="0" smtClean="0">
                <a:solidFill>
                  <a:srgbClr val="FF0000"/>
                </a:solidFill>
                <a:cs typeface="Arial" charset="0"/>
              </a:rPr>
              <a:t>. </a:t>
            </a:r>
          </a:p>
          <a:p>
            <a:pPr fontAlgn="base">
              <a:spcBef>
                <a:spcPct val="0"/>
              </a:spcBef>
              <a:spcAft>
                <a:spcPct val="0"/>
              </a:spcAft>
            </a:pPr>
            <a:r>
              <a:rPr lang="en-US" sz="3200" b="1" dirty="0" smtClean="0">
                <a:solidFill>
                  <a:srgbClr val="FF0000"/>
                </a:solidFill>
                <a:cs typeface="Arial" charset="0"/>
              </a:rPr>
              <a:t>Monthly Risk Report</a:t>
            </a:r>
            <a:endParaRPr lang="en-US" sz="3200" b="1" dirty="0">
              <a:solidFill>
                <a:srgbClr val="FF0000"/>
              </a:solidFill>
              <a:cs typeface="Arial" charset="0"/>
            </a:endParaRPr>
          </a:p>
          <a:p>
            <a:pPr fontAlgn="base">
              <a:spcBef>
                <a:spcPct val="0"/>
              </a:spcBef>
              <a:spcAft>
                <a:spcPct val="0"/>
              </a:spcAft>
            </a:pPr>
            <a:endParaRPr lang="en-US" sz="3000" b="1" dirty="0" smtClean="0">
              <a:solidFill>
                <a:srgbClr val="FF0000"/>
              </a:solidFill>
              <a:cs typeface="Arial" charset="0"/>
            </a:endParaRPr>
          </a:p>
          <a:p>
            <a:pPr fontAlgn="base">
              <a:spcBef>
                <a:spcPct val="0"/>
              </a:spcBef>
              <a:spcAft>
                <a:spcPct val="0"/>
              </a:spcAft>
            </a:pPr>
            <a:r>
              <a:rPr lang="en-US" sz="3000" b="1" smtClean="0">
                <a:solidFill>
                  <a:srgbClr val="FF0000"/>
                </a:solidFill>
                <a:cs typeface="Arial" charset="0"/>
              </a:rPr>
              <a:t>June 9, </a:t>
            </a:r>
            <a:r>
              <a:rPr lang="en-US" sz="3000" b="1" dirty="0" smtClean="0">
                <a:solidFill>
                  <a:srgbClr val="FF0000"/>
                </a:solidFill>
                <a:cs typeface="Arial" charset="0"/>
              </a:rPr>
              <a:t>2016</a:t>
            </a:r>
            <a:endParaRPr lang="en-US" sz="3000" b="1" dirty="0">
              <a:solidFill>
                <a:srgbClr val="FF0000"/>
              </a:solidFill>
              <a:cs typeface="Arial" charset="0"/>
            </a:endParaRPr>
          </a:p>
          <a:p>
            <a:pPr fontAlgn="base">
              <a:spcBef>
                <a:spcPct val="0"/>
              </a:spcBef>
              <a:spcAft>
                <a:spcPct val="0"/>
              </a:spcAft>
            </a:pPr>
            <a:endParaRPr lang="en-US" sz="3000" b="1" dirty="0">
              <a:solidFill>
                <a:srgbClr val="FF0000"/>
              </a:solidFill>
              <a:cs typeface="Arial" charset="0"/>
            </a:endParaRPr>
          </a:p>
          <a:p>
            <a:pPr fontAlgn="base">
              <a:spcBef>
                <a:spcPct val="0"/>
              </a:spcBef>
              <a:spcAft>
                <a:spcPct val="0"/>
              </a:spcAft>
            </a:pPr>
            <a:r>
              <a:rPr lang="en-US" sz="2000" b="1" dirty="0">
                <a:solidFill>
                  <a:srgbClr val="FF0000"/>
                </a:solidFill>
                <a:cs typeface="Arial" charset="0"/>
              </a:rPr>
              <a:t>By: </a:t>
            </a:r>
            <a:r>
              <a:rPr lang="en-US" sz="2000" b="1" dirty="0" smtClean="0">
                <a:solidFill>
                  <a:srgbClr val="FF0000"/>
                </a:solidFill>
                <a:cs typeface="Arial" charset="0"/>
              </a:rPr>
              <a:t>SIS </a:t>
            </a:r>
            <a:r>
              <a:rPr lang="en-US" sz="2000" b="1" dirty="0">
                <a:solidFill>
                  <a:srgbClr val="FF0000"/>
                </a:solidFill>
                <a:cs typeface="Arial" charset="0"/>
              </a:rPr>
              <a:t>CRO </a:t>
            </a:r>
          </a:p>
        </p:txBody>
      </p:sp>
      <p:sp>
        <p:nvSpPr>
          <p:cNvPr id="27652" name="Rectangle 9"/>
          <p:cNvSpPr>
            <a:spLocks noChangeArrowheads="1"/>
          </p:cNvSpPr>
          <p:nvPr/>
        </p:nvSpPr>
        <p:spPr bwMode="auto">
          <a:xfrm>
            <a:off x="5183188" y="6092825"/>
            <a:ext cx="3133725" cy="169277"/>
          </a:xfrm>
          <a:prstGeom prst="rect">
            <a:avLst/>
          </a:prstGeom>
          <a:noFill/>
          <a:ln w="9525">
            <a:noFill/>
            <a:miter lim="800000"/>
            <a:headEnd/>
            <a:tailEnd/>
          </a:ln>
          <a:effectLst/>
        </p:spPr>
        <p:txBody>
          <a:bodyPr lIns="0" tIns="0" rIns="0" bIns="0">
            <a:spAutoFit/>
          </a:bodyPr>
          <a:lstStyle/>
          <a:p>
            <a:pPr algn="r" fontAlgn="base">
              <a:spcBef>
                <a:spcPct val="0"/>
              </a:spcBef>
              <a:spcAft>
                <a:spcPct val="0"/>
              </a:spcAft>
            </a:pPr>
            <a:r>
              <a:rPr lang="en-US" sz="1100" b="1" dirty="0">
                <a:solidFill>
                  <a:srgbClr val="FF0000"/>
                </a:solidFill>
                <a:cs typeface="Arial" charset="0"/>
              </a:rPr>
              <a:t>US ERM</a:t>
            </a:r>
            <a:endParaRPr lang="en-US" sz="1100" dirty="0">
              <a:solidFill>
                <a:srgbClr val="FF0000"/>
              </a:solidFill>
              <a:cs typeface="Arial" charset="0"/>
            </a:endParaRPr>
          </a:p>
        </p:txBody>
      </p:sp>
      <p:sp>
        <p:nvSpPr>
          <p:cNvPr id="9" name="Line 19"/>
          <p:cNvSpPr>
            <a:spLocks noChangeShapeType="1"/>
          </p:cNvSpPr>
          <p:nvPr/>
        </p:nvSpPr>
        <p:spPr bwMode="auto">
          <a:xfrm>
            <a:off x="8002587" y="1950739"/>
            <a:ext cx="33338" cy="3062437"/>
          </a:xfrm>
          <a:prstGeom prst="line">
            <a:avLst/>
          </a:prstGeom>
          <a:noFill/>
          <a:ln w="3810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defRPr/>
            </a:pPr>
            <a:endParaRPr lang="en-US" dirty="0">
              <a:solidFill>
                <a:srgbClr val="DB0B11"/>
              </a:solidFill>
              <a:effectLst>
                <a:outerShdw blurRad="38100" dist="38100" dir="2700000" algn="tl">
                  <a:srgbClr val="000000">
                    <a:alpha val="43137"/>
                  </a:srgbClr>
                </a:outerShdw>
              </a:effectLst>
              <a:cs typeface="Arial" charset="0"/>
            </a:endParaRPr>
          </a:p>
        </p:txBody>
      </p:sp>
      <p:pic>
        <p:nvPicPr>
          <p:cNvPr id="27654" name="Picture 1" descr="P:\PROYECTOS\MARKDISSENY\DISSENY\Clients\Banco Santander\04_Informes y Guia estilo BS\Diseño plantilla\logo-san-color.png"/>
          <p:cNvPicPr>
            <a:picLocks noChangeAspect="1" noChangeArrowheads="1"/>
          </p:cNvPicPr>
          <p:nvPr/>
        </p:nvPicPr>
        <p:blipFill>
          <a:blip r:embed="rId3" cstate="print"/>
          <a:srcRect/>
          <a:stretch>
            <a:fillRect/>
          </a:stretch>
        </p:blipFill>
        <p:spPr bwMode="auto">
          <a:xfrm>
            <a:off x="5827713" y="381000"/>
            <a:ext cx="2522537" cy="501650"/>
          </a:xfrm>
          <a:prstGeom prst="rect">
            <a:avLst/>
          </a:prstGeom>
          <a:noFill/>
          <a:ln w="9525">
            <a:noFill/>
            <a:miter lim="800000"/>
            <a:headEnd/>
            <a:tailEnd/>
          </a:ln>
        </p:spPr>
      </p:pic>
    </p:spTree>
    <p:extLst>
      <p:ext uri="{BB962C8B-B14F-4D97-AF65-F5344CB8AC3E}">
        <p14:creationId xmlns:p14="http://schemas.microsoft.com/office/powerpoint/2010/main" val="259020156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8"/>
          <p:cNvSpPr>
            <a:spLocks noChangeArrowheads="1"/>
          </p:cNvSpPr>
          <p:nvPr/>
        </p:nvSpPr>
        <p:spPr bwMode="auto">
          <a:xfrm>
            <a:off x="23191" y="1524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sz="2400" b="1" dirty="0" smtClean="0">
                <a:solidFill>
                  <a:srgbClr val="000000"/>
                </a:solidFill>
                <a:latin typeface="Arial" panose="020B0604020202020204" pitchFamily="34" charset="0"/>
                <a:ea typeface="ＭＳ Ｐゴシック" pitchFamily="1" charset="-128"/>
                <a:cs typeface="Arial" panose="020B0604020202020204" pitchFamily="34" charset="0"/>
              </a:rPr>
              <a:t>SIS Risk Appetite Metrics</a:t>
            </a:r>
            <a:endParaRPr lang="en-US" sz="2400" b="1" dirty="0">
              <a:solidFill>
                <a:srgbClr val="000000"/>
              </a:solidFill>
              <a:latin typeface="Arial" panose="020B0604020202020204" pitchFamily="34" charset="0"/>
              <a:ea typeface="ＭＳ Ｐゴシック" pitchFamily="1" charset="-128"/>
              <a:cs typeface="Arial" panose="020B0604020202020204" pitchFamily="34" charset="0"/>
            </a:endParaRPr>
          </a:p>
        </p:txBody>
      </p:sp>
      <p:sp>
        <p:nvSpPr>
          <p:cNvPr id="9" name="Rectangle 18"/>
          <p:cNvSpPr>
            <a:spLocks noChangeArrowheads="1"/>
          </p:cNvSpPr>
          <p:nvPr/>
        </p:nvSpPr>
        <p:spPr bwMode="auto">
          <a:xfrm>
            <a:off x="2322358" y="2648644"/>
            <a:ext cx="442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fontAlgn="base">
              <a:spcBef>
                <a:spcPct val="0"/>
              </a:spcBef>
              <a:spcAft>
                <a:spcPct val="0"/>
              </a:spcAft>
            </a:pPr>
            <a:endParaRPr lang="en-US" sz="2400" b="1" dirty="0">
              <a:solidFill>
                <a:srgbClr val="000000"/>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1001" y="609600"/>
            <a:ext cx="8763000"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Overview of Metrics and Limits/Triggers</a:t>
            </a:r>
            <a:endParaRPr lang="en-US" sz="1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EE39991A-F745-4F9B-BC5E-71E48480359E}" type="slidenum">
              <a:rPr lang="en-US" smtClean="0"/>
              <a:t>10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99650938"/>
              </p:ext>
            </p:extLst>
          </p:nvPr>
        </p:nvGraphicFramePr>
        <p:xfrm>
          <a:off x="533401" y="1066800"/>
          <a:ext cx="8458200" cy="5624512"/>
        </p:xfrm>
        <a:graphic>
          <a:graphicData uri="http://schemas.openxmlformats.org/drawingml/2006/table">
            <a:tbl>
              <a:tblPr firstRow="1" bandRow="1">
                <a:tableStyleId>{2D5ABB26-0587-4C30-8999-92F81FD0307C}</a:tableStyleId>
              </a:tblPr>
              <a:tblGrid>
                <a:gridCol w="620785"/>
                <a:gridCol w="1707160"/>
                <a:gridCol w="3768055"/>
                <a:gridCol w="1066800"/>
                <a:gridCol w="1295400"/>
              </a:tblGrid>
              <a:tr h="336234">
                <a:tc>
                  <a:txBody>
                    <a:bodyPr/>
                    <a:lstStyle/>
                    <a:p>
                      <a:endParaRPr lang="en-US" sz="1400" b="1" dirty="0">
                        <a:solidFill>
                          <a:schemeClr val="tx1"/>
                        </a:solidFill>
                      </a:endParaRP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sz="1400" b="1" dirty="0" smtClean="0">
                          <a:solidFill>
                            <a:schemeClr val="tx1"/>
                          </a:solidFill>
                        </a:rPr>
                        <a:t>Area</a:t>
                      </a:r>
                      <a:endParaRPr lang="en-US" sz="1400" b="1" dirty="0">
                        <a:solidFill>
                          <a:schemeClr val="tx1"/>
                        </a:solidFill>
                      </a:endParaRP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sz="1400" b="1" dirty="0" smtClean="0">
                          <a:solidFill>
                            <a:schemeClr val="tx1"/>
                          </a:solidFill>
                        </a:rPr>
                        <a:t>Core</a:t>
                      </a:r>
                      <a:endParaRPr lang="en-US" sz="1400" b="1" dirty="0">
                        <a:solidFill>
                          <a:schemeClr val="tx1"/>
                        </a:solidFill>
                      </a:endParaRPr>
                    </a:p>
                  </a:txBody>
                  <a:tcPr>
                    <a:lnB w="12700" cap="flat" cmpd="sng" algn="ctr">
                      <a:solidFill>
                        <a:schemeClr val="tx1"/>
                      </a:solidFill>
                      <a:prstDash val="solid"/>
                      <a:round/>
                      <a:headEnd type="none" w="med" len="med"/>
                      <a:tailEnd type="none" w="med" len="med"/>
                    </a:lnB>
                    <a:solidFill>
                      <a:srgbClr val="00B0F0"/>
                    </a:solidFill>
                  </a:tcPr>
                </a:tc>
                <a:tc>
                  <a:txBody>
                    <a:bodyPr/>
                    <a:lstStyle/>
                    <a:p>
                      <a:r>
                        <a:rPr lang="en-US" sz="1400" b="1" dirty="0" smtClean="0">
                          <a:solidFill>
                            <a:schemeClr val="bg1"/>
                          </a:solidFill>
                        </a:rPr>
                        <a:t>Red Limit</a:t>
                      </a:r>
                      <a:endParaRPr lang="en-US" sz="1400" b="1" dirty="0">
                        <a:solidFill>
                          <a:schemeClr val="bg1"/>
                        </a:solidFill>
                      </a:endParaRPr>
                    </a:p>
                  </a:txBody>
                  <a:tcPr>
                    <a:lnB w="12700" cap="flat" cmpd="sng" algn="ctr">
                      <a:solidFill>
                        <a:schemeClr val="tx1"/>
                      </a:solidFill>
                      <a:prstDash val="solid"/>
                      <a:round/>
                      <a:headEnd type="none" w="med" len="med"/>
                      <a:tailEnd type="none" w="med" len="med"/>
                    </a:lnB>
                    <a:solidFill>
                      <a:srgbClr val="FF0000"/>
                    </a:solidFill>
                  </a:tcPr>
                </a:tc>
                <a:tc>
                  <a:txBody>
                    <a:bodyPr/>
                    <a:lstStyle/>
                    <a:p>
                      <a:r>
                        <a:rPr lang="en-US" sz="1400" b="1" dirty="0" smtClean="0">
                          <a:solidFill>
                            <a:schemeClr val="tx1"/>
                          </a:solidFill>
                        </a:rPr>
                        <a:t>Amber Trigger</a:t>
                      </a:r>
                      <a:endParaRPr lang="en-US" sz="1400" b="1" dirty="0">
                        <a:solidFill>
                          <a:schemeClr val="tx1"/>
                        </a:solidFill>
                      </a:endParaRPr>
                    </a:p>
                  </a:txBody>
                  <a:tcPr>
                    <a:lnB w="12700" cap="flat" cmpd="sng" algn="ctr">
                      <a:solidFill>
                        <a:schemeClr val="tx1"/>
                      </a:solidFill>
                      <a:prstDash val="solid"/>
                      <a:round/>
                      <a:headEnd type="none" w="med" len="med"/>
                      <a:tailEnd type="none" w="med" len="med"/>
                    </a:lnB>
                    <a:solidFill>
                      <a:srgbClr val="FFC000"/>
                    </a:solidFill>
                  </a:tcPr>
                </a:tc>
              </a:tr>
              <a:tr h="381000">
                <a:tc>
                  <a:txBody>
                    <a:bodyPr/>
                    <a:lstStyle/>
                    <a:p>
                      <a:r>
                        <a:rPr lang="en-US" sz="1000" b="1" dirty="0" smtClean="0"/>
                        <a:t>1.</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Strategic</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Cost to Revenue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200" dirty="0" smtClean="0">
                          <a:solidFill>
                            <a:srgbClr val="000000"/>
                          </a:solidFill>
                          <a:effectLst/>
                          <a:latin typeface="+mj-lt"/>
                          <a:ea typeface="Times New Roman"/>
                          <a:cs typeface="Times New Roman"/>
                        </a:rPr>
                        <a:t>96%</a:t>
                      </a:r>
                      <a:endParaRPr lang="en-US" sz="1200" dirty="0">
                        <a:effectLst/>
                        <a:latin typeface="+mj-lt"/>
                        <a:ea typeface="Times New Roman"/>
                        <a:cs typeface="Times New Roman"/>
                      </a:endParaRPr>
                    </a:p>
                    <a:p>
                      <a:pPr marL="0" marR="0" algn="ctr">
                        <a:lnSpc>
                          <a:spcPct val="115000"/>
                        </a:lnSpc>
                        <a:spcBef>
                          <a:spcPts val="0"/>
                        </a:spcBef>
                        <a:spcAft>
                          <a:spcPts val="0"/>
                        </a:spcAft>
                      </a:pPr>
                      <a:r>
                        <a:rPr lang="en-US" sz="1200" dirty="0">
                          <a:solidFill>
                            <a:srgbClr val="000000"/>
                          </a:solidFill>
                          <a:effectLst/>
                          <a:latin typeface="+mj-lt"/>
                          <a:ea typeface="Times New Roman"/>
                          <a:cs typeface="Times New Roman"/>
                        </a:rPr>
                        <a:t> </a:t>
                      </a:r>
                      <a:endParaRPr lang="en-US" sz="1200" dirty="0">
                        <a:effectLst/>
                        <a:latin typeface="+mj-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kern="1200" dirty="0" smtClean="0">
                          <a:solidFill>
                            <a:srgbClr val="000000"/>
                          </a:solidFill>
                          <a:effectLst/>
                          <a:latin typeface="+mj-lt"/>
                          <a:ea typeface="Times New Roman"/>
                          <a:cs typeface="Times New Roman"/>
                        </a:rPr>
                        <a:t>90%</a:t>
                      </a:r>
                      <a:endParaRPr lang="en-US" sz="1200" dirty="0">
                        <a:effectLst/>
                        <a:latin typeface="+mj-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r>
                        <a:rPr lang="en-US" sz="1000" b="1" dirty="0" smtClean="0"/>
                        <a:t>2.</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Reputational, Compliance</a:t>
                      </a:r>
                      <a:r>
                        <a:rPr lang="en-US" sz="1200" b="1" baseline="0" dirty="0" smtClean="0"/>
                        <a:t> Risk</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MRIAs or regulatory findings requiring immediate attention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N/A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206">
                <a:tc>
                  <a:txBody>
                    <a:bodyPr/>
                    <a:lstStyle/>
                    <a:p>
                      <a:r>
                        <a:rPr lang="en-US" sz="1000" b="1" dirty="0" smtClean="0"/>
                        <a:t>3.</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Credit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kern="1200" dirty="0" smtClean="0">
                          <a:solidFill>
                            <a:schemeClr val="tx1"/>
                          </a:solidFill>
                          <a:effectLst/>
                          <a:latin typeface="+mn-lt"/>
                          <a:ea typeface="+mn-ea"/>
                          <a:cs typeface="+mn-cs"/>
                        </a:rPr>
                        <a:t>Highest Amount of Total Non-DVP settling in one day (USD MM)</a:t>
                      </a:r>
                      <a:endParaRPr lang="en-US" sz="700" dirty="0">
                        <a:effectLst/>
                        <a:latin typeface="Arial" panose="020B0604020202020204" pitchFamily="34" charset="0"/>
                        <a:ea typeface="Times New Roman"/>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dirty="0" smtClean="0">
                          <a:solidFill>
                            <a:srgbClr val="000000"/>
                          </a:solidFill>
                          <a:effectLst/>
                          <a:latin typeface="+mj-lt"/>
                          <a:ea typeface="Times New Roman"/>
                          <a:cs typeface="Times New Roman"/>
                        </a:rPr>
                        <a:t>$55M</a:t>
                      </a:r>
                      <a:endParaRPr lang="en-US" sz="1200" dirty="0" smtClean="0">
                        <a:effectLst/>
                        <a:latin typeface="+mj-lt"/>
                        <a:ea typeface="Times New Roman"/>
                        <a:cs typeface="Times New Roman"/>
                      </a:endParaRPr>
                    </a:p>
                    <a:p>
                      <a:pPr marL="0" marR="0" algn="ctr">
                        <a:lnSpc>
                          <a:spcPct val="115000"/>
                        </a:lnSpc>
                        <a:spcBef>
                          <a:spcPts val="0"/>
                        </a:spcBef>
                        <a:spcAft>
                          <a:spcPts val="0"/>
                        </a:spcAft>
                      </a:pPr>
                      <a:r>
                        <a:rPr lang="en-US" sz="1200" dirty="0" smtClean="0">
                          <a:solidFill>
                            <a:srgbClr val="000000"/>
                          </a:solidFill>
                          <a:effectLst/>
                          <a:latin typeface="+mj-lt"/>
                          <a:ea typeface="Times New Roman"/>
                          <a:cs typeface="Times New Roman"/>
                        </a:rPr>
                        <a:t> </a:t>
                      </a:r>
                      <a:endParaRPr lang="en-US" sz="1200" dirty="0">
                        <a:effectLst/>
                        <a:latin typeface="+mj-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smtClean="0">
                          <a:solidFill>
                            <a:srgbClr val="000000"/>
                          </a:solidFill>
                          <a:effectLst/>
                          <a:latin typeface="+mj-lt"/>
                          <a:ea typeface="Times New Roman"/>
                          <a:cs typeface="Times New Roman"/>
                        </a:rPr>
                        <a:t>&gt;$50M</a:t>
                      </a:r>
                      <a:endParaRPr lang="en-US" sz="1200" dirty="0" smtClean="0">
                        <a:effectLst/>
                        <a:latin typeface="+mj-lt"/>
                        <a:ea typeface="Times New Roman"/>
                        <a:cs typeface="Times New Roman"/>
                      </a:endParaRPr>
                    </a:p>
                    <a:p>
                      <a:pPr marL="0" marR="0" algn="ctr">
                        <a:lnSpc>
                          <a:spcPct val="115000"/>
                        </a:lnSpc>
                        <a:spcBef>
                          <a:spcPts val="0"/>
                        </a:spcBef>
                        <a:spcAft>
                          <a:spcPts val="0"/>
                        </a:spcAft>
                      </a:pPr>
                      <a:r>
                        <a:rPr lang="en-US" sz="1200" dirty="0" smtClean="0">
                          <a:solidFill>
                            <a:srgbClr val="000000"/>
                          </a:solidFill>
                          <a:effectLst/>
                          <a:latin typeface="+mj-lt"/>
                          <a:ea typeface="Times New Roman"/>
                          <a:cs typeface="Times New Roman"/>
                        </a:rPr>
                        <a:t> </a:t>
                      </a:r>
                      <a:endParaRPr lang="en-US" sz="1200" dirty="0">
                        <a:effectLst/>
                        <a:latin typeface="+mj-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206">
                <a:tc>
                  <a:txBody>
                    <a:bodyPr/>
                    <a:lstStyle/>
                    <a:p>
                      <a:r>
                        <a:rPr lang="en-US" sz="1000" b="1" dirty="0" smtClean="0"/>
                        <a:t>4.</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Market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Mark</a:t>
                      </a:r>
                      <a:r>
                        <a:rPr lang="en-US" sz="1200" baseline="0" dirty="0" smtClean="0"/>
                        <a:t> to Market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a:lnSpc>
                          <a:spcPct val="115000"/>
                        </a:lnSpc>
                        <a:spcBef>
                          <a:spcPts val="0"/>
                        </a:spcBef>
                        <a:spcAft>
                          <a:spcPts val="0"/>
                        </a:spcAft>
                      </a:pPr>
                      <a:r>
                        <a:rPr lang="en-US" sz="1200" dirty="0">
                          <a:solidFill>
                            <a:srgbClr val="000000"/>
                          </a:solidFill>
                          <a:effectLst/>
                          <a:latin typeface="+mj-lt"/>
                          <a:ea typeface="Times New Roman"/>
                          <a:cs typeface="Arial" panose="020B0604020202020204" pitchFamily="34" charset="0"/>
                        </a:rPr>
                        <a:t>&gt; $</a:t>
                      </a:r>
                      <a:r>
                        <a:rPr lang="en-US" sz="1200" dirty="0" smtClean="0">
                          <a:solidFill>
                            <a:srgbClr val="000000"/>
                          </a:solidFill>
                          <a:effectLst/>
                          <a:latin typeface="+mj-lt"/>
                          <a:ea typeface="Times New Roman"/>
                          <a:cs typeface="Arial" panose="020B0604020202020204" pitchFamily="34" charset="0"/>
                        </a:rPr>
                        <a:t>1.5 M</a:t>
                      </a:r>
                      <a:endParaRPr lang="en-US" sz="1200" dirty="0">
                        <a:effectLst/>
                        <a:latin typeface="+mj-lt"/>
                        <a:ea typeface="Times New Roman"/>
                        <a:cs typeface="Arial" panose="020B0604020202020204" pitchFamily="34" charset="0"/>
                      </a:endParaRPr>
                    </a:p>
                    <a:p>
                      <a:pPr marL="285750" marR="0" algn="ctr">
                        <a:lnSpc>
                          <a:spcPct val="115000"/>
                        </a:lnSpc>
                        <a:spcBef>
                          <a:spcPts val="0"/>
                        </a:spcBef>
                        <a:spcAft>
                          <a:spcPts val="0"/>
                        </a:spcAft>
                      </a:pPr>
                      <a:r>
                        <a:rPr lang="en-US" sz="1200" dirty="0">
                          <a:solidFill>
                            <a:srgbClr val="000000"/>
                          </a:solidFill>
                          <a:effectLst/>
                          <a:latin typeface="+mj-lt"/>
                          <a:ea typeface="Times New Roman"/>
                          <a:cs typeface="Arial" panose="020B0604020202020204" pitchFamily="34" charset="0"/>
                        </a:rPr>
                        <a:t> </a:t>
                      </a:r>
                      <a:endParaRPr lang="en-US" sz="1200" dirty="0">
                        <a:effectLst/>
                        <a:latin typeface="+mj-lt"/>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u="sng" dirty="0" smtClean="0">
                          <a:solidFill>
                            <a:srgbClr val="000000"/>
                          </a:solidFill>
                          <a:effectLst/>
                          <a:latin typeface="+mj-lt"/>
                          <a:ea typeface="Times New Roman"/>
                          <a:cs typeface="Arial" panose="020B0604020202020204" pitchFamily="34" charset="0"/>
                        </a:rPr>
                        <a:t>&gt;</a:t>
                      </a:r>
                      <a:r>
                        <a:rPr lang="en-US" sz="1200" dirty="0" smtClean="0">
                          <a:solidFill>
                            <a:srgbClr val="000000"/>
                          </a:solidFill>
                          <a:effectLst/>
                          <a:latin typeface="+mj-lt"/>
                          <a:ea typeface="Times New Roman"/>
                          <a:cs typeface="Arial" panose="020B0604020202020204" pitchFamily="34" charset="0"/>
                        </a:rPr>
                        <a:t>$1M</a:t>
                      </a:r>
                      <a:endParaRPr lang="en-US" sz="1200" dirty="0">
                        <a:effectLst/>
                        <a:latin typeface="+mj-lt"/>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3728">
                <a:tc>
                  <a:txBody>
                    <a:bodyPr/>
                    <a:lstStyle/>
                    <a:p>
                      <a:r>
                        <a:rPr lang="en-US" sz="1000" b="1" dirty="0" smtClean="0"/>
                        <a:t>5.</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Liquidity</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Stressed Survival Period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30 days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&lt; 35 days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863">
                <a:tc>
                  <a:txBody>
                    <a:bodyPr/>
                    <a:lstStyle/>
                    <a:p>
                      <a:r>
                        <a:rPr lang="en-US" sz="1000" b="1" dirty="0" smtClean="0"/>
                        <a:t>6.</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Liquidity</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Excess margin</a:t>
                      </a:r>
                      <a:r>
                        <a:rPr lang="en-US" sz="1200" baseline="0" dirty="0" smtClean="0"/>
                        <a:t> coverage for customer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 marR="0" algn="ctr">
                        <a:lnSpc>
                          <a:spcPct val="115000"/>
                        </a:lnSpc>
                        <a:spcBef>
                          <a:spcPts val="0"/>
                        </a:spcBef>
                        <a:spcAft>
                          <a:spcPts val="0"/>
                        </a:spcAft>
                      </a:pPr>
                      <a:r>
                        <a:rPr lang="en-US" sz="1200" dirty="0">
                          <a:solidFill>
                            <a:srgbClr val="000000"/>
                          </a:solidFill>
                          <a:effectLst/>
                          <a:latin typeface="+mj-lt"/>
                          <a:ea typeface="Times New Roman"/>
                          <a:cs typeface="Times New Roman"/>
                        </a:rPr>
                        <a:t>$100M</a:t>
                      </a:r>
                      <a:endParaRPr lang="en-US" sz="1200" dirty="0">
                        <a:effectLst/>
                        <a:latin typeface="+mj-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u="sng" dirty="0" smtClean="0">
                          <a:solidFill>
                            <a:srgbClr val="000000"/>
                          </a:solidFill>
                          <a:effectLst/>
                          <a:latin typeface="+mj-lt"/>
                          <a:ea typeface="Times New Roman"/>
                          <a:cs typeface="Times New Roman"/>
                        </a:rPr>
                        <a:t>&gt;</a:t>
                      </a:r>
                      <a:r>
                        <a:rPr lang="en-US" sz="1200" dirty="0" smtClean="0">
                          <a:solidFill>
                            <a:srgbClr val="000000"/>
                          </a:solidFill>
                          <a:effectLst/>
                          <a:latin typeface="+mj-lt"/>
                          <a:ea typeface="Times New Roman"/>
                          <a:cs typeface="Times New Roman"/>
                        </a:rPr>
                        <a:t>$150M</a:t>
                      </a:r>
                      <a:endParaRPr lang="en-US" sz="1200" dirty="0">
                        <a:effectLst/>
                        <a:latin typeface="+mj-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863">
                <a:tc>
                  <a:txBody>
                    <a:bodyPr/>
                    <a:lstStyle/>
                    <a:p>
                      <a:r>
                        <a:rPr lang="en-US" sz="1000" b="1" dirty="0" smtClean="0"/>
                        <a:t>7.</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Liquidity</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Excess</a:t>
                      </a:r>
                      <a:r>
                        <a:rPr lang="en-US" sz="1200" baseline="0" dirty="0" smtClean="0"/>
                        <a:t> margin coverage for house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4450" marR="0" indent="-44450" algn="ctr">
                        <a:lnSpc>
                          <a:spcPct val="115000"/>
                        </a:lnSpc>
                        <a:spcBef>
                          <a:spcPts val="0"/>
                        </a:spcBef>
                        <a:spcAft>
                          <a:spcPts val="0"/>
                        </a:spcAft>
                      </a:pPr>
                      <a:r>
                        <a:rPr lang="en-US" sz="1200" dirty="0">
                          <a:solidFill>
                            <a:srgbClr val="000000"/>
                          </a:solidFill>
                          <a:effectLst/>
                          <a:latin typeface="+mj-lt"/>
                          <a:ea typeface="Times New Roman"/>
                          <a:cs typeface="Times New Roman"/>
                        </a:rPr>
                        <a:t>$100M</a:t>
                      </a:r>
                      <a:endParaRPr lang="en-US" sz="1200" dirty="0">
                        <a:effectLst/>
                        <a:latin typeface="+mj-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u="sng" dirty="0" smtClean="0">
                          <a:solidFill>
                            <a:srgbClr val="000000"/>
                          </a:solidFill>
                          <a:effectLst/>
                          <a:latin typeface="+mj-lt"/>
                          <a:ea typeface="Times New Roman"/>
                          <a:cs typeface="Times New Roman"/>
                        </a:rPr>
                        <a:t>&gt;</a:t>
                      </a:r>
                      <a:r>
                        <a:rPr lang="en-US" sz="1200" dirty="0" smtClean="0">
                          <a:solidFill>
                            <a:srgbClr val="000000"/>
                          </a:solidFill>
                          <a:effectLst/>
                          <a:latin typeface="+mj-lt"/>
                          <a:ea typeface="Times New Roman"/>
                          <a:cs typeface="Times New Roman"/>
                        </a:rPr>
                        <a:t>$150M</a:t>
                      </a:r>
                      <a:endParaRPr lang="en-US" sz="1200" dirty="0">
                        <a:effectLst/>
                        <a:latin typeface="+mj-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863">
                <a:tc>
                  <a:txBody>
                    <a:bodyPr/>
                    <a:lstStyle/>
                    <a:p>
                      <a:r>
                        <a:rPr lang="en-US" sz="1000" b="1" dirty="0" smtClean="0"/>
                        <a:t>8.</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Operational</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Gross</a:t>
                      </a:r>
                      <a:r>
                        <a:rPr lang="en-US" sz="1200" baseline="0" dirty="0" smtClean="0"/>
                        <a:t> Loss/Gross Margin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2.50%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2.00%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885">
                <a:tc>
                  <a:txBody>
                    <a:bodyPr/>
                    <a:lstStyle/>
                    <a:p>
                      <a:r>
                        <a:rPr lang="en-US" sz="1000" b="1" dirty="0" smtClean="0"/>
                        <a:t>9.</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Operational</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Material Operational</a:t>
                      </a:r>
                      <a:r>
                        <a:rPr lang="en-US" sz="1200" baseline="0" dirty="0" smtClean="0"/>
                        <a:t> Risk Events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39">
                <a:tc>
                  <a:txBody>
                    <a:bodyPr/>
                    <a:lstStyle/>
                    <a:p>
                      <a:r>
                        <a:rPr lang="en-US" sz="1000" b="1" dirty="0" smtClean="0"/>
                        <a:t>10.</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Operational</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Peak Amount during the month for failed trades to total core-equity capital</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a:lnSpc>
                          <a:spcPct val="115000"/>
                        </a:lnSpc>
                        <a:spcBef>
                          <a:spcPts val="0"/>
                        </a:spcBef>
                        <a:spcAft>
                          <a:spcPts val="0"/>
                        </a:spcAft>
                      </a:pPr>
                      <a:r>
                        <a:rPr lang="en-US" sz="1200" dirty="0" smtClean="0">
                          <a:effectLst/>
                          <a:latin typeface="+mn-lt"/>
                          <a:ea typeface="Times New Roman"/>
                          <a:cs typeface="Arial" panose="020B0604020202020204" pitchFamily="34" charset="0"/>
                        </a:rPr>
                        <a:t>5%</a:t>
                      </a:r>
                      <a:endParaRPr lang="en-US" sz="1200" dirty="0">
                        <a:effectLst/>
                        <a:latin typeface="+mn-lt"/>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a:lnSpc>
                          <a:spcPct val="115000"/>
                        </a:lnSpc>
                        <a:spcBef>
                          <a:spcPts val="0"/>
                        </a:spcBef>
                        <a:spcAft>
                          <a:spcPts val="0"/>
                        </a:spcAft>
                      </a:pPr>
                      <a:r>
                        <a:rPr lang="en-US" sz="1200" u="sng" dirty="0" smtClean="0">
                          <a:effectLst/>
                          <a:latin typeface="+mn-lt"/>
                          <a:ea typeface="Times New Roman"/>
                          <a:cs typeface="Arial" panose="020B0604020202020204" pitchFamily="34" charset="0"/>
                        </a:rPr>
                        <a:t>&gt;</a:t>
                      </a:r>
                      <a:r>
                        <a:rPr lang="en-US" sz="1200" dirty="0" smtClean="0">
                          <a:effectLst/>
                          <a:latin typeface="+mn-lt"/>
                          <a:ea typeface="Times New Roman"/>
                          <a:cs typeface="Arial" panose="020B0604020202020204" pitchFamily="34" charset="0"/>
                        </a:rPr>
                        <a:t>4.5%</a:t>
                      </a:r>
                      <a:endParaRPr lang="en-US" sz="1200" dirty="0">
                        <a:effectLst/>
                        <a:latin typeface="+mn-lt"/>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39">
                <a:tc>
                  <a:txBody>
                    <a:bodyPr/>
                    <a:lstStyle/>
                    <a:p>
                      <a:r>
                        <a:rPr lang="en-US" sz="1000" b="1" dirty="0" smtClean="0"/>
                        <a:t>11.</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Model</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Legacy</a:t>
                      </a:r>
                      <a:r>
                        <a:rPr lang="en-US" sz="1200" baseline="0" dirty="0" smtClean="0"/>
                        <a:t> Tier 1 models in production without appropriate approval</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863">
                <a:tc>
                  <a:txBody>
                    <a:bodyPr/>
                    <a:lstStyle/>
                    <a:p>
                      <a:r>
                        <a:rPr lang="en-US" sz="1000" b="1" dirty="0" smtClean="0"/>
                        <a:t>12.</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Capital Adequacy</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Excess net capital</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a:lnSpc>
                          <a:spcPct val="115000"/>
                        </a:lnSpc>
                        <a:spcBef>
                          <a:spcPts val="0"/>
                        </a:spcBef>
                        <a:spcAft>
                          <a:spcPts val="0"/>
                        </a:spcAft>
                      </a:pPr>
                      <a:r>
                        <a:rPr lang="en-US" sz="1200" dirty="0" smtClean="0">
                          <a:effectLst/>
                          <a:latin typeface="+mj-lt"/>
                          <a:ea typeface="Times New Roman"/>
                          <a:cs typeface="Arial" panose="020B0604020202020204" pitchFamily="34" charset="0"/>
                        </a:rPr>
                        <a:t>$50M</a:t>
                      </a:r>
                      <a:endParaRPr lang="en-US" sz="1200" dirty="0">
                        <a:effectLst/>
                        <a:latin typeface="+mj-lt"/>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ctr">
                        <a:lnSpc>
                          <a:spcPct val="115000"/>
                        </a:lnSpc>
                        <a:spcBef>
                          <a:spcPts val="0"/>
                        </a:spcBef>
                        <a:spcAft>
                          <a:spcPts val="0"/>
                        </a:spcAft>
                      </a:pPr>
                      <a:r>
                        <a:rPr lang="en-US" sz="1200" dirty="0" smtClean="0">
                          <a:effectLst/>
                          <a:latin typeface="+mj-lt"/>
                          <a:ea typeface="Times New Roman"/>
                          <a:cs typeface="Arial" panose="020B0604020202020204" pitchFamily="34" charset="0"/>
                        </a:rPr>
                        <a:t>$80M</a:t>
                      </a:r>
                      <a:endParaRPr lang="en-US" sz="1200" dirty="0">
                        <a:effectLst/>
                        <a:latin typeface="+mj-lt"/>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863">
                <a:tc>
                  <a:txBody>
                    <a:bodyPr/>
                    <a:lstStyle/>
                    <a:p>
                      <a:r>
                        <a:rPr lang="en-US" sz="1000" b="1" dirty="0" smtClean="0"/>
                        <a:t>13.</a:t>
                      </a: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Capital</a:t>
                      </a:r>
                      <a:r>
                        <a:rPr lang="en-US" sz="1200" b="1" baseline="0" dirty="0" smtClean="0"/>
                        <a:t> Adequacy</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Tier 1 Leverage</a:t>
                      </a:r>
                      <a:r>
                        <a:rPr lang="en-US" sz="1200" baseline="0" dirty="0" smtClean="0"/>
                        <a:t> Ratio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effectLst/>
                          <a:latin typeface="+mj-lt"/>
                          <a:ea typeface="Times New Roman"/>
                          <a:cs typeface="Times New Roman"/>
                        </a:rPr>
                        <a:t>8%</a:t>
                      </a:r>
                      <a:endParaRPr lang="en-US" sz="1200" dirty="0">
                        <a:effectLst/>
                        <a:latin typeface="+mj-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smtClean="0">
                          <a:effectLst/>
                          <a:latin typeface="+mj-lt"/>
                          <a:ea typeface="Times New Roman"/>
                          <a:cs typeface="Times New Roman"/>
                        </a:rPr>
                        <a:t>10%</a:t>
                      </a:r>
                      <a:endParaRPr lang="en-US" sz="1200" dirty="0">
                        <a:effectLst/>
                        <a:latin typeface="+mj-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17074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27" name="5 Marcador de número de diapositiva"/>
          <p:cNvSpPr>
            <a:spLocks noGrp="1"/>
          </p:cNvSpPr>
          <p:nvPr>
            <p:ph type="sldNum" sz="quarter" idx="10"/>
          </p:nvPr>
        </p:nvSpPr>
        <p:spPr>
          <a:xfrm>
            <a:off x="0" y="6375400"/>
            <a:ext cx="436563" cy="482600"/>
          </a:xfrm>
          <a:prstGeom prst="rect">
            <a:avLst/>
          </a:prstGeom>
        </p:spPr>
        <p:txBody>
          <a:bodyPr/>
          <a:lstStyle>
            <a:lvl1pPr algn="l">
              <a:defRPr sz="1050">
                <a:solidFill>
                  <a:schemeClr val="bg1"/>
                </a:solidFill>
              </a:defRPr>
            </a:lvl1pPr>
          </a:lstStyle>
          <a:p>
            <a:pPr>
              <a:defRPr/>
            </a:pPr>
            <a:fld id="{106BA978-0AD2-4251-852D-59FEEE1C7C09}" type="slidenum">
              <a:rPr lang="en-US" smtClean="0">
                <a:solidFill>
                  <a:prstClr val="white"/>
                </a:solidFill>
              </a:rPr>
              <a:pPr>
                <a:defRPr/>
              </a:pPr>
              <a:t>11</a:t>
            </a:fld>
            <a:endParaRPr lang="en-US" dirty="0">
              <a:solidFill>
                <a:prstClr val="white"/>
              </a:solidFill>
            </a:endParaRPr>
          </a:p>
        </p:txBody>
      </p:sp>
      <p:sp>
        <p:nvSpPr>
          <p:cNvPr id="77" name="TextBox 76"/>
          <p:cNvSpPr txBox="1"/>
          <p:nvPr/>
        </p:nvSpPr>
        <p:spPr>
          <a:xfrm>
            <a:off x="749267" y="735164"/>
            <a:ext cx="4267200" cy="400110"/>
          </a:xfrm>
          <a:prstGeom prst="rect">
            <a:avLst/>
          </a:prstGeom>
          <a:noFill/>
        </p:spPr>
        <p:txBody>
          <a:bodyPr wrap="square" rtlCol="0">
            <a:spAutoFit/>
          </a:bodyPr>
          <a:lstStyle/>
          <a:p>
            <a:pPr fontAlgn="base">
              <a:spcBef>
                <a:spcPct val="0"/>
              </a:spcBef>
              <a:spcAft>
                <a:spcPct val="0"/>
              </a:spcAft>
            </a:pPr>
            <a:r>
              <a:rPr lang="en-US" sz="2000" b="1" dirty="0" smtClean="0">
                <a:solidFill>
                  <a:prstClr val="black"/>
                </a:solidFill>
                <a:cs typeface="Arial" charset="0"/>
              </a:rPr>
              <a:t>RAS </a:t>
            </a:r>
            <a:r>
              <a:rPr lang="en-US" sz="2000" b="1" dirty="0">
                <a:solidFill>
                  <a:prstClr val="black"/>
                </a:solidFill>
                <a:cs typeface="Arial" charset="0"/>
              </a:rPr>
              <a:t>Summary</a:t>
            </a:r>
          </a:p>
        </p:txBody>
      </p:sp>
      <p:grpSp>
        <p:nvGrpSpPr>
          <p:cNvPr id="88" name="Group 87"/>
          <p:cNvGrpSpPr/>
          <p:nvPr/>
        </p:nvGrpSpPr>
        <p:grpSpPr>
          <a:xfrm>
            <a:off x="2679184" y="2743395"/>
            <a:ext cx="4159023" cy="576064"/>
            <a:chOff x="2491526" y="2071283"/>
            <a:chExt cx="3856417" cy="505081"/>
          </a:xfrm>
        </p:grpSpPr>
        <p:pic>
          <p:nvPicPr>
            <p:cNvPr id="90" name="Picture 89"/>
            <p:cNvPicPr/>
            <p:nvPr/>
          </p:nvPicPr>
          <p:blipFill>
            <a:blip r:embed="rId3" cstate="print"/>
            <a:srcRect t="8571"/>
            <a:stretch>
              <a:fillRect/>
            </a:stretch>
          </p:blipFill>
          <p:spPr bwMode="auto">
            <a:xfrm>
              <a:off x="2491526" y="2098598"/>
              <a:ext cx="475937" cy="477766"/>
            </a:xfrm>
            <a:prstGeom prst="rect">
              <a:avLst/>
            </a:prstGeom>
            <a:noFill/>
            <a:ln w="9525">
              <a:noFill/>
              <a:miter lim="800000"/>
              <a:headEnd/>
              <a:tailEnd/>
            </a:ln>
          </p:spPr>
        </p:pic>
        <p:pic>
          <p:nvPicPr>
            <p:cNvPr id="92" name="Picture 91"/>
            <p:cNvPicPr/>
            <p:nvPr/>
          </p:nvPicPr>
          <p:blipFill>
            <a:blip r:embed="rId4" cstate="print"/>
            <a:srcRect/>
            <a:stretch>
              <a:fillRect/>
            </a:stretch>
          </p:blipFill>
          <p:spPr bwMode="auto">
            <a:xfrm>
              <a:off x="4241418" y="2071283"/>
              <a:ext cx="512364" cy="500053"/>
            </a:xfrm>
            <a:prstGeom prst="rect">
              <a:avLst/>
            </a:prstGeom>
            <a:noFill/>
            <a:ln w="9525">
              <a:noFill/>
              <a:miter lim="800000"/>
              <a:headEnd/>
              <a:tailEnd/>
            </a:ln>
          </p:spPr>
        </p:pic>
        <p:pic>
          <p:nvPicPr>
            <p:cNvPr id="94" name="Picture 93"/>
            <p:cNvPicPr/>
            <p:nvPr/>
          </p:nvPicPr>
          <p:blipFill>
            <a:blip r:embed="rId5" cstate="print"/>
            <a:srcRect t="8459" b="17830"/>
            <a:stretch>
              <a:fillRect/>
            </a:stretch>
          </p:blipFill>
          <p:spPr bwMode="auto">
            <a:xfrm>
              <a:off x="5747479" y="2095033"/>
              <a:ext cx="600464" cy="455371"/>
            </a:xfrm>
            <a:prstGeom prst="rect">
              <a:avLst/>
            </a:prstGeom>
            <a:noFill/>
            <a:ln w="9525">
              <a:noFill/>
              <a:miter lim="800000"/>
              <a:headEnd/>
              <a:tailEnd/>
            </a:ln>
          </p:spPr>
        </p:pic>
      </p:grpSp>
      <p:grpSp>
        <p:nvGrpSpPr>
          <p:cNvPr id="57" name="Group 56"/>
          <p:cNvGrpSpPr/>
          <p:nvPr/>
        </p:nvGrpSpPr>
        <p:grpSpPr>
          <a:xfrm>
            <a:off x="2679184" y="3573016"/>
            <a:ext cx="4159024" cy="576063"/>
            <a:chOff x="2491526" y="2071283"/>
            <a:chExt cx="3856417" cy="505081"/>
          </a:xfrm>
        </p:grpSpPr>
        <p:pic>
          <p:nvPicPr>
            <p:cNvPr id="61" name="Picture 60"/>
            <p:cNvPicPr/>
            <p:nvPr/>
          </p:nvPicPr>
          <p:blipFill>
            <a:blip r:embed="rId3" cstate="print"/>
            <a:srcRect t="8571"/>
            <a:stretch>
              <a:fillRect/>
            </a:stretch>
          </p:blipFill>
          <p:spPr bwMode="auto">
            <a:xfrm>
              <a:off x="2491526" y="2098598"/>
              <a:ext cx="475937" cy="477766"/>
            </a:xfrm>
            <a:prstGeom prst="rect">
              <a:avLst/>
            </a:prstGeom>
            <a:noFill/>
            <a:ln w="9525">
              <a:noFill/>
              <a:miter lim="800000"/>
              <a:headEnd/>
              <a:tailEnd/>
            </a:ln>
          </p:spPr>
        </p:pic>
        <p:pic>
          <p:nvPicPr>
            <p:cNvPr id="71" name="Picture 70"/>
            <p:cNvPicPr/>
            <p:nvPr/>
          </p:nvPicPr>
          <p:blipFill>
            <a:blip r:embed="rId4" cstate="print"/>
            <a:srcRect/>
            <a:stretch>
              <a:fillRect/>
            </a:stretch>
          </p:blipFill>
          <p:spPr bwMode="auto">
            <a:xfrm>
              <a:off x="4241418" y="2071283"/>
              <a:ext cx="512364" cy="500053"/>
            </a:xfrm>
            <a:prstGeom prst="rect">
              <a:avLst/>
            </a:prstGeom>
            <a:noFill/>
            <a:ln w="9525">
              <a:noFill/>
              <a:miter lim="800000"/>
              <a:headEnd/>
              <a:tailEnd/>
            </a:ln>
          </p:spPr>
        </p:pic>
        <p:pic>
          <p:nvPicPr>
            <p:cNvPr id="72" name="Picture 71"/>
            <p:cNvPicPr/>
            <p:nvPr/>
          </p:nvPicPr>
          <p:blipFill>
            <a:blip r:embed="rId5" cstate="print"/>
            <a:srcRect t="8459" b="17830"/>
            <a:stretch>
              <a:fillRect/>
            </a:stretch>
          </p:blipFill>
          <p:spPr bwMode="auto">
            <a:xfrm>
              <a:off x="5747479" y="2095033"/>
              <a:ext cx="600464" cy="455371"/>
            </a:xfrm>
            <a:prstGeom prst="rect">
              <a:avLst/>
            </a:prstGeom>
            <a:noFill/>
            <a:ln w="9525">
              <a:noFill/>
              <a:miter lim="800000"/>
              <a:headEnd/>
              <a:tailEnd/>
            </a:ln>
          </p:spPr>
        </p:pic>
      </p:grpSp>
      <p:grpSp>
        <p:nvGrpSpPr>
          <p:cNvPr id="81" name="Group 80"/>
          <p:cNvGrpSpPr/>
          <p:nvPr/>
        </p:nvGrpSpPr>
        <p:grpSpPr>
          <a:xfrm>
            <a:off x="2679184" y="1895108"/>
            <a:ext cx="4159023" cy="597787"/>
            <a:chOff x="2491526" y="2071283"/>
            <a:chExt cx="3856417" cy="505081"/>
          </a:xfrm>
        </p:grpSpPr>
        <p:pic>
          <p:nvPicPr>
            <p:cNvPr id="83" name="Picture 82"/>
            <p:cNvPicPr/>
            <p:nvPr/>
          </p:nvPicPr>
          <p:blipFill>
            <a:blip r:embed="rId3" cstate="print"/>
            <a:srcRect t="8571"/>
            <a:stretch>
              <a:fillRect/>
            </a:stretch>
          </p:blipFill>
          <p:spPr bwMode="auto">
            <a:xfrm>
              <a:off x="2491526" y="2098598"/>
              <a:ext cx="475937" cy="477766"/>
            </a:xfrm>
            <a:prstGeom prst="rect">
              <a:avLst/>
            </a:prstGeom>
            <a:noFill/>
            <a:ln w="9525">
              <a:noFill/>
              <a:miter lim="800000"/>
              <a:headEnd/>
              <a:tailEnd/>
            </a:ln>
          </p:spPr>
        </p:pic>
        <p:pic>
          <p:nvPicPr>
            <p:cNvPr id="85" name="Picture 84"/>
            <p:cNvPicPr/>
            <p:nvPr/>
          </p:nvPicPr>
          <p:blipFill>
            <a:blip r:embed="rId4" cstate="print"/>
            <a:srcRect/>
            <a:stretch>
              <a:fillRect/>
            </a:stretch>
          </p:blipFill>
          <p:spPr bwMode="auto">
            <a:xfrm>
              <a:off x="4241418" y="2071283"/>
              <a:ext cx="512364" cy="500053"/>
            </a:xfrm>
            <a:prstGeom prst="rect">
              <a:avLst/>
            </a:prstGeom>
            <a:solidFill>
              <a:srgbClr val="FFC000"/>
            </a:solidFill>
            <a:ln w="9525">
              <a:noFill/>
              <a:miter lim="800000"/>
              <a:headEnd/>
              <a:tailEnd/>
            </a:ln>
          </p:spPr>
        </p:pic>
        <p:pic>
          <p:nvPicPr>
            <p:cNvPr id="86" name="Picture 85"/>
            <p:cNvPicPr/>
            <p:nvPr/>
          </p:nvPicPr>
          <p:blipFill>
            <a:blip r:embed="rId5" cstate="print"/>
            <a:srcRect t="8459" b="17830"/>
            <a:stretch>
              <a:fillRect/>
            </a:stretch>
          </p:blipFill>
          <p:spPr bwMode="auto">
            <a:xfrm>
              <a:off x="5747479" y="2095033"/>
              <a:ext cx="600464" cy="455371"/>
            </a:xfrm>
            <a:prstGeom prst="rect">
              <a:avLst/>
            </a:prstGeom>
            <a:noFill/>
            <a:ln w="9525">
              <a:noFill/>
              <a:miter lim="800000"/>
              <a:headEnd/>
              <a:tailEnd/>
            </a:ln>
          </p:spPr>
        </p:pic>
      </p:grpSp>
      <p:sp>
        <p:nvSpPr>
          <p:cNvPr id="52" name="TextBox 51"/>
          <p:cNvSpPr txBox="1"/>
          <p:nvPr/>
        </p:nvSpPr>
        <p:spPr>
          <a:xfrm>
            <a:off x="6906584" y="2908781"/>
            <a:ext cx="485530" cy="276999"/>
          </a:xfrm>
          <a:prstGeom prst="rect">
            <a:avLst/>
          </a:prstGeom>
          <a:noFill/>
        </p:spPr>
        <p:txBody>
          <a:bodyPr wrap="square" rtlCol="0">
            <a:spAutoFit/>
          </a:bodyPr>
          <a:lstStyle/>
          <a:p>
            <a:pPr fontAlgn="base">
              <a:spcBef>
                <a:spcPct val="0"/>
              </a:spcBef>
              <a:spcAft>
                <a:spcPct val="0"/>
              </a:spcAft>
            </a:pPr>
            <a:endParaRPr lang="en-US" sz="1200" b="1" dirty="0">
              <a:solidFill>
                <a:prstClr val="black"/>
              </a:solidFill>
              <a:cs typeface="Arial" charset="0"/>
            </a:endParaRPr>
          </a:p>
        </p:txBody>
      </p:sp>
      <p:sp>
        <p:nvSpPr>
          <p:cNvPr id="2" name="Rectangle 1"/>
          <p:cNvSpPr/>
          <p:nvPr/>
        </p:nvSpPr>
        <p:spPr>
          <a:xfrm>
            <a:off x="422833" y="2098303"/>
            <a:ext cx="2547686" cy="1915909"/>
          </a:xfrm>
          <a:prstGeom prst="rect">
            <a:avLst/>
          </a:prstGeom>
        </p:spPr>
        <p:txBody>
          <a:bodyPr wrap="square">
            <a:spAutoFit/>
          </a:bodyPr>
          <a:lstStyle/>
          <a:p>
            <a:pPr fontAlgn="base">
              <a:spcAft>
                <a:spcPct val="0"/>
              </a:spcAft>
            </a:pPr>
            <a:r>
              <a:rPr lang="en-US" b="1" dirty="0">
                <a:solidFill>
                  <a:prstClr val="black"/>
                </a:solidFill>
                <a:cs typeface="Arial" charset="0"/>
              </a:rPr>
              <a:t>Status in </a:t>
            </a:r>
            <a:r>
              <a:rPr lang="en-US" b="1" dirty="0" smtClean="0">
                <a:solidFill>
                  <a:prstClr val="black"/>
                </a:solidFill>
                <a:cs typeface="Arial" charset="0"/>
              </a:rPr>
              <a:t>April:</a:t>
            </a:r>
            <a:endParaRPr lang="en-US" b="1" dirty="0">
              <a:solidFill>
                <a:prstClr val="black"/>
              </a:solidFill>
              <a:cs typeface="Arial" charset="0"/>
            </a:endParaRPr>
          </a:p>
          <a:p>
            <a:pPr fontAlgn="base">
              <a:spcBef>
                <a:spcPct val="0"/>
              </a:spcBef>
              <a:spcAft>
                <a:spcPct val="0"/>
              </a:spcAft>
            </a:pPr>
            <a:endParaRPr lang="en-US" sz="1050" b="1" dirty="0">
              <a:solidFill>
                <a:prstClr val="black"/>
              </a:solidFill>
              <a:cs typeface="Arial" charset="0"/>
            </a:endParaRPr>
          </a:p>
          <a:p>
            <a:pPr fontAlgn="base">
              <a:spcBef>
                <a:spcPct val="0"/>
              </a:spcBef>
              <a:spcAft>
                <a:spcPct val="0"/>
              </a:spcAft>
            </a:pPr>
            <a:endParaRPr lang="en-US" b="1" dirty="0">
              <a:solidFill>
                <a:prstClr val="black"/>
              </a:solidFill>
              <a:cs typeface="Arial" charset="0"/>
            </a:endParaRPr>
          </a:p>
          <a:p>
            <a:pPr fontAlgn="base">
              <a:spcBef>
                <a:spcPct val="0"/>
              </a:spcBef>
              <a:spcAft>
                <a:spcPct val="0"/>
              </a:spcAft>
            </a:pPr>
            <a:r>
              <a:rPr lang="en-US" b="1" dirty="0">
                <a:solidFill>
                  <a:prstClr val="black"/>
                </a:solidFill>
                <a:cs typeface="Arial" charset="0"/>
              </a:rPr>
              <a:t>Status in </a:t>
            </a:r>
            <a:r>
              <a:rPr lang="en-US" b="1" dirty="0" smtClean="0">
                <a:solidFill>
                  <a:prstClr val="black"/>
                </a:solidFill>
                <a:cs typeface="Arial" charset="0"/>
              </a:rPr>
              <a:t>May:</a:t>
            </a:r>
            <a:endParaRPr lang="en-US" b="1" dirty="0">
              <a:solidFill>
                <a:prstClr val="black"/>
              </a:solidFill>
              <a:cs typeface="Arial" charset="0"/>
            </a:endParaRPr>
          </a:p>
          <a:p>
            <a:pPr fontAlgn="base">
              <a:spcBef>
                <a:spcPct val="0"/>
              </a:spcBef>
              <a:spcAft>
                <a:spcPct val="0"/>
              </a:spcAft>
            </a:pPr>
            <a:endParaRPr lang="en-US" b="1" dirty="0">
              <a:solidFill>
                <a:prstClr val="black"/>
              </a:solidFill>
              <a:cs typeface="Arial" charset="0"/>
            </a:endParaRPr>
          </a:p>
          <a:p>
            <a:pPr fontAlgn="base">
              <a:spcBef>
                <a:spcPct val="0"/>
              </a:spcBef>
              <a:spcAft>
                <a:spcPct val="0"/>
              </a:spcAft>
            </a:pPr>
            <a:endParaRPr lang="en-US" b="1" dirty="0">
              <a:solidFill>
                <a:prstClr val="black"/>
              </a:solidFill>
              <a:cs typeface="Arial" charset="0"/>
            </a:endParaRPr>
          </a:p>
          <a:p>
            <a:pPr fontAlgn="base">
              <a:spcBef>
                <a:spcPct val="0"/>
              </a:spcBef>
              <a:spcAft>
                <a:spcPct val="0"/>
              </a:spcAft>
            </a:pPr>
            <a:r>
              <a:rPr lang="en-US" b="1" dirty="0">
                <a:solidFill>
                  <a:prstClr val="black"/>
                </a:solidFill>
                <a:cs typeface="Arial" charset="0"/>
              </a:rPr>
              <a:t>Status in </a:t>
            </a:r>
            <a:r>
              <a:rPr lang="en-US" b="1" dirty="0" smtClean="0">
                <a:solidFill>
                  <a:prstClr val="black"/>
                </a:solidFill>
                <a:cs typeface="Arial" charset="0"/>
              </a:rPr>
              <a:t>June:</a:t>
            </a:r>
            <a:endParaRPr lang="en-US" b="1" dirty="0">
              <a:solidFill>
                <a:prstClr val="black"/>
              </a:solidFill>
              <a:cs typeface="Arial" charset="0"/>
            </a:endParaRPr>
          </a:p>
        </p:txBody>
      </p:sp>
      <p:sp>
        <p:nvSpPr>
          <p:cNvPr id="5" name="Rectangle 4"/>
          <p:cNvSpPr/>
          <p:nvPr/>
        </p:nvSpPr>
        <p:spPr>
          <a:xfrm>
            <a:off x="3425450" y="3735212"/>
            <a:ext cx="184731" cy="276999"/>
          </a:xfrm>
          <a:prstGeom prst="rect">
            <a:avLst/>
          </a:prstGeom>
        </p:spPr>
        <p:txBody>
          <a:bodyPr wrap="none">
            <a:spAutoFit/>
          </a:bodyPr>
          <a:lstStyle/>
          <a:p>
            <a:pPr fontAlgn="base">
              <a:spcBef>
                <a:spcPct val="0"/>
              </a:spcBef>
              <a:spcAft>
                <a:spcPct val="0"/>
              </a:spcAft>
            </a:pPr>
            <a:endParaRPr lang="en-US" sz="1200" b="1" dirty="0">
              <a:solidFill>
                <a:prstClr val="black"/>
              </a:solidFill>
              <a:cs typeface="Arial" charset="0"/>
            </a:endParaRPr>
          </a:p>
        </p:txBody>
      </p:sp>
      <p:grpSp>
        <p:nvGrpSpPr>
          <p:cNvPr id="66" name="Group 65"/>
          <p:cNvGrpSpPr/>
          <p:nvPr/>
        </p:nvGrpSpPr>
        <p:grpSpPr>
          <a:xfrm>
            <a:off x="3810000" y="188603"/>
            <a:ext cx="4114800" cy="370895"/>
            <a:chOff x="2977199" y="190297"/>
            <a:chExt cx="4114800" cy="370895"/>
          </a:xfrm>
        </p:grpSpPr>
        <p:grpSp>
          <p:nvGrpSpPr>
            <p:cNvPr id="67" name="Group 66"/>
            <p:cNvGrpSpPr/>
            <p:nvPr/>
          </p:nvGrpSpPr>
          <p:grpSpPr>
            <a:xfrm>
              <a:off x="2977199" y="190297"/>
              <a:ext cx="3352802" cy="370895"/>
              <a:chOff x="3032717" y="135638"/>
              <a:chExt cx="3130545" cy="370895"/>
            </a:xfrm>
          </p:grpSpPr>
          <p:sp>
            <p:nvSpPr>
              <p:cNvPr id="70" name="74 Redondear rectángulo de esquina del mismo lado"/>
              <p:cNvSpPr/>
              <p:nvPr/>
            </p:nvSpPr>
            <p:spPr>
              <a:xfrm>
                <a:off x="5431742" y="135638"/>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73" name="74 Redondear rectángulo de esquina del mismo lado"/>
              <p:cNvSpPr/>
              <p:nvPr/>
            </p:nvSpPr>
            <p:spPr>
              <a:xfrm>
                <a:off x="4670922"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74" name="74 Redondear rectángulo de esquina del mismo lado"/>
              <p:cNvSpPr/>
              <p:nvPr/>
            </p:nvSpPr>
            <p:spPr>
              <a:xfrm>
                <a:off x="3032717"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75" name="74 Redondear rectángulo de esquina del mismo lado"/>
              <p:cNvSpPr/>
              <p:nvPr/>
            </p:nvSpPr>
            <p:spPr>
              <a:xfrm>
                <a:off x="3866469"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grpSp>
        <p:sp>
          <p:nvSpPr>
            <p:cNvPr id="68" name="63 Redondear rectángulo de esquina del mismo lado"/>
            <p:cNvSpPr/>
            <p:nvPr/>
          </p:nvSpPr>
          <p:spPr>
            <a:xfrm>
              <a:off x="6360479" y="190297"/>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grpSp>
      <p:sp>
        <p:nvSpPr>
          <p:cNvPr id="76" name="74 Redondear rectángulo de esquina del mismo lado"/>
          <p:cNvSpPr/>
          <p:nvPr/>
        </p:nvSpPr>
        <p:spPr>
          <a:xfrm>
            <a:off x="2057400" y="188603"/>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Reputational,</a:t>
            </a:r>
          </a:p>
          <a:p>
            <a:pPr algn="ctr" fontAlgn="base">
              <a:lnSpc>
                <a:spcPts val="1000"/>
              </a:lnSpc>
              <a:spcBef>
                <a:spcPct val="0"/>
              </a:spcBef>
              <a:spcAft>
                <a:spcPct val="0"/>
              </a:spcAft>
            </a:pPr>
            <a:r>
              <a:rPr lang="en-US" sz="1150" dirty="0" smtClean="0">
                <a:solidFill>
                  <a:prstClr val="black"/>
                </a:solidFill>
              </a:rPr>
              <a:t>Compliance</a:t>
            </a:r>
            <a:endParaRPr lang="en-US" sz="1150" dirty="0">
              <a:solidFill>
                <a:prstClr val="black"/>
              </a:solidFill>
            </a:endParaRPr>
          </a:p>
        </p:txBody>
      </p:sp>
      <p:sp>
        <p:nvSpPr>
          <p:cNvPr id="34" name="TextBox 33"/>
          <p:cNvSpPr txBox="1"/>
          <p:nvPr/>
        </p:nvSpPr>
        <p:spPr>
          <a:xfrm>
            <a:off x="5253372" y="2071666"/>
            <a:ext cx="485531" cy="276999"/>
          </a:xfrm>
          <a:prstGeom prst="rect">
            <a:avLst/>
          </a:prstGeom>
          <a:noFill/>
        </p:spPr>
        <p:txBody>
          <a:bodyPr wrap="square" rtlCol="0">
            <a:spAutoFit/>
          </a:bodyPr>
          <a:lstStyle/>
          <a:p>
            <a:pPr fontAlgn="base">
              <a:spcBef>
                <a:spcPct val="0"/>
              </a:spcBef>
              <a:spcAft>
                <a:spcPct val="0"/>
              </a:spcAft>
            </a:pPr>
            <a:r>
              <a:rPr lang="en-US" sz="1200" b="1" dirty="0" smtClean="0">
                <a:solidFill>
                  <a:prstClr val="black"/>
                </a:solidFill>
                <a:cs typeface="Arial" charset="0"/>
              </a:rPr>
              <a:t>-</a:t>
            </a:r>
            <a:endParaRPr lang="en-US" sz="1200" b="1" dirty="0">
              <a:solidFill>
                <a:prstClr val="black"/>
              </a:solidFill>
              <a:cs typeface="Arial" charset="0"/>
            </a:endParaRPr>
          </a:p>
        </p:txBody>
      </p:sp>
      <p:sp>
        <p:nvSpPr>
          <p:cNvPr id="35" name="TextBox 34"/>
          <p:cNvSpPr txBox="1"/>
          <p:nvPr/>
        </p:nvSpPr>
        <p:spPr>
          <a:xfrm>
            <a:off x="6983697" y="2054193"/>
            <a:ext cx="485531" cy="276999"/>
          </a:xfrm>
          <a:prstGeom prst="rect">
            <a:avLst/>
          </a:prstGeom>
          <a:noFill/>
        </p:spPr>
        <p:txBody>
          <a:bodyPr wrap="square" rtlCol="0">
            <a:spAutoFit/>
          </a:bodyPr>
          <a:lstStyle/>
          <a:p>
            <a:pPr fontAlgn="base">
              <a:spcBef>
                <a:spcPct val="0"/>
              </a:spcBef>
              <a:spcAft>
                <a:spcPct val="0"/>
              </a:spcAft>
            </a:pPr>
            <a:r>
              <a:rPr lang="en-US" sz="1200" b="1" dirty="0" smtClean="0">
                <a:solidFill>
                  <a:prstClr val="black"/>
                </a:solidFill>
                <a:cs typeface="Arial" charset="0"/>
              </a:rPr>
              <a:t>-</a:t>
            </a:r>
            <a:endParaRPr lang="en-US" sz="1200" b="1" dirty="0">
              <a:solidFill>
                <a:prstClr val="black"/>
              </a:solidFill>
              <a:cs typeface="Arial" charset="0"/>
            </a:endParaRPr>
          </a:p>
        </p:txBody>
      </p:sp>
      <p:sp>
        <p:nvSpPr>
          <p:cNvPr id="36" name="74 Redondear rectángulo de esquina del mismo lado"/>
          <p:cNvSpPr/>
          <p:nvPr/>
        </p:nvSpPr>
        <p:spPr>
          <a:xfrm>
            <a:off x="1219200" y="188602"/>
            <a:ext cx="822960" cy="368921"/>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Strategic</a:t>
            </a:r>
          </a:p>
        </p:txBody>
      </p:sp>
      <p:sp>
        <p:nvSpPr>
          <p:cNvPr id="37" name="74 Redondear rectángulo de esquina del mismo lado"/>
          <p:cNvSpPr/>
          <p:nvPr/>
        </p:nvSpPr>
        <p:spPr>
          <a:xfrm>
            <a:off x="2910840" y="190578"/>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Credit</a:t>
            </a:r>
            <a:endParaRPr lang="en-US" sz="1150" dirty="0">
              <a:solidFill>
                <a:prstClr val="black"/>
              </a:solidFill>
            </a:endParaRPr>
          </a:p>
        </p:txBody>
      </p:sp>
      <p:sp>
        <p:nvSpPr>
          <p:cNvPr id="38" name="TextBox 37"/>
          <p:cNvSpPr txBox="1"/>
          <p:nvPr/>
        </p:nvSpPr>
        <p:spPr>
          <a:xfrm>
            <a:off x="3425450" y="2085566"/>
            <a:ext cx="485531" cy="276999"/>
          </a:xfrm>
          <a:prstGeom prst="rect">
            <a:avLst/>
          </a:prstGeom>
          <a:noFill/>
        </p:spPr>
        <p:txBody>
          <a:bodyPr wrap="square" rtlCol="0">
            <a:spAutoFit/>
          </a:bodyPr>
          <a:lstStyle/>
          <a:p>
            <a:pPr fontAlgn="base">
              <a:spcBef>
                <a:spcPct val="0"/>
              </a:spcBef>
              <a:spcAft>
                <a:spcPct val="0"/>
              </a:spcAft>
            </a:pPr>
            <a:r>
              <a:rPr lang="en-US" sz="1200" b="1" dirty="0" smtClean="0">
                <a:solidFill>
                  <a:prstClr val="black"/>
                </a:solidFill>
                <a:cs typeface="Arial" charset="0"/>
              </a:rPr>
              <a:t>13</a:t>
            </a:r>
            <a:endParaRPr lang="en-US" sz="1200" b="1" dirty="0">
              <a:solidFill>
                <a:prstClr val="black"/>
              </a:solidFill>
              <a:cs typeface="Arial" charset="0"/>
            </a:endParaRPr>
          </a:p>
        </p:txBody>
      </p:sp>
      <p:sp>
        <p:nvSpPr>
          <p:cNvPr id="33" name="TextBox 32"/>
          <p:cNvSpPr txBox="1"/>
          <p:nvPr/>
        </p:nvSpPr>
        <p:spPr>
          <a:xfrm>
            <a:off x="3425449" y="2890059"/>
            <a:ext cx="485531" cy="276999"/>
          </a:xfrm>
          <a:prstGeom prst="rect">
            <a:avLst/>
          </a:prstGeom>
          <a:noFill/>
        </p:spPr>
        <p:txBody>
          <a:bodyPr wrap="square" rtlCol="0">
            <a:spAutoFit/>
          </a:bodyPr>
          <a:lstStyle/>
          <a:p>
            <a:pPr fontAlgn="base">
              <a:spcBef>
                <a:spcPct val="0"/>
              </a:spcBef>
              <a:spcAft>
                <a:spcPct val="0"/>
              </a:spcAft>
            </a:pPr>
            <a:r>
              <a:rPr lang="en-US" sz="1200" b="1" dirty="0" smtClean="0">
                <a:solidFill>
                  <a:prstClr val="black"/>
                </a:solidFill>
                <a:cs typeface="Arial" charset="0"/>
              </a:rPr>
              <a:t>13</a:t>
            </a:r>
            <a:endParaRPr lang="en-US" sz="1200" b="1" dirty="0">
              <a:solidFill>
                <a:prstClr val="black"/>
              </a:solidFill>
              <a:cs typeface="Arial" charset="0"/>
            </a:endParaRPr>
          </a:p>
        </p:txBody>
      </p:sp>
      <p:sp>
        <p:nvSpPr>
          <p:cNvPr id="39" name="TextBox 38"/>
          <p:cNvSpPr txBox="1"/>
          <p:nvPr/>
        </p:nvSpPr>
        <p:spPr>
          <a:xfrm>
            <a:off x="5273250" y="2887760"/>
            <a:ext cx="485531" cy="276999"/>
          </a:xfrm>
          <a:prstGeom prst="rect">
            <a:avLst/>
          </a:prstGeom>
          <a:noFill/>
        </p:spPr>
        <p:txBody>
          <a:bodyPr wrap="square" rtlCol="0">
            <a:spAutoFit/>
          </a:bodyPr>
          <a:lstStyle/>
          <a:p>
            <a:pPr fontAlgn="base">
              <a:spcBef>
                <a:spcPct val="0"/>
              </a:spcBef>
              <a:spcAft>
                <a:spcPct val="0"/>
              </a:spcAft>
            </a:pPr>
            <a:r>
              <a:rPr lang="en-US" sz="1200" b="1" dirty="0" smtClean="0">
                <a:solidFill>
                  <a:prstClr val="black"/>
                </a:solidFill>
                <a:cs typeface="Arial" charset="0"/>
              </a:rPr>
              <a:t>-</a:t>
            </a:r>
            <a:endParaRPr lang="en-US" sz="1200" b="1" dirty="0">
              <a:solidFill>
                <a:prstClr val="black"/>
              </a:solidFill>
              <a:cs typeface="Arial" charset="0"/>
            </a:endParaRPr>
          </a:p>
        </p:txBody>
      </p:sp>
      <p:sp>
        <p:nvSpPr>
          <p:cNvPr id="40" name="TextBox 39"/>
          <p:cNvSpPr txBox="1"/>
          <p:nvPr/>
        </p:nvSpPr>
        <p:spPr>
          <a:xfrm>
            <a:off x="6984411" y="2891667"/>
            <a:ext cx="485531" cy="276999"/>
          </a:xfrm>
          <a:prstGeom prst="rect">
            <a:avLst/>
          </a:prstGeom>
          <a:noFill/>
        </p:spPr>
        <p:txBody>
          <a:bodyPr wrap="square" rtlCol="0">
            <a:spAutoFit/>
          </a:bodyPr>
          <a:lstStyle/>
          <a:p>
            <a:pPr fontAlgn="base">
              <a:spcBef>
                <a:spcPct val="0"/>
              </a:spcBef>
              <a:spcAft>
                <a:spcPct val="0"/>
              </a:spcAft>
            </a:pPr>
            <a:r>
              <a:rPr lang="en-US" sz="1200" b="1" dirty="0" smtClean="0">
                <a:solidFill>
                  <a:prstClr val="black"/>
                </a:solidFill>
                <a:cs typeface="Arial" charset="0"/>
              </a:rPr>
              <a:t>-</a:t>
            </a:r>
            <a:endParaRPr lang="en-US" sz="1200" b="1" dirty="0">
              <a:solidFill>
                <a:prstClr val="black"/>
              </a:solidFill>
              <a:cs typeface="Arial" charset="0"/>
            </a:endParaRPr>
          </a:p>
        </p:txBody>
      </p:sp>
    </p:spTree>
    <p:extLst>
      <p:ext uri="{BB962C8B-B14F-4D97-AF65-F5344CB8AC3E}">
        <p14:creationId xmlns:p14="http://schemas.microsoft.com/office/powerpoint/2010/main" val="57691870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3 Rectángulo"/>
          <p:cNvSpPr/>
          <p:nvPr/>
        </p:nvSpPr>
        <p:spPr>
          <a:xfrm>
            <a:off x="246579" y="575253"/>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716768300"/>
              </p:ext>
            </p:extLst>
          </p:nvPr>
        </p:nvGraphicFramePr>
        <p:xfrm>
          <a:off x="611560" y="1412776"/>
          <a:ext cx="7694240" cy="1487886"/>
        </p:xfrm>
        <a:graphic>
          <a:graphicData uri="http://schemas.openxmlformats.org/drawingml/2006/table">
            <a:tbl>
              <a:tblPr>
                <a:effectLst/>
              </a:tblPr>
              <a:tblGrid>
                <a:gridCol w="983326"/>
                <a:gridCol w="2102931"/>
                <a:gridCol w="681743"/>
                <a:gridCol w="681743"/>
                <a:gridCol w="681743"/>
                <a:gridCol w="860351"/>
                <a:gridCol w="842052"/>
                <a:gridCol w="860351"/>
              </a:tblGrid>
              <a:tr h="743943">
                <a:tc>
                  <a:txBody>
                    <a:bodyPr/>
                    <a:lstStyle/>
                    <a:p>
                      <a:pPr algn="ctr" fontAlgn="ctr"/>
                      <a:r>
                        <a:rPr lang="en-US" sz="1000" b="1" i="0" u="none" strike="noStrike" dirty="0">
                          <a:solidFill>
                            <a:schemeClr val="tx1"/>
                          </a:solidFill>
                          <a:latin typeface="Arial" panose="020B0604020202020204" pitchFamily="34" charset="0"/>
                          <a:cs typeface="Arial" panose="020B0604020202020204" pitchFamily="34" charset="0"/>
                        </a:rPr>
                        <a:t>Risk </a:t>
                      </a:r>
                      <a:r>
                        <a:rPr lang="en-US" sz="1000" b="1" i="0" u="none" strike="noStrike" dirty="0" smtClean="0">
                          <a:solidFill>
                            <a:schemeClr val="tx1"/>
                          </a:solidFill>
                          <a:latin typeface="Arial" panose="020B0604020202020204" pitchFamily="34" charset="0"/>
                          <a:cs typeface="Arial" panose="020B0604020202020204" pitchFamily="34" charset="0"/>
                        </a:rPr>
                        <a:t>Type</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US" sz="1000" b="1" i="0" u="none" strike="noStrike" dirty="0">
                          <a:solidFill>
                            <a:schemeClr val="tx1"/>
                          </a:solidFill>
                          <a:latin typeface="Arial" panose="020B0604020202020204" pitchFamily="34" charset="0"/>
                          <a:cs typeface="Arial" panose="020B0604020202020204" pitchFamily="34" charset="0"/>
                        </a:rPr>
                        <a:t>Quantitative Measure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US" sz="1000" b="1" i="0" u="none" strike="noStrike" dirty="0" err="1" smtClean="0">
                          <a:solidFill>
                            <a:schemeClr val="tx1"/>
                          </a:solidFill>
                          <a:latin typeface="Arial" panose="020B0604020202020204" pitchFamily="34" charset="0"/>
                          <a:cs typeface="Arial" panose="020B0604020202020204" pitchFamily="34" charset="0"/>
                        </a:rPr>
                        <a:t>Qtr</a:t>
                      </a:r>
                      <a:r>
                        <a:rPr lang="en-US" sz="1000" b="1" i="0" u="none" strike="noStrike" dirty="0" smtClean="0">
                          <a:solidFill>
                            <a:schemeClr val="tx1"/>
                          </a:solidFill>
                          <a:latin typeface="Arial" panose="020B0604020202020204" pitchFamily="34" charset="0"/>
                          <a:cs typeface="Arial" panose="020B0604020202020204" pitchFamily="34" charset="0"/>
                        </a:rPr>
                        <a:t> 1</a:t>
                      </a:r>
                      <a:endParaRPr lang="en-US" sz="1000" b="1" i="0" u="none" strike="noStrike" baseline="0" dirty="0" smtClean="0">
                        <a:solidFill>
                          <a:schemeClr val="tx1"/>
                        </a:solidFill>
                        <a:latin typeface="Arial" panose="020B0604020202020204" pitchFamily="34" charset="0"/>
                        <a:cs typeface="Arial" panose="020B0604020202020204" pitchFamily="34" charset="0"/>
                      </a:endParaRPr>
                    </a:p>
                    <a:p>
                      <a:pPr algn="ctr" fontAlgn="ctr"/>
                      <a:r>
                        <a:rPr lang="en-US" sz="1000" b="1" i="0" u="none" strike="noStrike" baseline="0"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err="1" smtClean="0">
                          <a:solidFill>
                            <a:schemeClr val="tx1"/>
                          </a:solidFill>
                          <a:latin typeface="Arial" panose="020B0604020202020204" pitchFamily="34" charset="0"/>
                          <a:cs typeface="Arial" panose="020B0604020202020204" pitchFamily="34" charset="0"/>
                        </a:rPr>
                        <a:t>Qtr</a:t>
                      </a:r>
                      <a:r>
                        <a:rPr lang="en-US" sz="1000" b="1" i="0" u="none" strike="noStrike" dirty="0" smtClean="0">
                          <a:solidFill>
                            <a:schemeClr val="tx1"/>
                          </a:solidFill>
                          <a:latin typeface="Arial" panose="020B0604020202020204" pitchFamily="34" charset="0"/>
                          <a:cs typeface="Arial" panose="020B0604020202020204" pitchFamily="34" charset="0"/>
                        </a:rPr>
                        <a:t> 2</a:t>
                      </a:r>
                      <a:endParaRPr lang="en-US" sz="1000" b="1" i="0" u="none" strike="noStrike" baseline="0" dirty="0" smtClean="0">
                        <a:solidFill>
                          <a:schemeClr val="tx1"/>
                        </a:solidFill>
                        <a:latin typeface="Arial" panose="020B0604020202020204" pitchFamily="34" charset="0"/>
                        <a:cs typeface="Arial" panose="020B0604020202020204" pitchFamily="34" charset="0"/>
                      </a:endParaRPr>
                    </a:p>
                    <a:p>
                      <a:pPr algn="ctr" fontAlgn="ctr"/>
                      <a:r>
                        <a:rPr lang="en-US" sz="1000" b="1" i="0" u="none" strike="noStrike" baseline="0"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err="1" smtClean="0">
                          <a:solidFill>
                            <a:schemeClr val="tx1"/>
                          </a:solidFill>
                          <a:latin typeface="Arial" panose="020B0604020202020204" pitchFamily="34" charset="0"/>
                          <a:cs typeface="Arial" panose="020B0604020202020204" pitchFamily="34" charset="0"/>
                        </a:rPr>
                        <a:t>Qtr</a:t>
                      </a:r>
                      <a:r>
                        <a:rPr lang="en-US" sz="1000" b="1" i="0" u="none" strike="noStrike" baseline="0" dirty="0" smtClean="0">
                          <a:solidFill>
                            <a:schemeClr val="tx1"/>
                          </a:solidFill>
                          <a:latin typeface="Arial" panose="020B0604020202020204" pitchFamily="34" charset="0"/>
                          <a:cs typeface="Arial" panose="020B0604020202020204" pitchFamily="34" charset="0"/>
                        </a:rPr>
                        <a:t> 3</a:t>
                      </a:r>
                      <a:r>
                        <a:rPr lang="en-US" sz="1000" b="1" i="0" u="none" strike="noStrike" dirty="0" smtClean="0">
                          <a:solidFill>
                            <a:schemeClr val="tx1"/>
                          </a:solidFill>
                          <a:latin typeface="Arial" panose="020B0604020202020204" pitchFamily="34" charset="0"/>
                          <a:cs typeface="Arial" panose="020B0604020202020204" pitchFamily="34" charset="0"/>
                        </a:rPr>
                        <a:t> </a:t>
                      </a:r>
                    </a:p>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a:solidFill>
                            <a:schemeClr val="tx1"/>
                          </a:solidFill>
                          <a:latin typeface="Arial" panose="020B0604020202020204" pitchFamily="34" charset="0"/>
                          <a:cs typeface="Arial" panose="020B0604020202020204" pitchFamily="34" charset="0"/>
                        </a:rPr>
                        <a:t>Red</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Amber </a:t>
                      </a:r>
                    </a:p>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Trigger</a:t>
                      </a:r>
                      <a:endParaRPr lang="en-US" sz="1000" b="1" i="0" u="none" strike="noStrike" dirty="0">
                        <a:solidFill>
                          <a:srgbClr val="000000"/>
                        </a:solidFill>
                        <a:latin typeface="Arial" panose="020B0604020202020204" pitchFamily="34" charset="0"/>
                        <a:cs typeface="Arial" panose="020B0604020202020204" pitchFamily="34" charset="0"/>
                      </a:endParaRP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Trend</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r>
              <a:tr h="743943">
                <a:tc>
                  <a:txBody>
                    <a:bodyPr/>
                    <a:lstStyle/>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Strategic</a:t>
                      </a:r>
                      <a:endParaRPr lang="en-US" sz="1000" b="1" i="0" u="none" strike="noStrike" dirty="0">
                        <a:solidFill>
                          <a:srgbClr val="000000"/>
                        </a:solidFill>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Cost to Revenue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65%</a:t>
                      </a:r>
                      <a:endParaRPr lang="en-US" sz="12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a:lnSpc>
                          <a:spcPct val="115000"/>
                        </a:lnSpc>
                        <a:spcBef>
                          <a:spcPts val="0"/>
                        </a:spcBef>
                        <a:spcAft>
                          <a:spcPts val="0"/>
                        </a:spcAft>
                      </a:pPr>
                      <a:r>
                        <a:rPr lang="en-US" sz="1200" dirty="0" smtClean="0">
                          <a:effectLst/>
                          <a:latin typeface="+mj-lt"/>
                          <a:ea typeface="Times New Roman"/>
                          <a:cs typeface="Times New Roman"/>
                        </a:rPr>
                        <a:t>96%</a:t>
                      </a:r>
                      <a:endParaRPr lang="en-US" sz="1200" dirty="0">
                        <a:effectLst/>
                        <a:latin typeface="+mj-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200" dirty="0" smtClean="0">
                          <a:effectLst/>
                          <a:latin typeface="+mj-lt"/>
                          <a:ea typeface="Times New Roman"/>
                          <a:cs typeface="Times New Roman"/>
                        </a:rPr>
                        <a:t>90%</a:t>
                      </a:r>
                      <a:endParaRPr lang="en-US" sz="1200" dirty="0">
                        <a:effectLst/>
                        <a:latin typeface="+mj-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algn="ctr">
                        <a:lnSpc>
                          <a:spcPct val="115000"/>
                        </a:lnSpc>
                        <a:spcBef>
                          <a:spcPts val="0"/>
                        </a:spcBef>
                        <a:spcAft>
                          <a:spcPts val="0"/>
                        </a:spcAft>
                      </a:pPr>
                      <a:r>
                        <a:rPr lang="en-US" sz="1050" dirty="0" smtClean="0">
                          <a:effectLst/>
                          <a:latin typeface="Arial" panose="020B0604020202020204" pitchFamily="34" charset="0"/>
                          <a:ea typeface="Times New Roman"/>
                          <a:cs typeface="Arial" panose="020B0604020202020204" pitchFamily="34" charset="0"/>
                        </a:rPr>
                        <a:t>New</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9" name="Slide Number Placeholder 18"/>
          <p:cNvSpPr>
            <a:spLocks noGrp="1"/>
          </p:cNvSpPr>
          <p:nvPr>
            <p:ph type="sldNum" sz="quarter" idx="10"/>
          </p:nvPr>
        </p:nvSpPr>
        <p:spPr/>
        <p:txBody>
          <a:bodyPr/>
          <a:lstStyle/>
          <a:p>
            <a:pPr>
              <a:defRPr/>
            </a:pPr>
            <a:fld id="{0AFB00BB-C9F2-4984-A022-9AF776E36CE0}" type="slidenum">
              <a:rPr lang="es-ES" smtClean="0">
                <a:solidFill>
                  <a:prstClr val="white"/>
                </a:solidFill>
              </a:rPr>
              <a:pPr>
                <a:defRPr/>
              </a:pPr>
              <a:t>12</a:t>
            </a:fld>
            <a:endParaRPr lang="es-ES" dirty="0">
              <a:solidFill>
                <a:prstClr val="white"/>
              </a:solidFill>
            </a:endParaRPr>
          </a:p>
        </p:txBody>
      </p:sp>
      <p:sp>
        <p:nvSpPr>
          <p:cNvPr id="2" name="Rectangle 1"/>
          <p:cNvSpPr/>
          <p:nvPr/>
        </p:nvSpPr>
        <p:spPr>
          <a:xfrm>
            <a:off x="414091" y="762000"/>
            <a:ext cx="8229600" cy="369332"/>
          </a:xfrm>
          <a:prstGeom prst="rect">
            <a:avLst/>
          </a:prstGeom>
        </p:spPr>
        <p:txBody>
          <a:bodyPr wrap="square">
            <a:spAutoFit/>
          </a:bodyPr>
          <a:lstStyle/>
          <a:p>
            <a:pPr eaLnBrk="0" fontAlgn="base" hangingPunct="0">
              <a:spcBef>
                <a:spcPct val="0"/>
              </a:spcBef>
              <a:spcAft>
                <a:spcPct val="0"/>
              </a:spcAft>
              <a:defRPr/>
            </a:pPr>
            <a:r>
              <a:rPr lang="en-US" b="1" dirty="0">
                <a:solidFill>
                  <a:prstClr val="black"/>
                </a:solidFill>
                <a:latin typeface="Arial" panose="020B0604020202020204" pitchFamily="34" charset="0"/>
                <a:cs typeface="Arial" panose="020B0604020202020204" pitchFamily="34" charset="0"/>
              </a:rPr>
              <a:t>Santander Investment Securities Inc. Risk Appetite Metrics</a:t>
            </a:r>
          </a:p>
        </p:txBody>
      </p:sp>
      <p:sp>
        <p:nvSpPr>
          <p:cNvPr id="25" name="TextBox 24"/>
          <p:cNvSpPr txBox="1"/>
          <p:nvPr/>
        </p:nvSpPr>
        <p:spPr>
          <a:xfrm>
            <a:off x="697160" y="5410200"/>
            <a:ext cx="7663462" cy="1046440"/>
          </a:xfrm>
          <a:prstGeom prst="rect">
            <a:avLst/>
          </a:prstGeom>
          <a:noFill/>
          <a:effectLst/>
        </p:spPr>
        <p:style>
          <a:lnRef idx="0">
            <a:schemeClr val="dk1"/>
          </a:lnRef>
          <a:fillRef idx="3">
            <a:schemeClr val="dk1"/>
          </a:fillRef>
          <a:effectRef idx="3">
            <a:schemeClr val="dk1"/>
          </a:effectRef>
          <a:fontRef idx="minor">
            <a:schemeClr val="lt1"/>
          </a:fontRef>
        </p:style>
        <p:txBody>
          <a:bodyPr wrap="square" rtlCol="0">
            <a:spAutoFit/>
          </a:bodyPr>
          <a:lstStyle/>
          <a:p>
            <a:pPr fontAlgn="base">
              <a:spcBef>
                <a:spcPct val="0"/>
              </a:spcBef>
              <a:spcAft>
                <a:spcPct val="0"/>
              </a:spcAft>
            </a:pPr>
            <a:r>
              <a:rPr lang="en-US" sz="1400" b="1" dirty="0">
                <a:solidFill>
                  <a:prstClr val="black"/>
                </a:solidFill>
              </a:rPr>
              <a:t>Discussion</a:t>
            </a:r>
            <a:r>
              <a:rPr lang="en-US" sz="1200" dirty="0" smtClean="0">
                <a:solidFill>
                  <a:prstClr val="black"/>
                </a:solidFill>
              </a:rPr>
              <a:t>:  The 5 month rolling metrics are as follows. </a:t>
            </a:r>
          </a:p>
          <a:p>
            <a:pPr fontAlgn="base">
              <a:spcBef>
                <a:spcPct val="0"/>
              </a:spcBef>
              <a:spcAft>
                <a:spcPct val="0"/>
              </a:spcAft>
            </a:pPr>
            <a:endParaRPr lang="en-US" sz="1200" dirty="0">
              <a:solidFill>
                <a:prstClr val="black"/>
              </a:solidFill>
            </a:endParaRPr>
          </a:p>
          <a:p>
            <a:pPr fontAlgn="base">
              <a:spcBef>
                <a:spcPct val="0"/>
              </a:spcBef>
              <a:spcAft>
                <a:spcPct val="0"/>
              </a:spcAft>
            </a:pPr>
            <a:endParaRPr lang="en-US" sz="1200" dirty="0" smtClean="0">
              <a:solidFill>
                <a:prstClr val="black"/>
              </a:solidFill>
            </a:endParaRPr>
          </a:p>
          <a:p>
            <a:pPr fontAlgn="base">
              <a:spcBef>
                <a:spcPct val="0"/>
              </a:spcBef>
              <a:spcAft>
                <a:spcPct val="0"/>
              </a:spcAft>
            </a:pPr>
            <a:endParaRPr lang="en-US" sz="1200" dirty="0">
              <a:solidFill>
                <a:prstClr val="black"/>
              </a:solidFill>
            </a:endParaRPr>
          </a:p>
          <a:p>
            <a:pPr fontAlgn="base">
              <a:spcBef>
                <a:spcPct val="0"/>
              </a:spcBef>
              <a:spcAft>
                <a:spcPct val="0"/>
              </a:spcAft>
            </a:pPr>
            <a:r>
              <a:rPr lang="en-US" sz="1200" dirty="0" smtClean="0">
                <a:solidFill>
                  <a:prstClr val="black"/>
                </a:solidFill>
              </a:rPr>
              <a:t> </a:t>
            </a:r>
            <a:endParaRPr lang="en-US" sz="1200" dirty="0">
              <a:solidFill>
                <a:srgbClr val="000000"/>
              </a:solidFill>
              <a:cs typeface="Arial" charset="0"/>
            </a:endParaRPr>
          </a:p>
        </p:txBody>
      </p:sp>
      <p:grpSp>
        <p:nvGrpSpPr>
          <p:cNvPr id="18" name="Group 17"/>
          <p:cNvGrpSpPr/>
          <p:nvPr/>
        </p:nvGrpSpPr>
        <p:grpSpPr>
          <a:xfrm>
            <a:off x="3810000" y="188603"/>
            <a:ext cx="4114800" cy="370895"/>
            <a:chOff x="2977199" y="190297"/>
            <a:chExt cx="4114800" cy="370895"/>
          </a:xfrm>
        </p:grpSpPr>
        <p:grpSp>
          <p:nvGrpSpPr>
            <p:cNvPr id="20" name="Group 19"/>
            <p:cNvGrpSpPr/>
            <p:nvPr/>
          </p:nvGrpSpPr>
          <p:grpSpPr>
            <a:xfrm>
              <a:off x="2977199" y="190297"/>
              <a:ext cx="3352802" cy="370895"/>
              <a:chOff x="3032717" y="135638"/>
              <a:chExt cx="3130545" cy="370895"/>
            </a:xfrm>
          </p:grpSpPr>
          <p:sp>
            <p:nvSpPr>
              <p:cNvPr id="22" name="74 Redondear rectángulo de esquina del mismo lado"/>
              <p:cNvSpPr/>
              <p:nvPr/>
            </p:nvSpPr>
            <p:spPr>
              <a:xfrm>
                <a:off x="5431742" y="135638"/>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23" name="74 Redondear rectángulo de esquina del mismo lado"/>
              <p:cNvSpPr/>
              <p:nvPr/>
            </p:nvSpPr>
            <p:spPr>
              <a:xfrm>
                <a:off x="4670922"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26" name="74 Redondear rectángulo de esquina del mismo lado"/>
              <p:cNvSpPr/>
              <p:nvPr/>
            </p:nvSpPr>
            <p:spPr>
              <a:xfrm>
                <a:off x="3032717"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27" name="74 Redondear rectángulo de esquina del mismo lado"/>
              <p:cNvSpPr/>
              <p:nvPr/>
            </p:nvSpPr>
            <p:spPr>
              <a:xfrm>
                <a:off x="3866469"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grpSp>
        <p:sp>
          <p:nvSpPr>
            <p:cNvPr id="21" name="63 Redondear rectángulo de esquina del mismo lado"/>
            <p:cNvSpPr/>
            <p:nvPr/>
          </p:nvSpPr>
          <p:spPr>
            <a:xfrm>
              <a:off x="6360479" y="190297"/>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grpSp>
      <p:sp>
        <p:nvSpPr>
          <p:cNvPr id="28" name="74 Redondear rectángulo de esquina del mismo lado"/>
          <p:cNvSpPr/>
          <p:nvPr/>
        </p:nvSpPr>
        <p:spPr>
          <a:xfrm>
            <a:off x="2057400" y="188603"/>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Reputational,</a:t>
            </a:r>
          </a:p>
          <a:p>
            <a:pPr algn="ctr" fontAlgn="base">
              <a:lnSpc>
                <a:spcPts val="1000"/>
              </a:lnSpc>
              <a:spcBef>
                <a:spcPct val="0"/>
              </a:spcBef>
              <a:spcAft>
                <a:spcPct val="0"/>
              </a:spcAft>
            </a:pPr>
            <a:r>
              <a:rPr lang="en-US" sz="1150" dirty="0" smtClean="0">
                <a:solidFill>
                  <a:prstClr val="black"/>
                </a:solidFill>
              </a:rPr>
              <a:t>Compliance</a:t>
            </a:r>
            <a:endParaRPr lang="en-US" sz="1150" dirty="0">
              <a:solidFill>
                <a:prstClr val="black"/>
              </a:solidFill>
            </a:endParaRPr>
          </a:p>
        </p:txBody>
      </p:sp>
      <p:sp>
        <p:nvSpPr>
          <p:cNvPr id="29" name="74 Redondear rectángulo de esquina del mismo lado"/>
          <p:cNvSpPr/>
          <p:nvPr/>
        </p:nvSpPr>
        <p:spPr>
          <a:xfrm>
            <a:off x="1219200" y="188602"/>
            <a:ext cx="822960" cy="368921"/>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Strategic</a:t>
            </a:r>
          </a:p>
        </p:txBody>
      </p:sp>
      <p:sp>
        <p:nvSpPr>
          <p:cNvPr id="30" name="74 Redondear rectángulo de esquina del mismo lado"/>
          <p:cNvSpPr/>
          <p:nvPr/>
        </p:nvSpPr>
        <p:spPr>
          <a:xfrm>
            <a:off x="2910840" y="190578"/>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Credit</a:t>
            </a:r>
            <a:endParaRPr lang="en-US" sz="1150" dirty="0">
              <a:solidFill>
                <a:prstClr val="black"/>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932042207"/>
              </p:ext>
            </p:extLst>
          </p:nvPr>
        </p:nvGraphicFramePr>
        <p:xfrm>
          <a:off x="819736" y="5867400"/>
          <a:ext cx="3048000" cy="367665"/>
        </p:xfrm>
        <a:graphic>
          <a:graphicData uri="http://schemas.openxmlformats.org/drawingml/2006/table">
            <a:tbl>
              <a:tblPr>
                <a:tableStyleId>{5C22544A-7EE6-4342-B048-85BDC9FD1C3A}</a:tableStyleId>
              </a:tblPr>
              <a:tblGrid>
                <a:gridCol w="609600"/>
                <a:gridCol w="609600"/>
                <a:gridCol w="609600"/>
                <a:gridCol w="609600"/>
                <a:gridCol w="609600"/>
              </a:tblGrid>
              <a:tr h="0">
                <a:tc>
                  <a:txBody>
                    <a:bodyPr/>
                    <a:lstStyle/>
                    <a:p>
                      <a:pPr algn="l" fontAlgn="b"/>
                      <a:r>
                        <a:rPr lang="en-US" sz="1100" u="none" strike="noStrike" dirty="0">
                          <a:effectLst/>
                        </a:rPr>
                        <a:t>MAY-16</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APR-16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MAR-16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FEB-16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JAN-16</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a:effectLst/>
                        </a:rPr>
                        <a:t>58%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77%</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66%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32%</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133584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3 Rectángulo"/>
          <p:cNvSpPr/>
          <p:nvPr/>
        </p:nvSpPr>
        <p:spPr>
          <a:xfrm>
            <a:off x="246579" y="575253"/>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630774652"/>
              </p:ext>
            </p:extLst>
          </p:nvPr>
        </p:nvGraphicFramePr>
        <p:xfrm>
          <a:off x="611560" y="1412776"/>
          <a:ext cx="7694240" cy="1487886"/>
        </p:xfrm>
        <a:graphic>
          <a:graphicData uri="http://schemas.openxmlformats.org/drawingml/2006/table">
            <a:tbl>
              <a:tblPr>
                <a:effectLst/>
              </a:tblPr>
              <a:tblGrid>
                <a:gridCol w="983326"/>
                <a:gridCol w="2102931"/>
                <a:gridCol w="681743"/>
                <a:gridCol w="681743"/>
                <a:gridCol w="681743"/>
                <a:gridCol w="860351"/>
                <a:gridCol w="842052"/>
                <a:gridCol w="860351"/>
              </a:tblGrid>
              <a:tr h="743943">
                <a:tc>
                  <a:txBody>
                    <a:bodyPr/>
                    <a:lstStyle/>
                    <a:p>
                      <a:pPr algn="ctr" fontAlgn="ctr"/>
                      <a:r>
                        <a:rPr lang="en-US" sz="1000" b="1" i="0" u="none" strike="noStrike" dirty="0">
                          <a:solidFill>
                            <a:schemeClr val="tx1"/>
                          </a:solidFill>
                          <a:latin typeface="Arial" panose="020B0604020202020204" pitchFamily="34" charset="0"/>
                          <a:cs typeface="Arial" panose="020B0604020202020204" pitchFamily="34" charset="0"/>
                        </a:rPr>
                        <a:t>Risk Type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US" sz="1000" b="1" i="0" u="none" strike="noStrike" dirty="0">
                          <a:solidFill>
                            <a:schemeClr val="tx1"/>
                          </a:solidFill>
                          <a:latin typeface="Arial" panose="020B0604020202020204" pitchFamily="34" charset="0"/>
                          <a:cs typeface="Arial" panose="020B0604020202020204" pitchFamily="34" charset="0"/>
                        </a:rPr>
                        <a:t>Quantitative Measure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April</a:t>
                      </a:r>
                      <a:r>
                        <a:rPr lang="en-US" sz="10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00" b="1" i="0" u="none" strike="noStrike" baseline="0"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May</a:t>
                      </a:r>
                      <a:r>
                        <a:rPr lang="en-US" sz="10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00" b="1" i="0" u="none" strike="noStrike" baseline="0"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June </a:t>
                      </a:r>
                    </a:p>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a:solidFill>
                            <a:schemeClr val="tx1"/>
                          </a:solidFill>
                          <a:latin typeface="Arial" panose="020B0604020202020204" pitchFamily="34" charset="0"/>
                          <a:cs typeface="Arial" panose="020B0604020202020204" pitchFamily="34" charset="0"/>
                        </a:rPr>
                        <a:t>Red</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Amber </a:t>
                      </a:r>
                    </a:p>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Trigger</a:t>
                      </a:r>
                      <a:endParaRPr lang="en-US" sz="1000" b="1" i="0" u="none" strike="noStrike" dirty="0">
                        <a:solidFill>
                          <a:srgbClr val="000000"/>
                        </a:solidFill>
                        <a:latin typeface="Arial" panose="020B0604020202020204" pitchFamily="34" charset="0"/>
                        <a:cs typeface="Arial" panose="020B0604020202020204" pitchFamily="34" charset="0"/>
                      </a:endParaRP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Trend</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r>
              <a:tr h="743943">
                <a:tc>
                  <a:txBody>
                    <a:bodyPr/>
                    <a:lstStyle/>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Reputational, </a:t>
                      </a:r>
                    </a:p>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Compliance</a:t>
                      </a:r>
                      <a:endParaRPr lang="en-US" sz="1000" b="1" i="0" u="none" strike="noStrike" dirty="0">
                        <a:solidFill>
                          <a:srgbClr val="000000"/>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1000" kern="1200" dirty="0" smtClean="0">
                          <a:solidFill>
                            <a:schemeClr val="tx1"/>
                          </a:solidFill>
                          <a:effectLst/>
                          <a:latin typeface="Arial" panose="020B0604020202020204" pitchFamily="34" charset="0"/>
                          <a:ea typeface="+mn-ea"/>
                          <a:cs typeface="Arial" panose="020B0604020202020204" pitchFamily="34" charset="0"/>
                        </a:rPr>
                        <a:t>Open MRIAs or equivalent regulatory findings requiring immediate attention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smtClean="0">
                          <a:solidFill>
                            <a:schemeClr val="tx1"/>
                          </a:solidFill>
                          <a:effectLst/>
                          <a:latin typeface="Arial" panose="020B0604020202020204" pitchFamily="34" charset="0"/>
                          <a:cs typeface="Arial" panose="020B0604020202020204" pitchFamily="34" charset="0"/>
                        </a:rPr>
                        <a:t>0</a:t>
                      </a: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en-US" sz="11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smtClean="0">
                          <a:solidFill>
                            <a:srgbClr val="000000"/>
                          </a:solidFill>
                          <a:effectLst/>
                          <a:latin typeface="Arial" panose="020B0604020202020204" pitchFamily="34" charset="0"/>
                          <a:cs typeface="Arial" panose="020B0604020202020204" pitchFamily="34" charset="0"/>
                        </a:rPr>
                        <a:t>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0" i="0" u="none" strike="noStrike" dirty="0" smtClean="0">
                          <a:solidFill>
                            <a:srgbClr val="000000"/>
                          </a:solidFill>
                          <a:effectLst/>
                          <a:latin typeface="Arial" panose="020B0604020202020204" pitchFamily="34" charset="0"/>
                          <a:cs typeface="Arial" panose="020B0604020202020204" pitchFamily="34" charset="0"/>
                        </a:rPr>
                        <a:t>N/A</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algn="ct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9" name="Slide Number Placeholder 18"/>
          <p:cNvSpPr>
            <a:spLocks noGrp="1"/>
          </p:cNvSpPr>
          <p:nvPr>
            <p:ph type="sldNum" sz="quarter" idx="10"/>
          </p:nvPr>
        </p:nvSpPr>
        <p:spPr/>
        <p:txBody>
          <a:bodyPr/>
          <a:lstStyle/>
          <a:p>
            <a:pPr>
              <a:defRPr/>
            </a:pPr>
            <a:fld id="{0AFB00BB-C9F2-4984-A022-9AF776E36CE0}" type="slidenum">
              <a:rPr lang="es-ES" smtClean="0">
                <a:solidFill>
                  <a:prstClr val="white"/>
                </a:solidFill>
              </a:rPr>
              <a:pPr>
                <a:defRPr/>
              </a:pPr>
              <a:t>13</a:t>
            </a:fld>
            <a:endParaRPr lang="es-ES" dirty="0">
              <a:solidFill>
                <a:prstClr val="white"/>
              </a:solidFill>
            </a:endParaRPr>
          </a:p>
        </p:txBody>
      </p:sp>
      <p:sp>
        <p:nvSpPr>
          <p:cNvPr id="2" name="Rectangle 1"/>
          <p:cNvSpPr/>
          <p:nvPr/>
        </p:nvSpPr>
        <p:spPr>
          <a:xfrm>
            <a:off x="414091" y="762000"/>
            <a:ext cx="8229600" cy="369332"/>
          </a:xfrm>
          <a:prstGeom prst="rect">
            <a:avLst/>
          </a:prstGeom>
        </p:spPr>
        <p:txBody>
          <a:bodyPr wrap="square">
            <a:spAutoFit/>
          </a:bodyPr>
          <a:lstStyle/>
          <a:p>
            <a:pPr eaLnBrk="0" fontAlgn="base" hangingPunct="0">
              <a:spcBef>
                <a:spcPct val="0"/>
              </a:spcBef>
              <a:spcAft>
                <a:spcPct val="0"/>
              </a:spcAft>
              <a:defRPr/>
            </a:pPr>
            <a:r>
              <a:rPr lang="en-US" b="1" dirty="0">
                <a:solidFill>
                  <a:prstClr val="black"/>
                </a:solidFill>
                <a:latin typeface="Arial" panose="020B0604020202020204" pitchFamily="34" charset="0"/>
                <a:cs typeface="Arial" panose="020B0604020202020204" pitchFamily="34" charset="0"/>
              </a:rPr>
              <a:t>Santander Investment Securities Inc. Risk Appetite Metrics</a:t>
            </a:r>
          </a:p>
        </p:txBody>
      </p:sp>
      <p:sp>
        <p:nvSpPr>
          <p:cNvPr id="25" name="TextBox 24"/>
          <p:cNvSpPr txBox="1"/>
          <p:nvPr/>
        </p:nvSpPr>
        <p:spPr>
          <a:xfrm>
            <a:off x="697160" y="5410200"/>
            <a:ext cx="7663462" cy="492443"/>
          </a:xfrm>
          <a:prstGeom prst="rect">
            <a:avLst/>
          </a:prstGeom>
          <a:noFill/>
          <a:effectLst/>
        </p:spPr>
        <p:style>
          <a:lnRef idx="0">
            <a:schemeClr val="dk1"/>
          </a:lnRef>
          <a:fillRef idx="3">
            <a:schemeClr val="dk1"/>
          </a:fillRef>
          <a:effectRef idx="3">
            <a:schemeClr val="dk1"/>
          </a:effectRef>
          <a:fontRef idx="minor">
            <a:schemeClr val="lt1"/>
          </a:fontRef>
        </p:style>
        <p:txBody>
          <a:bodyPr wrap="square" rtlCol="0">
            <a:spAutoFit/>
          </a:bodyPr>
          <a:lstStyle/>
          <a:p>
            <a:pPr fontAlgn="base">
              <a:spcBef>
                <a:spcPct val="0"/>
              </a:spcBef>
              <a:spcAft>
                <a:spcPct val="0"/>
              </a:spcAft>
            </a:pPr>
            <a:r>
              <a:rPr lang="en-US" sz="1400" b="1" dirty="0">
                <a:solidFill>
                  <a:prstClr val="black"/>
                </a:solidFill>
              </a:rPr>
              <a:t>Discussion</a:t>
            </a:r>
            <a:r>
              <a:rPr lang="en-US" sz="1200" dirty="0" smtClean="0">
                <a:solidFill>
                  <a:prstClr val="black"/>
                </a:solidFill>
              </a:rPr>
              <a:t>:</a:t>
            </a:r>
            <a:endParaRPr lang="en-US" sz="1200" dirty="0">
              <a:solidFill>
                <a:srgbClr val="000000"/>
              </a:solidFill>
              <a:cs typeface="Arial" charset="0"/>
            </a:endParaRPr>
          </a:p>
          <a:p>
            <a:pPr fontAlgn="base">
              <a:spcBef>
                <a:spcPct val="0"/>
              </a:spcBef>
              <a:spcAft>
                <a:spcPct val="0"/>
              </a:spcAft>
            </a:pPr>
            <a:endParaRPr lang="en-US" sz="1200" dirty="0" smtClean="0">
              <a:solidFill>
                <a:schemeClr val="tx1"/>
              </a:solidFill>
            </a:endParaRPr>
          </a:p>
        </p:txBody>
      </p:sp>
      <p:sp>
        <p:nvSpPr>
          <p:cNvPr id="17" name="Rectangle 16"/>
          <p:cNvSpPr/>
          <p:nvPr/>
        </p:nvSpPr>
        <p:spPr>
          <a:xfrm>
            <a:off x="7620000" y="2378765"/>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grpSp>
        <p:nvGrpSpPr>
          <p:cNvPr id="18" name="Group 17"/>
          <p:cNvGrpSpPr/>
          <p:nvPr/>
        </p:nvGrpSpPr>
        <p:grpSpPr>
          <a:xfrm>
            <a:off x="3810000" y="188603"/>
            <a:ext cx="4114800" cy="370895"/>
            <a:chOff x="2977199" y="190297"/>
            <a:chExt cx="4114800" cy="370895"/>
          </a:xfrm>
        </p:grpSpPr>
        <p:grpSp>
          <p:nvGrpSpPr>
            <p:cNvPr id="20" name="Group 19"/>
            <p:cNvGrpSpPr/>
            <p:nvPr/>
          </p:nvGrpSpPr>
          <p:grpSpPr>
            <a:xfrm>
              <a:off x="2977199" y="190297"/>
              <a:ext cx="3352802" cy="370895"/>
              <a:chOff x="3032717" y="135638"/>
              <a:chExt cx="3130545" cy="370895"/>
            </a:xfrm>
          </p:grpSpPr>
          <p:sp>
            <p:nvSpPr>
              <p:cNvPr id="22" name="74 Redondear rectángulo de esquina del mismo lado"/>
              <p:cNvSpPr/>
              <p:nvPr/>
            </p:nvSpPr>
            <p:spPr>
              <a:xfrm>
                <a:off x="5431742" y="135638"/>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23" name="74 Redondear rectángulo de esquina del mismo lado"/>
              <p:cNvSpPr/>
              <p:nvPr/>
            </p:nvSpPr>
            <p:spPr>
              <a:xfrm>
                <a:off x="4670922"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26" name="74 Redondear rectángulo de esquina del mismo lado"/>
              <p:cNvSpPr/>
              <p:nvPr/>
            </p:nvSpPr>
            <p:spPr>
              <a:xfrm>
                <a:off x="3032717"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27" name="74 Redondear rectángulo de esquina del mismo lado"/>
              <p:cNvSpPr/>
              <p:nvPr/>
            </p:nvSpPr>
            <p:spPr>
              <a:xfrm>
                <a:off x="3866469"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grpSp>
        <p:sp>
          <p:nvSpPr>
            <p:cNvPr id="21" name="63 Redondear rectángulo de esquina del mismo lado"/>
            <p:cNvSpPr/>
            <p:nvPr/>
          </p:nvSpPr>
          <p:spPr>
            <a:xfrm>
              <a:off x="6360479" y="190297"/>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grpSp>
      <p:sp>
        <p:nvSpPr>
          <p:cNvPr id="28" name="74 Redondear rectángulo de esquina del mismo lado"/>
          <p:cNvSpPr/>
          <p:nvPr/>
        </p:nvSpPr>
        <p:spPr>
          <a:xfrm>
            <a:off x="2057400" y="188603"/>
            <a:ext cx="82296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Reputational,</a:t>
            </a:r>
          </a:p>
          <a:p>
            <a:pPr algn="ctr" fontAlgn="base">
              <a:lnSpc>
                <a:spcPts val="1000"/>
              </a:lnSpc>
              <a:spcBef>
                <a:spcPct val="0"/>
              </a:spcBef>
              <a:spcAft>
                <a:spcPct val="0"/>
              </a:spcAft>
            </a:pPr>
            <a:r>
              <a:rPr lang="en-US" sz="1150" dirty="0" smtClean="0">
                <a:solidFill>
                  <a:prstClr val="black"/>
                </a:solidFill>
              </a:rPr>
              <a:t>Compliance</a:t>
            </a:r>
            <a:endParaRPr lang="en-US" sz="1150" dirty="0">
              <a:solidFill>
                <a:prstClr val="black"/>
              </a:solidFill>
            </a:endParaRPr>
          </a:p>
        </p:txBody>
      </p:sp>
      <p:sp>
        <p:nvSpPr>
          <p:cNvPr id="29" name="74 Redondear rectángulo de esquina del mismo lado"/>
          <p:cNvSpPr/>
          <p:nvPr/>
        </p:nvSpPr>
        <p:spPr>
          <a:xfrm>
            <a:off x="1219200" y="188602"/>
            <a:ext cx="822960" cy="368921"/>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Strategic</a:t>
            </a:r>
          </a:p>
        </p:txBody>
      </p:sp>
      <p:sp>
        <p:nvSpPr>
          <p:cNvPr id="30" name="74 Redondear rectángulo de esquina del mismo lado"/>
          <p:cNvSpPr/>
          <p:nvPr/>
        </p:nvSpPr>
        <p:spPr>
          <a:xfrm>
            <a:off x="2910840" y="190578"/>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Credit</a:t>
            </a:r>
            <a:endParaRPr lang="en-US" sz="1150" dirty="0">
              <a:solidFill>
                <a:prstClr val="black"/>
              </a:solidFill>
            </a:endParaRPr>
          </a:p>
        </p:txBody>
      </p:sp>
    </p:spTree>
    <p:extLst>
      <p:ext uri="{BB962C8B-B14F-4D97-AF65-F5344CB8AC3E}">
        <p14:creationId xmlns:p14="http://schemas.microsoft.com/office/powerpoint/2010/main" val="1665513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3 Rectángulo"/>
          <p:cNvSpPr/>
          <p:nvPr/>
        </p:nvSpPr>
        <p:spPr>
          <a:xfrm>
            <a:off x="246579" y="575253"/>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597134635"/>
              </p:ext>
            </p:extLst>
          </p:nvPr>
        </p:nvGraphicFramePr>
        <p:xfrm>
          <a:off x="611560" y="1412776"/>
          <a:ext cx="7694240" cy="1487886"/>
        </p:xfrm>
        <a:graphic>
          <a:graphicData uri="http://schemas.openxmlformats.org/drawingml/2006/table">
            <a:tbl>
              <a:tblPr>
                <a:effectLst/>
              </a:tblPr>
              <a:tblGrid>
                <a:gridCol w="983326"/>
                <a:gridCol w="2102931"/>
                <a:gridCol w="681743"/>
                <a:gridCol w="681743"/>
                <a:gridCol w="681743"/>
                <a:gridCol w="860351"/>
                <a:gridCol w="842052"/>
                <a:gridCol w="860351"/>
              </a:tblGrid>
              <a:tr h="743943">
                <a:tc>
                  <a:txBody>
                    <a:bodyPr/>
                    <a:lstStyle/>
                    <a:p>
                      <a:pPr algn="ctr" fontAlgn="ctr"/>
                      <a:r>
                        <a:rPr lang="en-US" sz="1000" b="1" i="0" u="none" strike="noStrike" dirty="0">
                          <a:solidFill>
                            <a:schemeClr val="tx1"/>
                          </a:solidFill>
                          <a:latin typeface="Arial" panose="020B0604020202020204" pitchFamily="34" charset="0"/>
                          <a:cs typeface="Arial" panose="020B0604020202020204" pitchFamily="34" charset="0"/>
                        </a:rPr>
                        <a:t>Risk Type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US" sz="1000" b="1" i="0" u="none" strike="noStrike" dirty="0">
                          <a:solidFill>
                            <a:schemeClr val="tx1"/>
                          </a:solidFill>
                          <a:latin typeface="Arial" panose="020B0604020202020204" pitchFamily="34" charset="0"/>
                          <a:cs typeface="Arial" panose="020B0604020202020204" pitchFamily="34" charset="0"/>
                        </a:rPr>
                        <a:t>Quantitative Measure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April</a:t>
                      </a:r>
                      <a:r>
                        <a:rPr lang="en-US" sz="10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00" b="1" i="0" u="none" strike="noStrike" baseline="0"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May</a:t>
                      </a:r>
                      <a:r>
                        <a:rPr lang="en-US" sz="10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00" b="1" i="0" u="none" strike="noStrike" baseline="0"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June </a:t>
                      </a:r>
                    </a:p>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a:solidFill>
                            <a:schemeClr val="tx1"/>
                          </a:solidFill>
                          <a:latin typeface="Arial" panose="020B0604020202020204" pitchFamily="34" charset="0"/>
                          <a:cs typeface="Arial" panose="020B0604020202020204" pitchFamily="34" charset="0"/>
                        </a:rPr>
                        <a:t>Red</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Amber </a:t>
                      </a:r>
                    </a:p>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Trigger</a:t>
                      </a:r>
                      <a:endParaRPr lang="en-US" sz="1000" b="1" i="0" u="none" strike="noStrike" dirty="0">
                        <a:solidFill>
                          <a:srgbClr val="000000"/>
                        </a:solidFill>
                        <a:latin typeface="Arial" panose="020B0604020202020204" pitchFamily="34" charset="0"/>
                        <a:cs typeface="Arial" panose="020B0604020202020204" pitchFamily="34" charset="0"/>
                      </a:endParaRP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Trend</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r>
              <a:tr h="743943">
                <a:tc>
                  <a:txBody>
                    <a:bodyPr/>
                    <a:lstStyle/>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Credit</a:t>
                      </a:r>
                      <a:endParaRPr lang="en-US" sz="1000" b="1" i="0" u="none" strike="noStrike" dirty="0">
                        <a:solidFill>
                          <a:srgbClr val="000000"/>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1000" kern="1200" dirty="0" smtClean="0">
                          <a:solidFill>
                            <a:schemeClr val="tx1"/>
                          </a:solidFill>
                          <a:effectLst/>
                          <a:latin typeface="Arial" panose="020B0604020202020204" pitchFamily="34" charset="0"/>
                          <a:ea typeface="+mn-ea"/>
                          <a:cs typeface="Arial" panose="020B0604020202020204" pitchFamily="34" charset="0"/>
                        </a:rPr>
                        <a:t>Highest Amount of Total Non-DVP settling in one day (USD MM)</a:t>
                      </a:r>
                      <a:endParaRPr lang="en-US" sz="400" dirty="0">
                        <a:effectLst/>
                        <a:latin typeface="Arial" panose="020B0604020202020204" pitchFamily="34" charset="0"/>
                        <a:ea typeface="Times New Roman"/>
                        <a:cs typeface="Arial" panose="020B0604020202020204" pitchFamily="34" charset="0"/>
                      </a:endParaRPr>
                    </a:p>
                  </a:txBody>
                  <a:tcPr marL="60239" marR="60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0" i="0" u="none" strike="noStrike" dirty="0">
                          <a:solidFill>
                            <a:srgbClr val="000000"/>
                          </a:solidFill>
                          <a:effectLst/>
                          <a:latin typeface="Arial"/>
                        </a:rPr>
                        <a:t>25.7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000" b="0" i="0" u="none" strike="noStrike" dirty="0">
                          <a:solidFill>
                            <a:srgbClr val="000000"/>
                          </a:solidFill>
                          <a:effectLst/>
                          <a:latin typeface="Arial"/>
                        </a:rPr>
                        <a:t>18.5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0239" marR="60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000"/>
                        </a:spcAft>
                      </a:pPr>
                      <a:r>
                        <a:rPr lang="en-US" sz="1000" dirty="0" smtClean="0">
                          <a:solidFill>
                            <a:srgbClr val="000000"/>
                          </a:solidFill>
                          <a:effectLst/>
                          <a:latin typeface="Arial" panose="020B0604020202020204" pitchFamily="34" charset="0"/>
                          <a:ea typeface="Times New Roman"/>
                          <a:cs typeface="Arial" panose="020B0604020202020204" pitchFamily="34" charset="0"/>
                        </a:rPr>
                        <a:t>$55M</a:t>
                      </a:r>
                      <a:endParaRPr lang="en-US" sz="1000" dirty="0">
                        <a:effectLst/>
                        <a:latin typeface="Arial" panose="020B0604020202020204" pitchFamily="34" charset="0"/>
                        <a:ea typeface="Times New Roman"/>
                        <a:cs typeface="Arial" panose="020B0604020202020204" pitchFamily="34" charset="0"/>
                      </a:endParaRPr>
                    </a:p>
                    <a:p>
                      <a:pPr marL="0" marR="0" algn="ctr">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 </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000"/>
                        </a:spcAft>
                      </a:pPr>
                      <a:r>
                        <a:rPr lang="en-US" sz="1000" dirty="0" smtClean="0">
                          <a:solidFill>
                            <a:srgbClr val="000000"/>
                          </a:solidFill>
                          <a:effectLst/>
                          <a:latin typeface="Arial" panose="020B0604020202020204" pitchFamily="34" charset="0"/>
                          <a:ea typeface="Times New Roman"/>
                          <a:cs typeface="Arial" panose="020B0604020202020204" pitchFamily="34" charset="0"/>
                        </a:rPr>
                        <a:t>$50M</a:t>
                      </a:r>
                      <a:endParaRPr lang="en-US" sz="1000" dirty="0">
                        <a:effectLst/>
                        <a:latin typeface="Arial" panose="020B0604020202020204" pitchFamily="34" charset="0"/>
                        <a:ea typeface="Times New Roman"/>
                        <a:cs typeface="Arial" panose="020B0604020202020204" pitchFamily="34" charset="0"/>
                      </a:endParaRPr>
                    </a:p>
                    <a:p>
                      <a:pPr marL="0" marR="0" algn="ctr">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 </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0239" marR="60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9" name="Slide Number Placeholder 18"/>
          <p:cNvSpPr>
            <a:spLocks noGrp="1"/>
          </p:cNvSpPr>
          <p:nvPr>
            <p:ph type="sldNum" sz="quarter" idx="10"/>
          </p:nvPr>
        </p:nvSpPr>
        <p:spPr/>
        <p:txBody>
          <a:bodyPr/>
          <a:lstStyle/>
          <a:p>
            <a:pPr>
              <a:defRPr/>
            </a:pPr>
            <a:fld id="{0AFB00BB-C9F2-4984-A022-9AF776E36CE0}" type="slidenum">
              <a:rPr lang="es-ES" smtClean="0">
                <a:solidFill>
                  <a:prstClr val="white"/>
                </a:solidFill>
              </a:rPr>
              <a:pPr>
                <a:defRPr/>
              </a:pPr>
              <a:t>14</a:t>
            </a:fld>
            <a:endParaRPr lang="es-ES" dirty="0">
              <a:solidFill>
                <a:prstClr val="white"/>
              </a:solidFill>
            </a:endParaRPr>
          </a:p>
        </p:txBody>
      </p:sp>
      <p:sp>
        <p:nvSpPr>
          <p:cNvPr id="2" name="Rectangle 1"/>
          <p:cNvSpPr/>
          <p:nvPr/>
        </p:nvSpPr>
        <p:spPr>
          <a:xfrm>
            <a:off x="414091" y="762000"/>
            <a:ext cx="8229600" cy="369332"/>
          </a:xfrm>
          <a:prstGeom prst="rect">
            <a:avLst/>
          </a:prstGeom>
        </p:spPr>
        <p:txBody>
          <a:bodyPr wrap="square">
            <a:spAutoFit/>
          </a:bodyPr>
          <a:lstStyle/>
          <a:p>
            <a:pPr eaLnBrk="0" fontAlgn="base" hangingPunct="0">
              <a:spcBef>
                <a:spcPct val="0"/>
              </a:spcBef>
              <a:spcAft>
                <a:spcPct val="0"/>
              </a:spcAft>
              <a:defRPr/>
            </a:pPr>
            <a:r>
              <a:rPr lang="en-US" b="1" dirty="0">
                <a:solidFill>
                  <a:prstClr val="black"/>
                </a:solidFill>
                <a:latin typeface="Arial" panose="020B0604020202020204" pitchFamily="34" charset="0"/>
                <a:cs typeface="Arial" panose="020B0604020202020204" pitchFamily="34" charset="0"/>
              </a:rPr>
              <a:t>Santander Investment Securities Inc. Risk Appetite Metrics</a:t>
            </a:r>
          </a:p>
        </p:txBody>
      </p:sp>
      <p:sp>
        <p:nvSpPr>
          <p:cNvPr id="25" name="TextBox 24"/>
          <p:cNvSpPr txBox="1"/>
          <p:nvPr/>
        </p:nvSpPr>
        <p:spPr>
          <a:xfrm>
            <a:off x="609600" y="5436704"/>
            <a:ext cx="7663462" cy="677108"/>
          </a:xfrm>
          <a:prstGeom prst="rect">
            <a:avLst/>
          </a:prstGeom>
          <a:noFill/>
          <a:effectLst/>
        </p:spPr>
        <p:style>
          <a:lnRef idx="0">
            <a:schemeClr val="dk1"/>
          </a:lnRef>
          <a:fillRef idx="3">
            <a:schemeClr val="dk1"/>
          </a:fillRef>
          <a:effectRef idx="3">
            <a:schemeClr val="dk1"/>
          </a:effectRef>
          <a:fontRef idx="minor">
            <a:schemeClr val="lt1"/>
          </a:fontRef>
        </p:style>
        <p:txBody>
          <a:bodyPr wrap="square" rtlCol="0">
            <a:spAutoFit/>
          </a:bodyPr>
          <a:lstStyle/>
          <a:p>
            <a:pPr fontAlgn="base">
              <a:spcBef>
                <a:spcPct val="0"/>
              </a:spcBef>
              <a:spcAft>
                <a:spcPct val="0"/>
              </a:spcAft>
            </a:pPr>
            <a:r>
              <a:rPr lang="en-US" sz="1400" b="1" dirty="0">
                <a:solidFill>
                  <a:prstClr val="black"/>
                </a:solidFill>
              </a:rPr>
              <a:t>Discussion</a:t>
            </a:r>
            <a:r>
              <a:rPr lang="en-US" sz="1200" dirty="0" smtClean="0">
                <a:solidFill>
                  <a:prstClr val="black"/>
                </a:solidFill>
              </a:rPr>
              <a:t>:</a:t>
            </a:r>
            <a:endParaRPr lang="en-US" sz="1200" dirty="0">
              <a:solidFill>
                <a:srgbClr val="000000"/>
              </a:solidFill>
              <a:cs typeface="Arial" charset="0"/>
            </a:endParaRPr>
          </a:p>
          <a:p>
            <a:pPr fontAlgn="base">
              <a:spcBef>
                <a:spcPct val="0"/>
              </a:spcBef>
              <a:spcAft>
                <a:spcPct val="0"/>
              </a:spcAft>
            </a:pPr>
            <a:r>
              <a:rPr lang="en-US" sz="1200" dirty="0" smtClean="0">
                <a:solidFill>
                  <a:schemeClr val="tx1"/>
                </a:solidFill>
              </a:rPr>
              <a:t>Variation in the metric is explained as follows:  Activity variations. </a:t>
            </a:r>
            <a:r>
              <a:rPr lang="en-US" sz="1200" dirty="0">
                <a:solidFill>
                  <a:schemeClr val="tx1"/>
                </a:solidFill>
              </a:rPr>
              <a:t>These are equity trades that had to settle non </a:t>
            </a:r>
            <a:r>
              <a:rPr lang="en-US" sz="1200" dirty="0" smtClean="0">
                <a:solidFill>
                  <a:schemeClr val="tx1"/>
                </a:solidFill>
              </a:rPr>
              <a:t>DVP at </a:t>
            </a:r>
            <a:r>
              <a:rPr lang="en-US" sz="1200" dirty="0">
                <a:solidFill>
                  <a:schemeClr val="tx1"/>
                </a:solidFill>
              </a:rPr>
              <a:t>client request</a:t>
            </a:r>
            <a:endParaRPr lang="en-US" sz="1200" dirty="0" smtClean="0">
              <a:solidFill>
                <a:schemeClr val="tx1"/>
              </a:solidFill>
            </a:endParaRPr>
          </a:p>
        </p:txBody>
      </p:sp>
      <p:grpSp>
        <p:nvGrpSpPr>
          <p:cNvPr id="18" name="Group 17"/>
          <p:cNvGrpSpPr/>
          <p:nvPr/>
        </p:nvGrpSpPr>
        <p:grpSpPr>
          <a:xfrm>
            <a:off x="3810000" y="188603"/>
            <a:ext cx="4114800" cy="370895"/>
            <a:chOff x="2977199" y="190297"/>
            <a:chExt cx="4114800" cy="370895"/>
          </a:xfrm>
        </p:grpSpPr>
        <p:grpSp>
          <p:nvGrpSpPr>
            <p:cNvPr id="20" name="Group 19"/>
            <p:cNvGrpSpPr/>
            <p:nvPr/>
          </p:nvGrpSpPr>
          <p:grpSpPr>
            <a:xfrm>
              <a:off x="2977199" y="190297"/>
              <a:ext cx="3352802" cy="370895"/>
              <a:chOff x="3032717" y="135638"/>
              <a:chExt cx="3130545" cy="370895"/>
            </a:xfrm>
          </p:grpSpPr>
          <p:sp>
            <p:nvSpPr>
              <p:cNvPr id="22" name="74 Redondear rectángulo de esquina del mismo lado"/>
              <p:cNvSpPr/>
              <p:nvPr/>
            </p:nvSpPr>
            <p:spPr>
              <a:xfrm>
                <a:off x="5431742" y="135638"/>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23" name="74 Redondear rectángulo de esquina del mismo lado"/>
              <p:cNvSpPr/>
              <p:nvPr/>
            </p:nvSpPr>
            <p:spPr>
              <a:xfrm>
                <a:off x="4670922"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26" name="74 Redondear rectángulo de esquina del mismo lado"/>
              <p:cNvSpPr/>
              <p:nvPr/>
            </p:nvSpPr>
            <p:spPr>
              <a:xfrm>
                <a:off x="3032717"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27" name="74 Redondear rectángulo de esquina del mismo lado"/>
              <p:cNvSpPr/>
              <p:nvPr/>
            </p:nvSpPr>
            <p:spPr>
              <a:xfrm>
                <a:off x="3866469"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grpSp>
        <p:sp>
          <p:nvSpPr>
            <p:cNvPr id="21" name="63 Redondear rectángulo de esquina del mismo lado"/>
            <p:cNvSpPr/>
            <p:nvPr/>
          </p:nvSpPr>
          <p:spPr>
            <a:xfrm>
              <a:off x="6360479" y="190297"/>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grpSp>
      <p:sp>
        <p:nvSpPr>
          <p:cNvPr id="28" name="74 Redondear rectángulo de esquina del mismo lado"/>
          <p:cNvSpPr/>
          <p:nvPr/>
        </p:nvSpPr>
        <p:spPr>
          <a:xfrm>
            <a:off x="2057400" y="188603"/>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Reputational,</a:t>
            </a:r>
          </a:p>
          <a:p>
            <a:pPr algn="ctr" fontAlgn="base">
              <a:lnSpc>
                <a:spcPts val="1000"/>
              </a:lnSpc>
              <a:spcBef>
                <a:spcPct val="0"/>
              </a:spcBef>
              <a:spcAft>
                <a:spcPct val="0"/>
              </a:spcAft>
            </a:pPr>
            <a:r>
              <a:rPr lang="en-US" sz="1150" dirty="0" smtClean="0">
                <a:solidFill>
                  <a:prstClr val="black"/>
                </a:solidFill>
              </a:rPr>
              <a:t>Compliance</a:t>
            </a:r>
            <a:endParaRPr lang="en-US" sz="1150" dirty="0">
              <a:solidFill>
                <a:prstClr val="black"/>
              </a:solidFill>
            </a:endParaRPr>
          </a:p>
        </p:txBody>
      </p:sp>
      <p:sp>
        <p:nvSpPr>
          <p:cNvPr id="29" name="74 Redondear rectángulo de esquina del mismo lado"/>
          <p:cNvSpPr/>
          <p:nvPr/>
        </p:nvSpPr>
        <p:spPr>
          <a:xfrm>
            <a:off x="1219200" y="188602"/>
            <a:ext cx="822960" cy="368921"/>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Strategic</a:t>
            </a:r>
          </a:p>
        </p:txBody>
      </p:sp>
      <p:sp>
        <p:nvSpPr>
          <p:cNvPr id="30" name="74 Redondear rectángulo de esquina del mismo lado"/>
          <p:cNvSpPr/>
          <p:nvPr/>
        </p:nvSpPr>
        <p:spPr>
          <a:xfrm>
            <a:off x="2910840" y="190578"/>
            <a:ext cx="82296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Credit</a:t>
            </a:r>
            <a:endParaRPr lang="en-US" sz="1150" dirty="0">
              <a:solidFill>
                <a:prstClr val="black"/>
              </a:solidFill>
            </a:endParaRPr>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7708105" y="2174080"/>
            <a:ext cx="328613"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6156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27" name="5 Marcador de número de diapositiva"/>
          <p:cNvSpPr>
            <a:spLocks noGrp="1"/>
          </p:cNvSpPr>
          <p:nvPr>
            <p:ph type="sldNum" sz="quarter" idx="10"/>
          </p:nvPr>
        </p:nvSpPr>
        <p:spPr>
          <a:xfrm>
            <a:off x="0" y="6375400"/>
            <a:ext cx="436563" cy="482600"/>
          </a:xfrm>
          <a:prstGeom prst="rect">
            <a:avLst/>
          </a:prstGeom>
        </p:spPr>
        <p:txBody>
          <a:bodyPr/>
          <a:lstStyle>
            <a:lvl1pPr algn="l">
              <a:defRPr sz="1050">
                <a:solidFill>
                  <a:schemeClr val="bg1"/>
                </a:solidFill>
              </a:defRPr>
            </a:lvl1pPr>
          </a:lstStyle>
          <a:p>
            <a:pPr>
              <a:defRPr/>
            </a:pPr>
            <a:fld id="{106BA978-0AD2-4251-852D-59FEEE1C7C09}" type="slidenum">
              <a:rPr lang="en-US" smtClean="0">
                <a:solidFill>
                  <a:prstClr val="white"/>
                </a:solidFill>
              </a:rPr>
              <a:pPr>
                <a:defRPr/>
              </a:pPr>
              <a:t>15</a:t>
            </a:fld>
            <a:endParaRPr lang="en-US" dirty="0">
              <a:solidFill>
                <a:prstClr val="white"/>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833684299"/>
              </p:ext>
            </p:extLst>
          </p:nvPr>
        </p:nvGraphicFramePr>
        <p:xfrm>
          <a:off x="457200" y="1600200"/>
          <a:ext cx="7694240" cy="1487886"/>
        </p:xfrm>
        <a:graphic>
          <a:graphicData uri="http://schemas.openxmlformats.org/drawingml/2006/table">
            <a:tbl>
              <a:tblPr>
                <a:effectLst/>
              </a:tblPr>
              <a:tblGrid>
                <a:gridCol w="983326"/>
                <a:gridCol w="2102931"/>
                <a:gridCol w="681743"/>
                <a:gridCol w="681743"/>
                <a:gridCol w="681743"/>
                <a:gridCol w="964514"/>
                <a:gridCol w="737889"/>
                <a:gridCol w="860351"/>
              </a:tblGrid>
              <a:tr h="743943">
                <a:tc>
                  <a:txBody>
                    <a:bodyPr/>
                    <a:lstStyle/>
                    <a:p>
                      <a:pPr algn="ctr" fontAlgn="ctr"/>
                      <a:r>
                        <a:rPr lang="en-US" sz="1000" b="1" i="0" u="none" strike="noStrike" dirty="0">
                          <a:solidFill>
                            <a:schemeClr val="tx1"/>
                          </a:solidFill>
                          <a:latin typeface="Arial" panose="020B0604020202020204" pitchFamily="34" charset="0"/>
                          <a:cs typeface="Arial" panose="020B0604020202020204" pitchFamily="34" charset="0"/>
                        </a:rPr>
                        <a:t>Risk Type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US" sz="1000" b="1" i="0" u="none" strike="noStrike" dirty="0">
                          <a:solidFill>
                            <a:schemeClr val="tx1"/>
                          </a:solidFill>
                          <a:latin typeface="Arial" panose="020B0604020202020204" pitchFamily="34" charset="0"/>
                          <a:cs typeface="Arial" panose="020B0604020202020204" pitchFamily="34" charset="0"/>
                        </a:rPr>
                        <a:t>Quantitative Measure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April</a:t>
                      </a:r>
                      <a:r>
                        <a:rPr lang="en-US" sz="10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00" b="1" i="0" u="none" strike="noStrike" baseline="0"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May</a:t>
                      </a:r>
                      <a:r>
                        <a:rPr lang="en-US" sz="10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00" b="1" i="0" u="none" strike="noStrike" baseline="0"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June </a:t>
                      </a:r>
                    </a:p>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a:solidFill>
                            <a:schemeClr val="tx1"/>
                          </a:solidFill>
                          <a:latin typeface="Arial" panose="020B0604020202020204" pitchFamily="34" charset="0"/>
                          <a:cs typeface="Arial" panose="020B0604020202020204" pitchFamily="34" charset="0"/>
                        </a:rPr>
                        <a:t>Red</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Amber </a:t>
                      </a:r>
                    </a:p>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Trigger</a:t>
                      </a:r>
                      <a:endParaRPr lang="en-US" sz="1000" b="1" i="0" u="none" strike="noStrike" dirty="0">
                        <a:solidFill>
                          <a:srgbClr val="000000"/>
                        </a:solidFill>
                        <a:latin typeface="Arial" panose="020B0604020202020204" pitchFamily="34" charset="0"/>
                        <a:cs typeface="Arial" panose="020B0604020202020204" pitchFamily="34" charset="0"/>
                      </a:endParaRP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Trend</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r>
              <a:tr h="743943">
                <a:tc>
                  <a:txBody>
                    <a:bodyPr/>
                    <a:lstStyle/>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Market</a:t>
                      </a:r>
                      <a:endParaRPr lang="en-US" sz="1000" b="1" i="0" u="none" strike="noStrike" dirty="0">
                        <a:solidFill>
                          <a:srgbClr val="000000"/>
                        </a:solidFill>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1000"/>
                        </a:spcAft>
                      </a:pPr>
                      <a:r>
                        <a:rPr lang="en-US" sz="1000" dirty="0" smtClean="0">
                          <a:solidFill>
                            <a:srgbClr val="000000"/>
                          </a:solidFill>
                          <a:effectLst/>
                          <a:latin typeface="Arial" panose="020B0604020202020204" pitchFamily="34" charset="0"/>
                          <a:ea typeface="Times New Roman"/>
                          <a:cs typeface="Arial" panose="020B0604020202020204" pitchFamily="34" charset="0"/>
                        </a:rPr>
                        <a:t>Mark to Market Value at Risk (</a:t>
                      </a:r>
                      <a:r>
                        <a:rPr lang="en-US" sz="1000" dirty="0" err="1" smtClean="0">
                          <a:solidFill>
                            <a:srgbClr val="000000"/>
                          </a:solidFill>
                          <a:effectLst/>
                          <a:latin typeface="Arial" panose="020B0604020202020204" pitchFamily="34" charset="0"/>
                          <a:ea typeface="Times New Roman"/>
                          <a:cs typeface="Arial" panose="020B0604020202020204" pitchFamily="34" charset="0"/>
                        </a:rPr>
                        <a:t>VaR</a:t>
                      </a:r>
                      <a:r>
                        <a:rPr lang="en-US" sz="1000" dirty="0" smtClean="0">
                          <a:solidFill>
                            <a:srgbClr val="000000"/>
                          </a:solidFill>
                          <a:effectLst/>
                          <a:latin typeface="Arial" panose="020B0604020202020204" pitchFamily="34" charset="0"/>
                          <a:ea typeface="Times New Roman"/>
                          <a:cs typeface="Arial" panose="020B0604020202020204" pitchFamily="34" charset="0"/>
                        </a:rPr>
                        <a:t>)</a:t>
                      </a:r>
                      <a:endParaRPr lang="en-US" sz="1000" dirty="0" smtClean="0">
                        <a:effectLst/>
                        <a:latin typeface="Arial" panose="020B0604020202020204" pitchFamily="34" charset="0"/>
                        <a:ea typeface="Times New Roman"/>
                        <a:cs typeface="Arial" panose="020B0604020202020204" pitchFamily="34" charset="0"/>
                      </a:endParaRPr>
                    </a:p>
                    <a:p>
                      <a:pPr marL="0" marR="0">
                        <a:lnSpc>
                          <a:spcPct val="115000"/>
                        </a:lnSpc>
                        <a:spcBef>
                          <a:spcPts val="0"/>
                        </a:spcBef>
                        <a:spcAft>
                          <a:spcPts val="0"/>
                        </a:spcAft>
                      </a:pPr>
                      <a:r>
                        <a:rPr lang="en-US" sz="1000" dirty="0" smtClean="0">
                          <a:solidFill>
                            <a:srgbClr val="000000"/>
                          </a:solidFill>
                          <a:effectLst/>
                          <a:latin typeface="Arial" panose="020B0604020202020204" pitchFamily="34" charset="0"/>
                          <a:ea typeface="Times New Roman"/>
                          <a:cs typeface="Arial" panose="020B0604020202020204" pitchFamily="34" charset="0"/>
                        </a:rPr>
                        <a:t> </a:t>
                      </a:r>
                      <a:endParaRPr lang="en-US" sz="1000" dirty="0" smtClean="0">
                        <a:effectLst/>
                        <a:latin typeface="Arial" panose="020B0604020202020204" pitchFamily="34" charset="0"/>
                        <a:ea typeface="Times New Roman"/>
                        <a:cs typeface="Arial" panose="020B0604020202020204" pitchFamily="34" charset="0"/>
                      </a:endParaRPr>
                    </a:p>
                    <a:p>
                      <a:pPr algn="l" fontAlgn="t"/>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chemeClr val="tx1"/>
                          </a:solidFill>
                          <a:effectLst/>
                          <a:latin typeface="Arial" panose="020B0604020202020204" pitchFamily="34" charset="0"/>
                          <a:cs typeface="Arial" panose="020B0604020202020204" pitchFamily="34" charset="0"/>
                        </a:rPr>
                        <a:t>$90K</a:t>
                      </a:r>
                    </a:p>
                    <a:p>
                      <a:pPr algn="ctr" fontAlgn="ct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000" b="0" i="0" u="none" strike="noStrike" dirty="0" smtClean="0">
                          <a:solidFill>
                            <a:schemeClr val="tx1"/>
                          </a:solidFill>
                          <a:effectLst/>
                          <a:latin typeface="Arial" panose="020B0604020202020204" pitchFamily="34" charset="0"/>
                          <a:cs typeface="Arial" panose="020B0604020202020204" pitchFamily="34" charset="0"/>
                        </a:rPr>
                        <a:t>$120K</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&gt; $</a:t>
                      </a:r>
                      <a:r>
                        <a:rPr lang="en-US" sz="1000" dirty="0" smtClean="0">
                          <a:solidFill>
                            <a:srgbClr val="000000"/>
                          </a:solidFill>
                          <a:effectLst/>
                          <a:latin typeface="Arial" panose="020B0604020202020204" pitchFamily="34" charset="0"/>
                          <a:ea typeface="Times New Roman"/>
                          <a:cs typeface="Arial" panose="020B0604020202020204" pitchFamily="34" charset="0"/>
                        </a:rPr>
                        <a:t>1.5 M</a:t>
                      </a:r>
                      <a:endParaRPr lang="en-US" sz="1000" dirty="0">
                        <a:effectLst/>
                        <a:latin typeface="Arial" panose="020B0604020202020204" pitchFamily="34" charset="0"/>
                        <a:ea typeface="Times New Roman"/>
                        <a:cs typeface="Arial" panose="020B0604020202020204" pitchFamily="34" charset="0"/>
                      </a:endParaRPr>
                    </a:p>
                    <a:p>
                      <a:pPr marL="285750" marR="0">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 </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000"/>
                        </a:spcAft>
                      </a:pPr>
                      <a:r>
                        <a:rPr lang="en-US" sz="1000" u="sng" dirty="0" smtClean="0">
                          <a:solidFill>
                            <a:srgbClr val="000000"/>
                          </a:solidFill>
                          <a:effectLst/>
                          <a:latin typeface="Arial" panose="020B0604020202020204" pitchFamily="34" charset="0"/>
                          <a:ea typeface="Times New Roman"/>
                          <a:cs typeface="Arial" panose="020B0604020202020204" pitchFamily="34" charset="0"/>
                        </a:rPr>
                        <a:t>&gt;</a:t>
                      </a:r>
                      <a:r>
                        <a:rPr lang="en-US" sz="1000" dirty="0" smtClean="0">
                          <a:solidFill>
                            <a:srgbClr val="000000"/>
                          </a:solidFill>
                          <a:effectLst/>
                          <a:latin typeface="Arial" panose="020B0604020202020204" pitchFamily="34" charset="0"/>
                          <a:ea typeface="Times New Roman"/>
                          <a:cs typeface="Arial" panose="020B0604020202020204" pitchFamily="34" charset="0"/>
                        </a:rPr>
                        <a:t>$1M</a:t>
                      </a:r>
                      <a:endParaRPr lang="en-US" sz="1000" dirty="0">
                        <a:effectLst/>
                        <a:latin typeface="Arial" panose="020B0604020202020204" pitchFamily="34" charset="0"/>
                        <a:ea typeface="Times New Roman"/>
                        <a:cs typeface="Arial" panose="020B0604020202020204" pitchFamily="34" charset="0"/>
                      </a:endParaRPr>
                    </a:p>
                    <a:p>
                      <a:pPr marL="285750" marR="0">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 </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latin typeface="Arial" panose="020B060402020202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1" name="Rectangle 60"/>
          <p:cNvSpPr/>
          <p:nvPr/>
        </p:nvSpPr>
        <p:spPr>
          <a:xfrm>
            <a:off x="414091" y="762000"/>
            <a:ext cx="8229600" cy="369332"/>
          </a:xfrm>
          <a:prstGeom prst="rect">
            <a:avLst/>
          </a:prstGeom>
        </p:spPr>
        <p:txBody>
          <a:bodyPr wrap="square">
            <a:spAutoFit/>
          </a:bodyPr>
          <a:lstStyle/>
          <a:p>
            <a:pPr eaLnBrk="0" fontAlgn="base" hangingPunct="0">
              <a:spcBef>
                <a:spcPct val="0"/>
              </a:spcBef>
              <a:spcAft>
                <a:spcPct val="0"/>
              </a:spcAft>
              <a:defRPr/>
            </a:pPr>
            <a:r>
              <a:rPr lang="en-US" b="1" dirty="0">
                <a:solidFill>
                  <a:prstClr val="black"/>
                </a:solidFill>
                <a:latin typeface="Arial" panose="020B0604020202020204" pitchFamily="34" charset="0"/>
                <a:cs typeface="Arial" panose="020B0604020202020204" pitchFamily="34" charset="0"/>
              </a:rPr>
              <a:t>Santander Investment Securities Inc. Risk Appetite Metrics</a:t>
            </a:r>
          </a:p>
        </p:txBody>
      </p:sp>
      <p:sp>
        <p:nvSpPr>
          <p:cNvPr id="62" name="TextBox 61"/>
          <p:cNvSpPr txBox="1"/>
          <p:nvPr/>
        </p:nvSpPr>
        <p:spPr>
          <a:xfrm>
            <a:off x="697160" y="5410200"/>
            <a:ext cx="7663462" cy="492443"/>
          </a:xfrm>
          <a:prstGeom prst="rect">
            <a:avLst/>
          </a:prstGeom>
          <a:noFill/>
          <a:effectLst/>
        </p:spPr>
        <p:style>
          <a:lnRef idx="0">
            <a:schemeClr val="dk1"/>
          </a:lnRef>
          <a:fillRef idx="3">
            <a:schemeClr val="dk1"/>
          </a:fillRef>
          <a:effectRef idx="3">
            <a:schemeClr val="dk1"/>
          </a:effectRef>
          <a:fontRef idx="minor">
            <a:schemeClr val="lt1"/>
          </a:fontRef>
        </p:style>
        <p:txBody>
          <a:bodyPr wrap="square" rtlCol="0">
            <a:spAutoFit/>
          </a:bodyPr>
          <a:lstStyle/>
          <a:p>
            <a:pPr fontAlgn="base">
              <a:spcBef>
                <a:spcPct val="0"/>
              </a:spcBef>
              <a:spcAft>
                <a:spcPct val="0"/>
              </a:spcAft>
            </a:pPr>
            <a:r>
              <a:rPr lang="en-US" sz="1400" b="1" dirty="0">
                <a:solidFill>
                  <a:prstClr val="black"/>
                </a:solidFill>
              </a:rPr>
              <a:t>Discussion</a:t>
            </a:r>
            <a:r>
              <a:rPr lang="en-US" sz="1200" dirty="0" smtClean="0">
                <a:solidFill>
                  <a:prstClr val="black"/>
                </a:solidFill>
              </a:rPr>
              <a:t>:</a:t>
            </a:r>
            <a:endParaRPr lang="en-US" sz="1200" dirty="0">
              <a:solidFill>
                <a:srgbClr val="000000"/>
              </a:solidFill>
              <a:cs typeface="Arial" charset="0"/>
            </a:endParaRPr>
          </a:p>
          <a:p>
            <a:pPr fontAlgn="base">
              <a:spcBef>
                <a:spcPct val="0"/>
              </a:spcBef>
              <a:spcAft>
                <a:spcPct val="0"/>
              </a:spcAft>
            </a:pPr>
            <a:endParaRPr lang="en-US" sz="1200" dirty="0" smtClean="0">
              <a:solidFill>
                <a:schemeClr val="tx1"/>
              </a:solidFill>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799" y="2338387"/>
            <a:ext cx="328613"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74 Redondear rectángulo de esquina del mismo lado"/>
          <p:cNvSpPr/>
          <p:nvPr/>
        </p:nvSpPr>
        <p:spPr>
          <a:xfrm>
            <a:off x="6379347" y="188603"/>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22" name="74 Redondear rectángulo de esquina del mismo lado"/>
          <p:cNvSpPr/>
          <p:nvPr/>
        </p:nvSpPr>
        <p:spPr>
          <a:xfrm>
            <a:off x="5564511" y="190578"/>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23" name="74 Redondear rectángulo de esquina del mismo lado"/>
          <p:cNvSpPr/>
          <p:nvPr/>
        </p:nvSpPr>
        <p:spPr>
          <a:xfrm>
            <a:off x="3810000" y="190578"/>
            <a:ext cx="82296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24" name="74 Redondear rectángulo de esquina del mismo lado"/>
          <p:cNvSpPr/>
          <p:nvPr/>
        </p:nvSpPr>
        <p:spPr>
          <a:xfrm>
            <a:off x="4702945" y="190578"/>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sp>
        <p:nvSpPr>
          <p:cNvPr id="20" name="63 Redondear rectángulo de esquina del mismo lado"/>
          <p:cNvSpPr/>
          <p:nvPr/>
        </p:nvSpPr>
        <p:spPr>
          <a:xfrm>
            <a:off x="7193280" y="18860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sp>
        <p:nvSpPr>
          <p:cNvPr id="25" name="74 Redondear rectángulo de esquina del mismo lado"/>
          <p:cNvSpPr/>
          <p:nvPr/>
        </p:nvSpPr>
        <p:spPr>
          <a:xfrm>
            <a:off x="2057400" y="188603"/>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Reputational,</a:t>
            </a:r>
          </a:p>
          <a:p>
            <a:pPr algn="ctr" fontAlgn="base">
              <a:lnSpc>
                <a:spcPts val="1000"/>
              </a:lnSpc>
              <a:spcBef>
                <a:spcPct val="0"/>
              </a:spcBef>
              <a:spcAft>
                <a:spcPct val="0"/>
              </a:spcAft>
            </a:pPr>
            <a:r>
              <a:rPr lang="en-US" sz="1150" dirty="0" smtClean="0">
                <a:solidFill>
                  <a:prstClr val="black"/>
                </a:solidFill>
              </a:rPr>
              <a:t>Compliance</a:t>
            </a:r>
            <a:endParaRPr lang="en-US" sz="1150" dirty="0">
              <a:solidFill>
                <a:prstClr val="black"/>
              </a:solidFill>
            </a:endParaRPr>
          </a:p>
        </p:txBody>
      </p:sp>
      <p:sp>
        <p:nvSpPr>
          <p:cNvPr id="26" name="74 Redondear rectángulo de esquina del mismo lado"/>
          <p:cNvSpPr/>
          <p:nvPr/>
        </p:nvSpPr>
        <p:spPr>
          <a:xfrm>
            <a:off x="1219200" y="188602"/>
            <a:ext cx="822960" cy="368921"/>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Strategic</a:t>
            </a:r>
          </a:p>
        </p:txBody>
      </p:sp>
      <p:sp>
        <p:nvSpPr>
          <p:cNvPr id="28" name="74 Redondear rectángulo de esquina del mismo lado"/>
          <p:cNvSpPr/>
          <p:nvPr/>
        </p:nvSpPr>
        <p:spPr>
          <a:xfrm>
            <a:off x="2910840" y="190578"/>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Credit</a:t>
            </a:r>
            <a:endParaRPr lang="en-US" sz="1150" dirty="0">
              <a:solidFill>
                <a:prstClr val="black"/>
              </a:solidFill>
            </a:endParaRPr>
          </a:p>
        </p:txBody>
      </p:sp>
    </p:spTree>
    <p:extLst>
      <p:ext uri="{BB962C8B-B14F-4D97-AF65-F5344CB8AC3E}">
        <p14:creationId xmlns:p14="http://schemas.microsoft.com/office/powerpoint/2010/main" val="371039321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23" name="5 Marcador de número de diapositiva"/>
          <p:cNvSpPr>
            <a:spLocks noGrp="1"/>
          </p:cNvSpPr>
          <p:nvPr>
            <p:ph type="sldNum" sz="quarter" idx="10"/>
          </p:nvPr>
        </p:nvSpPr>
        <p:spPr>
          <a:xfrm>
            <a:off x="0" y="6375400"/>
            <a:ext cx="436563" cy="482600"/>
          </a:xfrm>
          <a:prstGeom prst="rect">
            <a:avLst/>
          </a:prstGeom>
        </p:spPr>
        <p:txBody>
          <a:bodyPr/>
          <a:lstStyle>
            <a:lvl1pPr algn="l">
              <a:defRPr sz="1050">
                <a:solidFill>
                  <a:schemeClr val="bg1"/>
                </a:solidFill>
              </a:defRPr>
            </a:lvl1pPr>
          </a:lstStyle>
          <a:p>
            <a:pPr>
              <a:defRPr/>
            </a:pPr>
            <a:fld id="{106BA978-0AD2-4251-852D-59FEEE1C7C09}" type="slidenum">
              <a:rPr lang="en-US" smtClean="0">
                <a:solidFill>
                  <a:prstClr val="white"/>
                </a:solidFill>
              </a:rPr>
              <a:pPr>
                <a:defRPr/>
              </a:pPr>
              <a:t>16</a:t>
            </a:fld>
            <a:endParaRPr lang="en-US" dirty="0">
              <a:solidFill>
                <a:prstClr val="white"/>
              </a:solidFill>
            </a:endParaRPr>
          </a:p>
        </p:txBody>
      </p:sp>
      <p:graphicFrame>
        <p:nvGraphicFramePr>
          <p:cNvPr id="24" name="Table 23"/>
          <p:cNvGraphicFramePr>
            <a:graphicFrameLocks noGrp="1"/>
          </p:cNvGraphicFramePr>
          <p:nvPr>
            <p:extLst>
              <p:ext uri="{D42A27DB-BD31-4B8C-83A1-F6EECF244321}">
                <p14:modId xmlns:p14="http://schemas.microsoft.com/office/powerpoint/2010/main" val="745716075"/>
              </p:ext>
            </p:extLst>
          </p:nvPr>
        </p:nvGraphicFramePr>
        <p:xfrm>
          <a:off x="457199" y="1377436"/>
          <a:ext cx="7924802" cy="2678696"/>
        </p:xfrm>
        <a:graphic>
          <a:graphicData uri="http://schemas.openxmlformats.org/drawingml/2006/table">
            <a:tbl>
              <a:tblPr>
                <a:effectLst>
                  <a:outerShdw blurRad="50800" dist="50800" dir="5400000" algn="ctr" rotWithShape="0">
                    <a:schemeClr val="bg1"/>
                  </a:outerShdw>
                </a:effectLst>
              </a:tblPr>
              <a:tblGrid>
                <a:gridCol w="928670"/>
                <a:gridCol w="2006108"/>
                <a:gridCol w="744099"/>
                <a:gridCol w="744099"/>
                <a:gridCol w="744099"/>
                <a:gridCol w="1081714"/>
                <a:gridCol w="954358"/>
                <a:gridCol w="721655"/>
              </a:tblGrid>
              <a:tr h="709298">
                <a:tc>
                  <a:txBody>
                    <a:bodyPr/>
                    <a:lstStyle/>
                    <a:p>
                      <a:pPr marL="0" algn="ctr" defTabSz="914400" rtl="0" eaLnBrk="1" fontAlgn="ctr" latinLnBrk="0" hangingPunct="1"/>
                      <a:r>
                        <a:rPr lang="en-US" sz="1050" b="1" i="0" u="none" strike="noStrike" kern="1200" dirty="0">
                          <a:solidFill>
                            <a:schemeClr val="tx1"/>
                          </a:solidFill>
                          <a:effectLst/>
                          <a:latin typeface="Arial" panose="020B0604020202020204" pitchFamily="34" charset="0"/>
                          <a:ea typeface="+mn-ea"/>
                          <a:cs typeface="Arial" panose="020B0604020202020204" pitchFamily="34" charset="0"/>
                        </a:rPr>
                        <a:t>Risk </a:t>
                      </a:r>
                      <a:r>
                        <a:rPr lang="en-US" sz="1050" b="1" i="0" u="none" strike="noStrike" kern="1200" dirty="0" smtClean="0">
                          <a:solidFill>
                            <a:schemeClr val="tx1"/>
                          </a:solidFill>
                          <a:effectLst/>
                          <a:latin typeface="Arial" panose="020B0604020202020204" pitchFamily="34" charset="0"/>
                          <a:ea typeface="+mn-ea"/>
                          <a:cs typeface="Arial" panose="020B0604020202020204" pitchFamily="34" charset="0"/>
                        </a:rPr>
                        <a:t>Type</a:t>
                      </a:r>
                      <a:endParaRPr lang="en-US" sz="1050" b="1"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algn="ctr" defTabSz="914400" rtl="0" eaLnBrk="1" fontAlgn="ctr" latinLnBrk="0" hangingPunct="1"/>
                      <a:r>
                        <a:rPr lang="en-US" sz="1050" b="1" i="0" u="none" strike="noStrike" kern="1200" dirty="0">
                          <a:solidFill>
                            <a:schemeClr val="tx1"/>
                          </a:solidFill>
                          <a:effectLst/>
                          <a:latin typeface="Arial" panose="020B0604020202020204" pitchFamily="34" charset="0"/>
                          <a:ea typeface="+mn-ea"/>
                          <a:cs typeface="Arial" panose="020B0604020202020204" pitchFamily="34" charset="0"/>
                        </a:rPr>
                        <a:t>Quantitative Measure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April</a:t>
                      </a:r>
                      <a:r>
                        <a:rPr lang="en-US" sz="105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50" b="1" i="0" u="none" strike="noStrike" baseline="0" dirty="0" smtClean="0">
                          <a:solidFill>
                            <a:schemeClr val="tx1"/>
                          </a:solidFill>
                          <a:latin typeface="Arial" panose="020B0604020202020204" pitchFamily="34" charset="0"/>
                          <a:cs typeface="Arial" panose="020B0604020202020204" pitchFamily="34" charset="0"/>
                        </a:rPr>
                        <a:t>2016</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May</a:t>
                      </a:r>
                      <a:r>
                        <a:rPr lang="en-US" sz="105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50" b="1" i="0" u="none" strike="noStrike" baseline="0" dirty="0" smtClean="0">
                          <a:solidFill>
                            <a:schemeClr val="tx1"/>
                          </a:solidFill>
                          <a:latin typeface="Arial" panose="020B0604020202020204" pitchFamily="34" charset="0"/>
                          <a:cs typeface="Arial" panose="020B0604020202020204" pitchFamily="34" charset="0"/>
                        </a:rPr>
                        <a:t>2016</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June </a:t>
                      </a:r>
                    </a:p>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2016</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050" b="1" i="0" u="none" strike="noStrike" dirty="0">
                          <a:solidFill>
                            <a:schemeClr val="tx1"/>
                          </a:solidFill>
                          <a:latin typeface="Arial" panose="020B0604020202020204" pitchFamily="34" charset="0"/>
                          <a:cs typeface="Arial" panose="020B0604020202020204" pitchFamily="34" charset="0"/>
                        </a:rPr>
                        <a:t>Red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50" b="1" i="0" u="none" strike="noStrike" dirty="0" smtClean="0">
                          <a:solidFill>
                            <a:srgbClr val="000000"/>
                          </a:solidFill>
                          <a:latin typeface="Arial" panose="020B0604020202020204" pitchFamily="34" charset="0"/>
                          <a:cs typeface="Arial" panose="020B0604020202020204" pitchFamily="34" charset="0"/>
                        </a:rPr>
                        <a:t>Amber </a:t>
                      </a:r>
                    </a:p>
                    <a:p>
                      <a:pPr algn="ctr" fontAlgn="ctr"/>
                      <a:r>
                        <a:rPr lang="en-US" sz="1050" b="1" i="0" u="none" strike="noStrike" dirty="0" smtClean="0">
                          <a:solidFill>
                            <a:srgbClr val="000000"/>
                          </a:solidFill>
                          <a:latin typeface="Arial" panose="020B0604020202020204" pitchFamily="34" charset="0"/>
                          <a:cs typeface="Arial" panose="020B0604020202020204" pitchFamily="34" charset="0"/>
                        </a:rPr>
                        <a:t>Trigger</a:t>
                      </a:r>
                      <a:endParaRPr lang="en-US" sz="1050" b="1" i="0" u="none" strike="noStrike" dirty="0">
                        <a:solidFill>
                          <a:srgbClr val="000000"/>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Trend</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r h="656466">
                <a:tc rowSpan="3">
                  <a:txBody>
                    <a:bodyPr/>
                    <a:lstStyle/>
                    <a:p>
                      <a:pPr algn="ctr" fontAlgn="ctr"/>
                      <a:r>
                        <a:rPr lang="en-US" sz="1050" b="1" i="0" u="none" strike="noStrike" dirty="0">
                          <a:solidFill>
                            <a:srgbClr val="000000"/>
                          </a:solidFill>
                          <a:latin typeface="Arial" panose="020B0604020202020204" pitchFamily="34" charset="0"/>
                          <a:cs typeface="Arial" panose="020B0604020202020204" pitchFamily="34" charset="0"/>
                        </a:rPr>
                        <a:t>Liquidity</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kern="1200" dirty="0" smtClean="0">
                          <a:solidFill>
                            <a:schemeClr val="tx1"/>
                          </a:solidFill>
                          <a:effectLst/>
                          <a:latin typeface="Arial" panose="020B0604020202020204" pitchFamily="34" charset="0"/>
                          <a:ea typeface="+mn-ea"/>
                          <a:cs typeface="Arial" panose="020B0604020202020204" pitchFamily="34" charset="0"/>
                        </a:rPr>
                        <a:t>Stressed Survival Period</a:t>
                      </a:r>
                      <a:endParaRPr lang="en-US" sz="1050" kern="1200" dirty="0">
                        <a:solidFill>
                          <a:schemeClr val="tx1"/>
                        </a:solidFill>
                        <a:effectLst/>
                        <a:latin typeface="Arial" panose="020B0604020202020204" pitchFamily="34" charset="0"/>
                        <a:ea typeface="+mn-ea"/>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chemeClr val="tx1"/>
                          </a:solidFill>
                          <a:effectLst/>
                          <a:latin typeface="Arial" panose="020B0604020202020204" pitchFamily="34" charset="0"/>
                          <a:cs typeface="Arial" panose="020B0604020202020204" pitchFamily="34" charset="0"/>
                        </a:rPr>
                        <a:t>60+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dirty="0" smtClean="0">
                          <a:solidFill>
                            <a:schemeClr val="tx1"/>
                          </a:solidFill>
                          <a:effectLst/>
                          <a:latin typeface="Arial" panose="020B0604020202020204" pitchFamily="34" charset="0"/>
                          <a:cs typeface="Arial" panose="020B0604020202020204" pitchFamily="34" charset="0"/>
                        </a:rPr>
                        <a:t>60+</a:t>
                      </a:r>
                    </a:p>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smtClean="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45720" marR="0" algn="ctr">
                        <a:lnSpc>
                          <a:spcPct val="115000"/>
                        </a:lnSpc>
                        <a:spcBef>
                          <a:spcPts val="0"/>
                        </a:spcBef>
                        <a:spcAft>
                          <a:spcPts val="0"/>
                        </a:spcAft>
                      </a:pPr>
                      <a:r>
                        <a:rPr lang="en-US" sz="1050" dirty="0">
                          <a:solidFill>
                            <a:srgbClr val="000000"/>
                          </a:solidFill>
                          <a:effectLst/>
                          <a:latin typeface="Arial" panose="020B0604020202020204" pitchFamily="34" charset="0"/>
                          <a:ea typeface="Times New Roman"/>
                          <a:cs typeface="Arial" panose="020B0604020202020204" pitchFamily="34" charset="0"/>
                        </a:rPr>
                        <a:t>30 days</a:t>
                      </a:r>
                      <a:endParaRPr lang="en-US" sz="1200" dirty="0">
                        <a:effectLst/>
                        <a:latin typeface="Arial" panose="020B0604020202020204" pitchFamily="34" charset="0"/>
                        <a:ea typeface="Times New Roman"/>
                        <a:cs typeface="Arial" panose="020B0604020202020204" pitchFamily="34" charset="0"/>
                      </a:endParaRPr>
                    </a:p>
                    <a:p>
                      <a:pPr marL="285750" marR="0" indent="-240030" algn="ctr">
                        <a:lnSpc>
                          <a:spcPct val="115000"/>
                        </a:lnSpc>
                        <a:spcBef>
                          <a:spcPts val="0"/>
                        </a:spcBef>
                        <a:spcAft>
                          <a:spcPts val="0"/>
                        </a:spcAft>
                      </a:pPr>
                      <a:r>
                        <a:rPr lang="en-US" sz="1050" dirty="0">
                          <a:solidFill>
                            <a:srgbClr val="000000"/>
                          </a:solidFill>
                          <a:effectLst/>
                          <a:latin typeface="Arial" panose="020B0604020202020204" pitchFamily="34" charset="0"/>
                          <a:ea typeface="Times New Roman"/>
                          <a:cs typeface="Arial" panose="020B0604020202020204" pitchFamily="34" charset="0"/>
                        </a:rPr>
                        <a:t> </a:t>
                      </a:r>
                      <a:endParaRPr lang="en-US" sz="12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050" dirty="0">
                          <a:solidFill>
                            <a:srgbClr val="000000"/>
                          </a:solidFill>
                          <a:effectLst/>
                          <a:latin typeface="Arial" panose="020B0604020202020204" pitchFamily="34" charset="0"/>
                          <a:ea typeface="Times New Roman"/>
                          <a:cs typeface="Arial" panose="020B0604020202020204" pitchFamily="34" charset="0"/>
                        </a:rPr>
                        <a:t>&lt;35 Days</a:t>
                      </a:r>
                      <a:endParaRPr lang="en-US" sz="1200" dirty="0">
                        <a:effectLst/>
                        <a:latin typeface="Arial" panose="020B0604020202020204" pitchFamily="34" charset="0"/>
                        <a:ea typeface="Times New Roman"/>
                        <a:cs typeface="Arial" panose="020B0604020202020204" pitchFamily="34" charset="0"/>
                      </a:endParaRPr>
                    </a:p>
                    <a:p>
                      <a:pPr marL="0" marR="0" algn="ctr">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 </a:t>
                      </a:r>
                      <a:endParaRPr lang="en-US" sz="12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u="sng" dirty="0">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56466">
                <a:tc vMerge="1">
                  <a:txBody>
                    <a:bodyPr/>
                    <a:lstStyle/>
                    <a:p>
                      <a:pPr algn="ctr" fontAlgn="ctr"/>
                      <a:endParaRPr lang="en-US" sz="1050" b="1" i="0" u="none" strike="noStrike" dirty="0">
                        <a:solidFill>
                          <a:srgbClr val="000000"/>
                        </a:solidFill>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1000"/>
                        </a:spcAft>
                      </a:pPr>
                      <a:r>
                        <a:rPr lang="en-US" sz="1000" dirty="0">
                          <a:solidFill>
                            <a:srgbClr val="000000"/>
                          </a:solidFill>
                          <a:effectLst/>
                          <a:latin typeface="Arial" panose="020B0604020202020204" pitchFamily="34" charset="0"/>
                          <a:ea typeface="Times New Roman"/>
                          <a:cs typeface="Arial" panose="020B0604020202020204" pitchFamily="34" charset="0"/>
                        </a:rPr>
                        <a:t>Excess Margin  Coverage for Customer Account </a:t>
                      </a:r>
                      <a:r>
                        <a:rPr lang="en-US" sz="1000" dirty="0" smtClean="0">
                          <a:solidFill>
                            <a:srgbClr val="000000"/>
                          </a:solidFill>
                          <a:effectLst/>
                          <a:latin typeface="Arial" panose="020B0604020202020204" pitchFamily="34" charset="0"/>
                          <a:ea typeface="Times New Roman"/>
                          <a:cs typeface="Arial" panose="020B0604020202020204" pitchFamily="34" charset="0"/>
                        </a:rPr>
                        <a:t> (monthly</a:t>
                      </a:r>
                      <a:r>
                        <a:rPr lang="en-US" sz="1000" baseline="0" dirty="0" smtClean="0">
                          <a:solidFill>
                            <a:srgbClr val="000000"/>
                          </a:solidFill>
                          <a:effectLst/>
                          <a:latin typeface="Arial" panose="020B0604020202020204" pitchFamily="34" charset="0"/>
                          <a:ea typeface="Times New Roman"/>
                          <a:cs typeface="Arial" panose="020B0604020202020204" pitchFamily="34" charset="0"/>
                        </a:rPr>
                        <a:t> average)</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$304</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$300</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$100M</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indent="-285750" algn="ctr">
                        <a:lnSpc>
                          <a:spcPct val="115000"/>
                        </a:lnSpc>
                        <a:spcBef>
                          <a:spcPts val="0"/>
                        </a:spcBef>
                        <a:spcAft>
                          <a:spcPts val="0"/>
                        </a:spcAft>
                      </a:pPr>
                      <a:r>
                        <a:rPr lang="en-US" sz="1000" u="sng" dirty="0">
                          <a:solidFill>
                            <a:srgbClr val="000000"/>
                          </a:solidFill>
                          <a:effectLst/>
                          <a:latin typeface="Arial" panose="020B0604020202020204" pitchFamily="34" charset="0"/>
                          <a:ea typeface="Times New Roman"/>
                          <a:cs typeface="Arial" panose="020B0604020202020204" pitchFamily="34" charset="0"/>
                        </a:rPr>
                        <a:t>&gt;</a:t>
                      </a:r>
                      <a:r>
                        <a:rPr lang="en-US" sz="1000" dirty="0">
                          <a:solidFill>
                            <a:srgbClr val="000000"/>
                          </a:solidFill>
                          <a:effectLst/>
                          <a:latin typeface="Arial" panose="020B0604020202020204" pitchFamily="34" charset="0"/>
                          <a:ea typeface="Times New Roman"/>
                          <a:cs typeface="Arial" panose="020B0604020202020204" pitchFamily="34" charset="0"/>
                        </a:rPr>
                        <a:t>$150M</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1000"/>
                        </a:spcAft>
                      </a:pPr>
                      <a:endParaRPr lang="en-US" sz="1000" dirty="0">
                        <a:effectLst/>
                        <a:latin typeface="Arial" panose="020B0604020202020204" pitchFamily="34" charset="0"/>
                        <a:ea typeface="Times New Roman"/>
                        <a:cs typeface="Arial" panose="020B0604020202020204" pitchFamily="34" charset="0"/>
                      </a:endParaRPr>
                    </a:p>
                  </a:txBody>
                  <a:tcPr marL="60239" marR="60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56466">
                <a:tc vMerge="1">
                  <a:txBody>
                    <a:bodyPr/>
                    <a:lstStyle/>
                    <a:p>
                      <a:pPr algn="ctr" fontAlgn="ctr"/>
                      <a:endParaRPr lang="en-US" sz="1050" b="1" i="0" u="none" strike="noStrike" dirty="0">
                        <a:solidFill>
                          <a:srgbClr val="000000"/>
                        </a:solidFill>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1000"/>
                        </a:spcAft>
                      </a:pPr>
                      <a:r>
                        <a:rPr lang="en-US" sz="1000" dirty="0">
                          <a:solidFill>
                            <a:srgbClr val="000000"/>
                          </a:solidFill>
                          <a:effectLst/>
                          <a:latin typeface="Arial" panose="020B0604020202020204" pitchFamily="34" charset="0"/>
                          <a:ea typeface="Times New Roman"/>
                          <a:cs typeface="Arial" panose="020B0604020202020204" pitchFamily="34" charset="0"/>
                        </a:rPr>
                        <a:t>Excess Margin Coverage for House </a:t>
                      </a:r>
                      <a:r>
                        <a:rPr lang="en-US" sz="1000" dirty="0" smtClean="0">
                          <a:solidFill>
                            <a:srgbClr val="000000"/>
                          </a:solidFill>
                          <a:effectLst/>
                          <a:latin typeface="Arial" panose="020B0604020202020204" pitchFamily="34" charset="0"/>
                          <a:ea typeface="Times New Roman"/>
                          <a:cs typeface="Arial" panose="020B0604020202020204" pitchFamily="34" charset="0"/>
                        </a:rPr>
                        <a:t>Account (monthly</a:t>
                      </a:r>
                      <a:r>
                        <a:rPr lang="en-US" sz="1000" baseline="0" dirty="0" smtClean="0">
                          <a:solidFill>
                            <a:srgbClr val="000000"/>
                          </a:solidFill>
                          <a:effectLst/>
                          <a:latin typeface="Arial" panose="020B0604020202020204" pitchFamily="34" charset="0"/>
                          <a:ea typeface="Times New Roman"/>
                          <a:cs typeface="Arial" panose="020B0604020202020204" pitchFamily="34" charset="0"/>
                        </a:rPr>
                        <a:t> average)</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000" smtClean="0">
                          <a:effectLst/>
                          <a:latin typeface="Arial" panose="020B0604020202020204" pitchFamily="34" charset="0"/>
                          <a:ea typeface="Times New Roman"/>
                          <a:cs typeface="Arial" panose="020B0604020202020204" pitchFamily="34" charset="0"/>
                        </a:rPr>
                        <a:t>$458</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$459</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$100M</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indent="-285750" algn="ctr">
                        <a:lnSpc>
                          <a:spcPct val="115000"/>
                        </a:lnSpc>
                        <a:spcBef>
                          <a:spcPts val="0"/>
                        </a:spcBef>
                        <a:spcAft>
                          <a:spcPts val="0"/>
                        </a:spcAft>
                      </a:pPr>
                      <a:r>
                        <a:rPr lang="en-US" sz="1000" u="sng" dirty="0">
                          <a:solidFill>
                            <a:srgbClr val="000000"/>
                          </a:solidFill>
                          <a:effectLst/>
                          <a:latin typeface="Arial" panose="020B0604020202020204" pitchFamily="34" charset="0"/>
                          <a:ea typeface="Times New Roman"/>
                          <a:cs typeface="Arial" panose="020B0604020202020204" pitchFamily="34" charset="0"/>
                        </a:rPr>
                        <a:t>&gt;</a:t>
                      </a:r>
                      <a:r>
                        <a:rPr lang="en-US" sz="1000" dirty="0">
                          <a:solidFill>
                            <a:srgbClr val="000000"/>
                          </a:solidFill>
                          <a:effectLst/>
                          <a:latin typeface="Arial" panose="020B0604020202020204" pitchFamily="34" charset="0"/>
                          <a:ea typeface="Times New Roman"/>
                          <a:cs typeface="Arial" panose="020B0604020202020204" pitchFamily="34" charset="0"/>
                        </a:rPr>
                        <a:t>$150M</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indent="-285750" algn="l">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0239" marR="602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 name="TextBox 21"/>
          <p:cNvSpPr txBox="1"/>
          <p:nvPr/>
        </p:nvSpPr>
        <p:spPr>
          <a:xfrm>
            <a:off x="697160" y="5410200"/>
            <a:ext cx="7663462" cy="492443"/>
          </a:xfrm>
          <a:prstGeom prst="rect">
            <a:avLst/>
          </a:prstGeom>
          <a:noFill/>
          <a:effectLst/>
        </p:spPr>
        <p:style>
          <a:lnRef idx="0">
            <a:schemeClr val="dk1"/>
          </a:lnRef>
          <a:fillRef idx="3">
            <a:schemeClr val="dk1"/>
          </a:fillRef>
          <a:effectRef idx="3">
            <a:schemeClr val="dk1"/>
          </a:effectRef>
          <a:fontRef idx="minor">
            <a:schemeClr val="lt1"/>
          </a:fontRef>
        </p:style>
        <p:txBody>
          <a:bodyPr wrap="square" rtlCol="0">
            <a:spAutoFit/>
          </a:bodyPr>
          <a:lstStyle/>
          <a:p>
            <a:pPr fontAlgn="base">
              <a:spcBef>
                <a:spcPct val="0"/>
              </a:spcBef>
              <a:spcAft>
                <a:spcPct val="0"/>
              </a:spcAft>
            </a:pPr>
            <a:r>
              <a:rPr lang="en-US" sz="1400" b="1" dirty="0">
                <a:solidFill>
                  <a:prstClr val="black"/>
                </a:solidFill>
              </a:rPr>
              <a:t>Discussion</a:t>
            </a:r>
            <a:r>
              <a:rPr lang="en-US" sz="1200" dirty="0" smtClean="0">
                <a:solidFill>
                  <a:prstClr val="black"/>
                </a:solidFill>
              </a:rPr>
              <a:t>:</a:t>
            </a:r>
            <a:endParaRPr lang="en-US" sz="1200" dirty="0">
              <a:solidFill>
                <a:srgbClr val="000000"/>
              </a:solidFill>
              <a:cs typeface="Arial" charset="0"/>
            </a:endParaRPr>
          </a:p>
          <a:p>
            <a:pPr fontAlgn="base">
              <a:spcBef>
                <a:spcPct val="0"/>
              </a:spcBef>
              <a:spcAft>
                <a:spcPct val="0"/>
              </a:spcAft>
            </a:pPr>
            <a:endParaRPr lang="en-US" sz="1200" dirty="0" smtClean="0">
              <a:solidFill>
                <a:schemeClr val="tx1"/>
              </a:solidFill>
            </a:endParaRPr>
          </a:p>
        </p:txBody>
      </p:sp>
      <p:sp>
        <p:nvSpPr>
          <p:cNvPr id="47" name="Rectangle 46"/>
          <p:cNvSpPr/>
          <p:nvPr/>
        </p:nvSpPr>
        <p:spPr>
          <a:xfrm>
            <a:off x="414091" y="762000"/>
            <a:ext cx="8229600" cy="369332"/>
          </a:xfrm>
          <a:prstGeom prst="rect">
            <a:avLst/>
          </a:prstGeom>
        </p:spPr>
        <p:txBody>
          <a:bodyPr wrap="square">
            <a:spAutoFit/>
          </a:bodyPr>
          <a:lstStyle/>
          <a:p>
            <a:pPr eaLnBrk="0" fontAlgn="base" hangingPunct="0">
              <a:spcBef>
                <a:spcPct val="0"/>
              </a:spcBef>
              <a:spcAft>
                <a:spcPct val="0"/>
              </a:spcAft>
              <a:defRPr/>
            </a:pPr>
            <a:r>
              <a:rPr lang="en-US" b="1" dirty="0">
                <a:solidFill>
                  <a:prstClr val="black"/>
                </a:solidFill>
                <a:latin typeface="Arial" panose="020B0604020202020204" pitchFamily="34" charset="0"/>
                <a:cs typeface="Arial" panose="020B0604020202020204" pitchFamily="34" charset="0"/>
              </a:rPr>
              <a:t>Santander Investment Securities Inc. Risk Appetite Metrics</a:t>
            </a:r>
          </a:p>
        </p:txBody>
      </p:sp>
      <p:sp>
        <p:nvSpPr>
          <p:cNvPr id="17" name="Rectangle 16"/>
          <p:cNvSpPr/>
          <p:nvPr/>
        </p:nvSpPr>
        <p:spPr>
          <a:xfrm>
            <a:off x="7772400" y="2203491"/>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grpSp>
        <p:nvGrpSpPr>
          <p:cNvPr id="18" name="Group 17"/>
          <p:cNvGrpSpPr/>
          <p:nvPr/>
        </p:nvGrpSpPr>
        <p:grpSpPr>
          <a:xfrm>
            <a:off x="3810000" y="188603"/>
            <a:ext cx="4114800" cy="370895"/>
            <a:chOff x="2977199" y="190297"/>
            <a:chExt cx="4114800" cy="370895"/>
          </a:xfrm>
        </p:grpSpPr>
        <p:grpSp>
          <p:nvGrpSpPr>
            <p:cNvPr id="19" name="Group 18"/>
            <p:cNvGrpSpPr/>
            <p:nvPr/>
          </p:nvGrpSpPr>
          <p:grpSpPr>
            <a:xfrm>
              <a:off x="2977199" y="190297"/>
              <a:ext cx="3352802" cy="370895"/>
              <a:chOff x="3032717" y="135638"/>
              <a:chExt cx="3130545" cy="370895"/>
            </a:xfrm>
          </p:grpSpPr>
          <p:sp>
            <p:nvSpPr>
              <p:cNvPr id="30" name="74 Redondear rectángulo de esquina del mismo lado"/>
              <p:cNvSpPr/>
              <p:nvPr/>
            </p:nvSpPr>
            <p:spPr>
              <a:xfrm>
                <a:off x="5431742" y="135638"/>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31" name="74 Redondear rectángulo de esquina del mismo lado"/>
              <p:cNvSpPr/>
              <p:nvPr/>
            </p:nvSpPr>
            <p:spPr>
              <a:xfrm>
                <a:off x="4670922"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32" name="74 Redondear rectángulo de esquina del mismo lado"/>
              <p:cNvSpPr/>
              <p:nvPr/>
            </p:nvSpPr>
            <p:spPr>
              <a:xfrm>
                <a:off x="3032717"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33" name="74 Redondear rectángulo de esquina del mismo lado"/>
              <p:cNvSpPr/>
              <p:nvPr/>
            </p:nvSpPr>
            <p:spPr>
              <a:xfrm>
                <a:off x="3866469" y="137613"/>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grpSp>
        <p:sp>
          <p:nvSpPr>
            <p:cNvPr id="20" name="63 Redondear rectángulo de esquina del mismo lado"/>
            <p:cNvSpPr/>
            <p:nvPr/>
          </p:nvSpPr>
          <p:spPr>
            <a:xfrm>
              <a:off x="6360479" y="190297"/>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grpSp>
      <p:sp>
        <p:nvSpPr>
          <p:cNvPr id="34" name="74 Redondear rectángulo de esquina del mismo lado"/>
          <p:cNvSpPr/>
          <p:nvPr/>
        </p:nvSpPr>
        <p:spPr>
          <a:xfrm>
            <a:off x="2057400" y="188603"/>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Reputational,</a:t>
            </a:r>
          </a:p>
          <a:p>
            <a:pPr algn="ctr" fontAlgn="base">
              <a:lnSpc>
                <a:spcPts val="1000"/>
              </a:lnSpc>
              <a:spcBef>
                <a:spcPct val="0"/>
              </a:spcBef>
              <a:spcAft>
                <a:spcPct val="0"/>
              </a:spcAft>
            </a:pPr>
            <a:r>
              <a:rPr lang="en-US" sz="1150" dirty="0" smtClean="0">
                <a:solidFill>
                  <a:prstClr val="black"/>
                </a:solidFill>
              </a:rPr>
              <a:t>Compliance</a:t>
            </a:r>
            <a:endParaRPr lang="en-US" sz="1150" dirty="0">
              <a:solidFill>
                <a:prstClr val="black"/>
              </a:solidFill>
            </a:endParaRPr>
          </a:p>
        </p:txBody>
      </p:sp>
      <p:sp>
        <p:nvSpPr>
          <p:cNvPr id="35" name="74 Redondear rectángulo de esquina del mismo lado"/>
          <p:cNvSpPr/>
          <p:nvPr/>
        </p:nvSpPr>
        <p:spPr>
          <a:xfrm>
            <a:off x="1219200" y="188602"/>
            <a:ext cx="822960" cy="368921"/>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Strategic</a:t>
            </a:r>
          </a:p>
        </p:txBody>
      </p:sp>
      <p:sp>
        <p:nvSpPr>
          <p:cNvPr id="36" name="74 Redondear rectángulo de esquina del mismo lado"/>
          <p:cNvSpPr/>
          <p:nvPr/>
        </p:nvSpPr>
        <p:spPr>
          <a:xfrm>
            <a:off x="2910840" y="190578"/>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Credit</a:t>
            </a:r>
            <a:endParaRPr lang="en-US" sz="1150" dirty="0">
              <a:solidFill>
                <a:prstClr val="black"/>
              </a:solidFill>
            </a:endParaRP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314" y="2819400"/>
            <a:ext cx="328613"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835078" y="3505200"/>
            <a:ext cx="328613"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19745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11" name="TextBox 10"/>
          <p:cNvSpPr txBox="1"/>
          <p:nvPr/>
        </p:nvSpPr>
        <p:spPr>
          <a:xfrm>
            <a:off x="360956" y="3888411"/>
            <a:ext cx="8134548" cy="1969770"/>
          </a:xfrm>
          <a:prstGeom prst="rect">
            <a:avLst/>
          </a:prstGeom>
          <a:solidFill>
            <a:schemeClr val="bg1"/>
          </a:solidFill>
          <a:effectLst/>
        </p:spPr>
        <p:style>
          <a:lnRef idx="0">
            <a:schemeClr val="dk1"/>
          </a:lnRef>
          <a:fillRef idx="3">
            <a:schemeClr val="dk1"/>
          </a:fillRef>
          <a:effectRef idx="3">
            <a:schemeClr val="dk1"/>
          </a:effectRef>
          <a:fontRef idx="minor">
            <a:schemeClr val="lt1"/>
          </a:fontRef>
        </p:style>
        <p:txBody>
          <a:bodyPr wrap="square" rtlCol="0">
            <a:spAutoFit/>
          </a:bodyPr>
          <a:lstStyle/>
          <a:p>
            <a:pPr fontAlgn="base">
              <a:spcBef>
                <a:spcPct val="0"/>
              </a:spcBef>
              <a:spcAft>
                <a:spcPct val="0"/>
              </a:spcAft>
            </a:pPr>
            <a:r>
              <a:rPr lang="en-US" sz="1400" b="1" dirty="0">
                <a:solidFill>
                  <a:prstClr val="black"/>
                </a:solidFill>
              </a:rPr>
              <a:t>Discussion</a:t>
            </a:r>
            <a:r>
              <a:rPr lang="en-US" sz="1200" dirty="0" smtClean="0">
                <a:solidFill>
                  <a:prstClr val="black"/>
                </a:solidFill>
              </a:rPr>
              <a:t>:</a:t>
            </a:r>
          </a:p>
          <a:p>
            <a:pPr fontAlgn="base">
              <a:spcBef>
                <a:spcPct val="0"/>
              </a:spcBef>
              <a:spcAft>
                <a:spcPct val="0"/>
              </a:spcAft>
            </a:pPr>
            <a:endParaRPr lang="en-US" sz="1200" dirty="0">
              <a:solidFill>
                <a:prstClr val="black"/>
              </a:solidFill>
            </a:endParaRPr>
          </a:p>
          <a:p>
            <a:pPr fontAlgn="base">
              <a:spcBef>
                <a:spcPct val="0"/>
              </a:spcBef>
              <a:spcAft>
                <a:spcPct val="0"/>
              </a:spcAft>
            </a:pPr>
            <a:r>
              <a:rPr lang="en-US" sz="1200" dirty="0" smtClean="0">
                <a:solidFill>
                  <a:prstClr val="black"/>
                </a:solidFill>
              </a:rPr>
              <a:t>Total </a:t>
            </a:r>
            <a:r>
              <a:rPr lang="en-US" sz="1200" dirty="0">
                <a:solidFill>
                  <a:prstClr val="black"/>
                </a:solidFill>
              </a:rPr>
              <a:t>operational losses totaled </a:t>
            </a:r>
            <a:r>
              <a:rPr lang="en-US" sz="1200" dirty="0" smtClean="0">
                <a:solidFill>
                  <a:prstClr val="black"/>
                </a:solidFill>
              </a:rPr>
              <a:t>$47,880 </a:t>
            </a:r>
            <a:r>
              <a:rPr lang="en-US" sz="1200" dirty="0">
                <a:solidFill>
                  <a:prstClr val="black"/>
                </a:solidFill>
              </a:rPr>
              <a:t>for the month</a:t>
            </a:r>
            <a:r>
              <a:rPr lang="en-US" sz="1200" dirty="0" smtClean="0">
                <a:solidFill>
                  <a:prstClr val="black"/>
                </a:solidFill>
              </a:rPr>
              <a:t>.  On May 13 the desk executed a good to cancel order on 1.7mm shares of Continental @ 3.9, earlier in the day the limit was changed to 3.98 and the desk made up the difference to the client. </a:t>
            </a:r>
            <a:r>
              <a:rPr lang="en-US" sz="1200" dirty="0">
                <a:solidFill>
                  <a:prstClr val="black"/>
                </a:solidFill>
                <a:cs typeface="Arial" charset="0"/>
              </a:rPr>
              <a:t>It was determined this was a human error.  </a:t>
            </a:r>
            <a:r>
              <a:rPr lang="en-US" sz="1200">
                <a:solidFill>
                  <a:prstClr val="black"/>
                </a:solidFill>
                <a:cs typeface="Arial" charset="0"/>
              </a:rPr>
              <a:t>The trader did not notify anyone of the change in order.</a:t>
            </a:r>
            <a:endParaRPr lang="en-US" sz="1200">
              <a:solidFill>
                <a:prstClr val="black"/>
              </a:solidFill>
            </a:endParaRPr>
          </a:p>
          <a:p>
            <a:pPr fontAlgn="base">
              <a:spcBef>
                <a:spcPct val="0"/>
              </a:spcBef>
              <a:spcAft>
                <a:spcPct val="0"/>
              </a:spcAft>
            </a:pPr>
            <a:r>
              <a:rPr lang="en-US" sz="1200" smtClean="0">
                <a:solidFill>
                  <a:prstClr val="black"/>
                </a:solidFill>
              </a:rPr>
              <a:t> </a:t>
            </a:r>
            <a:endParaRPr lang="en-US" sz="1200" dirty="0">
              <a:solidFill>
                <a:prstClr val="black"/>
              </a:solidFill>
            </a:endParaRPr>
          </a:p>
          <a:p>
            <a:pPr fontAlgn="base">
              <a:spcBef>
                <a:spcPct val="0"/>
              </a:spcBef>
              <a:spcAft>
                <a:spcPct val="0"/>
              </a:spcAft>
            </a:pPr>
            <a:endParaRPr lang="en-US" sz="1200" dirty="0" smtClean="0">
              <a:solidFill>
                <a:prstClr val="black"/>
              </a:solidFill>
            </a:endParaRPr>
          </a:p>
          <a:p>
            <a:pPr fontAlgn="base">
              <a:spcBef>
                <a:spcPct val="0"/>
              </a:spcBef>
              <a:spcAft>
                <a:spcPct val="0"/>
              </a:spcAft>
            </a:pPr>
            <a:endParaRPr lang="en-US" sz="1200" dirty="0">
              <a:solidFill>
                <a:prstClr val="black"/>
              </a:solidFill>
              <a:cs typeface="Arial" charset="0"/>
            </a:endParaRPr>
          </a:p>
          <a:p>
            <a:pPr fontAlgn="base">
              <a:spcBef>
                <a:spcPct val="0"/>
              </a:spcBef>
              <a:spcAft>
                <a:spcPct val="0"/>
              </a:spcAft>
            </a:pPr>
            <a:endParaRPr lang="en-US" sz="1200" dirty="0">
              <a:solidFill>
                <a:srgbClr val="000000"/>
              </a:solidFill>
              <a:cs typeface="Arial" charset="0"/>
            </a:endParaRPr>
          </a:p>
          <a:p>
            <a:pPr fontAlgn="base">
              <a:spcBef>
                <a:spcPct val="0"/>
              </a:spcBef>
              <a:spcAft>
                <a:spcPct val="0"/>
              </a:spcAft>
            </a:pPr>
            <a:endParaRPr lang="en-US" sz="1200" dirty="0" smtClean="0">
              <a:solidFill>
                <a:prstClr val="black"/>
              </a:solidFill>
            </a:endParaRPr>
          </a:p>
        </p:txBody>
      </p:sp>
      <p:sp>
        <p:nvSpPr>
          <p:cNvPr id="22" name="Slide Number Placeholder 21"/>
          <p:cNvSpPr>
            <a:spLocks noGrp="1"/>
          </p:cNvSpPr>
          <p:nvPr>
            <p:ph type="sldNum" sz="quarter" idx="10"/>
          </p:nvPr>
        </p:nvSpPr>
        <p:spPr/>
        <p:txBody>
          <a:bodyPr/>
          <a:lstStyle/>
          <a:p>
            <a:pPr>
              <a:defRPr/>
            </a:pPr>
            <a:fld id="{0AFB00BB-C9F2-4984-A022-9AF776E36CE0}" type="slidenum">
              <a:rPr lang="es-ES" smtClean="0">
                <a:solidFill>
                  <a:prstClr val="white"/>
                </a:solidFill>
              </a:rPr>
              <a:pPr>
                <a:defRPr/>
              </a:pPr>
              <a:t>17</a:t>
            </a:fld>
            <a:endParaRPr lang="es-ES" dirty="0">
              <a:solidFill>
                <a:prstClr val="white"/>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4110292804"/>
              </p:ext>
            </p:extLst>
          </p:nvPr>
        </p:nvGraphicFramePr>
        <p:xfrm>
          <a:off x="315116" y="1249082"/>
          <a:ext cx="8143083" cy="1697390"/>
        </p:xfrm>
        <a:graphic>
          <a:graphicData uri="http://schemas.openxmlformats.org/drawingml/2006/table">
            <a:tbl>
              <a:tblPr/>
              <a:tblGrid>
                <a:gridCol w="1106182"/>
                <a:gridCol w="2220573"/>
                <a:gridCol w="771516"/>
                <a:gridCol w="771516"/>
                <a:gridCol w="771516"/>
                <a:gridCol w="743094"/>
                <a:gridCol w="879343"/>
                <a:gridCol w="879343"/>
              </a:tblGrid>
              <a:tr h="403017">
                <a:tc>
                  <a:txBody>
                    <a:bodyPr/>
                    <a:lstStyle/>
                    <a:p>
                      <a:pPr marL="0" algn="ctr" defTabSz="914400" rtl="0" eaLnBrk="1" fontAlgn="ctr" latinLnBrk="0" hangingPunct="1"/>
                      <a:r>
                        <a:rPr lang="en-US" sz="1000" b="1" i="0" u="none" strike="noStrike" kern="1200" dirty="0">
                          <a:solidFill>
                            <a:schemeClr val="tx1"/>
                          </a:solidFill>
                          <a:effectLst/>
                          <a:latin typeface="Arial" panose="020B0604020202020204" pitchFamily="34" charset="0"/>
                          <a:ea typeface="+mn-ea"/>
                          <a:cs typeface="Arial" panose="020B0604020202020204" pitchFamily="34" charset="0"/>
                        </a:rPr>
                        <a:t>Risk </a:t>
                      </a:r>
                      <a:r>
                        <a:rPr lang="en-US" sz="1000" b="1" i="0" u="none" strike="noStrike" kern="1200" dirty="0" smtClean="0">
                          <a:solidFill>
                            <a:schemeClr val="tx1"/>
                          </a:solidFill>
                          <a:effectLst/>
                          <a:latin typeface="Arial" panose="020B0604020202020204" pitchFamily="34" charset="0"/>
                          <a:ea typeface="+mn-ea"/>
                          <a:cs typeface="Arial" panose="020B0604020202020204" pitchFamily="34" charset="0"/>
                        </a:rPr>
                        <a:t>Type</a:t>
                      </a:r>
                      <a:endParaRPr lang="en-US" sz="1000" b="1"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0" algn="ctr" defTabSz="914400" rtl="0" eaLnBrk="1" fontAlgn="ctr" latinLnBrk="0" hangingPunct="1"/>
                      <a:r>
                        <a:rPr lang="en-US" sz="1000" b="1" i="0" u="none" strike="noStrike" kern="1200" dirty="0">
                          <a:solidFill>
                            <a:schemeClr val="tx1"/>
                          </a:solidFill>
                          <a:effectLst/>
                          <a:latin typeface="Arial" panose="020B0604020202020204" pitchFamily="34" charset="0"/>
                          <a:ea typeface="+mn-ea"/>
                          <a:cs typeface="Arial" panose="020B0604020202020204" pitchFamily="34" charset="0"/>
                        </a:rPr>
                        <a:t>Quantitative Measure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April</a:t>
                      </a:r>
                      <a:r>
                        <a:rPr lang="en-US" sz="10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00" b="1" i="0" u="none" strike="noStrike" baseline="0"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May</a:t>
                      </a:r>
                      <a:r>
                        <a:rPr lang="en-US" sz="10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00" b="1" i="0" u="none" strike="noStrike" baseline="0"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June </a:t>
                      </a:r>
                    </a:p>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fontAlgn="ctr"/>
                      <a:r>
                        <a:rPr lang="en-US" sz="1000" b="1" i="0" u="none" strike="noStrike" dirty="0">
                          <a:solidFill>
                            <a:schemeClr val="tx1"/>
                          </a:solidFill>
                          <a:latin typeface="Arial" panose="020B0604020202020204" pitchFamily="34" charset="0"/>
                          <a:cs typeface="Arial" panose="020B0604020202020204" pitchFamily="34" charset="0"/>
                        </a:rPr>
                        <a:t>Red</a:t>
                      </a:r>
                    </a:p>
                  </a:txBody>
                  <a:tcPr marL="0" marR="0" marT="0"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Amber </a:t>
                      </a:r>
                    </a:p>
                    <a:p>
                      <a:pPr algn="ctr" fontAlgn="ctr"/>
                      <a:r>
                        <a:rPr lang="en-US" sz="1000" b="1" i="0" u="none" strike="noStrike" dirty="0" smtClean="0">
                          <a:solidFill>
                            <a:srgbClr val="000000"/>
                          </a:solidFill>
                          <a:latin typeface="Arial" panose="020B0604020202020204" pitchFamily="34" charset="0"/>
                          <a:cs typeface="Arial" panose="020B0604020202020204" pitchFamily="34" charset="0"/>
                        </a:rPr>
                        <a:t>Trigger</a:t>
                      </a:r>
                      <a:endParaRPr lang="en-US" sz="1000" b="1" i="0" u="none" strike="noStrike" dirty="0">
                        <a:solidFill>
                          <a:srgbClr val="000000"/>
                        </a:solidFill>
                        <a:latin typeface="Arial" panose="020B0604020202020204" pitchFamily="34" charset="0"/>
                        <a:cs typeface="Arial" panose="020B0604020202020204" pitchFamily="34" charset="0"/>
                      </a:endParaRP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latin typeface="Arial" panose="020B0604020202020204" pitchFamily="34" charset="0"/>
                          <a:cs typeface="Arial" panose="020B0604020202020204" pitchFamily="34" charset="0"/>
                        </a:rPr>
                        <a:t>Trend</a:t>
                      </a:r>
                    </a:p>
                    <a:p>
                      <a:pPr algn="ctr" fontAlgn="ctr"/>
                      <a:endParaRPr lang="en-US" sz="1000" b="1" i="0" u="none" strike="noStrike" dirty="0">
                        <a:solidFill>
                          <a:srgbClr val="000000"/>
                        </a:solidFill>
                        <a:latin typeface="Arial" panose="020B0604020202020204" pitchFamily="34" charset="0"/>
                        <a:cs typeface="Arial" panose="020B0604020202020204" pitchFamily="34" charset="0"/>
                      </a:endParaRPr>
                    </a:p>
                  </a:txBody>
                  <a:tcPr marL="0" marR="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r>
              <a:tr h="405301">
                <a:tc rowSpan="3">
                  <a:txBody>
                    <a:bodyPr/>
                    <a:lstStyle/>
                    <a:p>
                      <a:pPr algn="ctr" fontAlgn="ctr"/>
                      <a:r>
                        <a:rPr lang="en-US" sz="1000" b="0" i="0" u="none" strike="noStrike" dirty="0">
                          <a:solidFill>
                            <a:srgbClr val="000000"/>
                          </a:solidFill>
                          <a:latin typeface="Arial" panose="020B0604020202020204" pitchFamily="34" charset="0"/>
                          <a:cs typeface="Arial" panose="020B0604020202020204" pitchFamily="34" charset="0"/>
                        </a:rPr>
                        <a:t>Operational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smtClean="0">
                          <a:solidFill>
                            <a:srgbClr val="000000"/>
                          </a:solidFill>
                          <a:effectLst/>
                          <a:latin typeface="Arial" panose="020B0604020202020204" pitchFamily="34" charset="0"/>
                          <a:ea typeface="Times New Roman"/>
                          <a:cs typeface="Arial" panose="020B0604020202020204" pitchFamily="34" charset="0"/>
                        </a:rPr>
                        <a:t> </a:t>
                      </a:r>
                      <a:r>
                        <a:rPr lang="en-US" sz="1000" dirty="0" smtClean="0">
                          <a:latin typeface="Arial" panose="020B0604020202020204" pitchFamily="34" charset="0"/>
                          <a:cs typeface="Arial" panose="020B0604020202020204" pitchFamily="34" charset="0"/>
                        </a:rPr>
                        <a:t>Material Operational</a:t>
                      </a:r>
                      <a:r>
                        <a:rPr lang="en-US" sz="1000" baseline="0" dirty="0" smtClean="0">
                          <a:latin typeface="Arial" panose="020B0604020202020204" pitchFamily="34" charset="0"/>
                          <a:cs typeface="Arial" panose="020B0604020202020204" pitchFamily="34" charset="0"/>
                        </a:rPr>
                        <a:t> Risk Events</a:t>
                      </a:r>
                      <a:endParaRPr lang="en-US" sz="1000" dirty="0" smtClean="0">
                        <a:latin typeface="Arial" panose="020B0604020202020204" pitchFamily="34" charset="0"/>
                        <a:cs typeface="Arial" panose="020B0604020202020204" pitchFamily="34" charset="0"/>
                      </a:endParaRPr>
                    </a:p>
                    <a:p>
                      <a:pPr marL="0" marR="0">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 </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dirty="0" smtClean="0">
                          <a:latin typeface="Arial" panose="020B0604020202020204" pitchFamily="34" charset="0"/>
                          <a:cs typeface="Arial" panose="020B0604020202020204" pitchFamily="34" charset="0"/>
                        </a:rPr>
                        <a:t>0</a:t>
                      </a:r>
                      <a:endParaRPr lang="en-US" sz="1000" dirty="0">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smtClean="0">
                          <a:latin typeface="Arial" panose="020B0604020202020204" pitchFamily="34" charset="0"/>
                          <a:cs typeface="Arial" panose="020B0604020202020204" pitchFamily="34" charset="0"/>
                        </a:rPr>
                        <a:t>0</a:t>
                      </a:r>
                      <a:endParaRPr lang="en-US" sz="1000" dirty="0">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dirty="0" smtClean="0">
                          <a:solidFill>
                            <a:srgbClr val="000000"/>
                          </a:solidFill>
                          <a:effectLst/>
                          <a:latin typeface="Arial" panose="020B0604020202020204" pitchFamily="34" charset="0"/>
                          <a:ea typeface="Times New Roman"/>
                          <a:cs typeface="Arial" panose="020B0604020202020204" pitchFamily="34" charset="0"/>
                        </a:rPr>
                        <a:t>0</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0</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4536">
                <a:tc vMerge="1">
                  <a:txBody>
                    <a:bodyPr/>
                    <a:lstStyle/>
                    <a:p>
                      <a:pPr algn="ctr" fontAlgn="ctr"/>
                      <a:endParaRPr lang="en-US" sz="1050" b="1" i="0" u="none" strike="noStrike" dirty="0">
                        <a:solidFill>
                          <a:srgbClr val="000000"/>
                        </a:solidFill>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kern="1200" dirty="0" smtClean="0">
                          <a:solidFill>
                            <a:schemeClr val="tx1"/>
                          </a:solidFill>
                          <a:effectLst/>
                          <a:latin typeface="Arial" panose="020B0604020202020204" pitchFamily="34" charset="0"/>
                          <a:ea typeface="+mn-ea"/>
                          <a:cs typeface="Arial" panose="020B0604020202020204" pitchFamily="34" charset="0"/>
                        </a:rPr>
                        <a:t>Gross Loss/Gross Margin</a:t>
                      </a:r>
                    </a:p>
                    <a:p>
                      <a:pPr marL="0" marR="0">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Arial" panose="020B0604020202020204" pitchFamily="34" charset="0"/>
                          <a:cs typeface="Arial" panose="020B0604020202020204" pitchFamily="34" charset="0"/>
                        </a:rPr>
                        <a:t>0.19%</a:t>
                      </a:r>
                      <a:endParaRPr lang="en-US" sz="1000" dirty="0">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smtClean="0">
                          <a:latin typeface="Arial" panose="020B0604020202020204" pitchFamily="34" charset="0"/>
                          <a:cs typeface="Arial" panose="020B0604020202020204" pitchFamily="34" charset="0"/>
                        </a:rPr>
                        <a:t>0.30%</a:t>
                      </a:r>
                      <a:endParaRPr lang="en-US" sz="1000" dirty="0">
                        <a:latin typeface="Arial" panose="020B060402020202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t>2.50%</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t>2.00%</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44536">
                <a:tc vMerge="1">
                  <a:txBody>
                    <a:bodyPr/>
                    <a:lstStyle/>
                    <a:p>
                      <a:pPr algn="ctr" fontAlgn="ctr"/>
                      <a:endParaRPr lang="en-US" sz="1000" b="0" i="0" u="none" strike="noStrike" dirty="0">
                        <a:solidFill>
                          <a:srgbClr val="000000"/>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tabLst>
                          <a:tab pos="742950" algn="l"/>
                        </a:tabLst>
                      </a:pPr>
                      <a:r>
                        <a:rPr lang="en-US" sz="1000" dirty="0">
                          <a:solidFill>
                            <a:srgbClr val="000000"/>
                          </a:solidFill>
                          <a:effectLst/>
                          <a:latin typeface="Arial" panose="020B0604020202020204" pitchFamily="34" charset="0"/>
                          <a:ea typeface="Times New Roman"/>
                          <a:cs typeface="Arial" panose="020B0604020202020204" pitchFamily="34" charset="0"/>
                        </a:rPr>
                        <a:t>Total capital  charges for fail trades to total core-equity capital </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914400" rtl="0" eaLnBrk="1" latinLnBrk="0" hangingPunct="1">
                        <a:lnSpc>
                          <a:spcPct val="115000"/>
                        </a:lnSpc>
                        <a:spcBef>
                          <a:spcPts val="0"/>
                        </a:spcBef>
                        <a:spcAft>
                          <a:spcPts val="0"/>
                        </a:spcAft>
                      </a:pPr>
                      <a:r>
                        <a:rPr lang="en-US" sz="1000" kern="1200" dirty="0" smtClean="0">
                          <a:solidFill>
                            <a:schemeClr val="tx1"/>
                          </a:solidFill>
                          <a:effectLst/>
                          <a:latin typeface="Arial" panose="020B0604020202020204" pitchFamily="34" charset="0"/>
                          <a:ea typeface="Times New Roman"/>
                          <a:cs typeface="Arial" panose="020B0604020202020204" pitchFamily="34" charset="0"/>
                        </a:rPr>
                        <a:t>2.64%</a:t>
                      </a:r>
                      <a:endParaRPr lang="en-US" sz="1000" kern="12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3.92%</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000"/>
                        </a:spcAft>
                      </a:pPr>
                      <a:r>
                        <a:rPr lang="en-US" sz="1000" dirty="0">
                          <a:solidFill>
                            <a:srgbClr val="000000"/>
                          </a:solidFill>
                          <a:effectLst/>
                          <a:latin typeface="Arial" panose="020B0604020202020204" pitchFamily="34" charset="0"/>
                          <a:ea typeface="Times New Roman"/>
                          <a:cs typeface="Arial" panose="020B0604020202020204" pitchFamily="34" charset="0"/>
                        </a:rPr>
                        <a:t>6</a:t>
                      </a:r>
                      <a:r>
                        <a:rPr lang="en-US" sz="1000" dirty="0" smtClean="0">
                          <a:solidFill>
                            <a:srgbClr val="000000"/>
                          </a:solidFill>
                          <a:effectLst/>
                          <a:latin typeface="Arial" panose="020B0604020202020204" pitchFamily="34" charset="0"/>
                          <a:ea typeface="Times New Roman"/>
                          <a:cs typeface="Arial" panose="020B0604020202020204" pitchFamily="34" charset="0"/>
                        </a:rPr>
                        <a:t>%</a:t>
                      </a:r>
                      <a:r>
                        <a:rPr lang="en-US" sz="1000" dirty="0">
                          <a:solidFill>
                            <a:srgbClr val="000000"/>
                          </a:solidFill>
                          <a:effectLst/>
                          <a:latin typeface="Arial" panose="020B0604020202020204" pitchFamily="34" charset="0"/>
                          <a:ea typeface="Times New Roman"/>
                          <a:cs typeface="Arial" panose="020B0604020202020204" pitchFamily="34" charset="0"/>
                        </a:rPr>
                        <a:t> </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1000"/>
                        </a:spcAft>
                      </a:pPr>
                      <a:r>
                        <a:rPr lang="en-US" sz="1000" u="sng" dirty="0" smtClean="0">
                          <a:solidFill>
                            <a:schemeClr val="tx1"/>
                          </a:solidFill>
                          <a:effectLst/>
                          <a:latin typeface="Arial" panose="020B0604020202020204" pitchFamily="34" charset="0"/>
                          <a:ea typeface="Times New Roman"/>
                          <a:cs typeface="Arial" panose="020B0604020202020204" pitchFamily="34" charset="0"/>
                        </a:rPr>
                        <a:t>&gt;</a:t>
                      </a:r>
                      <a:r>
                        <a:rPr lang="en-US" sz="1000" dirty="0" smtClean="0">
                          <a:solidFill>
                            <a:srgbClr val="000000"/>
                          </a:solidFill>
                          <a:effectLst/>
                          <a:latin typeface="Arial" panose="020B0604020202020204" pitchFamily="34" charset="0"/>
                          <a:ea typeface="Times New Roman"/>
                          <a:cs typeface="Arial" panose="020B0604020202020204" pitchFamily="34" charset="0"/>
                        </a:rPr>
                        <a:t>5%</a:t>
                      </a:r>
                      <a:r>
                        <a:rPr lang="en-US" sz="1000" dirty="0">
                          <a:solidFill>
                            <a:srgbClr val="000000"/>
                          </a:solidFill>
                          <a:effectLst/>
                          <a:latin typeface="Arial" panose="020B0604020202020204" pitchFamily="34" charset="0"/>
                          <a:ea typeface="Times New Roman"/>
                          <a:cs typeface="Arial" panose="020B0604020202020204" pitchFamily="34" charset="0"/>
                        </a:rPr>
                        <a:t> </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9" name="Rectangle 48"/>
          <p:cNvSpPr/>
          <p:nvPr/>
        </p:nvSpPr>
        <p:spPr>
          <a:xfrm>
            <a:off x="383485" y="762000"/>
            <a:ext cx="8229600" cy="369332"/>
          </a:xfrm>
          <a:prstGeom prst="rect">
            <a:avLst/>
          </a:prstGeom>
        </p:spPr>
        <p:txBody>
          <a:bodyPr wrap="square">
            <a:spAutoFit/>
          </a:bodyPr>
          <a:lstStyle/>
          <a:p>
            <a:pPr eaLnBrk="0" fontAlgn="base" hangingPunct="0">
              <a:spcBef>
                <a:spcPct val="0"/>
              </a:spcBef>
              <a:spcAft>
                <a:spcPct val="0"/>
              </a:spcAft>
              <a:defRPr/>
            </a:pPr>
            <a:r>
              <a:rPr lang="en-US" b="1" dirty="0">
                <a:solidFill>
                  <a:prstClr val="black"/>
                </a:solidFill>
                <a:latin typeface="Arial" panose="020B0604020202020204" pitchFamily="34" charset="0"/>
                <a:cs typeface="Arial" panose="020B0604020202020204" pitchFamily="34" charset="0"/>
              </a:rPr>
              <a:t>Santander Investment Securities Inc. Risk Appetite Metrics</a:t>
            </a:r>
          </a:p>
        </p:txBody>
      </p:sp>
      <p:sp>
        <p:nvSpPr>
          <p:cNvPr id="17" name="Rectangle 16"/>
          <p:cNvSpPr/>
          <p:nvPr/>
        </p:nvSpPr>
        <p:spPr>
          <a:xfrm>
            <a:off x="7772400" y="1749603"/>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sp>
        <p:nvSpPr>
          <p:cNvPr id="18" name="Rectangle 17"/>
          <p:cNvSpPr/>
          <p:nvPr/>
        </p:nvSpPr>
        <p:spPr>
          <a:xfrm rot="5400000">
            <a:off x="7839726" y="2590485"/>
            <a:ext cx="319317" cy="290913"/>
          </a:xfrm>
          <a:prstGeom prst="rect">
            <a:avLst/>
          </a:prstGeom>
          <a:noFill/>
          <a:effectLst>
            <a:glow rad="127000">
              <a:srgbClr val="FF0000"/>
            </a:glow>
          </a:effectLst>
        </p:spPr>
        <p:txBody>
          <a:bodyPr wrap="square">
            <a:spAutoFit/>
          </a:bodyPr>
          <a:lstStyle/>
          <a:p>
            <a:pPr fontAlgn="base">
              <a:lnSpc>
                <a:spcPct val="115000"/>
              </a:lnSpc>
            </a:pPr>
            <a:r>
              <a:rPr lang="en-US" sz="1200" b="1" dirty="0">
                <a:solidFill>
                  <a:srgbClr val="00B050"/>
                </a:solidFill>
                <a:latin typeface="Wingdings 3"/>
                <a:ea typeface="Times New Roman"/>
                <a:cs typeface="Times New Roman"/>
              </a:rPr>
              <a:t>u</a:t>
            </a:r>
            <a:endParaRPr lang="en-US" sz="1200" dirty="0">
              <a:solidFill>
                <a:srgbClr val="00B050"/>
              </a:solidFill>
              <a:ea typeface="Calibri"/>
              <a:cs typeface="Times New Roman"/>
            </a:endParaRPr>
          </a:p>
        </p:txBody>
      </p:sp>
      <p:grpSp>
        <p:nvGrpSpPr>
          <p:cNvPr id="19" name="Group 18"/>
          <p:cNvGrpSpPr/>
          <p:nvPr/>
        </p:nvGrpSpPr>
        <p:grpSpPr>
          <a:xfrm>
            <a:off x="3810000" y="188603"/>
            <a:ext cx="4114800" cy="370895"/>
            <a:chOff x="2977199" y="190297"/>
            <a:chExt cx="4114800" cy="370895"/>
          </a:xfrm>
        </p:grpSpPr>
        <p:grpSp>
          <p:nvGrpSpPr>
            <p:cNvPr id="21" name="Group 20"/>
            <p:cNvGrpSpPr/>
            <p:nvPr/>
          </p:nvGrpSpPr>
          <p:grpSpPr>
            <a:xfrm>
              <a:off x="2977199" y="190297"/>
              <a:ext cx="3352802" cy="370895"/>
              <a:chOff x="3032717" y="135638"/>
              <a:chExt cx="3130545" cy="370895"/>
            </a:xfrm>
          </p:grpSpPr>
          <p:sp>
            <p:nvSpPr>
              <p:cNvPr id="24" name="74 Redondear rectángulo de esquina del mismo lado"/>
              <p:cNvSpPr/>
              <p:nvPr/>
            </p:nvSpPr>
            <p:spPr>
              <a:xfrm>
                <a:off x="5431742" y="135638"/>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25" name="74 Redondear rectángulo de esquina del mismo lado"/>
              <p:cNvSpPr/>
              <p:nvPr/>
            </p:nvSpPr>
            <p:spPr>
              <a:xfrm>
                <a:off x="4670922" y="137613"/>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26" name="74 Redondear rectángulo de esquina del mismo lado"/>
              <p:cNvSpPr/>
              <p:nvPr/>
            </p:nvSpPr>
            <p:spPr>
              <a:xfrm>
                <a:off x="3032717"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27" name="74 Redondear rectángulo de esquina del mismo lado"/>
              <p:cNvSpPr/>
              <p:nvPr/>
            </p:nvSpPr>
            <p:spPr>
              <a:xfrm>
                <a:off x="3866469"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grpSp>
        <p:sp>
          <p:nvSpPr>
            <p:cNvPr id="23" name="63 Redondear rectángulo de esquina del mismo lado"/>
            <p:cNvSpPr/>
            <p:nvPr/>
          </p:nvSpPr>
          <p:spPr>
            <a:xfrm>
              <a:off x="6360479" y="190297"/>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grpSp>
      <p:sp>
        <p:nvSpPr>
          <p:cNvPr id="28" name="74 Redondear rectángulo de esquina del mismo lado"/>
          <p:cNvSpPr/>
          <p:nvPr/>
        </p:nvSpPr>
        <p:spPr>
          <a:xfrm>
            <a:off x="2057400" y="188603"/>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Reputational,</a:t>
            </a:r>
          </a:p>
          <a:p>
            <a:pPr algn="ctr" fontAlgn="base">
              <a:lnSpc>
                <a:spcPts val="1000"/>
              </a:lnSpc>
              <a:spcBef>
                <a:spcPct val="0"/>
              </a:spcBef>
              <a:spcAft>
                <a:spcPct val="0"/>
              </a:spcAft>
            </a:pPr>
            <a:r>
              <a:rPr lang="en-US" sz="1150" dirty="0" smtClean="0">
                <a:solidFill>
                  <a:prstClr val="black"/>
                </a:solidFill>
              </a:rPr>
              <a:t>Compliance</a:t>
            </a:r>
            <a:endParaRPr lang="en-US" sz="1150" dirty="0">
              <a:solidFill>
                <a:prstClr val="black"/>
              </a:solidFill>
            </a:endParaRPr>
          </a:p>
        </p:txBody>
      </p:sp>
      <p:sp>
        <p:nvSpPr>
          <p:cNvPr id="29" name="74 Redondear rectángulo de esquina del mismo lado"/>
          <p:cNvSpPr/>
          <p:nvPr/>
        </p:nvSpPr>
        <p:spPr>
          <a:xfrm>
            <a:off x="1219200" y="188602"/>
            <a:ext cx="822960" cy="368921"/>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Strategic</a:t>
            </a:r>
          </a:p>
        </p:txBody>
      </p:sp>
      <p:sp>
        <p:nvSpPr>
          <p:cNvPr id="30" name="74 Redondear rectángulo de esquina del mismo lado"/>
          <p:cNvSpPr/>
          <p:nvPr/>
        </p:nvSpPr>
        <p:spPr>
          <a:xfrm>
            <a:off x="2910840" y="190578"/>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Credit</a:t>
            </a:r>
            <a:endParaRPr lang="en-US" sz="1150" dirty="0">
              <a:solidFill>
                <a:prstClr val="black"/>
              </a:solidFill>
            </a:endParaRPr>
          </a:p>
        </p:txBody>
      </p:sp>
      <p:sp>
        <p:nvSpPr>
          <p:cNvPr id="31" name="Rectangle 30"/>
          <p:cNvSpPr/>
          <p:nvPr/>
        </p:nvSpPr>
        <p:spPr>
          <a:xfrm rot="5400000">
            <a:off x="7846670" y="2147802"/>
            <a:ext cx="319317" cy="290913"/>
          </a:xfrm>
          <a:prstGeom prst="rect">
            <a:avLst/>
          </a:prstGeom>
          <a:noFill/>
          <a:effectLst>
            <a:glow rad="127000">
              <a:srgbClr val="FF0000"/>
            </a:glow>
          </a:effectLst>
        </p:spPr>
        <p:txBody>
          <a:bodyPr wrap="square">
            <a:spAutoFit/>
          </a:bodyPr>
          <a:lstStyle/>
          <a:p>
            <a:pPr fontAlgn="base">
              <a:lnSpc>
                <a:spcPct val="115000"/>
              </a:lnSpc>
            </a:pPr>
            <a:r>
              <a:rPr lang="en-US" sz="1200" b="1" dirty="0">
                <a:solidFill>
                  <a:srgbClr val="00B050"/>
                </a:solidFill>
                <a:latin typeface="Wingdings 3"/>
                <a:ea typeface="Times New Roman"/>
                <a:cs typeface="Times New Roman"/>
              </a:rPr>
              <a:t>u</a:t>
            </a:r>
            <a:endParaRPr lang="en-US" sz="1200" dirty="0">
              <a:solidFill>
                <a:srgbClr val="00B050"/>
              </a:solidFill>
              <a:ea typeface="Calibri"/>
              <a:cs typeface="Times New Roman"/>
            </a:endParaRPr>
          </a:p>
        </p:txBody>
      </p:sp>
    </p:spTree>
    <p:extLst>
      <p:ext uri="{BB962C8B-B14F-4D97-AF65-F5344CB8AC3E}">
        <p14:creationId xmlns:p14="http://schemas.microsoft.com/office/powerpoint/2010/main" val="3202636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5 Marcador de número de diapositiva"/>
          <p:cNvSpPr>
            <a:spLocks noGrp="1"/>
          </p:cNvSpPr>
          <p:nvPr>
            <p:ph type="sldNum" sz="quarter" idx="10"/>
          </p:nvPr>
        </p:nvSpPr>
        <p:spPr>
          <a:xfrm>
            <a:off x="0" y="6375400"/>
            <a:ext cx="436563" cy="482600"/>
          </a:xfrm>
          <a:prstGeom prst="rect">
            <a:avLst/>
          </a:prstGeom>
        </p:spPr>
        <p:txBody>
          <a:bodyPr/>
          <a:lstStyle>
            <a:lvl1pPr algn="l">
              <a:defRPr sz="1050">
                <a:solidFill>
                  <a:schemeClr val="bg1"/>
                </a:solidFill>
              </a:defRPr>
            </a:lvl1pPr>
          </a:lstStyle>
          <a:p>
            <a:pPr>
              <a:defRPr/>
            </a:pPr>
            <a:fld id="{106BA978-0AD2-4251-852D-59FEEE1C7C09}" type="slidenum">
              <a:rPr lang="en-US" smtClean="0">
                <a:solidFill>
                  <a:prstClr val="white"/>
                </a:solidFill>
              </a:rPr>
              <a:pPr>
                <a:defRPr/>
              </a:pPr>
              <a:t>18</a:t>
            </a:fld>
            <a:endParaRPr lang="en-US" dirty="0">
              <a:solidFill>
                <a:prstClr val="white"/>
              </a:solidFill>
            </a:endParaRPr>
          </a:p>
        </p:txBody>
      </p:sp>
      <p:sp>
        <p:nvSpPr>
          <p:cNvPr id="195"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4022227076"/>
              </p:ext>
            </p:extLst>
          </p:nvPr>
        </p:nvGraphicFramePr>
        <p:xfrm>
          <a:off x="697160" y="1295400"/>
          <a:ext cx="7724451" cy="1981200"/>
        </p:xfrm>
        <a:graphic>
          <a:graphicData uri="http://schemas.openxmlformats.org/drawingml/2006/table">
            <a:tbl>
              <a:tblPr/>
              <a:tblGrid>
                <a:gridCol w="836640"/>
                <a:gridCol w="2147225"/>
                <a:gridCol w="754078"/>
                <a:gridCol w="754078"/>
                <a:gridCol w="754078"/>
                <a:gridCol w="810717"/>
                <a:gridCol w="917198"/>
                <a:gridCol w="750437"/>
              </a:tblGrid>
              <a:tr h="717115">
                <a:tc>
                  <a:txBody>
                    <a:bodyPr/>
                    <a:lstStyle/>
                    <a:p>
                      <a:pPr algn="ctr" fontAlgn="ctr"/>
                      <a:r>
                        <a:rPr lang="en-US" sz="1050" b="1" i="0" u="none" strike="noStrike" dirty="0">
                          <a:solidFill>
                            <a:schemeClr val="tx1"/>
                          </a:solidFill>
                          <a:latin typeface="Arial" panose="020B0604020202020204" pitchFamily="34" charset="0"/>
                          <a:cs typeface="Arial" panose="020B0604020202020204" pitchFamily="34" charset="0"/>
                        </a:rPr>
                        <a:t>Risk Type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US" sz="1050" b="1" i="0" u="none" strike="noStrike" dirty="0">
                          <a:solidFill>
                            <a:schemeClr val="tx1"/>
                          </a:solidFill>
                          <a:latin typeface="Arial" panose="020B0604020202020204" pitchFamily="34" charset="0"/>
                          <a:cs typeface="Arial" panose="020B0604020202020204" pitchFamily="34" charset="0"/>
                        </a:rPr>
                        <a:t>Quantitative Measure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April</a:t>
                      </a:r>
                      <a:r>
                        <a:rPr lang="en-US" sz="105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50" b="1" i="0" u="none" strike="noStrike" baseline="0" dirty="0" smtClean="0">
                          <a:solidFill>
                            <a:schemeClr val="tx1"/>
                          </a:solidFill>
                          <a:latin typeface="Arial" panose="020B0604020202020204" pitchFamily="34" charset="0"/>
                          <a:cs typeface="Arial" panose="020B0604020202020204" pitchFamily="34" charset="0"/>
                        </a:rPr>
                        <a:t>2016</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May</a:t>
                      </a:r>
                      <a:r>
                        <a:rPr lang="en-US" sz="105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50" b="1" i="0" u="none" strike="noStrike" baseline="0" dirty="0" smtClean="0">
                          <a:solidFill>
                            <a:schemeClr val="tx1"/>
                          </a:solidFill>
                          <a:latin typeface="Arial" panose="020B0604020202020204" pitchFamily="34" charset="0"/>
                          <a:cs typeface="Arial" panose="020B0604020202020204" pitchFamily="34" charset="0"/>
                        </a:rPr>
                        <a:t>2016</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June </a:t>
                      </a:r>
                    </a:p>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2016</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050" b="1" i="0" u="none" strike="noStrike" dirty="0">
                          <a:solidFill>
                            <a:schemeClr val="tx1"/>
                          </a:solidFill>
                          <a:latin typeface="Arial" panose="020B0604020202020204" pitchFamily="34" charset="0"/>
                          <a:cs typeface="Arial" panose="020B0604020202020204" pitchFamily="34" charset="0"/>
                        </a:rPr>
                        <a:t>Red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50" b="1" i="0" u="none" strike="noStrike" dirty="0" smtClean="0">
                          <a:solidFill>
                            <a:srgbClr val="000000"/>
                          </a:solidFill>
                          <a:latin typeface="Arial" panose="020B0604020202020204" pitchFamily="34" charset="0"/>
                          <a:cs typeface="Arial" panose="020B0604020202020204" pitchFamily="34" charset="0"/>
                        </a:rPr>
                        <a:t>Amber </a:t>
                      </a:r>
                    </a:p>
                    <a:p>
                      <a:pPr algn="ctr" fontAlgn="ctr"/>
                      <a:r>
                        <a:rPr lang="en-US" sz="1050" b="1" i="0" u="none" strike="noStrike" dirty="0" smtClean="0">
                          <a:solidFill>
                            <a:srgbClr val="000000"/>
                          </a:solidFill>
                          <a:latin typeface="Arial" panose="020B0604020202020204" pitchFamily="34" charset="0"/>
                          <a:cs typeface="Arial" panose="020B0604020202020204" pitchFamily="34" charset="0"/>
                        </a:rPr>
                        <a:t>Trigger</a:t>
                      </a:r>
                      <a:endParaRPr lang="en-US" sz="1050" b="1" i="0" u="none" strike="noStrike" dirty="0">
                        <a:solidFill>
                          <a:srgbClr val="000000"/>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Trend</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r h="1264085">
                <a:tc>
                  <a:txBody>
                    <a:bodyPr/>
                    <a:lstStyle/>
                    <a:p>
                      <a:pPr algn="ctr" fontAlgn="ctr"/>
                      <a:r>
                        <a:rPr lang="en-US" sz="1050" b="1" i="0" u="none" strike="noStrike" dirty="0">
                          <a:solidFill>
                            <a:schemeClr val="tx1"/>
                          </a:solidFill>
                          <a:latin typeface="Arial" panose="020B0604020202020204" pitchFamily="34" charset="0"/>
                          <a:cs typeface="Arial" panose="020B0604020202020204" pitchFamily="34" charset="0"/>
                        </a:rPr>
                        <a:t>Model</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b="0" i="0" u="none" strike="noStrike" dirty="0" smtClean="0">
                          <a:solidFill>
                            <a:schemeClr val="tx1"/>
                          </a:solidFill>
                          <a:effectLst/>
                          <a:latin typeface="Arial" panose="020B0604020202020204" pitchFamily="34" charset="0"/>
                          <a:cs typeface="Arial" panose="020B0604020202020204" pitchFamily="34" charset="0"/>
                        </a:rPr>
                        <a:t>Material </a:t>
                      </a:r>
                      <a:r>
                        <a:rPr lang="en-US" sz="1000" b="0" i="0" u="none" strike="noStrike" dirty="0">
                          <a:solidFill>
                            <a:schemeClr val="tx1"/>
                          </a:solidFill>
                          <a:effectLst/>
                          <a:latin typeface="Arial" panose="020B0604020202020204" pitchFamily="34" charset="0"/>
                          <a:cs typeface="Arial" panose="020B0604020202020204" pitchFamily="34" charset="0"/>
                        </a:rPr>
                        <a:t>models put into </a:t>
                      </a:r>
                      <a:r>
                        <a:rPr lang="en-US" sz="1000" b="0" i="0" u="none" strike="noStrike" dirty="0" smtClean="0">
                          <a:solidFill>
                            <a:schemeClr val="tx1"/>
                          </a:solidFill>
                          <a:effectLst/>
                          <a:latin typeface="Arial" panose="020B0604020202020204" pitchFamily="34" charset="0"/>
                          <a:cs typeface="Arial" panose="020B0604020202020204" pitchFamily="34" charset="0"/>
                        </a:rPr>
                        <a:t>production/used </a:t>
                      </a:r>
                      <a:r>
                        <a:rPr lang="en-US" sz="1000" b="0" i="0" u="none" strike="noStrike" dirty="0">
                          <a:solidFill>
                            <a:schemeClr val="tx1"/>
                          </a:solidFill>
                          <a:effectLst/>
                          <a:latin typeface="Arial" panose="020B0604020202020204" pitchFamily="34" charset="0"/>
                          <a:cs typeface="Arial" panose="020B0604020202020204" pitchFamily="34" charset="0"/>
                        </a:rPr>
                        <a:t>without the appropriate approval (as defined in the </a:t>
                      </a:r>
                      <a:r>
                        <a:rPr lang="en-US" sz="1000" b="0" i="0" u="none" strike="noStrike" dirty="0" smtClean="0">
                          <a:solidFill>
                            <a:schemeClr val="tx1"/>
                          </a:solidFill>
                          <a:effectLst/>
                          <a:latin typeface="Arial" panose="020B0604020202020204" pitchFamily="34" charset="0"/>
                          <a:cs typeface="Arial" panose="020B0604020202020204" pitchFamily="34" charset="0"/>
                        </a:rPr>
                        <a:t>Model Risk Management</a:t>
                      </a:r>
                      <a:r>
                        <a:rPr lang="en-US" sz="1000" b="0" i="0" u="none" strike="noStrike" baseline="0" dirty="0" smtClean="0">
                          <a:solidFill>
                            <a:schemeClr val="tx1"/>
                          </a:solidFill>
                          <a:effectLst/>
                          <a:latin typeface="Arial" panose="020B0604020202020204" pitchFamily="34" charset="0"/>
                          <a:cs typeface="Arial" panose="020B0604020202020204" pitchFamily="34" charset="0"/>
                        </a:rPr>
                        <a:t> </a:t>
                      </a:r>
                      <a:r>
                        <a:rPr lang="en-US" sz="1000" b="0" i="0" u="none" strike="noStrike" dirty="0" smtClean="0">
                          <a:solidFill>
                            <a:schemeClr val="tx1"/>
                          </a:solidFill>
                          <a:effectLst/>
                          <a:latin typeface="Arial" panose="020B0604020202020204" pitchFamily="34" charset="0"/>
                          <a:cs typeface="Arial" panose="020B0604020202020204" pitchFamily="34" charset="0"/>
                        </a:rPr>
                        <a:t>Policy)</a:t>
                      </a:r>
                    </a:p>
                    <a:p>
                      <a:pPr algn="l" fontAlgn="ct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smtClean="0">
                          <a:solidFill>
                            <a:schemeClr val="tx1"/>
                          </a:solidFill>
                          <a:effectLst/>
                          <a:latin typeface="Arial" panose="020B0604020202020204" pitchFamily="34" charset="0"/>
                          <a:cs typeface="Arial" panose="020B0604020202020204" pitchFamily="34" charset="0"/>
                        </a:rPr>
                        <a:t>0</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dirty="0" smtClean="0">
                          <a:solidFill>
                            <a:schemeClr val="tx1"/>
                          </a:solidFill>
                          <a:effectLst/>
                          <a:latin typeface="Arial" panose="020B0604020202020204" pitchFamily="34" charset="0"/>
                          <a:cs typeface="Arial" panose="020B0604020202020204" pitchFamily="34" charset="0"/>
                        </a:rPr>
                        <a:t>0</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srgbClr val="00B050"/>
                        </a:solidFill>
                        <a:effectLst/>
                        <a:uLnTx/>
                        <a:uFillTx/>
                        <a:latin typeface="Arial" panose="020B0604020202020204" pitchFamily="34" charset="0"/>
                        <a:ea typeface="Times New Roman"/>
                        <a:cs typeface="Arial" panose="020B0604020202020204" pitchFamily="34" charset="0"/>
                      </a:endParaRPr>
                    </a:p>
                    <a:p>
                      <a:pPr marL="0" marR="0" algn="ctr">
                        <a:lnSpc>
                          <a:spcPct val="115000"/>
                        </a:lnSpc>
                        <a:spcBef>
                          <a:spcPts val="0"/>
                        </a:spcBef>
                        <a:spcAft>
                          <a:spcPts val="0"/>
                        </a:spcAft>
                      </a:pPr>
                      <a:endParaRPr lang="en-US" sz="1200" dirty="0" smtClean="0">
                        <a:effectLst/>
                        <a:latin typeface="Arial" panose="020B0604020202020204" pitchFamily="34" charset="0"/>
                        <a:ea typeface="Calibri"/>
                        <a:cs typeface="Arial" panose="020B0604020202020204" pitchFamily="34" charset="0"/>
                      </a:endParaRPr>
                    </a:p>
                    <a:p>
                      <a:pPr marL="0" marR="0" indent="0" algn="ctr" defTabSz="914400" rtl="0" eaLnBrk="1" fontAlgn="ctr" latinLnBrk="0" hangingPunct="1">
                        <a:lnSpc>
                          <a:spcPct val="100000"/>
                        </a:lnSpc>
                        <a:spcBef>
                          <a:spcPts val="0"/>
                        </a:spcBef>
                        <a:spcAft>
                          <a:spcPts val="0"/>
                        </a:spcAft>
                        <a:buClrTx/>
                        <a:buSzTx/>
                        <a:buFontTx/>
                        <a:buNone/>
                        <a:tabLst/>
                        <a:defRPr/>
                      </a:pPr>
                      <a:endParaRPr lang="en-US" sz="1050" b="0" i="0" u="none" strike="noStrike" dirty="0">
                        <a:solidFill>
                          <a:srgbClr val="000000"/>
                        </a:solidFill>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Rectangle 42"/>
          <p:cNvSpPr/>
          <p:nvPr/>
        </p:nvSpPr>
        <p:spPr>
          <a:xfrm>
            <a:off x="414091" y="762000"/>
            <a:ext cx="8229600" cy="369332"/>
          </a:xfrm>
          <a:prstGeom prst="rect">
            <a:avLst/>
          </a:prstGeom>
        </p:spPr>
        <p:txBody>
          <a:bodyPr wrap="square">
            <a:spAutoFit/>
          </a:bodyPr>
          <a:lstStyle/>
          <a:p>
            <a:pPr eaLnBrk="0" fontAlgn="base" hangingPunct="0">
              <a:spcBef>
                <a:spcPct val="0"/>
              </a:spcBef>
              <a:spcAft>
                <a:spcPct val="0"/>
              </a:spcAft>
              <a:defRPr/>
            </a:pPr>
            <a:r>
              <a:rPr lang="en-US" b="1" dirty="0">
                <a:solidFill>
                  <a:prstClr val="black"/>
                </a:solidFill>
                <a:latin typeface="Arial" panose="020B0604020202020204" pitchFamily="34" charset="0"/>
                <a:cs typeface="Arial" panose="020B0604020202020204" pitchFamily="34" charset="0"/>
              </a:rPr>
              <a:t>Santander Investment Securities Inc. Risk Appetite Metrics</a:t>
            </a:r>
          </a:p>
        </p:txBody>
      </p:sp>
      <p:sp>
        <p:nvSpPr>
          <p:cNvPr id="44" name="TextBox 43"/>
          <p:cNvSpPr txBox="1"/>
          <p:nvPr/>
        </p:nvSpPr>
        <p:spPr>
          <a:xfrm>
            <a:off x="697160" y="5410200"/>
            <a:ext cx="7663462" cy="492443"/>
          </a:xfrm>
          <a:prstGeom prst="rect">
            <a:avLst/>
          </a:prstGeom>
          <a:noFill/>
          <a:effectLst/>
        </p:spPr>
        <p:style>
          <a:lnRef idx="0">
            <a:schemeClr val="dk1"/>
          </a:lnRef>
          <a:fillRef idx="3">
            <a:schemeClr val="dk1"/>
          </a:fillRef>
          <a:effectRef idx="3">
            <a:schemeClr val="dk1"/>
          </a:effectRef>
          <a:fontRef idx="minor">
            <a:schemeClr val="lt1"/>
          </a:fontRef>
        </p:style>
        <p:txBody>
          <a:bodyPr wrap="square" rtlCol="0">
            <a:spAutoFit/>
          </a:bodyPr>
          <a:lstStyle/>
          <a:p>
            <a:pPr fontAlgn="base">
              <a:spcBef>
                <a:spcPct val="0"/>
              </a:spcBef>
              <a:spcAft>
                <a:spcPct val="0"/>
              </a:spcAft>
            </a:pPr>
            <a:r>
              <a:rPr lang="en-US" sz="1400" b="1" dirty="0">
                <a:solidFill>
                  <a:prstClr val="black"/>
                </a:solidFill>
              </a:rPr>
              <a:t>Discussion</a:t>
            </a:r>
            <a:r>
              <a:rPr lang="en-US" sz="1200" dirty="0" smtClean="0">
                <a:solidFill>
                  <a:prstClr val="black"/>
                </a:solidFill>
              </a:rPr>
              <a:t>:</a:t>
            </a:r>
            <a:endParaRPr lang="en-US" sz="1200" dirty="0">
              <a:solidFill>
                <a:srgbClr val="000000"/>
              </a:solidFill>
              <a:cs typeface="Arial" charset="0"/>
            </a:endParaRPr>
          </a:p>
          <a:p>
            <a:pPr fontAlgn="base">
              <a:spcBef>
                <a:spcPct val="0"/>
              </a:spcBef>
              <a:spcAft>
                <a:spcPct val="0"/>
              </a:spcAft>
            </a:pPr>
            <a:endParaRPr lang="en-US" sz="1200" dirty="0" smtClean="0">
              <a:solidFill>
                <a:schemeClr val="tx1"/>
              </a:solidFill>
            </a:endParaRPr>
          </a:p>
        </p:txBody>
      </p:sp>
      <p:sp>
        <p:nvSpPr>
          <p:cNvPr id="16" name="Rectangle 15"/>
          <p:cNvSpPr/>
          <p:nvPr/>
        </p:nvSpPr>
        <p:spPr>
          <a:xfrm>
            <a:off x="7820481" y="2057400"/>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grpSp>
        <p:nvGrpSpPr>
          <p:cNvPr id="17" name="Group 16"/>
          <p:cNvGrpSpPr/>
          <p:nvPr/>
        </p:nvGrpSpPr>
        <p:grpSpPr>
          <a:xfrm>
            <a:off x="3810000" y="188603"/>
            <a:ext cx="4114800" cy="370895"/>
            <a:chOff x="2977199" y="190297"/>
            <a:chExt cx="4114800" cy="370895"/>
          </a:xfrm>
        </p:grpSpPr>
        <p:grpSp>
          <p:nvGrpSpPr>
            <p:cNvPr id="18" name="Group 17"/>
            <p:cNvGrpSpPr/>
            <p:nvPr/>
          </p:nvGrpSpPr>
          <p:grpSpPr>
            <a:xfrm>
              <a:off x="2977199" y="190297"/>
              <a:ext cx="3352802" cy="370895"/>
              <a:chOff x="3032717" y="135638"/>
              <a:chExt cx="3130545" cy="370895"/>
            </a:xfrm>
          </p:grpSpPr>
          <p:sp>
            <p:nvSpPr>
              <p:cNvPr id="28" name="74 Redondear rectángulo de esquina del mismo lado"/>
              <p:cNvSpPr/>
              <p:nvPr/>
            </p:nvSpPr>
            <p:spPr>
              <a:xfrm>
                <a:off x="5431742" y="135638"/>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30" name="74 Redondear rectángulo de esquina del mismo lado"/>
              <p:cNvSpPr/>
              <p:nvPr/>
            </p:nvSpPr>
            <p:spPr>
              <a:xfrm>
                <a:off x="4670922"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31" name="74 Redondear rectángulo de esquina del mismo lado"/>
              <p:cNvSpPr/>
              <p:nvPr/>
            </p:nvSpPr>
            <p:spPr>
              <a:xfrm>
                <a:off x="3032717"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32" name="74 Redondear rectángulo de esquina del mismo lado"/>
              <p:cNvSpPr/>
              <p:nvPr/>
            </p:nvSpPr>
            <p:spPr>
              <a:xfrm>
                <a:off x="3866469"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grpSp>
        <p:sp>
          <p:nvSpPr>
            <p:cNvPr id="19" name="63 Redondear rectángulo de esquina del mismo lado"/>
            <p:cNvSpPr/>
            <p:nvPr/>
          </p:nvSpPr>
          <p:spPr>
            <a:xfrm>
              <a:off x="6360479" y="190297"/>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grpSp>
      <p:sp>
        <p:nvSpPr>
          <p:cNvPr id="33" name="74 Redondear rectángulo de esquina del mismo lado"/>
          <p:cNvSpPr/>
          <p:nvPr/>
        </p:nvSpPr>
        <p:spPr>
          <a:xfrm>
            <a:off x="2057400" y="188603"/>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Reputational,</a:t>
            </a:r>
          </a:p>
          <a:p>
            <a:pPr algn="ctr" fontAlgn="base">
              <a:lnSpc>
                <a:spcPts val="1000"/>
              </a:lnSpc>
              <a:spcBef>
                <a:spcPct val="0"/>
              </a:spcBef>
              <a:spcAft>
                <a:spcPct val="0"/>
              </a:spcAft>
            </a:pPr>
            <a:r>
              <a:rPr lang="en-US" sz="1150" dirty="0" smtClean="0">
                <a:solidFill>
                  <a:prstClr val="black"/>
                </a:solidFill>
              </a:rPr>
              <a:t>Compliance</a:t>
            </a:r>
            <a:endParaRPr lang="en-US" sz="1150" dirty="0">
              <a:solidFill>
                <a:prstClr val="black"/>
              </a:solidFill>
            </a:endParaRPr>
          </a:p>
        </p:txBody>
      </p:sp>
      <p:sp>
        <p:nvSpPr>
          <p:cNvPr id="34" name="74 Redondear rectángulo de esquina del mismo lado"/>
          <p:cNvSpPr/>
          <p:nvPr/>
        </p:nvSpPr>
        <p:spPr>
          <a:xfrm>
            <a:off x="1219200" y="188602"/>
            <a:ext cx="822960" cy="368921"/>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Strategic</a:t>
            </a:r>
          </a:p>
        </p:txBody>
      </p:sp>
      <p:sp>
        <p:nvSpPr>
          <p:cNvPr id="35" name="74 Redondear rectángulo de esquina del mismo lado"/>
          <p:cNvSpPr/>
          <p:nvPr/>
        </p:nvSpPr>
        <p:spPr>
          <a:xfrm>
            <a:off x="2910840" y="190578"/>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Credit</a:t>
            </a:r>
            <a:endParaRPr lang="en-US" sz="1150" dirty="0">
              <a:solidFill>
                <a:prstClr val="black"/>
              </a:solidFill>
            </a:endParaRPr>
          </a:p>
        </p:txBody>
      </p:sp>
    </p:spTree>
    <p:extLst>
      <p:ext uri="{BB962C8B-B14F-4D97-AF65-F5344CB8AC3E}">
        <p14:creationId xmlns:p14="http://schemas.microsoft.com/office/powerpoint/2010/main" val="50159548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5 Marcador de número de diapositiva"/>
          <p:cNvSpPr>
            <a:spLocks noGrp="1"/>
          </p:cNvSpPr>
          <p:nvPr>
            <p:ph type="sldNum" sz="quarter" idx="10"/>
          </p:nvPr>
        </p:nvSpPr>
        <p:spPr>
          <a:xfrm>
            <a:off x="0" y="6375400"/>
            <a:ext cx="436563" cy="482600"/>
          </a:xfrm>
          <a:prstGeom prst="rect">
            <a:avLst/>
          </a:prstGeom>
        </p:spPr>
        <p:txBody>
          <a:bodyPr/>
          <a:lstStyle>
            <a:lvl1pPr algn="l">
              <a:defRPr sz="1050">
                <a:solidFill>
                  <a:schemeClr val="bg1"/>
                </a:solidFill>
              </a:defRPr>
            </a:lvl1pPr>
          </a:lstStyle>
          <a:p>
            <a:pPr>
              <a:defRPr/>
            </a:pPr>
            <a:fld id="{106BA978-0AD2-4251-852D-59FEEE1C7C09}" type="slidenum">
              <a:rPr lang="en-US" smtClean="0">
                <a:solidFill>
                  <a:prstClr val="white"/>
                </a:solidFill>
              </a:rPr>
              <a:pPr>
                <a:defRPr/>
              </a:pPr>
              <a:t>19</a:t>
            </a:fld>
            <a:endParaRPr lang="en-US" dirty="0">
              <a:solidFill>
                <a:prstClr val="white"/>
              </a:solidFill>
            </a:endParaRPr>
          </a:p>
        </p:txBody>
      </p:sp>
      <p:sp>
        <p:nvSpPr>
          <p:cNvPr id="195"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45" name="Rectangle 44"/>
          <p:cNvSpPr/>
          <p:nvPr/>
        </p:nvSpPr>
        <p:spPr>
          <a:xfrm>
            <a:off x="414091" y="798443"/>
            <a:ext cx="8229600" cy="369332"/>
          </a:xfrm>
          <a:prstGeom prst="rect">
            <a:avLst/>
          </a:prstGeom>
        </p:spPr>
        <p:txBody>
          <a:bodyPr wrap="square">
            <a:spAutoFit/>
          </a:bodyPr>
          <a:lstStyle/>
          <a:p>
            <a:pPr eaLnBrk="0" fontAlgn="base" hangingPunct="0">
              <a:spcBef>
                <a:spcPct val="0"/>
              </a:spcBef>
              <a:spcAft>
                <a:spcPct val="0"/>
              </a:spcAft>
              <a:defRPr/>
            </a:pPr>
            <a:r>
              <a:rPr lang="en-US" b="1" dirty="0">
                <a:solidFill>
                  <a:prstClr val="black"/>
                </a:solidFill>
                <a:latin typeface="Arial" panose="020B0604020202020204" pitchFamily="34" charset="0"/>
                <a:cs typeface="Arial" panose="020B0604020202020204" pitchFamily="34" charset="0"/>
              </a:rPr>
              <a:t>Santander Investment Securities Inc. Risk Appetite Metrics</a:t>
            </a:r>
          </a:p>
        </p:txBody>
      </p:sp>
      <p:graphicFrame>
        <p:nvGraphicFramePr>
          <p:cNvPr id="2" name="Table 1"/>
          <p:cNvGraphicFramePr>
            <a:graphicFrameLocks noGrp="1"/>
          </p:cNvGraphicFramePr>
          <p:nvPr>
            <p:extLst>
              <p:ext uri="{D42A27DB-BD31-4B8C-83A1-F6EECF244321}">
                <p14:modId xmlns:p14="http://schemas.microsoft.com/office/powerpoint/2010/main" val="1614468994"/>
              </p:ext>
            </p:extLst>
          </p:nvPr>
        </p:nvGraphicFramePr>
        <p:xfrm>
          <a:off x="894594" y="1371600"/>
          <a:ext cx="7354812" cy="2371554"/>
        </p:xfrm>
        <a:graphic>
          <a:graphicData uri="http://schemas.openxmlformats.org/drawingml/2006/table">
            <a:tbl>
              <a:tblPr/>
              <a:tblGrid>
                <a:gridCol w="796604"/>
                <a:gridCol w="2044474"/>
                <a:gridCol w="717993"/>
                <a:gridCol w="717993"/>
                <a:gridCol w="717993"/>
                <a:gridCol w="771922"/>
                <a:gridCol w="873307"/>
                <a:gridCol w="714526"/>
              </a:tblGrid>
              <a:tr h="524046">
                <a:tc>
                  <a:txBody>
                    <a:bodyPr/>
                    <a:lstStyle/>
                    <a:p>
                      <a:pPr algn="ctr" fontAlgn="ctr"/>
                      <a:r>
                        <a:rPr lang="en-US" sz="1050" b="1" i="0" u="none" strike="noStrike" dirty="0">
                          <a:solidFill>
                            <a:schemeClr val="tx1"/>
                          </a:solidFill>
                          <a:latin typeface="Arial" panose="020B0604020202020204" pitchFamily="34" charset="0"/>
                          <a:cs typeface="Arial" panose="020B0604020202020204" pitchFamily="34" charset="0"/>
                        </a:rPr>
                        <a:t>Risk Type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US" sz="1050" b="1" i="0" u="none" strike="noStrike" dirty="0">
                          <a:solidFill>
                            <a:schemeClr val="tx1"/>
                          </a:solidFill>
                          <a:latin typeface="Arial" panose="020B0604020202020204" pitchFamily="34" charset="0"/>
                          <a:cs typeface="Arial" panose="020B0604020202020204" pitchFamily="34" charset="0"/>
                        </a:rPr>
                        <a:t>Quantitative Measure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April</a:t>
                      </a:r>
                      <a:r>
                        <a:rPr lang="en-US" sz="105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50" b="1" i="0" u="none" strike="noStrike" baseline="0" dirty="0" smtClean="0">
                          <a:solidFill>
                            <a:schemeClr val="tx1"/>
                          </a:solidFill>
                          <a:latin typeface="Arial" panose="020B0604020202020204" pitchFamily="34" charset="0"/>
                          <a:cs typeface="Arial" panose="020B0604020202020204" pitchFamily="34" charset="0"/>
                        </a:rPr>
                        <a:t>2016</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May</a:t>
                      </a:r>
                      <a:r>
                        <a:rPr lang="en-US" sz="105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50" b="1" i="0" u="none" strike="noStrike" baseline="0" dirty="0" smtClean="0">
                          <a:solidFill>
                            <a:schemeClr val="tx1"/>
                          </a:solidFill>
                          <a:latin typeface="Arial" panose="020B0604020202020204" pitchFamily="34" charset="0"/>
                          <a:cs typeface="Arial" panose="020B0604020202020204" pitchFamily="34" charset="0"/>
                        </a:rPr>
                        <a:t>2016</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June </a:t>
                      </a:r>
                    </a:p>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2016</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050" b="1" i="0" u="none" strike="noStrike" dirty="0">
                          <a:solidFill>
                            <a:schemeClr val="tx1"/>
                          </a:solidFill>
                          <a:latin typeface="Arial" panose="020B0604020202020204" pitchFamily="34" charset="0"/>
                          <a:cs typeface="Arial" panose="020B0604020202020204" pitchFamily="34" charset="0"/>
                        </a:rPr>
                        <a:t>Red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50" b="1" i="0" u="none" strike="noStrike" dirty="0" smtClean="0">
                          <a:solidFill>
                            <a:srgbClr val="000000"/>
                          </a:solidFill>
                          <a:latin typeface="Arial" panose="020B0604020202020204" pitchFamily="34" charset="0"/>
                          <a:cs typeface="Arial" panose="020B0604020202020204" pitchFamily="34" charset="0"/>
                        </a:rPr>
                        <a:t>Amber </a:t>
                      </a:r>
                    </a:p>
                    <a:p>
                      <a:pPr algn="ctr" fontAlgn="ctr"/>
                      <a:r>
                        <a:rPr lang="en-US" sz="1050" b="1" i="0" u="none" strike="noStrike" dirty="0" smtClean="0">
                          <a:solidFill>
                            <a:srgbClr val="000000"/>
                          </a:solidFill>
                          <a:latin typeface="Arial" panose="020B0604020202020204" pitchFamily="34" charset="0"/>
                          <a:cs typeface="Arial" panose="020B0604020202020204" pitchFamily="34" charset="0"/>
                        </a:rPr>
                        <a:t>Trigger</a:t>
                      </a:r>
                      <a:endParaRPr lang="en-US" sz="1050" b="1" i="0" u="none" strike="noStrike" dirty="0">
                        <a:solidFill>
                          <a:srgbClr val="000000"/>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Trend</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r>
              <a:tr h="923754">
                <a:tc rowSpan="2">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Capital</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b="0" i="0" u="none" strike="noStrike" dirty="0" smtClean="0">
                          <a:solidFill>
                            <a:schemeClr val="tx1"/>
                          </a:solidFill>
                          <a:effectLst/>
                          <a:latin typeface="Arial" panose="020B0604020202020204" pitchFamily="34" charset="0"/>
                          <a:cs typeface="Arial" panose="020B0604020202020204" pitchFamily="34" charset="0"/>
                        </a:rPr>
                        <a:t> Excess Net Capital</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smtClean="0">
                          <a:solidFill>
                            <a:schemeClr val="tx1"/>
                          </a:solidFill>
                          <a:effectLst/>
                          <a:latin typeface="Arial" panose="020B0604020202020204" pitchFamily="34" charset="0"/>
                          <a:cs typeface="Arial" panose="020B0604020202020204" pitchFamily="34" charset="0"/>
                        </a:rPr>
                        <a:t>$117M</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dirty="0" smtClean="0">
                          <a:solidFill>
                            <a:schemeClr val="tx1"/>
                          </a:solidFill>
                          <a:effectLst/>
                          <a:latin typeface="Arial" panose="020B0604020202020204" pitchFamily="34" charset="0"/>
                          <a:cs typeface="Arial" panose="020B0604020202020204" pitchFamily="34" charset="0"/>
                        </a:rPr>
                        <a:t>$133M</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$50M</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$80M</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a:solidFill>
                          <a:srgbClr val="000000"/>
                        </a:solidFill>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923754">
                <a:tc vMerge="1">
                  <a:txBody>
                    <a:bodyPr/>
                    <a:lstStyle/>
                    <a:p>
                      <a:pPr algn="ctr" fontAlgn="ct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b="0" i="0" u="none" strike="noStrike" dirty="0" smtClean="0">
                          <a:solidFill>
                            <a:schemeClr val="tx1"/>
                          </a:solidFill>
                          <a:effectLst/>
                          <a:latin typeface="Arial" panose="020B0604020202020204" pitchFamily="34" charset="0"/>
                          <a:cs typeface="Arial" panose="020B0604020202020204" pitchFamily="34" charset="0"/>
                        </a:rPr>
                        <a:t>Tier 1 Leverage Ratio</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i="0" u="none" strike="noStrike" dirty="0" smtClean="0">
                          <a:solidFill>
                            <a:schemeClr val="tx1"/>
                          </a:solidFill>
                          <a:effectLst/>
                          <a:latin typeface="Arial" panose="020B0604020202020204" pitchFamily="34" charset="0"/>
                          <a:cs typeface="Arial" panose="020B0604020202020204" pitchFamily="34" charset="0"/>
                        </a:rPr>
                        <a:t>14.3%</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u="none" strike="noStrike" dirty="0" smtClean="0">
                          <a:solidFill>
                            <a:schemeClr val="tx1"/>
                          </a:solidFill>
                          <a:effectLst/>
                          <a:latin typeface="Arial" panose="020B0604020202020204" pitchFamily="34" charset="0"/>
                          <a:cs typeface="Arial" panose="020B0604020202020204" pitchFamily="34" charset="0"/>
                        </a:rPr>
                        <a:t>16%</a:t>
                      </a:r>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endParaRPr lang="en-US" sz="1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indent="0" algn="ctr" defTabSz="914400" rtl="0" eaLnBrk="1" fontAlgn="auto" latinLnBrk="0" hangingPunct="1">
                        <a:lnSpc>
                          <a:spcPct val="115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&lt;=8%</a:t>
                      </a:r>
                    </a:p>
                    <a:p>
                      <a:pPr marL="28575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indent="0" algn="ctr" defTabSz="914400" rtl="0" eaLnBrk="1" fontAlgn="auto" latinLnBrk="0" hangingPunct="1">
                        <a:lnSpc>
                          <a:spcPct val="115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&lt;=10%</a:t>
                      </a:r>
                    </a:p>
                    <a:p>
                      <a:pPr marL="28575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dirty="0">
                        <a:solidFill>
                          <a:srgbClr val="000000"/>
                        </a:solidFill>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6" name="Group 15"/>
          <p:cNvGrpSpPr/>
          <p:nvPr/>
        </p:nvGrpSpPr>
        <p:grpSpPr>
          <a:xfrm>
            <a:off x="3810000" y="188603"/>
            <a:ext cx="4114800" cy="370895"/>
            <a:chOff x="2977199" y="190297"/>
            <a:chExt cx="4114800" cy="370895"/>
          </a:xfrm>
        </p:grpSpPr>
        <p:grpSp>
          <p:nvGrpSpPr>
            <p:cNvPr id="17" name="Group 16"/>
            <p:cNvGrpSpPr/>
            <p:nvPr/>
          </p:nvGrpSpPr>
          <p:grpSpPr>
            <a:xfrm>
              <a:off x="2977199" y="190297"/>
              <a:ext cx="3352802" cy="370895"/>
              <a:chOff x="3032717" y="135638"/>
              <a:chExt cx="3130545" cy="370895"/>
            </a:xfrm>
          </p:grpSpPr>
          <p:sp>
            <p:nvSpPr>
              <p:cNvPr id="19" name="74 Redondear rectángulo de esquina del mismo lado"/>
              <p:cNvSpPr/>
              <p:nvPr/>
            </p:nvSpPr>
            <p:spPr>
              <a:xfrm>
                <a:off x="5431742" y="135638"/>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20" name="74 Redondear rectángulo de esquina del mismo lado"/>
              <p:cNvSpPr/>
              <p:nvPr/>
            </p:nvSpPr>
            <p:spPr>
              <a:xfrm>
                <a:off x="4670922"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21" name="74 Redondear rectángulo de esquina del mismo lado"/>
              <p:cNvSpPr/>
              <p:nvPr/>
            </p:nvSpPr>
            <p:spPr>
              <a:xfrm>
                <a:off x="3032717"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27" name="74 Redondear rectángulo de esquina del mismo lado"/>
              <p:cNvSpPr/>
              <p:nvPr/>
            </p:nvSpPr>
            <p:spPr>
              <a:xfrm>
                <a:off x="3866469"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grpSp>
        <p:sp>
          <p:nvSpPr>
            <p:cNvPr id="18" name="63 Redondear rectángulo de esquina del mismo lado"/>
            <p:cNvSpPr/>
            <p:nvPr/>
          </p:nvSpPr>
          <p:spPr>
            <a:xfrm>
              <a:off x="6360479" y="190297"/>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grpSp>
      <p:sp>
        <p:nvSpPr>
          <p:cNvPr id="30" name="74 Redondear rectángulo de esquina del mismo lado"/>
          <p:cNvSpPr/>
          <p:nvPr/>
        </p:nvSpPr>
        <p:spPr>
          <a:xfrm>
            <a:off x="2057400" y="188603"/>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Reputational,</a:t>
            </a:r>
          </a:p>
          <a:p>
            <a:pPr algn="ctr" fontAlgn="base">
              <a:lnSpc>
                <a:spcPts val="1000"/>
              </a:lnSpc>
              <a:spcBef>
                <a:spcPct val="0"/>
              </a:spcBef>
              <a:spcAft>
                <a:spcPct val="0"/>
              </a:spcAft>
            </a:pPr>
            <a:r>
              <a:rPr lang="en-US" sz="1150" dirty="0" smtClean="0">
                <a:solidFill>
                  <a:prstClr val="black"/>
                </a:solidFill>
              </a:rPr>
              <a:t>Compliance</a:t>
            </a:r>
            <a:endParaRPr lang="en-US" sz="1150" dirty="0">
              <a:solidFill>
                <a:prstClr val="black"/>
              </a:solidFill>
            </a:endParaRPr>
          </a:p>
        </p:txBody>
      </p:sp>
      <p:sp>
        <p:nvSpPr>
          <p:cNvPr id="31" name="74 Redondear rectángulo de esquina del mismo lado"/>
          <p:cNvSpPr/>
          <p:nvPr/>
        </p:nvSpPr>
        <p:spPr>
          <a:xfrm>
            <a:off x="1219200" y="188602"/>
            <a:ext cx="822960" cy="368921"/>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Strategic</a:t>
            </a:r>
          </a:p>
        </p:txBody>
      </p:sp>
      <p:sp>
        <p:nvSpPr>
          <p:cNvPr id="32" name="74 Redondear rectángulo de esquina del mismo lado"/>
          <p:cNvSpPr/>
          <p:nvPr/>
        </p:nvSpPr>
        <p:spPr>
          <a:xfrm>
            <a:off x="2910840" y="190578"/>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smtClean="0">
                <a:solidFill>
                  <a:prstClr val="black"/>
                </a:solidFill>
              </a:rPr>
              <a:t>Credit</a:t>
            </a:r>
            <a:endParaRPr lang="en-US" sz="1150" dirty="0">
              <a:solidFill>
                <a:prstClr val="black"/>
              </a:solidFill>
            </a:endParaRPr>
          </a:p>
        </p:txBody>
      </p:sp>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760493" y="2012465"/>
            <a:ext cx="328613"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748586" y="2819400"/>
            <a:ext cx="328613"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425644" y="5383696"/>
            <a:ext cx="7663462" cy="677108"/>
          </a:xfrm>
          <a:prstGeom prst="rect">
            <a:avLst/>
          </a:prstGeom>
          <a:noFill/>
          <a:effectLst/>
        </p:spPr>
        <p:style>
          <a:lnRef idx="0">
            <a:schemeClr val="dk1"/>
          </a:lnRef>
          <a:fillRef idx="3">
            <a:schemeClr val="dk1"/>
          </a:fillRef>
          <a:effectRef idx="3">
            <a:schemeClr val="dk1"/>
          </a:effectRef>
          <a:fontRef idx="minor">
            <a:schemeClr val="lt1"/>
          </a:fontRef>
        </p:style>
        <p:txBody>
          <a:bodyPr wrap="square" rtlCol="0">
            <a:spAutoFit/>
          </a:bodyPr>
          <a:lstStyle/>
          <a:p>
            <a:pPr fontAlgn="base">
              <a:spcBef>
                <a:spcPct val="0"/>
              </a:spcBef>
              <a:spcAft>
                <a:spcPct val="0"/>
              </a:spcAft>
            </a:pPr>
            <a:r>
              <a:rPr lang="en-US" sz="1400" b="1" dirty="0">
                <a:solidFill>
                  <a:prstClr val="black"/>
                </a:solidFill>
              </a:rPr>
              <a:t>Discussion</a:t>
            </a:r>
            <a:r>
              <a:rPr lang="en-US" sz="1200" dirty="0" smtClean="0">
                <a:solidFill>
                  <a:prstClr val="black"/>
                </a:solidFill>
              </a:rPr>
              <a:t>:  Excess Net Capital Metric:  </a:t>
            </a:r>
            <a:r>
              <a:rPr lang="en-US" sz="1200" dirty="0" smtClean="0">
                <a:solidFill>
                  <a:schemeClr val="tx1"/>
                </a:solidFill>
              </a:rPr>
              <a:t>Increase </a:t>
            </a:r>
            <a:r>
              <a:rPr lang="en-US" sz="1200" dirty="0">
                <a:solidFill>
                  <a:schemeClr val="tx1"/>
                </a:solidFill>
              </a:rPr>
              <a:t>largely due to accrual of underwriting fees during the month along with a decrease in non-allowable </a:t>
            </a:r>
            <a:r>
              <a:rPr lang="en-US" sz="1200" dirty="0"/>
              <a:t>assets as a result of the receipt of underwriting fees related to prior deals</a:t>
            </a:r>
            <a:endParaRPr lang="en-US" sz="1200" dirty="0">
              <a:solidFill>
                <a:srgbClr val="000000"/>
              </a:solidFill>
              <a:cs typeface="Arial" charset="0"/>
            </a:endParaRPr>
          </a:p>
          <a:p>
            <a:pPr fontAlgn="base">
              <a:spcBef>
                <a:spcPct val="0"/>
              </a:spcBef>
              <a:spcAft>
                <a:spcPct val="0"/>
              </a:spcAft>
            </a:pPr>
            <a:endParaRPr lang="en-US" sz="1200" dirty="0" smtClean="0">
              <a:solidFill>
                <a:schemeClr val="tx1"/>
              </a:solidFill>
            </a:endParaRPr>
          </a:p>
        </p:txBody>
      </p:sp>
    </p:spTree>
    <p:extLst>
      <p:ext uri="{BB962C8B-B14F-4D97-AF65-F5344CB8AC3E}">
        <p14:creationId xmlns:p14="http://schemas.microsoft.com/office/powerpoint/2010/main" val="115877975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CuadroTexto"/>
          <p:cNvSpPr txBox="1">
            <a:spLocks noChangeArrowheads="1"/>
          </p:cNvSpPr>
          <p:nvPr/>
        </p:nvSpPr>
        <p:spPr bwMode="auto">
          <a:xfrm>
            <a:off x="4716463" y="231775"/>
            <a:ext cx="2087562" cy="296863"/>
          </a:xfrm>
          <a:prstGeom prst="rect">
            <a:avLst/>
          </a:prstGeom>
          <a:noFill/>
          <a:ln w="9525">
            <a:noFill/>
            <a:miter lim="800000"/>
            <a:headEnd/>
            <a:tailEnd/>
          </a:ln>
        </p:spPr>
        <p:txBody>
          <a:bodyPr>
            <a:spAutoFit/>
          </a:bodyPr>
          <a:lstStyle/>
          <a:p>
            <a:pPr fontAlgn="base">
              <a:lnSpc>
                <a:spcPts val="1600"/>
              </a:lnSpc>
              <a:spcBef>
                <a:spcPct val="0"/>
              </a:spcBef>
              <a:spcAft>
                <a:spcPct val="0"/>
              </a:spcAft>
            </a:pPr>
            <a:r>
              <a:rPr lang="en-US" sz="1200" dirty="0">
                <a:solidFill>
                  <a:srgbClr val="FF0000"/>
                </a:solidFill>
                <a:cs typeface="Arial" charset="0"/>
              </a:rPr>
              <a:t>Enterprise Risk Management</a:t>
            </a:r>
          </a:p>
        </p:txBody>
      </p:sp>
      <p:sp>
        <p:nvSpPr>
          <p:cNvPr id="28675" name="2 CuadroTexto"/>
          <p:cNvSpPr txBox="1">
            <a:spLocks noChangeArrowheads="1"/>
          </p:cNvSpPr>
          <p:nvPr/>
        </p:nvSpPr>
        <p:spPr bwMode="auto">
          <a:xfrm>
            <a:off x="4721844" y="1157759"/>
            <a:ext cx="3959225" cy="327025"/>
          </a:xfrm>
          <a:prstGeom prst="rect">
            <a:avLst/>
          </a:prstGeom>
          <a:noFill/>
          <a:ln w="9525">
            <a:noFill/>
            <a:miter lim="800000"/>
            <a:headEnd/>
            <a:tailEnd/>
          </a:ln>
        </p:spPr>
        <p:txBody>
          <a:bodyPr>
            <a:spAutoFit/>
          </a:bodyPr>
          <a:lstStyle/>
          <a:p>
            <a:pPr fontAlgn="base">
              <a:lnSpc>
                <a:spcPts val="1600"/>
              </a:lnSpc>
              <a:spcBef>
                <a:spcPct val="0"/>
              </a:spcBef>
              <a:spcAft>
                <a:spcPct val="0"/>
              </a:spcAft>
            </a:pPr>
            <a:r>
              <a:rPr lang="en-US" sz="2400" b="1" dirty="0">
                <a:solidFill>
                  <a:srgbClr val="FF0000"/>
                </a:solidFill>
                <a:cs typeface="Arial" charset="0"/>
              </a:rPr>
              <a:t>Index</a:t>
            </a:r>
          </a:p>
        </p:txBody>
      </p:sp>
      <p:sp>
        <p:nvSpPr>
          <p:cNvPr id="4" name="3 CuadroTexto"/>
          <p:cNvSpPr txBox="1"/>
          <p:nvPr/>
        </p:nvSpPr>
        <p:spPr>
          <a:xfrm>
            <a:off x="4664075" y="1772816"/>
            <a:ext cx="4032250" cy="2862322"/>
          </a:xfrm>
          <a:prstGeom prst="rect">
            <a:avLst/>
          </a:prstGeom>
          <a:noFill/>
        </p:spPr>
        <p:txBody>
          <a:bodyPr>
            <a:spAutoFit/>
          </a:bodyPr>
          <a:lstStyle/>
          <a:p>
            <a:pPr marL="266700" indent="-266700">
              <a:spcBef>
                <a:spcPts val="800"/>
              </a:spcBef>
              <a:buClr>
                <a:srgbClr val="FF0000"/>
              </a:buClr>
              <a:buFont typeface="+mj-lt"/>
              <a:buAutoNum type="arabicPeriod"/>
              <a:defRPr/>
            </a:pPr>
            <a:r>
              <a:rPr lang="en-US" sz="1500" b="1" dirty="0" smtClean="0">
                <a:solidFill>
                  <a:prstClr val="black">
                    <a:lumMod val="75000"/>
                    <a:lumOff val="25000"/>
                  </a:prstClr>
                </a:solidFill>
                <a:cs typeface="Arial" charset="0"/>
              </a:rPr>
              <a:t>Executive </a:t>
            </a:r>
            <a:r>
              <a:rPr lang="en-US" sz="1500" b="1" dirty="0">
                <a:solidFill>
                  <a:prstClr val="black">
                    <a:lumMod val="75000"/>
                    <a:lumOff val="25000"/>
                  </a:prstClr>
                </a:solidFill>
                <a:cs typeface="Arial" charset="0"/>
              </a:rPr>
              <a:t>Summary</a:t>
            </a:r>
          </a:p>
          <a:p>
            <a:pPr marL="723900" lvl="1" indent="-266700" algn="just">
              <a:buClr>
                <a:srgbClr val="FF0000"/>
              </a:buClr>
              <a:buFont typeface="Arial" pitchFamily="34" charset="0"/>
              <a:buChar char="•"/>
              <a:defRPr/>
            </a:pPr>
            <a:r>
              <a:rPr lang="en-US" sz="1500" dirty="0">
                <a:solidFill>
                  <a:prstClr val="black">
                    <a:lumMod val="75000"/>
                    <a:lumOff val="25000"/>
                  </a:prstClr>
                </a:solidFill>
                <a:cs typeface="Arial" charset="0"/>
              </a:rPr>
              <a:t>Executive Summary</a:t>
            </a:r>
          </a:p>
          <a:p>
            <a:pPr marL="723900" lvl="1" indent="-266700" algn="just">
              <a:buClr>
                <a:srgbClr val="FF0000"/>
              </a:buClr>
              <a:buFont typeface="Arial" pitchFamily="34" charset="0"/>
              <a:buChar char="•"/>
              <a:defRPr/>
            </a:pPr>
            <a:r>
              <a:rPr lang="en-US" sz="1500" dirty="0">
                <a:solidFill>
                  <a:prstClr val="black">
                    <a:lumMod val="75000"/>
                    <a:lumOff val="25000"/>
                  </a:prstClr>
                </a:solidFill>
                <a:cs typeface="Arial" charset="0"/>
              </a:rPr>
              <a:t>Emerging </a:t>
            </a:r>
            <a:r>
              <a:rPr lang="en-US" sz="1500" dirty="0" smtClean="0">
                <a:solidFill>
                  <a:prstClr val="black">
                    <a:lumMod val="75000"/>
                    <a:lumOff val="25000"/>
                  </a:prstClr>
                </a:solidFill>
                <a:cs typeface="Arial" charset="0"/>
              </a:rPr>
              <a:t>Risks</a:t>
            </a:r>
          </a:p>
          <a:p>
            <a:pPr marL="723900" lvl="1" indent="-266700" algn="just">
              <a:buClr>
                <a:srgbClr val="FF0000"/>
              </a:buClr>
              <a:buFont typeface="Arial" pitchFamily="34" charset="0"/>
              <a:buChar char="•"/>
              <a:defRPr/>
            </a:pPr>
            <a:r>
              <a:rPr lang="en-US" sz="1500" dirty="0">
                <a:solidFill>
                  <a:prstClr val="black">
                    <a:lumMod val="75000"/>
                    <a:lumOff val="25000"/>
                  </a:prstClr>
                </a:solidFill>
                <a:cs typeface="Arial" charset="0"/>
              </a:rPr>
              <a:t>Summary</a:t>
            </a:r>
          </a:p>
          <a:p>
            <a:pPr marL="342900" lvl="1" indent="-342900" algn="just">
              <a:buClr>
                <a:srgbClr val="FF0000"/>
              </a:buClr>
              <a:buAutoNum type="arabicPeriod" startAt="2"/>
              <a:defRPr/>
            </a:pPr>
            <a:r>
              <a:rPr lang="en-US" sz="1500" b="1" dirty="0" smtClean="0">
                <a:solidFill>
                  <a:prstClr val="black">
                    <a:lumMod val="75000"/>
                    <a:lumOff val="25000"/>
                  </a:prstClr>
                </a:solidFill>
                <a:cs typeface="Arial" charset="0"/>
              </a:rPr>
              <a:t>Risk Appetite </a:t>
            </a:r>
          </a:p>
          <a:p>
            <a:pPr marL="1257300" lvl="3" indent="-342900" algn="just">
              <a:buClr>
                <a:srgbClr val="FF0000"/>
              </a:buClr>
              <a:buFont typeface="Arial" panose="020B0604020202020204" pitchFamily="34" charset="0"/>
              <a:buChar char="•"/>
              <a:defRPr/>
            </a:pPr>
            <a:r>
              <a:rPr lang="en-US" sz="1500" dirty="0" smtClean="0">
                <a:solidFill>
                  <a:prstClr val="black">
                    <a:lumMod val="75000"/>
                    <a:lumOff val="25000"/>
                  </a:prstClr>
                </a:solidFill>
                <a:cs typeface="Arial" charset="0"/>
              </a:rPr>
              <a:t>Metrics</a:t>
            </a:r>
          </a:p>
          <a:p>
            <a:pPr marL="1257300" lvl="3" indent="-342900" algn="just">
              <a:buClr>
                <a:srgbClr val="FF0000"/>
              </a:buClr>
              <a:buFont typeface="Arial" panose="020B0604020202020204" pitchFamily="34" charset="0"/>
              <a:buChar char="•"/>
              <a:defRPr/>
            </a:pPr>
            <a:r>
              <a:rPr lang="en-US" sz="1500" dirty="0" smtClean="0">
                <a:solidFill>
                  <a:prstClr val="black">
                    <a:lumMod val="75000"/>
                    <a:lumOff val="25000"/>
                  </a:prstClr>
                </a:solidFill>
                <a:cs typeface="Arial" charset="0"/>
              </a:rPr>
              <a:t>Action Plan Update</a:t>
            </a:r>
          </a:p>
          <a:p>
            <a:pPr marL="723900" lvl="1" indent="-266700" algn="just">
              <a:buClr>
                <a:srgbClr val="FF0000"/>
              </a:buClr>
              <a:buFont typeface="Arial" pitchFamily="34" charset="0"/>
              <a:buChar char="•"/>
              <a:defRPr/>
            </a:pPr>
            <a:r>
              <a:rPr lang="en-US" sz="1500" b="1" dirty="0" smtClean="0">
                <a:solidFill>
                  <a:prstClr val="black">
                    <a:lumMod val="75000"/>
                    <a:lumOff val="25000"/>
                  </a:prstClr>
                </a:solidFill>
                <a:cs typeface="Arial" charset="0"/>
              </a:rPr>
              <a:t>Key Risk Indicators</a:t>
            </a:r>
          </a:p>
          <a:p>
            <a:pPr marL="1181100" lvl="2" indent="-266700" algn="just">
              <a:buClr>
                <a:srgbClr val="FF0000"/>
              </a:buClr>
              <a:buFont typeface="Arial" pitchFamily="34" charset="0"/>
              <a:buChar char="•"/>
              <a:defRPr/>
            </a:pPr>
            <a:r>
              <a:rPr lang="en-US" sz="1500" dirty="0" smtClean="0">
                <a:solidFill>
                  <a:prstClr val="black">
                    <a:lumMod val="75000"/>
                    <a:lumOff val="25000"/>
                  </a:prstClr>
                </a:solidFill>
                <a:cs typeface="Arial" charset="0"/>
              </a:rPr>
              <a:t>Metrics</a:t>
            </a:r>
          </a:p>
          <a:p>
            <a:pPr marL="1181100" lvl="2" indent="-266700" algn="just">
              <a:buClr>
                <a:srgbClr val="FF0000"/>
              </a:buClr>
              <a:buFont typeface="Arial" pitchFamily="34" charset="0"/>
              <a:buChar char="•"/>
              <a:defRPr/>
            </a:pPr>
            <a:r>
              <a:rPr lang="en-US" sz="1500" dirty="0" smtClean="0">
                <a:solidFill>
                  <a:prstClr val="black">
                    <a:lumMod val="75000"/>
                    <a:lumOff val="25000"/>
                  </a:prstClr>
                </a:solidFill>
                <a:cs typeface="Arial" charset="0"/>
              </a:rPr>
              <a:t>Action Plan Update</a:t>
            </a:r>
          </a:p>
          <a:p>
            <a:pPr marL="0" lvl="2" algn="just">
              <a:buClr>
                <a:srgbClr val="FF0000"/>
              </a:buClr>
              <a:defRPr/>
            </a:pPr>
            <a:r>
              <a:rPr lang="en-US" sz="1500" b="1" dirty="0" smtClean="0">
                <a:solidFill>
                  <a:srgbClr val="FF0000"/>
                </a:solidFill>
                <a:cs typeface="Arial" charset="0"/>
              </a:rPr>
              <a:t>3.      </a:t>
            </a:r>
            <a:r>
              <a:rPr lang="en-US" sz="1500" b="1" dirty="0" smtClean="0">
                <a:cs typeface="Arial" charset="0"/>
              </a:rPr>
              <a:t>Appendix</a:t>
            </a:r>
            <a:endParaRPr lang="en-US" sz="1500" b="1" dirty="0">
              <a:cs typeface="Arial" charset="0"/>
            </a:endParaRPr>
          </a:p>
          <a:p>
            <a:pPr marL="0" lvl="2" algn="just">
              <a:buClr>
                <a:srgbClr val="FF0000"/>
              </a:buClr>
              <a:defRPr/>
            </a:pPr>
            <a:endParaRPr lang="en-US" sz="1500" dirty="0">
              <a:solidFill>
                <a:prstClr val="black">
                  <a:lumMod val="75000"/>
                  <a:lumOff val="25000"/>
                </a:prstClr>
              </a:solidFill>
              <a:cs typeface="Arial" charset="0"/>
            </a:endParaRPr>
          </a:p>
        </p:txBody>
      </p:sp>
      <p:pic>
        <p:nvPicPr>
          <p:cNvPr id="28681" name="Picture 1" descr="P:\PROYECTOS\MARKDISSENY\DISSENY\Clients\Banco Santander\04_Informes y Guia estilo BS\Diseño plantilla\logo-san-color.png"/>
          <p:cNvPicPr>
            <a:picLocks noChangeAspect="1" noChangeArrowheads="1"/>
          </p:cNvPicPr>
          <p:nvPr/>
        </p:nvPicPr>
        <p:blipFill>
          <a:blip r:embed="rId2" cstate="print"/>
          <a:srcRect/>
          <a:stretch>
            <a:fillRect/>
          </a:stretch>
        </p:blipFill>
        <p:spPr bwMode="auto">
          <a:xfrm>
            <a:off x="6934200" y="119063"/>
            <a:ext cx="1762125" cy="350837"/>
          </a:xfrm>
          <a:prstGeom prst="rect">
            <a:avLst/>
          </a:prstGeom>
          <a:noFill/>
          <a:ln w="9525">
            <a:noFill/>
            <a:miter lim="800000"/>
            <a:headEnd/>
            <a:tailEnd/>
          </a:ln>
        </p:spPr>
      </p:pic>
      <p:sp>
        <p:nvSpPr>
          <p:cNvPr id="11" name="5 Marcador de número de diapositiva"/>
          <p:cNvSpPr txBox="1">
            <a:spLocks/>
          </p:cNvSpPr>
          <p:nvPr/>
        </p:nvSpPr>
        <p:spPr>
          <a:xfrm>
            <a:off x="0" y="6375400"/>
            <a:ext cx="436563" cy="482600"/>
          </a:xfrm>
          <a:prstGeom prst="rect">
            <a:avLst/>
          </a:prstGeom>
        </p:spPr>
        <p:txBody>
          <a:bodyPr/>
          <a:lstStyle>
            <a:lvl1pPr algn="l">
              <a:defRPr sz="1050">
                <a:solidFill>
                  <a:schemeClr val="bg1"/>
                </a:solidFill>
              </a:defRPr>
            </a:lvl1pPr>
          </a:lstStyle>
          <a:p>
            <a:pPr fontAlgn="base">
              <a:spcBef>
                <a:spcPct val="0"/>
              </a:spcBef>
              <a:spcAft>
                <a:spcPct val="0"/>
              </a:spcAft>
              <a:defRPr/>
            </a:pPr>
            <a:fld id="{106BA978-0AD2-4251-852D-59FEEE1C7C09}" type="slidenum">
              <a:rPr lang="en-US" smtClean="0">
                <a:solidFill>
                  <a:prstClr val="white"/>
                </a:solidFill>
                <a:cs typeface="Arial" charset="0"/>
              </a:rPr>
              <a:pPr fontAlgn="base">
                <a:spcBef>
                  <a:spcPct val="0"/>
                </a:spcBef>
                <a:spcAft>
                  <a:spcPct val="0"/>
                </a:spcAft>
                <a:defRPr/>
              </a:pPr>
              <a:t>2</a:t>
            </a:fld>
            <a:endParaRPr lang="en-US" dirty="0">
              <a:solidFill>
                <a:prstClr val="white"/>
              </a:solidFill>
              <a:cs typeface="Arial" charset="0"/>
            </a:endParaRPr>
          </a:p>
        </p:txBody>
      </p:sp>
    </p:spTree>
    <p:extLst>
      <p:ext uri="{BB962C8B-B14F-4D97-AF65-F5344CB8AC3E}">
        <p14:creationId xmlns:p14="http://schemas.microsoft.com/office/powerpoint/2010/main" val="22522898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627312" y="2781299"/>
            <a:ext cx="5068887" cy="508473"/>
          </a:xfrm>
          <a:prstGeom prst="rect">
            <a:avLst/>
          </a:prstGeom>
          <a:noFill/>
        </p:spPr>
        <p:txBody>
          <a:bodyPr wrap="square">
            <a:spAutoFit/>
          </a:bodyPr>
          <a:lstStyle/>
          <a:p>
            <a:pPr marL="514350" indent="-514350">
              <a:lnSpc>
                <a:spcPts val="3200"/>
              </a:lnSpc>
              <a:spcAft>
                <a:spcPts val="900"/>
              </a:spcAft>
              <a:defRPr/>
            </a:pPr>
            <a:r>
              <a:rPr lang="en-US" sz="3200" dirty="0">
                <a:solidFill>
                  <a:prstClr val="white">
                    <a:lumMod val="50000"/>
                  </a:prstClr>
                </a:solidFill>
                <a:cs typeface="Arial" charset="0"/>
              </a:rPr>
              <a:t>2. </a:t>
            </a:r>
            <a:r>
              <a:rPr lang="en-US" sz="3200" dirty="0" smtClean="0">
                <a:solidFill>
                  <a:prstClr val="white">
                    <a:lumMod val="50000"/>
                  </a:prstClr>
                </a:solidFill>
                <a:cs typeface="Arial" charset="0"/>
              </a:rPr>
              <a:t> </a:t>
            </a:r>
            <a:r>
              <a:rPr lang="en-US" sz="3200" dirty="0" smtClean="0">
                <a:solidFill>
                  <a:srgbClr val="FF0000"/>
                </a:solidFill>
                <a:cs typeface="Arial" charset="0"/>
              </a:rPr>
              <a:t>Key Risk Indicators</a:t>
            </a:r>
            <a:endParaRPr lang="en-US" sz="3200" dirty="0">
              <a:solidFill>
                <a:srgbClr val="FF0000"/>
              </a:solidFill>
              <a:cs typeface="Arial" charset="0"/>
            </a:endParaRPr>
          </a:p>
        </p:txBody>
      </p:sp>
      <p:sp>
        <p:nvSpPr>
          <p:cNvPr id="5" name="5 Marcador de número de diapositiva"/>
          <p:cNvSpPr txBox="1">
            <a:spLocks/>
          </p:cNvSpPr>
          <p:nvPr/>
        </p:nvSpPr>
        <p:spPr>
          <a:xfrm>
            <a:off x="0" y="6375400"/>
            <a:ext cx="436563" cy="482600"/>
          </a:xfrm>
          <a:prstGeom prst="rect">
            <a:avLst/>
          </a:prstGeom>
        </p:spPr>
        <p:txBody>
          <a:bodyPr/>
          <a:lstStyle>
            <a:lvl1pPr algn="l">
              <a:defRPr sz="1050">
                <a:solidFill>
                  <a:schemeClr val="bg1"/>
                </a:solidFill>
              </a:defRPr>
            </a:lvl1pPr>
          </a:lstStyle>
          <a:p>
            <a:pPr fontAlgn="base">
              <a:spcBef>
                <a:spcPct val="0"/>
              </a:spcBef>
              <a:spcAft>
                <a:spcPct val="0"/>
              </a:spcAft>
              <a:defRPr/>
            </a:pPr>
            <a:fld id="{106BA978-0AD2-4251-852D-59FEEE1C7C09}" type="slidenum">
              <a:rPr lang="en-US" smtClean="0">
                <a:solidFill>
                  <a:prstClr val="white"/>
                </a:solidFill>
                <a:cs typeface="Arial" charset="0"/>
              </a:rPr>
              <a:pPr fontAlgn="base">
                <a:spcBef>
                  <a:spcPct val="0"/>
                </a:spcBef>
                <a:spcAft>
                  <a:spcPct val="0"/>
                </a:spcAft>
                <a:defRPr/>
              </a:pPr>
              <a:t>20</a:t>
            </a:fld>
            <a:endParaRPr lang="en-US" dirty="0">
              <a:solidFill>
                <a:prstClr val="white"/>
              </a:solidFill>
              <a:cs typeface="Arial" charset="0"/>
            </a:endParaRPr>
          </a:p>
        </p:txBody>
      </p:sp>
    </p:spTree>
    <p:extLst>
      <p:ext uri="{BB962C8B-B14F-4D97-AF65-F5344CB8AC3E}">
        <p14:creationId xmlns:p14="http://schemas.microsoft.com/office/powerpoint/2010/main" val="40226050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27" name="5 Marcador de número de diapositiva"/>
          <p:cNvSpPr>
            <a:spLocks noGrp="1"/>
          </p:cNvSpPr>
          <p:nvPr>
            <p:ph type="sldNum" sz="quarter" idx="10"/>
          </p:nvPr>
        </p:nvSpPr>
        <p:spPr>
          <a:xfrm>
            <a:off x="0" y="6375400"/>
            <a:ext cx="436563" cy="482600"/>
          </a:xfrm>
          <a:prstGeom prst="rect">
            <a:avLst/>
          </a:prstGeom>
        </p:spPr>
        <p:txBody>
          <a:bodyPr/>
          <a:lstStyle>
            <a:lvl1pPr algn="l">
              <a:defRPr sz="1050">
                <a:solidFill>
                  <a:schemeClr val="bg1"/>
                </a:solidFill>
              </a:defRPr>
            </a:lvl1pPr>
          </a:lstStyle>
          <a:p>
            <a:pPr>
              <a:defRPr/>
            </a:pPr>
            <a:fld id="{106BA978-0AD2-4251-852D-59FEEE1C7C09}" type="slidenum">
              <a:rPr lang="en-US" smtClean="0">
                <a:solidFill>
                  <a:prstClr val="white"/>
                </a:solidFill>
              </a:rPr>
              <a:pPr>
                <a:defRPr/>
              </a:pPr>
              <a:t>21</a:t>
            </a:fld>
            <a:endParaRPr lang="en-US" dirty="0">
              <a:solidFill>
                <a:prstClr val="white"/>
              </a:solidFill>
            </a:endParaRPr>
          </a:p>
        </p:txBody>
      </p:sp>
      <p:sp>
        <p:nvSpPr>
          <p:cNvPr id="77" name="TextBox 76"/>
          <p:cNvSpPr txBox="1"/>
          <p:nvPr/>
        </p:nvSpPr>
        <p:spPr>
          <a:xfrm>
            <a:off x="749267" y="694937"/>
            <a:ext cx="4267200" cy="400110"/>
          </a:xfrm>
          <a:prstGeom prst="rect">
            <a:avLst/>
          </a:prstGeom>
          <a:noFill/>
        </p:spPr>
        <p:txBody>
          <a:bodyPr wrap="square" rtlCol="0">
            <a:spAutoFit/>
          </a:bodyPr>
          <a:lstStyle/>
          <a:p>
            <a:pPr fontAlgn="base">
              <a:spcBef>
                <a:spcPct val="0"/>
              </a:spcBef>
              <a:spcAft>
                <a:spcPct val="0"/>
              </a:spcAft>
            </a:pPr>
            <a:r>
              <a:rPr lang="en-US" sz="2000" b="1" dirty="0">
                <a:cs typeface="Arial" charset="0"/>
              </a:rPr>
              <a:t>SIS</a:t>
            </a:r>
            <a:r>
              <a:rPr lang="en-US" sz="2000" b="1" dirty="0">
                <a:solidFill>
                  <a:prstClr val="black"/>
                </a:solidFill>
                <a:cs typeface="Arial" charset="0"/>
              </a:rPr>
              <a:t> </a:t>
            </a:r>
            <a:r>
              <a:rPr lang="en-US" sz="2000" b="1" dirty="0" smtClean="0">
                <a:solidFill>
                  <a:prstClr val="black"/>
                </a:solidFill>
                <a:cs typeface="Arial" charset="0"/>
              </a:rPr>
              <a:t>Key Risk Indicators </a:t>
            </a:r>
            <a:r>
              <a:rPr lang="en-US" sz="2000" b="1" dirty="0">
                <a:solidFill>
                  <a:prstClr val="black"/>
                </a:solidFill>
                <a:cs typeface="Arial" charset="0"/>
              </a:rPr>
              <a:t>Summary</a:t>
            </a:r>
          </a:p>
        </p:txBody>
      </p:sp>
      <p:grpSp>
        <p:nvGrpSpPr>
          <p:cNvPr id="88" name="Group 87"/>
          <p:cNvGrpSpPr/>
          <p:nvPr/>
        </p:nvGrpSpPr>
        <p:grpSpPr>
          <a:xfrm>
            <a:off x="2679184" y="2743395"/>
            <a:ext cx="4159023" cy="576064"/>
            <a:chOff x="2491526" y="2071283"/>
            <a:chExt cx="3856417" cy="505081"/>
          </a:xfrm>
        </p:grpSpPr>
        <p:pic>
          <p:nvPicPr>
            <p:cNvPr id="90" name="Picture 89"/>
            <p:cNvPicPr/>
            <p:nvPr/>
          </p:nvPicPr>
          <p:blipFill>
            <a:blip r:embed="rId3" cstate="print"/>
            <a:srcRect t="8571"/>
            <a:stretch>
              <a:fillRect/>
            </a:stretch>
          </p:blipFill>
          <p:spPr bwMode="auto">
            <a:xfrm>
              <a:off x="2491526" y="2098598"/>
              <a:ext cx="475937" cy="477766"/>
            </a:xfrm>
            <a:prstGeom prst="rect">
              <a:avLst/>
            </a:prstGeom>
            <a:noFill/>
            <a:ln w="9525">
              <a:noFill/>
              <a:miter lim="800000"/>
              <a:headEnd/>
              <a:tailEnd/>
            </a:ln>
          </p:spPr>
        </p:pic>
        <p:pic>
          <p:nvPicPr>
            <p:cNvPr id="92" name="Picture 91"/>
            <p:cNvPicPr/>
            <p:nvPr/>
          </p:nvPicPr>
          <p:blipFill>
            <a:blip r:embed="rId4" cstate="print"/>
            <a:srcRect/>
            <a:stretch>
              <a:fillRect/>
            </a:stretch>
          </p:blipFill>
          <p:spPr bwMode="auto">
            <a:xfrm>
              <a:off x="4241418" y="2071283"/>
              <a:ext cx="512364" cy="500053"/>
            </a:xfrm>
            <a:prstGeom prst="rect">
              <a:avLst/>
            </a:prstGeom>
            <a:noFill/>
            <a:ln w="9525">
              <a:noFill/>
              <a:miter lim="800000"/>
              <a:headEnd/>
              <a:tailEnd/>
            </a:ln>
          </p:spPr>
        </p:pic>
        <p:pic>
          <p:nvPicPr>
            <p:cNvPr id="94" name="Picture 93"/>
            <p:cNvPicPr/>
            <p:nvPr/>
          </p:nvPicPr>
          <p:blipFill>
            <a:blip r:embed="rId5" cstate="print"/>
            <a:srcRect t="8459" b="17830"/>
            <a:stretch>
              <a:fillRect/>
            </a:stretch>
          </p:blipFill>
          <p:spPr bwMode="auto">
            <a:xfrm>
              <a:off x="5747479" y="2095033"/>
              <a:ext cx="600464" cy="455371"/>
            </a:xfrm>
            <a:prstGeom prst="rect">
              <a:avLst/>
            </a:prstGeom>
            <a:noFill/>
            <a:ln w="9525">
              <a:noFill/>
              <a:miter lim="800000"/>
              <a:headEnd/>
              <a:tailEnd/>
            </a:ln>
          </p:spPr>
        </p:pic>
      </p:grpSp>
      <p:grpSp>
        <p:nvGrpSpPr>
          <p:cNvPr id="39" name="Group 38"/>
          <p:cNvGrpSpPr/>
          <p:nvPr/>
        </p:nvGrpSpPr>
        <p:grpSpPr>
          <a:xfrm>
            <a:off x="422832" y="188640"/>
            <a:ext cx="8423325" cy="390094"/>
            <a:chOff x="609880" y="188640"/>
            <a:chExt cx="8423325" cy="390094"/>
          </a:xfrm>
        </p:grpSpPr>
        <p:grpSp>
          <p:nvGrpSpPr>
            <p:cNvPr id="41" name="Group 40"/>
            <p:cNvGrpSpPr/>
            <p:nvPr/>
          </p:nvGrpSpPr>
          <p:grpSpPr>
            <a:xfrm>
              <a:off x="2223503" y="200930"/>
              <a:ext cx="5844145" cy="370895"/>
              <a:chOff x="2696536" y="105930"/>
              <a:chExt cx="5456738" cy="370895"/>
            </a:xfrm>
          </p:grpSpPr>
          <p:grpSp>
            <p:nvGrpSpPr>
              <p:cNvPr id="45" name="Group 44"/>
              <p:cNvGrpSpPr/>
              <p:nvPr/>
            </p:nvGrpSpPr>
            <p:grpSpPr>
              <a:xfrm>
                <a:off x="3594167" y="107905"/>
                <a:ext cx="4559107" cy="368920"/>
                <a:chOff x="3226614" y="148246"/>
                <a:chExt cx="4559107" cy="368920"/>
              </a:xfrm>
            </p:grpSpPr>
            <p:sp>
              <p:nvSpPr>
                <p:cNvPr id="49" name="74 Redondear rectángulo de esquina del mismo lado"/>
                <p:cNvSpPr/>
                <p:nvPr/>
              </p:nvSpPr>
              <p:spPr>
                <a:xfrm>
                  <a:off x="7054201"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200" dirty="0">
                      <a:solidFill>
                        <a:prstClr val="black"/>
                      </a:solidFill>
                    </a:rPr>
                    <a:t>Model</a:t>
                  </a:r>
                </a:p>
              </p:txBody>
            </p:sp>
            <p:sp>
              <p:nvSpPr>
                <p:cNvPr id="51" name="74 Redondear rectángulo de esquina del mismo lado"/>
                <p:cNvSpPr/>
                <p:nvPr/>
              </p:nvSpPr>
              <p:spPr>
                <a:xfrm>
                  <a:off x="5523164"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200" dirty="0">
                      <a:solidFill>
                        <a:prstClr val="black"/>
                      </a:solidFill>
                    </a:rPr>
                    <a:t>Operational</a:t>
                  </a:r>
                </a:p>
              </p:txBody>
            </p:sp>
            <p:sp>
              <p:nvSpPr>
                <p:cNvPr id="53" name="74 Redondear rectángulo de esquina del mismo lado"/>
                <p:cNvSpPr/>
                <p:nvPr/>
              </p:nvSpPr>
              <p:spPr>
                <a:xfrm>
                  <a:off x="6301425"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200" dirty="0">
                      <a:solidFill>
                        <a:prstClr val="black"/>
                      </a:solidFill>
                    </a:rPr>
                    <a:t>Compliance</a:t>
                  </a:r>
                </a:p>
              </p:txBody>
            </p:sp>
            <p:sp>
              <p:nvSpPr>
                <p:cNvPr id="54" name="74 Redondear rectángulo de esquina del mismo lado"/>
                <p:cNvSpPr/>
                <p:nvPr/>
              </p:nvSpPr>
              <p:spPr>
                <a:xfrm>
                  <a:off x="3992131"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200" dirty="0">
                      <a:solidFill>
                        <a:prstClr val="black"/>
                      </a:solidFill>
                    </a:rPr>
                    <a:t>Market</a:t>
                  </a:r>
                </a:p>
              </p:txBody>
            </p:sp>
            <p:sp>
              <p:nvSpPr>
                <p:cNvPr id="55" name="74 Redondear rectángulo de esquina del mismo lado"/>
                <p:cNvSpPr/>
                <p:nvPr/>
              </p:nvSpPr>
              <p:spPr>
                <a:xfrm>
                  <a:off x="4757648"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200" dirty="0">
                      <a:solidFill>
                        <a:prstClr val="black"/>
                      </a:solidFill>
                    </a:rPr>
                    <a:t>Liquidity</a:t>
                  </a:r>
                </a:p>
              </p:txBody>
            </p:sp>
            <p:sp>
              <p:nvSpPr>
                <p:cNvPr id="56" name="63 Redondear rectángulo de esquina del mismo lado"/>
                <p:cNvSpPr/>
                <p:nvPr/>
              </p:nvSpPr>
              <p:spPr>
                <a:xfrm>
                  <a:off x="3226614" y="148246"/>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200" dirty="0">
                      <a:solidFill>
                        <a:prstClr val="black"/>
                      </a:solidFill>
                    </a:rPr>
                    <a:t>Credit</a:t>
                  </a:r>
                </a:p>
              </p:txBody>
            </p:sp>
          </p:grpSp>
          <p:sp>
            <p:nvSpPr>
              <p:cNvPr id="47" name="63 Redondear rectángulo de esquina del mismo lado"/>
              <p:cNvSpPr/>
              <p:nvPr/>
            </p:nvSpPr>
            <p:spPr>
              <a:xfrm>
                <a:off x="2696536" y="105930"/>
                <a:ext cx="87214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200" dirty="0">
                    <a:solidFill>
                      <a:prstClr val="black"/>
                    </a:solidFill>
                  </a:rPr>
                  <a:t> </a:t>
                </a:r>
                <a:r>
                  <a:rPr lang="en-US" sz="1200" dirty="0" smtClean="0">
                    <a:solidFill>
                      <a:prstClr val="black"/>
                    </a:solidFill>
                  </a:rPr>
                  <a:t>Reputational,</a:t>
                </a:r>
              </a:p>
              <a:p>
                <a:pPr algn="ctr" fontAlgn="base">
                  <a:lnSpc>
                    <a:spcPts val="1000"/>
                  </a:lnSpc>
                  <a:spcBef>
                    <a:spcPct val="0"/>
                  </a:spcBef>
                  <a:spcAft>
                    <a:spcPct val="0"/>
                  </a:spcAft>
                </a:pPr>
                <a:r>
                  <a:rPr lang="en-US" sz="1200" dirty="0" smtClean="0">
                    <a:solidFill>
                      <a:prstClr val="black"/>
                    </a:solidFill>
                  </a:rPr>
                  <a:t>Compliance</a:t>
                </a:r>
                <a:endParaRPr lang="en-US" sz="1200" dirty="0">
                  <a:solidFill>
                    <a:prstClr val="black"/>
                  </a:solidFill>
                </a:endParaRPr>
              </a:p>
            </p:txBody>
          </p:sp>
        </p:grpSp>
        <p:sp>
          <p:nvSpPr>
            <p:cNvPr id="42" name="63 Redondear rectángulo de esquina del mismo lado"/>
            <p:cNvSpPr/>
            <p:nvPr/>
          </p:nvSpPr>
          <p:spPr>
            <a:xfrm>
              <a:off x="1420481" y="193212"/>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200" dirty="0">
                  <a:solidFill>
                    <a:prstClr val="black"/>
                  </a:solidFill>
                </a:rPr>
                <a:t>Strategic</a:t>
              </a:r>
            </a:p>
          </p:txBody>
        </p:sp>
        <p:sp>
          <p:nvSpPr>
            <p:cNvPr id="43" name="63 Redondear rectángulo de esquina del mismo lado"/>
            <p:cNvSpPr/>
            <p:nvPr/>
          </p:nvSpPr>
          <p:spPr>
            <a:xfrm>
              <a:off x="8099141" y="209814"/>
              <a:ext cx="934064"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200" dirty="0">
                  <a:solidFill>
                    <a:prstClr val="black"/>
                  </a:solidFill>
                </a:rPr>
                <a:t> Capital</a:t>
              </a:r>
            </a:p>
          </p:txBody>
        </p:sp>
        <p:sp>
          <p:nvSpPr>
            <p:cNvPr id="44" name="63 Redondear rectángulo de esquina del mismo lado"/>
            <p:cNvSpPr/>
            <p:nvPr/>
          </p:nvSpPr>
          <p:spPr>
            <a:xfrm>
              <a:off x="609880" y="188640"/>
              <a:ext cx="783455"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200" dirty="0">
                  <a:solidFill>
                    <a:prstClr val="black"/>
                  </a:solidFill>
                </a:rPr>
                <a:t>Summary</a:t>
              </a:r>
            </a:p>
          </p:txBody>
        </p:sp>
      </p:grpSp>
      <p:grpSp>
        <p:nvGrpSpPr>
          <p:cNvPr id="57" name="Group 56"/>
          <p:cNvGrpSpPr/>
          <p:nvPr/>
        </p:nvGrpSpPr>
        <p:grpSpPr>
          <a:xfrm>
            <a:off x="2679184" y="3573016"/>
            <a:ext cx="4159024" cy="576063"/>
            <a:chOff x="2491526" y="2071283"/>
            <a:chExt cx="3856417" cy="505081"/>
          </a:xfrm>
        </p:grpSpPr>
        <p:pic>
          <p:nvPicPr>
            <p:cNvPr id="61" name="Picture 60"/>
            <p:cNvPicPr/>
            <p:nvPr/>
          </p:nvPicPr>
          <p:blipFill>
            <a:blip r:embed="rId3" cstate="print"/>
            <a:srcRect t="8571"/>
            <a:stretch>
              <a:fillRect/>
            </a:stretch>
          </p:blipFill>
          <p:spPr bwMode="auto">
            <a:xfrm>
              <a:off x="2491526" y="2098598"/>
              <a:ext cx="475937" cy="477766"/>
            </a:xfrm>
            <a:prstGeom prst="rect">
              <a:avLst/>
            </a:prstGeom>
            <a:noFill/>
            <a:ln w="9525">
              <a:noFill/>
              <a:miter lim="800000"/>
              <a:headEnd/>
              <a:tailEnd/>
            </a:ln>
          </p:spPr>
        </p:pic>
        <p:pic>
          <p:nvPicPr>
            <p:cNvPr id="71" name="Picture 70"/>
            <p:cNvPicPr/>
            <p:nvPr/>
          </p:nvPicPr>
          <p:blipFill>
            <a:blip r:embed="rId4" cstate="print"/>
            <a:srcRect/>
            <a:stretch>
              <a:fillRect/>
            </a:stretch>
          </p:blipFill>
          <p:spPr bwMode="auto">
            <a:xfrm>
              <a:off x="4241418" y="2071283"/>
              <a:ext cx="512364" cy="500053"/>
            </a:xfrm>
            <a:prstGeom prst="rect">
              <a:avLst/>
            </a:prstGeom>
            <a:noFill/>
            <a:ln w="9525">
              <a:noFill/>
              <a:miter lim="800000"/>
              <a:headEnd/>
              <a:tailEnd/>
            </a:ln>
          </p:spPr>
        </p:pic>
        <p:pic>
          <p:nvPicPr>
            <p:cNvPr id="72" name="Picture 71"/>
            <p:cNvPicPr/>
            <p:nvPr/>
          </p:nvPicPr>
          <p:blipFill>
            <a:blip r:embed="rId5" cstate="print"/>
            <a:srcRect t="8459" b="17830"/>
            <a:stretch>
              <a:fillRect/>
            </a:stretch>
          </p:blipFill>
          <p:spPr bwMode="auto">
            <a:xfrm>
              <a:off x="5747479" y="2095033"/>
              <a:ext cx="600464" cy="455371"/>
            </a:xfrm>
            <a:prstGeom prst="rect">
              <a:avLst/>
            </a:prstGeom>
            <a:noFill/>
            <a:ln w="9525">
              <a:noFill/>
              <a:miter lim="800000"/>
              <a:headEnd/>
              <a:tailEnd/>
            </a:ln>
          </p:spPr>
        </p:pic>
      </p:grpSp>
      <p:grpSp>
        <p:nvGrpSpPr>
          <p:cNvPr id="81" name="Group 80"/>
          <p:cNvGrpSpPr/>
          <p:nvPr/>
        </p:nvGrpSpPr>
        <p:grpSpPr>
          <a:xfrm>
            <a:off x="2679184" y="1895108"/>
            <a:ext cx="4159023" cy="597787"/>
            <a:chOff x="2491526" y="2071283"/>
            <a:chExt cx="3856417" cy="505081"/>
          </a:xfrm>
        </p:grpSpPr>
        <p:pic>
          <p:nvPicPr>
            <p:cNvPr id="83" name="Picture 82"/>
            <p:cNvPicPr/>
            <p:nvPr/>
          </p:nvPicPr>
          <p:blipFill>
            <a:blip r:embed="rId3" cstate="print"/>
            <a:srcRect t="8571"/>
            <a:stretch>
              <a:fillRect/>
            </a:stretch>
          </p:blipFill>
          <p:spPr bwMode="auto">
            <a:xfrm>
              <a:off x="2491526" y="2098598"/>
              <a:ext cx="475937" cy="477766"/>
            </a:xfrm>
            <a:prstGeom prst="rect">
              <a:avLst/>
            </a:prstGeom>
            <a:noFill/>
            <a:ln w="9525">
              <a:noFill/>
              <a:miter lim="800000"/>
              <a:headEnd/>
              <a:tailEnd/>
            </a:ln>
          </p:spPr>
        </p:pic>
        <p:pic>
          <p:nvPicPr>
            <p:cNvPr id="85" name="Picture 84"/>
            <p:cNvPicPr/>
            <p:nvPr/>
          </p:nvPicPr>
          <p:blipFill>
            <a:blip r:embed="rId4" cstate="print"/>
            <a:srcRect/>
            <a:stretch>
              <a:fillRect/>
            </a:stretch>
          </p:blipFill>
          <p:spPr bwMode="auto">
            <a:xfrm>
              <a:off x="4241418" y="2071283"/>
              <a:ext cx="512364" cy="500053"/>
            </a:xfrm>
            <a:prstGeom prst="rect">
              <a:avLst/>
            </a:prstGeom>
            <a:noFill/>
            <a:ln w="9525">
              <a:noFill/>
              <a:miter lim="800000"/>
              <a:headEnd/>
              <a:tailEnd/>
            </a:ln>
          </p:spPr>
        </p:pic>
        <p:pic>
          <p:nvPicPr>
            <p:cNvPr id="86" name="Picture 85"/>
            <p:cNvPicPr/>
            <p:nvPr/>
          </p:nvPicPr>
          <p:blipFill>
            <a:blip r:embed="rId5" cstate="print"/>
            <a:srcRect t="8459" b="17830"/>
            <a:stretch>
              <a:fillRect/>
            </a:stretch>
          </p:blipFill>
          <p:spPr bwMode="auto">
            <a:xfrm>
              <a:off x="5747479" y="2095033"/>
              <a:ext cx="600464" cy="455371"/>
            </a:xfrm>
            <a:prstGeom prst="rect">
              <a:avLst/>
            </a:prstGeom>
            <a:noFill/>
            <a:ln w="9525">
              <a:noFill/>
              <a:miter lim="800000"/>
              <a:headEnd/>
              <a:tailEnd/>
            </a:ln>
          </p:spPr>
        </p:pic>
      </p:grpSp>
      <p:sp>
        <p:nvSpPr>
          <p:cNvPr id="52" name="TextBox 51"/>
          <p:cNvSpPr txBox="1"/>
          <p:nvPr/>
        </p:nvSpPr>
        <p:spPr>
          <a:xfrm>
            <a:off x="6906584" y="2908781"/>
            <a:ext cx="485530" cy="276999"/>
          </a:xfrm>
          <a:prstGeom prst="rect">
            <a:avLst/>
          </a:prstGeom>
          <a:noFill/>
        </p:spPr>
        <p:txBody>
          <a:bodyPr wrap="square" rtlCol="0">
            <a:spAutoFit/>
          </a:bodyPr>
          <a:lstStyle/>
          <a:p>
            <a:pPr fontAlgn="base">
              <a:spcBef>
                <a:spcPct val="0"/>
              </a:spcBef>
              <a:spcAft>
                <a:spcPct val="0"/>
              </a:spcAft>
            </a:pPr>
            <a:endParaRPr lang="en-US" sz="1200" b="1" dirty="0">
              <a:solidFill>
                <a:prstClr val="black"/>
              </a:solidFill>
              <a:cs typeface="Arial" charset="0"/>
            </a:endParaRPr>
          </a:p>
        </p:txBody>
      </p:sp>
      <p:sp>
        <p:nvSpPr>
          <p:cNvPr id="2" name="Rectangle 1"/>
          <p:cNvSpPr/>
          <p:nvPr/>
        </p:nvSpPr>
        <p:spPr>
          <a:xfrm>
            <a:off x="422833" y="2098303"/>
            <a:ext cx="2547686" cy="1915909"/>
          </a:xfrm>
          <a:prstGeom prst="rect">
            <a:avLst/>
          </a:prstGeom>
        </p:spPr>
        <p:txBody>
          <a:bodyPr wrap="square">
            <a:spAutoFit/>
          </a:bodyPr>
          <a:lstStyle/>
          <a:p>
            <a:pPr fontAlgn="base">
              <a:spcAft>
                <a:spcPct val="0"/>
              </a:spcAft>
            </a:pPr>
            <a:r>
              <a:rPr lang="en-US" b="1" dirty="0">
                <a:solidFill>
                  <a:prstClr val="black"/>
                </a:solidFill>
                <a:cs typeface="Arial" charset="0"/>
              </a:rPr>
              <a:t>Status in </a:t>
            </a:r>
            <a:r>
              <a:rPr lang="en-US" b="1" dirty="0" smtClean="0">
                <a:solidFill>
                  <a:prstClr val="black"/>
                </a:solidFill>
                <a:cs typeface="Arial" charset="0"/>
              </a:rPr>
              <a:t>April:</a:t>
            </a:r>
            <a:endParaRPr lang="en-US" b="1" dirty="0">
              <a:solidFill>
                <a:prstClr val="black"/>
              </a:solidFill>
              <a:cs typeface="Arial" charset="0"/>
            </a:endParaRPr>
          </a:p>
          <a:p>
            <a:pPr fontAlgn="base">
              <a:spcBef>
                <a:spcPct val="0"/>
              </a:spcBef>
              <a:spcAft>
                <a:spcPct val="0"/>
              </a:spcAft>
            </a:pPr>
            <a:endParaRPr lang="en-US" sz="1050" b="1" dirty="0">
              <a:solidFill>
                <a:prstClr val="black"/>
              </a:solidFill>
              <a:cs typeface="Arial" charset="0"/>
            </a:endParaRPr>
          </a:p>
          <a:p>
            <a:pPr fontAlgn="base">
              <a:spcBef>
                <a:spcPct val="0"/>
              </a:spcBef>
              <a:spcAft>
                <a:spcPct val="0"/>
              </a:spcAft>
            </a:pPr>
            <a:endParaRPr lang="en-US" b="1" dirty="0">
              <a:solidFill>
                <a:prstClr val="black"/>
              </a:solidFill>
              <a:cs typeface="Arial" charset="0"/>
            </a:endParaRPr>
          </a:p>
          <a:p>
            <a:pPr fontAlgn="base">
              <a:spcBef>
                <a:spcPct val="0"/>
              </a:spcBef>
              <a:spcAft>
                <a:spcPct val="0"/>
              </a:spcAft>
            </a:pPr>
            <a:r>
              <a:rPr lang="en-US" b="1" dirty="0">
                <a:solidFill>
                  <a:prstClr val="black"/>
                </a:solidFill>
                <a:cs typeface="Arial" charset="0"/>
              </a:rPr>
              <a:t>Status in </a:t>
            </a:r>
            <a:r>
              <a:rPr lang="en-US" b="1" dirty="0" smtClean="0">
                <a:solidFill>
                  <a:prstClr val="black"/>
                </a:solidFill>
                <a:cs typeface="Arial" charset="0"/>
              </a:rPr>
              <a:t>May:</a:t>
            </a:r>
            <a:endParaRPr lang="en-US" b="1" dirty="0">
              <a:solidFill>
                <a:prstClr val="black"/>
              </a:solidFill>
              <a:cs typeface="Arial" charset="0"/>
            </a:endParaRPr>
          </a:p>
          <a:p>
            <a:pPr fontAlgn="base">
              <a:spcBef>
                <a:spcPct val="0"/>
              </a:spcBef>
              <a:spcAft>
                <a:spcPct val="0"/>
              </a:spcAft>
            </a:pPr>
            <a:endParaRPr lang="en-US" b="1" dirty="0">
              <a:solidFill>
                <a:prstClr val="black"/>
              </a:solidFill>
              <a:cs typeface="Arial" charset="0"/>
            </a:endParaRPr>
          </a:p>
          <a:p>
            <a:pPr fontAlgn="base">
              <a:spcBef>
                <a:spcPct val="0"/>
              </a:spcBef>
              <a:spcAft>
                <a:spcPct val="0"/>
              </a:spcAft>
            </a:pPr>
            <a:endParaRPr lang="en-US" b="1" dirty="0">
              <a:solidFill>
                <a:prstClr val="black"/>
              </a:solidFill>
              <a:cs typeface="Arial" charset="0"/>
            </a:endParaRPr>
          </a:p>
          <a:p>
            <a:pPr fontAlgn="base">
              <a:spcBef>
                <a:spcPct val="0"/>
              </a:spcBef>
              <a:spcAft>
                <a:spcPct val="0"/>
              </a:spcAft>
            </a:pPr>
            <a:r>
              <a:rPr lang="en-US" b="1" dirty="0">
                <a:solidFill>
                  <a:prstClr val="black"/>
                </a:solidFill>
                <a:cs typeface="Arial" charset="0"/>
              </a:rPr>
              <a:t>Status in </a:t>
            </a:r>
            <a:r>
              <a:rPr lang="en-US" b="1" dirty="0" smtClean="0">
                <a:solidFill>
                  <a:prstClr val="black"/>
                </a:solidFill>
                <a:cs typeface="Arial" charset="0"/>
              </a:rPr>
              <a:t>June:</a:t>
            </a:r>
            <a:endParaRPr lang="en-US" b="1" dirty="0">
              <a:solidFill>
                <a:prstClr val="black"/>
              </a:solidFill>
              <a:cs typeface="Arial" charset="0"/>
            </a:endParaRPr>
          </a:p>
        </p:txBody>
      </p:sp>
      <p:sp>
        <p:nvSpPr>
          <p:cNvPr id="5" name="Rectangle 4"/>
          <p:cNvSpPr/>
          <p:nvPr/>
        </p:nvSpPr>
        <p:spPr>
          <a:xfrm>
            <a:off x="3425450" y="3735212"/>
            <a:ext cx="184731" cy="276999"/>
          </a:xfrm>
          <a:prstGeom prst="rect">
            <a:avLst/>
          </a:prstGeom>
        </p:spPr>
        <p:txBody>
          <a:bodyPr wrap="none">
            <a:spAutoFit/>
          </a:bodyPr>
          <a:lstStyle/>
          <a:p>
            <a:pPr fontAlgn="base">
              <a:spcBef>
                <a:spcPct val="0"/>
              </a:spcBef>
              <a:spcAft>
                <a:spcPct val="0"/>
              </a:spcAft>
            </a:pPr>
            <a:endParaRPr lang="en-US" sz="1200" b="1" dirty="0">
              <a:solidFill>
                <a:prstClr val="black"/>
              </a:solidFill>
              <a:cs typeface="Arial" charset="0"/>
            </a:endParaRPr>
          </a:p>
        </p:txBody>
      </p:sp>
      <p:sp>
        <p:nvSpPr>
          <p:cNvPr id="35" name="TextBox 34"/>
          <p:cNvSpPr txBox="1"/>
          <p:nvPr/>
        </p:nvSpPr>
        <p:spPr>
          <a:xfrm>
            <a:off x="6929775" y="2108953"/>
            <a:ext cx="485531" cy="276999"/>
          </a:xfrm>
          <a:prstGeom prst="rect">
            <a:avLst/>
          </a:prstGeom>
          <a:noFill/>
        </p:spPr>
        <p:txBody>
          <a:bodyPr wrap="square" rtlCol="0">
            <a:spAutoFit/>
          </a:bodyPr>
          <a:lstStyle/>
          <a:p>
            <a:pPr fontAlgn="base">
              <a:spcBef>
                <a:spcPct val="0"/>
              </a:spcBef>
              <a:spcAft>
                <a:spcPct val="0"/>
              </a:spcAft>
            </a:pPr>
            <a:r>
              <a:rPr lang="en-US" sz="1200" b="1" dirty="0" smtClean="0">
                <a:solidFill>
                  <a:prstClr val="black"/>
                </a:solidFill>
                <a:cs typeface="Arial" charset="0"/>
              </a:rPr>
              <a:t>-</a:t>
            </a:r>
            <a:endParaRPr lang="en-US" sz="1200" b="1" dirty="0">
              <a:solidFill>
                <a:prstClr val="black"/>
              </a:solidFill>
              <a:cs typeface="Arial" charset="0"/>
            </a:endParaRPr>
          </a:p>
        </p:txBody>
      </p:sp>
      <p:sp>
        <p:nvSpPr>
          <p:cNvPr id="36" name="TextBox 35"/>
          <p:cNvSpPr txBox="1"/>
          <p:nvPr/>
        </p:nvSpPr>
        <p:spPr>
          <a:xfrm>
            <a:off x="3574914" y="2094448"/>
            <a:ext cx="485531" cy="276999"/>
          </a:xfrm>
          <a:prstGeom prst="rect">
            <a:avLst/>
          </a:prstGeom>
          <a:noFill/>
        </p:spPr>
        <p:txBody>
          <a:bodyPr wrap="square" rtlCol="0">
            <a:spAutoFit/>
          </a:bodyPr>
          <a:lstStyle/>
          <a:p>
            <a:pPr fontAlgn="base">
              <a:spcBef>
                <a:spcPct val="0"/>
              </a:spcBef>
              <a:spcAft>
                <a:spcPct val="0"/>
              </a:spcAft>
            </a:pPr>
            <a:r>
              <a:rPr lang="en-US" sz="1200" b="1" dirty="0" smtClean="0">
                <a:solidFill>
                  <a:prstClr val="black"/>
                </a:solidFill>
                <a:cs typeface="Arial" charset="0"/>
              </a:rPr>
              <a:t>25</a:t>
            </a:r>
            <a:endParaRPr lang="en-US" sz="1200" b="1" dirty="0">
              <a:solidFill>
                <a:prstClr val="black"/>
              </a:solidFill>
              <a:cs typeface="Arial" charset="0"/>
            </a:endParaRPr>
          </a:p>
        </p:txBody>
      </p:sp>
      <p:sp>
        <p:nvSpPr>
          <p:cNvPr id="37" name="TextBox 36"/>
          <p:cNvSpPr txBox="1"/>
          <p:nvPr/>
        </p:nvSpPr>
        <p:spPr>
          <a:xfrm>
            <a:off x="5305025" y="2108953"/>
            <a:ext cx="485531" cy="276999"/>
          </a:xfrm>
          <a:prstGeom prst="rect">
            <a:avLst/>
          </a:prstGeom>
          <a:noFill/>
        </p:spPr>
        <p:txBody>
          <a:bodyPr wrap="square" rtlCol="0">
            <a:spAutoFit/>
          </a:bodyPr>
          <a:lstStyle/>
          <a:p>
            <a:pPr fontAlgn="base">
              <a:spcBef>
                <a:spcPct val="0"/>
              </a:spcBef>
              <a:spcAft>
                <a:spcPct val="0"/>
              </a:spcAft>
            </a:pPr>
            <a:r>
              <a:rPr lang="en-US" sz="1200" b="1" dirty="0" smtClean="0">
                <a:solidFill>
                  <a:prstClr val="black"/>
                </a:solidFill>
                <a:cs typeface="Arial" charset="0"/>
              </a:rPr>
              <a:t>1</a:t>
            </a:r>
            <a:endParaRPr lang="en-US" sz="1200" b="1" dirty="0">
              <a:solidFill>
                <a:prstClr val="black"/>
              </a:solidFill>
              <a:cs typeface="Arial" charset="0"/>
            </a:endParaRPr>
          </a:p>
        </p:txBody>
      </p:sp>
      <p:sp>
        <p:nvSpPr>
          <p:cNvPr id="38" name="TextBox 37"/>
          <p:cNvSpPr txBox="1"/>
          <p:nvPr/>
        </p:nvSpPr>
        <p:spPr>
          <a:xfrm>
            <a:off x="3610181" y="2890059"/>
            <a:ext cx="485531" cy="276999"/>
          </a:xfrm>
          <a:prstGeom prst="rect">
            <a:avLst/>
          </a:prstGeom>
          <a:noFill/>
        </p:spPr>
        <p:txBody>
          <a:bodyPr wrap="square" rtlCol="0">
            <a:spAutoFit/>
          </a:bodyPr>
          <a:lstStyle/>
          <a:p>
            <a:pPr fontAlgn="base">
              <a:spcBef>
                <a:spcPct val="0"/>
              </a:spcBef>
              <a:spcAft>
                <a:spcPct val="0"/>
              </a:spcAft>
            </a:pPr>
            <a:r>
              <a:rPr lang="en-US" sz="1200" b="1" dirty="0" smtClean="0">
                <a:solidFill>
                  <a:prstClr val="black"/>
                </a:solidFill>
                <a:cs typeface="Arial" charset="0"/>
              </a:rPr>
              <a:t>25</a:t>
            </a:r>
            <a:endParaRPr lang="en-US" sz="1200" b="1" dirty="0">
              <a:solidFill>
                <a:prstClr val="black"/>
              </a:solidFill>
              <a:cs typeface="Arial" charset="0"/>
            </a:endParaRPr>
          </a:p>
        </p:txBody>
      </p:sp>
      <p:sp>
        <p:nvSpPr>
          <p:cNvPr id="40" name="TextBox 39"/>
          <p:cNvSpPr txBox="1"/>
          <p:nvPr/>
        </p:nvSpPr>
        <p:spPr>
          <a:xfrm>
            <a:off x="6929775" y="2885290"/>
            <a:ext cx="485531" cy="276999"/>
          </a:xfrm>
          <a:prstGeom prst="rect">
            <a:avLst/>
          </a:prstGeom>
          <a:noFill/>
        </p:spPr>
        <p:txBody>
          <a:bodyPr wrap="square" rtlCol="0">
            <a:spAutoFit/>
          </a:bodyPr>
          <a:lstStyle/>
          <a:p>
            <a:pPr fontAlgn="base">
              <a:spcBef>
                <a:spcPct val="0"/>
              </a:spcBef>
              <a:spcAft>
                <a:spcPct val="0"/>
              </a:spcAft>
            </a:pPr>
            <a:r>
              <a:rPr lang="en-US" sz="1200" b="1" dirty="0" smtClean="0">
                <a:solidFill>
                  <a:prstClr val="black"/>
                </a:solidFill>
                <a:cs typeface="Arial" charset="0"/>
              </a:rPr>
              <a:t>1</a:t>
            </a:r>
            <a:endParaRPr lang="en-US" sz="1200" b="1" dirty="0">
              <a:solidFill>
                <a:prstClr val="black"/>
              </a:solidFill>
              <a:cs typeface="Arial" charset="0"/>
            </a:endParaRPr>
          </a:p>
        </p:txBody>
      </p:sp>
    </p:spTree>
    <p:extLst>
      <p:ext uri="{BB962C8B-B14F-4D97-AF65-F5344CB8AC3E}">
        <p14:creationId xmlns:p14="http://schemas.microsoft.com/office/powerpoint/2010/main" val="2904651065"/>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5 Marcador de número de diapositiva"/>
          <p:cNvSpPr>
            <a:spLocks noGrp="1"/>
          </p:cNvSpPr>
          <p:nvPr>
            <p:ph type="sldNum" sz="quarter" idx="10"/>
          </p:nvPr>
        </p:nvSpPr>
        <p:spPr>
          <a:xfrm>
            <a:off x="0" y="6375400"/>
            <a:ext cx="436563" cy="482600"/>
          </a:xfrm>
          <a:prstGeom prst="rect">
            <a:avLst/>
          </a:prstGeom>
        </p:spPr>
        <p:txBody>
          <a:bodyPr/>
          <a:lstStyle>
            <a:lvl1pPr algn="l">
              <a:defRPr sz="1050">
                <a:solidFill>
                  <a:schemeClr val="bg1"/>
                </a:solidFill>
              </a:defRPr>
            </a:lvl1pPr>
          </a:lstStyle>
          <a:p>
            <a:pPr>
              <a:defRPr/>
            </a:pPr>
            <a:fld id="{106BA978-0AD2-4251-852D-59FEEE1C7C09}" type="slidenum">
              <a:rPr lang="en-US" smtClean="0">
                <a:solidFill>
                  <a:prstClr val="white"/>
                </a:solidFill>
              </a:rPr>
              <a:pPr>
                <a:defRPr/>
              </a:pPr>
              <a:t>22</a:t>
            </a:fld>
            <a:endParaRPr lang="en-US" dirty="0">
              <a:solidFill>
                <a:prstClr val="white"/>
              </a:solidFill>
            </a:endParaRPr>
          </a:p>
        </p:txBody>
      </p:sp>
      <p:sp>
        <p:nvSpPr>
          <p:cNvPr id="195"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15" name="Title 4"/>
          <p:cNvSpPr txBox="1">
            <a:spLocks/>
          </p:cNvSpPr>
          <p:nvPr/>
        </p:nvSpPr>
        <p:spPr bwMode="auto">
          <a:xfrm>
            <a:off x="253206" y="687106"/>
            <a:ext cx="8513763" cy="403225"/>
          </a:xfrm>
          <a:prstGeom prst="rect">
            <a:avLst/>
          </a:prstGeom>
          <a:noFill/>
          <a:ln>
            <a:miter lim="800000"/>
            <a:headEnd/>
            <a:tailEnd/>
          </a:ln>
        </p:spPr>
        <p:txBody>
          <a:bodyPr/>
          <a:lstStyle/>
          <a:p>
            <a:pPr eaLnBrk="0" fontAlgn="base" hangingPunct="0">
              <a:spcBef>
                <a:spcPct val="0"/>
              </a:spcBef>
              <a:spcAft>
                <a:spcPct val="0"/>
              </a:spcAft>
              <a:defRPr/>
            </a:pPr>
            <a:r>
              <a:rPr lang="en-US" sz="2400" b="1" dirty="0">
                <a:solidFill>
                  <a:prstClr val="black"/>
                </a:solidFill>
                <a:cs typeface="Arial" charset="0"/>
              </a:rPr>
              <a:t> </a:t>
            </a:r>
            <a:r>
              <a:rPr lang="en-US" b="1" dirty="0">
                <a:solidFill>
                  <a:prstClr val="black"/>
                </a:solidFill>
                <a:latin typeface="Arial" panose="020B0604020202020204" pitchFamily="34" charset="0"/>
                <a:cs typeface="Arial" panose="020B0604020202020204" pitchFamily="34" charset="0"/>
              </a:rPr>
              <a:t>Santander Investment Securities Inc. Risk </a:t>
            </a:r>
            <a:r>
              <a:rPr lang="en-US" b="1" dirty="0" smtClean="0">
                <a:solidFill>
                  <a:prstClr val="black"/>
                </a:solidFill>
                <a:latin typeface="Arial" panose="020B0604020202020204" pitchFamily="34" charset="0"/>
                <a:cs typeface="Arial" panose="020B0604020202020204" pitchFamily="34" charset="0"/>
              </a:rPr>
              <a:t>Management Metrics</a:t>
            </a:r>
            <a:endParaRPr lang="en-US" b="1" dirty="0">
              <a:solidFill>
                <a:prstClr val="black"/>
              </a:solidFill>
              <a:latin typeface="Arial" panose="020B0604020202020204" pitchFamily="34" charset="0"/>
              <a:cs typeface="Arial" panose="020B0604020202020204" pitchFamily="34" charset="0"/>
            </a:endParaRPr>
          </a:p>
        </p:txBody>
      </p:sp>
      <p:grpSp>
        <p:nvGrpSpPr>
          <p:cNvPr id="83" name="Group 82"/>
          <p:cNvGrpSpPr/>
          <p:nvPr/>
        </p:nvGrpSpPr>
        <p:grpSpPr>
          <a:xfrm>
            <a:off x="407060" y="179760"/>
            <a:ext cx="7289140" cy="388204"/>
            <a:chOff x="609880" y="182579"/>
            <a:chExt cx="7289140" cy="388204"/>
          </a:xfrm>
        </p:grpSpPr>
        <p:grpSp>
          <p:nvGrpSpPr>
            <p:cNvPr id="84" name="Group 83"/>
            <p:cNvGrpSpPr/>
            <p:nvPr/>
          </p:nvGrpSpPr>
          <p:grpSpPr>
            <a:xfrm>
              <a:off x="2236723" y="190297"/>
              <a:ext cx="4920888" cy="370895"/>
              <a:chOff x="2708880" y="95297"/>
              <a:chExt cx="4594681" cy="370895"/>
            </a:xfrm>
          </p:grpSpPr>
          <p:grpSp>
            <p:nvGrpSpPr>
              <p:cNvPr id="88" name="Group 87"/>
              <p:cNvGrpSpPr/>
              <p:nvPr/>
            </p:nvGrpSpPr>
            <p:grpSpPr>
              <a:xfrm>
                <a:off x="3489832" y="97272"/>
                <a:ext cx="3813729" cy="368920"/>
                <a:chOff x="3122279" y="137613"/>
                <a:chExt cx="3813729" cy="368920"/>
              </a:xfrm>
            </p:grpSpPr>
            <p:sp>
              <p:nvSpPr>
                <p:cNvPr id="90" name="74 Redondear rectángulo de esquina del mismo lado"/>
                <p:cNvSpPr/>
                <p:nvPr/>
              </p:nvSpPr>
              <p:spPr>
                <a:xfrm>
                  <a:off x="6204488"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91" name="74 Redondear rectángulo de esquina del mismo lado"/>
                <p:cNvSpPr/>
                <p:nvPr/>
              </p:nvSpPr>
              <p:spPr>
                <a:xfrm>
                  <a:off x="5424444"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93" name="74 Redondear rectángulo de esquina del mismo lado"/>
                <p:cNvSpPr/>
                <p:nvPr/>
              </p:nvSpPr>
              <p:spPr>
                <a:xfrm>
                  <a:off x="3899428"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94" name="74 Redondear rectángulo de esquina del mismo lado"/>
                <p:cNvSpPr/>
                <p:nvPr/>
              </p:nvSpPr>
              <p:spPr>
                <a:xfrm>
                  <a:off x="4679096"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sp>
              <p:nvSpPr>
                <p:cNvPr id="95" name="63 Redondear rectángulo de esquina del mismo lado"/>
                <p:cNvSpPr/>
                <p:nvPr/>
              </p:nvSpPr>
              <p:spPr>
                <a:xfrm>
                  <a:off x="3122279"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Credit</a:t>
                  </a:r>
                </a:p>
              </p:txBody>
            </p:sp>
          </p:grpSp>
          <p:sp>
            <p:nvSpPr>
              <p:cNvPr id="89" name="63 Redondear rectángulo de esquina del mismo lado"/>
              <p:cNvSpPr/>
              <p:nvPr/>
            </p:nvSpPr>
            <p:spPr>
              <a:xfrm>
                <a:off x="2708880" y="95297"/>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00" dirty="0">
                    <a:solidFill>
                      <a:prstClr val="black"/>
                    </a:solidFill>
                  </a:rPr>
                  <a:t>Reputational,</a:t>
                </a:r>
              </a:p>
              <a:p>
                <a:pPr algn="ctr" fontAlgn="base">
                  <a:lnSpc>
                    <a:spcPts val="1000"/>
                  </a:lnSpc>
                  <a:spcBef>
                    <a:spcPct val="0"/>
                  </a:spcBef>
                  <a:spcAft>
                    <a:spcPct val="0"/>
                  </a:spcAft>
                </a:pPr>
                <a:r>
                  <a:rPr lang="en-US" sz="1100" dirty="0">
                    <a:solidFill>
                      <a:prstClr val="black"/>
                    </a:solidFill>
                  </a:rPr>
                  <a:t>Compliance</a:t>
                </a:r>
              </a:p>
            </p:txBody>
          </p:sp>
        </p:grpSp>
        <p:sp>
          <p:nvSpPr>
            <p:cNvPr id="85" name="63 Redondear rectángulo de esquina del mismo lado"/>
            <p:cNvSpPr/>
            <p:nvPr/>
          </p:nvSpPr>
          <p:spPr>
            <a:xfrm>
              <a:off x="1412529" y="182579"/>
              <a:ext cx="804672"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Strategic</a:t>
              </a:r>
            </a:p>
          </p:txBody>
        </p:sp>
        <p:sp>
          <p:nvSpPr>
            <p:cNvPr id="86" name="63 Redondear rectángulo de esquina del mismo lado"/>
            <p:cNvSpPr/>
            <p:nvPr/>
          </p:nvSpPr>
          <p:spPr>
            <a:xfrm>
              <a:off x="7167500" y="20186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sp>
          <p:nvSpPr>
            <p:cNvPr id="87" name="63 Redondear rectángulo de esquina del mismo lado"/>
            <p:cNvSpPr/>
            <p:nvPr/>
          </p:nvSpPr>
          <p:spPr>
            <a:xfrm>
              <a:off x="609880" y="188640"/>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Summary</a:t>
              </a:r>
            </a:p>
          </p:txBody>
        </p:sp>
      </p:grpSp>
      <p:sp>
        <p:nvSpPr>
          <p:cNvPr id="21" name="TextBox 20"/>
          <p:cNvSpPr txBox="1"/>
          <p:nvPr/>
        </p:nvSpPr>
        <p:spPr>
          <a:xfrm>
            <a:off x="751294" y="5105400"/>
            <a:ext cx="7863840" cy="1097280"/>
          </a:xfrm>
          <a:prstGeom prst="rect">
            <a:avLst/>
          </a:prstGeom>
          <a:noFill/>
          <a:effectLst/>
        </p:spPr>
        <p:style>
          <a:lnRef idx="0">
            <a:schemeClr val="dk1"/>
          </a:lnRef>
          <a:fillRef idx="3">
            <a:schemeClr val="dk1"/>
          </a:fillRef>
          <a:effectRef idx="3">
            <a:schemeClr val="dk1"/>
          </a:effectRef>
          <a:fontRef idx="minor">
            <a:schemeClr val="lt1"/>
          </a:fontRef>
        </p:style>
        <p:txBody>
          <a:bodyPr wrap="square" rtlCol="0">
            <a:spAutoFit/>
          </a:bodyPr>
          <a:lstStyle/>
          <a:p>
            <a:pPr fontAlgn="base">
              <a:spcBef>
                <a:spcPct val="0"/>
              </a:spcBef>
              <a:spcAft>
                <a:spcPct val="0"/>
              </a:spcAft>
            </a:pPr>
            <a:r>
              <a:rPr lang="en-US" sz="1200" b="1" dirty="0">
                <a:solidFill>
                  <a:prstClr val="black"/>
                </a:solidFill>
              </a:rPr>
              <a:t>Discussion</a:t>
            </a:r>
            <a:r>
              <a:rPr lang="en-US" sz="1200" b="1" dirty="0" smtClean="0">
                <a:solidFill>
                  <a:prstClr val="black"/>
                </a:solidFill>
              </a:rPr>
              <a:t>:</a:t>
            </a:r>
          </a:p>
          <a:p>
            <a:pPr fontAlgn="base">
              <a:spcBef>
                <a:spcPct val="0"/>
              </a:spcBef>
              <a:spcAft>
                <a:spcPct val="0"/>
              </a:spcAft>
            </a:pPr>
            <a:endParaRPr lang="en-US" sz="1200" b="1" dirty="0" smtClean="0">
              <a:solidFill>
                <a:prstClr val="black"/>
              </a:solidFill>
            </a:endParaRPr>
          </a:p>
          <a:p>
            <a:pPr fontAlgn="base">
              <a:spcBef>
                <a:spcPct val="0"/>
              </a:spcBef>
              <a:spcAft>
                <a:spcPct val="0"/>
              </a:spcAft>
            </a:pPr>
            <a:r>
              <a:rPr lang="en-US" sz="1200" dirty="0">
                <a:solidFill>
                  <a:schemeClr val="tx1"/>
                </a:solidFill>
              </a:rPr>
              <a:t>Debt is defined as the outstanding borrowings under the subordinated loan facility from </a:t>
            </a:r>
            <a:r>
              <a:rPr lang="en-US" sz="1200" dirty="0" err="1">
                <a:solidFill>
                  <a:schemeClr val="tx1"/>
                </a:solidFill>
              </a:rPr>
              <a:t>Banco</a:t>
            </a:r>
            <a:r>
              <a:rPr lang="en-US" sz="1200" dirty="0">
                <a:solidFill>
                  <a:schemeClr val="tx1"/>
                </a:solidFill>
              </a:rPr>
              <a:t> Santander S.A.,  which borrowings are used on an as needed basis to fulfill capital requirements for primary offerings (ECM and DCM).</a:t>
            </a:r>
            <a:endParaRPr lang="en-US" sz="1200" b="1" dirty="0">
              <a:solidFill>
                <a:prstClr val="black"/>
              </a:solidFill>
            </a:endParaRPr>
          </a:p>
          <a:p>
            <a:pPr fontAlgn="base">
              <a:spcBef>
                <a:spcPct val="0"/>
              </a:spcBef>
              <a:spcAft>
                <a:spcPct val="0"/>
              </a:spcAft>
            </a:pPr>
            <a:endParaRPr lang="en-US" sz="1200" b="1" dirty="0">
              <a:solidFill>
                <a:prstClr val="black"/>
              </a:solidFill>
            </a:endParaRPr>
          </a:p>
          <a:p>
            <a:pPr fontAlgn="base">
              <a:spcBef>
                <a:spcPct val="0"/>
              </a:spcBef>
              <a:spcAft>
                <a:spcPct val="0"/>
              </a:spcAft>
            </a:pPr>
            <a:endParaRPr lang="en-US" sz="1200" b="1" dirty="0" smtClean="0">
              <a:solidFill>
                <a:prstClr val="black"/>
              </a:solidFill>
            </a:endParaRPr>
          </a:p>
          <a:p>
            <a:pPr fontAlgn="base">
              <a:spcBef>
                <a:spcPct val="0"/>
              </a:spcBef>
              <a:spcAft>
                <a:spcPct val="0"/>
              </a:spcAft>
            </a:pPr>
            <a:endParaRPr lang="en-US" sz="1200" b="1" dirty="0" smtClean="0">
              <a:solidFill>
                <a:prstClr val="black"/>
              </a:solidFill>
            </a:endParaRPr>
          </a:p>
          <a:p>
            <a:pPr fontAlgn="base">
              <a:spcBef>
                <a:spcPct val="0"/>
              </a:spcBef>
              <a:spcAft>
                <a:spcPct val="0"/>
              </a:spcAft>
            </a:pPr>
            <a:endParaRPr lang="en-US" sz="12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00195161"/>
              </p:ext>
            </p:extLst>
          </p:nvPr>
        </p:nvGraphicFramePr>
        <p:xfrm>
          <a:off x="407060" y="1295401"/>
          <a:ext cx="7776913" cy="3493450"/>
        </p:xfrm>
        <a:graphic>
          <a:graphicData uri="http://schemas.openxmlformats.org/drawingml/2006/table">
            <a:tbl>
              <a:tblPr firstRow="1" firstCol="1" bandRow="1"/>
              <a:tblGrid>
                <a:gridCol w="888340"/>
                <a:gridCol w="1535456"/>
                <a:gridCol w="697060"/>
                <a:gridCol w="918959"/>
                <a:gridCol w="918959"/>
                <a:gridCol w="918959"/>
                <a:gridCol w="971213"/>
                <a:gridCol w="927967"/>
              </a:tblGrid>
              <a:tr h="557595">
                <a:tc>
                  <a:txBody>
                    <a:bodyPr/>
                    <a:lstStyle/>
                    <a:p>
                      <a:pPr marL="285750" marR="0" indent="-285750">
                        <a:lnSpc>
                          <a:spcPct val="115000"/>
                        </a:lnSpc>
                        <a:spcBef>
                          <a:spcPts val="0"/>
                        </a:spcBef>
                        <a:spcAft>
                          <a:spcPts val="0"/>
                        </a:spcAft>
                      </a:pPr>
                      <a:r>
                        <a:rPr lang="en-US" sz="1000" b="1" dirty="0" smtClean="0">
                          <a:solidFill>
                            <a:srgbClr val="FFFFFF"/>
                          </a:solidFill>
                          <a:effectLst/>
                          <a:latin typeface="Arial" panose="020B0604020202020204" pitchFamily="34" charset="0"/>
                          <a:ea typeface="Times New Roman"/>
                          <a:cs typeface="Arial" panose="020B0604020202020204" pitchFamily="34" charset="0"/>
                        </a:rPr>
                        <a:t>Risk Type</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285750" marR="0" indent="-285750" algn="ctr">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Core Metric</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April</a:t>
                      </a:r>
                      <a:r>
                        <a:rPr lang="en-US" sz="105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50" b="1" i="0" u="none" strike="noStrike" baseline="0" dirty="0" smtClean="0">
                          <a:solidFill>
                            <a:schemeClr val="tx1"/>
                          </a:solidFill>
                          <a:latin typeface="Arial" panose="020B0604020202020204" pitchFamily="34" charset="0"/>
                          <a:cs typeface="Arial" panose="020B0604020202020204" pitchFamily="34" charset="0"/>
                        </a:rPr>
                        <a:t>2016</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May</a:t>
                      </a:r>
                      <a:r>
                        <a:rPr lang="en-US" sz="105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50" b="1" i="0" u="none" strike="noStrike" baseline="0" dirty="0" smtClean="0">
                          <a:solidFill>
                            <a:schemeClr val="tx1"/>
                          </a:solidFill>
                          <a:latin typeface="Arial" panose="020B0604020202020204" pitchFamily="34" charset="0"/>
                          <a:cs typeface="Arial" panose="020B0604020202020204" pitchFamily="34" charset="0"/>
                        </a:rPr>
                        <a:t>2016</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June </a:t>
                      </a:r>
                    </a:p>
                    <a:p>
                      <a:pPr algn="ctr" fontAlgn="ctr"/>
                      <a:r>
                        <a:rPr lang="en-US" sz="1050" b="1" i="0" u="none" strike="noStrike" dirty="0" smtClean="0">
                          <a:solidFill>
                            <a:schemeClr val="tx1"/>
                          </a:solidFill>
                          <a:latin typeface="Arial" panose="020B0604020202020204" pitchFamily="34" charset="0"/>
                          <a:cs typeface="Arial" panose="020B0604020202020204" pitchFamily="34" charset="0"/>
                        </a:rPr>
                        <a:t>2016</a:t>
                      </a:r>
                      <a:endParaRPr lang="en-US" sz="105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RED LIMIT</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1000" b="1" dirty="0">
                          <a:effectLst/>
                          <a:latin typeface="Arial" panose="020B0604020202020204" pitchFamily="34" charset="0"/>
                          <a:ea typeface="Times New Roman"/>
                          <a:cs typeface="Arial" panose="020B0604020202020204" pitchFamily="34" charset="0"/>
                        </a:rPr>
                        <a:t>AMBER TRIGGER</a:t>
                      </a:r>
                      <a:endParaRPr lang="en-US" sz="1050" dirty="0">
                        <a:effectLst/>
                        <a:latin typeface="Arial" panose="020B0604020202020204" pitchFamily="34" charset="0"/>
                        <a:ea typeface="Times New Roman"/>
                        <a:cs typeface="Arial" panose="020B0604020202020204" pitchFamily="34" charset="0"/>
                      </a:endParaRPr>
                    </a:p>
                    <a:p>
                      <a:pPr marL="0" marR="0" algn="ctr">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 </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000" b="1" dirty="0" smtClean="0">
                          <a:solidFill>
                            <a:srgbClr val="FFFFFF"/>
                          </a:solidFill>
                          <a:effectLst/>
                          <a:latin typeface="Arial" panose="020B0604020202020204" pitchFamily="34" charset="0"/>
                          <a:ea typeface="Times New Roman"/>
                          <a:cs typeface="Arial" panose="020B0604020202020204" pitchFamily="34" charset="0"/>
                        </a:rPr>
                        <a:t>Trend</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561209">
                <a:tc rowSpan="4">
                  <a:txBody>
                    <a:bodyPr/>
                    <a:lstStyle/>
                    <a:p>
                      <a:pPr marL="285750" marR="0" indent="-285750">
                        <a:lnSpc>
                          <a:spcPct val="115000"/>
                        </a:lnSpc>
                        <a:spcBef>
                          <a:spcPts val="0"/>
                        </a:spcBef>
                        <a:spcAft>
                          <a:spcPts val="0"/>
                        </a:spcAft>
                      </a:pPr>
                      <a:r>
                        <a:rPr lang="en-US" sz="1050" dirty="0" smtClean="0">
                          <a:effectLst/>
                          <a:latin typeface="Arial" panose="020B0604020202020204" pitchFamily="34" charset="0"/>
                          <a:ea typeface="Times New Roman"/>
                          <a:cs typeface="Arial" panose="020B0604020202020204" pitchFamily="34" charset="0"/>
                        </a:rPr>
                        <a:t>Strategic</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dirty="0">
                          <a:solidFill>
                            <a:srgbClr val="000000"/>
                          </a:solidFill>
                          <a:effectLst/>
                          <a:latin typeface="Arial" panose="020B0604020202020204" pitchFamily="34" charset="0"/>
                          <a:ea typeface="Times New Roman"/>
                          <a:cs typeface="Arial" panose="020B0604020202020204" pitchFamily="34" charset="0"/>
                        </a:rPr>
                        <a:t>Cost to Income Ratio (calendar year).  </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117475" algn="l">
                        <a:lnSpc>
                          <a:spcPct val="115000"/>
                        </a:lnSpc>
                        <a:spcBef>
                          <a:spcPts val="0"/>
                        </a:spcBef>
                        <a:spcAft>
                          <a:spcPts val="0"/>
                        </a:spcAft>
                      </a:pPr>
                      <a:r>
                        <a:rPr lang="en-US" sz="1050" dirty="0" smtClean="0">
                          <a:effectLst/>
                          <a:latin typeface="Arial" panose="020B0604020202020204" pitchFamily="34" charset="0"/>
                          <a:ea typeface="Times New Roman"/>
                          <a:cs typeface="Arial" panose="020B0604020202020204" pitchFamily="34" charset="0"/>
                        </a:rPr>
                        <a:t>65%</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115000"/>
                        </a:lnSpc>
                        <a:spcBef>
                          <a:spcPts val="0"/>
                        </a:spcBef>
                        <a:spcAft>
                          <a:spcPts val="0"/>
                        </a:spcAft>
                      </a:pPr>
                      <a:r>
                        <a:rPr lang="en-US" sz="1000" b="0" dirty="0" smtClean="0">
                          <a:effectLst/>
                          <a:latin typeface="Arial" panose="020B0604020202020204" pitchFamily="34" charset="0"/>
                          <a:ea typeface="Times New Roman"/>
                          <a:cs typeface="Arial" panose="020B0604020202020204" pitchFamily="34" charset="0"/>
                        </a:rPr>
                        <a:t>58%</a:t>
                      </a:r>
                      <a:endParaRPr lang="en-US" sz="1000" b="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115000"/>
                        </a:lnSpc>
                        <a:spcBef>
                          <a:spcPts val="0"/>
                        </a:spcBef>
                        <a:spcAft>
                          <a:spcPts val="0"/>
                        </a:spcAft>
                      </a:pPr>
                      <a:endParaRPr lang="en-US" sz="1000" b="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115000"/>
                        </a:lnSpc>
                        <a:spcBef>
                          <a:spcPts val="0"/>
                        </a:spcBef>
                        <a:spcAft>
                          <a:spcPts val="0"/>
                        </a:spcAft>
                      </a:pPr>
                      <a:r>
                        <a:rPr lang="en-US" sz="1000" dirty="0" smtClean="0">
                          <a:solidFill>
                            <a:srgbClr val="000000"/>
                          </a:solidFill>
                          <a:effectLst/>
                          <a:latin typeface="Arial" panose="020B0604020202020204" pitchFamily="34" charset="0"/>
                          <a:ea typeface="Times New Roman"/>
                          <a:cs typeface="Arial" panose="020B0604020202020204" pitchFamily="34" charset="0"/>
                        </a:rPr>
                        <a:t>85%</a:t>
                      </a:r>
                      <a:endParaRPr lang="en-US" sz="1050" dirty="0">
                        <a:effectLst/>
                        <a:latin typeface="Arial" panose="020B0604020202020204" pitchFamily="34" charset="0"/>
                        <a:ea typeface="Times New Roman"/>
                        <a:cs typeface="Arial" panose="020B0604020202020204" pitchFamily="34" charset="0"/>
                      </a:endParaRPr>
                    </a:p>
                    <a:p>
                      <a:pPr marL="285750" marR="0" algn="ctr">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 </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kern="1200" dirty="0" smtClean="0">
                          <a:solidFill>
                            <a:srgbClr val="000000"/>
                          </a:solidFill>
                          <a:effectLst/>
                          <a:latin typeface="Arial" panose="020B0604020202020204" pitchFamily="34" charset="0"/>
                          <a:ea typeface="Times New Roman"/>
                          <a:cs typeface="Arial" panose="020B0604020202020204" pitchFamily="34" charset="0"/>
                        </a:rPr>
                        <a:t>&lt;70%</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395">
                <a:tc vMerge="1">
                  <a:txBody>
                    <a:bodyPr/>
                    <a:lstStyle/>
                    <a:p>
                      <a:pPr marL="0" marR="0">
                        <a:lnSpc>
                          <a:spcPct val="115000"/>
                        </a:lnSpc>
                        <a:spcBef>
                          <a:spcPts val="0"/>
                        </a:spcBef>
                        <a:spcAft>
                          <a:spcPts val="0"/>
                        </a:spcAft>
                      </a:pPr>
                      <a:endParaRPr lang="en-US" sz="1000" dirty="0">
                        <a:effectLst/>
                        <a:latin typeface="Calibri"/>
                        <a:ea typeface="Times New Roman"/>
                        <a:cs typeface="Times New Roman"/>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kern="1200" dirty="0">
                          <a:solidFill>
                            <a:srgbClr val="000000"/>
                          </a:solidFill>
                          <a:effectLst/>
                          <a:latin typeface="Arial" panose="020B0604020202020204" pitchFamily="34" charset="0"/>
                          <a:ea typeface="Times New Roman"/>
                          <a:cs typeface="Arial" panose="020B0604020202020204" pitchFamily="34" charset="0"/>
                        </a:rPr>
                        <a:t>Number of Clients who have no activity in the last 12 </a:t>
                      </a:r>
                      <a:r>
                        <a:rPr lang="en-US" sz="1000" kern="1200" dirty="0" smtClean="0">
                          <a:solidFill>
                            <a:srgbClr val="000000"/>
                          </a:solidFill>
                          <a:effectLst/>
                          <a:latin typeface="Arial" panose="020B0604020202020204" pitchFamily="34" charset="0"/>
                          <a:ea typeface="Times New Roman"/>
                          <a:cs typeface="Arial" panose="020B0604020202020204" pitchFamily="34" charset="0"/>
                        </a:rPr>
                        <a:t>months</a:t>
                      </a:r>
                    </a:p>
                    <a:p>
                      <a:pPr marL="0" marR="0">
                        <a:lnSpc>
                          <a:spcPct val="115000"/>
                        </a:lnSpc>
                        <a:spcBef>
                          <a:spcPts val="0"/>
                        </a:spcBef>
                        <a:spcAft>
                          <a:spcPts val="1000"/>
                        </a:spcAft>
                      </a:pP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endParaRPr lang="en-US" sz="1050" dirty="0" smtClean="0">
                        <a:solidFill>
                          <a:srgbClr val="000000"/>
                        </a:solidFill>
                        <a:effectLst/>
                        <a:latin typeface="Arial" panose="020B0604020202020204" pitchFamily="34" charset="0"/>
                        <a:ea typeface="Times New Roman"/>
                        <a:cs typeface="Arial" panose="020B0604020202020204" pitchFamily="34" charset="0"/>
                      </a:endParaRPr>
                    </a:p>
                    <a:p>
                      <a:pPr marL="0" marR="0" indent="0" algn="ctr" defTabSz="914400" rtl="0" eaLnBrk="1" fontAlgn="auto" latinLnBrk="0" hangingPunct="1">
                        <a:lnSpc>
                          <a:spcPct val="115000"/>
                        </a:lnSpc>
                        <a:spcBef>
                          <a:spcPts val="0"/>
                        </a:spcBef>
                        <a:spcAft>
                          <a:spcPts val="0"/>
                        </a:spcAft>
                        <a:buClrTx/>
                        <a:buSzTx/>
                        <a:buFontTx/>
                        <a:buNone/>
                        <a:tabLst/>
                        <a:defRPr/>
                      </a:pPr>
                      <a:r>
                        <a:rPr lang="en-US" sz="1050" dirty="0" smtClean="0">
                          <a:solidFill>
                            <a:srgbClr val="000000"/>
                          </a:solidFill>
                          <a:effectLst/>
                          <a:latin typeface="Arial" panose="020B0604020202020204" pitchFamily="34" charset="0"/>
                          <a:ea typeface="Times New Roman"/>
                          <a:cs typeface="Arial" panose="020B0604020202020204" pitchFamily="34" charset="0"/>
                        </a:rPr>
                        <a:t>N/A</a:t>
                      </a:r>
                      <a:endParaRPr lang="en-US" sz="1100" dirty="0" smtClean="0">
                        <a:effectLst/>
                        <a:latin typeface="Arial" panose="020B0604020202020204" pitchFamily="34" charset="0"/>
                        <a:ea typeface="Times New Roman"/>
                        <a:cs typeface="Arial" panose="020B0604020202020204" pitchFamily="34" charset="0"/>
                      </a:endParaRPr>
                    </a:p>
                    <a:p>
                      <a:pPr marL="0" marR="0" algn="ct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b="0" dirty="0" smtClean="0">
                        <a:effectLst/>
                        <a:latin typeface="Arial" panose="020B0604020202020204" pitchFamily="34" charset="0"/>
                        <a:ea typeface="Times New Roman"/>
                        <a:cs typeface="Arial" panose="020B0604020202020204" pitchFamily="34" charset="0"/>
                      </a:endParaRPr>
                    </a:p>
                    <a:p>
                      <a:pPr marL="0" marR="0" algn="ctr">
                        <a:lnSpc>
                          <a:spcPct val="115000"/>
                        </a:lnSpc>
                        <a:spcBef>
                          <a:spcPts val="0"/>
                        </a:spcBef>
                        <a:spcAft>
                          <a:spcPts val="0"/>
                        </a:spcAft>
                      </a:pPr>
                      <a:r>
                        <a:rPr lang="en-US" sz="1000" b="0" dirty="0" smtClean="0">
                          <a:effectLst/>
                          <a:latin typeface="Arial" panose="020B0604020202020204" pitchFamily="34" charset="0"/>
                          <a:ea typeface="Times New Roman"/>
                          <a:cs typeface="Arial" panose="020B0604020202020204" pitchFamily="34" charset="0"/>
                        </a:rPr>
                        <a:t>N/A</a:t>
                      </a:r>
                      <a:endParaRPr lang="en-US" sz="1000" b="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b="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solidFill>
                            <a:srgbClr val="000000"/>
                          </a:solidFill>
                          <a:effectLst/>
                          <a:latin typeface="Arial" panose="020B0604020202020204" pitchFamily="34" charset="0"/>
                          <a:ea typeface="Times New Roman"/>
                          <a:cs typeface="Arial" panose="020B0604020202020204" pitchFamily="34" charset="0"/>
                        </a:rPr>
                        <a:t>[</a:t>
                      </a:r>
                      <a:r>
                        <a:rPr lang="en-US" sz="1000" baseline="0" dirty="0" smtClean="0">
                          <a:solidFill>
                            <a:srgbClr val="000000"/>
                          </a:solidFill>
                          <a:effectLst/>
                          <a:latin typeface="Arial" panose="020B0604020202020204" pitchFamily="34" charset="0"/>
                          <a:ea typeface="Times New Roman"/>
                          <a:cs typeface="Arial" panose="020B0604020202020204" pitchFamily="34" charset="0"/>
                        </a:rPr>
                        <a:t>  ]</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N/A</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395">
                <a:tc vMerge="1">
                  <a:txBody>
                    <a:bodyPr/>
                    <a:lstStyle/>
                    <a:p>
                      <a:pPr marL="0" marR="0">
                        <a:lnSpc>
                          <a:spcPct val="115000"/>
                        </a:lnSpc>
                        <a:spcBef>
                          <a:spcPts val="0"/>
                        </a:spcBef>
                        <a:spcAft>
                          <a:spcPts val="0"/>
                        </a:spcAft>
                      </a:pPr>
                      <a:endParaRPr lang="en-US" sz="1000" dirty="0">
                        <a:effectLst/>
                        <a:latin typeface="Calibri"/>
                        <a:ea typeface="Times New Roman"/>
                        <a:cs typeface="Times New Roman"/>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kern="1200" dirty="0">
                          <a:solidFill>
                            <a:srgbClr val="000000"/>
                          </a:solidFill>
                          <a:effectLst/>
                          <a:latin typeface="Arial" panose="020B0604020202020204" pitchFamily="34" charset="0"/>
                          <a:ea typeface="Times New Roman"/>
                          <a:cs typeface="Arial" panose="020B0604020202020204" pitchFamily="34" charset="0"/>
                        </a:rPr>
                        <a:t>Client Facilitation</a:t>
                      </a:r>
                      <a:endParaRPr lang="en-US" sz="1050" dirty="0">
                        <a:effectLst/>
                        <a:latin typeface="Arial" panose="020B0604020202020204" pitchFamily="34" charset="0"/>
                        <a:ea typeface="Times New Roman"/>
                        <a:cs typeface="Arial" panose="020B0604020202020204" pitchFamily="34" charset="0"/>
                      </a:endParaRPr>
                    </a:p>
                    <a:p>
                      <a:pPr marL="0" marR="0">
                        <a:lnSpc>
                          <a:spcPct val="115000"/>
                        </a:lnSpc>
                        <a:spcBef>
                          <a:spcPts val="0"/>
                        </a:spcBef>
                        <a:spcAft>
                          <a:spcPts val="1000"/>
                        </a:spcAft>
                      </a:pPr>
                      <a:r>
                        <a:rPr lang="en-US" sz="1000" kern="1200" dirty="0" smtClean="0">
                          <a:solidFill>
                            <a:srgbClr val="000000"/>
                          </a:solidFill>
                          <a:effectLst/>
                          <a:latin typeface="Arial" panose="020B0604020202020204" pitchFamily="34" charset="0"/>
                          <a:ea typeface="Times New Roman"/>
                          <a:cs typeface="Arial" panose="020B0604020202020204" pitchFamily="34" charset="0"/>
                        </a:rPr>
                        <a:t>Losses/Gross</a:t>
                      </a:r>
                      <a:r>
                        <a:rPr lang="en-US" sz="1000" kern="1200" baseline="0" dirty="0" smtClean="0">
                          <a:solidFill>
                            <a:srgbClr val="000000"/>
                          </a:solidFill>
                          <a:effectLst/>
                          <a:latin typeface="Arial" panose="020B0604020202020204" pitchFamily="34" charset="0"/>
                          <a:ea typeface="Times New Roman"/>
                          <a:cs typeface="Arial" panose="020B0604020202020204" pitchFamily="34" charset="0"/>
                        </a:rPr>
                        <a:t> Commission</a:t>
                      </a:r>
                    </a:p>
                    <a:p>
                      <a:pPr marL="0" marR="0">
                        <a:lnSpc>
                          <a:spcPct val="115000"/>
                        </a:lnSpc>
                        <a:spcBef>
                          <a:spcPts val="0"/>
                        </a:spcBef>
                        <a:spcAft>
                          <a:spcPts val="1000"/>
                        </a:spcAft>
                      </a:pP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15000"/>
                        </a:lnSpc>
                        <a:spcBef>
                          <a:spcPts val="0"/>
                        </a:spcBef>
                        <a:spcAft>
                          <a:spcPts val="0"/>
                        </a:spcAft>
                      </a:pPr>
                      <a:r>
                        <a:rPr lang="en-US" sz="1050" dirty="0" smtClean="0">
                          <a:effectLst/>
                          <a:latin typeface="Arial" panose="020B0604020202020204" pitchFamily="34" charset="0"/>
                          <a:ea typeface="Times New Roman"/>
                          <a:cs typeface="Arial" panose="020B0604020202020204" pitchFamily="34" charset="0"/>
                        </a:rPr>
                        <a:t>12%</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b="0" dirty="0" smtClean="0">
                          <a:effectLst/>
                          <a:latin typeface="Arial" panose="020B0604020202020204" pitchFamily="34" charset="0"/>
                          <a:ea typeface="Times New Roman"/>
                          <a:cs typeface="Arial" panose="020B0604020202020204" pitchFamily="34" charset="0"/>
                        </a:rPr>
                        <a:t>8%</a:t>
                      </a:r>
                      <a:endParaRPr lang="en-US" sz="1000" b="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b="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solidFill>
                            <a:srgbClr val="000000"/>
                          </a:solidFill>
                          <a:effectLst/>
                          <a:latin typeface="Arial" panose="020B0604020202020204" pitchFamily="34" charset="0"/>
                          <a:ea typeface="Times New Roman"/>
                          <a:cs typeface="Arial" panose="020B0604020202020204" pitchFamily="34" charset="0"/>
                        </a:rPr>
                        <a:t>[12%]</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15000"/>
                        </a:lnSpc>
                        <a:spcBef>
                          <a:spcPts val="0"/>
                        </a:spcBef>
                        <a:spcAft>
                          <a:spcPts val="0"/>
                        </a:spcAft>
                      </a:pPr>
                      <a:r>
                        <a:rPr lang="en-US" sz="1000" kern="1200" dirty="0" smtClean="0">
                          <a:solidFill>
                            <a:srgbClr val="000000"/>
                          </a:solidFill>
                          <a:effectLst/>
                          <a:latin typeface="Arial" panose="020B0604020202020204" pitchFamily="34" charset="0"/>
                          <a:ea typeface="Times New Roman"/>
                          <a:cs typeface="Arial" panose="020B0604020202020204" pitchFamily="34" charset="0"/>
                        </a:rPr>
                        <a:t>[≥</a:t>
                      </a:r>
                      <a:r>
                        <a:rPr lang="en-US" sz="1000" kern="1200" dirty="0">
                          <a:solidFill>
                            <a:srgbClr val="000000"/>
                          </a:solidFill>
                          <a:effectLst/>
                          <a:latin typeface="Arial" panose="020B0604020202020204" pitchFamily="34" charset="0"/>
                          <a:ea typeface="Times New Roman"/>
                          <a:cs typeface="Arial" panose="020B0604020202020204" pitchFamily="34" charset="0"/>
                        </a:rPr>
                        <a:t>12</a:t>
                      </a:r>
                      <a:r>
                        <a:rPr lang="en-US" sz="1000" kern="1200" dirty="0" smtClean="0">
                          <a:solidFill>
                            <a:srgbClr val="000000"/>
                          </a:solidFill>
                          <a:effectLst/>
                          <a:latin typeface="Arial" panose="020B0604020202020204" pitchFamily="34" charset="0"/>
                          <a:ea typeface="Times New Roman"/>
                          <a:cs typeface="Arial" panose="020B0604020202020204" pitchFamily="34" charset="0"/>
                        </a:rPr>
                        <a:t>%]</a:t>
                      </a: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85750" algn="ct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395">
                <a:tc vMerge="1">
                  <a:txBody>
                    <a:bodyPr/>
                    <a:lstStyle/>
                    <a:p>
                      <a:pPr marL="285750" marR="0" indent="-285750">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effectLst/>
                          <a:latin typeface="Arial"/>
                          <a:ea typeface="Times New Roman"/>
                          <a:cs typeface="Times New Roman"/>
                        </a:rPr>
                        <a:t># of Drawdowns for Temporary Subordinated</a:t>
                      </a:r>
                      <a:r>
                        <a:rPr lang="en-US" sz="1000" baseline="0" dirty="0" smtClean="0">
                          <a:effectLst/>
                          <a:latin typeface="Arial"/>
                          <a:ea typeface="Times New Roman"/>
                          <a:cs typeface="Times New Roman"/>
                        </a:rPr>
                        <a:t> Loan</a:t>
                      </a:r>
                      <a:endParaRPr lang="en-US" sz="1100" dirty="0">
                        <a:effectLst/>
                        <a:latin typeface="Calibri"/>
                        <a:ea typeface="Times New Roman"/>
                        <a:cs typeface="Times New Roman"/>
                      </a:endParaRPr>
                    </a:p>
                    <a:p>
                      <a:pPr marL="0" marR="0">
                        <a:lnSpc>
                          <a:spcPct val="115000"/>
                        </a:lnSpc>
                        <a:spcBef>
                          <a:spcPts val="0"/>
                        </a:spcBef>
                        <a:spcAft>
                          <a:spcPts val="0"/>
                        </a:spcAft>
                      </a:pPr>
                      <a:r>
                        <a:rPr lang="en-US" sz="1000" u="none" strike="noStrike" dirty="0">
                          <a:effectLst/>
                          <a:latin typeface="Arial"/>
                          <a:ea typeface="Times New Roman"/>
                          <a:cs typeface="Times New Roman"/>
                        </a:rPr>
                        <a:t> </a:t>
                      </a:r>
                      <a:endParaRPr lang="en-US" sz="11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dirty="0" smtClean="0">
                          <a:latin typeface="Arial" panose="020B0604020202020204" pitchFamily="34" charset="0"/>
                          <a:cs typeface="Arial" panose="020B0604020202020204" pitchFamily="34" charset="0"/>
                        </a:rPr>
                        <a:t>2</a:t>
                      </a:r>
                      <a:endParaRPr lang="en-US" sz="1000" dirty="0">
                        <a:latin typeface="Arial" panose="020B060402020202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dirty="0" smtClean="0">
                          <a:latin typeface="Arial" panose="020B0604020202020204" pitchFamily="34" charset="0"/>
                          <a:cs typeface="Arial" panose="020B0604020202020204" pitchFamily="34" charset="0"/>
                        </a:rPr>
                        <a:t>2</a:t>
                      </a:r>
                    </a:p>
                    <a:p>
                      <a:pPr algn="ctr"/>
                      <a:endParaRPr lang="en-US" sz="1000" b="0"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b="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117475" algn="l">
                        <a:lnSpc>
                          <a:spcPct val="115000"/>
                        </a:lnSpc>
                        <a:spcBef>
                          <a:spcPts val="0"/>
                        </a:spcBef>
                        <a:spcAft>
                          <a:spcPts val="0"/>
                        </a:spcAft>
                      </a:pPr>
                      <a:r>
                        <a:rPr lang="en-US" sz="1000" dirty="0" smtClean="0">
                          <a:effectLst/>
                          <a:latin typeface="Arial"/>
                          <a:ea typeface="Times New Roman"/>
                          <a:cs typeface="Times New Roman"/>
                        </a:rPr>
                        <a:t>     3</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115000"/>
                        </a:lnSpc>
                        <a:spcBef>
                          <a:spcPts val="0"/>
                        </a:spcBef>
                        <a:spcAft>
                          <a:spcPts val="0"/>
                        </a:spcAft>
                      </a:pPr>
                      <a:r>
                        <a:rPr lang="en-US" sz="1000" dirty="0" smtClean="0">
                          <a:effectLst/>
                          <a:latin typeface="Arial"/>
                          <a:ea typeface="Times New Roman"/>
                          <a:cs typeface="Times New Roman"/>
                        </a:rPr>
                        <a:t>1</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Rectangle 19"/>
          <p:cNvSpPr/>
          <p:nvPr/>
        </p:nvSpPr>
        <p:spPr>
          <a:xfrm rot="16200000">
            <a:off x="7509438" y="2474612"/>
            <a:ext cx="377124" cy="304699"/>
          </a:xfrm>
          <a:prstGeom prst="rect">
            <a:avLst/>
          </a:prstGeom>
          <a:noFill/>
        </p:spPr>
        <p:txBody>
          <a:bodyPr wrap="square">
            <a:spAutoFit/>
          </a:bodyPr>
          <a:lstStyle/>
          <a:p>
            <a:pPr fontAlgn="base">
              <a:lnSpc>
                <a:spcPct val="115000"/>
              </a:lnSpc>
            </a:pPr>
            <a:r>
              <a:rPr lang="en-US" sz="1200" b="1" dirty="0">
                <a:solidFill>
                  <a:srgbClr val="00B050"/>
                </a:solidFill>
                <a:latin typeface="Wingdings 3"/>
                <a:ea typeface="Times New Roman"/>
                <a:cs typeface="Times New Roman"/>
              </a:rPr>
              <a:t>u</a:t>
            </a:r>
            <a:endParaRPr lang="en-US" sz="1200" dirty="0">
              <a:solidFill>
                <a:srgbClr val="00B050"/>
              </a:solidFill>
              <a:ea typeface="Calibri"/>
              <a:cs typeface="Times New Roman"/>
            </a:endParaRPr>
          </a:p>
        </p:txBody>
      </p:sp>
      <p:sp>
        <p:nvSpPr>
          <p:cNvPr id="23" name="Rectangle 22"/>
          <p:cNvSpPr/>
          <p:nvPr/>
        </p:nvSpPr>
        <p:spPr>
          <a:xfrm rot="16200000">
            <a:off x="7509437" y="1941212"/>
            <a:ext cx="377124" cy="304699"/>
          </a:xfrm>
          <a:prstGeom prst="rect">
            <a:avLst/>
          </a:prstGeom>
          <a:noFill/>
        </p:spPr>
        <p:txBody>
          <a:bodyPr wrap="square">
            <a:spAutoFit/>
          </a:bodyPr>
          <a:lstStyle/>
          <a:p>
            <a:pPr fontAlgn="base">
              <a:lnSpc>
                <a:spcPct val="115000"/>
              </a:lnSpc>
            </a:pPr>
            <a:r>
              <a:rPr lang="en-US" sz="1200" b="1" dirty="0">
                <a:solidFill>
                  <a:srgbClr val="00B050"/>
                </a:solidFill>
                <a:latin typeface="Wingdings 3"/>
                <a:ea typeface="Times New Roman"/>
                <a:cs typeface="Times New Roman"/>
              </a:rPr>
              <a:t>u</a:t>
            </a:r>
            <a:endParaRPr lang="en-US" sz="1200" dirty="0">
              <a:solidFill>
                <a:srgbClr val="00B050"/>
              </a:solidFill>
              <a:ea typeface="Calibri"/>
              <a:cs typeface="Times New Roman"/>
            </a:endParaRPr>
          </a:p>
        </p:txBody>
      </p:sp>
      <p:sp>
        <p:nvSpPr>
          <p:cNvPr id="24" name="Rectangle 23"/>
          <p:cNvSpPr/>
          <p:nvPr/>
        </p:nvSpPr>
        <p:spPr>
          <a:xfrm rot="16200000">
            <a:off x="7509489" y="3312812"/>
            <a:ext cx="377124" cy="304699"/>
          </a:xfrm>
          <a:prstGeom prst="rect">
            <a:avLst/>
          </a:prstGeom>
          <a:noFill/>
        </p:spPr>
        <p:txBody>
          <a:bodyPr wrap="square">
            <a:spAutoFit/>
          </a:bodyPr>
          <a:lstStyle/>
          <a:p>
            <a:pPr fontAlgn="base">
              <a:lnSpc>
                <a:spcPct val="115000"/>
              </a:lnSpc>
            </a:pPr>
            <a:r>
              <a:rPr lang="en-US" sz="1200" b="1" dirty="0">
                <a:solidFill>
                  <a:srgbClr val="00B050"/>
                </a:solidFill>
                <a:latin typeface="Wingdings 3"/>
                <a:ea typeface="Times New Roman"/>
                <a:cs typeface="Times New Roman"/>
              </a:rPr>
              <a:t>u</a:t>
            </a:r>
            <a:endParaRPr lang="en-US" sz="1200" dirty="0">
              <a:solidFill>
                <a:srgbClr val="00B050"/>
              </a:solidFill>
              <a:ea typeface="Calibri"/>
              <a:cs typeface="Times New Roman"/>
            </a:endParaRPr>
          </a:p>
        </p:txBody>
      </p:sp>
      <p:sp>
        <p:nvSpPr>
          <p:cNvPr id="25" name="Rectangle 24"/>
          <p:cNvSpPr/>
          <p:nvPr/>
        </p:nvSpPr>
        <p:spPr>
          <a:xfrm>
            <a:off x="7471066" y="4267200"/>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spTree>
    <p:extLst>
      <p:ext uri="{BB962C8B-B14F-4D97-AF65-F5344CB8AC3E}">
        <p14:creationId xmlns:p14="http://schemas.microsoft.com/office/powerpoint/2010/main" val="147053423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10" name="Title 4"/>
          <p:cNvSpPr txBox="1">
            <a:spLocks/>
          </p:cNvSpPr>
          <p:nvPr/>
        </p:nvSpPr>
        <p:spPr bwMode="auto">
          <a:xfrm>
            <a:off x="253205" y="687106"/>
            <a:ext cx="8513763" cy="403225"/>
          </a:xfrm>
          <a:prstGeom prst="rect">
            <a:avLst/>
          </a:prstGeom>
          <a:noFill/>
          <a:ln>
            <a:miter lim="800000"/>
            <a:headEnd/>
            <a:tailEnd/>
          </a:ln>
        </p:spPr>
        <p:txBody>
          <a:bodyPr/>
          <a:lstStyle/>
          <a:p>
            <a:pPr eaLnBrk="0" fontAlgn="base" hangingPunct="0">
              <a:spcBef>
                <a:spcPct val="0"/>
              </a:spcBef>
              <a:spcAft>
                <a:spcPct val="0"/>
              </a:spcAft>
              <a:defRPr/>
            </a:pPr>
            <a:r>
              <a:rPr lang="en-US" sz="2400" b="1" dirty="0">
                <a:solidFill>
                  <a:prstClr val="black"/>
                </a:solidFill>
                <a:cs typeface="Arial" charset="0"/>
              </a:rPr>
              <a:t>Santander Investment Securities Inc. Risk Management Metrics</a:t>
            </a:r>
          </a:p>
        </p:txBody>
      </p:sp>
      <p:grpSp>
        <p:nvGrpSpPr>
          <p:cNvPr id="63" name="Group 62"/>
          <p:cNvGrpSpPr/>
          <p:nvPr/>
        </p:nvGrpSpPr>
        <p:grpSpPr>
          <a:xfrm>
            <a:off x="407060" y="189627"/>
            <a:ext cx="7289140" cy="377896"/>
            <a:chOff x="609880" y="190297"/>
            <a:chExt cx="7289140" cy="377896"/>
          </a:xfrm>
        </p:grpSpPr>
        <p:grpSp>
          <p:nvGrpSpPr>
            <p:cNvPr id="64" name="Group 63"/>
            <p:cNvGrpSpPr/>
            <p:nvPr/>
          </p:nvGrpSpPr>
          <p:grpSpPr>
            <a:xfrm>
              <a:off x="2236723" y="190297"/>
              <a:ext cx="4920888" cy="370895"/>
              <a:chOff x="2708880" y="95297"/>
              <a:chExt cx="4594681" cy="370895"/>
            </a:xfrm>
          </p:grpSpPr>
          <p:grpSp>
            <p:nvGrpSpPr>
              <p:cNvPr id="68" name="Group 67"/>
              <p:cNvGrpSpPr/>
              <p:nvPr/>
            </p:nvGrpSpPr>
            <p:grpSpPr>
              <a:xfrm>
                <a:off x="3489832" y="97272"/>
                <a:ext cx="3813729" cy="368920"/>
                <a:chOff x="3122279" y="137613"/>
                <a:chExt cx="3813729" cy="368920"/>
              </a:xfrm>
            </p:grpSpPr>
            <p:sp>
              <p:nvSpPr>
                <p:cNvPr id="70" name="74 Redondear rectángulo de esquina del mismo lado"/>
                <p:cNvSpPr/>
                <p:nvPr/>
              </p:nvSpPr>
              <p:spPr>
                <a:xfrm>
                  <a:off x="6204488"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71" name="74 Redondear rectángulo de esquina del mismo lado"/>
                <p:cNvSpPr/>
                <p:nvPr/>
              </p:nvSpPr>
              <p:spPr>
                <a:xfrm>
                  <a:off x="5424444"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73" name="74 Redondear rectángulo de esquina del mismo lado"/>
                <p:cNvSpPr/>
                <p:nvPr/>
              </p:nvSpPr>
              <p:spPr>
                <a:xfrm>
                  <a:off x="3899428"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74" name="74 Redondear rectángulo de esquina del mismo lado"/>
                <p:cNvSpPr/>
                <p:nvPr/>
              </p:nvSpPr>
              <p:spPr>
                <a:xfrm>
                  <a:off x="4679096"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sp>
              <p:nvSpPr>
                <p:cNvPr id="75" name="63 Redondear rectángulo de esquina del mismo lado"/>
                <p:cNvSpPr/>
                <p:nvPr/>
              </p:nvSpPr>
              <p:spPr>
                <a:xfrm>
                  <a:off x="3122279"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Credit</a:t>
                  </a:r>
                </a:p>
              </p:txBody>
            </p:sp>
          </p:grpSp>
          <p:sp>
            <p:nvSpPr>
              <p:cNvPr id="69" name="63 Redondear rectángulo de esquina del mismo lado"/>
              <p:cNvSpPr/>
              <p:nvPr/>
            </p:nvSpPr>
            <p:spPr>
              <a:xfrm>
                <a:off x="2708880" y="95297"/>
                <a:ext cx="768406"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00" dirty="0">
                    <a:solidFill>
                      <a:prstClr val="black"/>
                    </a:solidFill>
                  </a:rPr>
                  <a:t>Reputational,</a:t>
                </a:r>
              </a:p>
              <a:p>
                <a:pPr algn="ctr" fontAlgn="base">
                  <a:lnSpc>
                    <a:spcPts val="1000"/>
                  </a:lnSpc>
                  <a:spcBef>
                    <a:spcPct val="0"/>
                  </a:spcBef>
                  <a:spcAft>
                    <a:spcPct val="0"/>
                  </a:spcAft>
                </a:pPr>
                <a:r>
                  <a:rPr lang="en-US" sz="1100" dirty="0">
                    <a:solidFill>
                      <a:prstClr val="black"/>
                    </a:solidFill>
                  </a:rPr>
                  <a:t>Compliance</a:t>
                </a:r>
              </a:p>
            </p:txBody>
          </p:sp>
        </p:grpSp>
        <p:sp>
          <p:nvSpPr>
            <p:cNvPr id="65" name="63 Redondear rectángulo de esquina del mismo lado"/>
            <p:cNvSpPr/>
            <p:nvPr/>
          </p:nvSpPr>
          <p:spPr>
            <a:xfrm>
              <a:off x="1412529" y="193212"/>
              <a:ext cx="804672"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Strategic</a:t>
              </a:r>
            </a:p>
          </p:txBody>
        </p:sp>
        <p:sp>
          <p:nvSpPr>
            <p:cNvPr id="66" name="63 Redondear rectángulo de esquina del mismo lado"/>
            <p:cNvSpPr/>
            <p:nvPr/>
          </p:nvSpPr>
          <p:spPr>
            <a:xfrm>
              <a:off x="7167500" y="191230"/>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sp>
          <p:nvSpPr>
            <p:cNvPr id="67" name="63 Redondear rectángulo de esquina del mismo lado"/>
            <p:cNvSpPr/>
            <p:nvPr/>
          </p:nvSpPr>
          <p:spPr>
            <a:xfrm>
              <a:off x="609880" y="199273"/>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Summary</a:t>
              </a:r>
            </a:p>
          </p:txBody>
        </p:sp>
      </p:grpSp>
      <p:sp>
        <p:nvSpPr>
          <p:cNvPr id="19" name="Slide Number Placeholder 18"/>
          <p:cNvSpPr>
            <a:spLocks noGrp="1"/>
          </p:cNvSpPr>
          <p:nvPr>
            <p:ph type="sldNum" sz="quarter" idx="10"/>
          </p:nvPr>
        </p:nvSpPr>
        <p:spPr/>
        <p:txBody>
          <a:bodyPr/>
          <a:lstStyle/>
          <a:p>
            <a:pPr>
              <a:defRPr/>
            </a:pPr>
            <a:fld id="{0AFB00BB-C9F2-4984-A022-9AF776E36CE0}" type="slidenum">
              <a:rPr lang="es-ES" smtClean="0">
                <a:solidFill>
                  <a:prstClr val="white"/>
                </a:solidFill>
              </a:rPr>
              <a:pPr>
                <a:defRPr/>
              </a:pPr>
              <a:t>23</a:t>
            </a:fld>
            <a:endParaRPr lang="es-ES" dirty="0">
              <a:solidFill>
                <a:prstClr val="white"/>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021580656"/>
              </p:ext>
            </p:extLst>
          </p:nvPr>
        </p:nvGraphicFramePr>
        <p:xfrm>
          <a:off x="841275" y="1219200"/>
          <a:ext cx="7461449" cy="5036820"/>
        </p:xfrm>
        <a:graphic>
          <a:graphicData uri="http://schemas.openxmlformats.org/drawingml/2006/table">
            <a:tbl>
              <a:tblPr firstRow="1" firstCol="1" bandRow="1"/>
              <a:tblGrid>
                <a:gridCol w="978494"/>
                <a:gridCol w="1609231"/>
                <a:gridCol w="685800"/>
                <a:gridCol w="602418"/>
                <a:gridCol w="881682"/>
                <a:gridCol w="881682"/>
                <a:gridCol w="931817"/>
                <a:gridCol w="890325"/>
              </a:tblGrid>
              <a:tr h="481395">
                <a:tc>
                  <a:txBody>
                    <a:bodyPr/>
                    <a:lstStyle/>
                    <a:p>
                      <a:pPr marL="285750" marR="0" indent="-285750">
                        <a:lnSpc>
                          <a:spcPct val="115000"/>
                        </a:lnSpc>
                        <a:spcBef>
                          <a:spcPts val="0"/>
                        </a:spcBef>
                        <a:spcAft>
                          <a:spcPts val="0"/>
                        </a:spcAft>
                      </a:pPr>
                      <a:r>
                        <a:rPr lang="en-US" sz="1000" b="1" dirty="0" smtClean="0">
                          <a:solidFill>
                            <a:srgbClr val="FFFFFF"/>
                          </a:solidFill>
                          <a:effectLst/>
                          <a:latin typeface="Arial" panose="020B0604020202020204" pitchFamily="34" charset="0"/>
                          <a:ea typeface="Times New Roman"/>
                          <a:cs typeface="Arial" panose="020B0604020202020204" pitchFamily="34" charset="0"/>
                        </a:rPr>
                        <a:t>Risk Type</a:t>
                      </a: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285750" marR="0" indent="-285750" algn="ctr">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Core Metric</a:t>
                      </a: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April</a:t>
                      </a:r>
                      <a:r>
                        <a:rPr lang="en-US" sz="10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00" b="1" i="0" u="none" strike="noStrike" baseline="0"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May</a:t>
                      </a:r>
                      <a:r>
                        <a:rPr lang="en-US" sz="10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00" b="1" i="0" u="none" strike="noStrike" baseline="0"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June </a:t>
                      </a:r>
                    </a:p>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RED LIMIT</a:t>
                      </a: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1000" b="1" dirty="0">
                          <a:effectLst/>
                          <a:latin typeface="Arial" panose="020B0604020202020204" pitchFamily="34" charset="0"/>
                          <a:ea typeface="Times New Roman"/>
                          <a:cs typeface="Arial" panose="020B0604020202020204" pitchFamily="34" charset="0"/>
                        </a:rPr>
                        <a:t>AMBER TRIGGER</a:t>
                      </a:r>
                      <a:endParaRPr lang="en-US" sz="1000" dirty="0">
                        <a:effectLst/>
                        <a:latin typeface="Arial" panose="020B0604020202020204" pitchFamily="34" charset="0"/>
                        <a:ea typeface="Times New Roman"/>
                        <a:cs typeface="Arial" panose="020B0604020202020204" pitchFamily="34" charset="0"/>
                      </a:endParaRPr>
                    </a:p>
                    <a:p>
                      <a:pPr marL="0" marR="0" algn="ctr">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 </a:t>
                      </a: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000" b="1" dirty="0" smtClean="0">
                          <a:solidFill>
                            <a:srgbClr val="FFFFFF"/>
                          </a:solidFill>
                          <a:effectLst/>
                          <a:latin typeface="Arial" panose="020B0604020202020204" pitchFamily="34" charset="0"/>
                          <a:ea typeface="Times New Roman"/>
                          <a:cs typeface="Arial" panose="020B0604020202020204" pitchFamily="34" charset="0"/>
                        </a:rPr>
                        <a:t>Trend</a:t>
                      </a: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481395">
                <a:tc rowSpan="7">
                  <a:txBody>
                    <a:bodyPr/>
                    <a:lstStyle/>
                    <a:p>
                      <a:pPr marL="0" marR="0" indent="0">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Reputational</a:t>
                      </a:r>
                      <a:r>
                        <a:rPr lang="en-US" sz="1000" baseline="0" dirty="0" smtClean="0">
                          <a:effectLst/>
                          <a:latin typeface="Arial" panose="020B0604020202020204" pitchFamily="34" charset="0"/>
                          <a:ea typeface="Times New Roman"/>
                          <a:cs typeface="Arial" panose="020B0604020202020204" pitchFamily="34" charset="0"/>
                        </a:rPr>
                        <a:t>, Compliance</a:t>
                      </a: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000" dirty="0">
                          <a:effectLst/>
                          <a:latin typeface="Arial"/>
                          <a:ea typeface="Times New Roman"/>
                          <a:cs typeface="Times New Roman"/>
                        </a:rPr>
                        <a:t>Customer Complaints</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dirty="0" smtClean="0">
                          <a:latin typeface="Arial" panose="020B0604020202020204" pitchFamily="34" charset="0"/>
                          <a:cs typeface="Arial" panose="020B0604020202020204" pitchFamily="34" charset="0"/>
                        </a:rPr>
                        <a:t>0</a:t>
                      </a:r>
                      <a:endParaRPr lang="en-US" sz="1050" dirty="0">
                        <a:latin typeface="Arial" panose="020B060402020202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dirty="0" smtClean="0">
                          <a:latin typeface="Arial" panose="020B0604020202020204" pitchFamily="34" charset="0"/>
                          <a:cs typeface="Arial" panose="020B0604020202020204" pitchFamily="34" charset="0"/>
                        </a:rPr>
                        <a:t>0</a:t>
                      </a:r>
                      <a:endParaRPr lang="en-US" sz="1050" dirty="0">
                        <a:latin typeface="Arial" panose="020B060402020202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effectLst/>
                          <a:latin typeface="Arial"/>
                          <a:ea typeface="Times New Roman"/>
                          <a:cs typeface="Times New Roman"/>
                        </a:rPr>
                        <a:t>3</a:t>
                      </a:r>
                      <a:r>
                        <a:rPr lang="en-US" sz="1000" dirty="0" smtClean="0">
                          <a:effectLst/>
                          <a:latin typeface="Arial"/>
                          <a:ea typeface="Times New Roman"/>
                          <a:cs typeface="Times New Roman"/>
                        </a:rPr>
                        <a:t> </a:t>
                      </a:r>
                      <a:r>
                        <a:rPr lang="en-US" sz="1000" dirty="0">
                          <a:effectLst/>
                          <a:latin typeface="Arial"/>
                          <a:ea typeface="Times New Roman"/>
                          <a:cs typeface="Times New Roman"/>
                        </a:rPr>
                        <a:t>per 12-month period</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a:effectLst/>
                          <a:latin typeface="Arial"/>
                          <a:ea typeface="Times New Roman"/>
                          <a:cs typeface="Times New Roman"/>
                        </a:rPr>
                        <a:t>2</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395">
                <a:tc vMerge="1">
                  <a:txBody>
                    <a:bodyPr/>
                    <a:lstStyle/>
                    <a:p>
                      <a:pPr marL="0" marR="0">
                        <a:lnSpc>
                          <a:spcPct val="115000"/>
                        </a:lnSpc>
                        <a:spcBef>
                          <a:spcPts val="0"/>
                        </a:spcBef>
                        <a:spcAft>
                          <a:spcPts val="1000"/>
                        </a:spcAft>
                      </a:pPr>
                      <a:endParaRPr lang="en-US" sz="1000" dirty="0">
                        <a:effectLst/>
                        <a:latin typeface="Calibri"/>
                        <a:ea typeface="Times New Roman"/>
                        <a:cs typeface="Times New Roman"/>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Arial"/>
                          <a:ea typeface="Times New Roman"/>
                          <a:cs typeface="Times New Roman"/>
                        </a:rPr>
                        <a:t>Compliance Training Program Employee Completion</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dirty="0" smtClean="0">
                          <a:latin typeface="Arial" panose="020B0604020202020204" pitchFamily="34" charset="0"/>
                          <a:cs typeface="Arial" panose="020B0604020202020204" pitchFamily="34" charset="0"/>
                        </a:rPr>
                        <a:t>100</a:t>
                      </a:r>
                      <a:endParaRPr lang="en-US" sz="1050" dirty="0">
                        <a:latin typeface="Arial" panose="020B060402020202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dirty="0" smtClean="0">
                          <a:latin typeface="Arial" panose="020B0604020202020204" pitchFamily="34" charset="0"/>
                          <a:cs typeface="Arial" panose="020B0604020202020204" pitchFamily="34" charset="0"/>
                        </a:rPr>
                        <a:t>100</a:t>
                      </a:r>
                      <a:endParaRPr lang="en-US" sz="1050" dirty="0">
                        <a:latin typeface="Arial" panose="020B060402020202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15000"/>
                        </a:lnSpc>
                        <a:spcBef>
                          <a:spcPts val="0"/>
                        </a:spcBef>
                        <a:spcAft>
                          <a:spcPts val="0"/>
                        </a:spcAft>
                      </a:pPr>
                      <a:r>
                        <a:rPr lang="en-US" sz="1000" kern="1200">
                          <a:solidFill>
                            <a:srgbClr val="000000"/>
                          </a:solidFill>
                          <a:effectLst/>
                          <a:latin typeface="Arial"/>
                          <a:ea typeface="Times New Roman"/>
                        </a:rPr>
                        <a:t>95%</a:t>
                      </a:r>
                      <a:endParaRPr lang="en-US" sz="1100">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15000"/>
                        </a:lnSpc>
                        <a:spcBef>
                          <a:spcPts val="0"/>
                        </a:spcBef>
                        <a:spcAft>
                          <a:spcPts val="0"/>
                        </a:spcAft>
                      </a:pPr>
                      <a:r>
                        <a:rPr lang="en-US" sz="1000" kern="1200">
                          <a:solidFill>
                            <a:srgbClr val="000000"/>
                          </a:solidFill>
                          <a:effectLst/>
                          <a:latin typeface="Arial"/>
                          <a:ea typeface="Times New Roman"/>
                        </a:rPr>
                        <a:t>&lt; 96%</a:t>
                      </a:r>
                      <a:endParaRPr lang="en-US" sz="1100">
                        <a:effectLst/>
                        <a:latin typeface="Calibri"/>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57845">
                <a:tc vMerge="1">
                  <a:txBody>
                    <a:bodyPr/>
                    <a:lstStyle/>
                    <a:p>
                      <a:pPr marL="0" marR="0">
                        <a:lnSpc>
                          <a:spcPct val="115000"/>
                        </a:lnSpc>
                        <a:spcBef>
                          <a:spcPts val="0"/>
                        </a:spcBef>
                        <a:spcAft>
                          <a:spcPts val="0"/>
                        </a:spcAft>
                      </a:pPr>
                      <a:endParaRPr lang="en-US" sz="1000" dirty="0">
                        <a:effectLst/>
                        <a:latin typeface="Calibri"/>
                        <a:ea typeface="Times New Roman"/>
                        <a:cs typeface="Times New Roman"/>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Arial"/>
                          <a:ea typeface="Times New Roman"/>
                          <a:cs typeface="Times New Roman"/>
                        </a:rPr>
                        <a:t> The average BSA/AML risk rating of the SIS’s client portfolio shall not be higher than “medium risk”, which is a 2.3 on a scale of 1 to 3</a:t>
                      </a:r>
                      <a:r>
                        <a:rPr lang="en-US" sz="1000" dirty="0" smtClean="0">
                          <a:solidFill>
                            <a:srgbClr val="000000"/>
                          </a:solidFill>
                          <a:effectLst/>
                          <a:latin typeface="Arial"/>
                          <a:ea typeface="Times New Roman"/>
                          <a:cs typeface="Times New Roman"/>
                        </a:rPr>
                        <a:t>.</a:t>
                      </a:r>
                      <a:endParaRPr lang="en-US" sz="1100" dirty="0" smtClean="0">
                        <a:effectLst/>
                        <a:latin typeface="Calibri"/>
                        <a:ea typeface="Times New Roman"/>
                        <a:cs typeface="Times New Roman"/>
                      </a:endParaRPr>
                    </a:p>
                    <a:p>
                      <a:pPr marL="0" marR="0">
                        <a:lnSpc>
                          <a:spcPct val="115000"/>
                        </a:lnSpc>
                        <a:spcBef>
                          <a:spcPts val="0"/>
                        </a:spcBef>
                        <a:spcAft>
                          <a:spcPts val="0"/>
                        </a:spcAft>
                      </a:pPr>
                      <a:r>
                        <a:rPr lang="en-US" sz="1000" dirty="0" smtClean="0">
                          <a:solidFill>
                            <a:srgbClr val="000000"/>
                          </a:solidFill>
                          <a:effectLst/>
                          <a:latin typeface="Arial"/>
                          <a:ea typeface="Times New Roman"/>
                          <a:cs typeface="Times New Roman"/>
                        </a:rPr>
                        <a:t> </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dirty="0" smtClean="0">
                          <a:latin typeface="Arial" panose="020B0604020202020204" pitchFamily="34" charset="0"/>
                          <a:cs typeface="Arial" panose="020B0604020202020204" pitchFamily="34" charset="0"/>
                        </a:rPr>
                        <a:t>1.48</a:t>
                      </a:r>
                      <a:endParaRPr lang="en-US" sz="1000" dirty="0">
                        <a:latin typeface="Arial" panose="020B060402020202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50" dirty="0" smtClean="0">
                          <a:latin typeface="Arial" panose="020B0604020202020204" pitchFamily="34" charset="0"/>
                          <a:cs typeface="Arial" panose="020B0604020202020204" pitchFamily="34" charset="0"/>
                        </a:rPr>
                        <a:t>1.48</a:t>
                      </a:r>
                      <a:endParaRPr lang="en-US" sz="1050" dirty="0">
                        <a:latin typeface="Arial" panose="020B060402020202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4765" algn="ctr">
                        <a:lnSpc>
                          <a:spcPct val="115000"/>
                        </a:lnSpc>
                        <a:spcBef>
                          <a:spcPts val="0"/>
                        </a:spcBef>
                        <a:spcAft>
                          <a:spcPts val="0"/>
                        </a:spcAft>
                      </a:pP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7495" marR="0" indent="-277495" algn="ctr">
                        <a:lnSpc>
                          <a:spcPct val="115000"/>
                        </a:lnSpc>
                        <a:spcBef>
                          <a:spcPts val="0"/>
                        </a:spcBef>
                        <a:spcAft>
                          <a:spcPts val="0"/>
                        </a:spcAft>
                      </a:pPr>
                      <a:r>
                        <a:rPr lang="en-US" sz="1000" dirty="0">
                          <a:solidFill>
                            <a:srgbClr val="000000"/>
                          </a:solidFill>
                          <a:effectLst/>
                          <a:latin typeface="Arial"/>
                          <a:ea typeface="Times New Roman"/>
                          <a:cs typeface="Times New Roman"/>
                        </a:rPr>
                        <a:t>2.3</a:t>
                      </a:r>
                      <a:endParaRPr lang="en-US" sz="1100" dirty="0">
                        <a:effectLst/>
                        <a:latin typeface="Calibri"/>
                        <a:ea typeface="Times New Roman"/>
                        <a:cs typeface="Times New Roman"/>
                      </a:endParaRPr>
                    </a:p>
                    <a:p>
                      <a:pPr marL="277495" marR="0" indent="-277495" algn="ctr">
                        <a:lnSpc>
                          <a:spcPct val="115000"/>
                        </a:lnSpc>
                        <a:spcBef>
                          <a:spcPts val="0"/>
                        </a:spcBef>
                        <a:spcAft>
                          <a:spcPts val="0"/>
                        </a:spcAft>
                      </a:pPr>
                      <a:r>
                        <a:rPr lang="en-US" sz="1000" dirty="0">
                          <a:solidFill>
                            <a:srgbClr val="000000"/>
                          </a:solidFill>
                          <a:effectLst/>
                          <a:latin typeface="Arial"/>
                          <a:ea typeface="Times New Roman"/>
                          <a:cs typeface="Times New Roman"/>
                        </a:rPr>
                        <a:t> </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7495" marR="0" indent="-277495" algn="ctr">
                        <a:lnSpc>
                          <a:spcPct val="115000"/>
                        </a:lnSpc>
                        <a:spcBef>
                          <a:spcPts val="0"/>
                        </a:spcBef>
                        <a:spcAft>
                          <a:spcPts val="0"/>
                        </a:spcAft>
                      </a:pPr>
                      <a:r>
                        <a:rPr lang="en-US" sz="1000" dirty="0">
                          <a:solidFill>
                            <a:srgbClr val="000000"/>
                          </a:solidFill>
                          <a:effectLst/>
                          <a:latin typeface="Arial"/>
                          <a:ea typeface="Times New Roman"/>
                          <a:cs typeface="Times New Roman"/>
                        </a:rPr>
                        <a:t>&lt;</a:t>
                      </a:r>
                      <a:r>
                        <a:rPr lang="en-US" sz="1000" dirty="0" smtClean="0">
                          <a:solidFill>
                            <a:srgbClr val="000000"/>
                          </a:solidFill>
                          <a:effectLst/>
                          <a:latin typeface="Arial"/>
                          <a:ea typeface="Times New Roman"/>
                          <a:cs typeface="Times New Roman"/>
                        </a:rPr>
                        <a:t>2.15</a:t>
                      </a:r>
                      <a:endParaRPr lang="en-US" sz="1100" dirty="0">
                        <a:effectLst/>
                        <a:latin typeface="Calibri"/>
                        <a:ea typeface="Times New Roman"/>
                        <a:cs typeface="Times New Roman"/>
                      </a:endParaRPr>
                    </a:p>
                    <a:p>
                      <a:pPr marL="277495" marR="0" indent="-277495" algn="ctr">
                        <a:lnSpc>
                          <a:spcPct val="115000"/>
                        </a:lnSpc>
                        <a:spcBef>
                          <a:spcPts val="0"/>
                        </a:spcBef>
                        <a:spcAft>
                          <a:spcPts val="0"/>
                        </a:spcAft>
                      </a:pPr>
                      <a:r>
                        <a:rPr lang="en-US" sz="1000" dirty="0">
                          <a:solidFill>
                            <a:srgbClr val="000000"/>
                          </a:solidFill>
                          <a:effectLst/>
                          <a:latin typeface="Arial"/>
                          <a:ea typeface="Times New Roman"/>
                          <a:cs typeface="Times New Roman"/>
                        </a:rPr>
                        <a:t> </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395">
                <a:tc vMerge="1">
                  <a:txBody>
                    <a:bodyPr/>
                    <a:lstStyle/>
                    <a:p>
                      <a:pPr marL="0" marR="0">
                        <a:lnSpc>
                          <a:spcPct val="115000"/>
                        </a:lnSpc>
                        <a:spcBef>
                          <a:spcPts val="0"/>
                        </a:spcBef>
                        <a:spcAft>
                          <a:spcPts val="0"/>
                        </a:spcAft>
                      </a:pPr>
                      <a:endParaRPr lang="en-US" sz="1000" dirty="0">
                        <a:effectLst/>
                        <a:latin typeface="Calibri"/>
                        <a:ea typeface="Times New Roman"/>
                        <a:cs typeface="Times New Roman"/>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Arial"/>
                          <a:ea typeface="Times New Roman"/>
                          <a:cs typeface="Times New Roman"/>
                        </a:rPr>
                        <a:t>Intentional willful or Reckless violations of Code of Conduct/Ethics Code and BSA/AML</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0</a:t>
                      </a: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0</a:t>
                      </a: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7495" marR="0" indent="-277495" algn="ctr">
                        <a:lnSpc>
                          <a:spcPct val="115000"/>
                        </a:lnSpc>
                        <a:spcBef>
                          <a:spcPts val="0"/>
                        </a:spcBef>
                        <a:spcAft>
                          <a:spcPts val="0"/>
                        </a:spcAft>
                      </a:pPr>
                      <a:r>
                        <a:rPr lang="en-US" sz="1000" dirty="0">
                          <a:solidFill>
                            <a:srgbClr val="000000"/>
                          </a:solidFill>
                          <a:effectLst/>
                          <a:latin typeface="Arial"/>
                          <a:ea typeface="Times New Roman"/>
                          <a:cs typeface="Times New Roman"/>
                        </a:rPr>
                        <a:t>0</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7495" marR="0" indent="-277495" algn="ctr">
                        <a:lnSpc>
                          <a:spcPct val="115000"/>
                        </a:lnSpc>
                        <a:spcBef>
                          <a:spcPts val="0"/>
                        </a:spcBef>
                        <a:spcAft>
                          <a:spcPts val="0"/>
                        </a:spcAft>
                      </a:pPr>
                      <a:r>
                        <a:rPr lang="en-US" sz="1000">
                          <a:solidFill>
                            <a:srgbClr val="000000"/>
                          </a:solidFill>
                          <a:effectLst/>
                          <a:latin typeface="Arial"/>
                          <a:ea typeface="Times New Roman"/>
                          <a:cs typeface="Times New Roman"/>
                        </a:rPr>
                        <a:t>N/A</a:t>
                      </a:r>
                      <a:endParaRPr lang="en-US" sz="11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185">
                <a:tc vMerge="1">
                  <a:txBody>
                    <a:bodyPr/>
                    <a:lstStyle/>
                    <a:p>
                      <a:pPr marL="0" marR="0" indent="0">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Arial"/>
                          <a:ea typeface="Times New Roman"/>
                          <a:cs typeface="Times New Roman"/>
                        </a:rPr>
                        <a:t># of Enforcement Actions </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0</a:t>
                      </a: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0</a:t>
                      </a: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31750" algn="ctr">
                        <a:lnSpc>
                          <a:spcPct val="115000"/>
                        </a:lnSpc>
                        <a:spcBef>
                          <a:spcPts val="0"/>
                        </a:spcBef>
                        <a:spcAft>
                          <a:spcPts val="0"/>
                        </a:spcAft>
                      </a:pPr>
                      <a:r>
                        <a:rPr lang="en-US" sz="1000" dirty="0">
                          <a:solidFill>
                            <a:srgbClr val="000000"/>
                          </a:solidFill>
                          <a:effectLst/>
                          <a:latin typeface="Arial"/>
                          <a:ea typeface="Times New Roman"/>
                          <a:cs typeface="Times New Roman"/>
                        </a:rPr>
                        <a:t>0</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31750" algn="ctr">
                        <a:lnSpc>
                          <a:spcPct val="115000"/>
                        </a:lnSpc>
                        <a:spcBef>
                          <a:spcPts val="0"/>
                        </a:spcBef>
                        <a:spcAft>
                          <a:spcPts val="0"/>
                        </a:spcAft>
                      </a:pPr>
                      <a:r>
                        <a:rPr lang="en-US" sz="1000" dirty="0">
                          <a:solidFill>
                            <a:srgbClr val="000000"/>
                          </a:solidFill>
                          <a:effectLst/>
                          <a:latin typeface="Arial"/>
                          <a:ea typeface="Times New Roman"/>
                          <a:cs typeface="Times New Roman"/>
                        </a:rPr>
                        <a:t>N/A</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395">
                <a:tc vMerge="1">
                  <a:txBody>
                    <a:bodyPr/>
                    <a:lstStyle/>
                    <a:p>
                      <a:pPr marL="0" marR="0" indent="0">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Arial"/>
                          <a:ea typeface="Times New Roman"/>
                          <a:cs typeface="Times New Roman"/>
                        </a:rPr>
                        <a:t>Past due remediation plans to supervisory findings</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31750" algn="ctr">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0</a:t>
                      </a:r>
                      <a:endParaRPr lang="en-US" sz="11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31750" algn="ctr">
                        <a:lnSpc>
                          <a:spcPct val="115000"/>
                        </a:lnSpc>
                        <a:spcBef>
                          <a:spcPts val="0"/>
                        </a:spcBef>
                        <a:spcAft>
                          <a:spcPts val="0"/>
                        </a:spcAft>
                      </a:pPr>
                      <a:r>
                        <a:rPr lang="en-US" sz="1100" dirty="0" smtClean="0">
                          <a:effectLst/>
                          <a:latin typeface="Calibri"/>
                          <a:ea typeface="Times New Roman"/>
                          <a:cs typeface="Times New Roman"/>
                        </a:rPr>
                        <a:t>0</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31750" algn="ctr">
                        <a:lnSpc>
                          <a:spcPct val="115000"/>
                        </a:lnSpc>
                        <a:spcBef>
                          <a:spcPts val="0"/>
                        </a:spcBef>
                        <a:spcAft>
                          <a:spcPts val="0"/>
                        </a:spcAft>
                      </a:pPr>
                      <a:r>
                        <a:rPr lang="en-US" sz="1100" dirty="0" smtClean="0">
                          <a:effectLst/>
                          <a:latin typeface="Calibri"/>
                          <a:ea typeface="Times New Roman"/>
                          <a:cs typeface="Times New Roman"/>
                        </a:rPr>
                        <a:t>0</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31750" algn="ctr">
                        <a:lnSpc>
                          <a:spcPct val="115000"/>
                        </a:lnSpc>
                        <a:spcBef>
                          <a:spcPts val="0"/>
                        </a:spcBef>
                        <a:spcAft>
                          <a:spcPts val="0"/>
                        </a:spcAft>
                      </a:pPr>
                      <a:r>
                        <a:rPr lang="en-US" sz="1100" dirty="0" smtClean="0">
                          <a:effectLst/>
                          <a:latin typeface="Calibri"/>
                          <a:ea typeface="Times New Roman"/>
                          <a:cs typeface="Times New Roman"/>
                        </a:rPr>
                        <a:t>0</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395">
                <a:tc vMerge="1">
                  <a:txBody>
                    <a:bodyPr/>
                    <a:lstStyle/>
                    <a:p>
                      <a:pPr marL="0" marR="0" indent="0">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2791" marR="627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000" dirty="0" smtClean="0">
                          <a:solidFill>
                            <a:srgbClr val="000000"/>
                          </a:solidFill>
                          <a:effectLst/>
                          <a:latin typeface="Arial" panose="020B0604020202020204" pitchFamily="34" charset="0"/>
                          <a:ea typeface="Times New Roman"/>
                          <a:cs typeface="Arial" panose="020B0604020202020204" pitchFamily="34" charset="0"/>
                        </a:rPr>
                        <a:t>Peak</a:t>
                      </a:r>
                      <a:r>
                        <a:rPr lang="en-US" sz="1000" baseline="0" dirty="0" smtClean="0">
                          <a:solidFill>
                            <a:srgbClr val="000000"/>
                          </a:solidFill>
                          <a:effectLst/>
                          <a:latin typeface="Arial" panose="020B0604020202020204" pitchFamily="34" charset="0"/>
                          <a:ea typeface="Times New Roman"/>
                          <a:cs typeface="Arial" panose="020B0604020202020204" pitchFamily="34" charset="0"/>
                        </a:rPr>
                        <a:t> amount during the month </a:t>
                      </a:r>
                      <a:r>
                        <a:rPr lang="en-US" sz="1000" dirty="0" smtClean="0">
                          <a:solidFill>
                            <a:srgbClr val="000000"/>
                          </a:solidFill>
                          <a:effectLst/>
                          <a:latin typeface="Arial" panose="020B0604020202020204" pitchFamily="34" charset="0"/>
                          <a:ea typeface="Times New Roman"/>
                          <a:cs typeface="Arial" panose="020B0604020202020204" pitchFamily="34" charset="0"/>
                        </a:rPr>
                        <a:t> </a:t>
                      </a:r>
                      <a:r>
                        <a:rPr lang="en-US" sz="1000" dirty="0">
                          <a:solidFill>
                            <a:srgbClr val="000000"/>
                          </a:solidFill>
                          <a:effectLst/>
                          <a:latin typeface="Arial" panose="020B0604020202020204" pitchFamily="34" charset="0"/>
                          <a:ea typeface="Times New Roman"/>
                          <a:cs typeface="Arial" panose="020B0604020202020204" pitchFamily="34" charset="0"/>
                        </a:rPr>
                        <a:t>for fail-to-deliver trades to total core-equity capital </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lnSpc>
                          <a:spcPct val="115000"/>
                        </a:lnSpc>
                        <a:spcBef>
                          <a:spcPts val="0"/>
                        </a:spcBef>
                        <a:spcAft>
                          <a:spcPts val="0"/>
                        </a:spcAft>
                      </a:pPr>
                      <a:r>
                        <a:rPr lang="en-US" sz="1000" kern="1200" dirty="0" smtClean="0">
                          <a:solidFill>
                            <a:schemeClr val="tx1"/>
                          </a:solidFill>
                          <a:effectLst/>
                          <a:latin typeface="Arial" panose="020B0604020202020204" pitchFamily="34" charset="0"/>
                          <a:ea typeface="Times New Roman"/>
                          <a:cs typeface="Arial" panose="020B0604020202020204" pitchFamily="34" charset="0"/>
                        </a:rPr>
                        <a:t>2.31%</a:t>
                      </a:r>
                      <a:endParaRPr lang="en-US" sz="1000" kern="12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3.8%</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00" dirty="0">
                          <a:solidFill>
                            <a:srgbClr val="000000"/>
                          </a:solidFill>
                          <a:effectLst/>
                          <a:latin typeface="Arial" panose="020B0604020202020204" pitchFamily="34" charset="0"/>
                          <a:ea typeface="Times New Roman"/>
                          <a:cs typeface="Arial" panose="020B0604020202020204" pitchFamily="34" charset="0"/>
                        </a:rPr>
                        <a:t>5%</a:t>
                      </a:r>
                      <a:endParaRPr lang="en-US" sz="1000" dirty="0">
                        <a:effectLst/>
                        <a:latin typeface="Arial" panose="020B0604020202020204" pitchFamily="34" charset="0"/>
                        <a:ea typeface="Times New Roman"/>
                        <a:cs typeface="Arial" panose="020B0604020202020204" pitchFamily="34" charset="0"/>
                      </a:endParaRPr>
                    </a:p>
                    <a:p>
                      <a:pPr marL="285750" marR="0" algn="ctr">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 </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00" u="sng" dirty="0" smtClean="0">
                          <a:solidFill>
                            <a:schemeClr val="tx1"/>
                          </a:solidFill>
                          <a:effectLst/>
                          <a:latin typeface="Arial" panose="020B0604020202020204" pitchFamily="34" charset="0"/>
                          <a:ea typeface="Times New Roman"/>
                          <a:cs typeface="Arial" panose="020B0604020202020204" pitchFamily="34" charset="0"/>
                        </a:rPr>
                        <a:t>&gt;</a:t>
                      </a:r>
                      <a:r>
                        <a:rPr lang="en-US" sz="1000" dirty="0" smtClean="0">
                          <a:solidFill>
                            <a:srgbClr val="000000"/>
                          </a:solidFill>
                          <a:effectLst/>
                          <a:latin typeface="Arial" panose="020B0604020202020204" pitchFamily="34" charset="0"/>
                          <a:ea typeface="Times New Roman"/>
                          <a:cs typeface="Arial" panose="020B0604020202020204" pitchFamily="34" charset="0"/>
                        </a:rPr>
                        <a:t>4.5</a:t>
                      </a:r>
                      <a:r>
                        <a:rPr lang="en-US" sz="1000" dirty="0">
                          <a:solidFill>
                            <a:srgbClr val="000000"/>
                          </a:solidFill>
                          <a:effectLst/>
                          <a:latin typeface="Arial" panose="020B0604020202020204" pitchFamily="34" charset="0"/>
                          <a:ea typeface="Times New Roman"/>
                          <a:cs typeface="Arial" panose="020B0604020202020204" pitchFamily="34" charset="0"/>
                        </a:rPr>
                        <a:t>%</a:t>
                      </a:r>
                      <a:endParaRPr lang="en-US" sz="1000" dirty="0">
                        <a:effectLst/>
                        <a:latin typeface="Arial" panose="020B0604020202020204" pitchFamily="34" charset="0"/>
                        <a:ea typeface="Times New Roman"/>
                        <a:cs typeface="Arial" panose="020B0604020202020204" pitchFamily="34" charset="0"/>
                      </a:endParaRPr>
                    </a:p>
                    <a:p>
                      <a:pPr marL="285750" marR="0" algn="ctr">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 </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 name="TextBox 21"/>
          <p:cNvSpPr txBox="1"/>
          <p:nvPr/>
        </p:nvSpPr>
        <p:spPr>
          <a:xfrm>
            <a:off x="993250" y="6351435"/>
            <a:ext cx="7498080" cy="276999"/>
          </a:xfrm>
          <a:prstGeom prst="rect">
            <a:avLst/>
          </a:prstGeom>
          <a:noFill/>
          <a:effectLst/>
        </p:spPr>
        <p:style>
          <a:lnRef idx="0">
            <a:schemeClr val="dk1"/>
          </a:lnRef>
          <a:fillRef idx="3">
            <a:schemeClr val="dk1"/>
          </a:fillRef>
          <a:effectRef idx="3">
            <a:schemeClr val="dk1"/>
          </a:effectRef>
          <a:fontRef idx="minor">
            <a:schemeClr val="lt1"/>
          </a:fontRef>
        </p:style>
        <p:txBody>
          <a:bodyPr wrap="square" rtlCol="0">
            <a:spAutoFit/>
          </a:bodyPr>
          <a:lstStyle/>
          <a:p>
            <a:pPr fontAlgn="base">
              <a:spcBef>
                <a:spcPct val="0"/>
              </a:spcBef>
              <a:spcAft>
                <a:spcPct val="0"/>
              </a:spcAft>
            </a:pPr>
            <a:r>
              <a:rPr lang="en-US" sz="1200" b="1" dirty="0">
                <a:solidFill>
                  <a:prstClr val="black"/>
                </a:solidFill>
              </a:rPr>
              <a:t>Discussion</a:t>
            </a:r>
            <a:r>
              <a:rPr lang="en-US" sz="1200" b="1" dirty="0" smtClean="0">
                <a:solidFill>
                  <a:prstClr val="black"/>
                </a:solidFill>
              </a:rPr>
              <a:t>:</a:t>
            </a:r>
            <a:endParaRPr lang="en-US" sz="1200" dirty="0">
              <a:solidFill>
                <a:schemeClr val="tx1"/>
              </a:solidFill>
            </a:endParaRPr>
          </a:p>
        </p:txBody>
      </p:sp>
      <p:sp>
        <p:nvSpPr>
          <p:cNvPr id="20" name="Rectangle 19"/>
          <p:cNvSpPr/>
          <p:nvPr/>
        </p:nvSpPr>
        <p:spPr>
          <a:xfrm>
            <a:off x="7620000" y="1828800"/>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sp>
        <p:nvSpPr>
          <p:cNvPr id="21" name="Rectangle 20"/>
          <p:cNvSpPr/>
          <p:nvPr/>
        </p:nvSpPr>
        <p:spPr>
          <a:xfrm>
            <a:off x="7620000" y="4038600"/>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sp>
        <p:nvSpPr>
          <p:cNvPr id="23" name="Rectangle 22"/>
          <p:cNvSpPr/>
          <p:nvPr/>
        </p:nvSpPr>
        <p:spPr>
          <a:xfrm>
            <a:off x="7649817" y="2362200"/>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sp>
        <p:nvSpPr>
          <p:cNvPr id="24" name="Rectangle 23"/>
          <p:cNvSpPr/>
          <p:nvPr/>
        </p:nvSpPr>
        <p:spPr>
          <a:xfrm>
            <a:off x="7620000" y="4717774"/>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sp>
        <p:nvSpPr>
          <p:cNvPr id="27" name="Rectangle 26"/>
          <p:cNvSpPr/>
          <p:nvPr/>
        </p:nvSpPr>
        <p:spPr>
          <a:xfrm>
            <a:off x="7620000" y="3124200"/>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sp>
        <p:nvSpPr>
          <p:cNvPr id="28" name="Rectangle 27"/>
          <p:cNvSpPr/>
          <p:nvPr/>
        </p:nvSpPr>
        <p:spPr>
          <a:xfrm>
            <a:off x="7620000" y="5257799"/>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sp>
        <p:nvSpPr>
          <p:cNvPr id="30" name="Rectangle 29"/>
          <p:cNvSpPr/>
          <p:nvPr/>
        </p:nvSpPr>
        <p:spPr>
          <a:xfrm rot="5400000">
            <a:off x="7689272" y="5647419"/>
            <a:ext cx="375059" cy="304699"/>
          </a:xfrm>
          <a:prstGeom prst="rect">
            <a:avLst/>
          </a:prstGeom>
          <a:noFill/>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fontAlgn="base">
              <a:lnSpc>
                <a:spcPct val="115000"/>
              </a:lnSpc>
            </a:pPr>
            <a:r>
              <a:rPr lang="en-US" sz="1200" b="1" dirty="0">
                <a:solidFill>
                  <a:srgbClr val="00B050"/>
                </a:solidFill>
                <a:latin typeface="Wingdings 3"/>
                <a:ea typeface="Times New Roman"/>
                <a:cs typeface="Times New Roman"/>
              </a:rPr>
              <a:t>u</a:t>
            </a:r>
            <a:endParaRPr lang="en-US" sz="1200" dirty="0">
              <a:solidFill>
                <a:srgbClr val="00B050"/>
              </a:solidFill>
              <a:ea typeface="Calibri"/>
              <a:cs typeface="Times New Roman"/>
            </a:endParaRPr>
          </a:p>
        </p:txBody>
      </p:sp>
    </p:spTree>
    <p:extLst>
      <p:ext uri="{BB962C8B-B14F-4D97-AF65-F5344CB8AC3E}">
        <p14:creationId xmlns:p14="http://schemas.microsoft.com/office/powerpoint/2010/main" val="2024228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5 Marcador de número de diapositiva"/>
          <p:cNvSpPr>
            <a:spLocks noGrp="1"/>
          </p:cNvSpPr>
          <p:nvPr>
            <p:ph type="sldNum" sz="quarter" idx="10"/>
          </p:nvPr>
        </p:nvSpPr>
        <p:spPr>
          <a:xfrm>
            <a:off x="0" y="6375400"/>
            <a:ext cx="436563" cy="482600"/>
          </a:xfrm>
          <a:prstGeom prst="rect">
            <a:avLst/>
          </a:prstGeom>
        </p:spPr>
        <p:txBody>
          <a:bodyPr/>
          <a:lstStyle>
            <a:lvl1pPr algn="l">
              <a:defRPr sz="1050">
                <a:solidFill>
                  <a:schemeClr val="bg1"/>
                </a:solidFill>
              </a:defRPr>
            </a:lvl1pPr>
          </a:lstStyle>
          <a:p>
            <a:pPr>
              <a:defRPr/>
            </a:pPr>
            <a:fld id="{106BA978-0AD2-4251-852D-59FEEE1C7C09}" type="slidenum">
              <a:rPr lang="en-US" smtClean="0">
                <a:solidFill>
                  <a:prstClr val="white"/>
                </a:solidFill>
              </a:rPr>
              <a:pPr>
                <a:defRPr/>
              </a:pPr>
              <a:t>24</a:t>
            </a:fld>
            <a:endParaRPr lang="en-US" dirty="0">
              <a:solidFill>
                <a:prstClr val="white"/>
              </a:solidFill>
            </a:endParaRPr>
          </a:p>
        </p:txBody>
      </p:sp>
      <p:sp>
        <p:nvSpPr>
          <p:cNvPr id="47" name="Title 4"/>
          <p:cNvSpPr txBox="1">
            <a:spLocks/>
          </p:cNvSpPr>
          <p:nvPr/>
        </p:nvSpPr>
        <p:spPr bwMode="auto">
          <a:xfrm>
            <a:off x="315118" y="721519"/>
            <a:ext cx="8513763" cy="403225"/>
          </a:xfrm>
          <a:prstGeom prst="rect">
            <a:avLst/>
          </a:prstGeom>
          <a:noFill/>
          <a:ln>
            <a:miter lim="800000"/>
            <a:headEnd/>
            <a:tailEnd/>
          </a:ln>
        </p:spPr>
        <p:txBody>
          <a:bodyPr/>
          <a:lstStyle/>
          <a:p>
            <a:pPr eaLnBrk="0" fontAlgn="base" hangingPunct="0">
              <a:spcBef>
                <a:spcPct val="0"/>
              </a:spcBef>
              <a:spcAft>
                <a:spcPct val="0"/>
              </a:spcAft>
              <a:defRPr/>
            </a:pPr>
            <a:r>
              <a:rPr lang="en-US" sz="2400" b="1" dirty="0">
                <a:solidFill>
                  <a:prstClr val="black"/>
                </a:solidFill>
                <a:cs typeface="Arial" charset="0"/>
              </a:rPr>
              <a:t>Santander Investment Securities Inc. Risk Management Metrics</a:t>
            </a:r>
          </a:p>
        </p:txBody>
      </p:sp>
      <p:grpSp>
        <p:nvGrpSpPr>
          <p:cNvPr id="23" name="Group 22"/>
          <p:cNvGrpSpPr/>
          <p:nvPr/>
        </p:nvGrpSpPr>
        <p:grpSpPr>
          <a:xfrm>
            <a:off x="407060" y="190560"/>
            <a:ext cx="7289140" cy="376963"/>
            <a:chOff x="609880" y="191230"/>
            <a:chExt cx="7289140" cy="376963"/>
          </a:xfrm>
        </p:grpSpPr>
        <p:grpSp>
          <p:nvGrpSpPr>
            <p:cNvPr id="43" name="Group 42"/>
            <p:cNvGrpSpPr/>
            <p:nvPr/>
          </p:nvGrpSpPr>
          <p:grpSpPr>
            <a:xfrm>
              <a:off x="3073120" y="192272"/>
              <a:ext cx="4084491" cy="368920"/>
              <a:chOff x="3122279" y="137613"/>
              <a:chExt cx="3813729" cy="368920"/>
            </a:xfrm>
          </p:grpSpPr>
          <p:sp>
            <p:nvSpPr>
              <p:cNvPr id="45" name="74 Redondear rectángulo de esquina del mismo lado"/>
              <p:cNvSpPr/>
              <p:nvPr/>
            </p:nvSpPr>
            <p:spPr>
              <a:xfrm>
                <a:off x="6204488"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46" name="74 Redondear rectángulo de esquina del mismo lado"/>
              <p:cNvSpPr/>
              <p:nvPr/>
            </p:nvSpPr>
            <p:spPr>
              <a:xfrm>
                <a:off x="5424444"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48" name="74 Redondear rectángulo de esquina del mismo lado"/>
              <p:cNvSpPr/>
              <p:nvPr/>
            </p:nvSpPr>
            <p:spPr>
              <a:xfrm>
                <a:off x="3899428"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49" name="74 Redondear rectángulo de esquina del mismo lado"/>
              <p:cNvSpPr/>
              <p:nvPr/>
            </p:nvSpPr>
            <p:spPr>
              <a:xfrm>
                <a:off x="4679096"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sp>
            <p:nvSpPr>
              <p:cNvPr id="50" name="63 Redondear rectángulo de esquina del mismo lado"/>
              <p:cNvSpPr/>
              <p:nvPr/>
            </p:nvSpPr>
            <p:spPr>
              <a:xfrm>
                <a:off x="3122279" y="137613"/>
                <a:ext cx="768406"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Credit</a:t>
                </a:r>
              </a:p>
            </p:txBody>
          </p:sp>
        </p:grpSp>
        <p:sp>
          <p:nvSpPr>
            <p:cNvPr id="25" name="63 Redondear rectángulo de esquina del mismo lado"/>
            <p:cNvSpPr/>
            <p:nvPr/>
          </p:nvSpPr>
          <p:spPr>
            <a:xfrm>
              <a:off x="1412529" y="193212"/>
              <a:ext cx="804672"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Strategic</a:t>
              </a:r>
            </a:p>
          </p:txBody>
        </p:sp>
        <p:sp>
          <p:nvSpPr>
            <p:cNvPr id="27" name="63 Redondear rectángulo de esquina del mismo lado"/>
            <p:cNvSpPr/>
            <p:nvPr/>
          </p:nvSpPr>
          <p:spPr>
            <a:xfrm>
              <a:off x="7167500" y="191230"/>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sp>
          <p:nvSpPr>
            <p:cNvPr id="28" name="63 Redondear rectángulo de esquina del mismo lado"/>
            <p:cNvSpPr/>
            <p:nvPr/>
          </p:nvSpPr>
          <p:spPr>
            <a:xfrm>
              <a:off x="609880" y="199273"/>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Summary</a:t>
              </a:r>
            </a:p>
          </p:txBody>
        </p:sp>
      </p:grpSp>
      <p:sp>
        <p:nvSpPr>
          <p:cNvPr id="51" name="63 Redondear rectángulo de esquina del mismo lado"/>
          <p:cNvSpPr/>
          <p:nvPr/>
        </p:nvSpPr>
        <p:spPr>
          <a:xfrm>
            <a:off x="2033903" y="181417"/>
            <a:ext cx="82296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00" dirty="0">
                <a:solidFill>
                  <a:prstClr val="black"/>
                </a:solidFill>
              </a:rPr>
              <a:t>Reputational,</a:t>
            </a:r>
          </a:p>
          <a:p>
            <a:pPr algn="ctr" fontAlgn="base">
              <a:lnSpc>
                <a:spcPts val="1000"/>
              </a:lnSpc>
              <a:spcBef>
                <a:spcPct val="0"/>
              </a:spcBef>
              <a:spcAft>
                <a:spcPct val="0"/>
              </a:spcAft>
            </a:pPr>
            <a:r>
              <a:rPr lang="en-US" sz="1100" dirty="0">
                <a:solidFill>
                  <a:prstClr val="black"/>
                </a:solidFill>
              </a:rPr>
              <a:t>Compliance</a:t>
            </a:r>
          </a:p>
        </p:txBody>
      </p:sp>
      <p:sp>
        <p:nvSpPr>
          <p:cNvPr id="2" name="TextBox 1"/>
          <p:cNvSpPr txBox="1"/>
          <p:nvPr/>
        </p:nvSpPr>
        <p:spPr>
          <a:xfrm>
            <a:off x="1612045" y="5403574"/>
            <a:ext cx="5571205" cy="646331"/>
          </a:xfrm>
          <a:prstGeom prst="rect">
            <a:avLst/>
          </a:prstGeom>
          <a:noFill/>
          <a:ln>
            <a:solidFill>
              <a:schemeClr val="tx2"/>
            </a:solidFill>
          </a:ln>
        </p:spPr>
        <p:style>
          <a:lnRef idx="0">
            <a:schemeClr val="dk1"/>
          </a:lnRef>
          <a:fillRef idx="3">
            <a:schemeClr val="dk1"/>
          </a:fillRef>
          <a:effectRef idx="3">
            <a:schemeClr val="dk1"/>
          </a:effectRef>
          <a:fontRef idx="minor">
            <a:schemeClr val="lt1"/>
          </a:fontRef>
        </p:style>
        <p:txBody>
          <a:bodyPr wrap="none" rtlCol="0">
            <a:spAutoFit/>
          </a:bodyPr>
          <a:lstStyle/>
          <a:p>
            <a:r>
              <a:rPr lang="en-US" sz="1200" dirty="0" smtClean="0">
                <a:solidFill>
                  <a:schemeClr val="tx1"/>
                </a:solidFill>
                <a:latin typeface="Calibri" pitchFamily="34" charset="0"/>
              </a:rPr>
              <a:t>Discussion:</a:t>
            </a:r>
          </a:p>
          <a:p>
            <a:pPr>
              <a:buFont typeface="Arial" pitchFamily="34" charset="0"/>
              <a:buChar char="•"/>
            </a:pPr>
            <a:r>
              <a:rPr lang="en-US" sz="1200" dirty="0" smtClean="0">
                <a:solidFill>
                  <a:schemeClr val="tx1"/>
                </a:solidFill>
                <a:latin typeface="Calibri" pitchFamily="34" charset="0"/>
              </a:rPr>
              <a:t>Non-DVP are well within metrics.</a:t>
            </a:r>
          </a:p>
          <a:p>
            <a:pPr>
              <a:buFont typeface="Arial" pitchFamily="34" charset="0"/>
              <a:buChar char="•"/>
            </a:pPr>
            <a:r>
              <a:rPr lang="en-US" sz="1200" dirty="0" smtClean="0">
                <a:solidFill>
                  <a:schemeClr val="tx1"/>
                </a:solidFill>
                <a:latin typeface="Calibri" pitchFamily="34" charset="0"/>
              </a:rPr>
              <a:t>Credit Risk is developing limits and daily motoring for non-DVP activity of SIS equities.</a:t>
            </a:r>
          </a:p>
        </p:txBody>
      </p:sp>
      <p:graphicFrame>
        <p:nvGraphicFramePr>
          <p:cNvPr id="3" name="Object 2"/>
          <p:cNvGraphicFramePr>
            <a:graphicFrameLocks noChangeAspect="1"/>
          </p:cNvGraphicFramePr>
          <p:nvPr>
            <p:extLst>
              <p:ext uri="{D42A27DB-BD31-4B8C-83A1-F6EECF244321}">
                <p14:modId xmlns:p14="http://schemas.microsoft.com/office/powerpoint/2010/main" val="205447206"/>
              </p:ext>
            </p:extLst>
          </p:nvPr>
        </p:nvGraphicFramePr>
        <p:xfrm>
          <a:off x="576263" y="1676400"/>
          <a:ext cx="7991475" cy="3200400"/>
        </p:xfrm>
        <a:graphic>
          <a:graphicData uri="http://schemas.openxmlformats.org/presentationml/2006/ole">
            <mc:AlternateContent xmlns:mc="http://schemas.openxmlformats.org/markup-compatibility/2006">
              <mc:Choice xmlns:v="urn:schemas-microsoft-com:vml" Requires="v">
                <p:oleObj spid="_x0000_s1133" name="Worksheet" r:id="rId5" imgW="7991343" imgH="2152710" progId="Excel.Sheet.12">
                  <p:embed/>
                </p:oleObj>
              </mc:Choice>
              <mc:Fallback>
                <p:oleObj name="Worksheet" r:id="rId5" imgW="7991343" imgH="2152710" progId="Excel.Sheet.12">
                  <p:embed/>
                  <p:pic>
                    <p:nvPicPr>
                      <p:cNvPr id="0" name=""/>
                      <p:cNvPicPr/>
                      <p:nvPr/>
                    </p:nvPicPr>
                    <p:blipFill>
                      <a:blip r:embed="rId6"/>
                      <a:stretch>
                        <a:fillRect/>
                      </a:stretch>
                    </p:blipFill>
                    <p:spPr>
                      <a:xfrm>
                        <a:off x="576263" y="1676400"/>
                        <a:ext cx="7991475" cy="3200400"/>
                      </a:xfrm>
                      <a:prstGeom prst="rect">
                        <a:avLst/>
                      </a:prstGeom>
                    </p:spPr>
                  </p:pic>
                </p:oleObj>
              </mc:Fallback>
            </mc:AlternateContent>
          </a:graphicData>
        </a:graphic>
      </p:graphicFrame>
    </p:spTree>
    <p:extLst>
      <p:ext uri="{BB962C8B-B14F-4D97-AF65-F5344CB8AC3E}">
        <p14:creationId xmlns:p14="http://schemas.microsoft.com/office/powerpoint/2010/main" val="147094926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grpSp>
        <p:nvGrpSpPr>
          <p:cNvPr id="30" name="Group 29"/>
          <p:cNvGrpSpPr/>
          <p:nvPr/>
        </p:nvGrpSpPr>
        <p:grpSpPr>
          <a:xfrm>
            <a:off x="407060" y="181417"/>
            <a:ext cx="7289140" cy="377896"/>
            <a:chOff x="609880" y="190297"/>
            <a:chExt cx="7289140" cy="377896"/>
          </a:xfrm>
        </p:grpSpPr>
        <p:grpSp>
          <p:nvGrpSpPr>
            <p:cNvPr id="31" name="Group 30"/>
            <p:cNvGrpSpPr/>
            <p:nvPr/>
          </p:nvGrpSpPr>
          <p:grpSpPr>
            <a:xfrm>
              <a:off x="2236723" y="190297"/>
              <a:ext cx="4920888" cy="370895"/>
              <a:chOff x="2708880" y="95297"/>
              <a:chExt cx="4594681" cy="370895"/>
            </a:xfrm>
          </p:grpSpPr>
          <p:grpSp>
            <p:nvGrpSpPr>
              <p:cNvPr id="35" name="Group 34"/>
              <p:cNvGrpSpPr/>
              <p:nvPr/>
            </p:nvGrpSpPr>
            <p:grpSpPr>
              <a:xfrm>
                <a:off x="3489832" y="97272"/>
                <a:ext cx="3813729" cy="368920"/>
                <a:chOff x="3122279" y="137613"/>
                <a:chExt cx="3813729" cy="368920"/>
              </a:xfrm>
            </p:grpSpPr>
            <p:sp>
              <p:nvSpPr>
                <p:cNvPr id="37" name="74 Redondear rectángulo de esquina del mismo lado"/>
                <p:cNvSpPr/>
                <p:nvPr/>
              </p:nvSpPr>
              <p:spPr>
                <a:xfrm>
                  <a:off x="6204488"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38" name="74 Redondear rectángulo de esquina del mismo lado"/>
                <p:cNvSpPr/>
                <p:nvPr/>
              </p:nvSpPr>
              <p:spPr>
                <a:xfrm>
                  <a:off x="5424444"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40" name="74 Redondear rectángulo de esquina del mismo lado"/>
                <p:cNvSpPr/>
                <p:nvPr/>
              </p:nvSpPr>
              <p:spPr>
                <a:xfrm>
                  <a:off x="3899428" y="137613"/>
                  <a:ext cx="768406"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41" name="74 Redondear rectángulo de esquina del mismo lado"/>
                <p:cNvSpPr/>
                <p:nvPr/>
              </p:nvSpPr>
              <p:spPr>
                <a:xfrm>
                  <a:off x="4679096"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sp>
              <p:nvSpPr>
                <p:cNvPr id="42" name="63 Redondear rectángulo de esquina del mismo lado"/>
                <p:cNvSpPr/>
                <p:nvPr/>
              </p:nvSpPr>
              <p:spPr>
                <a:xfrm>
                  <a:off x="3122279"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Credit</a:t>
                  </a:r>
                </a:p>
              </p:txBody>
            </p:sp>
          </p:grpSp>
          <p:sp>
            <p:nvSpPr>
              <p:cNvPr id="36" name="63 Redondear rectángulo de esquina del mismo lado"/>
              <p:cNvSpPr/>
              <p:nvPr/>
            </p:nvSpPr>
            <p:spPr>
              <a:xfrm>
                <a:off x="2708880" y="95297"/>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00" dirty="0">
                    <a:solidFill>
                      <a:prstClr val="black"/>
                    </a:solidFill>
                  </a:rPr>
                  <a:t>Reputational,</a:t>
                </a:r>
              </a:p>
              <a:p>
                <a:pPr algn="ctr" fontAlgn="base">
                  <a:lnSpc>
                    <a:spcPts val="1000"/>
                  </a:lnSpc>
                  <a:spcBef>
                    <a:spcPct val="0"/>
                  </a:spcBef>
                  <a:spcAft>
                    <a:spcPct val="0"/>
                  </a:spcAft>
                </a:pPr>
                <a:r>
                  <a:rPr lang="en-US" sz="1100" dirty="0">
                    <a:solidFill>
                      <a:prstClr val="black"/>
                    </a:solidFill>
                  </a:rPr>
                  <a:t>Compliance</a:t>
                </a:r>
              </a:p>
            </p:txBody>
          </p:sp>
        </p:grpSp>
        <p:sp>
          <p:nvSpPr>
            <p:cNvPr id="32" name="63 Redondear rectángulo de esquina del mismo lado"/>
            <p:cNvSpPr/>
            <p:nvPr/>
          </p:nvSpPr>
          <p:spPr>
            <a:xfrm>
              <a:off x="1412529" y="193212"/>
              <a:ext cx="804672"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Strategic</a:t>
              </a:r>
            </a:p>
          </p:txBody>
        </p:sp>
        <p:sp>
          <p:nvSpPr>
            <p:cNvPr id="33" name="63 Redondear rectángulo de esquina del mismo lado"/>
            <p:cNvSpPr/>
            <p:nvPr/>
          </p:nvSpPr>
          <p:spPr>
            <a:xfrm>
              <a:off x="7167500" y="191230"/>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sp>
          <p:nvSpPr>
            <p:cNvPr id="34" name="63 Redondear rectángulo de esquina del mismo lado"/>
            <p:cNvSpPr/>
            <p:nvPr/>
          </p:nvSpPr>
          <p:spPr>
            <a:xfrm>
              <a:off x="609880" y="199273"/>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Summary</a:t>
              </a:r>
            </a:p>
          </p:txBody>
        </p:sp>
      </p:grpSp>
      <p:sp>
        <p:nvSpPr>
          <p:cNvPr id="27" name="5 Marcador de número de diapositiva"/>
          <p:cNvSpPr>
            <a:spLocks noGrp="1"/>
          </p:cNvSpPr>
          <p:nvPr>
            <p:ph type="sldNum" sz="quarter" idx="10"/>
          </p:nvPr>
        </p:nvSpPr>
        <p:spPr>
          <a:xfrm>
            <a:off x="0" y="6375400"/>
            <a:ext cx="436563" cy="482600"/>
          </a:xfrm>
          <a:prstGeom prst="rect">
            <a:avLst/>
          </a:prstGeom>
        </p:spPr>
        <p:txBody>
          <a:bodyPr/>
          <a:lstStyle>
            <a:lvl1pPr algn="l">
              <a:defRPr sz="1050">
                <a:solidFill>
                  <a:schemeClr val="bg1"/>
                </a:solidFill>
              </a:defRPr>
            </a:lvl1pPr>
          </a:lstStyle>
          <a:p>
            <a:pPr>
              <a:defRPr/>
            </a:pPr>
            <a:fld id="{106BA978-0AD2-4251-852D-59FEEE1C7C09}" type="slidenum">
              <a:rPr lang="en-US" smtClean="0">
                <a:solidFill>
                  <a:prstClr val="white"/>
                </a:solidFill>
              </a:rPr>
              <a:pPr>
                <a:defRPr/>
              </a:pPr>
              <a:t>25</a:t>
            </a:fld>
            <a:endParaRPr lang="en-US" dirty="0">
              <a:solidFill>
                <a:prstClr val="white"/>
              </a:solidFill>
            </a:endParaRPr>
          </a:p>
        </p:txBody>
      </p:sp>
      <p:sp>
        <p:nvSpPr>
          <p:cNvPr id="45" name="Title 4"/>
          <p:cNvSpPr txBox="1">
            <a:spLocks/>
          </p:cNvSpPr>
          <p:nvPr/>
        </p:nvSpPr>
        <p:spPr bwMode="auto">
          <a:xfrm>
            <a:off x="315118" y="848735"/>
            <a:ext cx="8513763" cy="403225"/>
          </a:xfrm>
          <a:prstGeom prst="rect">
            <a:avLst/>
          </a:prstGeom>
          <a:noFill/>
          <a:ln>
            <a:miter lim="800000"/>
            <a:headEnd/>
            <a:tailEnd/>
          </a:ln>
        </p:spPr>
        <p:txBody>
          <a:bodyPr/>
          <a:lstStyle/>
          <a:p>
            <a:pPr eaLnBrk="0" fontAlgn="base" hangingPunct="0">
              <a:spcBef>
                <a:spcPct val="0"/>
              </a:spcBef>
              <a:spcAft>
                <a:spcPct val="0"/>
              </a:spcAft>
              <a:defRPr/>
            </a:pPr>
            <a:r>
              <a:rPr lang="en-US" sz="2400" b="1" dirty="0">
                <a:solidFill>
                  <a:prstClr val="black"/>
                </a:solidFill>
                <a:cs typeface="Arial" charset="0"/>
              </a:rPr>
              <a:t> Santander Investment Securities Inc. Risk Management Metrics</a:t>
            </a:r>
          </a:p>
        </p:txBody>
      </p:sp>
      <p:sp>
        <p:nvSpPr>
          <p:cNvPr id="3" name="Rectangle 2"/>
          <p:cNvSpPr/>
          <p:nvPr/>
        </p:nvSpPr>
        <p:spPr>
          <a:xfrm>
            <a:off x="1747552" y="1905000"/>
            <a:ext cx="2218621"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No KRI’s for this metric.</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64251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15" name="Title 4"/>
          <p:cNvSpPr txBox="1">
            <a:spLocks/>
          </p:cNvSpPr>
          <p:nvPr/>
        </p:nvSpPr>
        <p:spPr bwMode="auto">
          <a:xfrm>
            <a:off x="179512" y="620688"/>
            <a:ext cx="8513763" cy="403225"/>
          </a:xfrm>
          <a:prstGeom prst="rect">
            <a:avLst/>
          </a:prstGeom>
          <a:noFill/>
          <a:ln>
            <a:miter lim="800000"/>
            <a:headEnd/>
            <a:tailEnd/>
          </a:ln>
        </p:spPr>
        <p:txBody>
          <a:bodyPr/>
          <a:lstStyle/>
          <a:p>
            <a:pPr eaLnBrk="0" fontAlgn="base" hangingPunct="0">
              <a:spcBef>
                <a:spcPct val="0"/>
              </a:spcBef>
              <a:spcAft>
                <a:spcPct val="0"/>
              </a:spcAft>
              <a:defRPr/>
            </a:pPr>
            <a:r>
              <a:rPr lang="en-US" sz="2400" b="1" dirty="0">
                <a:solidFill>
                  <a:prstClr val="black"/>
                </a:solidFill>
                <a:cs typeface="Arial" charset="0"/>
              </a:rPr>
              <a:t>Santander Investment Securities Inc. Risk Management Metrics</a:t>
            </a:r>
          </a:p>
        </p:txBody>
      </p:sp>
      <p:grpSp>
        <p:nvGrpSpPr>
          <p:cNvPr id="30" name="Group 29"/>
          <p:cNvGrpSpPr/>
          <p:nvPr/>
        </p:nvGrpSpPr>
        <p:grpSpPr>
          <a:xfrm>
            <a:off x="407060" y="195541"/>
            <a:ext cx="7289140" cy="377896"/>
            <a:chOff x="609880" y="190297"/>
            <a:chExt cx="7289140" cy="377896"/>
          </a:xfrm>
        </p:grpSpPr>
        <p:grpSp>
          <p:nvGrpSpPr>
            <p:cNvPr id="31" name="Group 30"/>
            <p:cNvGrpSpPr/>
            <p:nvPr/>
          </p:nvGrpSpPr>
          <p:grpSpPr>
            <a:xfrm>
              <a:off x="2236723" y="190297"/>
              <a:ext cx="4920888" cy="370895"/>
              <a:chOff x="2708880" y="95297"/>
              <a:chExt cx="4594681" cy="370895"/>
            </a:xfrm>
          </p:grpSpPr>
          <p:grpSp>
            <p:nvGrpSpPr>
              <p:cNvPr id="35" name="Group 34"/>
              <p:cNvGrpSpPr/>
              <p:nvPr/>
            </p:nvGrpSpPr>
            <p:grpSpPr>
              <a:xfrm>
                <a:off x="3489832" y="97272"/>
                <a:ext cx="3813729" cy="368920"/>
                <a:chOff x="3122279" y="137613"/>
                <a:chExt cx="3813729" cy="368920"/>
              </a:xfrm>
            </p:grpSpPr>
            <p:sp>
              <p:nvSpPr>
                <p:cNvPr id="37" name="74 Redondear rectángulo de esquina del mismo lado"/>
                <p:cNvSpPr/>
                <p:nvPr/>
              </p:nvSpPr>
              <p:spPr>
                <a:xfrm>
                  <a:off x="6204488"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38" name="74 Redondear rectángulo de esquina del mismo lado"/>
                <p:cNvSpPr/>
                <p:nvPr/>
              </p:nvSpPr>
              <p:spPr>
                <a:xfrm>
                  <a:off x="5424444"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40" name="74 Redondear rectángulo de esquina del mismo lado"/>
                <p:cNvSpPr/>
                <p:nvPr/>
              </p:nvSpPr>
              <p:spPr>
                <a:xfrm>
                  <a:off x="3899428"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41" name="74 Redondear rectángulo de esquina del mismo lado"/>
                <p:cNvSpPr/>
                <p:nvPr/>
              </p:nvSpPr>
              <p:spPr>
                <a:xfrm>
                  <a:off x="4679096" y="137613"/>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sp>
              <p:nvSpPr>
                <p:cNvPr id="42" name="63 Redondear rectángulo de esquina del mismo lado"/>
                <p:cNvSpPr/>
                <p:nvPr/>
              </p:nvSpPr>
              <p:spPr>
                <a:xfrm>
                  <a:off x="3122279"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Credit</a:t>
                  </a:r>
                </a:p>
              </p:txBody>
            </p:sp>
          </p:grpSp>
          <p:sp>
            <p:nvSpPr>
              <p:cNvPr id="36" name="63 Redondear rectángulo de esquina del mismo lado"/>
              <p:cNvSpPr/>
              <p:nvPr/>
            </p:nvSpPr>
            <p:spPr>
              <a:xfrm>
                <a:off x="2708880" y="95297"/>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00" dirty="0">
                    <a:solidFill>
                      <a:prstClr val="black"/>
                    </a:solidFill>
                  </a:rPr>
                  <a:t>Reputational,</a:t>
                </a:r>
              </a:p>
              <a:p>
                <a:pPr algn="ctr" fontAlgn="base">
                  <a:lnSpc>
                    <a:spcPts val="1000"/>
                  </a:lnSpc>
                  <a:spcBef>
                    <a:spcPct val="0"/>
                  </a:spcBef>
                  <a:spcAft>
                    <a:spcPct val="0"/>
                  </a:spcAft>
                </a:pPr>
                <a:r>
                  <a:rPr lang="en-US" sz="1100" dirty="0">
                    <a:solidFill>
                      <a:prstClr val="black"/>
                    </a:solidFill>
                  </a:rPr>
                  <a:t>Compliance</a:t>
                </a:r>
              </a:p>
            </p:txBody>
          </p:sp>
        </p:grpSp>
        <p:sp>
          <p:nvSpPr>
            <p:cNvPr id="32" name="63 Redondear rectángulo de esquina del mismo lado"/>
            <p:cNvSpPr/>
            <p:nvPr/>
          </p:nvSpPr>
          <p:spPr>
            <a:xfrm>
              <a:off x="1412529" y="193212"/>
              <a:ext cx="804672"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Strategic</a:t>
              </a:r>
            </a:p>
          </p:txBody>
        </p:sp>
        <p:sp>
          <p:nvSpPr>
            <p:cNvPr id="33" name="63 Redondear rectángulo de esquina del mismo lado"/>
            <p:cNvSpPr/>
            <p:nvPr/>
          </p:nvSpPr>
          <p:spPr>
            <a:xfrm>
              <a:off x="7167500" y="191230"/>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sp>
          <p:nvSpPr>
            <p:cNvPr id="34" name="63 Redondear rectángulo de esquina del mismo lado"/>
            <p:cNvSpPr/>
            <p:nvPr/>
          </p:nvSpPr>
          <p:spPr>
            <a:xfrm>
              <a:off x="609880" y="199273"/>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Summary</a:t>
              </a:r>
            </a:p>
          </p:txBody>
        </p:sp>
      </p:grpSp>
      <p:sp>
        <p:nvSpPr>
          <p:cNvPr id="23" name="5 Marcador de número de diapositiva"/>
          <p:cNvSpPr>
            <a:spLocks noGrp="1"/>
          </p:cNvSpPr>
          <p:nvPr>
            <p:ph type="sldNum" sz="quarter" idx="10"/>
          </p:nvPr>
        </p:nvSpPr>
        <p:spPr>
          <a:xfrm>
            <a:off x="0" y="6375400"/>
            <a:ext cx="436563" cy="482600"/>
          </a:xfrm>
          <a:prstGeom prst="rect">
            <a:avLst/>
          </a:prstGeom>
        </p:spPr>
        <p:txBody>
          <a:bodyPr/>
          <a:lstStyle>
            <a:lvl1pPr algn="l">
              <a:defRPr sz="1050">
                <a:solidFill>
                  <a:schemeClr val="bg1"/>
                </a:solidFill>
              </a:defRPr>
            </a:lvl1pPr>
          </a:lstStyle>
          <a:p>
            <a:pPr>
              <a:defRPr/>
            </a:pPr>
            <a:fld id="{106BA978-0AD2-4251-852D-59FEEE1C7C09}" type="slidenum">
              <a:rPr lang="en-US" smtClean="0">
                <a:solidFill>
                  <a:prstClr val="white"/>
                </a:solidFill>
              </a:rPr>
              <a:pPr>
                <a:defRPr/>
              </a:pPr>
              <a:t>26</a:t>
            </a:fld>
            <a:endParaRPr lang="en-US" dirty="0">
              <a:solidFill>
                <a:prstClr val="white"/>
              </a:solidFill>
            </a:endParaRPr>
          </a:p>
        </p:txBody>
      </p:sp>
      <p:sp>
        <p:nvSpPr>
          <p:cNvPr id="22" name="TextBox 21"/>
          <p:cNvSpPr txBox="1"/>
          <p:nvPr/>
        </p:nvSpPr>
        <p:spPr>
          <a:xfrm>
            <a:off x="604662" y="4419600"/>
            <a:ext cx="7663462" cy="492443"/>
          </a:xfrm>
          <a:prstGeom prst="rect">
            <a:avLst/>
          </a:prstGeom>
          <a:noFill/>
          <a:effectLst/>
        </p:spPr>
        <p:style>
          <a:lnRef idx="0">
            <a:schemeClr val="dk1"/>
          </a:lnRef>
          <a:fillRef idx="3">
            <a:schemeClr val="dk1"/>
          </a:fillRef>
          <a:effectRef idx="3">
            <a:schemeClr val="dk1"/>
          </a:effectRef>
          <a:fontRef idx="minor">
            <a:schemeClr val="lt1"/>
          </a:fontRef>
        </p:style>
        <p:txBody>
          <a:bodyPr wrap="square" rtlCol="0">
            <a:spAutoFit/>
          </a:bodyPr>
          <a:lstStyle/>
          <a:p>
            <a:pPr fontAlgn="base">
              <a:spcBef>
                <a:spcPct val="0"/>
              </a:spcBef>
              <a:spcAft>
                <a:spcPct val="0"/>
              </a:spcAft>
            </a:pPr>
            <a:r>
              <a:rPr lang="en-US" sz="1400" b="1" dirty="0">
                <a:solidFill>
                  <a:prstClr val="black"/>
                </a:solidFill>
              </a:rPr>
              <a:t>Discussion</a:t>
            </a:r>
            <a:r>
              <a:rPr lang="en-US" sz="1200" dirty="0" smtClean="0">
                <a:solidFill>
                  <a:prstClr val="black"/>
                </a:solidFill>
              </a:rPr>
              <a:t>:</a:t>
            </a:r>
            <a:endParaRPr lang="en-US" sz="1200" dirty="0">
              <a:solidFill>
                <a:srgbClr val="000000"/>
              </a:solidFill>
              <a:cs typeface="Arial" charset="0"/>
            </a:endParaRPr>
          </a:p>
          <a:p>
            <a:pPr fontAlgn="base">
              <a:spcBef>
                <a:spcPct val="0"/>
              </a:spcBef>
              <a:spcAft>
                <a:spcPct val="0"/>
              </a:spcAft>
            </a:pPr>
            <a:endParaRPr lang="en-US" sz="1200" dirty="0" smtClean="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90826717"/>
              </p:ext>
            </p:extLst>
          </p:nvPr>
        </p:nvGraphicFramePr>
        <p:xfrm>
          <a:off x="304796" y="1600200"/>
          <a:ext cx="8458203" cy="929322"/>
        </p:xfrm>
        <a:graphic>
          <a:graphicData uri="http://schemas.openxmlformats.org/drawingml/2006/table">
            <a:tbl>
              <a:tblPr firstRow="1" firstCol="1" bandRow="1"/>
              <a:tblGrid>
                <a:gridCol w="914404"/>
                <a:gridCol w="1569772"/>
                <a:gridCol w="810546"/>
                <a:gridCol w="810546"/>
                <a:gridCol w="810546"/>
                <a:gridCol w="810546"/>
                <a:gridCol w="1511911"/>
                <a:gridCol w="1219932"/>
              </a:tblGrid>
              <a:tr h="190500">
                <a:tc>
                  <a:txBody>
                    <a:bodyPr/>
                    <a:lstStyle/>
                    <a:p>
                      <a:pPr marL="0" marR="0" algn="ctr">
                        <a:lnSpc>
                          <a:spcPct val="115000"/>
                        </a:lnSpc>
                        <a:spcBef>
                          <a:spcPts val="0"/>
                        </a:spcBef>
                        <a:spcAft>
                          <a:spcPts val="0"/>
                        </a:spcAft>
                      </a:pPr>
                      <a:r>
                        <a:rPr lang="en-US" sz="1100" b="1" dirty="0" smtClean="0">
                          <a:solidFill>
                            <a:schemeClr val="bg1"/>
                          </a:solidFill>
                          <a:effectLst/>
                          <a:latin typeface="Arial" panose="020B0604020202020204" pitchFamily="34" charset="0"/>
                          <a:ea typeface="Times New Roman"/>
                          <a:cs typeface="Arial" panose="020B0604020202020204" pitchFamily="34" charset="0"/>
                        </a:rPr>
                        <a:t>Reference</a:t>
                      </a:r>
                      <a:endParaRPr lang="en-US" sz="1100" b="1" dirty="0">
                        <a:solidFill>
                          <a:schemeClr val="bg1"/>
                        </a:solidFill>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Core Metrics</a:t>
                      </a:r>
                      <a:endParaRPr lang="en-US" sz="11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April</a:t>
                      </a:r>
                      <a:r>
                        <a:rPr lang="en-US" sz="10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00" b="1" i="0" u="none" strike="noStrike" baseline="0"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May</a:t>
                      </a:r>
                      <a:r>
                        <a:rPr lang="en-US" sz="10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000" b="1" i="0" u="none" strike="noStrike" baseline="0"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June </a:t>
                      </a:r>
                    </a:p>
                    <a:p>
                      <a:pPr algn="ctr" fontAlgn="ctr"/>
                      <a:r>
                        <a:rPr lang="en-US" sz="1000" b="1" i="0" u="none" strike="noStrike" dirty="0" smtClean="0">
                          <a:solidFill>
                            <a:schemeClr val="tx1"/>
                          </a:solidFill>
                          <a:latin typeface="Arial" panose="020B0604020202020204" pitchFamily="34" charset="0"/>
                          <a:cs typeface="Arial" panose="020B0604020202020204" pitchFamily="34" charset="0"/>
                        </a:rPr>
                        <a:t>2016</a:t>
                      </a:r>
                      <a:endParaRPr lang="en-US" sz="100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RED LIMIT</a:t>
                      </a:r>
                      <a:endParaRPr lang="en-US" sz="11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1000" b="1" dirty="0">
                          <a:effectLst/>
                          <a:latin typeface="Arial" panose="020B0604020202020204" pitchFamily="34" charset="0"/>
                          <a:ea typeface="Times New Roman"/>
                          <a:cs typeface="Arial" panose="020B0604020202020204" pitchFamily="34" charset="0"/>
                        </a:rPr>
                        <a:t>AMBER TRIGGER</a:t>
                      </a:r>
                      <a:endParaRPr lang="en-US" sz="1100" dirty="0">
                        <a:effectLst/>
                        <a:latin typeface="Arial" panose="020B0604020202020204" pitchFamily="34" charset="0"/>
                        <a:ea typeface="Times New Roman"/>
                        <a:cs typeface="Arial" panose="020B0604020202020204" pitchFamily="34" charset="0"/>
                      </a:endParaRPr>
                    </a:p>
                    <a:p>
                      <a:pPr marL="0" marR="0" algn="ctr">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 </a:t>
                      </a:r>
                      <a:endParaRPr lang="en-US" sz="11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b="1" dirty="0" smtClean="0">
                          <a:solidFill>
                            <a:srgbClr val="FFFFFF"/>
                          </a:solidFill>
                          <a:effectLst/>
                          <a:latin typeface="Arial" panose="020B0604020202020204" pitchFamily="34" charset="0"/>
                          <a:ea typeface="Times New Roman"/>
                          <a:cs typeface="Arial" panose="020B0604020202020204" pitchFamily="34" charset="0"/>
                        </a:rPr>
                        <a:t>Trend</a:t>
                      </a:r>
                      <a:endParaRPr lang="en-US" sz="1050" dirty="0" smtClean="0">
                        <a:effectLst/>
                        <a:latin typeface="Arial" panose="020B0604020202020204" pitchFamily="34" charset="0"/>
                        <a:ea typeface="Times New Roman"/>
                        <a:cs typeface="Arial" panose="020B0604020202020204" pitchFamily="34" charset="0"/>
                      </a:endParaRPr>
                    </a:p>
                  </a:txBody>
                  <a:tcPr marL="60239" marR="60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578802">
                <a:tc>
                  <a:txBody>
                    <a:bodyPr/>
                    <a:lstStyle/>
                    <a:p>
                      <a:pPr marL="0" marR="0">
                        <a:lnSpc>
                          <a:spcPct val="115000"/>
                        </a:lnSpc>
                        <a:spcBef>
                          <a:spcPts val="0"/>
                        </a:spcBef>
                        <a:spcAft>
                          <a:spcPts val="0"/>
                        </a:spcAft>
                      </a:pPr>
                      <a:r>
                        <a:rPr lang="en-US" sz="1050" dirty="0" smtClean="0">
                          <a:effectLst/>
                          <a:latin typeface="Arial" panose="020B0604020202020204" pitchFamily="34" charset="0"/>
                          <a:ea typeface="Times New Roman"/>
                          <a:cs typeface="Arial" panose="020B0604020202020204" pitchFamily="34" charset="0"/>
                        </a:rPr>
                        <a:t>Liquidity</a:t>
                      </a:r>
                      <a:endParaRPr lang="en-US" sz="105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kern="1200" dirty="0" smtClean="0">
                          <a:solidFill>
                            <a:schemeClr val="tx1"/>
                          </a:solidFill>
                          <a:effectLst/>
                          <a:latin typeface="+mn-lt"/>
                          <a:ea typeface="+mn-ea"/>
                          <a:cs typeface="+mn-cs"/>
                        </a:rPr>
                        <a:t>Excess</a:t>
                      </a:r>
                      <a:r>
                        <a:rPr lang="en-US" sz="1100" kern="1200" baseline="0" dirty="0" smtClean="0">
                          <a:solidFill>
                            <a:schemeClr val="tx1"/>
                          </a:solidFill>
                          <a:effectLst/>
                          <a:latin typeface="+mn-lt"/>
                          <a:ea typeface="+mn-ea"/>
                          <a:cs typeface="+mn-cs"/>
                        </a:rPr>
                        <a:t> above residual interest amount.</a:t>
                      </a:r>
                      <a:endParaRPr lang="en-US" sz="11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4003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3.52%</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4003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3.28%</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4003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40030" algn="ctr">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1.5%</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u="sng" dirty="0">
                          <a:solidFill>
                            <a:srgbClr val="000000"/>
                          </a:solidFill>
                          <a:effectLst/>
                          <a:latin typeface="Arial" panose="020B0604020202020204" pitchFamily="34" charset="0"/>
                          <a:ea typeface="Times New Roman"/>
                          <a:cs typeface="Arial" panose="020B0604020202020204" pitchFamily="34" charset="0"/>
                        </a:rPr>
                        <a:t>&lt;</a:t>
                      </a:r>
                      <a:r>
                        <a:rPr lang="en-US" sz="1000" dirty="0">
                          <a:solidFill>
                            <a:srgbClr val="000000"/>
                          </a:solidFill>
                          <a:effectLst/>
                          <a:latin typeface="Arial" panose="020B0604020202020204" pitchFamily="34" charset="0"/>
                          <a:ea typeface="Times New Roman"/>
                          <a:cs typeface="Arial" panose="020B0604020202020204" pitchFamily="34" charset="0"/>
                        </a:rPr>
                        <a:t>2.5%</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0239" marR="60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 name="Rectangle 18"/>
          <p:cNvSpPr/>
          <p:nvPr/>
        </p:nvSpPr>
        <p:spPr>
          <a:xfrm rot="5400000">
            <a:off x="7928245" y="2016380"/>
            <a:ext cx="375059" cy="304699"/>
          </a:xfrm>
          <a:prstGeom prst="rect">
            <a:avLst/>
          </a:prstGeom>
          <a:noFill/>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fontAlgn="base">
              <a:lnSpc>
                <a:spcPct val="115000"/>
              </a:lnSpc>
            </a:pPr>
            <a:r>
              <a:rPr lang="en-US" sz="1200" b="1" dirty="0">
                <a:solidFill>
                  <a:srgbClr val="00B050"/>
                </a:solidFill>
                <a:latin typeface="Wingdings 3"/>
                <a:ea typeface="Times New Roman"/>
                <a:cs typeface="Times New Roman"/>
              </a:rPr>
              <a:t>u</a:t>
            </a:r>
            <a:endParaRPr lang="en-US" sz="1200" dirty="0">
              <a:solidFill>
                <a:srgbClr val="00B050"/>
              </a:solidFill>
              <a:ea typeface="Calibri"/>
              <a:cs typeface="Times New Roman"/>
            </a:endParaRPr>
          </a:p>
        </p:txBody>
      </p:sp>
    </p:spTree>
    <p:extLst>
      <p:ext uri="{BB962C8B-B14F-4D97-AF65-F5344CB8AC3E}">
        <p14:creationId xmlns:p14="http://schemas.microsoft.com/office/powerpoint/2010/main" val="407358564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8" name="Title 4"/>
          <p:cNvSpPr txBox="1">
            <a:spLocks/>
          </p:cNvSpPr>
          <p:nvPr/>
        </p:nvSpPr>
        <p:spPr bwMode="auto">
          <a:xfrm>
            <a:off x="315118" y="620688"/>
            <a:ext cx="8513763" cy="403225"/>
          </a:xfrm>
          <a:prstGeom prst="rect">
            <a:avLst/>
          </a:prstGeom>
          <a:noFill/>
          <a:ln>
            <a:miter lim="800000"/>
            <a:headEnd/>
            <a:tailEnd/>
          </a:ln>
        </p:spPr>
        <p:txBody>
          <a:bodyPr/>
          <a:lstStyle/>
          <a:p>
            <a:pPr eaLnBrk="0" fontAlgn="base" hangingPunct="0">
              <a:spcBef>
                <a:spcPct val="0"/>
              </a:spcBef>
              <a:spcAft>
                <a:spcPct val="0"/>
              </a:spcAft>
              <a:defRPr/>
            </a:pPr>
            <a:r>
              <a:rPr lang="en-US" sz="2400" b="1" dirty="0">
                <a:solidFill>
                  <a:prstClr val="black"/>
                </a:solidFill>
                <a:cs typeface="Arial" charset="0"/>
              </a:rPr>
              <a:t>Santander Investment Securities Inc. Risk Management Metrics</a:t>
            </a:r>
          </a:p>
          <a:p>
            <a:pPr eaLnBrk="0" fontAlgn="base" hangingPunct="0">
              <a:spcBef>
                <a:spcPct val="0"/>
              </a:spcBef>
              <a:spcAft>
                <a:spcPct val="0"/>
              </a:spcAft>
              <a:defRPr/>
            </a:pPr>
            <a:endParaRPr lang="en-US" sz="2400" b="1" dirty="0">
              <a:solidFill>
                <a:prstClr val="black"/>
              </a:solidFill>
              <a:cs typeface="Arial" charset="0"/>
            </a:endParaRPr>
          </a:p>
        </p:txBody>
      </p:sp>
      <p:sp>
        <p:nvSpPr>
          <p:cNvPr id="11" name="TextBox 10"/>
          <p:cNvSpPr txBox="1"/>
          <p:nvPr/>
        </p:nvSpPr>
        <p:spPr>
          <a:xfrm>
            <a:off x="1301489" y="5191539"/>
            <a:ext cx="6448189" cy="1415772"/>
          </a:xfrm>
          <a:prstGeom prst="rect">
            <a:avLst/>
          </a:prstGeom>
          <a:solidFill>
            <a:schemeClr val="bg1"/>
          </a:solidFill>
          <a:effectLst/>
        </p:spPr>
        <p:style>
          <a:lnRef idx="0">
            <a:schemeClr val="dk1"/>
          </a:lnRef>
          <a:fillRef idx="3">
            <a:schemeClr val="dk1"/>
          </a:fillRef>
          <a:effectRef idx="3">
            <a:schemeClr val="dk1"/>
          </a:effectRef>
          <a:fontRef idx="minor">
            <a:schemeClr val="lt1"/>
          </a:fontRef>
        </p:style>
        <p:txBody>
          <a:bodyPr wrap="square" rtlCol="0">
            <a:spAutoFit/>
          </a:bodyPr>
          <a:lstStyle/>
          <a:p>
            <a:pPr fontAlgn="base">
              <a:spcBef>
                <a:spcPct val="0"/>
              </a:spcBef>
              <a:spcAft>
                <a:spcPct val="0"/>
              </a:spcAft>
            </a:pPr>
            <a:r>
              <a:rPr lang="en-US" sz="1400" b="1" dirty="0">
                <a:solidFill>
                  <a:prstClr val="black"/>
                </a:solidFill>
              </a:rPr>
              <a:t>Discussion</a:t>
            </a:r>
            <a:r>
              <a:rPr lang="en-US" sz="1200" dirty="0" smtClean="0">
                <a:solidFill>
                  <a:prstClr val="black"/>
                </a:solidFill>
              </a:rPr>
              <a:t>:</a:t>
            </a:r>
          </a:p>
          <a:p>
            <a:pPr fontAlgn="base">
              <a:spcBef>
                <a:spcPct val="0"/>
              </a:spcBef>
              <a:spcAft>
                <a:spcPct val="0"/>
              </a:spcAft>
            </a:pPr>
            <a:endParaRPr lang="en-US" sz="1200" dirty="0">
              <a:solidFill>
                <a:prstClr val="black"/>
              </a:solidFill>
              <a:cs typeface="Arial" charset="0"/>
            </a:endParaRPr>
          </a:p>
          <a:p>
            <a:pPr fontAlgn="base">
              <a:spcBef>
                <a:spcPct val="0"/>
              </a:spcBef>
              <a:spcAft>
                <a:spcPct val="0"/>
              </a:spcAft>
            </a:pPr>
            <a:r>
              <a:rPr lang="en-US" sz="1200" dirty="0" smtClean="0">
                <a:solidFill>
                  <a:prstClr val="black"/>
                </a:solidFill>
                <a:cs typeface="Arial" charset="0"/>
              </a:rPr>
              <a:t>Trace</a:t>
            </a:r>
            <a:r>
              <a:rPr lang="en-US" sz="1200" dirty="0">
                <a:solidFill>
                  <a:prstClr val="black"/>
                </a:solidFill>
                <a:cs typeface="Arial" charset="0"/>
              </a:rPr>
              <a:t>: </a:t>
            </a:r>
            <a:r>
              <a:rPr lang="en-US" sz="1200" dirty="0" smtClean="0">
                <a:solidFill>
                  <a:prstClr val="black"/>
                </a:solidFill>
                <a:cs typeface="Arial" charset="0"/>
              </a:rPr>
              <a:t>Errors occurred </a:t>
            </a:r>
            <a:r>
              <a:rPr lang="en-US" sz="1200" dirty="0">
                <a:solidFill>
                  <a:prstClr val="black"/>
                </a:solidFill>
                <a:cs typeface="Arial" charset="0"/>
              </a:rPr>
              <a:t>when non-material amendments/changes </a:t>
            </a:r>
            <a:r>
              <a:rPr lang="en-US" sz="1200" dirty="0" smtClean="0">
                <a:solidFill>
                  <a:prstClr val="black"/>
                </a:solidFill>
                <a:cs typeface="Arial" charset="0"/>
              </a:rPr>
              <a:t>was </a:t>
            </a:r>
            <a:r>
              <a:rPr lang="en-US" sz="1200" dirty="0">
                <a:solidFill>
                  <a:prstClr val="black"/>
                </a:solidFill>
                <a:cs typeface="Arial" charset="0"/>
              </a:rPr>
              <a:t>cancelling the TRACE </a:t>
            </a:r>
            <a:r>
              <a:rPr lang="en-US" sz="1200" dirty="0" smtClean="0">
                <a:solidFill>
                  <a:prstClr val="black"/>
                </a:solidFill>
                <a:cs typeface="Arial" charset="0"/>
              </a:rPr>
              <a:t>Trade.  IT believes there is a timing issue that caused the problem, but has not been able to replicate the error.  A patch went into production over the weekend of May 21</a:t>
            </a:r>
            <a:r>
              <a:rPr lang="en-US" sz="1200" baseline="30000" dirty="0" smtClean="0">
                <a:solidFill>
                  <a:prstClr val="black"/>
                </a:solidFill>
                <a:cs typeface="Arial" charset="0"/>
              </a:rPr>
              <a:t>st</a:t>
            </a:r>
            <a:r>
              <a:rPr lang="en-US" sz="1200" dirty="0" smtClean="0">
                <a:solidFill>
                  <a:prstClr val="black"/>
                </a:solidFill>
                <a:cs typeface="Arial" charset="0"/>
              </a:rPr>
              <a:t> and will be monitored by the business, since the fix went into production there has not been an occurrence.  </a:t>
            </a:r>
          </a:p>
          <a:p>
            <a:pPr fontAlgn="base">
              <a:spcBef>
                <a:spcPct val="0"/>
              </a:spcBef>
              <a:spcAft>
                <a:spcPct val="0"/>
              </a:spcAft>
            </a:pPr>
            <a:endParaRPr lang="en-US" sz="1200" dirty="0">
              <a:solidFill>
                <a:prstClr val="black"/>
              </a:solidFill>
              <a:cs typeface="Arial" charset="0"/>
            </a:endParaRPr>
          </a:p>
        </p:txBody>
      </p:sp>
      <p:grpSp>
        <p:nvGrpSpPr>
          <p:cNvPr id="25" name="Group 24"/>
          <p:cNvGrpSpPr/>
          <p:nvPr/>
        </p:nvGrpSpPr>
        <p:grpSpPr>
          <a:xfrm>
            <a:off x="407060" y="199273"/>
            <a:ext cx="7289140" cy="377896"/>
            <a:chOff x="609880" y="190297"/>
            <a:chExt cx="7289140" cy="377896"/>
          </a:xfrm>
        </p:grpSpPr>
        <p:grpSp>
          <p:nvGrpSpPr>
            <p:cNvPr id="26" name="Group 25"/>
            <p:cNvGrpSpPr/>
            <p:nvPr/>
          </p:nvGrpSpPr>
          <p:grpSpPr>
            <a:xfrm>
              <a:off x="2236723" y="190297"/>
              <a:ext cx="4920888" cy="370895"/>
              <a:chOff x="2708880" y="95297"/>
              <a:chExt cx="4594681" cy="370895"/>
            </a:xfrm>
          </p:grpSpPr>
          <p:grpSp>
            <p:nvGrpSpPr>
              <p:cNvPr id="30" name="Group 29"/>
              <p:cNvGrpSpPr/>
              <p:nvPr/>
            </p:nvGrpSpPr>
            <p:grpSpPr>
              <a:xfrm>
                <a:off x="3489832" y="97272"/>
                <a:ext cx="3813729" cy="368920"/>
                <a:chOff x="3122279" y="137613"/>
                <a:chExt cx="3813729" cy="368920"/>
              </a:xfrm>
            </p:grpSpPr>
            <p:sp>
              <p:nvSpPr>
                <p:cNvPr id="32" name="74 Redondear rectángulo de esquina del mismo lado"/>
                <p:cNvSpPr/>
                <p:nvPr/>
              </p:nvSpPr>
              <p:spPr>
                <a:xfrm>
                  <a:off x="6204488"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33" name="74 Redondear rectángulo de esquina del mismo lado"/>
                <p:cNvSpPr/>
                <p:nvPr/>
              </p:nvSpPr>
              <p:spPr>
                <a:xfrm>
                  <a:off x="5424444" y="137613"/>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35" name="74 Redondear rectángulo de esquina del mismo lado"/>
                <p:cNvSpPr/>
                <p:nvPr/>
              </p:nvSpPr>
              <p:spPr>
                <a:xfrm>
                  <a:off x="3899428"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36" name="74 Redondear rectángulo de esquina del mismo lado"/>
                <p:cNvSpPr/>
                <p:nvPr/>
              </p:nvSpPr>
              <p:spPr>
                <a:xfrm>
                  <a:off x="4679096"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sp>
              <p:nvSpPr>
                <p:cNvPr id="37" name="63 Redondear rectángulo de esquina del mismo lado"/>
                <p:cNvSpPr/>
                <p:nvPr/>
              </p:nvSpPr>
              <p:spPr>
                <a:xfrm>
                  <a:off x="3122279"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Credit</a:t>
                  </a:r>
                </a:p>
              </p:txBody>
            </p:sp>
          </p:grpSp>
          <p:sp>
            <p:nvSpPr>
              <p:cNvPr id="31" name="63 Redondear rectángulo de esquina del mismo lado"/>
              <p:cNvSpPr/>
              <p:nvPr/>
            </p:nvSpPr>
            <p:spPr>
              <a:xfrm>
                <a:off x="2708880" y="95297"/>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00" dirty="0">
                    <a:solidFill>
                      <a:prstClr val="black"/>
                    </a:solidFill>
                  </a:rPr>
                  <a:t>Reputational,</a:t>
                </a:r>
              </a:p>
              <a:p>
                <a:pPr algn="ctr" fontAlgn="base">
                  <a:lnSpc>
                    <a:spcPts val="1000"/>
                  </a:lnSpc>
                  <a:spcBef>
                    <a:spcPct val="0"/>
                  </a:spcBef>
                  <a:spcAft>
                    <a:spcPct val="0"/>
                  </a:spcAft>
                </a:pPr>
                <a:r>
                  <a:rPr lang="en-US" sz="1100" dirty="0">
                    <a:solidFill>
                      <a:prstClr val="black"/>
                    </a:solidFill>
                  </a:rPr>
                  <a:t>Compliance</a:t>
                </a:r>
              </a:p>
            </p:txBody>
          </p:sp>
        </p:grpSp>
        <p:sp>
          <p:nvSpPr>
            <p:cNvPr id="27" name="63 Redondear rectángulo de esquina del mismo lado"/>
            <p:cNvSpPr/>
            <p:nvPr/>
          </p:nvSpPr>
          <p:spPr>
            <a:xfrm>
              <a:off x="1412529" y="193212"/>
              <a:ext cx="804672"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Strategic</a:t>
              </a:r>
            </a:p>
          </p:txBody>
        </p:sp>
        <p:sp>
          <p:nvSpPr>
            <p:cNvPr id="28" name="63 Redondear rectángulo de esquina del mismo lado"/>
            <p:cNvSpPr/>
            <p:nvPr/>
          </p:nvSpPr>
          <p:spPr>
            <a:xfrm>
              <a:off x="7167500" y="191230"/>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sp>
          <p:nvSpPr>
            <p:cNvPr id="29" name="63 Redondear rectángulo de esquina del mismo lado"/>
            <p:cNvSpPr/>
            <p:nvPr/>
          </p:nvSpPr>
          <p:spPr>
            <a:xfrm>
              <a:off x="609880" y="199273"/>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Summary</a:t>
              </a:r>
            </a:p>
          </p:txBody>
        </p:sp>
      </p:grpSp>
      <p:sp>
        <p:nvSpPr>
          <p:cNvPr id="22" name="Slide Number Placeholder 21"/>
          <p:cNvSpPr>
            <a:spLocks noGrp="1"/>
          </p:cNvSpPr>
          <p:nvPr>
            <p:ph type="sldNum" sz="quarter" idx="10"/>
          </p:nvPr>
        </p:nvSpPr>
        <p:spPr/>
        <p:txBody>
          <a:bodyPr/>
          <a:lstStyle/>
          <a:p>
            <a:pPr>
              <a:defRPr/>
            </a:pPr>
            <a:fld id="{0AFB00BB-C9F2-4984-A022-9AF776E36CE0}" type="slidenum">
              <a:rPr lang="es-ES" smtClean="0">
                <a:solidFill>
                  <a:prstClr val="white"/>
                </a:solidFill>
              </a:rPr>
              <a:pPr>
                <a:defRPr/>
              </a:pPr>
              <a:t>27</a:t>
            </a:fld>
            <a:endParaRPr lang="es-ES" dirty="0">
              <a:solidFill>
                <a:prstClr val="white"/>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73715042"/>
              </p:ext>
            </p:extLst>
          </p:nvPr>
        </p:nvGraphicFramePr>
        <p:xfrm>
          <a:off x="685801" y="1023913"/>
          <a:ext cx="7953470" cy="4007539"/>
        </p:xfrm>
        <a:graphic>
          <a:graphicData uri="http://schemas.openxmlformats.org/drawingml/2006/table">
            <a:tbl>
              <a:tblPr firstRow="1" firstCol="1" bandRow="1"/>
              <a:tblGrid>
                <a:gridCol w="838199"/>
                <a:gridCol w="2004651"/>
                <a:gridCol w="745074"/>
                <a:gridCol w="745074"/>
                <a:gridCol w="745074"/>
                <a:gridCol w="745074"/>
                <a:gridCol w="1065162"/>
                <a:gridCol w="1065162"/>
              </a:tblGrid>
              <a:tr h="468065">
                <a:tc>
                  <a:txBody>
                    <a:bodyPr/>
                    <a:lstStyle/>
                    <a:p>
                      <a:pPr marL="0" marR="0" indent="8890" algn="l" defTabSz="914400" rtl="0" eaLnBrk="1" fontAlgn="auto" latinLnBrk="0" hangingPunct="1">
                        <a:lnSpc>
                          <a:spcPct val="115000"/>
                        </a:lnSpc>
                        <a:spcBef>
                          <a:spcPts val="0"/>
                        </a:spcBef>
                        <a:spcAft>
                          <a:spcPts val="0"/>
                        </a:spcAft>
                        <a:buClrTx/>
                        <a:buSzTx/>
                        <a:buFontTx/>
                        <a:buNone/>
                        <a:tabLst/>
                        <a:defRPr/>
                      </a:pPr>
                      <a:r>
                        <a:rPr lang="en-US" sz="1050" b="1" dirty="0" smtClean="0">
                          <a:solidFill>
                            <a:schemeClr val="bg1"/>
                          </a:solidFill>
                          <a:effectLst/>
                          <a:latin typeface="Arial" panose="020B0604020202020204" pitchFamily="34" charset="0"/>
                          <a:ea typeface="Times New Roman"/>
                          <a:cs typeface="Arial" panose="020B0604020202020204" pitchFamily="34" charset="0"/>
                        </a:rPr>
                        <a:t>Reference</a:t>
                      </a:r>
                    </a:p>
                    <a:p>
                      <a:pPr marL="0" marR="0" indent="8890">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indent="8890">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Core Metric</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200" b="1" i="0" u="none" strike="noStrike" dirty="0" smtClean="0">
                          <a:solidFill>
                            <a:schemeClr val="tx1"/>
                          </a:solidFill>
                          <a:latin typeface="Arial" panose="020B0604020202020204" pitchFamily="34" charset="0"/>
                          <a:cs typeface="Arial" panose="020B0604020202020204" pitchFamily="34" charset="0"/>
                        </a:rPr>
                        <a:t>April</a:t>
                      </a:r>
                      <a:r>
                        <a:rPr lang="en-US" sz="12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200" b="1" i="0" u="none" strike="noStrike" baseline="0" dirty="0" smtClean="0">
                          <a:solidFill>
                            <a:schemeClr val="tx1"/>
                          </a:solidFill>
                          <a:latin typeface="Arial" panose="020B0604020202020204" pitchFamily="34" charset="0"/>
                          <a:cs typeface="Arial" panose="020B0604020202020204" pitchFamily="34" charset="0"/>
                        </a:rPr>
                        <a:t>2016</a:t>
                      </a:r>
                      <a:endParaRPr lang="en-US" sz="120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200" b="1" i="0" u="none" strike="noStrike" dirty="0" smtClean="0">
                          <a:solidFill>
                            <a:schemeClr val="tx1"/>
                          </a:solidFill>
                          <a:latin typeface="Arial" panose="020B0604020202020204" pitchFamily="34" charset="0"/>
                          <a:cs typeface="Arial" panose="020B0604020202020204" pitchFamily="34" charset="0"/>
                        </a:rPr>
                        <a:t>May</a:t>
                      </a:r>
                      <a:r>
                        <a:rPr lang="en-US" sz="12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200" b="1" i="0" u="none" strike="noStrike" baseline="0" dirty="0" smtClean="0">
                          <a:solidFill>
                            <a:schemeClr val="tx1"/>
                          </a:solidFill>
                          <a:latin typeface="Arial" panose="020B0604020202020204" pitchFamily="34" charset="0"/>
                          <a:cs typeface="Arial" panose="020B0604020202020204" pitchFamily="34" charset="0"/>
                        </a:rPr>
                        <a:t>2016</a:t>
                      </a:r>
                      <a:endParaRPr lang="en-US" sz="120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200" b="1" i="0" u="none" strike="noStrike" dirty="0" smtClean="0">
                          <a:solidFill>
                            <a:schemeClr val="tx1"/>
                          </a:solidFill>
                          <a:latin typeface="Arial" panose="020B0604020202020204" pitchFamily="34" charset="0"/>
                          <a:cs typeface="Arial" panose="020B0604020202020204" pitchFamily="34" charset="0"/>
                        </a:rPr>
                        <a:t>June </a:t>
                      </a:r>
                    </a:p>
                    <a:p>
                      <a:pPr algn="ctr" fontAlgn="ctr"/>
                      <a:r>
                        <a:rPr lang="en-US" sz="1200" b="1" i="0" u="none" strike="noStrike" dirty="0" smtClean="0">
                          <a:solidFill>
                            <a:schemeClr val="tx1"/>
                          </a:solidFill>
                          <a:latin typeface="Arial" panose="020B0604020202020204" pitchFamily="34" charset="0"/>
                          <a:cs typeface="Arial" panose="020B0604020202020204" pitchFamily="34" charset="0"/>
                        </a:rPr>
                        <a:t>2016</a:t>
                      </a:r>
                      <a:endParaRPr lang="en-US" sz="120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RED LIMIT</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1000" b="1" dirty="0">
                          <a:effectLst/>
                          <a:latin typeface="Arial" panose="020B0604020202020204" pitchFamily="34" charset="0"/>
                          <a:ea typeface="Times New Roman"/>
                          <a:cs typeface="Arial" panose="020B0604020202020204" pitchFamily="34" charset="0"/>
                        </a:rPr>
                        <a:t>AMBER TRIGGER</a:t>
                      </a:r>
                      <a:endParaRPr lang="en-US" sz="1050" dirty="0">
                        <a:effectLst/>
                        <a:latin typeface="Arial" panose="020B0604020202020204" pitchFamily="34" charset="0"/>
                        <a:ea typeface="Times New Roman"/>
                        <a:cs typeface="Arial" panose="020B0604020202020204" pitchFamily="34" charset="0"/>
                      </a:endParaRPr>
                    </a:p>
                    <a:p>
                      <a:pPr marL="0" marR="0" algn="ctr">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 </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050" b="1" dirty="0" smtClean="0">
                          <a:solidFill>
                            <a:schemeClr val="bg1"/>
                          </a:solidFill>
                          <a:effectLst/>
                          <a:latin typeface="Arial" panose="020B0604020202020204" pitchFamily="34" charset="0"/>
                          <a:ea typeface="Times New Roman"/>
                          <a:cs typeface="Arial" panose="020B0604020202020204" pitchFamily="34" charset="0"/>
                        </a:rPr>
                        <a:t>TREND</a:t>
                      </a:r>
                      <a:endParaRPr lang="en-US" sz="1050" b="1" dirty="0">
                        <a:solidFill>
                          <a:schemeClr val="bg1"/>
                        </a:solidFill>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641727">
                <a:tc rowSpan="7">
                  <a:txBody>
                    <a:bodyPr/>
                    <a:lstStyle/>
                    <a:p>
                      <a:pPr marL="0" marR="0">
                        <a:lnSpc>
                          <a:spcPct val="115000"/>
                        </a:lnSpc>
                        <a:spcBef>
                          <a:spcPts val="0"/>
                        </a:spcBef>
                        <a:spcAft>
                          <a:spcPts val="1000"/>
                        </a:spcAft>
                      </a:pPr>
                      <a:r>
                        <a:rPr lang="en-US" sz="1050" dirty="0" smtClean="0">
                          <a:effectLst/>
                          <a:latin typeface="Arial" panose="020B0604020202020204" pitchFamily="34" charset="0"/>
                          <a:ea typeface="Times New Roman"/>
                          <a:cs typeface="Arial" panose="020B0604020202020204" pitchFamily="34" charset="0"/>
                        </a:rPr>
                        <a:t>Operational</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000" dirty="0">
                          <a:solidFill>
                            <a:srgbClr val="000000"/>
                          </a:solidFill>
                          <a:effectLst/>
                          <a:latin typeface="Arial" panose="020B0604020202020204" pitchFamily="34" charset="0"/>
                          <a:ea typeface="Times New Roman"/>
                          <a:cs typeface="Arial" panose="020B0604020202020204" pitchFamily="34" charset="0"/>
                        </a:rPr>
                        <a:t>TRACE Reporting Errors</a:t>
                      </a:r>
                      <a:endParaRPr lang="en-US" sz="1050" dirty="0">
                        <a:effectLst/>
                        <a:latin typeface="Arial" panose="020B0604020202020204" pitchFamily="34" charset="0"/>
                        <a:ea typeface="Times New Roman"/>
                        <a:cs typeface="Arial" panose="020B0604020202020204" pitchFamily="34" charset="0"/>
                      </a:endParaRPr>
                    </a:p>
                    <a:p>
                      <a:pPr marL="0" marR="0">
                        <a:lnSpc>
                          <a:spcPct val="115000"/>
                        </a:lnSpc>
                        <a:spcBef>
                          <a:spcPts val="0"/>
                        </a:spcBef>
                        <a:spcAft>
                          <a:spcPts val="1000"/>
                        </a:spcAft>
                      </a:pPr>
                      <a:r>
                        <a:rPr lang="en-US" sz="1000" dirty="0">
                          <a:solidFill>
                            <a:srgbClr val="000000"/>
                          </a:solidFill>
                          <a:effectLst/>
                          <a:latin typeface="Arial" panose="020B0604020202020204" pitchFamily="34" charset="0"/>
                          <a:ea typeface="Times New Roman"/>
                          <a:cs typeface="Arial" panose="020B0604020202020204" pitchFamily="34" charset="0"/>
                        </a:rPr>
                        <a:t> </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4003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0.62%</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40030" algn="ctr">
                        <a:lnSpc>
                          <a:spcPct val="115000"/>
                        </a:lnSpc>
                        <a:spcBef>
                          <a:spcPts val="0"/>
                        </a:spcBef>
                        <a:spcAft>
                          <a:spcPts val="0"/>
                        </a:spcAft>
                      </a:pPr>
                      <a:r>
                        <a:rPr lang="en-US" sz="1000" dirty="0" smtClean="0">
                          <a:solidFill>
                            <a:srgbClr val="FF0000"/>
                          </a:solidFill>
                          <a:effectLst/>
                          <a:latin typeface="Arial" panose="020B0604020202020204" pitchFamily="34" charset="0"/>
                          <a:ea typeface="Times New Roman"/>
                          <a:cs typeface="Arial" panose="020B0604020202020204" pitchFamily="34" charset="0"/>
                        </a:rPr>
                        <a:t>1.56%</a:t>
                      </a:r>
                      <a:endParaRPr lang="en-US" sz="1000" dirty="0">
                        <a:solidFill>
                          <a:srgbClr val="FF0000"/>
                        </a:solidFill>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4003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u="sng" dirty="0">
                          <a:solidFill>
                            <a:srgbClr val="000000"/>
                          </a:solidFill>
                          <a:effectLst/>
                          <a:latin typeface="Arial" panose="020B0604020202020204" pitchFamily="34" charset="0"/>
                          <a:ea typeface="Times New Roman"/>
                          <a:cs typeface="Arial" panose="020B0604020202020204" pitchFamily="34" charset="0"/>
                        </a:rPr>
                        <a:t>&gt;</a:t>
                      </a:r>
                      <a:r>
                        <a:rPr lang="en-US" sz="1000" dirty="0">
                          <a:solidFill>
                            <a:srgbClr val="000000"/>
                          </a:solidFill>
                          <a:effectLst/>
                          <a:latin typeface="Arial" panose="020B0604020202020204" pitchFamily="34" charset="0"/>
                          <a:ea typeface="Times New Roman"/>
                          <a:cs typeface="Arial" panose="020B0604020202020204" pitchFamily="34" charset="0"/>
                        </a:rPr>
                        <a:t>1.5%</a:t>
                      </a:r>
                      <a:r>
                        <a:rPr lang="en-US" sz="1000" u="sng" dirty="0">
                          <a:solidFill>
                            <a:srgbClr val="000000"/>
                          </a:solidFill>
                          <a:effectLst/>
                          <a:latin typeface="Arial" panose="020B0604020202020204" pitchFamily="34" charset="0"/>
                          <a:ea typeface="Times New Roman"/>
                          <a:cs typeface="Arial" panose="020B0604020202020204" pitchFamily="34" charset="0"/>
                        </a:rPr>
                        <a:t> </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u="sng" dirty="0" smtClean="0">
                          <a:solidFill>
                            <a:srgbClr val="000000"/>
                          </a:solidFill>
                          <a:effectLst/>
                          <a:latin typeface="Arial" panose="020B0604020202020204" pitchFamily="34" charset="0"/>
                          <a:ea typeface="Times New Roman"/>
                          <a:cs typeface="Arial" panose="020B0604020202020204" pitchFamily="34" charset="0"/>
                        </a:rPr>
                        <a:t>&gt;</a:t>
                      </a:r>
                      <a:r>
                        <a:rPr lang="en-US" sz="1000" dirty="0" smtClean="0">
                          <a:solidFill>
                            <a:srgbClr val="000000"/>
                          </a:solidFill>
                          <a:effectLst/>
                          <a:latin typeface="Arial" panose="020B0604020202020204" pitchFamily="34" charset="0"/>
                          <a:ea typeface="Times New Roman"/>
                          <a:cs typeface="Arial" panose="020B0604020202020204" pitchFamily="34" charset="0"/>
                        </a:rPr>
                        <a:t>1</a:t>
                      </a:r>
                      <a:r>
                        <a:rPr lang="en-US" sz="1000" dirty="0">
                          <a:solidFill>
                            <a:srgbClr val="000000"/>
                          </a:solidFill>
                          <a:effectLst/>
                          <a:latin typeface="Arial" panose="020B0604020202020204" pitchFamily="34" charset="0"/>
                          <a:ea typeface="Times New Roman"/>
                          <a:cs typeface="Arial" panose="020B0604020202020204" pitchFamily="34" charset="0"/>
                        </a:rPr>
                        <a:t>%</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80">
                <a:tc vMerge="1">
                  <a:txBody>
                    <a:bodyPr/>
                    <a:lstStyle/>
                    <a:p>
                      <a:endParaRPr lang="en-US"/>
                    </a:p>
                  </a:txBody>
                  <a:tcPr/>
                </a:tc>
                <a:tc>
                  <a:txBody>
                    <a:bodyPr/>
                    <a:lstStyle/>
                    <a:p>
                      <a:pPr marL="0" marR="0">
                        <a:lnSpc>
                          <a:spcPct val="115000"/>
                        </a:lnSpc>
                        <a:spcBef>
                          <a:spcPts val="0"/>
                        </a:spcBef>
                        <a:spcAft>
                          <a:spcPts val="0"/>
                        </a:spcAft>
                        <a:tabLst>
                          <a:tab pos="742950" algn="l"/>
                        </a:tabLst>
                      </a:pPr>
                      <a:r>
                        <a:rPr lang="en-US" sz="1050" dirty="0" smtClean="0">
                          <a:effectLst/>
                          <a:latin typeface="Arial" panose="020B0604020202020204" pitchFamily="34" charset="0"/>
                          <a:ea typeface="Times New Roman"/>
                          <a:cs typeface="Arial" panose="020B0604020202020204" pitchFamily="34" charset="0"/>
                        </a:rPr>
                        <a:t>Frequency</a:t>
                      </a:r>
                      <a:r>
                        <a:rPr lang="en-US" sz="1050" baseline="0" dirty="0" smtClean="0">
                          <a:effectLst/>
                          <a:latin typeface="Arial" panose="020B0604020202020204" pitchFamily="34" charset="0"/>
                          <a:ea typeface="Times New Roman"/>
                          <a:cs typeface="Arial" panose="020B0604020202020204" pitchFamily="34" charset="0"/>
                        </a:rPr>
                        <a:t> of cyber incidents</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lnSpc>
                          <a:spcPct val="115000"/>
                        </a:lnSpc>
                        <a:spcBef>
                          <a:spcPts val="0"/>
                        </a:spcBef>
                        <a:spcAft>
                          <a:spcPts val="0"/>
                        </a:spcAft>
                      </a:pPr>
                      <a:r>
                        <a:rPr lang="en-US" sz="1000" kern="1200" dirty="0" smtClean="0">
                          <a:solidFill>
                            <a:schemeClr val="tx1"/>
                          </a:solidFill>
                          <a:effectLst/>
                          <a:latin typeface="Arial" panose="020B0604020202020204" pitchFamily="34" charset="0"/>
                          <a:ea typeface="Times New Roman"/>
                          <a:cs typeface="Arial" panose="020B0604020202020204" pitchFamily="34" charset="0"/>
                        </a:rPr>
                        <a:t>0</a:t>
                      </a:r>
                      <a:endParaRPr lang="en-US" sz="1000" kern="12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0</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57150" algn="l" defTabSz="914400" rtl="0" eaLnBrk="1" latinLnBrk="0" hangingPunct="1">
                        <a:lnSpc>
                          <a:spcPct val="115000"/>
                        </a:lnSpc>
                        <a:spcBef>
                          <a:spcPts val="0"/>
                        </a:spcBef>
                        <a:spcAft>
                          <a:spcPts val="0"/>
                        </a:spcAft>
                      </a:pPr>
                      <a:r>
                        <a:rPr lang="en-US" sz="1000" kern="1200" dirty="0" smtClean="0">
                          <a:solidFill>
                            <a:schemeClr val="tx1"/>
                          </a:solidFill>
                          <a:effectLst/>
                          <a:latin typeface="Arial" panose="020B0604020202020204" pitchFamily="34" charset="0"/>
                          <a:ea typeface="Times New Roman"/>
                          <a:cs typeface="Arial" panose="020B0604020202020204" pitchFamily="34" charset="0"/>
                        </a:rPr>
                        <a:t>0</a:t>
                      </a:r>
                      <a:endParaRPr lang="en-US" sz="1000" kern="1200" dirty="0">
                        <a:solidFill>
                          <a:schemeClr val="tx1"/>
                        </a:solidFill>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347663" algn="l">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0</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vMerge="1">
                  <a:txBody>
                    <a:bodyPr/>
                    <a:lstStyle/>
                    <a:p>
                      <a:endParaRPr lang="en-US"/>
                    </a:p>
                  </a:txBody>
                  <a:tcPr/>
                </a:tc>
                <a:tc>
                  <a:txBody>
                    <a:bodyPr/>
                    <a:lstStyle/>
                    <a:p>
                      <a:pPr marL="0" marR="0">
                        <a:lnSpc>
                          <a:spcPct val="115000"/>
                        </a:lnSpc>
                        <a:spcBef>
                          <a:spcPts val="0"/>
                        </a:spcBef>
                        <a:spcAft>
                          <a:spcPts val="0"/>
                        </a:spcAft>
                        <a:tabLst>
                          <a:tab pos="742950" algn="l"/>
                        </a:tabLst>
                      </a:pPr>
                      <a:r>
                        <a:rPr lang="en-US" sz="1050" dirty="0" smtClean="0">
                          <a:effectLst/>
                          <a:latin typeface="Arial" panose="020B0604020202020204" pitchFamily="34" charset="0"/>
                          <a:ea typeface="Times New Roman"/>
                          <a:cs typeface="Arial" panose="020B0604020202020204" pitchFamily="34" charset="0"/>
                        </a:rPr>
                        <a:t>Technology</a:t>
                      </a:r>
                      <a:r>
                        <a:rPr lang="en-US" sz="1050" baseline="0" dirty="0" smtClean="0">
                          <a:effectLst/>
                          <a:latin typeface="Arial" panose="020B0604020202020204" pitchFamily="34" charset="0"/>
                          <a:ea typeface="Times New Roman"/>
                          <a:cs typeface="Arial" panose="020B0604020202020204" pitchFamily="34" charset="0"/>
                        </a:rPr>
                        <a:t> P1 and P2 Events</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lnSpc>
                          <a:spcPct val="115000"/>
                        </a:lnSpc>
                        <a:spcBef>
                          <a:spcPts val="0"/>
                        </a:spcBef>
                        <a:spcAft>
                          <a:spcPts val="0"/>
                        </a:spcAft>
                      </a:pPr>
                      <a:r>
                        <a:rPr lang="en-US" sz="1000" kern="1200" dirty="0" smtClean="0">
                          <a:solidFill>
                            <a:schemeClr val="tx1"/>
                          </a:solidFill>
                          <a:effectLst/>
                          <a:latin typeface="Arial" panose="020B0604020202020204" pitchFamily="34" charset="0"/>
                          <a:ea typeface="Times New Roman"/>
                          <a:cs typeface="Arial" panose="020B0604020202020204" pitchFamily="34" charset="0"/>
                        </a:rPr>
                        <a:t>0</a:t>
                      </a:r>
                      <a:endParaRPr lang="en-US" sz="1000" kern="12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solidFill>
                            <a:schemeClr val="tx1"/>
                          </a:solidFill>
                          <a:effectLst/>
                          <a:latin typeface="Arial" panose="020B0604020202020204" pitchFamily="34" charset="0"/>
                          <a:ea typeface="Times New Roman"/>
                          <a:cs typeface="Arial" panose="020B0604020202020204" pitchFamily="34" charset="0"/>
                        </a:rPr>
                        <a:t>0</a:t>
                      </a:r>
                      <a:endParaRPr lang="en-US" sz="10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57150" algn="l">
                        <a:lnSpc>
                          <a:spcPct val="115000"/>
                        </a:lnSpc>
                        <a:spcBef>
                          <a:spcPts val="0"/>
                        </a:spcBef>
                        <a:spcAft>
                          <a:spcPts val="0"/>
                        </a:spcAft>
                      </a:pPr>
                      <a:r>
                        <a:rPr lang="en-US" sz="1000" dirty="0" smtClean="0">
                          <a:solidFill>
                            <a:schemeClr val="tx1"/>
                          </a:solidFill>
                          <a:effectLst/>
                          <a:latin typeface="Arial" panose="020B0604020202020204" pitchFamily="34" charset="0"/>
                          <a:ea typeface="Times New Roman"/>
                          <a:cs typeface="Arial" panose="020B0604020202020204" pitchFamily="34" charset="0"/>
                        </a:rPr>
                        <a:t>1</a:t>
                      </a:r>
                      <a:endParaRPr lang="en-US" sz="1000" dirty="0">
                        <a:solidFill>
                          <a:schemeClr val="tx1"/>
                        </a:solidFill>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347663" algn="l">
                        <a:lnSpc>
                          <a:spcPct val="115000"/>
                        </a:lnSpc>
                        <a:spcBef>
                          <a:spcPts val="0"/>
                        </a:spcBef>
                        <a:spcAft>
                          <a:spcPts val="0"/>
                        </a:spcAft>
                      </a:pPr>
                      <a:r>
                        <a:rPr lang="en-US" sz="1000" dirty="0" smtClean="0">
                          <a:solidFill>
                            <a:schemeClr val="tx1"/>
                          </a:solidFill>
                          <a:effectLst/>
                          <a:latin typeface="Arial" panose="020B0604020202020204" pitchFamily="34" charset="0"/>
                          <a:ea typeface="Times New Roman"/>
                          <a:cs typeface="Arial" panose="020B0604020202020204" pitchFamily="34" charset="0"/>
                        </a:rPr>
                        <a:t>0</a:t>
                      </a:r>
                      <a:endParaRPr lang="en-US" sz="1000" dirty="0">
                        <a:solidFill>
                          <a:schemeClr val="tx1"/>
                        </a:solidFill>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250">
                <a:tc vMerge="1">
                  <a:txBody>
                    <a:bodyPr/>
                    <a:lstStyle/>
                    <a:p>
                      <a:pPr marL="0" marR="0">
                        <a:lnSpc>
                          <a:spcPct val="115000"/>
                        </a:lnSpc>
                        <a:spcBef>
                          <a:spcPts val="0"/>
                        </a:spcBef>
                        <a:spcAft>
                          <a:spcPts val="0"/>
                        </a:spcAft>
                        <a:tabLst>
                          <a:tab pos="742950" algn="l"/>
                        </a:tabLs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000" dirty="0">
                          <a:solidFill>
                            <a:srgbClr val="000000"/>
                          </a:solidFill>
                          <a:effectLst/>
                          <a:latin typeface="Arial" panose="020B0604020202020204" pitchFamily="34" charset="0"/>
                          <a:ea typeface="Times New Roman"/>
                          <a:cs typeface="Arial" panose="020B0604020202020204" pitchFamily="34" charset="0"/>
                        </a:rPr>
                        <a:t>Total capital  charges for fail trades to total core-equity capital </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lnSpc>
                          <a:spcPct val="115000"/>
                        </a:lnSpc>
                        <a:spcBef>
                          <a:spcPts val="0"/>
                        </a:spcBef>
                        <a:spcAft>
                          <a:spcPts val="0"/>
                        </a:spcAft>
                      </a:pPr>
                      <a:r>
                        <a:rPr lang="en-US" sz="1000" kern="1200" dirty="0" smtClean="0">
                          <a:solidFill>
                            <a:schemeClr val="tx1"/>
                          </a:solidFill>
                          <a:effectLst/>
                          <a:latin typeface="Arial" panose="020B0604020202020204" pitchFamily="34" charset="0"/>
                          <a:ea typeface="Times New Roman"/>
                          <a:cs typeface="Arial" panose="020B0604020202020204" pitchFamily="34" charset="0"/>
                        </a:rPr>
                        <a:t>2.64%</a:t>
                      </a:r>
                      <a:endParaRPr lang="en-US" sz="1000" kern="12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3.53%</a:t>
                      </a:r>
                      <a:endParaRPr lang="en-US" sz="10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00" dirty="0">
                          <a:solidFill>
                            <a:srgbClr val="000000"/>
                          </a:solidFill>
                          <a:effectLst/>
                          <a:latin typeface="Arial" panose="020B0604020202020204" pitchFamily="34" charset="0"/>
                          <a:ea typeface="Times New Roman"/>
                          <a:cs typeface="Arial" panose="020B0604020202020204" pitchFamily="34" charset="0"/>
                        </a:rPr>
                        <a:t>6</a:t>
                      </a:r>
                      <a:r>
                        <a:rPr lang="en-US" sz="1000" dirty="0" smtClean="0">
                          <a:solidFill>
                            <a:srgbClr val="000000"/>
                          </a:solidFill>
                          <a:effectLst/>
                          <a:latin typeface="Arial" panose="020B0604020202020204" pitchFamily="34" charset="0"/>
                          <a:ea typeface="Times New Roman"/>
                          <a:cs typeface="Arial" panose="020B0604020202020204" pitchFamily="34" charset="0"/>
                        </a:rPr>
                        <a:t>%</a:t>
                      </a:r>
                      <a:r>
                        <a:rPr lang="en-US" sz="1000" dirty="0">
                          <a:solidFill>
                            <a:srgbClr val="000000"/>
                          </a:solidFill>
                          <a:effectLst/>
                          <a:latin typeface="Arial" panose="020B0604020202020204" pitchFamily="34" charset="0"/>
                          <a:ea typeface="Times New Roman"/>
                          <a:cs typeface="Arial" panose="020B0604020202020204" pitchFamily="34" charset="0"/>
                        </a:rPr>
                        <a:t> </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00" u="sng" dirty="0" smtClean="0">
                          <a:solidFill>
                            <a:schemeClr val="tx1"/>
                          </a:solidFill>
                          <a:effectLst/>
                          <a:latin typeface="Arial" panose="020B0604020202020204" pitchFamily="34" charset="0"/>
                          <a:ea typeface="Times New Roman"/>
                          <a:cs typeface="Arial" panose="020B0604020202020204" pitchFamily="34" charset="0"/>
                        </a:rPr>
                        <a:t>&gt;</a:t>
                      </a:r>
                      <a:r>
                        <a:rPr lang="en-US" sz="1000" dirty="0" smtClean="0">
                          <a:solidFill>
                            <a:srgbClr val="000000"/>
                          </a:solidFill>
                          <a:effectLst/>
                          <a:latin typeface="Arial" panose="020B0604020202020204" pitchFamily="34" charset="0"/>
                          <a:ea typeface="Times New Roman"/>
                          <a:cs typeface="Arial" panose="020B0604020202020204" pitchFamily="34" charset="0"/>
                        </a:rPr>
                        <a:t>5%</a:t>
                      </a:r>
                      <a:r>
                        <a:rPr lang="en-US" sz="1000" dirty="0">
                          <a:solidFill>
                            <a:srgbClr val="000000"/>
                          </a:solidFill>
                          <a:effectLst/>
                          <a:latin typeface="Arial" panose="020B0604020202020204" pitchFamily="34" charset="0"/>
                          <a:ea typeface="Times New Roman"/>
                          <a:cs typeface="Arial" panose="020B0604020202020204" pitchFamily="34" charset="0"/>
                        </a:rPr>
                        <a:t> </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5868">
                <a:tc vMerge="1">
                  <a:txBody>
                    <a:bodyPr/>
                    <a:lstStyle/>
                    <a:p>
                      <a:pPr marL="0" marR="0">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Back Office Voluntary Attrition</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2.86%</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0.00%</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solidFill>
                            <a:srgbClr val="000000"/>
                          </a:solidFill>
                          <a:effectLst/>
                          <a:latin typeface="Arial" panose="020B0604020202020204" pitchFamily="34" charset="0"/>
                          <a:ea typeface="Times New Roman"/>
                          <a:cs typeface="Arial" panose="020B0604020202020204" pitchFamily="34" charset="0"/>
                        </a:rPr>
                        <a:t>9%</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u="sng" dirty="0" smtClean="0">
                          <a:solidFill>
                            <a:schemeClr val="tx1"/>
                          </a:solidFill>
                          <a:effectLst/>
                          <a:latin typeface="Arial" panose="020B0604020202020204" pitchFamily="34" charset="0"/>
                          <a:ea typeface="Times New Roman"/>
                          <a:cs typeface="Arial" panose="020B0604020202020204" pitchFamily="34" charset="0"/>
                        </a:rPr>
                        <a:t>&gt;</a:t>
                      </a:r>
                      <a:r>
                        <a:rPr lang="en-US" sz="1000" dirty="0" smtClean="0">
                          <a:solidFill>
                            <a:schemeClr val="tx1"/>
                          </a:solidFill>
                          <a:effectLst/>
                          <a:latin typeface="Arial" panose="020B0604020202020204" pitchFamily="34" charset="0"/>
                          <a:ea typeface="Times New Roman"/>
                          <a:cs typeface="Arial" panose="020B0604020202020204" pitchFamily="34" charset="0"/>
                        </a:rPr>
                        <a:t>6%</a:t>
                      </a:r>
                      <a:r>
                        <a:rPr lang="en-US" sz="1000" dirty="0">
                          <a:solidFill>
                            <a:schemeClr val="tx1"/>
                          </a:solidFill>
                          <a:effectLst/>
                          <a:latin typeface="Arial" panose="020B0604020202020204" pitchFamily="34" charset="0"/>
                          <a:ea typeface="Times New Roman"/>
                          <a:cs typeface="Arial" panose="020B0604020202020204" pitchFamily="34" charset="0"/>
                        </a:rPr>
                        <a:t> </a:t>
                      </a: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240">
                <a:tc vMerge="1">
                  <a:txBody>
                    <a:bodyPr/>
                    <a:lstStyle/>
                    <a:p>
                      <a:pPr marL="0" marR="0">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Front Office Voluntary Attrition</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0.00%</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1.89%</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dirty="0" smtClean="0">
                          <a:solidFill>
                            <a:srgbClr val="000000"/>
                          </a:solidFill>
                          <a:effectLst/>
                          <a:latin typeface="Arial" panose="020B0604020202020204" pitchFamily="34" charset="0"/>
                          <a:ea typeface="Times New Roman"/>
                          <a:cs typeface="Arial" panose="020B0604020202020204" pitchFamily="34" charset="0"/>
                        </a:rPr>
                        <a:t>10%</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u="sng" dirty="0" smtClean="0">
                          <a:solidFill>
                            <a:schemeClr val="tx1"/>
                          </a:solidFill>
                          <a:effectLst/>
                          <a:latin typeface="Arial" panose="020B0604020202020204" pitchFamily="34" charset="0"/>
                          <a:ea typeface="Times New Roman"/>
                          <a:cs typeface="Arial" panose="020B0604020202020204" pitchFamily="34" charset="0"/>
                        </a:rPr>
                        <a:t>&gt;</a:t>
                      </a:r>
                      <a:r>
                        <a:rPr lang="en-US" sz="1000" dirty="0" smtClean="0">
                          <a:solidFill>
                            <a:schemeClr val="tx1"/>
                          </a:solidFill>
                          <a:effectLst/>
                          <a:latin typeface="Arial" panose="020B0604020202020204" pitchFamily="34" charset="0"/>
                          <a:ea typeface="Times New Roman"/>
                          <a:cs typeface="Arial" panose="020B0604020202020204" pitchFamily="34" charset="0"/>
                        </a:rPr>
                        <a:t>7%</a:t>
                      </a:r>
                      <a:r>
                        <a:rPr lang="en-US" sz="1000" dirty="0">
                          <a:solidFill>
                            <a:schemeClr val="tx1"/>
                          </a:solidFill>
                          <a:effectLst/>
                          <a:latin typeface="Arial" panose="020B0604020202020204" pitchFamily="34" charset="0"/>
                          <a:ea typeface="Times New Roman"/>
                          <a:cs typeface="Arial" panose="020B0604020202020204" pitchFamily="34" charset="0"/>
                        </a:rPr>
                        <a:t> </a:t>
                      </a: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694">
                <a:tc vMerge="1">
                  <a:txBody>
                    <a:bodyPr/>
                    <a:lstStyle/>
                    <a:p>
                      <a:pPr marL="0" marR="0">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solidFill>
                            <a:srgbClr val="000000"/>
                          </a:solidFill>
                          <a:effectLst/>
                          <a:latin typeface="Arial" panose="020B0604020202020204" pitchFamily="34" charset="0"/>
                          <a:ea typeface="Times New Roman"/>
                          <a:cs typeface="Arial" panose="020B0604020202020204" pitchFamily="34" charset="0"/>
                        </a:rPr>
                        <a:t>Trade </a:t>
                      </a:r>
                      <a:r>
                        <a:rPr lang="en-US" sz="1000" dirty="0" smtClean="0">
                          <a:solidFill>
                            <a:srgbClr val="000000"/>
                          </a:solidFill>
                          <a:effectLst/>
                          <a:latin typeface="Arial" panose="020B0604020202020204" pitchFamily="34" charset="0"/>
                          <a:ea typeface="Times New Roman"/>
                          <a:cs typeface="Arial" panose="020B0604020202020204" pitchFamily="34" charset="0"/>
                        </a:rPr>
                        <a:t>Corrections - Bonds</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smtClean="0">
                          <a:effectLst/>
                          <a:latin typeface="Arial" panose="020B0604020202020204" pitchFamily="34" charset="0"/>
                          <a:ea typeface="Times New Roman"/>
                          <a:cs typeface="Arial" panose="020B0604020202020204" pitchFamily="34" charset="0"/>
                        </a:rPr>
                        <a:t>1.7%</a:t>
                      </a:r>
                    </a:p>
                    <a:p>
                      <a:pPr marL="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3.8%</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3%</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000" dirty="0" smtClean="0">
                          <a:effectLst/>
                          <a:latin typeface="Arial" panose="020B0604020202020204" pitchFamily="34" charset="0"/>
                          <a:ea typeface="Times New Roman"/>
                          <a:cs typeface="Arial" panose="020B0604020202020204" pitchFamily="34" charset="0"/>
                        </a:rPr>
                        <a:t>2.5%</a:t>
                      </a:r>
                      <a:endParaRPr lang="en-US" sz="1000" dirty="0">
                        <a:effectLst/>
                        <a:latin typeface="Arial" panose="020B0604020202020204" pitchFamily="34" charset="0"/>
                        <a:ea typeface="Times New Roman"/>
                        <a:cs typeface="Arial" panose="020B0604020202020204" pitchFamily="34" charset="0"/>
                      </a:endParaRPr>
                    </a:p>
                  </a:txBody>
                  <a:tcPr marL="49746" marR="497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 name="Rectangle 18"/>
          <p:cNvSpPr/>
          <p:nvPr/>
        </p:nvSpPr>
        <p:spPr>
          <a:xfrm rot="5400000">
            <a:off x="7924484" y="3047685"/>
            <a:ext cx="319317" cy="290913"/>
          </a:xfrm>
          <a:prstGeom prst="rect">
            <a:avLst/>
          </a:prstGeom>
          <a:noFill/>
          <a:effectLst>
            <a:glow rad="127000">
              <a:srgbClr val="FF0000"/>
            </a:glow>
          </a:effectLst>
        </p:spPr>
        <p:txBody>
          <a:bodyPr wrap="square">
            <a:spAutoFit/>
          </a:bodyPr>
          <a:lstStyle/>
          <a:p>
            <a:pPr fontAlgn="base">
              <a:lnSpc>
                <a:spcPct val="115000"/>
              </a:lnSpc>
            </a:pPr>
            <a:r>
              <a:rPr lang="en-US" sz="1200" b="1" dirty="0">
                <a:solidFill>
                  <a:srgbClr val="00B050"/>
                </a:solidFill>
                <a:latin typeface="Wingdings 3"/>
                <a:ea typeface="Times New Roman"/>
                <a:cs typeface="Times New Roman"/>
              </a:rPr>
              <a:t>u</a:t>
            </a:r>
            <a:endParaRPr lang="en-US" sz="1200" dirty="0">
              <a:solidFill>
                <a:srgbClr val="00B050"/>
              </a:solidFill>
              <a:ea typeface="Calibri"/>
              <a:cs typeface="Times New Roman"/>
            </a:endParaRPr>
          </a:p>
        </p:txBody>
      </p:sp>
      <p:sp>
        <p:nvSpPr>
          <p:cNvPr id="21" name="Rectangle 20"/>
          <p:cNvSpPr/>
          <p:nvPr/>
        </p:nvSpPr>
        <p:spPr>
          <a:xfrm>
            <a:off x="7843272" y="2209800"/>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sp>
        <p:nvSpPr>
          <p:cNvPr id="23" name="Rectangle 22"/>
          <p:cNvSpPr/>
          <p:nvPr/>
        </p:nvSpPr>
        <p:spPr>
          <a:xfrm>
            <a:off x="7843272" y="2526583"/>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sp>
        <p:nvSpPr>
          <p:cNvPr id="39" name="Rectangle 38"/>
          <p:cNvSpPr/>
          <p:nvPr/>
        </p:nvSpPr>
        <p:spPr>
          <a:xfrm rot="16200000">
            <a:off x="7895579" y="3617612"/>
            <a:ext cx="377124" cy="304699"/>
          </a:xfrm>
          <a:prstGeom prst="rect">
            <a:avLst/>
          </a:prstGeom>
          <a:noFill/>
        </p:spPr>
        <p:txBody>
          <a:bodyPr wrap="square">
            <a:spAutoFit/>
          </a:bodyPr>
          <a:lstStyle/>
          <a:p>
            <a:pPr fontAlgn="base">
              <a:lnSpc>
                <a:spcPct val="115000"/>
              </a:lnSpc>
            </a:pPr>
            <a:r>
              <a:rPr lang="en-US" sz="1200" b="1" dirty="0" smtClean="0">
                <a:solidFill>
                  <a:srgbClr val="00B050"/>
                </a:solidFill>
                <a:latin typeface="Wingdings 3"/>
                <a:ea typeface="Times New Roman"/>
                <a:cs typeface="Times New Roman"/>
              </a:rPr>
              <a:t>u</a:t>
            </a:r>
            <a:endParaRPr lang="en-US" sz="1200" dirty="0">
              <a:solidFill>
                <a:srgbClr val="00B050"/>
              </a:solidFill>
              <a:ea typeface="Calibri"/>
              <a:cs typeface="Times New Roman"/>
            </a:endParaRPr>
          </a:p>
        </p:txBody>
      </p:sp>
      <p:sp>
        <p:nvSpPr>
          <p:cNvPr id="40" name="Rectangle 39"/>
          <p:cNvSpPr/>
          <p:nvPr/>
        </p:nvSpPr>
        <p:spPr>
          <a:xfrm rot="5400000">
            <a:off x="7948310" y="4129002"/>
            <a:ext cx="319317" cy="290913"/>
          </a:xfrm>
          <a:prstGeom prst="rect">
            <a:avLst/>
          </a:prstGeom>
          <a:noFill/>
          <a:effectLst>
            <a:glow rad="127000">
              <a:srgbClr val="FF0000"/>
            </a:glow>
          </a:effectLst>
        </p:spPr>
        <p:txBody>
          <a:bodyPr wrap="square">
            <a:spAutoFit/>
          </a:bodyPr>
          <a:lstStyle/>
          <a:p>
            <a:pPr fontAlgn="base">
              <a:lnSpc>
                <a:spcPct val="115000"/>
              </a:lnSpc>
            </a:pPr>
            <a:r>
              <a:rPr lang="en-US" sz="1200" b="1" dirty="0">
                <a:solidFill>
                  <a:srgbClr val="00B050"/>
                </a:solidFill>
                <a:latin typeface="Wingdings 3"/>
                <a:ea typeface="Times New Roman"/>
                <a:cs typeface="Times New Roman"/>
              </a:rPr>
              <a:t>u</a:t>
            </a:r>
            <a:endParaRPr lang="en-US" sz="1200" dirty="0">
              <a:solidFill>
                <a:srgbClr val="00B050"/>
              </a:solidFill>
              <a:ea typeface="Calibri"/>
              <a:cs typeface="Times New Roman"/>
            </a:endParaRPr>
          </a:p>
        </p:txBody>
      </p:sp>
      <p:sp>
        <p:nvSpPr>
          <p:cNvPr id="41" name="Rectangle 40"/>
          <p:cNvSpPr/>
          <p:nvPr/>
        </p:nvSpPr>
        <p:spPr>
          <a:xfrm rot="5400000">
            <a:off x="7894400" y="1759909"/>
            <a:ext cx="319317" cy="304699"/>
          </a:xfrm>
          <a:prstGeom prst="rect">
            <a:avLst/>
          </a:prstGeom>
          <a:noFill/>
          <a:effectLst>
            <a:glow rad="127000">
              <a:srgbClr val="FF0000"/>
            </a:glow>
          </a:effectLst>
        </p:spPr>
        <p:txBody>
          <a:bodyPr wrap="square">
            <a:spAutoFit/>
          </a:bodyPr>
          <a:lstStyle/>
          <a:p>
            <a:pPr fontAlgn="base">
              <a:lnSpc>
                <a:spcPct val="115000"/>
              </a:lnSpc>
            </a:pPr>
            <a:r>
              <a:rPr lang="en-US" sz="1200" b="1" dirty="0">
                <a:solidFill>
                  <a:srgbClr val="FF0000"/>
                </a:solidFill>
                <a:latin typeface="Wingdings 3"/>
                <a:ea typeface="Times New Roman"/>
                <a:cs typeface="Times New Roman"/>
              </a:rPr>
              <a:t>u</a:t>
            </a:r>
            <a:endParaRPr lang="en-US" sz="1200" dirty="0">
              <a:solidFill>
                <a:srgbClr val="FF0000"/>
              </a:solidFill>
              <a:ea typeface="Calibri"/>
              <a:cs typeface="Times New Roman"/>
            </a:endParaRPr>
          </a:p>
        </p:txBody>
      </p:sp>
      <p:sp>
        <p:nvSpPr>
          <p:cNvPr id="42" name="Rectangle 41"/>
          <p:cNvSpPr/>
          <p:nvPr/>
        </p:nvSpPr>
        <p:spPr>
          <a:xfrm rot="5400000">
            <a:off x="7985234" y="4655509"/>
            <a:ext cx="319317" cy="304699"/>
          </a:xfrm>
          <a:prstGeom prst="rect">
            <a:avLst/>
          </a:prstGeom>
          <a:noFill/>
          <a:effectLst>
            <a:glow rad="127000">
              <a:srgbClr val="FF0000"/>
            </a:glow>
          </a:effectLst>
        </p:spPr>
        <p:txBody>
          <a:bodyPr wrap="square">
            <a:spAutoFit/>
          </a:bodyPr>
          <a:lstStyle/>
          <a:p>
            <a:pPr fontAlgn="base">
              <a:lnSpc>
                <a:spcPct val="115000"/>
              </a:lnSpc>
            </a:pPr>
            <a:r>
              <a:rPr lang="en-US" sz="1200" b="1" dirty="0">
                <a:solidFill>
                  <a:srgbClr val="FF0000"/>
                </a:solidFill>
                <a:latin typeface="Wingdings 3"/>
                <a:ea typeface="Times New Roman"/>
                <a:cs typeface="Times New Roman"/>
              </a:rPr>
              <a:t>u</a:t>
            </a:r>
            <a:endParaRPr lang="en-US" sz="1200" dirty="0">
              <a:solidFill>
                <a:srgbClr val="FF0000"/>
              </a:solidFill>
              <a:ea typeface="Calibri"/>
              <a:cs typeface="Times New Roman"/>
            </a:endParaRPr>
          </a:p>
        </p:txBody>
      </p:sp>
    </p:spTree>
    <p:extLst>
      <p:ext uri="{BB962C8B-B14F-4D97-AF65-F5344CB8AC3E}">
        <p14:creationId xmlns:p14="http://schemas.microsoft.com/office/powerpoint/2010/main" val="3081091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8" name="Title 4"/>
          <p:cNvSpPr txBox="1">
            <a:spLocks/>
          </p:cNvSpPr>
          <p:nvPr/>
        </p:nvSpPr>
        <p:spPr bwMode="auto">
          <a:xfrm>
            <a:off x="315118" y="764704"/>
            <a:ext cx="8513763" cy="403225"/>
          </a:xfrm>
          <a:prstGeom prst="rect">
            <a:avLst/>
          </a:prstGeom>
          <a:noFill/>
          <a:ln>
            <a:miter lim="800000"/>
            <a:headEnd/>
            <a:tailEnd/>
          </a:ln>
        </p:spPr>
        <p:txBody>
          <a:bodyPr/>
          <a:lstStyle/>
          <a:p>
            <a:pPr eaLnBrk="0" fontAlgn="base" hangingPunct="0">
              <a:spcBef>
                <a:spcPct val="0"/>
              </a:spcBef>
              <a:spcAft>
                <a:spcPct val="0"/>
              </a:spcAft>
              <a:defRPr/>
            </a:pPr>
            <a:r>
              <a:rPr lang="en-US" sz="2400" b="1" dirty="0">
                <a:solidFill>
                  <a:prstClr val="black"/>
                </a:solidFill>
                <a:cs typeface="Arial" charset="0"/>
              </a:rPr>
              <a:t>Santander Investment Securities Inc. Risk Management Metrics</a:t>
            </a:r>
          </a:p>
        </p:txBody>
      </p:sp>
      <p:sp>
        <p:nvSpPr>
          <p:cNvPr id="12" name="TextBox 11"/>
          <p:cNvSpPr txBox="1"/>
          <p:nvPr/>
        </p:nvSpPr>
        <p:spPr>
          <a:xfrm>
            <a:off x="816373" y="5410200"/>
            <a:ext cx="7478053" cy="307777"/>
          </a:xfrm>
          <a:prstGeom prst="rect">
            <a:avLst/>
          </a:prstGeom>
          <a:noFill/>
          <a:ln w="6350"/>
          <a:effectLst/>
        </p:spPr>
        <p:style>
          <a:lnRef idx="0">
            <a:schemeClr val="dk1"/>
          </a:lnRef>
          <a:fillRef idx="3">
            <a:schemeClr val="dk1"/>
          </a:fillRef>
          <a:effectRef idx="3">
            <a:schemeClr val="dk1"/>
          </a:effectRef>
          <a:fontRef idx="minor">
            <a:schemeClr val="lt1"/>
          </a:fontRef>
        </p:style>
        <p:txBody>
          <a:bodyPr wrap="square" rtlCol="0">
            <a:spAutoFit/>
          </a:bodyPr>
          <a:lstStyle/>
          <a:p>
            <a:pPr fontAlgn="base">
              <a:spcBef>
                <a:spcPct val="0"/>
              </a:spcBef>
              <a:spcAft>
                <a:spcPct val="0"/>
              </a:spcAft>
            </a:pPr>
            <a:r>
              <a:rPr lang="en-US" sz="1400" b="1" dirty="0">
                <a:solidFill>
                  <a:prstClr val="black"/>
                </a:solidFill>
              </a:rPr>
              <a:t>Discussion</a:t>
            </a:r>
            <a:r>
              <a:rPr lang="en-US" sz="1400" dirty="0" smtClean="0">
                <a:solidFill>
                  <a:prstClr val="black"/>
                </a:solidFill>
              </a:rPr>
              <a:t>:</a:t>
            </a:r>
          </a:p>
        </p:txBody>
      </p:sp>
      <p:grpSp>
        <p:nvGrpSpPr>
          <p:cNvPr id="38" name="Group 37"/>
          <p:cNvGrpSpPr/>
          <p:nvPr/>
        </p:nvGrpSpPr>
        <p:grpSpPr>
          <a:xfrm>
            <a:off x="407060" y="199273"/>
            <a:ext cx="7289140" cy="377896"/>
            <a:chOff x="609880" y="190297"/>
            <a:chExt cx="7289140" cy="377896"/>
          </a:xfrm>
        </p:grpSpPr>
        <p:grpSp>
          <p:nvGrpSpPr>
            <p:cNvPr id="39" name="Group 38"/>
            <p:cNvGrpSpPr/>
            <p:nvPr/>
          </p:nvGrpSpPr>
          <p:grpSpPr>
            <a:xfrm>
              <a:off x="2236723" y="190297"/>
              <a:ext cx="4920888" cy="370895"/>
              <a:chOff x="2708880" y="95297"/>
              <a:chExt cx="4594681" cy="370895"/>
            </a:xfrm>
          </p:grpSpPr>
          <p:grpSp>
            <p:nvGrpSpPr>
              <p:cNvPr id="43" name="Group 42"/>
              <p:cNvGrpSpPr/>
              <p:nvPr/>
            </p:nvGrpSpPr>
            <p:grpSpPr>
              <a:xfrm>
                <a:off x="3489832" y="97272"/>
                <a:ext cx="3813729" cy="368920"/>
                <a:chOff x="3122279" y="137613"/>
                <a:chExt cx="3813729" cy="368920"/>
              </a:xfrm>
            </p:grpSpPr>
            <p:sp>
              <p:nvSpPr>
                <p:cNvPr id="45" name="74 Redondear rectángulo de esquina del mismo lado"/>
                <p:cNvSpPr/>
                <p:nvPr/>
              </p:nvSpPr>
              <p:spPr>
                <a:xfrm>
                  <a:off x="6204488" y="137613"/>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46" name="74 Redondear rectángulo de esquina del mismo lado"/>
                <p:cNvSpPr/>
                <p:nvPr/>
              </p:nvSpPr>
              <p:spPr>
                <a:xfrm>
                  <a:off x="5424444"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48" name="74 Redondear rectángulo de esquina del mismo lado"/>
                <p:cNvSpPr/>
                <p:nvPr/>
              </p:nvSpPr>
              <p:spPr>
                <a:xfrm>
                  <a:off x="3899428"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49" name="74 Redondear rectángulo de esquina del mismo lado"/>
                <p:cNvSpPr/>
                <p:nvPr/>
              </p:nvSpPr>
              <p:spPr>
                <a:xfrm>
                  <a:off x="4679096"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sp>
              <p:nvSpPr>
                <p:cNvPr id="50" name="63 Redondear rectángulo de esquina del mismo lado"/>
                <p:cNvSpPr/>
                <p:nvPr/>
              </p:nvSpPr>
              <p:spPr>
                <a:xfrm>
                  <a:off x="3122279"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Credit</a:t>
                  </a:r>
                </a:p>
              </p:txBody>
            </p:sp>
          </p:grpSp>
          <p:sp>
            <p:nvSpPr>
              <p:cNvPr id="44" name="63 Redondear rectángulo de esquina del mismo lado"/>
              <p:cNvSpPr/>
              <p:nvPr/>
            </p:nvSpPr>
            <p:spPr>
              <a:xfrm>
                <a:off x="2708880" y="95297"/>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00" dirty="0">
                    <a:solidFill>
                      <a:prstClr val="black"/>
                    </a:solidFill>
                  </a:rPr>
                  <a:t>Reputational,</a:t>
                </a:r>
              </a:p>
              <a:p>
                <a:pPr algn="ctr" fontAlgn="base">
                  <a:lnSpc>
                    <a:spcPts val="1000"/>
                  </a:lnSpc>
                  <a:spcBef>
                    <a:spcPct val="0"/>
                  </a:spcBef>
                  <a:spcAft>
                    <a:spcPct val="0"/>
                  </a:spcAft>
                </a:pPr>
                <a:r>
                  <a:rPr lang="en-US" sz="1100" dirty="0">
                    <a:solidFill>
                      <a:prstClr val="black"/>
                    </a:solidFill>
                  </a:rPr>
                  <a:t>Compliance</a:t>
                </a:r>
              </a:p>
            </p:txBody>
          </p:sp>
        </p:grpSp>
        <p:sp>
          <p:nvSpPr>
            <p:cNvPr id="40" name="63 Redondear rectángulo de esquina del mismo lado"/>
            <p:cNvSpPr/>
            <p:nvPr/>
          </p:nvSpPr>
          <p:spPr>
            <a:xfrm>
              <a:off x="1412529" y="193212"/>
              <a:ext cx="804672"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Strategic</a:t>
              </a:r>
            </a:p>
          </p:txBody>
        </p:sp>
        <p:sp>
          <p:nvSpPr>
            <p:cNvPr id="41" name="63 Redondear rectángulo de esquina del mismo lado"/>
            <p:cNvSpPr/>
            <p:nvPr/>
          </p:nvSpPr>
          <p:spPr>
            <a:xfrm>
              <a:off x="7167500" y="191230"/>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sp>
          <p:nvSpPr>
            <p:cNvPr id="42" name="63 Redondear rectángulo de esquina del mismo lado"/>
            <p:cNvSpPr/>
            <p:nvPr/>
          </p:nvSpPr>
          <p:spPr>
            <a:xfrm>
              <a:off x="609880" y="199273"/>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Summary</a:t>
              </a:r>
            </a:p>
          </p:txBody>
        </p:sp>
      </p:grpSp>
      <p:sp>
        <p:nvSpPr>
          <p:cNvPr id="20" name="Slide Number Placeholder 19"/>
          <p:cNvSpPr>
            <a:spLocks noGrp="1"/>
          </p:cNvSpPr>
          <p:nvPr>
            <p:ph type="sldNum" sz="quarter" idx="10"/>
          </p:nvPr>
        </p:nvSpPr>
        <p:spPr/>
        <p:txBody>
          <a:bodyPr/>
          <a:lstStyle/>
          <a:p>
            <a:pPr>
              <a:defRPr/>
            </a:pPr>
            <a:fld id="{0AFB00BB-C9F2-4984-A022-9AF776E36CE0}" type="slidenum">
              <a:rPr lang="es-ES" smtClean="0">
                <a:solidFill>
                  <a:prstClr val="white"/>
                </a:solidFill>
              </a:rPr>
              <a:pPr>
                <a:defRPr/>
              </a:pPr>
              <a:t>28</a:t>
            </a:fld>
            <a:endParaRPr lang="es-ES" dirty="0">
              <a:solidFill>
                <a:prstClr val="white"/>
              </a:solidFill>
            </a:endParaRPr>
          </a:p>
        </p:txBody>
      </p:sp>
      <p:sp>
        <p:nvSpPr>
          <p:cNvPr id="2" name="Rectangle 1"/>
          <p:cNvSpPr/>
          <p:nvPr/>
        </p:nvSpPr>
        <p:spPr>
          <a:xfrm>
            <a:off x="1370904" y="1905000"/>
            <a:ext cx="5486400" cy="553998"/>
          </a:xfrm>
          <a:prstGeom prst="rect">
            <a:avLst/>
          </a:prstGeom>
        </p:spPr>
        <p:txBody>
          <a:bodyPr wrap="square">
            <a:spAutoFit/>
          </a:bodyPr>
          <a:lstStyle/>
          <a:p>
            <a:r>
              <a:rPr lang="en-US" dirty="0"/>
              <a:t> </a:t>
            </a:r>
          </a:p>
          <a:p>
            <a:r>
              <a:rPr lang="en-US" sz="1200" b="1" dirty="0" smtClean="0">
                <a:latin typeface="Arial" panose="020B0604020202020204" pitchFamily="34" charset="0"/>
                <a:cs typeface="Arial" panose="020B0604020202020204" pitchFamily="34" charset="0"/>
              </a:rPr>
              <a:t>No KRI’s for this metric.</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9306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5 Marcador de número de diapositiva"/>
          <p:cNvSpPr>
            <a:spLocks noGrp="1"/>
          </p:cNvSpPr>
          <p:nvPr>
            <p:ph type="sldNum" sz="quarter" idx="10"/>
          </p:nvPr>
        </p:nvSpPr>
        <p:spPr>
          <a:xfrm>
            <a:off x="0" y="6375400"/>
            <a:ext cx="436563" cy="482600"/>
          </a:xfrm>
          <a:prstGeom prst="rect">
            <a:avLst/>
          </a:prstGeom>
        </p:spPr>
        <p:txBody>
          <a:bodyPr/>
          <a:lstStyle>
            <a:lvl1pPr algn="l">
              <a:defRPr sz="1050">
                <a:solidFill>
                  <a:schemeClr val="bg1"/>
                </a:solidFill>
              </a:defRPr>
            </a:lvl1pPr>
          </a:lstStyle>
          <a:p>
            <a:pPr>
              <a:defRPr/>
            </a:pPr>
            <a:fld id="{106BA978-0AD2-4251-852D-59FEEE1C7C09}" type="slidenum">
              <a:rPr lang="en-US" smtClean="0">
                <a:solidFill>
                  <a:prstClr val="white"/>
                </a:solidFill>
              </a:rPr>
              <a:pPr>
                <a:defRPr/>
              </a:pPr>
              <a:t>29</a:t>
            </a:fld>
            <a:endParaRPr lang="en-US" dirty="0">
              <a:solidFill>
                <a:prstClr val="white"/>
              </a:solidFill>
            </a:endParaRPr>
          </a:p>
        </p:txBody>
      </p:sp>
      <p:sp>
        <p:nvSpPr>
          <p:cNvPr id="195"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15" name="Title 4"/>
          <p:cNvSpPr txBox="1">
            <a:spLocks/>
          </p:cNvSpPr>
          <p:nvPr/>
        </p:nvSpPr>
        <p:spPr bwMode="auto">
          <a:xfrm>
            <a:off x="246577" y="764704"/>
            <a:ext cx="8513763" cy="403225"/>
          </a:xfrm>
          <a:prstGeom prst="rect">
            <a:avLst/>
          </a:prstGeom>
          <a:noFill/>
          <a:ln>
            <a:miter lim="800000"/>
            <a:headEnd/>
            <a:tailEnd/>
          </a:ln>
        </p:spPr>
        <p:txBody>
          <a:bodyPr/>
          <a:lstStyle/>
          <a:p>
            <a:pPr eaLnBrk="0" fontAlgn="base" hangingPunct="0">
              <a:spcBef>
                <a:spcPct val="0"/>
              </a:spcBef>
              <a:spcAft>
                <a:spcPct val="0"/>
              </a:spcAft>
              <a:defRPr/>
            </a:pPr>
            <a:r>
              <a:rPr lang="en-US" sz="2400" b="1" dirty="0">
                <a:solidFill>
                  <a:prstClr val="black"/>
                </a:solidFill>
                <a:cs typeface="Arial" charset="0"/>
              </a:rPr>
              <a:t> Santander Investment Securities Inc. Risk Management Metrics</a:t>
            </a:r>
          </a:p>
        </p:txBody>
      </p:sp>
      <p:grpSp>
        <p:nvGrpSpPr>
          <p:cNvPr id="30" name="Group 29"/>
          <p:cNvGrpSpPr/>
          <p:nvPr/>
        </p:nvGrpSpPr>
        <p:grpSpPr>
          <a:xfrm>
            <a:off x="407060" y="201026"/>
            <a:ext cx="7289140" cy="373492"/>
            <a:chOff x="609880" y="188640"/>
            <a:chExt cx="7289140" cy="373492"/>
          </a:xfrm>
        </p:grpSpPr>
        <p:grpSp>
          <p:nvGrpSpPr>
            <p:cNvPr id="31" name="Group 30"/>
            <p:cNvGrpSpPr/>
            <p:nvPr/>
          </p:nvGrpSpPr>
          <p:grpSpPr>
            <a:xfrm>
              <a:off x="2236723" y="190297"/>
              <a:ext cx="4085463" cy="370895"/>
              <a:chOff x="2708880" y="95297"/>
              <a:chExt cx="3814637" cy="370895"/>
            </a:xfrm>
          </p:grpSpPr>
          <p:grpSp>
            <p:nvGrpSpPr>
              <p:cNvPr id="35" name="Group 34"/>
              <p:cNvGrpSpPr/>
              <p:nvPr/>
            </p:nvGrpSpPr>
            <p:grpSpPr>
              <a:xfrm>
                <a:off x="3489832" y="97272"/>
                <a:ext cx="3033685" cy="368920"/>
                <a:chOff x="3122279" y="137613"/>
                <a:chExt cx="3033685" cy="368920"/>
              </a:xfrm>
            </p:grpSpPr>
            <p:sp>
              <p:nvSpPr>
                <p:cNvPr id="38" name="74 Redondear rectángulo de esquina del mismo lado"/>
                <p:cNvSpPr/>
                <p:nvPr/>
              </p:nvSpPr>
              <p:spPr>
                <a:xfrm>
                  <a:off x="5424444"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Operational</a:t>
                  </a:r>
                </a:p>
              </p:txBody>
            </p:sp>
            <p:sp>
              <p:nvSpPr>
                <p:cNvPr id="40" name="74 Redondear rectángulo de esquina del mismo lado"/>
                <p:cNvSpPr/>
                <p:nvPr/>
              </p:nvSpPr>
              <p:spPr>
                <a:xfrm>
                  <a:off x="3899428"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Market</a:t>
                  </a:r>
                </a:p>
              </p:txBody>
            </p:sp>
            <p:sp>
              <p:nvSpPr>
                <p:cNvPr id="41" name="74 Redondear rectángulo de esquina del mismo lado"/>
                <p:cNvSpPr/>
                <p:nvPr/>
              </p:nvSpPr>
              <p:spPr>
                <a:xfrm>
                  <a:off x="4679096" y="137613"/>
                  <a:ext cx="731520"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Liquidity</a:t>
                  </a:r>
                </a:p>
              </p:txBody>
            </p:sp>
            <p:sp>
              <p:nvSpPr>
                <p:cNvPr id="42" name="63 Redondear rectángulo de esquina del mismo lado"/>
                <p:cNvSpPr/>
                <p:nvPr/>
              </p:nvSpPr>
              <p:spPr>
                <a:xfrm>
                  <a:off x="3122279" y="137613"/>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Credit</a:t>
                  </a:r>
                </a:p>
              </p:txBody>
            </p:sp>
          </p:grpSp>
          <p:sp>
            <p:nvSpPr>
              <p:cNvPr id="36" name="63 Redondear rectángulo de esquina del mismo lado"/>
              <p:cNvSpPr/>
              <p:nvPr/>
            </p:nvSpPr>
            <p:spPr>
              <a:xfrm>
                <a:off x="2708880" y="95297"/>
                <a:ext cx="768406"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Reputational</a:t>
                </a:r>
              </a:p>
            </p:txBody>
          </p:sp>
        </p:grpSp>
        <p:sp>
          <p:nvSpPr>
            <p:cNvPr id="32" name="63 Redondear rectángulo de esquina del mismo lado"/>
            <p:cNvSpPr/>
            <p:nvPr/>
          </p:nvSpPr>
          <p:spPr>
            <a:xfrm>
              <a:off x="1412529" y="193212"/>
              <a:ext cx="804672"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Strategic</a:t>
              </a:r>
            </a:p>
          </p:txBody>
        </p:sp>
        <p:sp>
          <p:nvSpPr>
            <p:cNvPr id="33" name="63 Redondear rectángulo de esquina del mismo lado"/>
            <p:cNvSpPr/>
            <p:nvPr/>
          </p:nvSpPr>
          <p:spPr>
            <a:xfrm>
              <a:off x="7167500" y="191230"/>
              <a:ext cx="731520" cy="368920"/>
            </a:xfrm>
            <a:prstGeom prst="round2Same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 Capital</a:t>
              </a:r>
            </a:p>
          </p:txBody>
        </p:sp>
        <p:sp>
          <p:nvSpPr>
            <p:cNvPr id="34" name="63 Redondear rectángulo de esquina del mismo lado"/>
            <p:cNvSpPr/>
            <p:nvPr/>
          </p:nvSpPr>
          <p:spPr>
            <a:xfrm>
              <a:off x="609880" y="188640"/>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Summary</a:t>
              </a:r>
            </a:p>
          </p:txBody>
        </p:sp>
      </p:grpSp>
      <p:graphicFrame>
        <p:nvGraphicFramePr>
          <p:cNvPr id="2" name="Table 1"/>
          <p:cNvGraphicFramePr>
            <a:graphicFrameLocks noGrp="1"/>
          </p:cNvGraphicFramePr>
          <p:nvPr>
            <p:extLst>
              <p:ext uri="{D42A27DB-BD31-4B8C-83A1-F6EECF244321}">
                <p14:modId xmlns:p14="http://schemas.microsoft.com/office/powerpoint/2010/main" val="3687239832"/>
              </p:ext>
            </p:extLst>
          </p:nvPr>
        </p:nvGraphicFramePr>
        <p:xfrm>
          <a:off x="595265" y="1295400"/>
          <a:ext cx="7953470" cy="1251327"/>
        </p:xfrm>
        <a:graphic>
          <a:graphicData uri="http://schemas.openxmlformats.org/drawingml/2006/table">
            <a:tbl>
              <a:tblPr firstRow="1" firstCol="1" bandRow="1"/>
              <a:tblGrid>
                <a:gridCol w="838199"/>
                <a:gridCol w="2004651"/>
                <a:gridCol w="745074"/>
                <a:gridCol w="745074"/>
                <a:gridCol w="745074"/>
                <a:gridCol w="745074"/>
                <a:gridCol w="1201589"/>
                <a:gridCol w="928735"/>
              </a:tblGrid>
              <a:tr h="609600">
                <a:tc>
                  <a:txBody>
                    <a:bodyPr/>
                    <a:lstStyle/>
                    <a:p>
                      <a:pPr marL="0" marR="0" indent="8890" algn="l" defTabSz="914400" rtl="0" eaLnBrk="1" fontAlgn="auto" latinLnBrk="0" hangingPunct="1">
                        <a:lnSpc>
                          <a:spcPct val="115000"/>
                        </a:lnSpc>
                        <a:spcBef>
                          <a:spcPts val="0"/>
                        </a:spcBef>
                        <a:spcAft>
                          <a:spcPts val="0"/>
                        </a:spcAft>
                        <a:buClrTx/>
                        <a:buSzTx/>
                        <a:buFontTx/>
                        <a:buNone/>
                        <a:tabLst/>
                        <a:defRPr/>
                      </a:pPr>
                      <a:r>
                        <a:rPr lang="en-US" sz="1050" b="1" dirty="0" smtClean="0">
                          <a:solidFill>
                            <a:schemeClr val="bg1"/>
                          </a:solidFill>
                          <a:effectLst/>
                          <a:latin typeface="Arial" panose="020B0604020202020204" pitchFamily="34" charset="0"/>
                          <a:ea typeface="Times New Roman"/>
                          <a:cs typeface="Arial" panose="020B0604020202020204" pitchFamily="34" charset="0"/>
                        </a:rPr>
                        <a:t>Reference</a:t>
                      </a:r>
                    </a:p>
                    <a:p>
                      <a:pPr marL="0" marR="0" indent="8890">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indent="8890">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Core Metric</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200" b="1" i="0" u="none" strike="noStrike" dirty="0" smtClean="0">
                          <a:solidFill>
                            <a:schemeClr val="tx1"/>
                          </a:solidFill>
                          <a:latin typeface="Arial" panose="020B0604020202020204" pitchFamily="34" charset="0"/>
                          <a:cs typeface="Arial" panose="020B0604020202020204" pitchFamily="34" charset="0"/>
                        </a:rPr>
                        <a:t>April</a:t>
                      </a:r>
                      <a:r>
                        <a:rPr lang="en-US" sz="12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200" b="1" i="0" u="none" strike="noStrike" baseline="0" dirty="0" smtClean="0">
                          <a:solidFill>
                            <a:schemeClr val="tx1"/>
                          </a:solidFill>
                          <a:latin typeface="Arial" panose="020B0604020202020204" pitchFamily="34" charset="0"/>
                          <a:cs typeface="Arial" panose="020B0604020202020204" pitchFamily="34" charset="0"/>
                        </a:rPr>
                        <a:t>2016</a:t>
                      </a:r>
                      <a:endParaRPr lang="en-US" sz="120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200" b="1" i="0" u="none" strike="noStrike" dirty="0" smtClean="0">
                          <a:solidFill>
                            <a:schemeClr val="tx1"/>
                          </a:solidFill>
                          <a:latin typeface="Arial" panose="020B0604020202020204" pitchFamily="34" charset="0"/>
                          <a:cs typeface="Arial" panose="020B0604020202020204" pitchFamily="34" charset="0"/>
                        </a:rPr>
                        <a:t>May</a:t>
                      </a:r>
                      <a:r>
                        <a:rPr lang="en-US" sz="1200" b="1" i="0" u="none" strike="noStrike" baseline="0" dirty="0" smtClean="0">
                          <a:solidFill>
                            <a:schemeClr val="tx1"/>
                          </a:solidFill>
                          <a:latin typeface="Arial" panose="020B0604020202020204" pitchFamily="34" charset="0"/>
                          <a:cs typeface="Arial" panose="020B0604020202020204" pitchFamily="34" charset="0"/>
                        </a:rPr>
                        <a:t> </a:t>
                      </a:r>
                    </a:p>
                    <a:p>
                      <a:pPr algn="ctr" fontAlgn="ctr"/>
                      <a:r>
                        <a:rPr lang="en-US" sz="1200" b="1" i="0" u="none" strike="noStrike" baseline="0" dirty="0" smtClean="0">
                          <a:solidFill>
                            <a:schemeClr val="tx1"/>
                          </a:solidFill>
                          <a:latin typeface="Arial" panose="020B0604020202020204" pitchFamily="34" charset="0"/>
                          <a:cs typeface="Arial" panose="020B0604020202020204" pitchFamily="34" charset="0"/>
                        </a:rPr>
                        <a:t>2016</a:t>
                      </a:r>
                      <a:endParaRPr lang="en-US" sz="120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200" b="1" i="0" u="none" strike="noStrike" dirty="0" smtClean="0">
                          <a:solidFill>
                            <a:schemeClr val="tx1"/>
                          </a:solidFill>
                          <a:latin typeface="Arial" panose="020B0604020202020204" pitchFamily="34" charset="0"/>
                          <a:cs typeface="Arial" panose="020B0604020202020204" pitchFamily="34" charset="0"/>
                        </a:rPr>
                        <a:t>June </a:t>
                      </a:r>
                    </a:p>
                    <a:p>
                      <a:pPr algn="ctr" fontAlgn="ctr"/>
                      <a:r>
                        <a:rPr lang="en-US" sz="1200" b="1" i="0" u="none" strike="noStrike" dirty="0" smtClean="0">
                          <a:solidFill>
                            <a:schemeClr val="tx1"/>
                          </a:solidFill>
                          <a:latin typeface="Arial" panose="020B0604020202020204" pitchFamily="34" charset="0"/>
                          <a:cs typeface="Arial" panose="020B0604020202020204" pitchFamily="34" charset="0"/>
                        </a:rPr>
                        <a:t>2016</a:t>
                      </a:r>
                      <a:endParaRPr lang="en-US" sz="1200" b="1" i="0" u="none" strike="noStrike" dirty="0">
                        <a:solidFill>
                          <a:schemeClr val="tx1"/>
                        </a:solidFill>
                        <a:latin typeface="Arial" panose="020B0604020202020204" pitchFamily="34" charset="0"/>
                        <a:cs typeface="Arial" panose="020B060402020202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RED LIMIT</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1000" b="1" dirty="0">
                          <a:effectLst/>
                          <a:latin typeface="Arial" panose="020B0604020202020204" pitchFamily="34" charset="0"/>
                          <a:ea typeface="Times New Roman"/>
                          <a:cs typeface="Arial" panose="020B0604020202020204" pitchFamily="34" charset="0"/>
                        </a:rPr>
                        <a:t>AMBER TRIGGER</a:t>
                      </a:r>
                      <a:endParaRPr lang="en-US" sz="1050" dirty="0">
                        <a:effectLst/>
                        <a:latin typeface="Arial" panose="020B0604020202020204" pitchFamily="34" charset="0"/>
                        <a:ea typeface="Times New Roman"/>
                        <a:cs typeface="Arial" panose="020B0604020202020204" pitchFamily="34" charset="0"/>
                      </a:endParaRPr>
                    </a:p>
                    <a:p>
                      <a:pPr marL="0" marR="0" algn="ctr">
                        <a:lnSpc>
                          <a:spcPct val="115000"/>
                        </a:lnSpc>
                        <a:spcBef>
                          <a:spcPts val="0"/>
                        </a:spcBef>
                        <a:spcAft>
                          <a:spcPts val="0"/>
                        </a:spcAft>
                      </a:pPr>
                      <a:r>
                        <a:rPr lang="en-US" sz="1000" b="1" dirty="0">
                          <a:solidFill>
                            <a:srgbClr val="FFFFFF"/>
                          </a:solidFill>
                          <a:effectLst/>
                          <a:latin typeface="Arial" panose="020B0604020202020204" pitchFamily="34" charset="0"/>
                          <a:ea typeface="Times New Roman"/>
                          <a:cs typeface="Arial" panose="020B0604020202020204" pitchFamily="34" charset="0"/>
                        </a:rPr>
                        <a:t> </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15000"/>
                        </a:lnSpc>
                        <a:spcBef>
                          <a:spcPts val="0"/>
                        </a:spcBef>
                        <a:spcAft>
                          <a:spcPts val="0"/>
                        </a:spcAft>
                      </a:pPr>
                      <a:r>
                        <a:rPr lang="en-US" sz="1050" b="1" dirty="0" smtClean="0">
                          <a:solidFill>
                            <a:schemeClr val="bg1"/>
                          </a:solidFill>
                          <a:effectLst/>
                          <a:latin typeface="Arial" panose="020B0604020202020204" pitchFamily="34" charset="0"/>
                          <a:ea typeface="Times New Roman"/>
                          <a:cs typeface="Arial" panose="020B0604020202020204" pitchFamily="34" charset="0"/>
                        </a:rPr>
                        <a:t>TREND</a:t>
                      </a:r>
                      <a:endParaRPr lang="en-US" sz="1050" b="1" dirty="0">
                        <a:solidFill>
                          <a:schemeClr val="bg1"/>
                        </a:solidFill>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641727">
                <a:tc>
                  <a:txBody>
                    <a:bodyPr/>
                    <a:lstStyle/>
                    <a:p>
                      <a:pPr marL="0" marR="0">
                        <a:lnSpc>
                          <a:spcPct val="115000"/>
                        </a:lnSpc>
                        <a:spcBef>
                          <a:spcPts val="0"/>
                        </a:spcBef>
                        <a:spcAft>
                          <a:spcPts val="1000"/>
                        </a:spcAft>
                      </a:pPr>
                      <a:r>
                        <a:rPr lang="en-US" sz="1050" dirty="0" smtClean="0">
                          <a:effectLst/>
                          <a:latin typeface="Arial" panose="020B0604020202020204" pitchFamily="34" charset="0"/>
                          <a:ea typeface="Times New Roman"/>
                          <a:cs typeface="Arial" panose="020B0604020202020204" pitchFamily="34" charset="0"/>
                        </a:rPr>
                        <a:t>Capital</a:t>
                      </a: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latin typeface="Arial"/>
                          <a:ea typeface="Times New Roman"/>
                          <a:cs typeface="Times New Roman"/>
                        </a:rPr>
                        <a:t>Debt to Equity Ratio </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dirty="0" smtClean="0">
                          <a:latin typeface="Arial" panose="020B0604020202020204" pitchFamily="34" charset="0"/>
                          <a:cs typeface="Arial" panose="020B0604020202020204" pitchFamily="34" charset="0"/>
                        </a:rPr>
                        <a:t>0%</a:t>
                      </a:r>
                      <a:endParaRPr lang="en-US" sz="1000" dirty="0">
                        <a:latin typeface="Arial" panose="020B060402020202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smtClean="0">
                          <a:latin typeface="Arial" panose="020B0604020202020204" pitchFamily="34" charset="0"/>
                          <a:cs typeface="Arial" panose="020B0604020202020204" pitchFamily="34" charset="0"/>
                        </a:rPr>
                        <a:t>0%</a:t>
                      </a:r>
                    </a:p>
                    <a:p>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40030" algn="ctr">
                        <a:lnSpc>
                          <a:spcPct val="115000"/>
                        </a:lnSpc>
                        <a:spcBef>
                          <a:spcPts val="0"/>
                        </a:spcBef>
                        <a:spcAft>
                          <a:spcPts val="0"/>
                        </a:spcAft>
                      </a:pPr>
                      <a:endParaRPr lang="en-US" sz="1200" dirty="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000" i="0" dirty="0" smtClean="0">
                          <a:effectLst/>
                          <a:latin typeface="Arial"/>
                          <a:ea typeface="Times New Roman"/>
                          <a:cs typeface="Times New Roman"/>
                        </a:rPr>
                        <a:t>68%</a:t>
                      </a:r>
                      <a:endParaRPr lang="en-US" sz="1100" i="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marR="0" indent="-285750" algn="ctr">
                        <a:lnSpc>
                          <a:spcPct val="115000"/>
                        </a:lnSpc>
                        <a:spcBef>
                          <a:spcPts val="0"/>
                        </a:spcBef>
                        <a:spcAft>
                          <a:spcPts val="0"/>
                        </a:spcAft>
                      </a:pPr>
                      <a:r>
                        <a:rPr lang="en-US" sz="1000" i="0" dirty="0" smtClean="0">
                          <a:effectLst/>
                          <a:latin typeface="Arial"/>
                          <a:ea typeface="Times New Roman"/>
                          <a:cs typeface="Times New Roman"/>
                        </a:rPr>
                        <a:t>&lt;66%</a:t>
                      </a:r>
                      <a:endParaRPr lang="en-US" sz="1100" i="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endParaRPr lang="en-US" sz="1050" dirty="0">
                        <a:effectLst/>
                        <a:latin typeface="Arial" panose="020B0604020202020204" pitchFamily="34" charset="0"/>
                        <a:ea typeface="Times New Roman"/>
                        <a:cs typeface="Arial" panose="020B0604020202020204" pitchFamily="34" charset="0"/>
                      </a:endParaRPr>
                    </a:p>
                  </a:txBody>
                  <a:tcPr marL="49746" marR="49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TextBox 20"/>
          <p:cNvSpPr txBox="1"/>
          <p:nvPr/>
        </p:nvSpPr>
        <p:spPr>
          <a:xfrm>
            <a:off x="990600" y="3505200"/>
            <a:ext cx="7306641" cy="1815882"/>
          </a:xfrm>
          <a:prstGeom prst="rect">
            <a:avLst/>
          </a:prstGeom>
          <a:noFill/>
          <a:ln w="6350"/>
          <a:effectLst/>
        </p:spPr>
        <p:style>
          <a:lnRef idx="0">
            <a:schemeClr val="dk1"/>
          </a:lnRef>
          <a:fillRef idx="3">
            <a:schemeClr val="dk1"/>
          </a:fillRef>
          <a:effectRef idx="3">
            <a:schemeClr val="dk1"/>
          </a:effectRef>
          <a:fontRef idx="minor">
            <a:schemeClr val="lt1"/>
          </a:fontRef>
        </p:style>
        <p:txBody>
          <a:bodyPr wrap="square" rtlCol="0">
            <a:spAutoFit/>
          </a:bodyPr>
          <a:lstStyle/>
          <a:p>
            <a:pPr fontAlgn="base">
              <a:spcBef>
                <a:spcPct val="0"/>
              </a:spcBef>
              <a:spcAft>
                <a:spcPct val="0"/>
              </a:spcAft>
            </a:pPr>
            <a:r>
              <a:rPr lang="en-US" sz="1400" b="1" dirty="0">
                <a:solidFill>
                  <a:prstClr val="black"/>
                </a:solidFill>
              </a:rPr>
              <a:t>Discussion</a:t>
            </a:r>
            <a:r>
              <a:rPr lang="en-US" sz="1400" dirty="0" smtClean="0">
                <a:solidFill>
                  <a:prstClr val="black"/>
                </a:solidFill>
              </a:rPr>
              <a:t>:</a:t>
            </a:r>
          </a:p>
          <a:p>
            <a:pPr>
              <a:buClr>
                <a:srgbClr val="FF0000"/>
              </a:buClr>
            </a:pPr>
            <a:r>
              <a:rPr lang="en-US" sz="1400" dirty="0" smtClean="0">
                <a:solidFill>
                  <a:schemeClr val="tx1"/>
                </a:solidFill>
              </a:rPr>
              <a:t>Variances </a:t>
            </a:r>
            <a:r>
              <a:rPr lang="en-US" sz="1400" dirty="0">
                <a:solidFill>
                  <a:schemeClr val="tx1"/>
                </a:solidFill>
              </a:rPr>
              <a:t>in Regulatory Net Capital are due to the subordinated loan from </a:t>
            </a:r>
            <a:r>
              <a:rPr lang="en-US" sz="1400" dirty="0" err="1">
                <a:solidFill>
                  <a:schemeClr val="tx1"/>
                </a:solidFill>
              </a:rPr>
              <a:t>Banco</a:t>
            </a:r>
            <a:r>
              <a:rPr lang="en-US" sz="1400" dirty="0">
                <a:solidFill>
                  <a:schemeClr val="tx1"/>
                </a:solidFill>
              </a:rPr>
              <a:t> Santander S.A., which is used on an as needed basis to fulfill capital requirements for primary offerings (ECM and DCM).</a:t>
            </a:r>
          </a:p>
          <a:p>
            <a:pPr>
              <a:buClr>
                <a:srgbClr val="FF0000"/>
              </a:buClr>
            </a:pPr>
            <a:r>
              <a:rPr lang="en-US" sz="1400" dirty="0">
                <a:solidFill>
                  <a:schemeClr val="tx1"/>
                </a:solidFill>
              </a:rPr>
              <a:t> </a:t>
            </a:r>
          </a:p>
          <a:p>
            <a:pPr>
              <a:buClr>
                <a:srgbClr val="FF0000"/>
              </a:buClr>
            </a:pPr>
            <a:r>
              <a:rPr lang="en-US" sz="1400" dirty="0">
                <a:solidFill>
                  <a:schemeClr val="tx1"/>
                </a:solidFill>
              </a:rPr>
              <a:t>Net Capital is adequate to cover for current business activities and amply exceeds regulatory requirements. </a:t>
            </a:r>
          </a:p>
          <a:p>
            <a:pPr fontAlgn="base">
              <a:spcBef>
                <a:spcPct val="0"/>
              </a:spcBef>
              <a:spcAft>
                <a:spcPct val="0"/>
              </a:spcAft>
            </a:pPr>
            <a:endParaRPr lang="en-US" sz="1400" dirty="0" smtClean="0">
              <a:solidFill>
                <a:prstClr val="black"/>
              </a:solidFill>
            </a:endParaRPr>
          </a:p>
        </p:txBody>
      </p:sp>
      <p:sp>
        <p:nvSpPr>
          <p:cNvPr id="22" name="74 Redondear rectángulo de esquina del mismo lado"/>
          <p:cNvSpPr/>
          <p:nvPr/>
        </p:nvSpPr>
        <p:spPr>
          <a:xfrm>
            <a:off x="6150745" y="191602"/>
            <a:ext cx="783455" cy="368920"/>
          </a:xfrm>
          <a:prstGeom prst="round2Same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fontAlgn="base">
              <a:lnSpc>
                <a:spcPts val="1000"/>
              </a:lnSpc>
              <a:spcBef>
                <a:spcPct val="0"/>
              </a:spcBef>
              <a:spcAft>
                <a:spcPct val="0"/>
              </a:spcAft>
            </a:pPr>
            <a:r>
              <a:rPr lang="en-US" sz="1150" dirty="0">
                <a:solidFill>
                  <a:prstClr val="black"/>
                </a:solidFill>
              </a:rPr>
              <a:t>Model</a:t>
            </a:r>
          </a:p>
        </p:txBody>
      </p:sp>
      <p:sp>
        <p:nvSpPr>
          <p:cNvPr id="20" name="Rectangle 19"/>
          <p:cNvSpPr/>
          <p:nvPr/>
        </p:nvSpPr>
        <p:spPr>
          <a:xfrm>
            <a:off x="7843271" y="2065296"/>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spTree>
    <p:extLst>
      <p:ext uri="{BB962C8B-B14F-4D97-AF65-F5344CB8AC3E}">
        <p14:creationId xmlns:p14="http://schemas.microsoft.com/office/powerpoint/2010/main" val="8902838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46 Rectángulo redondeado"/>
          <p:cNvSpPr/>
          <p:nvPr/>
        </p:nvSpPr>
        <p:spPr bwMode="auto">
          <a:xfrm>
            <a:off x="2208310" y="115863"/>
            <a:ext cx="2003650" cy="504825"/>
          </a:xfrm>
          <a:prstGeom prst="roundRect">
            <a:avLst>
              <a:gd name="adj" fmla="val 998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a:lnSpc>
                <a:spcPts val="1000"/>
              </a:lnSpc>
              <a:defRPr/>
            </a:pPr>
            <a:r>
              <a:rPr lang="en-US" sz="1200" b="1" dirty="0">
                <a:solidFill>
                  <a:prstClr val="white"/>
                </a:solidFill>
              </a:rPr>
              <a:t>Executive </a:t>
            </a:r>
            <a:r>
              <a:rPr lang="en-US" sz="1200" b="1" dirty="0" smtClean="0">
                <a:solidFill>
                  <a:prstClr val="white"/>
                </a:solidFill>
              </a:rPr>
              <a:t>Summary</a:t>
            </a:r>
            <a:endParaRPr lang="en-US" sz="1200" b="1" dirty="0">
              <a:solidFill>
                <a:prstClr val="white"/>
              </a:solidFill>
            </a:endParaRPr>
          </a:p>
        </p:txBody>
      </p:sp>
      <p:sp>
        <p:nvSpPr>
          <p:cNvPr id="44"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86364784"/>
              </p:ext>
            </p:extLst>
          </p:nvPr>
        </p:nvGraphicFramePr>
        <p:xfrm>
          <a:off x="208724" y="630239"/>
          <a:ext cx="8686798" cy="6127163"/>
        </p:xfrm>
        <a:graphic>
          <a:graphicData uri="http://schemas.openxmlformats.org/drawingml/2006/table">
            <a:tbl>
              <a:tblPr firstRow="1" bandRow="1">
                <a:tableStyleId>{5DA37D80-6434-44D0-A028-1B22A696006F}</a:tableStyleId>
              </a:tblPr>
              <a:tblGrid>
                <a:gridCol w="1206500"/>
                <a:gridCol w="5747576"/>
                <a:gridCol w="990600"/>
                <a:gridCol w="742122"/>
              </a:tblGrid>
              <a:tr h="260867">
                <a:tc>
                  <a:txBody>
                    <a:bodyPr/>
                    <a:lstStyle/>
                    <a:p>
                      <a:r>
                        <a:rPr lang="en-US" sz="1200" dirty="0" smtClean="0"/>
                        <a:t>Area</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Impact</a:t>
                      </a:r>
                      <a:endParaRPr lang="en-US" sz="1200" dirty="0"/>
                    </a:p>
                  </a:txBody>
                  <a:tcPr/>
                </a:tc>
                <a:tc>
                  <a:txBody>
                    <a:bodyPr/>
                    <a:lstStyle/>
                    <a:p>
                      <a:r>
                        <a:rPr lang="en-US" sz="1200" baseline="0" dirty="0" smtClean="0"/>
                        <a:t>Actions</a:t>
                      </a:r>
                      <a:endParaRPr lang="en-US" sz="1200" dirty="0"/>
                    </a:p>
                  </a:txBody>
                  <a:tcPr/>
                </a:tc>
              </a:tr>
              <a:tr h="2067241">
                <a:tc>
                  <a:txBody>
                    <a:bodyPr/>
                    <a:lstStyle/>
                    <a:p>
                      <a:r>
                        <a:rPr lang="en-US" sz="1200" b="1" dirty="0" smtClean="0"/>
                        <a:t>Strategic </a:t>
                      </a:r>
                      <a:endParaRPr lang="en-US" sz="1200" b="1" dirty="0"/>
                    </a:p>
                  </a:txBody>
                  <a:tcPr/>
                </a:tc>
                <a:tc>
                  <a:txBody>
                    <a:bodyPr/>
                    <a:lstStyle/>
                    <a:p>
                      <a:pPr marL="0" lvl="2" fontAlgn="base">
                        <a:spcBef>
                          <a:spcPct val="0"/>
                        </a:spcBef>
                        <a:spcAft>
                          <a:spcPct val="0"/>
                        </a:spcAft>
                        <a:buClr>
                          <a:srgbClr val="FF0000"/>
                        </a:buClr>
                        <a:defRPr/>
                      </a:pPr>
                      <a:r>
                        <a:rPr lang="en-US" sz="1200" b="1" dirty="0" smtClean="0">
                          <a:solidFill>
                            <a:srgbClr val="333333"/>
                          </a:solidFill>
                        </a:rPr>
                        <a:t>LATAM</a:t>
                      </a:r>
                      <a:r>
                        <a:rPr lang="en-US" sz="1200" b="1" baseline="0" dirty="0" smtClean="0">
                          <a:solidFill>
                            <a:srgbClr val="333333"/>
                          </a:solidFill>
                        </a:rPr>
                        <a:t>:  </a:t>
                      </a:r>
                      <a:r>
                        <a:rPr lang="en-US" sz="1200" dirty="0" smtClean="0">
                          <a:solidFill>
                            <a:srgbClr val="333333"/>
                          </a:solidFill>
                        </a:rPr>
                        <a:t>Credit market slows down in Brazil in line with the economy as credit continued its downtrend in May, growing less than at the end of 2014 while NPLs remained stable. In Colombia, retail confidence improved slightly, as did industrial confidence. Moreover, imports fell in April due to an adjustment in capital goods in line with our estimate. The trade deficit stood at USD1.039. </a:t>
                      </a:r>
                      <a:r>
                        <a:rPr lang="en-US" sz="1200" dirty="0" err="1" smtClean="0">
                          <a:solidFill>
                            <a:srgbClr val="333333"/>
                          </a:solidFill>
                        </a:rPr>
                        <a:t>LatAm</a:t>
                      </a:r>
                      <a:r>
                        <a:rPr lang="en-US" sz="1200" dirty="0" smtClean="0">
                          <a:solidFill>
                            <a:srgbClr val="333333"/>
                          </a:solidFill>
                        </a:rPr>
                        <a:t> Daily June 6, 2016</a:t>
                      </a:r>
                      <a:endParaRPr lang="en-US" sz="1200" dirty="0" smtClean="0"/>
                    </a:p>
                    <a:p>
                      <a:pPr marL="0" lvl="2" fontAlgn="base">
                        <a:spcBef>
                          <a:spcPct val="0"/>
                        </a:spcBef>
                        <a:spcAft>
                          <a:spcPct val="0"/>
                        </a:spcAft>
                        <a:buClr>
                          <a:srgbClr val="FF0000"/>
                        </a:buClr>
                        <a:defRPr/>
                      </a:pPr>
                      <a:r>
                        <a:rPr lang="en-US" sz="1200" b="1" dirty="0" smtClean="0"/>
                        <a:t>US Market: </a:t>
                      </a:r>
                      <a:r>
                        <a:rPr lang="en-US" sz="1200" dirty="0" smtClean="0"/>
                        <a:t>A weaker-than-expected  U.S. Labor Report on June 3</a:t>
                      </a:r>
                      <a:r>
                        <a:rPr lang="en-US" sz="1200" baseline="30000" dirty="0" smtClean="0"/>
                        <a:t>rd</a:t>
                      </a:r>
                      <a:r>
                        <a:rPr lang="en-US" sz="1200" dirty="0" smtClean="0"/>
                        <a:t> almost certainly takes a rate increase by the Fed at its June 14-15 meeting off the table. WSJ June 4-5</a:t>
                      </a:r>
                      <a:r>
                        <a:rPr lang="en-US" sz="1200" baseline="30000" dirty="0" smtClean="0"/>
                        <a:t>th</a:t>
                      </a:r>
                      <a:r>
                        <a:rPr lang="en-US" sz="1200" baseline="0" dirty="0" smtClean="0"/>
                        <a:t> Weekend Edition</a:t>
                      </a:r>
                      <a:endParaRPr lang="en-US" sz="1200" dirty="0" smtClean="0">
                        <a:solidFill>
                          <a:srgbClr val="333333"/>
                        </a:solidFill>
                      </a:endParaRPr>
                    </a:p>
                    <a:p>
                      <a:pPr marL="0" lvl="2" fontAlgn="base">
                        <a:spcBef>
                          <a:spcPct val="0"/>
                        </a:spcBef>
                        <a:spcAft>
                          <a:spcPct val="0"/>
                        </a:spcAft>
                        <a:buClr>
                          <a:srgbClr val="FF0000"/>
                        </a:buClr>
                        <a:defRPr/>
                      </a:pPr>
                      <a:r>
                        <a:rPr lang="en-US" sz="1200" b="1" dirty="0" smtClean="0">
                          <a:solidFill>
                            <a:schemeClr val="tx1"/>
                          </a:solidFill>
                        </a:rPr>
                        <a:t>Cost to</a:t>
                      </a:r>
                      <a:r>
                        <a:rPr lang="en-US" sz="1200" b="1" baseline="0" dirty="0" smtClean="0">
                          <a:solidFill>
                            <a:schemeClr val="tx1"/>
                          </a:solidFill>
                        </a:rPr>
                        <a:t> Revenue Metric</a:t>
                      </a:r>
                      <a:r>
                        <a:rPr lang="en-US" sz="1200" b="0" baseline="0" dirty="0" smtClean="0">
                          <a:solidFill>
                            <a:schemeClr val="tx1"/>
                          </a:solidFill>
                        </a:rPr>
                        <a:t>:  5 Month historical is as follows:</a:t>
                      </a:r>
                    </a:p>
                    <a:p>
                      <a:pPr marL="0" lvl="2" fontAlgn="base">
                        <a:spcBef>
                          <a:spcPct val="0"/>
                        </a:spcBef>
                        <a:spcAft>
                          <a:spcPct val="0"/>
                        </a:spcAft>
                        <a:buClr>
                          <a:srgbClr val="FF0000"/>
                        </a:buClr>
                        <a:defRPr/>
                      </a:pPr>
                      <a:endParaRPr lang="en-US" sz="1200" b="0" dirty="0">
                        <a:solidFill>
                          <a:schemeClr val="tx1"/>
                        </a:solidFill>
                      </a:endParaRPr>
                    </a:p>
                  </a:txBody>
                  <a:tcPr/>
                </a:tc>
                <a:tc>
                  <a:txBody>
                    <a:bodyPr/>
                    <a:lstStyle/>
                    <a:p>
                      <a:r>
                        <a:rPr lang="en-US" sz="1200" dirty="0" smtClean="0"/>
                        <a:t>Negative</a:t>
                      </a:r>
                      <a:r>
                        <a:rPr lang="en-US" sz="1200" baseline="0" dirty="0" smtClean="0"/>
                        <a:t> r</a:t>
                      </a:r>
                      <a:r>
                        <a:rPr lang="en-US" sz="1200" dirty="0" smtClean="0"/>
                        <a:t>evenue</a:t>
                      </a:r>
                      <a:r>
                        <a:rPr lang="en-US" sz="1200" baseline="0" dirty="0" smtClean="0"/>
                        <a:t> stream impact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Monitor</a:t>
                      </a:r>
                    </a:p>
                    <a:p>
                      <a:endParaRPr lang="en-US" sz="1200" dirty="0"/>
                    </a:p>
                  </a:txBody>
                  <a:tcPr/>
                </a:tc>
              </a:tr>
              <a:tr h="260867">
                <a:tc>
                  <a:txBody>
                    <a:bodyPr/>
                    <a:lstStyle/>
                    <a:p>
                      <a:r>
                        <a:rPr lang="en-US" sz="1200" b="1" dirty="0" smtClean="0"/>
                        <a:t>Reputational</a:t>
                      </a:r>
                      <a:endParaRPr lang="en-US" sz="1200" b="1" dirty="0"/>
                    </a:p>
                  </a:txBody>
                  <a:tcPr/>
                </a:tc>
                <a:tc>
                  <a:txBody>
                    <a:bodyPr/>
                    <a:lstStyle/>
                    <a:p>
                      <a:pPr marL="0" marR="0" indent="0" algn="just" defTabSz="914400" rtl="0" eaLnBrk="1" fontAlgn="base" latinLnBrk="0" hangingPunct="1">
                        <a:lnSpc>
                          <a:spcPct val="100000"/>
                        </a:lnSpc>
                        <a:spcBef>
                          <a:spcPts val="0"/>
                        </a:spcBef>
                        <a:spcAft>
                          <a:spcPts val="600"/>
                        </a:spcAft>
                        <a:buClr>
                          <a:srgbClr val="000000"/>
                        </a:buClr>
                        <a:buSzPct val="100000"/>
                        <a:buFont typeface="Arial" panose="020B0604020202020204" pitchFamily="34" charset="0"/>
                        <a:buNone/>
                        <a:tabLst/>
                        <a:defRPr/>
                      </a:pPr>
                      <a:r>
                        <a:rPr lang="en-US" sz="1200" b="0" kern="1200" baseline="0" dirty="0" smtClean="0">
                          <a:solidFill>
                            <a:schemeClr val="tx1"/>
                          </a:solidFill>
                          <a:latin typeface="+mn-lt"/>
                          <a:ea typeface="+mn-ea"/>
                          <a:cs typeface="+mn-cs"/>
                        </a:rPr>
                        <a:t>No events have occurred to adversely impact the reputation of SIS.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None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None</a:t>
                      </a:r>
                      <a:endParaRPr lang="en-US" sz="1200" dirty="0"/>
                    </a:p>
                  </a:txBody>
                  <a:tcPr/>
                </a:tc>
              </a:tr>
              <a:tr h="260867">
                <a:tc>
                  <a:txBody>
                    <a:bodyPr/>
                    <a:lstStyle/>
                    <a:p>
                      <a:r>
                        <a:rPr lang="en-US" sz="1200" b="1" dirty="0" smtClean="0"/>
                        <a:t>Credit</a:t>
                      </a:r>
                      <a:r>
                        <a:rPr lang="en-US" sz="1200" b="1" baseline="0" dirty="0" smtClean="0"/>
                        <a:t> </a:t>
                      </a:r>
                      <a:endParaRPr lang="en-US" sz="1200" b="1" dirty="0"/>
                    </a:p>
                  </a:txBody>
                  <a:tcPr/>
                </a:tc>
                <a:tc>
                  <a:txBody>
                    <a:bodyPr/>
                    <a:lstStyle/>
                    <a:p>
                      <a:r>
                        <a:rPr lang="en-US" sz="1200" dirty="0" smtClean="0"/>
                        <a:t>No credit event to</a:t>
                      </a:r>
                      <a:r>
                        <a:rPr lang="en-US" sz="1200" baseline="0" dirty="0" smtClean="0"/>
                        <a:t> report.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None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None</a:t>
                      </a:r>
                    </a:p>
                  </a:txBody>
                  <a:tcPr/>
                </a:tc>
              </a:tr>
              <a:tr h="561242">
                <a:tc>
                  <a:txBody>
                    <a:bodyPr/>
                    <a:lstStyle/>
                    <a:p>
                      <a:r>
                        <a:rPr lang="en-US" sz="1200" b="1" dirty="0" smtClean="0"/>
                        <a:t>Market</a:t>
                      </a:r>
                      <a:endParaRPr lang="en-US" sz="1200" b="1" dirty="0"/>
                    </a:p>
                  </a:txBody>
                  <a:tcPr/>
                </a:tc>
                <a:tc>
                  <a:txBody>
                    <a:bodyPr/>
                    <a:lstStyle/>
                    <a:p>
                      <a:pPr marL="0" marR="0" indent="0" algn="just" defTabSz="914400" rtl="0" eaLnBrk="1" fontAlgn="base" latinLnBrk="0" hangingPunct="1">
                        <a:lnSpc>
                          <a:spcPct val="100000"/>
                        </a:lnSpc>
                        <a:spcBef>
                          <a:spcPts val="0"/>
                        </a:spcBef>
                        <a:spcAft>
                          <a:spcPts val="0"/>
                        </a:spcAft>
                        <a:buClr>
                          <a:srgbClr val="000000"/>
                        </a:buClr>
                        <a:buSzPct val="100000"/>
                        <a:buFont typeface="Wingdings" pitchFamily="2" charset="2"/>
                        <a:buNone/>
                        <a:tabLst/>
                        <a:defRPr/>
                      </a:pPr>
                      <a:r>
                        <a:rPr lang="en-US" sz="1200" b="0" kern="1200" noProof="0" dirty="0" smtClean="0">
                          <a:solidFill>
                            <a:schemeClr val="tx1"/>
                          </a:solidFill>
                          <a:latin typeface="+mn-lt"/>
                          <a:ea typeface="Calibri"/>
                          <a:cs typeface="Times New Roman"/>
                        </a:rPr>
                        <a:t>For the futures activity, excess margin is 115X the worst-case scenario based on stress-test of positions held by Head Office relating to FCM activity of the Firm.</a:t>
                      </a:r>
                      <a:endParaRPr lang="en-US" sz="12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None</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None</a:t>
                      </a:r>
                    </a:p>
                    <a:p>
                      <a:endParaRPr lang="en-US" sz="1200" dirty="0"/>
                    </a:p>
                  </a:txBody>
                  <a:tcPr/>
                </a:tc>
              </a:tr>
              <a:tr h="434779">
                <a:tc>
                  <a:txBody>
                    <a:bodyPr/>
                    <a:lstStyle/>
                    <a:p>
                      <a:r>
                        <a:rPr lang="en-US" sz="1200" b="1" dirty="0" smtClean="0"/>
                        <a:t>Liquidity</a:t>
                      </a:r>
                      <a:endParaRPr lang="en-US" sz="12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noProof="0" dirty="0" smtClean="0">
                          <a:solidFill>
                            <a:schemeClr val="tx1"/>
                          </a:solidFill>
                          <a:latin typeface="+mn-lt"/>
                          <a:ea typeface="Calibri"/>
                          <a:cs typeface="Times New Roman"/>
                        </a:rPr>
                        <a:t>Liquidity is sufficient to withstand extended disruption in funds transfer from Madrid.</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None</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None</a:t>
                      </a:r>
                    </a:p>
                    <a:p>
                      <a:endParaRPr lang="en-US" sz="1200" dirty="0"/>
                    </a:p>
                  </a:txBody>
                  <a:tcPr/>
                </a:tc>
              </a:tr>
              <a:tr h="246375">
                <a:tc>
                  <a:txBody>
                    <a:bodyPr/>
                    <a:lstStyle/>
                    <a:p>
                      <a:r>
                        <a:rPr lang="en-US" sz="1100" b="1" dirty="0" smtClean="0"/>
                        <a:t>Compliance</a:t>
                      </a:r>
                      <a:endParaRPr lang="en-US" sz="1100" b="1" dirty="0"/>
                    </a:p>
                  </a:txBody>
                  <a:tcPr/>
                </a:tc>
                <a:tc>
                  <a:txBody>
                    <a:bodyPr/>
                    <a:lstStyle/>
                    <a:p>
                      <a:r>
                        <a:rPr lang="en-US" sz="1100" dirty="0" smtClean="0"/>
                        <a:t>No issues to report.</a:t>
                      </a:r>
                      <a:endParaRPr lang="en-US" sz="1100" dirty="0"/>
                    </a:p>
                  </a:txBody>
                  <a:tcPr/>
                </a:tc>
                <a:tc>
                  <a:txBody>
                    <a:bodyPr/>
                    <a:lstStyle/>
                    <a:p>
                      <a:r>
                        <a:rPr lang="en-US" sz="1100" dirty="0" smtClean="0"/>
                        <a:t>None</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None</a:t>
                      </a:r>
                    </a:p>
                  </a:txBody>
                  <a:tcPr/>
                </a:tc>
              </a:tr>
              <a:tr h="246375">
                <a:tc>
                  <a:txBody>
                    <a:bodyPr/>
                    <a:lstStyle/>
                    <a:p>
                      <a:r>
                        <a:rPr lang="en-US" sz="1100" b="1" dirty="0" smtClean="0"/>
                        <a:t>Model</a:t>
                      </a:r>
                      <a:endParaRPr lang="en-US" sz="11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No issues to report.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None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None</a:t>
                      </a:r>
                    </a:p>
                  </a:txBody>
                  <a:tcPr/>
                </a:tc>
              </a:tr>
              <a:tr h="1109121">
                <a:tc>
                  <a:txBody>
                    <a:bodyPr/>
                    <a:lstStyle/>
                    <a:p>
                      <a:r>
                        <a:rPr lang="en-US" sz="1100" b="1" dirty="0" smtClean="0"/>
                        <a:t>Operational</a:t>
                      </a:r>
                      <a:endParaRPr lang="en-US" sz="1100" b="1" dirty="0"/>
                    </a:p>
                  </a:txBody>
                  <a:tcPr/>
                </a:tc>
                <a:tc>
                  <a:txBody>
                    <a:bodyPr/>
                    <a:lstStyle/>
                    <a:p>
                      <a:pPr fontAlgn="base">
                        <a:spcBef>
                          <a:spcPct val="0"/>
                        </a:spcBef>
                        <a:spcAft>
                          <a:spcPct val="0"/>
                        </a:spcAft>
                      </a:pPr>
                      <a:r>
                        <a:rPr lang="en-US" sz="1100" b="1" dirty="0" smtClean="0">
                          <a:solidFill>
                            <a:prstClr val="black"/>
                          </a:solidFill>
                          <a:cs typeface="Arial" charset="0"/>
                        </a:rPr>
                        <a:t>Key Risk Indicator Metric: TRACE Errors:  </a:t>
                      </a:r>
                    </a:p>
                    <a:p>
                      <a:pPr marL="0" marR="0" indent="0" algn="l" defTabSz="914400" rtl="0" eaLnBrk="1" fontAlgn="base" latinLnBrk="0" hangingPunct="1">
                        <a:lnSpc>
                          <a:spcPct val="100000"/>
                        </a:lnSpc>
                        <a:spcBef>
                          <a:spcPct val="0"/>
                        </a:spcBef>
                        <a:spcAft>
                          <a:spcPct val="0"/>
                        </a:spcAft>
                        <a:buClrTx/>
                        <a:buSzTx/>
                        <a:buFontTx/>
                        <a:buNone/>
                        <a:tabLst/>
                        <a:defRPr/>
                      </a:pPr>
                      <a:r>
                        <a:rPr lang="en-US" sz="1100" dirty="0" smtClean="0">
                          <a:solidFill>
                            <a:prstClr val="black"/>
                          </a:solidFill>
                          <a:cs typeface="Arial" charset="0"/>
                        </a:rPr>
                        <a:t>Errors occurred when non-material amendments/changes was cancelling the TRACE Trade.  IT believes there is a timing issue that caused the problem, but has not been able to replicate the error.  A patch went into production over the weekend of May 21</a:t>
                      </a:r>
                      <a:r>
                        <a:rPr lang="en-US" sz="1100" baseline="30000" dirty="0" smtClean="0">
                          <a:solidFill>
                            <a:prstClr val="black"/>
                          </a:solidFill>
                          <a:cs typeface="Arial" charset="0"/>
                        </a:rPr>
                        <a:t>st. </a:t>
                      </a:r>
                      <a:r>
                        <a:rPr lang="en-US" sz="1100" baseline="0" dirty="0" smtClean="0">
                          <a:solidFill>
                            <a:prstClr val="black"/>
                          </a:solidFill>
                          <a:cs typeface="Arial" charset="0"/>
                        </a:rPr>
                        <a:t>S</a:t>
                      </a:r>
                      <a:r>
                        <a:rPr lang="en-US" sz="1100" dirty="0" smtClean="0">
                          <a:solidFill>
                            <a:prstClr val="black"/>
                          </a:solidFill>
                          <a:cs typeface="Arial" charset="0"/>
                        </a:rPr>
                        <a:t>ince the fix went into production there has not been a</a:t>
                      </a:r>
                      <a:r>
                        <a:rPr lang="en-US" sz="1100" baseline="0" dirty="0" smtClean="0">
                          <a:solidFill>
                            <a:prstClr val="black"/>
                          </a:solidFill>
                          <a:cs typeface="Arial" charset="0"/>
                        </a:rPr>
                        <a:t> re</a:t>
                      </a:r>
                      <a:r>
                        <a:rPr lang="en-US" sz="1100" dirty="0" smtClean="0">
                          <a:solidFill>
                            <a:prstClr val="black"/>
                          </a:solidFill>
                          <a:cs typeface="Arial" charset="0"/>
                        </a:rPr>
                        <a:t>occurrence. It was determined this was a human error.  The trader did not notify anyone of the change in order.</a:t>
                      </a:r>
                      <a:endParaRPr lang="en-US" sz="1100" dirty="0">
                        <a:solidFill>
                          <a:srgbClr val="000000"/>
                        </a:solidFill>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Regulatory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IT implemented</a:t>
                      </a:r>
                      <a:r>
                        <a:rPr lang="en-US" sz="1100" baseline="0" dirty="0" smtClean="0"/>
                        <a:t> </a:t>
                      </a:r>
                      <a:r>
                        <a:rPr lang="en-US" sz="1100" baseline="0" smtClean="0"/>
                        <a:t>an update</a:t>
                      </a:r>
                      <a:endParaRPr lang="en-US" sz="1100" dirty="0" smtClean="0"/>
                    </a:p>
                  </a:txBody>
                  <a:tcPr/>
                </a:tc>
              </a:tr>
              <a:tr h="591239">
                <a:tc>
                  <a:txBody>
                    <a:bodyPr/>
                    <a:lstStyle/>
                    <a:p>
                      <a:r>
                        <a:rPr lang="en-US" sz="1100" b="1" dirty="0" smtClean="0"/>
                        <a:t>Capital</a:t>
                      </a:r>
                      <a:r>
                        <a:rPr lang="en-US" sz="1100" b="1" baseline="0" dirty="0" smtClean="0"/>
                        <a:t> Adequacy</a:t>
                      </a:r>
                      <a:endParaRPr lang="en-US" sz="11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Capital</a:t>
                      </a:r>
                      <a:r>
                        <a:rPr lang="en-US" sz="1100" b="0" baseline="0" dirty="0" smtClean="0">
                          <a:solidFill>
                            <a:schemeClr val="tx1"/>
                          </a:solidFill>
                        </a:rPr>
                        <a:t> is adequate for current business activities and amply exceeds regulatory requirements.</a:t>
                      </a:r>
                      <a:endParaRPr lang="en-US" sz="1100" b="1"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None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None</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12988704"/>
              </p:ext>
            </p:extLst>
          </p:nvPr>
        </p:nvGraphicFramePr>
        <p:xfrm>
          <a:off x="1524000" y="2590800"/>
          <a:ext cx="3048000" cy="367665"/>
        </p:xfrm>
        <a:graphic>
          <a:graphicData uri="http://schemas.openxmlformats.org/drawingml/2006/table">
            <a:tbl>
              <a:tblPr>
                <a:tableStyleId>{5C22544A-7EE6-4342-B048-85BDC9FD1C3A}</a:tableStyleId>
              </a:tblPr>
              <a:tblGrid>
                <a:gridCol w="609600"/>
                <a:gridCol w="609600"/>
                <a:gridCol w="609600"/>
                <a:gridCol w="609600"/>
                <a:gridCol w="609600"/>
              </a:tblGrid>
              <a:tr h="0">
                <a:tc>
                  <a:txBody>
                    <a:bodyPr/>
                    <a:lstStyle/>
                    <a:p>
                      <a:pPr algn="l" fontAlgn="b"/>
                      <a:r>
                        <a:rPr lang="en-US" sz="1100" u="none" strike="noStrike" dirty="0">
                          <a:effectLst/>
                        </a:rPr>
                        <a:t>MAY-16</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APR-16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MAR-16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FEB-16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JAN-16</a:t>
                      </a:r>
                      <a:endParaRPr lang="en-US" sz="1100" b="0" i="0" u="none" strike="noStrike">
                        <a:solidFill>
                          <a:srgbClr val="000000"/>
                        </a:solidFill>
                        <a:effectLst/>
                        <a:latin typeface="Calibri"/>
                      </a:endParaRPr>
                    </a:p>
                  </a:txBody>
                  <a:tcPr marL="9525" marR="9525" marT="9525" marB="0" anchor="b"/>
                </a:tc>
              </a:tr>
              <a:tr h="190500">
                <a:tc>
                  <a:txBody>
                    <a:bodyPr/>
                    <a:lstStyle/>
                    <a:p>
                      <a:pPr algn="r" fontAlgn="b"/>
                      <a:r>
                        <a:rPr lang="en-US" sz="1100" u="none" strike="noStrike" dirty="0">
                          <a:effectLst/>
                        </a:rPr>
                        <a:t>58%</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65%</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a:effectLst/>
                        </a:rPr>
                        <a:t>77%</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66%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32%</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95030350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AFB00BB-C9F2-4984-A022-9AF776E36CE0}" type="slidenum">
              <a:rPr lang="es-ES" smtClean="0">
                <a:solidFill>
                  <a:prstClr val="white"/>
                </a:solidFill>
              </a:rPr>
              <a:pPr>
                <a:defRPr/>
              </a:pPr>
              <a:t>30</a:t>
            </a:fld>
            <a:endParaRPr lang="es-ES" dirty="0">
              <a:solidFill>
                <a:prstClr val="white"/>
              </a:solidFill>
            </a:endParaRPr>
          </a:p>
        </p:txBody>
      </p:sp>
      <p:sp>
        <p:nvSpPr>
          <p:cNvPr id="3" name="TextBox 2"/>
          <p:cNvSpPr txBox="1"/>
          <p:nvPr/>
        </p:nvSpPr>
        <p:spPr>
          <a:xfrm>
            <a:off x="3505200" y="3200400"/>
            <a:ext cx="1072730" cy="369332"/>
          </a:xfrm>
          <a:prstGeom prst="rect">
            <a:avLst/>
          </a:prstGeom>
          <a:noFill/>
        </p:spPr>
        <p:style>
          <a:lnRef idx="0">
            <a:schemeClr val="dk1"/>
          </a:lnRef>
          <a:fillRef idx="3">
            <a:schemeClr val="dk1"/>
          </a:fillRef>
          <a:effectRef idx="3">
            <a:schemeClr val="dk1"/>
          </a:effectRef>
          <a:fontRef idx="minor">
            <a:schemeClr val="lt1"/>
          </a:fontRef>
        </p:style>
        <p:txBody>
          <a:bodyPr wrap="none" rtlCol="0">
            <a:spAutoFit/>
          </a:bodyPr>
          <a:lstStyle/>
          <a:p>
            <a:r>
              <a:rPr lang="en-US" dirty="0" smtClean="0">
                <a:solidFill>
                  <a:schemeClr val="tx1"/>
                </a:solidFill>
                <a:latin typeface="Calibri" pitchFamily="34" charset="0"/>
              </a:rPr>
              <a:t>Appendix</a:t>
            </a:r>
          </a:p>
        </p:txBody>
      </p:sp>
    </p:spTree>
    <p:extLst>
      <p:ext uri="{BB962C8B-B14F-4D97-AF65-F5344CB8AC3E}">
        <p14:creationId xmlns:p14="http://schemas.microsoft.com/office/powerpoint/2010/main" val="1815194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AFB00BB-C9F2-4984-A022-9AF776E36CE0}" type="slidenum">
              <a:rPr lang="es-ES" smtClean="0">
                <a:solidFill>
                  <a:prstClr val="white"/>
                </a:solidFill>
              </a:rPr>
              <a:pPr>
                <a:defRPr/>
              </a:pPr>
              <a:t>31</a:t>
            </a:fld>
            <a:endParaRPr lang="es-ES" dirty="0">
              <a:solidFill>
                <a:prstClr val="white"/>
              </a:solidFill>
            </a:endParaRPr>
          </a:p>
        </p:txBody>
      </p:sp>
      <p:sp>
        <p:nvSpPr>
          <p:cNvPr id="3" name="Rectangle 2"/>
          <p:cNvSpPr/>
          <p:nvPr/>
        </p:nvSpPr>
        <p:spPr>
          <a:xfrm rot="16200000">
            <a:off x="3621387" y="1894784"/>
            <a:ext cx="377124" cy="304699"/>
          </a:xfrm>
          <a:prstGeom prst="rect">
            <a:avLst/>
          </a:prstGeom>
          <a:noFill/>
        </p:spPr>
        <p:txBody>
          <a:bodyPr wrap="square">
            <a:spAutoFit/>
          </a:bodyPr>
          <a:lstStyle/>
          <a:p>
            <a:pPr fontAlgn="base">
              <a:lnSpc>
                <a:spcPct val="115000"/>
              </a:lnSpc>
            </a:pPr>
            <a:r>
              <a:rPr lang="en-US" sz="1200" b="1" dirty="0" smtClean="0">
                <a:solidFill>
                  <a:srgbClr val="00B050"/>
                </a:solidFill>
                <a:latin typeface="Wingdings 3"/>
                <a:ea typeface="Times New Roman"/>
                <a:cs typeface="Times New Roman"/>
              </a:rPr>
              <a:t>u</a:t>
            </a:r>
            <a:endParaRPr lang="en-US" sz="1200" dirty="0">
              <a:solidFill>
                <a:srgbClr val="00B050"/>
              </a:solidFill>
              <a:ea typeface="Calibri"/>
              <a:cs typeface="Times New Roman"/>
            </a:endParaRPr>
          </a:p>
        </p:txBody>
      </p:sp>
      <p:sp>
        <p:nvSpPr>
          <p:cNvPr id="6" name="TextBox 5"/>
          <p:cNvSpPr txBox="1"/>
          <p:nvPr/>
        </p:nvSpPr>
        <p:spPr>
          <a:xfrm>
            <a:off x="1367550" y="914400"/>
            <a:ext cx="5943600" cy="64633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buFont typeface="Arial" pitchFamily="34" charset="0"/>
              <a:buChar char="•"/>
            </a:pPr>
            <a:r>
              <a:rPr lang="en-US" dirty="0" smtClean="0">
                <a:solidFill>
                  <a:schemeClr val="tx1"/>
                </a:solidFill>
                <a:latin typeface="Calibri" pitchFamily="34" charset="0"/>
              </a:rPr>
              <a:t>Trend Arrows for your use for each of the risk areas which follow</a:t>
            </a:r>
          </a:p>
        </p:txBody>
      </p:sp>
      <p:sp>
        <p:nvSpPr>
          <p:cNvPr id="11" name="Rectangle 10"/>
          <p:cNvSpPr/>
          <p:nvPr/>
        </p:nvSpPr>
        <p:spPr>
          <a:xfrm>
            <a:off x="3582964" y="2362200"/>
            <a:ext cx="453970" cy="290913"/>
          </a:xfrm>
          <a:prstGeom prst="rect">
            <a:avLst/>
          </a:prstGeom>
          <a:noFill/>
        </p:spPr>
        <p:txBody>
          <a:bodyPr wrap="none">
            <a:spAutoFit/>
          </a:bodyPr>
          <a:lstStyle/>
          <a:p>
            <a:pPr fontAlgn="base">
              <a:lnSpc>
                <a:spcPct val="115000"/>
              </a:lnSpc>
            </a:pPr>
            <a:r>
              <a:rPr lang="en-US" sz="1200" b="1" dirty="0">
                <a:solidFill>
                  <a:srgbClr val="00B050"/>
                </a:solidFill>
                <a:latin typeface="Wingdings 3"/>
                <a:ea typeface="Times New Roman"/>
                <a:cs typeface="Times New Roman"/>
              </a:rPr>
              <a:t>tu</a:t>
            </a:r>
            <a:endParaRPr lang="en-US" sz="1200" dirty="0">
              <a:solidFill>
                <a:srgbClr val="00B050"/>
              </a:solidFill>
              <a:ea typeface="Calibri"/>
              <a:cs typeface="Times New Roman"/>
            </a:endParaRPr>
          </a:p>
        </p:txBody>
      </p:sp>
      <p:sp>
        <p:nvSpPr>
          <p:cNvPr id="15" name="Rectangle 14"/>
          <p:cNvSpPr/>
          <p:nvPr/>
        </p:nvSpPr>
        <p:spPr>
          <a:xfrm rot="5400000">
            <a:off x="3650290" y="2707074"/>
            <a:ext cx="319317" cy="290913"/>
          </a:xfrm>
          <a:prstGeom prst="rect">
            <a:avLst/>
          </a:prstGeom>
          <a:noFill/>
          <a:effectLst>
            <a:glow rad="127000">
              <a:srgbClr val="FF0000"/>
            </a:glow>
          </a:effectLst>
        </p:spPr>
        <p:txBody>
          <a:bodyPr wrap="square">
            <a:spAutoFit/>
          </a:bodyPr>
          <a:lstStyle/>
          <a:p>
            <a:pPr fontAlgn="base">
              <a:lnSpc>
                <a:spcPct val="115000"/>
              </a:lnSpc>
            </a:pPr>
            <a:r>
              <a:rPr lang="en-US" sz="1200" b="1" dirty="0">
                <a:solidFill>
                  <a:srgbClr val="FF0000"/>
                </a:solidFill>
                <a:latin typeface="Wingdings 3"/>
                <a:ea typeface="Times New Roman"/>
                <a:cs typeface="Times New Roman"/>
              </a:rPr>
              <a:t>u</a:t>
            </a:r>
            <a:endParaRPr lang="en-US" sz="1200" dirty="0">
              <a:solidFill>
                <a:srgbClr val="FF0000"/>
              </a:solidFill>
              <a:ea typeface="Calibri"/>
              <a:cs typeface="Times New Roman"/>
            </a:endParaRPr>
          </a:p>
        </p:txBody>
      </p:sp>
      <p:sp>
        <p:nvSpPr>
          <p:cNvPr id="16" name="Rectangle 15"/>
          <p:cNvSpPr/>
          <p:nvPr/>
        </p:nvSpPr>
        <p:spPr>
          <a:xfrm rot="5400000">
            <a:off x="3657184" y="3138402"/>
            <a:ext cx="319317" cy="290913"/>
          </a:xfrm>
          <a:prstGeom prst="rect">
            <a:avLst/>
          </a:prstGeom>
          <a:noFill/>
          <a:effectLst>
            <a:glow rad="127000">
              <a:srgbClr val="FF0000"/>
            </a:glow>
          </a:effectLst>
        </p:spPr>
        <p:txBody>
          <a:bodyPr wrap="square">
            <a:spAutoFit/>
          </a:bodyPr>
          <a:lstStyle/>
          <a:p>
            <a:pPr fontAlgn="base">
              <a:lnSpc>
                <a:spcPct val="115000"/>
              </a:lnSpc>
            </a:pPr>
            <a:r>
              <a:rPr lang="en-US" sz="1200" b="1" dirty="0">
                <a:solidFill>
                  <a:srgbClr val="FFC000"/>
                </a:solidFill>
                <a:latin typeface="Wingdings 3"/>
                <a:ea typeface="Times New Roman"/>
                <a:cs typeface="Times New Roman"/>
              </a:rPr>
              <a:t>u</a:t>
            </a:r>
            <a:endParaRPr lang="en-US" sz="1200" dirty="0">
              <a:solidFill>
                <a:srgbClr val="FFC000"/>
              </a:solidFill>
              <a:ea typeface="Calibri"/>
              <a:cs typeface="Times New Roman"/>
            </a:endParaRPr>
          </a:p>
        </p:txBody>
      </p:sp>
      <p:sp>
        <p:nvSpPr>
          <p:cNvPr id="18" name="Rectangle 17"/>
          <p:cNvSpPr/>
          <p:nvPr/>
        </p:nvSpPr>
        <p:spPr>
          <a:xfrm rot="16200000">
            <a:off x="4034235" y="2707074"/>
            <a:ext cx="319317" cy="290913"/>
          </a:xfrm>
          <a:prstGeom prst="rect">
            <a:avLst/>
          </a:prstGeom>
          <a:noFill/>
          <a:effectLst>
            <a:glow rad="127000">
              <a:srgbClr val="FF0000"/>
            </a:glow>
          </a:effectLst>
        </p:spPr>
        <p:txBody>
          <a:bodyPr wrap="square">
            <a:spAutoFit/>
          </a:bodyPr>
          <a:lstStyle/>
          <a:p>
            <a:pPr fontAlgn="base">
              <a:lnSpc>
                <a:spcPct val="115000"/>
              </a:lnSpc>
            </a:pPr>
            <a:r>
              <a:rPr lang="en-US" sz="1200" b="1" dirty="0">
                <a:solidFill>
                  <a:srgbClr val="FF0000"/>
                </a:solidFill>
                <a:latin typeface="Wingdings 3"/>
                <a:ea typeface="Times New Roman"/>
                <a:cs typeface="Times New Roman"/>
              </a:rPr>
              <a:t>u</a:t>
            </a:r>
            <a:endParaRPr lang="en-US" sz="1200" dirty="0">
              <a:solidFill>
                <a:srgbClr val="FF0000"/>
              </a:solidFill>
              <a:ea typeface="Calibri"/>
              <a:cs typeface="Times New Roman"/>
            </a:endParaRPr>
          </a:p>
        </p:txBody>
      </p:sp>
      <p:sp>
        <p:nvSpPr>
          <p:cNvPr id="20" name="Rectangle 19"/>
          <p:cNvSpPr/>
          <p:nvPr/>
        </p:nvSpPr>
        <p:spPr>
          <a:xfrm rot="16200000">
            <a:off x="4123166" y="3138402"/>
            <a:ext cx="319317" cy="290913"/>
          </a:xfrm>
          <a:prstGeom prst="rect">
            <a:avLst/>
          </a:prstGeom>
          <a:noFill/>
          <a:effectLst>
            <a:glow rad="127000">
              <a:srgbClr val="FF0000"/>
            </a:glow>
          </a:effectLst>
        </p:spPr>
        <p:txBody>
          <a:bodyPr wrap="square">
            <a:spAutoFit/>
          </a:bodyPr>
          <a:lstStyle/>
          <a:p>
            <a:pPr fontAlgn="base">
              <a:lnSpc>
                <a:spcPct val="115000"/>
              </a:lnSpc>
            </a:pPr>
            <a:r>
              <a:rPr lang="en-US" sz="1200" b="1" dirty="0">
                <a:solidFill>
                  <a:srgbClr val="FFC000"/>
                </a:solidFill>
                <a:latin typeface="Wingdings 3"/>
                <a:ea typeface="Times New Roman"/>
                <a:cs typeface="Times New Roman"/>
              </a:rPr>
              <a:t>u</a:t>
            </a:r>
            <a:endParaRPr lang="en-US" sz="1200" dirty="0">
              <a:solidFill>
                <a:srgbClr val="FFC000"/>
              </a:solidFill>
              <a:ea typeface="Calibri"/>
              <a:cs typeface="Times New Roman"/>
            </a:endParaRPr>
          </a:p>
        </p:txBody>
      </p:sp>
      <p:sp>
        <p:nvSpPr>
          <p:cNvPr id="21" name="Rectangle 20"/>
          <p:cNvSpPr/>
          <p:nvPr/>
        </p:nvSpPr>
        <p:spPr>
          <a:xfrm>
            <a:off x="4055839" y="2385073"/>
            <a:ext cx="453970" cy="290913"/>
          </a:xfrm>
          <a:prstGeom prst="rect">
            <a:avLst/>
          </a:prstGeom>
          <a:noFill/>
        </p:spPr>
        <p:txBody>
          <a:bodyPr wrap="none">
            <a:spAutoFit/>
          </a:bodyPr>
          <a:lstStyle/>
          <a:p>
            <a:pPr fontAlgn="base">
              <a:lnSpc>
                <a:spcPct val="115000"/>
              </a:lnSpc>
            </a:pPr>
            <a:r>
              <a:rPr lang="en-US" sz="1200" b="1" dirty="0">
                <a:solidFill>
                  <a:srgbClr val="FFC000"/>
                </a:solidFill>
                <a:latin typeface="Wingdings 3"/>
                <a:ea typeface="Times New Roman"/>
                <a:cs typeface="Times New Roman"/>
              </a:rPr>
              <a:t>tu</a:t>
            </a:r>
            <a:endParaRPr lang="en-US" sz="1200" dirty="0">
              <a:solidFill>
                <a:srgbClr val="FFC000"/>
              </a:solidFill>
              <a:ea typeface="Calibri"/>
              <a:cs typeface="Times New Roman"/>
            </a:endParaRPr>
          </a:p>
        </p:txBody>
      </p:sp>
      <p:sp>
        <p:nvSpPr>
          <p:cNvPr id="22" name="Rectangle 21"/>
          <p:cNvSpPr/>
          <p:nvPr/>
        </p:nvSpPr>
        <p:spPr>
          <a:xfrm>
            <a:off x="4518807" y="2401959"/>
            <a:ext cx="453970" cy="290913"/>
          </a:xfrm>
          <a:prstGeom prst="rect">
            <a:avLst/>
          </a:prstGeom>
          <a:noFill/>
        </p:spPr>
        <p:txBody>
          <a:bodyPr wrap="none">
            <a:spAutoFit/>
          </a:bodyPr>
          <a:lstStyle/>
          <a:p>
            <a:pPr fontAlgn="base">
              <a:lnSpc>
                <a:spcPct val="115000"/>
              </a:lnSpc>
            </a:pPr>
            <a:r>
              <a:rPr lang="en-US" sz="1200" b="1" dirty="0">
                <a:solidFill>
                  <a:srgbClr val="FF0000"/>
                </a:solidFill>
                <a:latin typeface="Wingdings 3"/>
                <a:ea typeface="Times New Roman"/>
                <a:cs typeface="Times New Roman"/>
              </a:rPr>
              <a:t>tu</a:t>
            </a:r>
            <a:endParaRPr lang="en-US" sz="1200" dirty="0">
              <a:solidFill>
                <a:srgbClr val="FF0000"/>
              </a:solidFill>
              <a:ea typeface="Calibri"/>
              <a:cs typeface="Times New Roman"/>
            </a:endParaRPr>
          </a:p>
        </p:txBody>
      </p:sp>
    </p:spTree>
    <p:extLst>
      <p:ext uri="{BB962C8B-B14F-4D97-AF65-F5344CB8AC3E}">
        <p14:creationId xmlns:p14="http://schemas.microsoft.com/office/powerpoint/2010/main" val="3062276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Table 39"/>
          <p:cNvGraphicFramePr>
            <a:graphicFrameLocks noGrp="1"/>
          </p:cNvGraphicFramePr>
          <p:nvPr>
            <p:extLst>
              <p:ext uri="{D42A27DB-BD31-4B8C-83A1-F6EECF244321}">
                <p14:modId xmlns:p14="http://schemas.microsoft.com/office/powerpoint/2010/main" val="438652908"/>
              </p:ext>
            </p:extLst>
          </p:nvPr>
        </p:nvGraphicFramePr>
        <p:xfrm>
          <a:off x="1225250" y="6407825"/>
          <a:ext cx="4240382" cy="457200"/>
        </p:xfrm>
        <a:graphic>
          <a:graphicData uri="http://schemas.openxmlformats.org/drawingml/2006/table">
            <a:tbl>
              <a:tblPr firstRow="1" bandRow="1">
                <a:effectLst>
                  <a:outerShdw blurRad="50800" dist="38100" dir="2700000" algn="tl" rotWithShape="0">
                    <a:prstClr val="black">
                      <a:alpha val="40000"/>
                    </a:prstClr>
                  </a:outerShdw>
                </a:effectLst>
              </a:tblPr>
              <a:tblGrid>
                <a:gridCol w="4240382"/>
              </a:tblGrid>
              <a:tr h="457200">
                <a:tc>
                  <a:txBody>
                    <a:bodyPr/>
                    <a:lstStyle/>
                    <a:p>
                      <a:pPr marL="0" marR="0" indent="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None/>
                        <a:tabLst/>
                        <a:defRPr/>
                      </a:pPr>
                      <a:r>
                        <a:rPr lang="en-US" sz="800" b="1" kern="1200" dirty="0" smtClean="0">
                          <a:solidFill>
                            <a:sysClr val="windowText" lastClr="000000"/>
                          </a:solidFill>
                          <a:latin typeface="Arial" panose="020B0604020202020204" pitchFamily="34" charset="0"/>
                          <a:ea typeface="+mn-ea"/>
                          <a:cs typeface="Arial" panose="020B0604020202020204" pitchFamily="34" charset="0"/>
                        </a:rPr>
                        <a:t>Status</a:t>
                      </a:r>
                      <a:r>
                        <a:rPr lang="en-US" sz="800" b="1" kern="1200" baseline="0" dirty="0" smtClean="0">
                          <a:solidFill>
                            <a:sysClr val="windowText" lastClr="000000"/>
                          </a:solidFill>
                          <a:latin typeface="Arial" panose="020B0604020202020204" pitchFamily="34" charset="0"/>
                          <a:ea typeface="+mn-ea"/>
                          <a:cs typeface="Arial" panose="020B0604020202020204" pitchFamily="34" charset="0"/>
                        </a:rPr>
                        <a:t> Key:</a:t>
                      </a:r>
                      <a:endParaRPr lang="en-US" sz="800" b="1" kern="1200" dirty="0" smtClean="0">
                        <a:solidFill>
                          <a:sysClr val="windowText" lastClr="000000"/>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sp>
        <p:nvSpPr>
          <p:cNvPr id="46" name="46 Rectángulo redondeado"/>
          <p:cNvSpPr/>
          <p:nvPr/>
        </p:nvSpPr>
        <p:spPr bwMode="auto">
          <a:xfrm>
            <a:off x="2208310" y="115863"/>
            <a:ext cx="2003650" cy="504825"/>
          </a:xfrm>
          <a:prstGeom prst="roundRect">
            <a:avLst>
              <a:gd name="adj" fmla="val 998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a:lnSpc>
                <a:spcPts val="1000"/>
              </a:lnSpc>
              <a:defRPr/>
            </a:pPr>
            <a:r>
              <a:rPr lang="en-US" sz="1200" b="1" dirty="0">
                <a:solidFill>
                  <a:prstClr val="white"/>
                </a:solidFill>
              </a:rPr>
              <a:t>Executive </a:t>
            </a:r>
            <a:r>
              <a:rPr lang="en-US" sz="1200" b="1" dirty="0" smtClean="0">
                <a:solidFill>
                  <a:prstClr val="white"/>
                </a:solidFill>
              </a:rPr>
              <a:t>Summary</a:t>
            </a:r>
            <a:endParaRPr lang="en-US" sz="1200" b="1" dirty="0">
              <a:solidFill>
                <a:prstClr val="white"/>
              </a:solidFill>
            </a:endParaRPr>
          </a:p>
        </p:txBody>
      </p:sp>
      <p:sp>
        <p:nvSpPr>
          <p:cNvPr id="44"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0081884"/>
              </p:ext>
            </p:extLst>
          </p:nvPr>
        </p:nvGraphicFramePr>
        <p:xfrm>
          <a:off x="152400" y="1048916"/>
          <a:ext cx="8839200" cy="5573735"/>
        </p:xfrm>
        <a:graphic>
          <a:graphicData uri="http://schemas.openxmlformats.org/drawingml/2006/table">
            <a:tbl>
              <a:tblPr firstRow="1" bandRow="1">
                <a:tableStyleId>{5DA37D80-6434-44D0-A028-1B22A696006F}</a:tableStyleId>
              </a:tblPr>
              <a:tblGrid>
                <a:gridCol w="973810"/>
                <a:gridCol w="716063"/>
                <a:gridCol w="782106"/>
                <a:gridCol w="599268"/>
                <a:gridCol w="2771614"/>
                <a:gridCol w="1404665"/>
                <a:gridCol w="1591674"/>
              </a:tblGrid>
              <a:tr h="620735">
                <a:tc>
                  <a:txBody>
                    <a:bodyPr/>
                    <a:lstStyle/>
                    <a:p>
                      <a:r>
                        <a:rPr lang="en-US" sz="1100" dirty="0" smtClean="0">
                          <a:latin typeface="+mn-lt"/>
                          <a:cs typeface="Arial" panose="020B0604020202020204" pitchFamily="34" charset="0"/>
                        </a:rPr>
                        <a:t>Programs</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Exec. Sponsor</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Program Manager</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Status</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Accomplishments to Date (since</a:t>
                      </a:r>
                      <a:r>
                        <a:rPr lang="en-US" sz="1100" baseline="0" dirty="0" smtClean="0">
                          <a:latin typeface="+mn-lt"/>
                          <a:cs typeface="Arial" panose="020B0604020202020204" pitchFamily="34" charset="0"/>
                        </a:rPr>
                        <a:t> prior Risk Committee)</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Issues</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Upcoming</a:t>
                      </a:r>
                      <a:r>
                        <a:rPr lang="en-US" sz="1100" baseline="0" dirty="0" smtClean="0">
                          <a:latin typeface="+mn-lt"/>
                          <a:cs typeface="Arial" panose="020B0604020202020204" pitchFamily="34" charset="0"/>
                        </a:rPr>
                        <a:t> Deliverables</a:t>
                      </a:r>
                      <a:endParaRPr lang="en-US" sz="1100" dirty="0">
                        <a:latin typeface="+mn-lt"/>
                        <a:cs typeface="Arial" panose="020B0604020202020204" pitchFamily="34" charset="0"/>
                      </a:endParaRPr>
                    </a:p>
                  </a:txBody>
                  <a:tcPr/>
                </a:tc>
              </a:tr>
              <a:tr h="2164080">
                <a:tc>
                  <a:txBody>
                    <a:bodyPr/>
                    <a:lstStyle/>
                    <a:p>
                      <a:r>
                        <a:rPr lang="en-US" sz="1100" b="1" dirty="0" smtClean="0">
                          <a:latin typeface="+mn-lt"/>
                          <a:cs typeface="Arial" panose="020B0604020202020204" pitchFamily="34" charset="0"/>
                        </a:rPr>
                        <a:t>FATCA</a:t>
                      </a:r>
                      <a:endParaRPr lang="en-US" sz="1100" b="1" dirty="0">
                        <a:latin typeface="+mn-lt"/>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None/>
                        <a:tabLst/>
                        <a:defRPr/>
                      </a:pPr>
                      <a:r>
                        <a:rPr lang="en-US" sz="1100" b="1" kern="1200" dirty="0" smtClean="0">
                          <a:solidFill>
                            <a:sysClr val="windowText" lastClr="000000"/>
                          </a:solidFill>
                          <a:latin typeface="+mn-lt"/>
                          <a:ea typeface="+mn-ea"/>
                          <a:cs typeface="Arial" panose="020B0604020202020204" pitchFamily="34" charset="0"/>
                        </a:rPr>
                        <a:t>J. Bathon</a:t>
                      </a:r>
                    </a:p>
                  </a:txBody>
                  <a:tcPr marL="45720" marR="45720"/>
                </a:tc>
                <a:tc>
                  <a:txBody>
                    <a:bodyPr/>
                    <a:lstStyle/>
                    <a:p>
                      <a:pPr marL="0" marR="0" indent="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None/>
                        <a:tabLst/>
                        <a:defRPr/>
                      </a:pPr>
                      <a:r>
                        <a:rPr lang="en-US" sz="1100" b="1" kern="1200" dirty="0" smtClean="0">
                          <a:solidFill>
                            <a:sysClr val="windowText" lastClr="000000"/>
                          </a:solidFill>
                          <a:latin typeface="+mn-lt"/>
                          <a:ea typeface="+mn-ea"/>
                          <a:cs typeface="Arial" panose="020B0604020202020204" pitchFamily="34" charset="0"/>
                        </a:rPr>
                        <a:t>L.</a:t>
                      </a:r>
                      <a:r>
                        <a:rPr lang="en-US" sz="1100" b="1" kern="1200" baseline="0" dirty="0" smtClean="0">
                          <a:solidFill>
                            <a:sysClr val="windowText" lastClr="000000"/>
                          </a:solidFill>
                          <a:latin typeface="+mn-lt"/>
                          <a:ea typeface="+mn-ea"/>
                          <a:cs typeface="Arial" panose="020B0604020202020204" pitchFamily="34" charset="0"/>
                        </a:rPr>
                        <a:t> Arias</a:t>
                      </a:r>
                      <a:endParaRPr lang="en-US" sz="1100" b="1" kern="1200" dirty="0" smtClean="0">
                        <a:solidFill>
                          <a:sysClr val="windowText" lastClr="000000"/>
                        </a:solidFill>
                        <a:latin typeface="+mn-lt"/>
                        <a:ea typeface="+mn-ea"/>
                        <a:cs typeface="Arial" panose="020B0604020202020204" pitchFamily="34" charset="0"/>
                      </a:endParaRPr>
                    </a:p>
                  </a:txBody>
                  <a:tcPr marL="45720" marR="45720"/>
                </a:tc>
                <a:tc>
                  <a:txBody>
                    <a:bodyPr/>
                    <a:lstStyle/>
                    <a:p>
                      <a:pPr marL="0" marR="0" indent="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None/>
                        <a:tabLst/>
                        <a:defRPr/>
                      </a:pPr>
                      <a:endParaRPr lang="en-US" sz="1100" b="1" kern="1200" dirty="0" smtClean="0">
                        <a:solidFill>
                          <a:sysClr val="windowText" lastClr="000000"/>
                        </a:solidFill>
                        <a:latin typeface="+mn-lt"/>
                        <a:ea typeface="+mn-ea"/>
                        <a:cs typeface="Arial" panose="020B0604020202020204" pitchFamily="34" charset="0"/>
                      </a:endParaRPr>
                    </a:p>
                  </a:txBody>
                  <a:tcPr marL="45720" marR="45720"/>
                </a:tc>
                <a:tc>
                  <a:txBody>
                    <a:bodyPr/>
                    <a:lstStyle/>
                    <a:p>
                      <a:r>
                        <a:rPr lang="en-US" sz="1100" dirty="0" smtClean="0">
                          <a:latin typeface="+mn-lt"/>
                          <a:cs typeface="Arial" panose="020B0604020202020204" pitchFamily="34" charset="0"/>
                        </a:rPr>
                        <a:t>Overall, SIS implementation of the FATCA</a:t>
                      </a:r>
                      <a:r>
                        <a:rPr lang="en-US" sz="1100" baseline="0" dirty="0" smtClean="0">
                          <a:latin typeface="+mn-lt"/>
                          <a:cs typeface="Arial" panose="020B0604020202020204" pitchFamily="34" charset="0"/>
                        </a:rPr>
                        <a:t> remediation </a:t>
                      </a:r>
                      <a:r>
                        <a:rPr lang="en-US" sz="1100" dirty="0" smtClean="0">
                          <a:latin typeface="+mn-lt"/>
                          <a:cs typeface="Arial" panose="020B0604020202020204" pitchFamily="34" charset="0"/>
                        </a:rPr>
                        <a:t>is 59% complete.  </a:t>
                      </a:r>
                    </a:p>
                    <a:p>
                      <a:endParaRPr lang="en-US" sz="1100" dirty="0" smtClean="0">
                        <a:latin typeface="+mn-lt"/>
                        <a:cs typeface="Arial" panose="020B0604020202020204" pitchFamily="34" charset="0"/>
                      </a:endParaRPr>
                    </a:p>
                    <a:p>
                      <a:r>
                        <a:rPr lang="en-US" sz="1100" dirty="0" smtClean="0">
                          <a:latin typeface="+mn-lt"/>
                          <a:cs typeface="Arial" panose="020B0604020202020204" pitchFamily="34" charset="0"/>
                        </a:rPr>
                        <a:t>Compliance, Accounting and IT held a conference call with Deloitte to review pending questions regarding tax forms received from counterparties and the reporting requirements.  </a:t>
                      </a:r>
                    </a:p>
                    <a:p>
                      <a:endParaRPr lang="en-US" sz="1100" dirty="0" smtClean="0">
                        <a:latin typeface="+mn-lt"/>
                        <a:cs typeface="Arial" panose="020B0604020202020204" pitchFamily="34" charset="0"/>
                      </a:endParaRPr>
                    </a:p>
                    <a:p>
                      <a:r>
                        <a:rPr lang="en-US" sz="1100" dirty="0" smtClean="0">
                          <a:latin typeface="+mn-lt"/>
                          <a:cs typeface="Arial" panose="020B0604020202020204" pitchFamily="34" charset="0"/>
                        </a:rPr>
                        <a:t>Comments were received from Deloitte.  Compliance has followed up with Deloitte regarding  the impact of SIS not remediating all current accounts since withholding has been delayed to 2019. </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Of the 552 Priority 1 account (accounts with activity within the last 12 months), 118 tax forms are pending.  Of the 434 dispositioned accounts---345 tax forms have been validated;  13 accounts have been closed ; 76 are in the validation process.  </a:t>
                      </a:r>
                    </a:p>
                    <a:p>
                      <a:endParaRPr lang="en-US" sz="1100" dirty="0" smtClean="0">
                        <a:latin typeface="+mn-lt"/>
                        <a:cs typeface="Arial" panose="020B0604020202020204" pitchFamily="34" charset="0"/>
                      </a:endParaRPr>
                    </a:p>
                    <a:p>
                      <a:r>
                        <a:rPr lang="en-US" sz="1100" dirty="0" smtClean="0">
                          <a:latin typeface="+mn-lt"/>
                          <a:cs typeface="Arial" panose="020B0604020202020204" pitchFamily="34" charset="0"/>
                        </a:rPr>
                        <a:t>Of the 181 Priority 2 accounts (accounts with no activity within the last 12 months), we are pending 99 tax forms.</a:t>
                      </a:r>
                      <a:r>
                        <a:rPr lang="en-US" sz="1100" baseline="0" dirty="0" smtClean="0">
                          <a:latin typeface="+mn-lt"/>
                          <a:cs typeface="Arial" panose="020B0604020202020204" pitchFamily="34" charset="0"/>
                        </a:rPr>
                        <a:t>  Of the 82 dispositioned accounts—33 accounts were blocked and 40 tax forms were compliant.  9 are in the </a:t>
                      </a:r>
                      <a:r>
                        <a:rPr lang="en-US" sz="1100" baseline="0" smtClean="0">
                          <a:latin typeface="+mn-lt"/>
                          <a:cs typeface="Arial" panose="020B0604020202020204" pitchFamily="34" charset="0"/>
                        </a:rPr>
                        <a:t>validation process.</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Continue to request and process tax forms.</a:t>
                      </a:r>
                    </a:p>
                    <a:p>
                      <a:endParaRPr lang="en-US" sz="1100" dirty="0" smtClean="0">
                        <a:latin typeface="+mn-lt"/>
                        <a:cs typeface="Arial" panose="020B0604020202020204" pitchFamily="34" charset="0"/>
                      </a:endParaRPr>
                    </a:p>
                    <a:p>
                      <a:r>
                        <a:rPr lang="en-US" sz="1100" dirty="0" smtClean="0">
                          <a:latin typeface="+mn-lt"/>
                          <a:cs typeface="Arial" panose="020B0604020202020204" pitchFamily="34" charset="0"/>
                        </a:rPr>
                        <a:t>Follow-up conference call with Deloitte on questions</a:t>
                      </a:r>
                      <a:r>
                        <a:rPr lang="en-US" sz="1100" baseline="0" dirty="0" smtClean="0">
                          <a:latin typeface="+mn-lt"/>
                          <a:cs typeface="Arial" panose="020B0604020202020204" pitchFamily="34" charset="0"/>
                        </a:rPr>
                        <a:t> .  </a:t>
                      </a:r>
                      <a:r>
                        <a:rPr lang="en-US" sz="1100" dirty="0" smtClean="0">
                          <a:latin typeface="+mn-lt"/>
                          <a:cs typeface="Arial" panose="020B0604020202020204" pitchFamily="34" charset="0"/>
                        </a:rPr>
                        <a:t> </a:t>
                      </a:r>
                      <a:endParaRPr lang="en-US" sz="1100" dirty="0">
                        <a:latin typeface="+mn-lt"/>
                        <a:cs typeface="Arial" panose="020B0604020202020204" pitchFamily="34" charset="0"/>
                      </a:endParaRPr>
                    </a:p>
                  </a:txBody>
                  <a:tcPr/>
                </a:tc>
              </a:tr>
            </a:tbl>
          </a:graphicData>
        </a:graphic>
      </p:graphicFrame>
      <p:sp>
        <p:nvSpPr>
          <p:cNvPr id="5" name="TextBox 4"/>
          <p:cNvSpPr txBox="1"/>
          <p:nvPr/>
        </p:nvSpPr>
        <p:spPr>
          <a:xfrm>
            <a:off x="152400" y="739673"/>
            <a:ext cx="2241447" cy="369332"/>
          </a:xfrm>
          <a:prstGeom prst="rect">
            <a:avLst/>
          </a:prstGeom>
          <a:noFill/>
        </p:spPr>
        <p:txBody>
          <a:bodyPr wrap="none" rtlCol="0">
            <a:spAutoFit/>
          </a:bodyPr>
          <a:lstStyle/>
          <a:p>
            <a:r>
              <a:rPr lang="en-US" b="1" dirty="0" smtClean="0"/>
              <a:t>Key Program Updates</a:t>
            </a:r>
            <a:endParaRPr lang="en-US" b="1" dirty="0"/>
          </a:p>
        </p:txBody>
      </p:sp>
      <p:grpSp>
        <p:nvGrpSpPr>
          <p:cNvPr id="3" name="Group 2"/>
          <p:cNvGrpSpPr/>
          <p:nvPr/>
        </p:nvGrpSpPr>
        <p:grpSpPr>
          <a:xfrm>
            <a:off x="1361118" y="6629400"/>
            <a:ext cx="4114479" cy="137160"/>
            <a:chOff x="2035915" y="6344750"/>
            <a:chExt cx="4114479" cy="137160"/>
          </a:xfrm>
        </p:grpSpPr>
        <p:grpSp>
          <p:nvGrpSpPr>
            <p:cNvPr id="8" name="Group 7"/>
            <p:cNvGrpSpPr/>
            <p:nvPr/>
          </p:nvGrpSpPr>
          <p:grpSpPr>
            <a:xfrm>
              <a:off x="2035915" y="6344750"/>
              <a:ext cx="805794" cy="137160"/>
              <a:chOff x="363427" y="6032060"/>
              <a:chExt cx="805794" cy="137160"/>
            </a:xfrm>
          </p:grpSpPr>
          <p:sp>
            <p:nvSpPr>
              <p:cNvPr id="9" name="AutoShape 7"/>
              <p:cNvSpPr>
                <a:spLocks noChangeArrowheads="1"/>
              </p:cNvSpPr>
              <p:nvPr/>
            </p:nvSpPr>
            <p:spPr bwMode="gray">
              <a:xfrm>
                <a:off x="363427" y="6032060"/>
                <a:ext cx="137160" cy="137160"/>
              </a:xfrm>
              <a:prstGeom prst="roundRect">
                <a:avLst>
                  <a:gd name="adj" fmla="val 50000"/>
                </a:avLst>
              </a:prstGeom>
              <a:solidFill>
                <a:srgbClr val="0070C0"/>
              </a:solidFill>
              <a:ln>
                <a:solidFill>
                  <a:srgbClr val="0070C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prstClr val="white"/>
                  </a:solidFill>
                </a:endParaRPr>
              </a:p>
            </p:txBody>
          </p:sp>
          <p:sp>
            <p:nvSpPr>
              <p:cNvPr id="10" name="TextBox 9"/>
              <p:cNvSpPr txBox="1"/>
              <p:nvPr/>
            </p:nvSpPr>
            <p:spPr>
              <a:xfrm>
                <a:off x="476462" y="6039085"/>
                <a:ext cx="692759" cy="123111"/>
              </a:xfrm>
              <a:prstGeom prst="rect">
                <a:avLst/>
              </a:prstGeom>
              <a:noFill/>
            </p:spPr>
            <p:txBody>
              <a:bodyPr wrap="square" lIns="0" tIns="0" rIns="0" bIns="0" rtlCol="0" anchor="ctr" anchorCtr="0">
                <a:spAutoFit/>
              </a:bodyPr>
              <a:lstStyle/>
              <a:p>
                <a:pPr algn="ctr"/>
                <a:r>
                  <a:rPr lang="en-US" sz="800" b="1" dirty="0" smtClean="0">
                    <a:solidFill>
                      <a:prstClr val="black"/>
                    </a:solidFill>
                  </a:rPr>
                  <a:t>Completed</a:t>
                </a:r>
                <a:endParaRPr lang="en-US" sz="800" b="1" dirty="0">
                  <a:solidFill>
                    <a:prstClr val="black"/>
                  </a:solidFill>
                </a:endParaRPr>
              </a:p>
            </p:txBody>
          </p:sp>
        </p:grpSp>
        <p:grpSp>
          <p:nvGrpSpPr>
            <p:cNvPr id="11" name="Group 10"/>
            <p:cNvGrpSpPr/>
            <p:nvPr/>
          </p:nvGrpSpPr>
          <p:grpSpPr>
            <a:xfrm>
              <a:off x="2987214" y="6344750"/>
              <a:ext cx="734906" cy="137160"/>
              <a:chOff x="1270528" y="6032060"/>
              <a:chExt cx="734906" cy="137160"/>
            </a:xfrm>
          </p:grpSpPr>
          <p:sp>
            <p:nvSpPr>
              <p:cNvPr id="12" name="AutoShape 7"/>
              <p:cNvSpPr>
                <a:spLocks noChangeArrowheads="1"/>
              </p:cNvSpPr>
              <p:nvPr/>
            </p:nvSpPr>
            <p:spPr bwMode="gray">
              <a:xfrm>
                <a:off x="1270528" y="6032060"/>
                <a:ext cx="137160" cy="137160"/>
              </a:xfrm>
              <a:prstGeom prst="roundRect">
                <a:avLst>
                  <a:gd name="adj" fmla="val 50000"/>
                </a:avLst>
              </a:prstGeom>
              <a:solidFill>
                <a:srgbClr val="92D050"/>
              </a:solidFill>
              <a:ln>
                <a:solidFill>
                  <a:srgbClr val="00B05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
            <p:nvSpPr>
              <p:cNvPr id="13" name="TextBox 12"/>
              <p:cNvSpPr txBox="1"/>
              <p:nvPr/>
            </p:nvSpPr>
            <p:spPr>
              <a:xfrm>
                <a:off x="1397911" y="6039085"/>
                <a:ext cx="607523" cy="123111"/>
              </a:xfrm>
              <a:prstGeom prst="rect">
                <a:avLst/>
              </a:prstGeom>
              <a:noFill/>
            </p:spPr>
            <p:txBody>
              <a:bodyPr wrap="square" lIns="0" tIns="0" rIns="0" bIns="0" rtlCol="0" anchor="ctr" anchorCtr="0">
                <a:spAutoFit/>
              </a:bodyPr>
              <a:lstStyle/>
              <a:p>
                <a:pPr algn="ctr"/>
                <a:r>
                  <a:rPr lang="en-US" sz="800" b="1" dirty="0" smtClean="0">
                    <a:solidFill>
                      <a:prstClr val="black"/>
                    </a:solidFill>
                  </a:rPr>
                  <a:t>On Target</a:t>
                </a:r>
                <a:endParaRPr lang="en-US" sz="800" b="1" dirty="0">
                  <a:solidFill>
                    <a:prstClr val="black"/>
                  </a:solidFill>
                </a:endParaRPr>
              </a:p>
            </p:txBody>
          </p:sp>
        </p:grpSp>
        <p:grpSp>
          <p:nvGrpSpPr>
            <p:cNvPr id="14" name="Group 13"/>
            <p:cNvGrpSpPr/>
            <p:nvPr/>
          </p:nvGrpSpPr>
          <p:grpSpPr>
            <a:xfrm>
              <a:off x="3867625" y="6344750"/>
              <a:ext cx="564171" cy="137160"/>
              <a:chOff x="2106741" y="6032060"/>
              <a:chExt cx="564171" cy="137160"/>
            </a:xfrm>
          </p:grpSpPr>
          <p:sp>
            <p:nvSpPr>
              <p:cNvPr id="15" name="AutoShape 7"/>
              <p:cNvSpPr>
                <a:spLocks noChangeArrowheads="1"/>
              </p:cNvSpPr>
              <p:nvPr/>
            </p:nvSpPr>
            <p:spPr bwMode="gray">
              <a:xfrm>
                <a:off x="2106741" y="6032060"/>
                <a:ext cx="137160" cy="137160"/>
              </a:xfrm>
              <a:prstGeom prst="roundRect">
                <a:avLst>
                  <a:gd name="adj" fmla="val 50000"/>
                </a:avLst>
              </a:prstGeom>
              <a:solidFill>
                <a:srgbClr val="FFC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
            <p:nvSpPr>
              <p:cNvPr id="16" name="TextBox 15"/>
              <p:cNvSpPr txBox="1"/>
              <p:nvPr/>
            </p:nvSpPr>
            <p:spPr>
              <a:xfrm>
                <a:off x="2240558" y="6039085"/>
                <a:ext cx="430354" cy="123111"/>
              </a:xfrm>
              <a:prstGeom prst="rect">
                <a:avLst/>
              </a:prstGeom>
              <a:noFill/>
            </p:spPr>
            <p:txBody>
              <a:bodyPr wrap="square" lIns="0" tIns="0" rIns="0" bIns="0" rtlCol="0" anchor="ctr" anchorCtr="0">
                <a:spAutoFit/>
              </a:bodyPr>
              <a:lstStyle/>
              <a:p>
                <a:pPr algn="ctr"/>
                <a:r>
                  <a:rPr lang="en-US" sz="800" b="1" dirty="0">
                    <a:solidFill>
                      <a:prstClr val="black"/>
                    </a:solidFill>
                  </a:rPr>
                  <a:t> At </a:t>
                </a:r>
                <a:r>
                  <a:rPr lang="en-US" sz="800" b="1" dirty="0" smtClean="0">
                    <a:solidFill>
                      <a:prstClr val="black"/>
                    </a:solidFill>
                  </a:rPr>
                  <a:t>Risk</a:t>
                </a:r>
                <a:endParaRPr lang="en-US" sz="800" b="1" dirty="0">
                  <a:solidFill>
                    <a:prstClr val="black"/>
                  </a:solidFill>
                </a:endParaRPr>
              </a:p>
            </p:txBody>
          </p:sp>
        </p:grpSp>
        <p:grpSp>
          <p:nvGrpSpPr>
            <p:cNvPr id="17" name="Group 16"/>
            <p:cNvGrpSpPr/>
            <p:nvPr/>
          </p:nvGrpSpPr>
          <p:grpSpPr>
            <a:xfrm>
              <a:off x="4577301" y="6344750"/>
              <a:ext cx="666797" cy="137160"/>
              <a:chOff x="2842315" y="6032060"/>
              <a:chExt cx="666797" cy="137160"/>
            </a:xfrm>
          </p:grpSpPr>
          <p:sp>
            <p:nvSpPr>
              <p:cNvPr id="18" name="AutoShape 7"/>
              <p:cNvSpPr>
                <a:spLocks noChangeArrowheads="1"/>
              </p:cNvSpPr>
              <p:nvPr/>
            </p:nvSpPr>
            <p:spPr bwMode="gray">
              <a:xfrm>
                <a:off x="2842315" y="6032060"/>
                <a:ext cx="137160" cy="137160"/>
              </a:xfrm>
              <a:prstGeom prst="roundRect">
                <a:avLst>
                  <a:gd name="adj" fmla="val 50000"/>
                </a:avLst>
              </a:prstGeom>
              <a:solidFill>
                <a:srgbClr val="FF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FFFFFF"/>
                  </a:solidFill>
                </a:endParaRPr>
              </a:p>
            </p:txBody>
          </p:sp>
          <p:sp>
            <p:nvSpPr>
              <p:cNvPr id="19" name="TextBox 18"/>
              <p:cNvSpPr txBox="1"/>
              <p:nvPr/>
            </p:nvSpPr>
            <p:spPr>
              <a:xfrm>
                <a:off x="3036055" y="6039085"/>
                <a:ext cx="473057" cy="123111"/>
              </a:xfrm>
              <a:prstGeom prst="rect">
                <a:avLst/>
              </a:prstGeom>
              <a:noFill/>
            </p:spPr>
            <p:txBody>
              <a:bodyPr wrap="square" lIns="0" tIns="0" rIns="0" bIns="0" rtlCol="0" anchor="ctr" anchorCtr="0">
                <a:spAutoFit/>
              </a:bodyPr>
              <a:lstStyle/>
              <a:p>
                <a:r>
                  <a:rPr lang="en-US" sz="800" b="1" dirty="0" smtClean="0">
                    <a:solidFill>
                      <a:prstClr val="black"/>
                    </a:solidFill>
                  </a:rPr>
                  <a:t>Past Due</a:t>
                </a:r>
                <a:endParaRPr lang="en-US" sz="800" b="1" dirty="0">
                  <a:solidFill>
                    <a:prstClr val="black"/>
                  </a:solidFill>
                </a:endParaRPr>
              </a:p>
            </p:txBody>
          </p:sp>
        </p:grpSp>
        <p:grpSp>
          <p:nvGrpSpPr>
            <p:cNvPr id="20" name="Group 19"/>
            <p:cNvGrpSpPr/>
            <p:nvPr/>
          </p:nvGrpSpPr>
          <p:grpSpPr>
            <a:xfrm>
              <a:off x="5389602" y="6344750"/>
              <a:ext cx="760792" cy="137160"/>
              <a:chOff x="3717114" y="6032060"/>
              <a:chExt cx="760792" cy="137160"/>
            </a:xfrm>
          </p:grpSpPr>
          <p:sp>
            <p:nvSpPr>
              <p:cNvPr id="21" name="AutoShape 7"/>
              <p:cNvSpPr>
                <a:spLocks noChangeArrowheads="1"/>
              </p:cNvSpPr>
              <p:nvPr/>
            </p:nvSpPr>
            <p:spPr bwMode="gray">
              <a:xfrm>
                <a:off x="3717114" y="6032060"/>
                <a:ext cx="137160" cy="137160"/>
              </a:xfrm>
              <a:prstGeom prst="roundRect">
                <a:avLst>
                  <a:gd name="adj" fmla="val 50000"/>
                </a:avLst>
              </a:prstGeom>
              <a:solidFill>
                <a:schemeClr val="bg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FFFFFF"/>
                  </a:solidFill>
                </a:endParaRPr>
              </a:p>
            </p:txBody>
          </p:sp>
          <p:sp>
            <p:nvSpPr>
              <p:cNvPr id="22" name="TextBox 21"/>
              <p:cNvSpPr txBox="1"/>
              <p:nvPr/>
            </p:nvSpPr>
            <p:spPr>
              <a:xfrm>
                <a:off x="3898154" y="6039085"/>
                <a:ext cx="579752" cy="123111"/>
              </a:xfrm>
              <a:prstGeom prst="rect">
                <a:avLst/>
              </a:prstGeom>
              <a:noFill/>
            </p:spPr>
            <p:txBody>
              <a:bodyPr wrap="square" lIns="0" tIns="0" rIns="0" bIns="0" rtlCol="0" anchor="ctr" anchorCtr="0">
                <a:spAutoFit/>
              </a:bodyPr>
              <a:lstStyle/>
              <a:p>
                <a:r>
                  <a:rPr lang="en-US" sz="800" b="1" dirty="0" smtClean="0">
                    <a:solidFill>
                      <a:prstClr val="black"/>
                    </a:solidFill>
                  </a:rPr>
                  <a:t>Not Started</a:t>
                </a:r>
                <a:endParaRPr lang="en-US" sz="800" b="1" dirty="0">
                  <a:solidFill>
                    <a:prstClr val="black"/>
                  </a:solidFill>
                </a:endParaRPr>
              </a:p>
            </p:txBody>
          </p:sp>
        </p:grpSp>
      </p:grpSp>
      <p:sp>
        <p:nvSpPr>
          <p:cNvPr id="33" name="AutoShape 7"/>
          <p:cNvSpPr>
            <a:spLocks noChangeArrowheads="1"/>
          </p:cNvSpPr>
          <p:nvPr/>
        </p:nvSpPr>
        <p:spPr bwMode="gray">
          <a:xfrm>
            <a:off x="2829974" y="1752600"/>
            <a:ext cx="137160" cy="137160"/>
          </a:xfrm>
          <a:prstGeom prst="roundRect">
            <a:avLst>
              <a:gd name="adj" fmla="val 50000"/>
            </a:avLst>
          </a:prstGeom>
          <a:solidFill>
            <a:srgbClr val="FF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FFFFFF"/>
              </a:solidFill>
            </a:endParaRPr>
          </a:p>
        </p:txBody>
      </p:sp>
    </p:spTree>
    <p:extLst>
      <p:ext uri="{BB962C8B-B14F-4D97-AF65-F5344CB8AC3E}">
        <p14:creationId xmlns:p14="http://schemas.microsoft.com/office/powerpoint/2010/main" val="220417023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Table 39"/>
          <p:cNvGraphicFramePr>
            <a:graphicFrameLocks noGrp="1"/>
          </p:cNvGraphicFramePr>
          <p:nvPr>
            <p:extLst>
              <p:ext uri="{D42A27DB-BD31-4B8C-83A1-F6EECF244321}">
                <p14:modId xmlns:p14="http://schemas.microsoft.com/office/powerpoint/2010/main" val="3301190147"/>
              </p:ext>
            </p:extLst>
          </p:nvPr>
        </p:nvGraphicFramePr>
        <p:xfrm>
          <a:off x="1225250" y="6407825"/>
          <a:ext cx="4240382" cy="457200"/>
        </p:xfrm>
        <a:graphic>
          <a:graphicData uri="http://schemas.openxmlformats.org/drawingml/2006/table">
            <a:tbl>
              <a:tblPr firstRow="1" bandRow="1">
                <a:effectLst>
                  <a:outerShdw blurRad="50800" dist="38100" dir="2700000" algn="tl" rotWithShape="0">
                    <a:prstClr val="black">
                      <a:alpha val="40000"/>
                    </a:prstClr>
                  </a:outerShdw>
                </a:effectLst>
              </a:tblPr>
              <a:tblGrid>
                <a:gridCol w="4240382"/>
              </a:tblGrid>
              <a:tr h="457200">
                <a:tc>
                  <a:txBody>
                    <a:bodyPr/>
                    <a:lstStyle/>
                    <a:p>
                      <a:pPr marL="0" marR="0" indent="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None/>
                        <a:tabLst/>
                        <a:defRPr/>
                      </a:pPr>
                      <a:r>
                        <a:rPr lang="en-US" sz="800" b="1" kern="1200" dirty="0" smtClean="0">
                          <a:solidFill>
                            <a:sysClr val="windowText" lastClr="000000"/>
                          </a:solidFill>
                          <a:latin typeface="Arial" panose="020B0604020202020204" pitchFamily="34" charset="0"/>
                          <a:ea typeface="+mn-ea"/>
                          <a:cs typeface="Arial" panose="020B0604020202020204" pitchFamily="34" charset="0"/>
                        </a:rPr>
                        <a:t>Status</a:t>
                      </a:r>
                      <a:r>
                        <a:rPr lang="en-US" sz="800" b="1" kern="1200" baseline="0" dirty="0" smtClean="0">
                          <a:solidFill>
                            <a:sysClr val="windowText" lastClr="000000"/>
                          </a:solidFill>
                          <a:latin typeface="Arial" panose="020B0604020202020204" pitchFamily="34" charset="0"/>
                          <a:ea typeface="+mn-ea"/>
                          <a:cs typeface="Arial" panose="020B0604020202020204" pitchFamily="34" charset="0"/>
                        </a:rPr>
                        <a:t> Key:</a:t>
                      </a:r>
                      <a:endParaRPr lang="en-US" sz="800" b="1" kern="1200" dirty="0" smtClean="0">
                        <a:solidFill>
                          <a:sysClr val="windowText" lastClr="000000"/>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sp>
        <p:nvSpPr>
          <p:cNvPr id="46" name="46 Rectángulo redondeado"/>
          <p:cNvSpPr/>
          <p:nvPr/>
        </p:nvSpPr>
        <p:spPr bwMode="auto">
          <a:xfrm>
            <a:off x="2208310" y="115863"/>
            <a:ext cx="2003650" cy="504825"/>
          </a:xfrm>
          <a:prstGeom prst="roundRect">
            <a:avLst>
              <a:gd name="adj" fmla="val 998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a:lnSpc>
                <a:spcPts val="1000"/>
              </a:lnSpc>
              <a:defRPr/>
            </a:pPr>
            <a:r>
              <a:rPr lang="en-US" sz="1200" b="1" dirty="0">
                <a:solidFill>
                  <a:prstClr val="white"/>
                </a:solidFill>
              </a:rPr>
              <a:t>Executive </a:t>
            </a:r>
            <a:r>
              <a:rPr lang="en-US" sz="1200" b="1" dirty="0" smtClean="0">
                <a:solidFill>
                  <a:prstClr val="white"/>
                </a:solidFill>
              </a:rPr>
              <a:t>Summary</a:t>
            </a:r>
            <a:endParaRPr lang="en-US" sz="1200" b="1" dirty="0">
              <a:solidFill>
                <a:prstClr val="white"/>
              </a:solidFill>
            </a:endParaRPr>
          </a:p>
        </p:txBody>
      </p:sp>
      <p:sp>
        <p:nvSpPr>
          <p:cNvPr id="44"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832372171"/>
              </p:ext>
            </p:extLst>
          </p:nvPr>
        </p:nvGraphicFramePr>
        <p:xfrm>
          <a:off x="152400" y="1109005"/>
          <a:ext cx="8991599" cy="5150910"/>
        </p:xfrm>
        <a:graphic>
          <a:graphicData uri="http://schemas.openxmlformats.org/drawingml/2006/table">
            <a:tbl>
              <a:tblPr firstRow="1" bandRow="1">
                <a:tableStyleId>{5DA37D80-6434-44D0-A028-1B22A696006F}</a:tableStyleId>
              </a:tblPr>
              <a:tblGrid>
                <a:gridCol w="990600"/>
                <a:gridCol w="728409"/>
                <a:gridCol w="719391"/>
                <a:gridCol w="685800"/>
                <a:gridCol w="2819400"/>
                <a:gridCol w="1428883"/>
                <a:gridCol w="1619116"/>
              </a:tblGrid>
              <a:tr h="700830">
                <a:tc>
                  <a:txBody>
                    <a:bodyPr/>
                    <a:lstStyle/>
                    <a:p>
                      <a:r>
                        <a:rPr lang="en-US" sz="1100" dirty="0" smtClean="0">
                          <a:latin typeface="+mj-lt"/>
                          <a:cs typeface="Arial" panose="020B0604020202020204" pitchFamily="34" charset="0"/>
                        </a:rPr>
                        <a:t>Programs</a:t>
                      </a:r>
                      <a:endParaRPr lang="en-US" sz="1100" dirty="0">
                        <a:latin typeface="+mj-lt"/>
                        <a:cs typeface="Arial" panose="020B0604020202020204" pitchFamily="34" charset="0"/>
                      </a:endParaRPr>
                    </a:p>
                  </a:txBody>
                  <a:tcPr/>
                </a:tc>
                <a:tc>
                  <a:txBody>
                    <a:bodyPr/>
                    <a:lstStyle/>
                    <a:p>
                      <a:r>
                        <a:rPr lang="en-US" sz="1100" dirty="0" smtClean="0">
                          <a:latin typeface="+mj-lt"/>
                          <a:cs typeface="Arial" panose="020B0604020202020204" pitchFamily="34" charset="0"/>
                        </a:rPr>
                        <a:t>Exec.</a:t>
                      </a:r>
                      <a:r>
                        <a:rPr lang="en-US" sz="1100" baseline="0" dirty="0" smtClean="0">
                          <a:latin typeface="+mj-lt"/>
                          <a:cs typeface="Arial" panose="020B0604020202020204" pitchFamily="34" charset="0"/>
                        </a:rPr>
                        <a:t> Sponsor</a:t>
                      </a:r>
                      <a:endParaRPr lang="en-US" sz="1100" dirty="0">
                        <a:latin typeface="+mj-lt"/>
                        <a:cs typeface="Arial" panose="020B0604020202020204" pitchFamily="34" charset="0"/>
                      </a:endParaRPr>
                    </a:p>
                  </a:txBody>
                  <a:tcPr/>
                </a:tc>
                <a:tc>
                  <a:txBody>
                    <a:bodyPr/>
                    <a:lstStyle/>
                    <a:p>
                      <a:r>
                        <a:rPr lang="en-US" sz="1100" dirty="0" smtClean="0">
                          <a:latin typeface="+mj-lt"/>
                          <a:cs typeface="Arial" panose="020B0604020202020204" pitchFamily="34" charset="0"/>
                        </a:rPr>
                        <a:t>Program Manager</a:t>
                      </a:r>
                      <a:endParaRPr lang="en-US" sz="1100" dirty="0">
                        <a:latin typeface="+mj-lt"/>
                        <a:cs typeface="Arial" panose="020B0604020202020204" pitchFamily="34" charset="0"/>
                      </a:endParaRPr>
                    </a:p>
                  </a:txBody>
                  <a:tcPr/>
                </a:tc>
                <a:tc>
                  <a:txBody>
                    <a:bodyPr/>
                    <a:lstStyle/>
                    <a:p>
                      <a:r>
                        <a:rPr lang="en-US" sz="1100" dirty="0" smtClean="0">
                          <a:latin typeface="+mj-lt"/>
                          <a:cs typeface="Arial" panose="020B0604020202020204" pitchFamily="34" charset="0"/>
                        </a:rPr>
                        <a:t>Status</a:t>
                      </a:r>
                      <a:endParaRPr lang="en-US" sz="1100" dirty="0">
                        <a:latin typeface="+mj-lt"/>
                        <a:cs typeface="Arial" panose="020B0604020202020204" pitchFamily="34" charset="0"/>
                      </a:endParaRPr>
                    </a:p>
                  </a:txBody>
                  <a:tcPr/>
                </a:tc>
                <a:tc>
                  <a:txBody>
                    <a:bodyPr/>
                    <a:lstStyle/>
                    <a:p>
                      <a:r>
                        <a:rPr lang="en-US" sz="1100" dirty="0" smtClean="0">
                          <a:latin typeface="+mj-lt"/>
                          <a:cs typeface="Arial" panose="020B0604020202020204" pitchFamily="34" charset="0"/>
                        </a:rPr>
                        <a:t>Accomplishments to Date (since</a:t>
                      </a:r>
                      <a:r>
                        <a:rPr lang="en-US" sz="1100" baseline="0" dirty="0" smtClean="0">
                          <a:latin typeface="+mj-lt"/>
                          <a:cs typeface="Arial" panose="020B0604020202020204" pitchFamily="34" charset="0"/>
                        </a:rPr>
                        <a:t> prior Risk Committee)</a:t>
                      </a:r>
                      <a:endParaRPr lang="en-US" sz="1100" dirty="0">
                        <a:latin typeface="+mj-lt"/>
                        <a:cs typeface="Arial" panose="020B0604020202020204" pitchFamily="34" charset="0"/>
                      </a:endParaRPr>
                    </a:p>
                  </a:txBody>
                  <a:tcPr/>
                </a:tc>
                <a:tc>
                  <a:txBody>
                    <a:bodyPr/>
                    <a:lstStyle/>
                    <a:p>
                      <a:r>
                        <a:rPr lang="en-US" sz="1100" dirty="0" smtClean="0">
                          <a:latin typeface="+mj-lt"/>
                          <a:cs typeface="Arial" panose="020B0604020202020204" pitchFamily="34" charset="0"/>
                        </a:rPr>
                        <a:t>Issues</a:t>
                      </a:r>
                      <a:endParaRPr lang="en-US" sz="1100" dirty="0">
                        <a:latin typeface="+mj-lt"/>
                        <a:cs typeface="Arial" panose="020B0604020202020204" pitchFamily="34" charset="0"/>
                      </a:endParaRPr>
                    </a:p>
                  </a:txBody>
                  <a:tcPr/>
                </a:tc>
                <a:tc>
                  <a:txBody>
                    <a:bodyPr/>
                    <a:lstStyle/>
                    <a:p>
                      <a:r>
                        <a:rPr lang="en-US" sz="1100" dirty="0" smtClean="0">
                          <a:latin typeface="+mj-lt"/>
                          <a:cs typeface="Arial" panose="020B0604020202020204" pitchFamily="34" charset="0"/>
                        </a:rPr>
                        <a:t>Upcoming</a:t>
                      </a:r>
                      <a:r>
                        <a:rPr lang="en-US" sz="1100" baseline="0" dirty="0" smtClean="0">
                          <a:latin typeface="+mj-lt"/>
                          <a:cs typeface="Arial" panose="020B0604020202020204" pitchFamily="34" charset="0"/>
                        </a:rPr>
                        <a:t> Deliverables</a:t>
                      </a:r>
                      <a:endParaRPr lang="en-US" sz="1100" dirty="0">
                        <a:latin typeface="+mj-lt"/>
                        <a:cs typeface="Arial" panose="020B0604020202020204" pitchFamily="34" charset="0"/>
                      </a:endParaRPr>
                    </a:p>
                  </a:txBody>
                  <a:tcPr/>
                </a:tc>
              </a:tr>
              <a:tr h="3524165">
                <a:tc>
                  <a:txBody>
                    <a:bodyPr/>
                    <a:lstStyle/>
                    <a:p>
                      <a:r>
                        <a:rPr lang="en-US" sz="1100" b="1" dirty="0" smtClean="0">
                          <a:latin typeface="+mj-lt"/>
                          <a:cs typeface="Arial" panose="020B0604020202020204" pitchFamily="34" charset="0"/>
                        </a:rPr>
                        <a:t>CART</a:t>
                      </a:r>
                      <a:endParaRPr lang="en-US" sz="1100" b="1" dirty="0">
                        <a:latin typeface="+mj-lt"/>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None/>
                        <a:tabLst/>
                        <a:defRPr/>
                      </a:pPr>
                      <a:r>
                        <a:rPr lang="en-US" sz="1100" b="1" kern="1200" dirty="0" smtClean="0">
                          <a:solidFill>
                            <a:sysClr val="windowText" lastClr="000000"/>
                          </a:solidFill>
                          <a:latin typeface="+mj-lt"/>
                          <a:ea typeface="+mn-ea"/>
                          <a:cs typeface="Arial" panose="020B0604020202020204" pitchFamily="34" charset="0"/>
                        </a:rPr>
                        <a:t>J.</a:t>
                      </a:r>
                      <a:r>
                        <a:rPr lang="en-US" sz="1100" b="1" kern="1200" baseline="0" dirty="0" smtClean="0">
                          <a:solidFill>
                            <a:sysClr val="windowText" lastClr="000000"/>
                          </a:solidFill>
                          <a:latin typeface="+mj-lt"/>
                          <a:ea typeface="+mn-ea"/>
                          <a:cs typeface="Arial" panose="020B0604020202020204" pitchFamily="34" charset="0"/>
                        </a:rPr>
                        <a:t> Bathon</a:t>
                      </a:r>
                      <a:endParaRPr lang="en-US" sz="1100" b="1" kern="1200" dirty="0" smtClean="0">
                        <a:solidFill>
                          <a:sysClr val="windowText" lastClr="000000"/>
                        </a:solidFill>
                        <a:latin typeface="+mj-lt"/>
                        <a:ea typeface="+mn-ea"/>
                        <a:cs typeface="Arial" panose="020B0604020202020204" pitchFamily="34" charset="0"/>
                      </a:endParaRPr>
                    </a:p>
                  </a:txBody>
                  <a:tcPr marL="45720" marR="45720"/>
                </a:tc>
                <a:tc>
                  <a:txBody>
                    <a:bodyPr/>
                    <a:lstStyle/>
                    <a:p>
                      <a:pPr marL="0" marR="0" indent="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None/>
                        <a:tabLst/>
                        <a:defRPr/>
                      </a:pPr>
                      <a:r>
                        <a:rPr lang="en-US" sz="1100" b="1" kern="1200" dirty="0" smtClean="0">
                          <a:solidFill>
                            <a:sysClr val="windowText" lastClr="000000"/>
                          </a:solidFill>
                          <a:latin typeface="+mj-lt"/>
                          <a:ea typeface="+mn-ea"/>
                          <a:cs typeface="Arial" panose="020B0604020202020204" pitchFamily="34" charset="0"/>
                        </a:rPr>
                        <a:t>M. Murphy</a:t>
                      </a:r>
                    </a:p>
                  </a:txBody>
                  <a:tcPr marL="45720" marR="45720"/>
                </a:tc>
                <a:tc>
                  <a:txBody>
                    <a:bodyPr/>
                    <a:lstStyle/>
                    <a:p>
                      <a:pPr marL="0" marR="0" indent="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None/>
                        <a:tabLst/>
                        <a:defRPr/>
                      </a:pPr>
                      <a:endParaRPr lang="en-US" sz="1100" b="1" kern="1200" dirty="0" smtClean="0">
                        <a:solidFill>
                          <a:sysClr val="windowText" lastClr="000000"/>
                        </a:solidFill>
                        <a:latin typeface="+mj-lt"/>
                        <a:ea typeface="+mn-ea"/>
                        <a:cs typeface="Arial" panose="020B0604020202020204" pitchFamily="34" charset="0"/>
                      </a:endParaRPr>
                    </a:p>
                  </a:txBody>
                  <a:tcPr marL="45720" marR="45720"/>
                </a:tc>
                <a:tc>
                  <a:txBody>
                    <a:bodyPr/>
                    <a:lstStyle/>
                    <a:p>
                      <a:pPr marL="171450" marR="0" lvl="1" indent="-17145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r>
                        <a:rPr lang="en-US" sz="1100" b="1" kern="1200" baseline="0" dirty="0" smtClean="0">
                          <a:solidFill>
                            <a:schemeClr val="tx1"/>
                          </a:solidFill>
                          <a:latin typeface="+mj-lt"/>
                          <a:ea typeface="+mn-ea"/>
                          <a:cs typeface="Arial" panose="020B0604020202020204" pitchFamily="34" charset="0"/>
                        </a:rPr>
                        <a:t>Governance:  </a:t>
                      </a:r>
                      <a:r>
                        <a:rPr lang="en-US" sz="1100" b="0" kern="1200" baseline="0" dirty="0" smtClean="0">
                          <a:solidFill>
                            <a:schemeClr val="tx1"/>
                          </a:solidFill>
                          <a:latin typeface="+mj-lt"/>
                          <a:ea typeface="+mn-ea"/>
                          <a:cs typeface="Arial" panose="020B0604020202020204" pitchFamily="34" charset="0"/>
                        </a:rPr>
                        <a:t>Committee charters to be updated to be aligned with the SHUSA charters and governance policy.</a:t>
                      </a:r>
                    </a:p>
                    <a:p>
                      <a:pPr marL="171450" marR="0" lvl="1" indent="-17145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r>
                        <a:rPr lang="en-US" sz="1100" b="1" kern="1200" baseline="0" dirty="0" smtClean="0">
                          <a:solidFill>
                            <a:schemeClr val="tx1"/>
                          </a:solidFill>
                          <a:latin typeface="+mj-lt"/>
                          <a:ea typeface="+mn-ea"/>
                          <a:cs typeface="Arial" panose="020B0604020202020204" pitchFamily="34" charset="0"/>
                        </a:rPr>
                        <a:t>Year 2 Planning: </a:t>
                      </a:r>
                      <a:r>
                        <a:rPr lang="en-US" sz="1100" b="0" kern="1200" baseline="0" dirty="0" smtClean="0">
                          <a:solidFill>
                            <a:schemeClr val="tx1"/>
                          </a:solidFill>
                          <a:latin typeface="+mj-lt"/>
                          <a:ea typeface="+mn-ea"/>
                          <a:cs typeface="Arial" panose="020B0604020202020204" pitchFamily="34" charset="0"/>
                        </a:rPr>
                        <a:t>Underway</a:t>
                      </a:r>
                    </a:p>
                    <a:p>
                      <a:pPr marL="171450" marR="0" lvl="1" indent="-17145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r>
                        <a:rPr lang="en-US" sz="1100" b="1" kern="1200" baseline="0" dirty="0" smtClean="0">
                          <a:solidFill>
                            <a:schemeClr val="tx1"/>
                          </a:solidFill>
                          <a:latin typeface="+mj-lt"/>
                          <a:ea typeface="+mn-ea"/>
                          <a:cs typeface="Arial" panose="020B0604020202020204" pitchFamily="34" charset="0"/>
                        </a:rPr>
                        <a:t>ORM-BCM: </a:t>
                      </a:r>
                      <a:r>
                        <a:rPr lang="en-US" sz="1100" b="0" kern="1200" baseline="0" dirty="0" smtClean="0">
                          <a:solidFill>
                            <a:schemeClr val="tx1"/>
                          </a:solidFill>
                          <a:latin typeface="+mj-lt"/>
                          <a:ea typeface="+mn-ea"/>
                          <a:cs typeface="Arial" panose="020B0604020202020204" pitchFamily="34" charset="0"/>
                        </a:rPr>
                        <a:t>Uploaded BIA to BC in the cloud</a:t>
                      </a:r>
                    </a:p>
                    <a:p>
                      <a:pPr marL="171450" marR="0" lvl="1" indent="-17145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r>
                        <a:rPr lang="en-US" sz="1100" b="1" kern="1200" baseline="0" dirty="0" smtClean="0">
                          <a:solidFill>
                            <a:schemeClr val="tx1"/>
                          </a:solidFill>
                          <a:latin typeface="+mj-lt"/>
                          <a:ea typeface="+mn-ea"/>
                          <a:cs typeface="Arial" panose="020B0604020202020204" pitchFamily="34" charset="0"/>
                        </a:rPr>
                        <a:t>Finance Transformation: </a:t>
                      </a:r>
                      <a:r>
                        <a:rPr lang="en-US" sz="1100" b="0" kern="1200" baseline="0" dirty="0" smtClean="0">
                          <a:solidFill>
                            <a:schemeClr val="tx1"/>
                          </a:solidFill>
                          <a:latin typeface="+mj-lt"/>
                          <a:ea typeface="+mn-ea"/>
                          <a:cs typeface="Arial" panose="020B0604020202020204" pitchFamily="34" charset="0"/>
                        </a:rPr>
                        <a:t>Consultants on site at SIS and beginning to build out the SOX Program</a:t>
                      </a:r>
                    </a:p>
                    <a:p>
                      <a:pPr marL="171450" marR="0" lvl="1" indent="-17145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r>
                        <a:rPr lang="en-US" sz="1100" b="1" kern="1200" baseline="0" dirty="0" smtClean="0">
                          <a:solidFill>
                            <a:schemeClr val="tx1"/>
                          </a:solidFill>
                          <a:latin typeface="+mj-lt"/>
                          <a:ea typeface="+mn-ea"/>
                          <a:cs typeface="Arial" panose="020B0604020202020204" pitchFamily="34" charset="0"/>
                        </a:rPr>
                        <a:t>Material Risk</a:t>
                      </a:r>
                      <a:r>
                        <a:rPr lang="en-US" sz="1100" b="0" kern="1200" baseline="0" dirty="0" smtClean="0">
                          <a:solidFill>
                            <a:schemeClr val="tx1"/>
                          </a:solidFill>
                          <a:latin typeface="+mj-lt"/>
                          <a:ea typeface="+mn-ea"/>
                          <a:cs typeface="Arial" panose="020B0604020202020204" pitchFamily="34" charset="0"/>
                        </a:rPr>
                        <a:t>: </a:t>
                      </a:r>
                      <a:r>
                        <a:rPr lang="en-US" sz="1100" dirty="0" smtClean="0">
                          <a:solidFill>
                            <a:schemeClr val="tx1"/>
                          </a:solidFill>
                          <a:latin typeface="+mj-lt"/>
                          <a:cs typeface="Arial" panose="020B0604020202020204" pitchFamily="34" charset="0"/>
                        </a:rPr>
                        <a:t>Material Risk 1</a:t>
                      </a:r>
                      <a:r>
                        <a:rPr lang="en-US" sz="1100" baseline="30000" dirty="0" smtClean="0">
                          <a:solidFill>
                            <a:schemeClr val="tx1"/>
                          </a:solidFill>
                          <a:latin typeface="+mj-lt"/>
                          <a:cs typeface="Arial" panose="020B0604020202020204" pitchFamily="34" charset="0"/>
                        </a:rPr>
                        <a:t>st</a:t>
                      </a:r>
                      <a:r>
                        <a:rPr lang="en-US" sz="1100" baseline="0" dirty="0" smtClean="0">
                          <a:solidFill>
                            <a:schemeClr val="tx1"/>
                          </a:solidFill>
                          <a:latin typeface="+mj-lt"/>
                          <a:cs typeface="Arial" panose="020B0604020202020204" pitchFamily="34" charset="0"/>
                        </a:rPr>
                        <a:t> line led workshops are 75% complete; </a:t>
                      </a:r>
                      <a:r>
                        <a:rPr lang="en-US" sz="1100" b="0" kern="1200" baseline="0" dirty="0" smtClean="0">
                          <a:solidFill>
                            <a:schemeClr val="tx1"/>
                          </a:solidFill>
                          <a:latin typeface="+mj-lt"/>
                          <a:ea typeface="+mn-ea"/>
                          <a:cs typeface="Arial" panose="020B0604020202020204" pitchFamily="34" charset="0"/>
                        </a:rPr>
                        <a:t>Second line review of material risks began on June 7</a:t>
                      </a:r>
                      <a:r>
                        <a:rPr lang="en-US" sz="1100" b="0" kern="1200" baseline="30000" dirty="0" smtClean="0">
                          <a:solidFill>
                            <a:schemeClr val="tx1"/>
                          </a:solidFill>
                          <a:latin typeface="+mj-lt"/>
                          <a:ea typeface="+mn-ea"/>
                          <a:cs typeface="Arial" panose="020B0604020202020204" pitchFamily="34" charset="0"/>
                        </a:rPr>
                        <a:t>th</a:t>
                      </a:r>
                      <a:r>
                        <a:rPr lang="en-US" sz="1100" b="0" kern="1200" baseline="0" dirty="0" smtClean="0">
                          <a:solidFill>
                            <a:schemeClr val="tx1"/>
                          </a:solidFill>
                          <a:latin typeface="+mj-lt"/>
                          <a:ea typeface="+mn-ea"/>
                          <a:cs typeface="Arial" panose="020B0604020202020204" pitchFamily="34" charset="0"/>
                        </a:rPr>
                        <a:t>.</a:t>
                      </a:r>
                    </a:p>
                    <a:p>
                      <a:pPr marL="171450" marR="0" lvl="1" indent="-17145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r>
                        <a:rPr lang="en-US" sz="1100" b="1" kern="1200" baseline="0" dirty="0" smtClean="0">
                          <a:solidFill>
                            <a:schemeClr val="tx1"/>
                          </a:solidFill>
                          <a:latin typeface="+mj-lt"/>
                          <a:ea typeface="+mn-ea"/>
                          <a:cs typeface="Arial" panose="020B0604020202020204" pitchFamily="34" charset="0"/>
                        </a:rPr>
                        <a:t>ORM-BCM:</a:t>
                      </a:r>
                      <a:r>
                        <a:rPr lang="en-US" sz="1100" b="0" kern="1200" baseline="0" dirty="0" smtClean="0">
                          <a:solidFill>
                            <a:schemeClr val="tx1"/>
                          </a:solidFill>
                          <a:latin typeface="+mj-lt"/>
                          <a:ea typeface="+mn-ea"/>
                          <a:cs typeface="Arial" panose="020B0604020202020204" pitchFamily="34" charset="0"/>
                        </a:rPr>
                        <a:t> Initial BIA  Hierarchy data submitted to SHUSA on  June 3</a:t>
                      </a:r>
                    </a:p>
                    <a:p>
                      <a:pPr marL="171450" marR="0" lvl="1" indent="-17145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r>
                        <a:rPr lang="en-US" sz="1100" b="1" kern="1200" baseline="0" dirty="0" smtClean="0">
                          <a:solidFill>
                            <a:schemeClr val="tx1"/>
                          </a:solidFill>
                          <a:latin typeface="+mj-lt"/>
                          <a:ea typeface="+mn-ea"/>
                          <a:cs typeface="Arial" panose="020B0604020202020204" pitchFamily="34" charset="0"/>
                        </a:rPr>
                        <a:t>ORM-RCSA:</a:t>
                      </a:r>
                      <a:r>
                        <a:rPr lang="en-US" sz="1100" b="0" kern="1200" baseline="0" dirty="0" smtClean="0">
                          <a:solidFill>
                            <a:schemeClr val="tx1"/>
                          </a:solidFill>
                          <a:latin typeface="+mj-lt"/>
                          <a:ea typeface="+mn-ea"/>
                          <a:cs typeface="Arial" panose="020B0604020202020204" pitchFamily="34" charset="0"/>
                        </a:rPr>
                        <a:t> Conducted Heracles training for first line users on June 3</a:t>
                      </a:r>
                    </a:p>
                    <a:p>
                      <a:pPr marL="171450" marR="0" lvl="1" indent="-17145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endParaRPr lang="en-US" sz="1100" b="0" kern="1200" baseline="0" dirty="0" smtClean="0">
                        <a:solidFill>
                          <a:schemeClr val="tx1"/>
                        </a:solidFill>
                        <a:latin typeface="+mn-lt"/>
                        <a:ea typeface="+mn-ea"/>
                        <a:cs typeface="Arial" panose="020B0604020202020204" pitchFamily="34" charset="0"/>
                      </a:endParaRPr>
                    </a:p>
                    <a:p>
                      <a:pPr marL="0" marR="0" lvl="1" indent="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None/>
                        <a:tabLst/>
                        <a:defRPr/>
                      </a:pPr>
                      <a:r>
                        <a:rPr lang="en-US" sz="1100" b="0" kern="1200" baseline="0" dirty="0" smtClean="0">
                          <a:solidFill>
                            <a:schemeClr val="tx1"/>
                          </a:solidFill>
                          <a:latin typeface="+mj-lt"/>
                          <a:ea typeface="+mn-ea"/>
                          <a:cs typeface="Arial" panose="020B0604020202020204" pitchFamily="34" charset="0"/>
                        </a:rPr>
                        <a:t> </a:t>
                      </a:r>
                    </a:p>
                    <a:p>
                      <a:endParaRPr lang="en-US" sz="1100" dirty="0">
                        <a:latin typeface="+mj-lt"/>
                        <a:cs typeface="Arial" panose="020B0604020202020204" pitchFamily="34" charset="0"/>
                      </a:endParaRPr>
                    </a:p>
                  </a:txBody>
                  <a:tcPr/>
                </a:tc>
                <a:tc>
                  <a:txBody>
                    <a:bodyPr/>
                    <a:lstStyle/>
                    <a:p>
                      <a:pPr marL="0" marR="0" indent="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None/>
                        <a:tabLst/>
                        <a:defRPr/>
                      </a:pPr>
                      <a:r>
                        <a:rPr lang="en-US" sz="1100" b="1" kern="1200" baseline="0" dirty="0" smtClean="0">
                          <a:solidFill>
                            <a:schemeClr val="tx1"/>
                          </a:solidFill>
                          <a:latin typeface="+mj-lt"/>
                          <a:ea typeface="+mn-ea"/>
                          <a:cs typeface="Arial" panose="020B0604020202020204" pitchFamily="34" charset="0"/>
                        </a:rPr>
                        <a:t>Target Operating Model: </a:t>
                      </a:r>
                    </a:p>
                    <a:p>
                      <a:pPr marL="117475" marR="0" indent="-117475"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r>
                        <a:rPr lang="en-US" sz="1000" b="0" smtClean="0">
                          <a:solidFill>
                            <a:schemeClr val="tx1"/>
                          </a:solidFill>
                          <a:latin typeface="Arial" panose="020B0604020202020204" pitchFamily="34" charset="0"/>
                          <a:cs typeface="Arial" panose="020B0604020202020204" pitchFamily="34" charset="0"/>
                        </a:rPr>
                        <a:t>Sign </a:t>
                      </a:r>
                      <a:r>
                        <a:rPr lang="en-US" sz="1000" b="0" dirty="0" smtClean="0">
                          <a:solidFill>
                            <a:schemeClr val="tx1"/>
                          </a:solidFill>
                          <a:latin typeface="Arial" panose="020B0604020202020204" pitchFamily="34" charset="0"/>
                          <a:cs typeface="Arial" panose="020B0604020202020204" pitchFamily="34" charset="0"/>
                        </a:rPr>
                        <a:t>off on TPRM and</a:t>
                      </a:r>
                      <a:r>
                        <a:rPr lang="en-US" sz="1000" b="0" baseline="0" dirty="0" smtClean="0">
                          <a:solidFill>
                            <a:schemeClr val="tx1"/>
                          </a:solidFill>
                          <a:latin typeface="Arial" panose="020B0604020202020204" pitchFamily="34" charset="0"/>
                          <a:cs typeface="Arial" panose="020B0604020202020204" pitchFamily="34" charset="0"/>
                        </a:rPr>
                        <a:t> IRM Project Plans delayed. Given the Firms risk profile SIS will need to evaluate and agree with SHUSA the potential for reducing the scope of the programs to the base requirements to meet regulatory demands.  After agreeing on scope, SIS will assess the resources required and implementation timeline.</a:t>
                      </a:r>
                    </a:p>
                    <a:p>
                      <a:pPr marL="117475" marR="0" indent="-117475"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r>
                        <a:rPr lang="en-US" sz="1100" b="1" kern="1200" baseline="0" dirty="0" smtClean="0">
                          <a:solidFill>
                            <a:schemeClr val="tx1"/>
                          </a:solidFill>
                          <a:latin typeface="+mj-lt"/>
                          <a:ea typeface="+mn-ea"/>
                          <a:cs typeface="Arial" panose="020B0604020202020204" pitchFamily="34" charset="0"/>
                        </a:rPr>
                        <a:t>Internal Controls: </a:t>
                      </a:r>
                      <a:r>
                        <a:rPr lang="en-US" sz="1100" b="0" kern="1200" baseline="0" dirty="0" smtClean="0">
                          <a:solidFill>
                            <a:schemeClr val="tx1"/>
                          </a:solidFill>
                          <a:latin typeface="+mj-lt"/>
                          <a:ea typeface="+mn-ea"/>
                          <a:cs typeface="Arial" panose="020B0604020202020204" pitchFamily="34" charset="0"/>
                        </a:rPr>
                        <a:t>Internal controls needs to replace the staff position that was lost due to voluntary attrition.</a:t>
                      </a:r>
                      <a:endParaRPr lang="en-US" sz="1100" dirty="0">
                        <a:latin typeface="+mj-lt"/>
                        <a:cs typeface="Arial" panose="020B0604020202020204" pitchFamily="34" charset="0"/>
                      </a:endParaRPr>
                    </a:p>
                  </a:txBody>
                  <a:tcPr/>
                </a:tc>
                <a:tc>
                  <a:txBody>
                    <a:bodyPr/>
                    <a:lstStyle/>
                    <a:p>
                      <a:pPr marL="117475" marR="0" indent="-117475"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r>
                        <a:rPr lang="en-US" sz="1100" b="1" kern="1200" baseline="0" dirty="0" smtClean="0">
                          <a:solidFill>
                            <a:schemeClr val="tx1"/>
                          </a:solidFill>
                          <a:latin typeface="+mj-lt"/>
                          <a:ea typeface="+mn-ea"/>
                          <a:cs typeface="Arial" panose="020B0604020202020204" pitchFamily="34" charset="0"/>
                        </a:rPr>
                        <a:t>Year 2 Planning: </a:t>
                      </a:r>
                    </a:p>
                    <a:p>
                      <a:pPr marL="117475" marR="0" indent="1588"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None/>
                        <a:tabLst/>
                        <a:defRPr/>
                      </a:pPr>
                      <a:r>
                        <a:rPr lang="en-US" sz="1100" dirty="0" smtClean="0">
                          <a:latin typeface="+mj-lt"/>
                          <a:cs typeface="Arial" panose="020B0604020202020204" pitchFamily="34" charset="0"/>
                        </a:rPr>
                        <a:t>Sign</a:t>
                      </a:r>
                      <a:r>
                        <a:rPr lang="en-US" sz="1100" baseline="0" dirty="0" smtClean="0">
                          <a:latin typeface="+mj-lt"/>
                          <a:cs typeface="Arial" panose="020B0604020202020204" pitchFamily="34" charset="0"/>
                        </a:rPr>
                        <a:t> off of the Year 2 Program Plan with leads and </a:t>
                      </a:r>
                      <a:r>
                        <a:rPr lang="en-US" sz="1100" baseline="0" dirty="0" err="1" smtClean="0">
                          <a:latin typeface="+mj-lt"/>
                          <a:cs typeface="Arial" panose="020B0604020202020204" pitchFamily="34" charset="0"/>
                        </a:rPr>
                        <a:t>Sr</a:t>
                      </a:r>
                      <a:r>
                        <a:rPr lang="en-US" sz="1100" baseline="0" dirty="0" smtClean="0">
                          <a:latin typeface="+mj-lt"/>
                          <a:cs typeface="Arial" panose="020B0604020202020204" pitchFamily="34" charset="0"/>
                        </a:rPr>
                        <a:t> </a:t>
                      </a:r>
                      <a:r>
                        <a:rPr lang="en-US" sz="1100" baseline="0" dirty="0" err="1" smtClean="0">
                          <a:latin typeface="+mj-lt"/>
                          <a:cs typeface="Arial" panose="020B0604020202020204" pitchFamily="34" charset="0"/>
                        </a:rPr>
                        <a:t>Mgmt</a:t>
                      </a:r>
                      <a:endParaRPr lang="en-US" sz="1100" baseline="0" dirty="0" smtClean="0">
                        <a:latin typeface="+mj-lt"/>
                        <a:cs typeface="Arial" panose="020B0604020202020204" pitchFamily="34" charset="0"/>
                      </a:endParaRPr>
                    </a:p>
                    <a:p>
                      <a:pPr marL="119063" marR="0" indent="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r>
                        <a:rPr lang="en-US" sz="1100" b="1" kern="1200" baseline="0" dirty="0" smtClean="0">
                          <a:solidFill>
                            <a:schemeClr val="tx1"/>
                          </a:solidFill>
                          <a:latin typeface="+mn-lt"/>
                          <a:ea typeface="+mn-ea"/>
                          <a:cs typeface="Arial" panose="020B0604020202020204" pitchFamily="34" charset="0"/>
                        </a:rPr>
                        <a:t>Data Mgmt</a:t>
                      </a:r>
                      <a:r>
                        <a:rPr lang="en-US" sz="1100" b="0" kern="1200" baseline="0" dirty="0" smtClean="0">
                          <a:solidFill>
                            <a:schemeClr val="tx1"/>
                          </a:solidFill>
                          <a:latin typeface="+mn-lt"/>
                          <a:ea typeface="+mn-ea"/>
                          <a:cs typeface="Arial" panose="020B0604020202020204" pitchFamily="34" charset="0"/>
                        </a:rPr>
                        <a:t>.: Present Data Governance Approach and Deliverables to Management Committee on June 30</a:t>
                      </a:r>
                    </a:p>
                    <a:p>
                      <a:pPr marL="171450" marR="0" indent="-17145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r>
                        <a:rPr lang="en-US" sz="1100" b="1" baseline="0" dirty="0" smtClean="0">
                          <a:latin typeface="+mj-lt"/>
                          <a:cs typeface="Arial" panose="020B0604020202020204" pitchFamily="34" charset="0"/>
                        </a:rPr>
                        <a:t>Material Risk identification and assessment </a:t>
                      </a:r>
                      <a:r>
                        <a:rPr lang="en-US" sz="1100" baseline="0" dirty="0" smtClean="0">
                          <a:latin typeface="+mj-lt"/>
                          <a:cs typeface="Arial" panose="020B0604020202020204" pitchFamily="34" charset="0"/>
                        </a:rPr>
                        <a:t>(May 19-June 30).Material Risk Review and Aggregation ) July 1-July 10). Signoff at July 14</a:t>
                      </a:r>
                      <a:r>
                        <a:rPr lang="en-US" sz="1100" baseline="30000" dirty="0" smtClean="0">
                          <a:latin typeface="+mj-lt"/>
                          <a:cs typeface="Arial" panose="020B0604020202020204" pitchFamily="34" charset="0"/>
                        </a:rPr>
                        <a:t>th</a:t>
                      </a:r>
                      <a:r>
                        <a:rPr lang="en-US" sz="1100" baseline="0" dirty="0" smtClean="0">
                          <a:latin typeface="+mj-lt"/>
                          <a:cs typeface="Arial" panose="020B0604020202020204" pitchFamily="34" charset="0"/>
                        </a:rPr>
                        <a:t> Risk Committee.</a:t>
                      </a:r>
                    </a:p>
                    <a:p>
                      <a:pPr marL="171450" marR="0" indent="-171450" algn="l" defTabSz="952453" rtl="0" eaLnBrk="0" fontAlgn="auto" latinLnBrk="0" hangingPunct="0">
                        <a:lnSpc>
                          <a:spcPct val="100000"/>
                        </a:lnSpc>
                        <a:spcBef>
                          <a:spcPts val="0"/>
                        </a:spcBef>
                        <a:spcAft>
                          <a:spcPts val="0"/>
                        </a:spcAft>
                        <a:buClr>
                          <a:srgbClr val="FF0000"/>
                        </a:buClr>
                        <a:buSzTx/>
                        <a:buFont typeface="Arial" panose="020B0604020202020204" pitchFamily="34" charset="0"/>
                        <a:buChar char="•"/>
                        <a:tabLst/>
                        <a:defRPr/>
                      </a:pPr>
                      <a:r>
                        <a:rPr lang="en-US" sz="1100" b="1" baseline="0" dirty="0" smtClean="0">
                          <a:latin typeface="+mj-lt"/>
                          <a:cs typeface="Arial" panose="020B0604020202020204" pitchFamily="34" charset="0"/>
                        </a:rPr>
                        <a:t>Policies and Governance Model Board Review:  </a:t>
                      </a:r>
                      <a:r>
                        <a:rPr lang="en-US" sz="1100" baseline="0" dirty="0" smtClean="0">
                          <a:latin typeface="+mj-lt"/>
                          <a:cs typeface="Arial" panose="020B0604020202020204" pitchFamily="34" charset="0"/>
                        </a:rPr>
                        <a:t>Governance Model and Policy, Capital Policy, ORM Policy and Risk Appetite</a:t>
                      </a:r>
                    </a:p>
                  </a:txBody>
                  <a:tcPr/>
                </a:tc>
              </a:tr>
            </a:tbl>
          </a:graphicData>
        </a:graphic>
      </p:graphicFrame>
      <p:sp>
        <p:nvSpPr>
          <p:cNvPr id="5" name="TextBox 4"/>
          <p:cNvSpPr txBox="1"/>
          <p:nvPr/>
        </p:nvSpPr>
        <p:spPr>
          <a:xfrm>
            <a:off x="152400" y="739673"/>
            <a:ext cx="2241447" cy="369332"/>
          </a:xfrm>
          <a:prstGeom prst="rect">
            <a:avLst/>
          </a:prstGeom>
          <a:noFill/>
        </p:spPr>
        <p:txBody>
          <a:bodyPr wrap="none" rtlCol="0">
            <a:spAutoFit/>
          </a:bodyPr>
          <a:lstStyle/>
          <a:p>
            <a:r>
              <a:rPr lang="en-US" b="1" dirty="0" smtClean="0"/>
              <a:t>Key Program Updates</a:t>
            </a:r>
            <a:endParaRPr lang="en-US" b="1" dirty="0"/>
          </a:p>
        </p:txBody>
      </p:sp>
      <p:grpSp>
        <p:nvGrpSpPr>
          <p:cNvPr id="3" name="Group 2"/>
          <p:cNvGrpSpPr/>
          <p:nvPr/>
        </p:nvGrpSpPr>
        <p:grpSpPr>
          <a:xfrm>
            <a:off x="1361118" y="6629400"/>
            <a:ext cx="4114479" cy="137160"/>
            <a:chOff x="2035915" y="6344750"/>
            <a:chExt cx="4114479" cy="137160"/>
          </a:xfrm>
        </p:grpSpPr>
        <p:grpSp>
          <p:nvGrpSpPr>
            <p:cNvPr id="8" name="Group 7"/>
            <p:cNvGrpSpPr/>
            <p:nvPr/>
          </p:nvGrpSpPr>
          <p:grpSpPr>
            <a:xfrm>
              <a:off x="2035915" y="6344750"/>
              <a:ext cx="805794" cy="137160"/>
              <a:chOff x="363427" y="6032060"/>
              <a:chExt cx="805794" cy="137160"/>
            </a:xfrm>
          </p:grpSpPr>
          <p:sp>
            <p:nvSpPr>
              <p:cNvPr id="9" name="AutoShape 7"/>
              <p:cNvSpPr>
                <a:spLocks noChangeArrowheads="1"/>
              </p:cNvSpPr>
              <p:nvPr/>
            </p:nvSpPr>
            <p:spPr bwMode="gray">
              <a:xfrm>
                <a:off x="363427" y="6032060"/>
                <a:ext cx="137160" cy="137160"/>
              </a:xfrm>
              <a:prstGeom prst="roundRect">
                <a:avLst>
                  <a:gd name="adj" fmla="val 50000"/>
                </a:avLst>
              </a:prstGeom>
              <a:solidFill>
                <a:srgbClr val="0070C0"/>
              </a:solidFill>
              <a:ln>
                <a:solidFill>
                  <a:srgbClr val="0070C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prstClr val="white"/>
                  </a:solidFill>
                </a:endParaRPr>
              </a:p>
            </p:txBody>
          </p:sp>
          <p:sp>
            <p:nvSpPr>
              <p:cNvPr id="10" name="TextBox 9"/>
              <p:cNvSpPr txBox="1"/>
              <p:nvPr/>
            </p:nvSpPr>
            <p:spPr>
              <a:xfrm>
                <a:off x="476462" y="6039085"/>
                <a:ext cx="692759" cy="123111"/>
              </a:xfrm>
              <a:prstGeom prst="rect">
                <a:avLst/>
              </a:prstGeom>
              <a:noFill/>
            </p:spPr>
            <p:txBody>
              <a:bodyPr wrap="square" lIns="0" tIns="0" rIns="0" bIns="0" rtlCol="0" anchor="ctr" anchorCtr="0">
                <a:spAutoFit/>
              </a:bodyPr>
              <a:lstStyle/>
              <a:p>
                <a:pPr algn="ctr"/>
                <a:r>
                  <a:rPr lang="en-US" sz="800" b="1" dirty="0" smtClean="0">
                    <a:solidFill>
                      <a:prstClr val="black"/>
                    </a:solidFill>
                  </a:rPr>
                  <a:t>Completed</a:t>
                </a:r>
                <a:endParaRPr lang="en-US" sz="800" b="1" dirty="0">
                  <a:solidFill>
                    <a:prstClr val="black"/>
                  </a:solidFill>
                </a:endParaRPr>
              </a:p>
            </p:txBody>
          </p:sp>
        </p:grpSp>
        <p:grpSp>
          <p:nvGrpSpPr>
            <p:cNvPr id="11" name="Group 10"/>
            <p:cNvGrpSpPr/>
            <p:nvPr/>
          </p:nvGrpSpPr>
          <p:grpSpPr>
            <a:xfrm>
              <a:off x="2987214" y="6344750"/>
              <a:ext cx="734906" cy="137160"/>
              <a:chOff x="1270528" y="6032060"/>
              <a:chExt cx="734906" cy="137160"/>
            </a:xfrm>
          </p:grpSpPr>
          <p:sp>
            <p:nvSpPr>
              <p:cNvPr id="12" name="AutoShape 7"/>
              <p:cNvSpPr>
                <a:spLocks noChangeArrowheads="1"/>
              </p:cNvSpPr>
              <p:nvPr/>
            </p:nvSpPr>
            <p:spPr bwMode="gray">
              <a:xfrm>
                <a:off x="1270528" y="6032060"/>
                <a:ext cx="137160" cy="137160"/>
              </a:xfrm>
              <a:prstGeom prst="roundRect">
                <a:avLst>
                  <a:gd name="adj" fmla="val 50000"/>
                </a:avLst>
              </a:prstGeom>
              <a:solidFill>
                <a:srgbClr val="92D050"/>
              </a:solidFill>
              <a:ln>
                <a:solidFill>
                  <a:srgbClr val="00B05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
            <p:nvSpPr>
              <p:cNvPr id="13" name="TextBox 12"/>
              <p:cNvSpPr txBox="1"/>
              <p:nvPr/>
            </p:nvSpPr>
            <p:spPr>
              <a:xfrm>
                <a:off x="1397911" y="6039085"/>
                <a:ext cx="607523" cy="123111"/>
              </a:xfrm>
              <a:prstGeom prst="rect">
                <a:avLst/>
              </a:prstGeom>
              <a:noFill/>
            </p:spPr>
            <p:txBody>
              <a:bodyPr wrap="square" lIns="0" tIns="0" rIns="0" bIns="0" rtlCol="0" anchor="ctr" anchorCtr="0">
                <a:spAutoFit/>
              </a:bodyPr>
              <a:lstStyle/>
              <a:p>
                <a:pPr algn="ctr"/>
                <a:r>
                  <a:rPr lang="en-US" sz="800" b="1" dirty="0" smtClean="0">
                    <a:solidFill>
                      <a:prstClr val="black"/>
                    </a:solidFill>
                  </a:rPr>
                  <a:t>On Target</a:t>
                </a:r>
                <a:endParaRPr lang="en-US" sz="800" b="1" dirty="0">
                  <a:solidFill>
                    <a:prstClr val="black"/>
                  </a:solidFill>
                </a:endParaRPr>
              </a:p>
            </p:txBody>
          </p:sp>
        </p:grpSp>
        <p:grpSp>
          <p:nvGrpSpPr>
            <p:cNvPr id="14" name="Group 13"/>
            <p:cNvGrpSpPr/>
            <p:nvPr/>
          </p:nvGrpSpPr>
          <p:grpSpPr>
            <a:xfrm>
              <a:off x="3867625" y="6344750"/>
              <a:ext cx="564171" cy="137160"/>
              <a:chOff x="2106741" y="6032060"/>
              <a:chExt cx="564171" cy="137160"/>
            </a:xfrm>
          </p:grpSpPr>
          <p:sp>
            <p:nvSpPr>
              <p:cNvPr id="15" name="AutoShape 7"/>
              <p:cNvSpPr>
                <a:spLocks noChangeArrowheads="1"/>
              </p:cNvSpPr>
              <p:nvPr/>
            </p:nvSpPr>
            <p:spPr bwMode="gray">
              <a:xfrm>
                <a:off x="2106741" y="6032060"/>
                <a:ext cx="137160" cy="137160"/>
              </a:xfrm>
              <a:prstGeom prst="roundRect">
                <a:avLst>
                  <a:gd name="adj" fmla="val 50000"/>
                </a:avLst>
              </a:prstGeom>
              <a:solidFill>
                <a:srgbClr val="FFC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
            <p:nvSpPr>
              <p:cNvPr id="16" name="TextBox 15"/>
              <p:cNvSpPr txBox="1"/>
              <p:nvPr/>
            </p:nvSpPr>
            <p:spPr>
              <a:xfrm>
                <a:off x="2240558" y="6039085"/>
                <a:ext cx="430354" cy="123111"/>
              </a:xfrm>
              <a:prstGeom prst="rect">
                <a:avLst/>
              </a:prstGeom>
              <a:noFill/>
            </p:spPr>
            <p:txBody>
              <a:bodyPr wrap="square" lIns="0" tIns="0" rIns="0" bIns="0" rtlCol="0" anchor="ctr" anchorCtr="0">
                <a:spAutoFit/>
              </a:bodyPr>
              <a:lstStyle/>
              <a:p>
                <a:pPr algn="ctr"/>
                <a:r>
                  <a:rPr lang="en-US" sz="800" b="1" dirty="0">
                    <a:solidFill>
                      <a:prstClr val="black"/>
                    </a:solidFill>
                  </a:rPr>
                  <a:t> At </a:t>
                </a:r>
                <a:r>
                  <a:rPr lang="en-US" sz="800" b="1" dirty="0" smtClean="0">
                    <a:solidFill>
                      <a:prstClr val="black"/>
                    </a:solidFill>
                  </a:rPr>
                  <a:t>Risk</a:t>
                </a:r>
                <a:endParaRPr lang="en-US" sz="800" b="1" dirty="0">
                  <a:solidFill>
                    <a:prstClr val="black"/>
                  </a:solidFill>
                </a:endParaRPr>
              </a:p>
            </p:txBody>
          </p:sp>
        </p:grpSp>
        <p:grpSp>
          <p:nvGrpSpPr>
            <p:cNvPr id="17" name="Group 16"/>
            <p:cNvGrpSpPr/>
            <p:nvPr/>
          </p:nvGrpSpPr>
          <p:grpSpPr>
            <a:xfrm>
              <a:off x="4577301" y="6344750"/>
              <a:ext cx="666797" cy="137160"/>
              <a:chOff x="2842315" y="6032060"/>
              <a:chExt cx="666797" cy="137160"/>
            </a:xfrm>
          </p:grpSpPr>
          <p:sp>
            <p:nvSpPr>
              <p:cNvPr id="18" name="AutoShape 7"/>
              <p:cNvSpPr>
                <a:spLocks noChangeArrowheads="1"/>
              </p:cNvSpPr>
              <p:nvPr/>
            </p:nvSpPr>
            <p:spPr bwMode="gray">
              <a:xfrm>
                <a:off x="2842315" y="6032060"/>
                <a:ext cx="137160" cy="137160"/>
              </a:xfrm>
              <a:prstGeom prst="roundRect">
                <a:avLst>
                  <a:gd name="adj" fmla="val 50000"/>
                </a:avLst>
              </a:prstGeom>
              <a:solidFill>
                <a:srgbClr val="FF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FFFFFF"/>
                  </a:solidFill>
                </a:endParaRPr>
              </a:p>
            </p:txBody>
          </p:sp>
          <p:sp>
            <p:nvSpPr>
              <p:cNvPr id="19" name="TextBox 18"/>
              <p:cNvSpPr txBox="1"/>
              <p:nvPr/>
            </p:nvSpPr>
            <p:spPr>
              <a:xfrm>
                <a:off x="3036055" y="6039085"/>
                <a:ext cx="473057" cy="123111"/>
              </a:xfrm>
              <a:prstGeom prst="rect">
                <a:avLst/>
              </a:prstGeom>
              <a:noFill/>
            </p:spPr>
            <p:txBody>
              <a:bodyPr wrap="square" lIns="0" tIns="0" rIns="0" bIns="0" rtlCol="0" anchor="ctr" anchorCtr="0">
                <a:spAutoFit/>
              </a:bodyPr>
              <a:lstStyle/>
              <a:p>
                <a:r>
                  <a:rPr lang="en-US" sz="800" b="1" dirty="0" smtClean="0">
                    <a:solidFill>
                      <a:prstClr val="black"/>
                    </a:solidFill>
                  </a:rPr>
                  <a:t>Past Due</a:t>
                </a:r>
                <a:endParaRPr lang="en-US" sz="800" b="1" dirty="0">
                  <a:solidFill>
                    <a:prstClr val="black"/>
                  </a:solidFill>
                </a:endParaRPr>
              </a:p>
            </p:txBody>
          </p:sp>
        </p:grpSp>
        <p:grpSp>
          <p:nvGrpSpPr>
            <p:cNvPr id="20" name="Group 19"/>
            <p:cNvGrpSpPr/>
            <p:nvPr/>
          </p:nvGrpSpPr>
          <p:grpSpPr>
            <a:xfrm>
              <a:off x="5389602" y="6344750"/>
              <a:ext cx="760792" cy="137160"/>
              <a:chOff x="3717114" y="6032060"/>
              <a:chExt cx="760792" cy="137160"/>
            </a:xfrm>
          </p:grpSpPr>
          <p:sp>
            <p:nvSpPr>
              <p:cNvPr id="21" name="AutoShape 7"/>
              <p:cNvSpPr>
                <a:spLocks noChangeArrowheads="1"/>
              </p:cNvSpPr>
              <p:nvPr/>
            </p:nvSpPr>
            <p:spPr bwMode="gray">
              <a:xfrm>
                <a:off x="3717114" y="6032060"/>
                <a:ext cx="137160" cy="137160"/>
              </a:xfrm>
              <a:prstGeom prst="roundRect">
                <a:avLst>
                  <a:gd name="adj" fmla="val 50000"/>
                </a:avLst>
              </a:prstGeom>
              <a:solidFill>
                <a:schemeClr val="bg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FFFFFF"/>
                  </a:solidFill>
                </a:endParaRPr>
              </a:p>
            </p:txBody>
          </p:sp>
          <p:sp>
            <p:nvSpPr>
              <p:cNvPr id="22" name="TextBox 21"/>
              <p:cNvSpPr txBox="1"/>
              <p:nvPr/>
            </p:nvSpPr>
            <p:spPr>
              <a:xfrm>
                <a:off x="3898154" y="6039085"/>
                <a:ext cx="579752" cy="123111"/>
              </a:xfrm>
              <a:prstGeom prst="rect">
                <a:avLst/>
              </a:prstGeom>
              <a:noFill/>
            </p:spPr>
            <p:txBody>
              <a:bodyPr wrap="square" lIns="0" tIns="0" rIns="0" bIns="0" rtlCol="0" anchor="ctr" anchorCtr="0">
                <a:spAutoFit/>
              </a:bodyPr>
              <a:lstStyle/>
              <a:p>
                <a:r>
                  <a:rPr lang="en-US" sz="800" b="1" dirty="0" smtClean="0">
                    <a:solidFill>
                      <a:prstClr val="black"/>
                    </a:solidFill>
                  </a:rPr>
                  <a:t>Not Started</a:t>
                </a:r>
                <a:endParaRPr lang="en-US" sz="800" b="1" dirty="0">
                  <a:solidFill>
                    <a:prstClr val="black"/>
                  </a:solidFill>
                </a:endParaRPr>
              </a:p>
            </p:txBody>
          </p:sp>
        </p:grpSp>
      </p:grpSp>
      <p:sp>
        <p:nvSpPr>
          <p:cNvPr id="53" name="AutoShape 7"/>
          <p:cNvSpPr>
            <a:spLocks noChangeArrowheads="1"/>
          </p:cNvSpPr>
          <p:nvPr/>
        </p:nvSpPr>
        <p:spPr bwMode="gray">
          <a:xfrm>
            <a:off x="2851423" y="1828800"/>
            <a:ext cx="137160" cy="137160"/>
          </a:xfrm>
          <a:prstGeom prst="roundRect">
            <a:avLst>
              <a:gd name="adj" fmla="val 50000"/>
            </a:avLst>
          </a:prstGeom>
          <a:solidFill>
            <a:srgbClr val="FFC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Tree>
    <p:extLst>
      <p:ext uri="{BB962C8B-B14F-4D97-AF65-F5344CB8AC3E}">
        <p14:creationId xmlns:p14="http://schemas.microsoft.com/office/powerpoint/2010/main" val="305909769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46 Rectángulo redondeado"/>
          <p:cNvSpPr/>
          <p:nvPr/>
        </p:nvSpPr>
        <p:spPr bwMode="auto">
          <a:xfrm>
            <a:off x="2208310" y="115863"/>
            <a:ext cx="2003650" cy="504825"/>
          </a:xfrm>
          <a:prstGeom prst="roundRect">
            <a:avLst>
              <a:gd name="adj" fmla="val 998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a:lnSpc>
                <a:spcPts val="1000"/>
              </a:lnSpc>
              <a:defRPr/>
            </a:pPr>
            <a:r>
              <a:rPr lang="en-US" sz="1200" b="1" dirty="0">
                <a:solidFill>
                  <a:prstClr val="white"/>
                </a:solidFill>
              </a:rPr>
              <a:t>Executive </a:t>
            </a:r>
            <a:r>
              <a:rPr lang="en-US" sz="1200" b="1" dirty="0" smtClean="0">
                <a:solidFill>
                  <a:prstClr val="white"/>
                </a:solidFill>
              </a:rPr>
              <a:t>Summary</a:t>
            </a:r>
            <a:endParaRPr lang="en-US" sz="1200" b="1" dirty="0">
              <a:solidFill>
                <a:prstClr val="white"/>
              </a:solidFill>
            </a:endParaRPr>
          </a:p>
        </p:txBody>
      </p:sp>
      <p:sp>
        <p:nvSpPr>
          <p:cNvPr id="44"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TextBox 4"/>
          <p:cNvSpPr txBox="1"/>
          <p:nvPr/>
        </p:nvSpPr>
        <p:spPr>
          <a:xfrm>
            <a:off x="152400" y="533400"/>
            <a:ext cx="2241447" cy="369332"/>
          </a:xfrm>
          <a:prstGeom prst="rect">
            <a:avLst/>
          </a:prstGeom>
          <a:noFill/>
        </p:spPr>
        <p:txBody>
          <a:bodyPr wrap="none" rtlCol="0">
            <a:spAutoFit/>
          </a:bodyPr>
          <a:lstStyle/>
          <a:p>
            <a:r>
              <a:rPr lang="en-US" b="1" dirty="0" smtClean="0"/>
              <a:t>Key Program Updates</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2183531439"/>
              </p:ext>
            </p:extLst>
          </p:nvPr>
        </p:nvGraphicFramePr>
        <p:xfrm>
          <a:off x="152400" y="868680"/>
          <a:ext cx="8839201" cy="5989320"/>
        </p:xfrm>
        <a:graphic>
          <a:graphicData uri="http://schemas.openxmlformats.org/drawingml/2006/table">
            <a:tbl>
              <a:tblPr firstRow="1" bandRow="1">
                <a:tableStyleId>{5DA37D80-6434-44D0-A028-1B22A696006F}</a:tableStyleId>
              </a:tblPr>
              <a:tblGrid>
                <a:gridCol w="775369"/>
                <a:gridCol w="930442"/>
                <a:gridCol w="620295"/>
                <a:gridCol w="3101474"/>
                <a:gridCol w="1860884"/>
                <a:gridCol w="1550737"/>
              </a:tblGrid>
              <a:tr h="4171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cs typeface="Arial" panose="020B0604020202020204" pitchFamily="34" charset="0"/>
                        </a:rPr>
                        <a:t>Programs</a:t>
                      </a:r>
                    </a:p>
                    <a:p>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Area</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Status</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Accomplishments to Date</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Issues</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Upcoming</a:t>
                      </a:r>
                      <a:r>
                        <a:rPr lang="en-US" sz="1100" baseline="0" dirty="0" smtClean="0">
                          <a:latin typeface="+mn-lt"/>
                          <a:cs typeface="Arial" panose="020B0604020202020204" pitchFamily="34" charset="0"/>
                        </a:rPr>
                        <a:t> Deliverables</a:t>
                      </a:r>
                      <a:endParaRPr lang="en-US" sz="1100" dirty="0">
                        <a:latin typeface="+mn-lt"/>
                        <a:cs typeface="Arial" panose="020B0604020202020204" pitchFamily="34" charset="0"/>
                      </a:endParaRPr>
                    </a:p>
                  </a:txBody>
                  <a:tcPr/>
                </a:tc>
              </a:tr>
              <a:tr h="1236617">
                <a:tc rowSpan="4">
                  <a:txBody>
                    <a:bodyPr/>
                    <a:lstStyle/>
                    <a:p>
                      <a:r>
                        <a:rPr lang="en-US" sz="1100" b="1" u="none" dirty="0" smtClean="0">
                          <a:latin typeface="+mn-lt"/>
                          <a:cs typeface="Arial" panose="020B0604020202020204" pitchFamily="34" charset="0"/>
                        </a:rPr>
                        <a:t>Operational Risk Recommendations</a:t>
                      </a:r>
                      <a:r>
                        <a:rPr lang="en-US" sz="1100" b="1" u="none" baseline="0" dirty="0" smtClean="0">
                          <a:latin typeface="+mn-lt"/>
                          <a:cs typeface="Arial" panose="020B0604020202020204" pitchFamily="34" charset="0"/>
                        </a:rPr>
                        <a:t> </a:t>
                      </a:r>
                      <a:endParaRPr lang="en-US" sz="1100" b="1" u="none" dirty="0">
                        <a:latin typeface="+mn-lt"/>
                        <a:cs typeface="Arial" panose="020B0604020202020204" pitchFamily="34" charset="0"/>
                      </a:endParaRPr>
                    </a:p>
                  </a:txBody>
                  <a:tcPr/>
                </a:tc>
                <a:tc>
                  <a:txBody>
                    <a:bodyPr/>
                    <a:lstStyle/>
                    <a:p>
                      <a:r>
                        <a:rPr lang="en-US" sz="1100" b="1" u="none" baseline="0" dirty="0" smtClean="0">
                          <a:latin typeface="+mn-lt"/>
                          <a:cs typeface="Arial" panose="020B0604020202020204" pitchFamily="34" charset="0"/>
                        </a:rPr>
                        <a:t>RCSA</a:t>
                      </a:r>
                      <a:endParaRPr lang="en-US" sz="1100" b="1" u="none" dirty="0">
                        <a:latin typeface="+mn-lt"/>
                        <a:cs typeface="Arial" panose="020B0604020202020204" pitchFamily="34" charset="0"/>
                      </a:endParaRPr>
                    </a:p>
                  </a:txBody>
                  <a:tcPr/>
                </a:tc>
                <a:tc>
                  <a:txBody>
                    <a:bodyPr/>
                    <a:lstStyle/>
                    <a:p>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The</a:t>
                      </a:r>
                      <a:r>
                        <a:rPr lang="en-US" sz="1100" baseline="0" dirty="0" smtClean="0">
                          <a:latin typeface="+mn-lt"/>
                          <a:cs typeface="Arial" panose="020B0604020202020204" pitchFamily="34" charset="0"/>
                        </a:rPr>
                        <a:t> RCSA for SIS is not scheduled to begin until 8/18.  The date is dependent on completing the RCSA NYB by then.  There is the potential that RCSA for the NYB will be off track.   Operational risk will request an extension to meet the requirements.</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Size</a:t>
                      </a:r>
                      <a:r>
                        <a:rPr lang="en-US" sz="1100" baseline="0" dirty="0" smtClean="0">
                          <a:latin typeface="+mn-lt"/>
                          <a:cs typeface="Arial" panose="020B0604020202020204" pitchFamily="34" charset="0"/>
                        </a:rPr>
                        <a:t> and scope of the project is greater then originally expected.  First line of defense is working on securing additional resources to meet the aggressive timelines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latin typeface="+mn-lt"/>
                          <a:cs typeface="Arial" panose="020B0604020202020204" pitchFamily="34" charset="0"/>
                        </a:rPr>
                        <a:t>A petition to extend the date to 3/31/17 is in progress.  </a:t>
                      </a:r>
                      <a:endParaRPr lang="en-US" sz="1100" dirty="0" smtClean="0">
                        <a:latin typeface="+mn-lt"/>
                        <a:cs typeface="Arial" panose="020B0604020202020204" pitchFamily="34" charset="0"/>
                      </a:endParaRPr>
                    </a:p>
                  </a:txBody>
                  <a:tcPr/>
                </a:tc>
              </a:tr>
              <a:tr h="1564395">
                <a:tc vMerge="1">
                  <a:txBody>
                    <a:bodyPr/>
                    <a:lstStyle/>
                    <a:p>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u="none" baseline="0" dirty="0" smtClean="0">
                          <a:latin typeface="+mn-lt"/>
                          <a:cs typeface="Arial" panose="020B0604020202020204" pitchFamily="34" charset="0"/>
                        </a:rPr>
                        <a:t>Risk Appetite</a:t>
                      </a:r>
                      <a:endParaRPr lang="en-US" sz="1100" b="1" u="none" dirty="0" smtClean="0">
                        <a:latin typeface="+mn-lt"/>
                        <a:cs typeface="Arial" panose="020B0604020202020204" pitchFamily="34" charset="0"/>
                      </a:endParaRPr>
                    </a:p>
                    <a:p>
                      <a:endParaRPr lang="en-US" sz="1100" b="1" u="none" dirty="0">
                        <a:latin typeface="+mn-lt"/>
                        <a:cs typeface="Arial" panose="020B0604020202020204" pitchFamily="34" charset="0"/>
                      </a:endParaRPr>
                    </a:p>
                  </a:txBody>
                  <a:tcPr/>
                </a:tc>
                <a:tc>
                  <a:txBody>
                    <a:bodyPr/>
                    <a:lstStyle/>
                    <a:p>
                      <a:endParaRPr lang="en-US" sz="1100" b="1" dirty="0">
                        <a:latin typeface="+mn-lt"/>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latin typeface="+mn-lt"/>
                          <a:cs typeface="Arial" panose="020B0604020202020204" pitchFamily="34" charset="0"/>
                        </a:rPr>
                        <a:t>SIS</a:t>
                      </a:r>
                      <a:r>
                        <a:rPr lang="en-US" sz="1100" baseline="0" dirty="0" smtClean="0">
                          <a:latin typeface="+mn-lt"/>
                          <a:cs typeface="Arial" panose="020B0604020202020204" pitchFamily="34" charset="0"/>
                        </a:rPr>
                        <a:t> CRO template updated with operational risk appetite and key risk indicator metrics.</a:t>
                      </a:r>
                    </a:p>
                    <a:p>
                      <a:pPr marL="171450" indent="-171450">
                        <a:buFont typeface="Arial" panose="020B0604020202020204" pitchFamily="34" charset="0"/>
                        <a:buChar char="•"/>
                      </a:pPr>
                      <a:r>
                        <a:rPr lang="en-US" sz="1100" baseline="0" dirty="0" smtClean="0">
                          <a:latin typeface="+mn-lt"/>
                          <a:cs typeface="Arial" panose="020B0604020202020204" pitchFamily="34" charset="0"/>
                        </a:rPr>
                        <a:t>SIS Risk Appetite and Reporting Metrics finalized; Review and Challenge with B. Gunn completed</a:t>
                      </a:r>
                    </a:p>
                    <a:p>
                      <a:pPr marL="171450" indent="-171450">
                        <a:buFont typeface="Arial" panose="020B0604020202020204" pitchFamily="34" charset="0"/>
                        <a:buChar char="•"/>
                      </a:pPr>
                      <a:r>
                        <a:rPr lang="en-US" sz="1100" baseline="0" dirty="0" smtClean="0">
                          <a:latin typeface="+mn-lt"/>
                          <a:cs typeface="Arial" panose="020B0604020202020204" pitchFamily="34" charset="0"/>
                        </a:rPr>
                        <a:t>Aligned with SHUSA Risk Appetite Policy and metrics</a:t>
                      </a:r>
                    </a:p>
                    <a:p>
                      <a:pPr marL="171450" indent="-171450">
                        <a:buFont typeface="Arial" panose="020B0604020202020204" pitchFamily="34" charset="0"/>
                        <a:buChar char="•"/>
                      </a:pPr>
                      <a:r>
                        <a:rPr lang="en-US" sz="1100" baseline="0" dirty="0" smtClean="0">
                          <a:latin typeface="+mn-lt"/>
                          <a:cs typeface="Arial" panose="020B0604020202020204" pitchFamily="34" charset="0"/>
                        </a:rPr>
                        <a:t>Risk Appetite Metrics for March submitted to SHUSA for reporting package</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None</a:t>
                      </a:r>
                      <a:endParaRPr lang="en-US" sz="1100" dirty="0">
                        <a:latin typeface="+mn-lt"/>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latin typeface="+mn-lt"/>
                          <a:cs typeface="Arial" panose="020B0604020202020204" pitchFamily="34" charset="0"/>
                        </a:rPr>
                        <a:t>CRO updated report</a:t>
                      </a:r>
                      <a:r>
                        <a:rPr lang="en-US" sz="1100" baseline="0" dirty="0" smtClean="0">
                          <a:latin typeface="+mn-lt"/>
                          <a:cs typeface="Arial" panose="020B0604020202020204" pitchFamily="34" charset="0"/>
                        </a:rPr>
                        <a:t> in production for </a:t>
                      </a:r>
                      <a:r>
                        <a:rPr lang="en-US" sz="1100" dirty="0" smtClean="0">
                          <a:latin typeface="+mn-lt"/>
                          <a:cs typeface="Arial" panose="020B0604020202020204" pitchFamily="34" charset="0"/>
                        </a:rPr>
                        <a:t>5/26 SIS Risk Committee</a:t>
                      </a:r>
                    </a:p>
                    <a:p>
                      <a:pPr marL="171450" indent="-171450">
                        <a:buFont typeface="Arial" panose="020B0604020202020204" pitchFamily="34" charset="0"/>
                        <a:buChar char="•"/>
                      </a:pPr>
                      <a:r>
                        <a:rPr lang="en-US" sz="1100" dirty="0" smtClean="0">
                          <a:latin typeface="+mn-lt"/>
                          <a:cs typeface="Arial" panose="020B0604020202020204" pitchFamily="34" charset="0"/>
                        </a:rPr>
                        <a:t>Operational</a:t>
                      </a:r>
                      <a:r>
                        <a:rPr lang="en-US" sz="1100" baseline="0" dirty="0" smtClean="0">
                          <a:latin typeface="+mn-lt"/>
                          <a:cs typeface="Arial" panose="020B0604020202020204" pitchFamily="34" charset="0"/>
                        </a:rPr>
                        <a:t> Risk qualitative and quantitative risk appetite statements, metrics</a:t>
                      </a:r>
                      <a:endParaRPr lang="en-US" sz="1100" dirty="0" smtClean="0">
                        <a:latin typeface="+mn-lt"/>
                        <a:cs typeface="Arial" panose="020B0604020202020204" pitchFamily="34" charset="0"/>
                      </a:endParaRPr>
                    </a:p>
                  </a:txBody>
                  <a:tcPr/>
                </a:tc>
              </a:tr>
              <a:tr h="744950">
                <a:tc vMerge="1">
                  <a:txBody>
                    <a:bodyPr/>
                    <a:lstStyle/>
                    <a:p>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u="none" baseline="0" dirty="0" smtClean="0">
                          <a:latin typeface="+mn-lt"/>
                          <a:cs typeface="Arial" panose="020B0604020202020204" pitchFamily="34" charset="0"/>
                        </a:rPr>
                        <a:t>Risk Based Awareness Training</a:t>
                      </a:r>
                      <a:endParaRPr lang="en-US" sz="1100" b="1" u="none" dirty="0" smtClean="0">
                        <a:latin typeface="+mn-lt"/>
                        <a:cs typeface="Arial" panose="020B0604020202020204" pitchFamily="34" charset="0"/>
                      </a:endParaRPr>
                    </a:p>
                    <a:p>
                      <a:endParaRPr lang="en-US" sz="1100" b="1" u="none" dirty="0">
                        <a:latin typeface="+mn-lt"/>
                        <a:cs typeface="Arial" panose="020B0604020202020204" pitchFamily="34" charset="0"/>
                      </a:endParaRPr>
                    </a:p>
                  </a:txBody>
                  <a:tcPr/>
                </a:tc>
                <a:tc>
                  <a:txBody>
                    <a:bodyPr/>
                    <a:lstStyle/>
                    <a:p>
                      <a:endParaRPr lang="en-US" sz="1100" b="1"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Received and have</a:t>
                      </a:r>
                      <a:r>
                        <a:rPr lang="en-US" sz="1100" baseline="0" dirty="0" smtClean="0">
                          <a:latin typeface="+mn-lt"/>
                          <a:cs typeface="Arial" panose="020B0604020202020204" pitchFamily="34" charset="0"/>
                        </a:rPr>
                        <a:t> reviewed the Operational Risk Based Awareness Training from SHUSA and in the process of modifying the information to be specific to SIS. </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Final SHUSA version was received on 5/4.  </a:t>
                      </a:r>
                      <a:endParaRPr lang="en-US" sz="1100" dirty="0">
                        <a:latin typeface="+mn-lt"/>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latin typeface="+mn-lt"/>
                          <a:cs typeface="Arial" panose="020B0604020202020204" pitchFamily="34" charset="0"/>
                        </a:rPr>
                        <a:t>A petition to extend the date to 9/30/16 is in progress.  </a:t>
                      </a:r>
                      <a:endParaRPr lang="en-US" sz="1100" dirty="0" smtClean="0">
                        <a:latin typeface="+mn-lt"/>
                        <a:cs typeface="Arial" panose="020B0604020202020204" pitchFamily="34" charset="0"/>
                      </a:endParaRPr>
                    </a:p>
                  </a:txBody>
                  <a:tcPr/>
                </a:tc>
              </a:tr>
              <a:tr h="1892173">
                <a:tc vMerge="1">
                  <a:txBody>
                    <a:bodyPr/>
                    <a:lstStyle/>
                    <a:p>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u="none" baseline="0" dirty="0" smtClean="0">
                          <a:latin typeface="+mn-lt"/>
                          <a:cs typeface="Arial" panose="020B0604020202020204" pitchFamily="34" charset="0"/>
                        </a:rPr>
                        <a:t>Establish Operational Risk Framework that establishes the four pillars and describe 15 points policy</a:t>
                      </a:r>
                      <a:endParaRPr lang="en-US" sz="1100" b="1" u="none" dirty="0" smtClean="0">
                        <a:latin typeface="+mn-lt"/>
                        <a:cs typeface="Arial" panose="020B0604020202020204" pitchFamily="34" charset="0"/>
                      </a:endParaRPr>
                    </a:p>
                    <a:p>
                      <a:endParaRPr lang="en-US" sz="1100" b="1" u="none" dirty="0">
                        <a:latin typeface="+mn-lt"/>
                        <a:cs typeface="Arial" panose="020B0604020202020204" pitchFamily="34" charset="0"/>
                      </a:endParaRPr>
                    </a:p>
                  </a:txBody>
                  <a:tcPr/>
                </a:tc>
                <a:tc>
                  <a:txBody>
                    <a:bodyPr/>
                    <a:lstStyle/>
                    <a:p>
                      <a:endParaRPr lang="en-US" sz="1100" b="1"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SHUSA Operational</a:t>
                      </a:r>
                      <a:r>
                        <a:rPr lang="en-US" sz="1100" baseline="0" dirty="0" smtClean="0">
                          <a:latin typeface="+mn-lt"/>
                          <a:cs typeface="Arial" panose="020B0604020202020204" pitchFamily="34" charset="0"/>
                        </a:rPr>
                        <a:t> Risk Framework has been adopted.  On 5/26 The ORM and BCM Policy will be approved at the SIS Risk Committee.   15 points of control received feedback recommendations from first line, in process of challenge and documentation compiling documentation.  </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TPRM</a:t>
                      </a:r>
                      <a:r>
                        <a:rPr lang="en-US" sz="1100" baseline="0" dirty="0" smtClean="0">
                          <a:latin typeface="+mn-lt"/>
                          <a:cs typeface="Arial" panose="020B0604020202020204" pitchFamily="34" charset="0"/>
                        </a:rPr>
                        <a:t> target operating model will need to be finalized and IRM need to address what is the minimum standards for EPS.  </a:t>
                      </a:r>
                      <a:endParaRPr lang="en-US" sz="1100" dirty="0">
                        <a:latin typeface="+mn-lt"/>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latin typeface="+mn-lt"/>
                          <a:cs typeface="Arial" panose="020B0604020202020204" pitchFamily="34" charset="0"/>
                        </a:rPr>
                        <a:t>A petition to extend the date to 12/31/16 is in progress.  </a:t>
                      </a:r>
                      <a:endParaRPr lang="en-US" sz="1100" dirty="0" smtClean="0">
                        <a:latin typeface="+mn-lt"/>
                        <a:cs typeface="Arial" panose="020B0604020202020204" pitchFamily="34" charset="0"/>
                      </a:endParaRPr>
                    </a:p>
                    <a:p>
                      <a:endParaRPr lang="en-US" sz="1100" dirty="0">
                        <a:latin typeface="+mn-lt"/>
                        <a:cs typeface="Arial" panose="020B0604020202020204" pitchFamily="34" charset="0"/>
                      </a:endParaRPr>
                    </a:p>
                  </a:txBody>
                  <a:tcPr/>
                </a:tc>
              </a:tr>
            </a:tbl>
          </a:graphicData>
        </a:graphic>
      </p:graphicFrame>
      <p:sp>
        <p:nvSpPr>
          <p:cNvPr id="11" name="AutoShape 7"/>
          <p:cNvSpPr>
            <a:spLocks noChangeArrowheads="1"/>
          </p:cNvSpPr>
          <p:nvPr/>
        </p:nvSpPr>
        <p:spPr bwMode="gray">
          <a:xfrm>
            <a:off x="2139730" y="2667000"/>
            <a:ext cx="137160" cy="137160"/>
          </a:xfrm>
          <a:prstGeom prst="roundRect">
            <a:avLst>
              <a:gd name="adj" fmla="val 50000"/>
            </a:avLst>
          </a:prstGeom>
          <a:solidFill>
            <a:srgbClr val="92D050"/>
          </a:solidFill>
          <a:ln>
            <a:solidFill>
              <a:srgbClr val="00B05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
        <p:nvSpPr>
          <p:cNvPr id="12" name="AutoShape 7"/>
          <p:cNvSpPr>
            <a:spLocks noChangeArrowheads="1"/>
          </p:cNvSpPr>
          <p:nvPr/>
        </p:nvSpPr>
        <p:spPr bwMode="gray">
          <a:xfrm>
            <a:off x="2123165" y="1371600"/>
            <a:ext cx="137160" cy="137160"/>
          </a:xfrm>
          <a:prstGeom prst="roundRect">
            <a:avLst>
              <a:gd name="adj" fmla="val 50000"/>
            </a:avLst>
          </a:prstGeom>
          <a:solidFill>
            <a:srgbClr val="FF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
        <p:nvSpPr>
          <p:cNvPr id="13" name="AutoShape 7"/>
          <p:cNvSpPr>
            <a:spLocks noChangeArrowheads="1"/>
          </p:cNvSpPr>
          <p:nvPr/>
        </p:nvSpPr>
        <p:spPr bwMode="gray">
          <a:xfrm>
            <a:off x="2071150" y="4267200"/>
            <a:ext cx="137160" cy="137160"/>
          </a:xfrm>
          <a:prstGeom prst="roundRect">
            <a:avLst>
              <a:gd name="adj" fmla="val 50000"/>
            </a:avLst>
          </a:prstGeom>
          <a:solidFill>
            <a:srgbClr val="FFC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
        <p:nvSpPr>
          <p:cNvPr id="14" name="AutoShape 7"/>
          <p:cNvSpPr>
            <a:spLocks noChangeArrowheads="1"/>
          </p:cNvSpPr>
          <p:nvPr/>
        </p:nvSpPr>
        <p:spPr bwMode="gray">
          <a:xfrm>
            <a:off x="2072640" y="5105400"/>
            <a:ext cx="137160" cy="137160"/>
          </a:xfrm>
          <a:prstGeom prst="roundRect">
            <a:avLst>
              <a:gd name="adj" fmla="val 50000"/>
            </a:avLst>
          </a:prstGeom>
          <a:solidFill>
            <a:srgbClr val="FFC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Tree>
    <p:extLst>
      <p:ext uri="{BB962C8B-B14F-4D97-AF65-F5344CB8AC3E}">
        <p14:creationId xmlns:p14="http://schemas.microsoft.com/office/powerpoint/2010/main" val="31463504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46 Rectángulo redondeado"/>
          <p:cNvSpPr/>
          <p:nvPr/>
        </p:nvSpPr>
        <p:spPr bwMode="auto">
          <a:xfrm>
            <a:off x="2208310" y="115863"/>
            <a:ext cx="2003650" cy="504825"/>
          </a:xfrm>
          <a:prstGeom prst="roundRect">
            <a:avLst>
              <a:gd name="adj" fmla="val 998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a:lnSpc>
                <a:spcPts val="1000"/>
              </a:lnSpc>
              <a:defRPr/>
            </a:pPr>
            <a:r>
              <a:rPr lang="en-US" sz="1200" b="1" dirty="0">
                <a:solidFill>
                  <a:prstClr val="white"/>
                </a:solidFill>
              </a:rPr>
              <a:t>Executive </a:t>
            </a:r>
            <a:r>
              <a:rPr lang="en-US" sz="1200" b="1" dirty="0" smtClean="0">
                <a:solidFill>
                  <a:prstClr val="white"/>
                </a:solidFill>
              </a:rPr>
              <a:t>Summary</a:t>
            </a:r>
            <a:endParaRPr lang="en-US" sz="1200" b="1" dirty="0">
              <a:solidFill>
                <a:prstClr val="white"/>
              </a:solidFill>
            </a:endParaRPr>
          </a:p>
        </p:txBody>
      </p:sp>
      <p:sp>
        <p:nvSpPr>
          <p:cNvPr id="44"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TextBox 4"/>
          <p:cNvSpPr txBox="1"/>
          <p:nvPr/>
        </p:nvSpPr>
        <p:spPr>
          <a:xfrm>
            <a:off x="152400" y="533400"/>
            <a:ext cx="2241447" cy="369332"/>
          </a:xfrm>
          <a:prstGeom prst="rect">
            <a:avLst/>
          </a:prstGeom>
          <a:noFill/>
        </p:spPr>
        <p:txBody>
          <a:bodyPr wrap="none" rtlCol="0">
            <a:spAutoFit/>
          </a:bodyPr>
          <a:lstStyle/>
          <a:p>
            <a:r>
              <a:rPr lang="en-US" b="1" dirty="0" smtClean="0"/>
              <a:t>Key Program Updates</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4254031496"/>
              </p:ext>
            </p:extLst>
          </p:nvPr>
        </p:nvGraphicFramePr>
        <p:xfrm>
          <a:off x="152400" y="868680"/>
          <a:ext cx="8839202" cy="4419600"/>
        </p:xfrm>
        <a:graphic>
          <a:graphicData uri="http://schemas.openxmlformats.org/drawingml/2006/table">
            <a:tbl>
              <a:tblPr firstRow="1" bandRow="1">
                <a:tableStyleId>{5DA37D80-6434-44D0-A028-1B22A696006F}</a:tableStyleId>
              </a:tblPr>
              <a:tblGrid>
                <a:gridCol w="533400"/>
                <a:gridCol w="1066800"/>
                <a:gridCol w="838200"/>
                <a:gridCol w="685800"/>
                <a:gridCol w="2527094"/>
                <a:gridCol w="1738859"/>
                <a:gridCol w="1449049"/>
              </a:tblGrid>
              <a:tr h="4171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cs typeface="Arial" panose="020B0604020202020204" pitchFamily="34" charset="0"/>
                        </a:rPr>
                        <a:t>Programs</a:t>
                      </a:r>
                    </a:p>
                    <a:p>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Area</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Owner</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Status</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Accomplishments to Date</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Issues</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Upcoming</a:t>
                      </a:r>
                      <a:r>
                        <a:rPr lang="en-US" sz="1100" baseline="0" dirty="0" smtClean="0">
                          <a:latin typeface="+mn-lt"/>
                          <a:cs typeface="Arial" panose="020B0604020202020204" pitchFamily="34" charset="0"/>
                        </a:rPr>
                        <a:t> Deliverables</a:t>
                      </a:r>
                      <a:endParaRPr lang="en-US" sz="1100" dirty="0">
                        <a:latin typeface="+mn-lt"/>
                        <a:cs typeface="Arial" panose="020B0604020202020204" pitchFamily="34" charset="0"/>
                      </a:endParaRPr>
                    </a:p>
                  </a:txBody>
                  <a:tcPr/>
                </a:tc>
              </a:tr>
              <a:tr h="1236617">
                <a:tc rowSpan="4">
                  <a:txBody>
                    <a:bodyPr/>
                    <a:lstStyle/>
                    <a:p>
                      <a:r>
                        <a:rPr lang="en-US" sz="1100" b="1" u="none" dirty="0" smtClean="0">
                          <a:latin typeface="+mn-lt"/>
                          <a:cs typeface="Arial" panose="020B0604020202020204" pitchFamily="34" charset="0"/>
                        </a:rPr>
                        <a:t>IT Audit</a:t>
                      </a:r>
                      <a:endParaRPr lang="en-US" sz="1100" b="1" u="none" dirty="0">
                        <a:latin typeface="+mn-lt"/>
                        <a:cs typeface="Arial" panose="020B0604020202020204" pitchFamily="34" charset="0"/>
                      </a:endParaRPr>
                    </a:p>
                  </a:txBody>
                  <a:tcPr/>
                </a:tc>
                <a:tc>
                  <a:txBody>
                    <a:bodyPr/>
                    <a:lstStyle/>
                    <a:p>
                      <a:r>
                        <a:rPr lang="en-US" sz="1100" b="1" u="none" dirty="0" smtClean="0">
                          <a:latin typeface="+mn-lt"/>
                          <a:cs typeface="Arial" panose="020B0604020202020204" pitchFamily="34" charset="0"/>
                        </a:rPr>
                        <a:t>#102727</a:t>
                      </a:r>
                      <a:r>
                        <a:rPr lang="en-US" sz="1100" b="1" u="none" baseline="0" dirty="0" smtClean="0">
                          <a:latin typeface="+mn-lt"/>
                          <a:cs typeface="Arial" panose="020B0604020202020204" pitchFamily="34" charset="0"/>
                        </a:rPr>
                        <a:t> IT Risk </a:t>
                      </a:r>
                      <a:r>
                        <a:rPr lang="en-US" sz="1100" b="1" u="none" baseline="0" dirty="0" err="1" smtClean="0">
                          <a:latin typeface="+mn-lt"/>
                          <a:cs typeface="Arial" panose="020B0604020202020204" pitchFamily="34" charset="0"/>
                        </a:rPr>
                        <a:t>Mgmt</a:t>
                      </a:r>
                      <a:r>
                        <a:rPr lang="en-US" sz="1100" b="1" u="none" baseline="0" dirty="0" smtClean="0">
                          <a:latin typeface="+mn-lt"/>
                          <a:cs typeface="Arial" panose="020B0604020202020204" pitchFamily="34" charset="0"/>
                        </a:rPr>
                        <a:t> and Governance</a:t>
                      </a:r>
                      <a:endParaRPr lang="en-US" sz="1100" b="1" u="none"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J. Davila</a:t>
                      </a:r>
                      <a:endParaRPr lang="en-US" sz="1100" dirty="0">
                        <a:latin typeface="+mn-lt"/>
                        <a:cs typeface="Arial" panose="020B0604020202020204" pitchFamily="34" charset="0"/>
                      </a:endParaRPr>
                    </a:p>
                  </a:txBody>
                  <a:tcPr/>
                </a:tc>
                <a:tc>
                  <a:txBody>
                    <a:bodyPr/>
                    <a:lstStyle/>
                    <a:p>
                      <a:endParaRPr lang="en-US" sz="1100" dirty="0">
                        <a:latin typeface="+mn-lt"/>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latin typeface="+mn-lt"/>
                          <a:cs typeface="Arial" panose="020B0604020202020204" pitchFamily="34" charset="0"/>
                        </a:rPr>
                        <a:t>Update not provided.</a:t>
                      </a:r>
                      <a:endParaRPr lang="en-US" sz="1100" dirty="0">
                        <a:latin typeface="+mn-lt"/>
                        <a:cs typeface="Arial" panose="020B0604020202020204" pitchFamily="34" charset="0"/>
                      </a:endParaRPr>
                    </a:p>
                  </a:txBody>
                  <a:tcPr/>
                </a:tc>
                <a:tc>
                  <a:txBody>
                    <a:bodyPr/>
                    <a:lstStyle/>
                    <a:p>
                      <a:endParaRPr lang="en-US" sz="1100" baseline="0" dirty="0" smtClean="0">
                        <a:latin typeface="+mn-lt"/>
                        <a:cs typeface="Arial" panose="020B0604020202020204" pitchFamily="34" charset="0"/>
                      </a:endParaRPr>
                    </a:p>
                  </a:txBody>
                  <a:tcPr/>
                </a:tc>
                <a:tc>
                  <a:txBody>
                    <a:bodyPr/>
                    <a:lstStyle/>
                    <a:p>
                      <a:endParaRPr lang="en-US" sz="1100" dirty="0">
                        <a:latin typeface="+mn-lt"/>
                        <a:cs typeface="Arial" panose="020B0604020202020204" pitchFamily="34" charset="0"/>
                      </a:endParaRPr>
                    </a:p>
                  </a:txBody>
                  <a:tcPr/>
                </a:tc>
              </a:tr>
              <a:tr h="820783">
                <a:tc vMerge="1">
                  <a:txBody>
                    <a:bodyPr/>
                    <a:lstStyle/>
                    <a:p>
                      <a:endParaRPr lang="en-US" sz="1400" b="1" dirty="0"/>
                    </a:p>
                  </a:txBody>
                  <a:tcPr/>
                </a:tc>
                <a:tc>
                  <a:txBody>
                    <a:bodyPr/>
                    <a:lstStyle/>
                    <a:p>
                      <a:r>
                        <a:rPr lang="en-US" sz="1100" b="1" u="none" dirty="0" smtClean="0">
                          <a:latin typeface="+mn-lt"/>
                          <a:cs typeface="Arial" panose="020B0604020202020204" pitchFamily="34" charset="0"/>
                        </a:rPr>
                        <a:t>#104555 Information Security</a:t>
                      </a:r>
                      <a:endParaRPr lang="en-US" sz="1100" b="1" u="none" dirty="0">
                        <a:latin typeface="+mn-lt"/>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cs typeface="Arial" panose="020B0604020202020204" pitchFamily="34" charset="0"/>
                        </a:rPr>
                        <a:t>J. Davila</a:t>
                      </a:r>
                    </a:p>
                    <a:p>
                      <a:endParaRPr lang="en-US" sz="1100" b="0" dirty="0">
                        <a:latin typeface="+mn-lt"/>
                        <a:cs typeface="Arial" panose="020B0604020202020204" pitchFamily="34" charset="0"/>
                      </a:endParaRPr>
                    </a:p>
                  </a:txBody>
                  <a:tcPr/>
                </a:tc>
                <a:tc>
                  <a:txBody>
                    <a:bodyPr/>
                    <a:lstStyle/>
                    <a:p>
                      <a:endParaRPr lang="en-US" sz="1100" b="1" dirty="0">
                        <a:latin typeface="+mn-lt"/>
                        <a:cs typeface="Arial" panose="020B0604020202020204" pitchFamily="34" charset="0"/>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mn-lt"/>
                          <a:cs typeface="Arial" panose="020B0604020202020204" pitchFamily="34" charset="0"/>
                        </a:rPr>
                        <a:t>Update not provided.</a:t>
                      </a:r>
                    </a:p>
                    <a:p>
                      <a:pPr marL="171450" indent="-171450">
                        <a:buFont typeface="Arial" panose="020B0604020202020204" pitchFamily="34" charset="0"/>
                        <a:buChar char="•"/>
                      </a:pPr>
                      <a:endParaRPr lang="en-US" sz="1100" dirty="0">
                        <a:latin typeface="+mn-lt"/>
                        <a:cs typeface="Arial" panose="020B0604020202020204" pitchFamily="34" charset="0"/>
                      </a:endParaRPr>
                    </a:p>
                  </a:txBody>
                  <a:tcPr/>
                </a:tc>
                <a:tc>
                  <a:txBody>
                    <a:bodyPr/>
                    <a:lstStyle/>
                    <a:p>
                      <a:endParaRPr lang="en-US" sz="1100" dirty="0">
                        <a:latin typeface="+mn-lt"/>
                        <a:cs typeface="Arial" panose="020B0604020202020204" pitchFamily="34" charset="0"/>
                      </a:endParaRPr>
                    </a:p>
                  </a:txBody>
                  <a:tcPr/>
                </a:tc>
                <a:tc>
                  <a:txBody>
                    <a:bodyPr/>
                    <a:lstStyle/>
                    <a:p>
                      <a:pPr marL="171450" indent="-171450">
                        <a:buFont typeface="Arial" panose="020B0604020202020204" pitchFamily="34" charset="0"/>
                        <a:buChar char="•"/>
                      </a:pPr>
                      <a:endParaRPr lang="en-US" sz="1100" dirty="0" smtClean="0">
                        <a:latin typeface="+mn-lt"/>
                        <a:cs typeface="Arial" panose="020B0604020202020204" pitchFamily="34" charset="0"/>
                      </a:endParaRPr>
                    </a:p>
                  </a:txBody>
                  <a:tcPr/>
                </a:tc>
              </a:tr>
              <a:tr h="838200">
                <a:tc vMerge="1">
                  <a:txBody>
                    <a:bodyPr/>
                    <a:lstStyle/>
                    <a:p>
                      <a:endParaRPr lang="en-US" sz="1100" b="1" u="none" dirty="0">
                        <a:latin typeface="+mn-lt"/>
                        <a:cs typeface="Arial" panose="020B0604020202020204" pitchFamily="34" charset="0"/>
                      </a:endParaRPr>
                    </a:p>
                  </a:txBody>
                  <a:tcPr/>
                </a:tc>
                <a:tc>
                  <a:txBody>
                    <a:bodyPr/>
                    <a:lstStyle/>
                    <a:p>
                      <a:r>
                        <a:rPr lang="en-US" sz="1100" b="1" u="none" dirty="0" smtClean="0">
                          <a:latin typeface="+mn-lt"/>
                          <a:cs typeface="Arial" panose="020B0604020202020204" pitchFamily="34" charset="0"/>
                        </a:rPr>
                        <a:t>#104556 BCP/DRP</a:t>
                      </a:r>
                      <a:endParaRPr lang="en-US" sz="1100" b="1" u="none" dirty="0">
                        <a:latin typeface="+mn-lt"/>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cs typeface="Arial" panose="020B0604020202020204" pitchFamily="34" charset="0"/>
                        </a:rPr>
                        <a:t>J. Davila</a:t>
                      </a:r>
                    </a:p>
                    <a:p>
                      <a:endParaRPr lang="en-US" sz="1100" b="0" dirty="0">
                        <a:latin typeface="+mn-lt"/>
                        <a:cs typeface="Arial" panose="020B0604020202020204" pitchFamily="34" charset="0"/>
                      </a:endParaRPr>
                    </a:p>
                  </a:txBody>
                  <a:tcPr/>
                </a:tc>
                <a:tc>
                  <a:txBody>
                    <a:bodyPr/>
                    <a:lstStyle/>
                    <a:p>
                      <a:endParaRPr lang="en-US" sz="1100" b="1" dirty="0">
                        <a:latin typeface="+mn-lt"/>
                        <a:cs typeface="Arial" panose="020B0604020202020204" pitchFamily="34" charset="0"/>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mn-lt"/>
                          <a:cs typeface="Arial" panose="020B0604020202020204" pitchFamily="34" charset="0"/>
                        </a:rPr>
                        <a:t>Update not provided.</a:t>
                      </a:r>
                    </a:p>
                    <a:p>
                      <a:pPr marL="171450" indent="-171450">
                        <a:buFont typeface="Arial" panose="020B0604020202020204" pitchFamily="34" charset="0"/>
                        <a:buChar char="•"/>
                      </a:pPr>
                      <a:endParaRPr lang="en-US" sz="1100" dirty="0">
                        <a:latin typeface="+mn-lt"/>
                        <a:cs typeface="Arial" panose="020B0604020202020204" pitchFamily="34" charset="0"/>
                      </a:endParaRPr>
                    </a:p>
                  </a:txBody>
                  <a:tcPr/>
                </a:tc>
                <a:tc>
                  <a:txBody>
                    <a:bodyPr/>
                    <a:lstStyle/>
                    <a:p>
                      <a:endParaRPr lang="en-US" sz="1100" dirty="0">
                        <a:latin typeface="+mn-lt"/>
                        <a:cs typeface="Arial" panose="020B0604020202020204" pitchFamily="34" charset="0"/>
                      </a:endParaRPr>
                    </a:p>
                  </a:txBody>
                  <a:tcPr/>
                </a:tc>
                <a:tc>
                  <a:txBody>
                    <a:bodyPr/>
                    <a:lstStyle/>
                    <a:p>
                      <a:pPr marL="171450" indent="-171450">
                        <a:buFont typeface="Arial" panose="020B0604020202020204" pitchFamily="34" charset="0"/>
                        <a:buChar char="•"/>
                      </a:pPr>
                      <a:endParaRPr lang="en-US" sz="1100" dirty="0" smtClean="0">
                        <a:latin typeface="+mn-lt"/>
                        <a:cs typeface="Arial" panose="020B0604020202020204" pitchFamily="34" charset="0"/>
                      </a:endParaRPr>
                    </a:p>
                  </a:txBody>
                  <a:tcPr/>
                </a:tc>
              </a:tr>
              <a:tr h="914400">
                <a:tc vMerge="1">
                  <a:txBody>
                    <a:bodyPr/>
                    <a:lstStyle/>
                    <a:p>
                      <a:endParaRPr lang="en-US" sz="1100" b="1" u="none" dirty="0">
                        <a:latin typeface="+mn-lt"/>
                        <a:cs typeface="Arial" panose="020B0604020202020204" pitchFamily="34" charset="0"/>
                      </a:endParaRPr>
                    </a:p>
                  </a:txBody>
                  <a:tcPr/>
                </a:tc>
                <a:tc>
                  <a:txBody>
                    <a:bodyPr/>
                    <a:lstStyle/>
                    <a:p>
                      <a:r>
                        <a:rPr lang="en-US" sz="1100" b="1" u="none" dirty="0" smtClean="0">
                          <a:latin typeface="+mn-lt"/>
                          <a:cs typeface="Arial" panose="020B0604020202020204" pitchFamily="34" charset="0"/>
                        </a:rPr>
                        <a:t>#103777, 103778 Application</a:t>
                      </a:r>
                      <a:r>
                        <a:rPr lang="en-US" sz="1100" b="1" u="none" baseline="0" dirty="0" smtClean="0">
                          <a:latin typeface="+mn-lt"/>
                          <a:cs typeface="Arial" panose="020B0604020202020204" pitchFamily="34" charset="0"/>
                        </a:rPr>
                        <a:t> Review (reports)</a:t>
                      </a:r>
                      <a:endParaRPr lang="en-US" sz="1100" b="1" u="none" dirty="0">
                        <a:latin typeface="+mn-lt"/>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cs typeface="Arial" panose="020B0604020202020204" pitchFamily="34" charset="0"/>
                        </a:rPr>
                        <a:t>J. Davila</a:t>
                      </a:r>
                    </a:p>
                    <a:p>
                      <a:endParaRPr lang="en-US" sz="1100" b="0" dirty="0">
                        <a:latin typeface="+mn-lt"/>
                        <a:cs typeface="Arial" panose="020B0604020202020204" pitchFamily="34" charset="0"/>
                      </a:endParaRPr>
                    </a:p>
                  </a:txBody>
                  <a:tcPr/>
                </a:tc>
                <a:tc>
                  <a:txBody>
                    <a:bodyPr/>
                    <a:lstStyle/>
                    <a:p>
                      <a:endParaRPr lang="en-US" sz="1100" b="1" dirty="0">
                        <a:latin typeface="+mn-lt"/>
                        <a:cs typeface="Arial" panose="020B0604020202020204" pitchFamily="34" charset="0"/>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smtClean="0">
                          <a:latin typeface="+mn-lt"/>
                          <a:cs typeface="Arial" panose="020B0604020202020204" pitchFamily="34" charset="0"/>
                        </a:rPr>
                        <a:t>Update not provided.</a:t>
                      </a:r>
                    </a:p>
                    <a:p>
                      <a:pPr marL="171450" indent="-171450">
                        <a:buFont typeface="Arial" panose="020B0604020202020204" pitchFamily="34" charset="0"/>
                        <a:buChar char="•"/>
                      </a:pPr>
                      <a:endParaRPr lang="en-US" sz="1100" dirty="0">
                        <a:latin typeface="+mn-lt"/>
                        <a:cs typeface="Arial" panose="020B0604020202020204" pitchFamily="34" charset="0"/>
                      </a:endParaRPr>
                    </a:p>
                  </a:txBody>
                  <a:tcPr/>
                </a:tc>
                <a:tc>
                  <a:txBody>
                    <a:bodyPr/>
                    <a:lstStyle/>
                    <a:p>
                      <a:endParaRPr lang="en-US" sz="1100" dirty="0">
                        <a:latin typeface="+mn-lt"/>
                        <a:cs typeface="Arial" panose="020B0604020202020204" pitchFamily="34" charset="0"/>
                      </a:endParaRPr>
                    </a:p>
                  </a:txBody>
                  <a:tcPr/>
                </a:tc>
                <a:tc>
                  <a:txBody>
                    <a:bodyPr/>
                    <a:lstStyle/>
                    <a:p>
                      <a:pPr marL="171450" indent="-171450">
                        <a:buFont typeface="Arial" panose="020B0604020202020204" pitchFamily="34" charset="0"/>
                        <a:buChar char="•"/>
                      </a:pPr>
                      <a:endParaRPr lang="en-US" sz="1100" dirty="0" smtClean="0">
                        <a:latin typeface="+mn-lt"/>
                        <a:cs typeface="Arial" panose="020B0604020202020204" pitchFamily="34" charset="0"/>
                      </a:endParaRPr>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001296102"/>
              </p:ext>
            </p:extLst>
          </p:nvPr>
        </p:nvGraphicFramePr>
        <p:xfrm>
          <a:off x="1225250" y="6407825"/>
          <a:ext cx="4240382" cy="457200"/>
        </p:xfrm>
        <a:graphic>
          <a:graphicData uri="http://schemas.openxmlformats.org/drawingml/2006/table">
            <a:tbl>
              <a:tblPr firstRow="1" bandRow="1">
                <a:effectLst>
                  <a:outerShdw blurRad="50800" dist="38100" dir="2700000" algn="tl" rotWithShape="0">
                    <a:prstClr val="black">
                      <a:alpha val="40000"/>
                    </a:prstClr>
                  </a:outerShdw>
                </a:effectLst>
              </a:tblPr>
              <a:tblGrid>
                <a:gridCol w="4240382"/>
              </a:tblGrid>
              <a:tr h="457200">
                <a:tc>
                  <a:txBody>
                    <a:bodyPr/>
                    <a:lstStyle/>
                    <a:p>
                      <a:pPr marL="0" marR="0" indent="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None/>
                        <a:tabLst/>
                        <a:defRPr/>
                      </a:pPr>
                      <a:r>
                        <a:rPr lang="en-US" sz="800" b="1" kern="1200" dirty="0" smtClean="0">
                          <a:solidFill>
                            <a:sysClr val="windowText" lastClr="000000"/>
                          </a:solidFill>
                          <a:latin typeface="Arial" panose="020B0604020202020204" pitchFamily="34" charset="0"/>
                          <a:ea typeface="+mn-ea"/>
                          <a:cs typeface="Arial" panose="020B0604020202020204" pitchFamily="34" charset="0"/>
                        </a:rPr>
                        <a:t>Status</a:t>
                      </a:r>
                      <a:r>
                        <a:rPr lang="en-US" sz="800" b="1" kern="1200" baseline="0" dirty="0" smtClean="0">
                          <a:solidFill>
                            <a:sysClr val="windowText" lastClr="000000"/>
                          </a:solidFill>
                          <a:latin typeface="Arial" panose="020B0604020202020204" pitchFamily="34" charset="0"/>
                          <a:ea typeface="+mn-ea"/>
                          <a:cs typeface="Arial" panose="020B0604020202020204" pitchFamily="34" charset="0"/>
                        </a:rPr>
                        <a:t> Key:</a:t>
                      </a:r>
                      <a:endParaRPr lang="en-US" sz="800" b="1" kern="1200" dirty="0" smtClean="0">
                        <a:solidFill>
                          <a:sysClr val="windowText" lastClr="000000"/>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grpSp>
        <p:nvGrpSpPr>
          <p:cNvPr id="18" name="Group 17"/>
          <p:cNvGrpSpPr/>
          <p:nvPr/>
        </p:nvGrpSpPr>
        <p:grpSpPr>
          <a:xfrm>
            <a:off x="1361118" y="6629400"/>
            <a:ext cx="4114479" cy="137160"/>
            <a:chOff x="2035915" y="6344750"/>
            <a:chExt cx="4114479" cy="137160"/>
          </a:xfrm>
        </p:grpSpPr>
        <p:grpSp>
          <p:nvGrpSpPr>
            <p:cNvPr id="19" name="Group 18"/>
            <p:cNvGrpSpPr/>
            <p:nvPr/>
          </p:nvGrpSpPr>
          <p:grpSpPr>
            <a:xfrm>
              <a:off x="2035915" y="6344750"/>
              <a:ext cx="805794" cy="137160"/>
              <a:chOff x="363427" y="6032060"/>
              <a:chExt cx="805794" cy="137160"/>
            </a:xfrm>
          </p:grpSpPr>
          <p:sp>
            <p:nvSpPr>
              <p:cNvPr id="32" name="AutoShape 7"/>
              <p:cNvSpPr>
                <a:spLocks noChangeArrowheads="1"/>
              </p:cNvSpPr>
              <p:nvPr/>
            </p:nvSpPr>
            <p:spPr bwMode="gray">
              <a:xfrm>
                <a:off x="363427" y="6032060"/>
                <a:ext cx="137160" cy="137160"/>
              </a:xfrm>
              <a:prstGeom prst="roundRect">
                <a:avLst>
                  <a:gd name="adj" fmla="val 50000"/>
                </a:avLst>
              </a:prstGeom>
              <a:solidFill>
                <a:srgbClr val="0070C0"/>
              </a:solidFill>
              <a:ln>
                <a:solidFill>
                  <a:srgbClr val="0070C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prstClr val="white"/>
                  </a:solidFill>
                </a:endParaRPr>
              </a:p>
            </p:txBody>
          </p:sp>
          <p:sp>
            <p:nvSpPr>
              <p:cNvPr id="33" name="TextBox 32"/>
              <p:cNvSpPr txBox="1"/>
              <p:nvPr/>
            </p:nvSpPr>
            <p:spPr>
              <a:xfrm>
                <a:off x="476462" y="6039085"/>
                <a:ext cx="692759" cy="123111"/>
              </a:xfrm>
              <a:prstGeom prst="rect">
                <a:avLst/>
              </a:prstGeom>
              <a:noFill/>
            </p:spPr>
            <p:txBody>
              <a:bodyPr wrap="square" lIns="0" tIns="0" rIns="0" bIns="0" rtlCol="0" anchor="ctr" anchorCtr="0">
                <a:spAutoFit/>
              </a:bodyPr>
              <a:lstStyle/>
              <a:p>
                <a:pPr algn="ctr"/>
                <a:r>
                  <a:rPr lang="en-US" sz="800" b="1" dirty="0" smtClean="0">
                    <a:solidFill>
                      <a:prstClr val="black"/>
                    </a:solidFill>
                  </a:rPr>
                  <a:t>Completed</a:t>
                </a:r>
                <a:endParaRPr lang="en-US" sz="800" b="1" dirty="0">
                  <a:solidFill>
                    <a:prstClr val="black"/>
                  </a:solidFill>
                </a:endParaRPr>
              </a:p>
            </p:txBody>
          </p:sp>
        </p:grpSp>
        <p:grpSp>
          <p:nvGrpSpPr>
            <p:cNvPr id="20" name="Group 19"/>
            <p:cNvGrpSpPr/>
            <p:nvPr/>
          </p:nvGrpSpPr>
          <p:grpSpPr>
            <a:xfrm>
              <a:off x="2987214" y="6344750"/>
              <a:ext cx="734906" cy="137160"/>
              <a:chOff x="1270528" y="6032060"/>
              <a:chExt cx="734906" cy="137160"/>
            </a:xfrm>
          </p:grpSpPr>
          <p:sp>
            <p:nvSpPr>
              <p:cNvPr id="30" name="AutoShape 7"/>
              <p:cNvSpPr>
                <a:spLocks noChangeArrowheads="1"/>
              </p:cNvSpPr>
              <p:nvPr/>
            </p:nvSpPr>
            <p:spPr bwMode="gray">
              <a:xfrm>
                <a:off x="1270528" y="6032060"/>
                <a:ext cx="137160" cy="137160"/>
              </a:xfrm>
              <a:prstGeom prst="roundRect">
                <a:avLst>
                  <a:gd name="adj" fmla="val 50000"/>
                </a:avLst>
              </a:prstGeom>
              <a:solidFill>
                <a:srgbClr val="92D050"/>
              </a:solidFill>
              <a:ln>
                <a:solidFill>
                  <a:srgbClr val="00B05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
            <p:nvSpPr>
              <p:cNvPr id="31" name="TextBox 30"/>
              <p:cNvSpPr txBox="1"/>
              <p:nvPr/>
            </p:nvSpPr>
            <p:spPr>
              <a:xfrm>
                <a:off x="1397911" y="6039085"/>
                <a:ext cx="607523" cy="123111"/>
              </a:xfrm>
              <a:prstGeom prst="rect">
                <a:avLst/>
              </a:prstGeom>
              <a:noFill/>
            </p:spPr>
            <p:txBody>
              <a:bodyPr wrap="square" lIns="0" tIns="0" rIns="0" bIns="0" rtlCol="0" anchor="ctr" anchorCtr="0">
                <a:spAutoFit/>
              </a:bodyPr>
              <a:lstStyle/>
              <a:p>
                <a:pPr algn="ctr"/>
                <a:r>
                  <a:rPr lang="en-US" sz="800" b="1" dirty="0" smtClean="0">
                    <a:solidFill>
                      <a:prstClr val="black"/>
                    </a:solidFill>
                  </a:rPr>
                  <a:t>On Target</a:t>
                </a:r>
                <a:endParaRPr lang="en-US" sz="800" b="1" dirty="0">
                  <a:solidFill>
                    <a:prstClr val="black"/>
                  </a:solidFill>
                </a:endParaRPr>
              </a:p>
            </p:txBody>
          </p:sp>
        </p:grpSp>
        <p:grpSp>
          <p:nvGrpSpPr>
            <p:cNvPr id="21" name="Group 20"/>
            <p:cNvGrpSpPr/>
            <p:nvPr/>
          </p:nvGrpSpPr>
          <p:grpSpPr>
            <a:xfrm>
              <a:off x="3867625" y="6344750"/>
              <a:ext cx="564171" cy="137160"/>
              <a:chOff x="2106741" y="6032060"/>
              <a:chExt cx="564171" cy="137160"/>
            </a:xfrm>
          </p:grpSpPr>
          <p:sp>
            <p:nvSpPr>
              <p:cNvPr id="28" name="AutoShape 7"/>
              <p:cNvSpPr>
                <a:spLocks noChangeArrowheads="1"/>
              </p:cNvSpPr>
              <p:nvPr/>
            </p:nvSpPr>
            <p:spPr bwMode="gray">
              <a:xfrm>
                <a:off x="2106741" y="6032060"/>
                <a:ext cx="137160" cy="137160"/>
              </a:xfrm>
              <a:prstGeom prst="roundRect">
                <a:avLst>
                  <a:gd name="adj" fmla="val 50000"/>
                </a:avLst>
              </a:prstGeom>
              <a:solidFill>
                <a:srgbClr val="FFC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
            <p:nvSpPr>
              <p:cNvPr id="29" name="TextBox 28"/>
              <p:cNvSpPr txBox="1"/>
              <p:nvPr/>
            </p:nvSpPr>
            <p:spPr>
              <a:xfrm>
                <a:off x="2240558" y="6039085"/>
                <a:ext cx="430354" cy="123111"/>
              </a:xfrm>
              <a:prstGeom prst="rect">
                <a:avLst/>
              </a:prstGeom>
              <a:noFill/>
            </p:spPr>
            <p:txBody>
              <a:bodyPr wrap="square" lIns="0" tIns="0" rIns="0" bIns="0" rtlCol="0" anchor="ctr" anchorCtr="0">
                <a:spAutoFit/>
              </a:bodyPr>
              <a:lstStyle/>
              <a:p>
                <a:pPr algn="ctr"/>
                <a:r>
                  <a:rPr lang="en-US" sz="800" b="1" dirty="0">
                    <a:solidFill>
                      <a:prstClr val="black"/>
                    </a:solidFill>
                  </a:rPr>
                  <a:t> At </a:t>
                </a:r>
                <a:r>
                  <a:rPr lang="en-US" sz="800" b="1" dirty="0" smtClean="0">
                    <a:solidFill>
                      <a:prstClr val="black"/>
                    </a:solidFill>
                  </a:rPr>
                  <a:t>Risk</a:t>
                </a:r>
                <a:endParaRPr lang="en-US" sz="800" b="1" dirty="0">
                  <a:solidFill>
                    <a:prstClr val="black"/>
                  </a:solidFill>
                </a:endParaRPr>
              </a:p>
            </p:txBody>
          </p:sp>
        </p:grpSp>
        <p:grpSp>
          <p:nvGrpSpPr>
            <p:cNvPr id="22" name="Group 21"/>
            <p:cNvGrpSpPr/>
            <p:nvPr/>
          </p:nvGrpSpPr>
          <p:grpSpPr>
            <a:xfrm>
              <a:off x="4577301" y="6344750"/>
              <a:ext cx="666797" cy="137160"/>
              <a:chOff x="2842315" y="6032060"/>
              <a:chExt cx="666797" cy="137160"/>
            </a:xfrm>
          </p:grpSpPr>
          <p:sp>
            <p:nvSpPr>
              <p:cNvPr id="26" name="AutoShape 7"/>
              <p:cNvSpPr>
                <a:spLocks noChangeArrowheads="1"/>
              </p:cNvSpPr>
              <p:nvPr/>
            </p:nvSpPr>
            <p:spPr bwMode="gray">
              <a:xfrm>
                <a:off x="2842315" y="6032060"/>
                <a:ext cx="137160" cy="137160"/>
              </a:xfrm>
              <a:prstGeom prst="roundRect">
                <a:avLst>
                  <a:gd name="adj" fmla="val 50000"/>
                </a:avLst>
              </a:prstGeom>
              <a:solidFill>
                <a:srgbClr val="FF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FFFFFF"/>
                  </a:solidFill>
                </a:endParaRPr>
              </a:p>
            </p:txBody>
          </p:sp>
          <p:sp>
            <p:nvSpPr>
              <p:cNvPr id="27" name="TextBox 26"/>
              <p:cNvSpPr txBox="1"/>
              <p:nvPr/>
            </p:nvSpPr>
            <p:spPr>
              <a:xfrm>
                <a:off x="3036055" y="6039085"/>
                <a:ext cx="473057" cy="123111"/>
              </a:xfrm>
              <a:prstGeom prst="rect">
                <a:avLst/>
              </a:prstGeom>
              <a:noFill/>
            </p:spPr>
            <p:txBody>
              <a:bodyPr wrap="square" lIns="0" tIns="0" rIns="0" bIns="0" rtlCol="0" anchor="ctr" anchorCtr="0">
                <a:spAutoFit/>
              </a:bodyPr>
              <a:lstStyle/>
              <a:p>
                <a:r>
                  <a:rPr lang="en-US" sz="800" b="1" dirty="0" smtClean="0">
                    <a:solidFill>
                      <a:prstClr val="black"/>
                    </a:solidFill>
                  </a:rPr>
                  <a:t>Past Due</a:t>
                </a:r>
                <a:endParaRPr lang="en-US" sz="800" b="1" dirty="0">
                  <a:solidFill>
                    <a:prstClr val="black"/>
                  </a:solidFill>
                </a:endParaRPr>
              </a:p>
            </p:txBody>
          </p:sp>
        </p:grpSp>
        <p:grpSp>
          <p:nvGrpSpPr>
            <p:cNvPr id="23" name="Group 22"/>
            <p:cNvGrpSpPr/>
            <p:nvPr/>
          </p:nvGrpSpPr>
          <p:grpSpPr>
            <a:xfrm>
              <a:off x="5389602" y="6344750"/>
              <a:ext cx="760792" cy="137160"/>
              <a:chOff x="3717114" y="6032060"/>
              <a:chExt cx="760792" cy="137160"/>
            </a:xfrm>
          </p:grpSpPr>
          <p:sp>
            <p:nvSpPr>
              <p:cNvPr id="24" name="AutoShape 7"/>
              <p:cNvSpPr>
                <a:spLocks noChangeArrowheads="1"/>
              </p:cNvSpPr>
              <p:nvPr/>
            </p:nvSpPr>
            <p:spPr bwMode="gray">
              <a:xfrm>
                <a:off x="3717114" y="6032060"/>
                <a:ext cx="137160" cy="137160"/>
              </a:xfrm>
              <a:prstGeom prst="roundRect">
                <a:avLst>
                  <a:gd name="adj" fmla="val 50000"/>
                </a:avLst>
              </a:prstGeom>
              <a:solidFill>
                <a:schemeClr val="bg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FFFFFF"/>
                  </a:solidFill>
                </a:endParaRPr>
              </a:p>
            </p:txBody>
          </p:sp>
          <p:sp>
            <p:nvSpPr>
              <p:cNvPr id="25" name="TextBox 24"/>
              <p:cNvSpPr txBox="1"/>
              <p:nvPr/>
            </p:nvSpPr>
            <p:spPr>
              <a:xfrm>
                <a:off x="3898154" y="6039085"/>
                <a:ext cx="579752" cy="123111"/>
              </a:xfrm>
              <a:prstGeom prst="rect">
                <a:avLst/>
              </a:prstGeom>
              <a:noFill/>
            </p:spPr>
            <p:txBody>
              <a:bodyPr wrap="square" lIns="0" tIns="0" rIns="0" bIns="0" rtlCol="0" anchor="ctr" anchorCtr="0">
                <a:spAutoFit/>
              </a:bodyPr>
              <a:lstStyle/>
              <a:p>
                <a:r>
                  <a:rPr lang="en-US" sz="800" b="1" dirty="0" smtClean="0">
                    <a:solidFill>
                      <a:prstClr val="black"/>
                    </a:solidFill>
                  </a:rPr>
                  <a:t>Not Started</a:t>
                </a:r>
                <a:endParaRPr lang="en-US" sz="800" b="1" dirty="0">
                  <a:solidFill>
                    <a:prstClr val="black"/>
                  </a:solidFill>
                </a:endParaRPr>
              </a:p>
            </p:txBody>
          </p:sp>
        </p:grpSp>
      </p:grpSp>
    </p:spTree>
    <p:extLst>
      <p:ext uri="{BB962C8B-B14F-4D97-AF65-F5344CB8AC3E}">
        <p14:creationId xmlns:p14="http://schemas.microsoft.com/office/powerpoint/2010/main" val="386806040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46 Rectángulo redondeado"/>
          <p:cNvSpPr/>
          <p:nvPr/>
        </p:nvSpPr>
        <p:spPr bwMode="auto">
          <a:xfrm>
            <a:off x="2208310" y="115863"/>
            <a:ext cx="2003650" cy="504825"/>
          </a:xfrm>
          <a:prstGeom prst="roundRect">
            <a:avLst>
              <a:gd name="adj" fmla="val 998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a:lnSpc>
                <a:spcPts val="1000"/>
              </a:lnSpc>
              <a:defRPr/>
            </a:pPr>
            <a:r>
              <a:rPr lang="en-US" sz="1200" b="1" dirty="0">
                <a:solidFill>
                  <a:prstClr val="white"/>
                </a:solidFill>
              </a:rPr>
              <a:t>Executive </a:t>
            </a:r>
            <a:r>
              <a:rPr lang="en-US" sz="1200" b="1" dirty="0" smtClean="0">
                <a:solidFill>
                  <a:prstClr val="white"/>
                </a:solidFill>
              </a:rPr>
              <a:t>Summary</a:t>
            </a:r>
            <a:endParaRPr lang="en-US" sz="1200" b="1" dirty="0">
              <a:solidFill>
                <a:prstClr val="white"/>
              </a:solidFill>
            </a:endParaRPr>
          </a:p>
        </p:txBody>
      </p:sp>
      <p:sp>
        <p:nvSpPr>
          <p:cNvPr id="44" name="43 Rectángulo"/>
          <p:cNvSpPr/>
          <p:nvPr/>
        </p:nvSpPr>
        <p:spPr>
          <a:xfrm>
            <a:off x="0" y="584200"/>
            <a:ext cx="9144000" cy="460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TextBox 4"/>
          <p:cNvSpPr txBox="1"/>
          <p:nvPr/>
        </p:nvSpPr>
        <p:spPr>
          <a:xfrm>
            <a:off x="152400" y="533400"/>
            <a:ext cx="2241447" cy="369332"/>
          </a:xfrm>
          <a:prstGeom prst="rect">
            <a:avLst/>
          </a:prstGeom>
          <a:noFill/>
        </p:spPr>
        <p:txBody>
          <a:bodyPr wrap="none" rtlCol="0">
            <a:spAutoFit/>
          </a:bodyPr>
          <a:lstStyle/>
          <a:p>
            <a:r>
              <a:rPr lang="en-US" b="1" dirty="0" smtClean="0"/>
              <a:t>Key Program Updates</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1912388792"/>
              </p:ext>
            </p:extLst>
          </p:nvPr>
        </p:nvGraphicFramePr>
        <p:xfrm>
          <a:off x="152400" y="868680"/>
          <a:ext cx="8839202" cy="4465320"/>
        </p:xfrm>
        <a:graphic>
          <a:graphicData uri="http://schemas.openxmlformats.org/drawingml/2006/table">
            <a:tbl>
              <a:tblPr firstRow="1" bandRow="1">
                <a:tableStyleId>{5DA37D80-6434-44D0-A028-1B22A696006F}</a:tableStyleId>
              </a:tblPr>
              <a:tblGrid>
                <a:gridCol w="990600"/>
                <a:gridCol w="838200"/>
                <a:gridCol w="685800"/>
                <a:gridCol w="609600"/>
                <a:gridCol w="2527094"/>
                <a:gridCol w="1738859"/>
                <a:gridCol w="1449049"/>
              </a:tblGrid>
              <a:tr h="4171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cs typeface="Arial" panose="020B0604020202020204" pitchFamily="34" charset="0"/>
                        </a:rPr>
                        <a:t>Programs</a:t>
                      </a:r>
                    </a:p>
                    <a:p>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Area</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Owner</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Status</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Accomplishments to Date</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Issues</a:t>
                      </a: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Upcoming</a:t>
                      </a:r>
                      <a:r>
                        <a:rPr lang="en-US" sz="1100" baseline="0" dirty="0" smtClean="0">
                          <a:latin typeface="+mn-lt"/>
                          <a:cs typeface="Arial" panose="020B0604020202020204" pitchFamily="34" charset="0"/>
                        </a:rPr>
                        <a:t> Deliverables</a:t>
                      </a:r>
                      <a:endParaRPr lang="en-US" sz="1100" dirty="0">
                        <a:latin typeface="+mn-lt"/>
                        <a:cs typeface="Arial" panose="020B0604020202020204" pitchFamily="34" charset="0"/>
                      </a:endParaRPr>
                    </a:p>
                  </a:txBody>
                  <a:tcPr/>
                </a:tc>
              </a:tr>
              <a:tr h="1236617">
                <a:tc rowSpan="2">
                  <a:txBody>
                    <a:bodyPr/>
                    <a:lstStyle/>
                    <a:p>
                      <a:r>
                        <a:rPr lang="en-US" sz="1100" b="1" u="none" dirty="0" smtClean="0">
                          <a:latin typeface="+mn-lt"/>
                          <a:cs typeface="Arial" panose="020B0604020202020204" pitchFamily="34" charset="0"/>
                        </a:rPr>
                        <a:t>Regulatory</a:t>
                      </a:r>
                      <a:r>
                        <a:rPr lang="en-US" sz="1100" b="1" u="none" baseline="0" dirty="0" smtClean="0">
                          <a:latin typeface="+mn-lt"/>
                          <a:cs typeface="Arial" panose="020B0604020202020204" pitchFamily="34" charset="0"/>
                        </a:rPr>
                        <a:t> Compliance Audit Issues Remediation</a:t>
                      </a:r>
                      <a:endParaRPr lang="en-US" sz="1100" b="1" u="none" dirty="0">
                        <a:latin typeface="+mn-lt"/>
                        <a:cs typeface="Arial" panose="020B0604020202020204" pitchFamily="34" charset="0"/>
                      </a:endParaRPr>
                    </a:p>
                  </a:txBody>
                  <a:tcPr/>
                </a:tc>
                <a:tc>
                  <a:txBody>
                    <a:bodyPr/>
                    <a:lstStyle/>
                    <a:p>
                      <a:r>
                        <a:rPr lang="en-US" sz="1100" b="1" u="none" dirty="0" smtClean="0">
                          <a:latin typeface="+mn-lt"/>
                          <a:cs typeface="Arial" panose="020B0604020202020204" pitchFamily="34" charset="0"/>
                        </a:rPr>
                        <a:t>Risk Matrix and Testing Program</a:t>
                      </a:r>
                      <a:endParaRPr lang="en-US" sz="1100" b="1" u="none"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W.</a:t>
                      </a:r>
                      <a:r>
                        <a:rPr lang="en-US" sz="1100" baseline="0" dirty="0" smtClean="0">
                          <a:latin typeface="+mn-lt"/>
                          <a:cs typeface="Arial" panose="020B0604020202020204" pitchFamily="34" charset="0"/>
                        </a:rPr>
                        <a:t> Delaney</a:t>
                      </a:r>
                      <a:endParaRPr lang="en-US" sz="1100" dirty="0">
                        <a:latin typeface="+mn-lt"/>
                        <a:cs typeface="Arial" panose="020B0604020202020204" pitchFamily="34" charset="0"/>
                      </a:endParaRPr>
                    </a:p>
                  </a:txBody>
                  <a:tcPr/>
                </a:tc>
                <a:tc>
                  <a:txBody>
                    <a:bodyPr/>
                    <a:lstStyle/>
                    <a:p>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 Aligned Risk Matrix and Testing Program to the SHUSA Risk Framework model.</a:t>
                      </a:r>
                    </a:p>
                    <a:p>
                      <a:r>
                        <a:rPr lang="en-US" sz="1100" dirty="0" smtClean="0">
                          <a:latin typeface="+mn-lt"/>
                          <a:cs typeface="Arial" panose="020B0604020202020204" pitchFamily="34" charset="0"/>
                        </a:rPr>
                        <a:t>- Performed 2016 CEO Certification using Risk Matrix aligned to SHUSA</a:t>
                      </a:r>
                      <a:r>
                        <a:rPr lang="en-US" sz="1100" baseline="0" dirty="0" smtClean="0">
                          <a:latin typeface="+mn-lt"/>
                          <a:cs typeface="Arial" panose="020B0604020202020204" pitchFamily="34" charset="0"/>
                        </a:rPr>
                        <a:t> Risk Framework model.</a:t>
                      </a:r>
                    </a:p>
                    <a:p>
                      <a:r>
                        <a:rPr lang="en-US" sz="1100" baseline="0" dirty="0" smtClean="0">
                          <a:latin typeface="+mn-lt"/>
                          <a:cs typeface="Arial" panose="020B0604020202020204" pitchFamily="34" charset="0"/>
                        </a:rPr>
                        <a:t>- Performed 2016 Risk ID and Assessment in accordance with SHUSA Risk Framework model which will be the Risk Matrix used for 2017 CEO Certification.</a:t>
                      </a:r>
                      <a:endParaRPr lang="en-US" sz="1100" dirty="0">
                        <a:latin typeface="+mn-lt"/>
                        <a:cs typeface="Arial" panose="020B0604020202020204" pitchFamily="34" charset="0"/>
                      </a:endParaRPr>
                    </a:p>
                  </a:txBody>
                  <a:tcPr/>
                </a:tc>
                <a:tc>
                  <a:txBody>
                    <a:bodyPr/>
                    <a:lstStyle/>
                    <a:p>
                      <a:r>
                        <a:rPr lang="en-US" sz="1100" baseline="0" dirty="0" smtClean="0">
                          <a:latin typeface="+mn-lt"/>
                          <a:cs typeface="Arial" panose="020B0604020202020204" pitchFamily="34" charset="0"/>
                        </a:rPr>
                        <a:t>none</a:t>
                      </a:r>
                    </a:p>
                  </a:txBody>
                  <a:tcPr/>
                </a:tc>
                <a:tc>
                  <a:txBody>
                    <a:bodyPr/>
                    <a:lstStyle/>
                    <a:p>
                      <a:r>
                        <a:rPr lang="en-US" sz="1100" dirty="0" smtClean="0">
                          <a:latin typeface="+mn-lt"/>
                          <a:cs typeface="Arial" panose="020B0604020202020204" pitchFamily="34" charset="0"/>
                        </a:rPr>
                        <a:t>Final Review of the 2016 Risk ID and Assessment Matrix and Risk Summary</a:t>
                      </a:r>
                      <a:endParaRPr lang="en-US" sz="1100" dirty="0">
                        <a:latin typeface="+mn-lt"/>
                        <a:cs typeface="Arial" panose="020B0604020202020204" pitchFamily="34" charset="0"/>
                      </a:endParaRPr>
                    </a:p>
                  </a:txBody>
                  <a:tcPr/>
                </a:tc>
              </a:tr>
              <a:tr h="1564395">
                <a:tc vMerge="1">
                  <a:txBody>
                    <a:bodyPr/>
                    <a:lstStyle/>
                    <a:p>
                      <a:endParaRPr lang="en-US" sz="1400" b="1" dirty="0"/>
                    </a:p>
                  </a:txBody>
                  <a:tcPr/>
                </a:tc>
                <a:tc>
                  <a:txBody>
                    <a:bodyPr/>
                    <a:lstStyle/>
                    <a:p>
                      <a:r>
                        <a:rPr lang="en-US" sz="1100" b="1" u="none" dirty="0" smtClean="0">
                          <a:latin typeface="+mn-lt"/>
                          <a:cs typeface="Arial" panose="020B0604020202020204" pitchFamily="34" charset="0"/>
                        </a:rPr>
                        <a:t>Correspondence Items</a:t>
                      </a:r>
                      <a:endParaRPr lang="en-US" sz="1100" b="1" u="none" dirty="0">
                        <a:latin typeface="+mn-lt"/>
                        <a:cs typeface="Arial" panose="020B0604020202020204" pitchFamily="34" charset="0"/>
                      </a:endParaRPr>
                    </a:p>
                  </a:txBody>
                  <a:tcPr/>
                </a:tc>
                <a:tc>
                  <a:txBody>
                    <a:bodyPr/>
                    <a:lstStyle/>
                    <a:p>
                      <a:r>
                        <a:rPr lang="en-US" sz="1100" b="0" dirty="0" smtClean="0">
                          <a:latin typeface="+mn-lt"/>
                          <a:cs typeface="Arial" panose="020B0604020202020204" pitchFamily="34" charset="0"/>
                        </a:rPr>
                        <a:t>W. Delaney</a:t>
                      </a:r>
                      <a:endParaRPr lang="en-US" sz="1100" b="0" dirty="0">
                        <a:latin typeface="+mn-lt"/>
                        <a:cs typeface="Arial" panose="020B0604020202020204" pitchFamily="34" charset="0"/>
                      </a:endParaRPr>
                    </a:p>
                  </a:txBody>
                  <a:tcPr/>
                </a:tc>
                <a:tc>
                  <a:txBody>
                    <a:bodyPr/>
                    <a:lstStyle/>
                    <a:p>
                      <a:endParaRPr lang="en-US" sz="1100" b="1" dirty="0">
                        <a:latin typeface="+mn-lt"/>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latin typeface="+mn-lt"/>
                          <a:cs typeface="Arial" panose="020B0604020202020204" pitchFamily="34" charset="0"/>
                        </a:rPr>
                        <a:t>Transferred</a:t>
                      </a:r>
                      <a:r>
                        <a:rPr lang="en-US" sz="1100" baseline="0" dirty="0" smtClean="0">
                          <a:latin typeface="+mn-lt"/>
                          <a:cs typeface="Arial" panose="020B0604020202020204" pitchFamily="34" charset="0"/>
                        </a:rPr>
                        <a:t> correspondence review duties to Business Principals from Compliance</a:t>
                      </a:r>
                    </a:p>
                    <a:p>
                      <a:pPr marL="171450" indent="-171450">
                        <a:buFont typeface="Arial" panose="020B0604020202020204" pitchFamily="34" charset="0"/>
                        <a:buChar char="•"/>
                      </a:pPr>
                      <a:r>
                        <a:rPr lang="en-US" sz="1100" baseline="0" dirty="0" smtClean="0">
                          <a:latin typeface="+mn-lt"/>
                          <a:cs typeface="Arial" panose="020B0604020202020204" pitchFamily="34" charset="0"/>
                        </a:rPr>
                        <a:t>Trained Principals on Global Relay review tool and review requirements</a:t>
                      </a:r>
                    </a:p>
                    <a:p>
                      <a:pPr marL="171450" indent="-171450">
                        <a:buFont typeface="Arial" panose="020B0604020202020204" pitchFamily="34" charset="0"/>
                        <a:buChar char="•"/>
                      </a:pPr>
                      <a:r>
                        <a:rPr lang="en-US" sz="1100" baseline="0" dirty="0" smtClean="0">
                          <a:latin typeface="+mn-lt"/>
                          <a:cs typeface="Arial" panose="020B0604020202020204" pitchFamily="34" charset="0"/>
                        </a:rPr>
                        <a:t>Modified Keyword and Sampling modules in Global Relay review tool</a:t>
                      </a:r>
                    </a:p>
                    <a:p>
                      <a:pPr marL="171450" indent="-171450">
                        <a:buFont typeface="Arial" panose="020B0604020202020204" pitchFamily="34" charset="0"/>
                        <a:buChar char="•"/>
                      </a:pPr>
                      <a:r>
                        <a:rPr lang="en-US" sz="1100" baseline="0" dirty="0" smtClean="0">
                          <a:latin typeface="+mn-lt"/>
                          <a:cs typeface="Arial" panose="020B0604020202020204" pitchFamily="34" charset="0"/>
                        </a:rPr>
                        <a:t>Enhanced filters in Global Relay review tool to exclude spam and non-business related emails. </a:t>
                      </a:r>
                    </a:p>
                    <a:p>
                      <a:pPr marL="171450" indent="-171450">
                        <a:buFont typeface="Arial" panose="020B0604020202020204" pitchFamily="34" charset="0"/>
                        <a:buChar char="•"/>
                      </a:pPr>
                      <a:endParaRPr lang="en-US" sz="1100" dirty="0">
                        <a:latin typeface="+mn-lt"/>
                        <a:cs typeface="Arial" panose="020B0604020202020204" pitchFamily="34" charset="0"/>
                      </a:endParaRPr>
                    </a:p>
                  </a:txBody>
                  <a:tcPr/>
                </a:tc>
                <a:tc>
                  <a:txBody>
                    <a:bodyPr/>
                    <a:lstStyle/>
                    <a:p>
                      <a:r>
                        <a:rPr lang="en-US" sz="1100" dirty="0" smtClean="0">
                          <a:latin typeface="+mn-lt"/>
                          <a:cs typeface="Arial" panose="020B0604020202020204" pitchFamily="34" charset="0"/>
                        </a:rPr>
                        <a:t>none</a:t>
                      </a:r>
                      <a:endParaRPr lang="en-US" sz="1100" dirty="0">
                        <a:latin typeface="+mn-lt"/>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latin typeface="+mn-lt"/>
                          <a:cs typeface="Arial" panose="020B0604020202020204" pitchFamily="34" charset="0"/>
                        </a:rPr>
                        <a:t>Final</a:t>
                      </a:r>
                      <a:r>
                        <a:rPr lang="en-US" sz="1100" baseline="0" dirty="0" smtClean="0">
                          <a:latin typeface="+mn-lt"/>
                          <a:cs typeface="Arial" panose="020B0604020202020204" pitchFamily="34" charset="0"/>
                        </a:rPr>
                        <a:t> review of Global Relay review tool for proper functioning based on reconfigured setup</a:t>
                      </a:r>
                    </a:p>
                    <a:p>
                      <a:pPr marL="171450" indent="-171450">
                        <a:buFont typeface="Arial" panose="020B0604020202020204" pitchFamily="34" charset="0"/>
                        <a:buChar char="•"/>
                      </a:pPr>
                      <a:r>
                        <a:rPr lang="en-US" sz="1100" baseline="0" dirty="0" smtClean="0">
                          <a:latin typeface="+mn-lt"/>
                          <a:cs typeface="Arial" panose="020B0604020202020204" pitchFamily="34" charset="0"/>
                        </a:rPr>
                        <a:t>Review for potential reconfiguration of monitoring groups based upon Principal feedback </a:t>
                      </a:r>
                      <a:endParaRPr lang="en-US" sz="1100" dirty="0" smtClean="0">
                        <a:latin typeface="+mn-lt"/>
                        <a:cs typeface="Arial" panose="020B0604020202020204" pitchFamily="34" charset="0"/>
                      </a:endParaRPr>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001296102"/>
              </p:ext>
            </p:extLst>
          </p:nvPr>
        </p:nvGraphicFramePr>
        <p:xfrm>
          <a:off x="1225250" y="6407825"/>
          <a:ext cx="4240382" cy="457200"/>
        </p:xfrm>
        <a:graphic>
          <a:graphicData uri="http://schemas.openxmlformats.org/drawingml/2006/table">
            <a:tbl>
              <a:tblPr firstRow="1" bandRow="1">
                <a:effectLst>
                  <a:outerShdw blurRad="50800" dist="38100" dir="2700000" algn="tl" rotWithShape="0">
                    <a:prstClr val="black">
                      <a:alpha val="40000"/>
                    </a:prstClr>
                  </a:outerShdw>
                </a:effectLst>
              </a:tblPr>
              <a:tblGrid>
                <a:gridCol w="4240382"/>
              </a:tblGrid>
              <a:tr h="457200">
                <a:tc>
                  <a:txBody>
                    <a:bodyPr/>
                    <a:lstStyle/>
                    <a:p>
                      <a:pPr marL="0" marR="0" indent="0" algn="l" defTabSz="914400" rtl="0" eaLnBrk="1" fontAlgn="auto" latinLnBrk="0" hangingPunct="1">
                        <a:lnSpc>
                          <a:spcPct val="100000"/>
                        </a:lnSpc>
                        <a:spcBef>
                          <a:spcPts val="0"/>
                        </a:spcBef>
                        <a:spcAft>
                          <a:spcPts val="0"/>
                        </a:spcAft>
                        <a:buClr>
                          <a:srgbClr val="FF0000"/>
                        </a:buClr>
                        <a:buSzTx/>
                        <a:buFont typeface="Arial" panose="020B0604020202020204" pitchFamily="34" charset="0"/>
                        <a:buNone/>
                        <a:tabLst/>
                        <a:defRPr/>
                      </a:pPr>
                      <a:r>
                        <a:rPr lang="en-US" sz="800" b="1" kern="1200" dirty="0" smtClean="0">
                          <a:solidFill>
                            <a:sysClr val="windowText" lastClr="000000"/>
                          </a:solidFill>
                          <a:latin typeface="Arial" panose="020B0604020202020204" pitchFamily="34" charset="0"/>
                          <a:ea typeface="+mn-ea"/>
                          <a:cs typeface="Arial" panose="020B0604020202020204" pitchFamily="34" charset="0"/>
                        </a:rPr>
                        <a:t>Status</a:t>
                      </a:r>
                      <a:r>
                        <a:rPr lang="en-US" sz="800" b="1" kern="1200" baseline="0" dirty="0" smtClean="0">
                          <a:solidFill>
                            <a:sysClr val="windowText" lastClr="000000"/>
                          </a:solidFill>
                          <a:latin typeface="Arial" panose="020B0604020202020204" pitchFamily="34" charset="0"/>
                          <a:ea typeface="+mn-ea"/>
                          <a:cs typeface="Arial" panose="020B0604020202020204" pitchFamily="34" charset="0"/>
                        </a:rPr>
                        <a:t> Key:</a:t>
                      </a:r>
                      <a:endParaRPr lang="en-US" sz="800" b="1" kern="1200" dirty="0" smtClean="0">
                        <a:solidFill>
                          <a:sysClr val="windowText" lastClr="000000"/>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grpSp>
        <p:nvGrpSpPr>
          <p:cNvPr id="18" name="Group 17"/>
          <p:cNvGrpSpPr/>
          <p:nvPr/>
        </p:nvGrpSpPr>
        <p:grpSpPr>
          <a:xfrm>
            <a:off x="1361118" y="6629400"/>
            <a:ext cx="4114479" cy="137160"/>
            <a:chOff x="2035915" y="6344750"/>
            <a:chExt cx="4114479" cy="137160"/>
          </a:xfrm>
        </p:grpSpPr>
        <p:grpSp>
          <p:nvGrpSpPr>
            <p:cNvPr id="19" name="Group 18"/>
            <p:cNvGrpSpPr/>
            <p:nvPr/>
          </p:nvGrpSpPr>
          <p:grpSpPr>
            <a:xfrm>
              <a:off x="2035915" y="6344750"/>
              <a:ext cx="805794" cy="137160"/>
              <a:chOff x="363427" y="6032060"/>
              <a:chExt cx="805794" cy="137160"/>
            </a:xfrm>
          </p:grpSpPr>
          <p:sp>
            <p:nvSpPr>
              <p:cNvPr id="32" name="AutoShape 7"/>
              <p:cNvSpPr>
                <a:spLocks noChangeArrowheads="1"/>
              </p:cNvSpPr>
              <p:nvPr/>
            </p:nvSpPr>
            <p:spPr bwMode="gray">
              <a:xfrm>
                <a:off x="363427" y="6032060"/>
                <a:ext cx="137160" cy="137160"/>
              </a:xfrm>
              <a:prstGeom prst="roundRect">
                <a:avLst>
                  <a:gd name="adj" fmla="val 50000"/>
                </a:avLst>
              </a:prstGeom>
              <a:solidFill>
                <a:srgbClr val="0070C0"/>
              </a:solidFill>
              <a:ln>
                <a:solidFill>
                  <a:srgbClr val="0070C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prstClr val="white"/>
                  </a:solidFill>
                </a:endParaRPr>
              </a:p>
            </p:txBody>
          </p:sp>
          <p:sp>
            <p:nvSpPr>
              <p:cNvPr id="33" name="TextBox 32"/>
              <p:cNvSpPr txBox="1"/>
              <p:nvPr/>
            </p:nvSpPr>
            <p:spPr>
              <a:xfrm>
                <a:off x="476462" y="6039085"/>
                <a:ext cx="692759" cy="123111"/>
              </a:xfrm>
              <a:prstGeom prst="rect">
                <a:avLst/>
              </a:prstGeom>
              <a:noFill/>
            </p:spPr>
            <p:txBody>
              <a:bodyPr wrap="square" lIns="0" tIns="0" rIns="0" bIns="0" rtlCol="0" anchor="ctr" anchorCtr="0">
                <a:spAutoFit/>
              </a:bodyPr>
              <a:lstStyle/>
              <a:p>
                <a:pPr algn="ctr"/>
                <a:r>
                  <a:rPr lang="en-US" sz="800" b="1" dirty="0" smtClean="0">
                    <a:solidFill>
                      <a:prstClr val="black"/>
                    </a:solidFill>
                  </a:rPr>
                  <a:t>Completed</a:t>
                </a:r>
                <a:endParaRPr lang="en-US" sz="800" b="1" dirty="0">
                  <a:solidFill>
                    <a:prstClr val="black"/>
                  </a:solidFill>
                </a:endParaRPr>
              </a:p>
            </p:txBody>
          </p:sp>
        </p:grpSp>
        <p:grpSp>
          <p:nvGrpSpPr>
            <p:cNvPr id="20" name="Group 19"/>
            <p:cNvGrpSpPr/>
            <p:nvPr/>
          </p:nvGrpSpPr>
          <p:grpSpPr>
            <a:xfrm>
              <a:off x="2987214" y="6344750"/>
              <a:ext cx="734906" cy="137160"/>
              <a:chOff x="1270528" y="6032060"/>
              <a:chExt cx="734906" cy="137160"/>
            </a:xfrm>
          </p:grpSpPr>
          <p:sp>
            <p:nvSpPr>
              <p:cNvPr id="30" name="AutoShape 7"/>
              <p:cNvSpPr>
                <a:spLocks noChangeArrowheads="1"/>
              </p:cNvSpPr>
              <p:nvPr/>
            </p:nvSpPr>
            <p:spPr bwMode="gray">
              <a:xfrm>
                <a:off x="1270528" y="6032060"/>
                <a:ext cx="137160" cy="137160"/>
              </a:xfrm>
              <a:prstGeom prst="roundRect">
                <a:avLst>
                  <a:gd name="adj" fmla="val 50000"/>
                </a:avLst>
              </a:prstGeom>
              <a:solidFill>
                <a:srgbClr val="92D050"/>
              </a:solidFill>
              <a:ln>
                <a:solidFill>
                  <a:srgbClr val="00B05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
            <p:nvSpPr>
              <p:cNvPr id="31" name="TextBox 30"/>
              <p:cNvSpPr txBox="1"/>
              <p:nvPr/>
            </p:nvSpPr>
            <p:spPr>
              <a:xfrm>
                <a:off x="1397911" y="6039085"/>
                <a:ext cx="607523" cy="123111"/>
              </a:xfrm>
              <a:prstGeom prst="rect">
                <a:avLst/>
              </a:prstGeom>
              <a:noFill/>
            </p:spPr>
            <p:txBody>
              <a:bodyPr wrap="square" lIns="0" tIns="0" rIns="0" bIns="0" rtlCol="0" anchor="ctr" anchorCtr="0">
                <a:spAutoFit/>
              </a:bodyPr>
              <a:lstStyle/>
              <a:p>
                <a:pPr algn="ctr"/>
                <a:r>
                  <a:rPr lang="en-US" sz="800" b="1" dirty="0" smtClean="0">
                    <a:solidFill>
                      <a:prstClr val="black"/>
                    </a:solidFill>
                  </a:rPr>
                  <a:t>On Target</a:t>
                </a:r>
                <a:endParaRPr lang="en-US" sz="800" b="1" dirty="0">
                  <a:solidFill>
                    <a:prstClr val="black"/>
                  </a:solidFill>
                </a:endParaRPr>
              </a:p>
            </p:txBody>
          </p:sp>
        </p:grpSp>
        <p:grpSp>
          <p:nvGrpSpPr>
            <p:cNvPr id="21" name="Group 20"/>
            <p:cNvGrpSpPr/>
            <p:nvPr/>
          </p:nvGrpSpPr>
          <p:grpSpPr>
            <a:xfrm>
              <a:off x="3867625" y="6344750"/>
              <a:ext cx="564171" cy="137160"/>
              <a:chOff x="2106741" y="6032060"/>
              <a:chExt cx="564171" cy="137160"/>
            </a:xfrm>
          </p:grpSpPr>
          <p:sp>
            <p:nvSpPr>
              <p:cNvPr id="28" name="AutoShape 7"/>
              <p:cNvSpPr>
                <a:spLocks noChangeArrowheads="1"/>
              </p:cNvSpPr>
              <p:nvPr/>
            </p:nvSpPr>
            <p:spPr bwMode="gray">
              <a:xfrm>
                <a:off x="2106741" y="6032060"/>
                <a:ext cx="137160" cy="137160"/>
              </a:xfrm>
              <a:prstGeom prst="roundRect">
                <a:avLst>
                  <a:gd name="adj" fmla="val 50000"/>
                </a:avLst>
              </a:prstGeom>
              <a:solidFill>
                <a:srgbClr val="FFC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
            <p:nvSpPr>
              <p:cNvPr id="29" name="TextBox 28"/>
              <p:cNvSpPr txBox="1"/>
              <p:nvPr/>
            </p:nvSpPr>
            <p:spPr>
              <a:xfrm>
                <a:off x="2240558" y="6039085"/>
                <a:ext cx="430354" cy="123111"/>
              </a:xfrm>
              <a:prstGeom prst="rect">
                <a:avLst/>
              </a:prstGeom>
              <a:noFill/>
            </p:spPr>
            <p:txBody>
              <a:bodyPr wrap="square" lIns="0" tIns="0" rIns="0" bIns="0" rtlCol="0" anchor="ctr" anchorCtr="0">
                <a:spAutoFit/>
              </a:bodyPr>
              <a:lstStyle/>
              <a:p>
                <a:pPr algn="ctr"/>
                <a:r>
                  <a:rPr lang="en-US" sz="800" b="1" dirty="0">
                    <a:solidFill>
                      <a:prstClr val="black"/>
                    </a:solidFill>
                  </a:rPr>
                  <a:t> At </a:t>
                </a:r>
                <a:r>
                  <a:rPr lang="en-US" sz="800" b="1" dirty="0" smtClean="0">
                    <a:solidFill>
                      <a:prstClr val="black"/>
                    </a:solidFill>
                  </a:rPr>
                  <a:t>Risk</a:t>
                </a:r>
                <a:endParaRPr lang="en-US" sz="800" b="1" dirty="0">
                  <a:solidFill>
                    <a:prstClr val="black"/>
                  </a:solidFill>
                </a:endParaRPr>
              </a:p>
            </p:txBody>
          </p:sp>
        </p:grpSp>
        <p:grpSp>
          <p:nvGrpSpPr>
            <p:cNvPr id="22" name="Group 21"/>
            <p:cNvGrpSpPr/>
            <p:nvPr/>
          </p:nvGrpSpPr>
          <p:grpSpPr>
            <a:xfrm>
              <a:off x="4577301" y="6344750"/>
              <a:ext cx="666797" cy="137160"/>
              <a:chOff x="2842315" y="6032060"/>
              <a:chExt cx="666797" cy="137160"/>
            </a:xfrm>
          </p:grpSpPr>
          <p:sp>
            <p:nvSpPr>
              <p:cNvPr id="26" name="AutoShape 7"/>
              <p:cNvSpPr>
                <a:spLocks noChangeArrowheads="1"/>
              </p:cNvSpPr>
              <p:nvPr/>
            </p:nvSpPr>
            <p:spPr bwMode="gray">
              <a:xfrm>
                <a:off x="2842315" y="6032060"/>
                <a:ext cx="137160" cy="137160"/>
              </a:xfrm>
              <a:prstGeom prst="roundRect">
                <a:avLst>
                  <a:gd name="adj" fmla="val 50000"/>
                </a:avLst>
              </a:prstGeom>
              <a:solidFill>
                <a:srgbClr val="FF0000"/>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FFFFFF"/>
                  </a:solidFill>
                </a:endParaRPr>
              </a:p>
            </p:txBody>
          </p:sp>
          <p:sp>
            <p:nvSpPr>
              <p:cNvPr id="27" name="TextBox 26"/>
              <p:cNvSpPr txBox="1"/>
              <p:nvPr/>
            </p:nvSpPr>
            <p:spPr>
              <a:xfrm>
                <a:off x="3036055" y="6039085"/>
                <a:ext cx="473057" cy="123111"/>
              </a:xfrm>
              <a:prstGeom prst="rect">
                <a:avLst/>
              </a:prstGeom>
              <a:noFill/>
            </p:spPr>
            <p:txBody>
              <a:bodyPr wrap="square" lIns="0" tIns="0" rIns="0" bIns="0" rtlCol="0" anchor="ctr" anchorCtr="0">
                <a:spAutoFit/>
              </a:bodyPr>
              <a:lstStyle/>
              <a:p>
                <a:r>
                  <a:rPr lang="en-US" sz="800" b="1" dirty="0" smtClean="0">
                    <a:solidFill>
                      <a:prstClr val="black"/>
                    </a:solidFill>
                  </a:rPr>
                  <a:t>Past Due</a:t>
                </a:r>
                <a:endParaRPr lang="en-US" sz="800" b="1" dirty="0">
                  <a:solidFill>
                    <a:prstClr val="black"/>
                  </a:solidFill>
                </a:endParaRPr>
              </a:p>
            </p:txBody>
          </p:sp>
        </p:grpSp>
        <p:grpSp>
          <p:nvGrpSpPr>
            <p:cNvPr id="23" name="Group 22"/>
            <p:cNvGrpSpPr/>
            <p:nvPr/>
          </p:nvGrpSpPr>
          <p:grpSpPr>
            <a:xfrm>
              <a:off x="5389602" y="6344750"/>
              <a:ext cx="760792" cy="137160"/>
              <a:chOff x="3717114" y="6032060"/>
              <a:chExt cx="760792" cy="137160"/>
            </a:xfrm>
          </p:grpSpPr>
          <p:sp>
            <p:nvSpPr>
              <p:cNvPr id="24" name="AutoShape 7"/>
              <p:cNvSpPr>
                <a:spLocks noChangeArrowheads="1"/>
              </p:cNvSpPr>
              <p:nvPr/>
            </p:nvSpPr>
            <p:spPr bwMode="gray">
              <a:xfrm>
                <a:off x="3717114" y="6032060"/>
                <a:ext cx="137160" cy="137160"/>
              </a:xfrm>
              <a:prstGeom prst="roundRect">
                <a:avLst>
                  <a:gd name="adj" fmla="val 50000"/>
                </a:avLst>
              </a:prstGeom>
              <a:solidFill>
                <a:schemeClr val="bg1"/>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FFFFFF"/>
                  </a:solidFill>
                </a:endParaRPr>
              </a:p>
            </p:txBody>
          </p:sp>
          <p:sp>
            <p:nvSpPr>
              <p:cNvPr id="25" name="TextBox 24"/>
              <p:cNvSpPr txBox="1"/>
              <p:nvPr/>
            </p:nvSpPr>
            <p:spPr>
              <a:xfrm>
                <a:off x="3898154" y="6039085"/>
                <a:ext cx="579752" cy="123111"/>
              </a:xfrm>
              <a:prstGeom prst="rect">
                <a:avLst/>
              </a:prstGeom>
              <a:noFill/>
            </p:spPr>
            <p:txBody>
              <a:bodyPr wrap="square" lIns="0" tIns="0" rIns="0" bIns="0" rtlCol="0" anchor="ctr" anchorCtr="0">
                <a:spAutoFit/>
              </a:bodyPr>
              <a:lstStyle/>
              <a:p>
                <a:r>
                  <a:rPr lang="en-US" sz="800" b="1" dirty="0" smtClean="0">
                    <a:solidFill>
                      <a:prstClr val="black"/>
                    </a:solidFill>
                  </a:rPr>
                  <a:t>Not Started</a:t>
                </a:r>
                <a:endParaRPr lang="en-US" sz="800" b="1" dirty="0">
                  <a:solidFill>
                    <a:prstClr val="black"/>
                  </a:solidFill>
                </a:endParaRPr>
              </a:p>
            </p:txBody>
          </p:sp>
        </p:grpSp>
      </p:grpSp>
      <p:sp>
        <p:nvSpPr>
          <p:cNvPr id="34" name="AutoShape 7"/>
          <p:cNvSpPr>
            <a:spLocks noChangeArrowheads="1"/>
          </p:cNvSpPr>
          <p:nvPr/>
        </p:nvSpPr>
        <p:spPr bwMode="gray">
          <a:xfrm>
            <a:off x="2892108" y="1447800"/>
            <a:ext cx="137160" cy="137160"/>
          </a:xfrm>
          <a:prstGeom prst="roundRect">
            <a:avLst>
              <a:gd name="adj" fmla="val 50000"/>
            </a:avLst>
          </a:prstGeom>
          <a:solidFill>
            <a:srgbClr val="92D050"/>
          </a:solidFill>
          <a:ln>
            <a:solidFill>
              <a:srgbClr val="00B05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
        <p:nvSpPr>
          <p:cNvPr id="35" name="AutoShape 7"/>
          <p:cNvSpPr>
            <a:spLocks noChangeArrowheads="1"/>
          </p:cNvSpPr>
          <p:nvPr/>
        </p:nvSpPr>
        <p:spPr bwMode="gray">
          <a:xfrm>
            <a:off x="2910163" y="3352800"/>
            <a:ext cx="137160" cy="137160"/>
          </a:xfrm>
          <a:prstGeom prst="roundRect">
            <a:avLst>
              <a:gd name="adj" fmla="val 50000"/>
            </a:avLst>
          </a:prstGeom>
          <a:solidFill>
            <a:srgbClr val="92D050"/>
          </a:solidFill>
          <a:ln>
            <a:solidFill>
              <a:srgbClr val="00B050"/>
            </a:solid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0" tIns="0" rIns="0" bIns="0" anchor="ctr"/>
          <a:lstStyle/>
          <a:p>
            <a:pPr algn="ctr">
              <a:defRPr/>
            </a:pPr>
            <a:endParaRPr lang="en-US" sz="1000" b="1" kern="0" dirty="0">
              <a:solidFill>
                <a:srgbClr val="000000"/>
              </a:solidFill>
            </a:endParaRPr>
          </a:p>
        </p:txBody>
      </p:sp>
    </p:spTree>
    <p:extLst>
      <p:ext uri="{BB962C8B-B14F-4D97-AF65-F5344CB8AC3E}">
        <p14:creationId xmlns:p14="http://schemas.microsoft.com/office/powerpoint/2010/main" val="386806040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4643438" y="2781300"/>
            <a:ext cx="4176712" cy="502702"/>
          </a:xfrm>
          <a:prstGeom prst="rect">
            <a:avLst/>
          </a:prstGeom>
          <a:noFill/>
        </p:spPr>
        <p:txBody>
          <a:bodyPr>
            <a:spAutoFit/>
          </a:bodyPr>
          <a:lstStyle/>
          <a:p>
            <a:pPr marL="514350" indent="-514350">
              <a:lnSpc>
                <a:spcPts val="3200"/>
              </a:lnSpc>
              <a:spcAft>
                <a:spcPts val="900"/>
              </a:spcAft>
              <a:defRPr/>
            </a:pPr>
            <a:r>
              <a:rPr lang="en-US" sz="3200" dirty="0">
                <a:solidFill>
                  <a:prstClr val="white">
                    <a:lumMod val="50000"/>
                  </a:prstClr>
                </a:solidFill>
                <a:cs typeface="Arial" charset="0"/>
              </a:rPr>
              <a:t>2. </a:t>
            </a:r>
            <a:r>
              <a:rPr lang="en-US" sz="3200" dirty="0" smtClean="0">
                <a:solidFill>
                  <a:srgbClr val="FF0000"/>
                </a:solidFill>
                <a:cs typeface="Arial" charset="0"/>
              </a:rPr>
              <a:t>Risk Appetite Report</a:t>
            </a:r>
            <a:endParaRPr lang="en-US" sz="3200" dirty="0">
              <a:solidFill>
                <a:srgbClr val="FF0000"/>
              </a:solidFill>
              <a:cs typeface="Arial" charset="0"/>
            </a:endParaRPr>
          </a:p>
        </p:txBody>
      </p:sp>
      <p:pic>
        <p:nvPicPr>
          <p:cNvPr id="40963" name="Picture 1" descr="P:\PROYECTOS\MARKDISSENY\DISSENY\Clients\Banco Santander\04_Informes y Guia estilo BS\Diseño plantilla\logo-san-color.png"/>
          <p:cNvPicPr>
            <a:picLocks noChangeAspect="1" noChangeArrowheads="1"/>
          </p:cNvPicPr>
          <p:nvPr/>
        </p:nvPicPr>
        <p:blipFill>
          <a:blip r:embed="rId3" cstate="print"/>
          <a:srcRect/>
          <a:stretch>
            <a:fillRect/>
          </a:stretch>
        </p:blipFill>
        <p:spPr bwMode="auto">
          <a:xfrm>
            <a:off x="6934200" y="423863"/>
            <a:ext cx="1762125" cy="350837"/>
          </a:xfrm>
          <a:prstGeom prst="rect">
            <a:avLst/>
          </a:prstGeom>
          <a:noFill/>
          <a:ln w="9525">
            <a:noFill/>
            <a:miter lim="800000"/>
            <a:headEnd/>
            <a:tailEnd/>
          </a:ln>
        </p:spPr>
      </p:pic>
      <p:sp>
        <p:nvSpPr>
          <p:cNvPr id="4" name="1 CuadroTexto"/>
          <p:cNvSpPr txBox="1">
            <a:spLocks noChangeArrowheads="1"/>
          </p:cNvSpPr>
          <p:nvPr/>
        </p:nvSpPr>
        <p:spPr bwMode="auto">
          <a:xfrm>
            <a:off x="4716463" y="231775"/>
            <a:ext cx="2087562" cy="296863"/>
          </a:xfrm>
          <a:prstGeom prst="rect">
            <a:avLst/>
          </a:prstGeom>
          <a:noFill/>
          <a:ln w="9525">
            <a:noFill/>
            <a:miter lim="800000"/>
            <a:headEnd/>
            <a:tailEnd/>
          </a:ln>
        </p:spPr>
        <p:txBody>
          <a:bodyPr>
            <a:spAutoFit/>
          </a:bodyPr>
          <a:lstStyle/>
          <a:p>
            <a:pPr fontAlgn="base">
              <a:lnSpc>
                <a:spcPts val="1600"/>
              </a:lnSpc>
              <a:spcBef>
                <a:spcPct val="0"/>
              </a:spcBef>
              <a:spcAft>
                <a:spcPct val="0"/>
              </a:spcAft>
            </a:pPr>
            <a:r>
              <a:rPr lang="en-US" sz="1200" dirty="0">
                <a:solidFill>
                  <a:srgbClr val="FF0000"/>
                </a:solidFill>
                <a:cs typeface="Arial" charset="0"/>
              </a:rPr>
              <a:t>Enterprise Risk Management</a:t>
            </a:r>
          </a:p>
        </p:txBody>
      </p:sp>
      <p:sp>
        <p:nvSpPr>
          <p:cNvPr id="5" name="5 Marcador de número de diapositiva"/>
          <p:cNvSpPr txBox="1">
            <a:spLocks/>
          </p:cNvSpPr>
          <p:nvPr/>
        </p:nvSpPr>
        <p:spPr>
          <a:xfrm>
            <a:off x="0" y="6375400"/>
            <a:ext cx="436563" cy="482600"/>
          </a:xfrm>
          <a:prstGeom prst="rect">
            <a:avLst/>
          </a:prstGeom>
        </p:spPr>
        <p:txBody>
          <a:bodyPr/>
          <a:lstStyle>
            <a:lvl1pPr algn="l">
              <a:defRPr sz="1050">
                <a:solidFill>
                  <a:schemeClr val="bg1"/>
                </a:solidFill>
              </a:defRPr>
            </a:lvl1pPr>
          </a:lstStyle>
          <a:p>
            <a:pPr fontAlgn="base">
              <a:spcBef>
                <a:spcPct val="0"/>
              </a:spcBef>
              <a:spcAft>
                <a:spcPct val="0"/>
              </a:spcAft>
              <a:defRPr/>
            </a:pPr>
            <a:fld id="{106BA978-0AD2-4251-852D-59FEEE1C7C09}" type="slidenum">
              <a:rPr lang="en-US" smtClean="0">
                <a:solidFill>
                  <a:prstClr val="white"/>
                </a:solidFill>
                <a:cs typeface="Arial" charset="0"/>
              </a:rPr>
              <a:pPr fontAlgn="base">
                <a:spcBef>
                  <a:spcPct val="0"/>
                </a:spcBef>
                <a:spcAft>
                  <a:spcPct val="0"/>
                </a:spcAft>
                <a:defRPr/>
              </a:pPr>
              <a:t>9</a:t>
            </a:fld>
            <a:endParaRPr lang="en-US" dirty="0">
              <a:solidFill>
                <a:prstClr val="white"/>
              </a:solidFill>
              <a:cs typeface="Arial" charset="0"/>
            </a:endParaRPr>
          </a:p>
        </p:txBody>
      </p:sp>
    </p:spTree>
    <p:extLst>
      <p:ext uri="{BB962C8B-B14F-4D97-AF65-F5344CB8AC3E}">
        <p14:creationId xmlns:p14="http://schemas.microsoft.com/office/powerpoint/2010/main" val="98588217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7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Diseño personalizado">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w="25400" cap="flat" cmpd="sng" algn="ctr">
          <a:noFill/>
          <a:prstDash val="solid"/>
        </a:ln>
        <a:effectLst/>
        <a:scene3d>
          <a:camera prst="orthographicFront">
            <a:rot lat="0" lon="0" rev="10799999"/>
          </a:camera>
          <a:lightRig rig="threePt" dir="t"/>
        </a:scene3d>
      </a:spPr>
      <a:bodyPr rot="0" spcFirstLastPara="0" vert="horz" wrap="square" lIns="91440" tIns="45720" rIns="91440" bIns="45720" numCol="1" spcCol="0" rtlCol="0" fromWordArt="0" anchor="ctr" anchorCtr="0" forceAA="0" compatLnSpc="1">
        <a:prstTxWarp prst="textNoShape">
          <a:avLst/>
        </a:prstTxWarp>
        <a:noAutofit/>
      </a:bodyPr>
      <a:lstStyle>
        <a:defPPr>
          <a:defRPr/>
        </a:defPPr>
      </a:lstStyle>
    </a:spDef>
    <a:txDef>
      <a:spPr>
        <a:noFill/>
      </a:spPr>
      <a:bodyPr wrap="square" rtlCol="0">
        <a:spAutoFit/>
      </a:bodyPr>
      <a:lstStyle>
        <a:defPPr>
          <a:buFont typeface="Arial" pitchFamily="34" charset="0"/>
          <a:buChar char="•"/>
          <a:defRPr dirty="0" smtClean="0">
            <a:solidFill>
              <a:schemeClr val="tx1"/>
            </a:solidFill>
            <a:latin typeface="Calibri" pitchFamily="34" charset="0"/>
          </a:defRPr>
        </a:defPPr>
      </a:lstStyle>
      <a:style>
        <a:lnRef idx="0">
          <a:schemeClr val="dk1"/>
        </a:lnRef>
        <a:fillRef idx="3">
          <a:schemeClr val="dk1"/>
        </a:fillRef>
        <a:effectRef idx="3">
          <a:schemeClr val="dk1"/>
        </a:effectRef>
        <a:fontRef idx="minor">
          <a:schemeClr val="lt1"/>
        </a:fontRef>
      </a:style>
    </a:txDef>
  </a:objectDefaults>
  <a:extraClrSchemeLst/>
</a:theme>
</file>

<file path=ppt/theme/theme5.xml><?xml version="1.0" encoding="utf-8"?>
<a:theme xmlns:a="http://schemas.openxmlformats.org/drawingml/2006/main" name="5_Diseño personalizado">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w="25400" cap="flat" cmpd="sng" algn="ctr">
          <a:noFill/>
          <a:prstDash val="solid"/>
        </a:ln>
        <a:effectLst/>
        <a:scene3d>
          <a:camera prst="orthographicFront">
            <a:rot lat="0" lon="0" rev="10799999"/>
          </a:camera>
          <a:lightRig rig="threePt" dir="t"/>
        </a:scene3d>
      </a:spPr>
      <a:bodyPr rot="0" spcFirstLastPara="0" vert="horz" wrap="square" lIns="91440" tIns="45720" rIns="91440" bIns="45720" numCol="1" spcCol="0" rtlCol="0" fromWordArt="0" anchor="ctr" anchorCtr="0" forceAA="0" compatLnSpc="1">
        <a:prstTxWarp prst="textNoShape">
          <a:avLst/>
        </a:prstTxWarp>
        <a:noAutofit/>
      </a:bodyPr>
      <a:lstStyle>
        <a:defPPr>
          <a:defRPr/>
        </a:defPPr>
      </a:lstStyle>
    </a:spDef>
    <a:txDef>
      <a:spPr>
        <a:noFill/>
      </a:spPr>
      <a:bodyPr wrap="square" rtlCol="0">
        <a:spAutoFit/>
      </a:bodyPr>
      <a:lstStyle>
        <a:defPPr>
          <a:buFont typeface="Arial" pitchFamily="34" charset="0"/>
          <a:buChar char="•"/>
          <a:defRPr dirty="0" smtClean="0">
            <a:solidFill>
              <a:schemeClr val="tx1"/>
            </a:solidFill>
            <a:latin typeface="Calibri" pitchFamily="34" charset="0"/>
          </a:defRPr>
        </a:defPPr>
      </a:lstStyle>
      <a:style>
        <a:lnRef idx="0">
          <a:schemeClr val="dk1"/>
        </a:lnRef>
        <a:fillRef idx="3">
          <a:schemeClr val="dk1"/>
        </a:fillRef>
        <a:effectRef idx="3">
          <a:schemeClr val="dk1"/>
        </a:effectRef>
        <a:fontRef idx="minor">
          <a:schemeClr val="lt1"/>
        </a:fontRef>
      </a:style>
    </a:txDef>
  </a:objectDefaults>
  <a:extraClrSchemeLst/>
</a:theme>
</file>

<file path=ppt/theme/theme6.xml><?xml version="1.0" encoding="utf-8"?>
<a:theme xmlns:a="http://schemas.openxmlformats.org/drawingml/2006/main" name="6_Diseño personalizado">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w="25400" cap="flat" cmpd="sng" algn="ctr">
          <a:noFill/>
          <a:prstDash val="solid"/>
        </a:ln>
        <a:effectLst/>
        <a:scene3d>
          <a:camera prst="orthographicFront">
            <a:rot lat="0" lon="0" rev="10799999"/>
          </a:camera>
          <a:lightRig rig="threePt" dir="t"/>
        </a:scene3d>
      </a:spPr>
      <a:bodyPr rot="0" spcFirstLastPara="0" vert="horz" wrap="square" lIns="91440" tIns="45720" rIns="91440" bIns="45720" numCol="1" spcCol="0" rtlCol="0" fromWordArt="0" anchor="ctr" anchorCtr="0" forceAA="0" compatLnSpc="1">
        <a:prstTxWarp prst="textNoShape">
          <a:avLst/>
        </a:prstTxWarp>
        <a:noAutofit/>
      </a:bodyPr>
      <a:lstStyle>
        <a:defPPr>
          <a:defRPr/>
        </a:defPPr>
      </a:lstStyle>
    </a:spDef>
    <a:txDef>
      <a:spPr>
        <a:noFill/>
      </a:spPr>
      <a:bodyPr wrap="square" rtlCol="0">
        <a:spAutoFit/>
      </a:bodyPr>
      <a:lstStyle>
        <a:defPPr>
          <a:buFont typeface="Arial" pitchFamily="34" charset="0"/>
          <a:buChar char="•"/>
          <a:defRPr dirty="0" smtClean="0">
            <a:solidFill>
              <a:schemeClr val="tx1"/>
            </a:solidFill>
            <a:latin typeface="Calibri" pitchFamily="34" charset="0"/>
          </a:defRPr>
        </a:defPPr>
      </a:lstStyle>
      <a:style>
        <a:lnRef idx="0">
          <a:schemeClr val="dk1"/>
        </a:lnRef>
        <a:fillRef idx="3">
          <a:schemeClr val="dk1"/>
        </a:fillRef>
        <a:effectRef idx="3">
          <a:schemeClr val="dk1"/>
        </a:effectRef>
        <a:fontRef idx="minor">
          <a:schemeClr val="lt1"/>
        </a:fontRef>
      </a:style>
    </a:txDef>
  </a:objectDefaults>
  <a:extraClrSchemeLst/>
</a:theme>
</file>

<file path=ppt/theme/theme7.xml><?xml version="1.0" encoding="utf-8"?>
<a:theme xmlns:a="http://schemas.openxmlformats.org/drawingml/2006/main" name="8_Diseño personalizado">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w="25400" cap="flat" cmpd="sng" algn="ctr">
          <a:noFill/>
          <a:prstDash val="solid"/>
        </a:ln>
        <a:effectLst/>
        <a:scene3d>
          <a:camera prst="orthographicFront">
            <a:rot lat="0" lon="0" rev="10799999"/>
          </a:camera>
          <a:lightRig rig="threePt" dir="t"/>
        </a:scene3d>
      </a:spPr>
      <a:bodyPr rot="0" spcFirstLastPara="0" vert="horz" wrap="square" lIns="91440" tIns="45720" rIns="91440" bIns="45720" numCol="1" spcCol="0" rtlCol="0" fromWordArt="0" anchor="ctr" anchorCtr="0" forceAA="0" compatLnSpc="1">
        <a:prstTxWarp prst="textNoShape">
          <a:avLst/>
        </a:prstTxWarp>
        <a:noAutofit/>
      </a:bodyPr>
      <a:lstStyle>
        <a:defPPr>
          <a:defRPr/>
        </a:defPPr>
      </a:lstStyle>
    </a:spDef>
    <a:txDef>
      <a:spPr>
        <a:noFill/>
      </a:spPr>
      <a:bodyPr wrap="square" rtlCol="0">
        <a:spAutoFit/>
      </a:bodyPr>
      <a:lstStyle>
        <a:defPPr>
          <a:buFont typeface="Arial" pitchFamily="34" charset="0"/>
          <a:buChar char="•"/>
          <a:defRPr dirty="0" smtClean="0">
            <a:solidFill>
              <a:schemeClr val="tx1"/>
            </a:solidFill>
            <a:latin typeface="Calibri" pitchFamily="34" charset="0"/>
          </a:defRPr>
        </a:defPPr>
      </a:lstStyle>
      <a:style>
        <a:lnRef idx="0">
          <a:schemeClr val="dk1"/>
        </a:lnRef>
        <a:fillRef idx="3">
          <a:schemeClr val="dk1"/>
        </a:fillRef>
        <a:effectRef idx="3">
          <a:schemeClr val="dk1"/>
        </a:effectRef>
        <a:fontRef idx="minor">
          <a:schemeClr val="lt1"/>
        </a:fontRef>
      </a:style>
    </a:txDef>
  </a:objectDefaults>
  <a:extraClrSchemeLst/>
</a:theme>
</file>

<file path=ppt/theme/theme8.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3253</Words>
  <Application>Microsoft Office PowerPoint</Application>
  <PresentationFormat>On-screen Show (4:3)</PresentationFormat>
  <Paragraphs>1015</Paragraphs>
  <Slides>31</Slides>
  <Notes>20</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31</vt:i4>
      </vt:variant>
    </vt:vector>
  </HeadingPairs>
  <TitlesOfParts>
    <vt:vector size="40" baseType="lpstr">
      <vt:lpstr>Custom Design</vt:lpstr>
      <vt:lpstr>Office Theme</vt:lpstr>
      <vt:lpstr>7_Diseño personalizado</vt:lpstr>
      <vt:lpstr>4_Diseño personalizado</vt:lpstr>
      <vt:lpstr>5_Diseño personalizado</vt:lpstr>
      <vt:lpstr>6_Diseño personalizado</vt:lpstr>
      <vt:lpstr>8_Diseño personalizado</vt:lpstr>
      <vt:lpstr>Body Slide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Santander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Valma Da Silva</dc:creator>
  <cp:lastModifiedBy>Murphy, Michelle</cp:lastModifiedBy>
  <cp:revision>733</cp:revision>
  <cp:lastPrinted>2016-06-08T20:55:31Z</cp:lastPrinted>
  <dcterms:created xsi:type="dcterms:W3CDTF">2015-10-29T19:48:48Z</dcterms:created>
  <dcterms:modified xsi:type="dcterms:W3CDTF">2016-07-05T15:17:47Z</dcterms:modified>
</cp:coreProperties>
</file>