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9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0.xml" ContentType="application/vnd.openxmlformats-officedocument.theme+xml"/>
  <Override PartName="/ppt/tags/tag13.xml" ContentType="application/vnd.openxmlformats-officedocument.presentationml.tags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1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2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tags/tag14.xml" ContentType="application/vnd.openxmlformats-officedocument.presentationml.tags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tags/tag15.xml" ContentType="application/vnd.openxmlformats-officedocument.presentationml.tags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7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8.xml" ContentType="application/vnd.openxmlformats-officedocument.theme+xml"/>
  <Override PartName="/ppt/tags/tag16.xml" ContentType="application/vnd.openxmlformats-officedocument.presentationml.tags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9.xml" ContentType="application/vnd.openxmlformats-officedocument.theme+xml"/>
  <Override PartName="/ppt/tags/tag17.xml" ContentType="application/vnd.openxmlformats-officedocument.presentationml.tags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20.xml" ContentType="application/vnd.openxmlformats-officedocument.theme+xml"/>
  <Override PartName="/ppt/tags/tag18.xml" ContentType="application/vnd.openxmlformats-officedocument.presentationml.tags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9" r:id="rId1"/>
    <p:sldMasterId id="2147483911" r:id="rId2"/>
    <p:sldMasterId id="2147483924" r:id="rId3"/>
    <p:sldMasterId id="2147483937" r:id="rId4"/>
    <p:sldMasterId id="2147483950" r:id="rId5"/>
    <p:sldMasterId id="2147483963" r:id="rId6"/>
    <p:sldMasterId id="2147483980" r:id="rId7"/>
    <p:sldMasterId id="2147484000" r:id="rId8"/>
    <p:sldMasterId id="2147484020" r:id="rId9"/>
    <p:sldMasterId id="2147484041" r:id="rId10"/>
    <p:sldMasterId id="2147484055" r:id="rId11"/>
    <p:sldMasterId id="2147484061" r:id="rId12"/>
    <p:sldMasterId id="2147484064" r:id="rId13"/>
    <p:sldMasterId id="2147484077" r:id="rId14"/>
    <p:sldMasterId id="2147484080" r:id="rId15"/>
    <p:sldMasterId id="2147484094" r:id="rId16"/>
    <p:sldMasterId id="2147484108" r:id="rId17"/>
    <p:sldMasterId id="2147484112" r:id="rId18"/>
    <p:sldMasterId id="2147484126" r:id="rId19"/>
    <p:sldMasterId id="2147484140" r:id="rId20"/>
  </p:sldMasterIdLst>
  <p:notesMasterIdLst>
    <p:notesMasterId r:id="rId22"/>
  </p:notesMasterIdLst>
  <p:handoutMasterIdLst>
    <p:handoutMasterId r:id="rId23"/>
  </p:handoutMasterIdLst>
  <p:sldIdLst>
    <p:sldId id="951" r:id="rId21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74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orient="horz" pos="156">
          <p15:clr>
            <a:srgbClr val="A4A3A4"/>
          </p15:clr>
        </p15:guide>
        <p15:guide id="4" pos="248">
          <p15:clr>
            <a:srgbClr val="A4A3A4"/>
          </p15:clr>
        </p15:guide>
        <p15:guide id="5" pos="5505">
          <p15:clr>
            <a:srgbClr val="A4A3A4"/>
          </p15:clr>
        </p15:guide>
        <p15:guide id="6" pos="2778">
          <p15:clr>
            <a:srgbClr val="A4A3A4"/>
          </p15:clr>
        </p15:guide>
        <p15:guide id="7" pos="2987">
          <p15:clr>
            <a:srgbClr val="A4A3A4"/>
          </p15:clr>
        </p15:guide>
        <p15:guide id="8" orient="horz" pos="4150">
          <p15:clr>
            <a:srgbClr val="A4A3A4"/>
          </p15:clr>
        </p15:guide>
        <p15:guide id="9" orient="horz" pos="662">
          <p15:clr>
            <a:srgbClr val="A4A3A4"/>
          </p15:clr>
        </p15:guide>
        <p15:guide id="10" orient="horz" pos="132">
          <p15:clr>
            <a:srgbClr val="A4A3A4"/>
          </p15:clr>
        </p15:guide>
        <p15:guide id="11" orient="horz" pos="266">
          <p15:clr>
            <a:srgbClr val="A4A3A4"/>
          </p15:clr>
        </p15:guide>
        <p15:guide id="12" pos="5403">
          <p15:clr>
            <a:srgbClr val="A4A3A4"/>
          </p15:clr>
        </p15:guide>
        <p15:guide id="13" pos="2796">
          <p15:clr>
            <a:srgbClr val="A4A3A4"/>
          </p15:clr>
        </p15:guide>
        <p15:guide id="14" pos="2941">
          <p15:clr>
            <a:srgbClr val="A4A3A4"/>
          </p15:clr>
        </p15:guide>
        <p15:guide id="15" pos="351">
          <p15:clr>
            <a:srgbClr val="A4A3A4"/>
          </p15:clr>
        </p15:guide>
        <p15:guide id="16" pos="209">
          <p15:clr>
            <a:srgbClr val="A4A3A4"/>
          </p15:clr>
        </p15:guide>
        <p15:guide id="17" pos="55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E7"/>
    <a:srgbClr val="FFCCCC"/>
    <a:srgbClr val="669900"/>
    <a:srgbClr val="FFC000"/>
    <a:srgbClr val="CBCBCB"/>
    <a:srgbClr val="FFFFCC"/>
    <a:srgbClr val="FFFF00"/>
    <a:srgbClr val="FF0000"/>
    <a:srgbClr val="C25552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 autoAdjust="0"/>
    <p:restoredTop sz="86369" autoAdjust="0"/>
  </p:normalViewPr>
  <p:slideViewPr>
    <p:cSldViewPr snapToGrid="0" snapToObjects="1">
      <p:cViewPr varScale="1">
        <p:scale>
          <a:sx n="107" d="100"/>
          <a:sy n="107" d="100"/>
        </p:scale>
        <p:origin x="-270" y="-84"/>
      </p:cViewPr>
      <p:guideLst>
        <p:guide orient="horz" pos="4074"/>
        <p:guide orient="horz" pos="866"/>
        <p:guide orient="horz" pos="156"/>
        <p:guide orient="horz" pos="4155"/>
        <p:guide orient="horz" pos="509"/>
        <p:guide orient="horz" pos="132"/>
        <p:guide orient="horz" pos="218"/>
        <p:guide pos="248"/>
        <p:guide pos="5505"/>
        <p:guide pos="2778"/>
        <p:guide pos="3529"/>
        <p:guide pos="5403"/>
        <p:guide pos="2796"/>
        <p:guide pos="2941"/>
        <p:guide pos="351"/>
        <p:guide pos="209"/>
        <p:guide pos="55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832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61413-BEF4-4992-9060-ACA2C7532E71}" type="datetimeFigureOut">
              <a:rPr lang="en-US" smtClean="0"/>
              <a:t>8/3/2016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03D92-FC54-49D8-B22F-23200A7FFF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95B168E-2D4F-4C34-B0B9-704A69CF462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pitchFamily="-112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20.xml"/><Relationship Id="rId1" Type="http://schemas.openxmlformats.org/officeDocument/2006/relationships/tags" Target="../tags/tag18.xml"/><Relationship Id="rId4" Type="http://schemas.openxmlformats.org/officeDocument/2006/relationships/image" Target="../media/image14.jpeg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n w="9525" cmpd="sng">
                <a:solidFill>
                  <a:schemeClr val="tx1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40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53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7142" y="274638"/>
            <a:ext cx="7779657" cy="1143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5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560330" y="6375229"/>
            <a:ext cx="1583674" cy="459473"/>
            <a:chOff x="7064375" y="6254636"/>
            <a:chExt cx="2079625" cy="603364"/>
          </a:xfrm>
        </p:grpSpPr>
        <p:pic>
          <p:nvPicPr>
            <p:cNvPr id="3" name="Picture 18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1"/>
            <a:stretch/>
          </p:blipFill>
          <p:spPr bwMode="auto">
            <a:xfrm>
              <a:off x="7064375" y="6254636"/>
              <a:ext cx="2079625" cy="60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9" descr="Logo_Peq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337" y="6380106"/>
              <a:ext cx="191770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Connector 6"/>
          <p:cNvCxnSpPr/>
          <p:nvPr userDrawn="1"/>
        </p:nvCxnSpPr>
        <p:spPr>
          <a:xfrm>
            <a:off x="769000" y="190500"/>
            <a:ext cx="0" cy="5466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/>
          <p:cNvSpPr txBox="1">
            <a:spLocks noGrp="1"/>
          </p:cNvSpPr>
          <p:nvPr userDrawn="1"/>
        </p:nvSpPr>
        <p:spPr bwMode="auto">
          <a:xfrm>
            <a:off x="8763000" y="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67" tIns="45592" rIns="91167" bIns="45592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A36AC67-DD47-4618-BCA7-157BFB486CF2}" type="slidenum">
              <a:rPr lang="en-US" altLang="en-US" sz="1400">
                <a:solidFill>
                  <a:srgbClr val="FF0000"/>
                </a:solidFill>
                <a:latin typeface="Arial Bold" pitchFamily="34" charset="0"/>
                <a:ea typeface="ＭＳ Ｐゴシック"/>
                <a:cs typeface="ＭＳ Ｐゴシック"/>
              </a:rPr>
              <a:pPr algn="r" eaLnBrk="1" hangingPunct="1"/>
              <a:t>‹#›</a:t>
            </a:fld>
            <a:endParaRPr lang="en-US" altLang="en-US" sz="1400" dirty="0">
              <a:solidFill>
                <a:srgbClr val="000000"/>
              </a:solidFill>
              <a:latin typeface="Arial Bold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93762" y="63646"/>
            <a:ext cx="7261409" cy="4001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16782" y="502681"/>
            <a:ext cx="4029075" cy="337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6544" y="67729"/>
            <a:ext cx="691190" cy="7116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000" b="1" kern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4000" b="1" kern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rPr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53" y="6038850"/>
            <a:ext cx="2200344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8116539" y="1521493"/>
            <a:ext cx="455961" cy="25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12775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12775" y="1524000"/>
            <a:ext cx="4573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522688" y="1489397"/>
            <a:ext cx="11712" cy="451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 flipV="1">
            <a:off x="8522688" y="4209893"/>
            <a:ext cx="11712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654050" y="4216340"/>
            <a:ext cx="0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54050" y="1499865"/>
            <a:ext cx="0" cy="453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14400" y="1808487"/>
            <a:ext cx="7373961" cy="2224053"/>
          </a:xfrm>
          <a:prstGeom prst="rect">
            <a:avLst/>
          </a:prstGeom>
        </p:spPr>
        <p:txBody>
          <a:bodyPr vert="horz" anchor="ctr"/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123313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99379" y="4169664"/>
            <a:ext cx="2609850" cy="320040"/>
          </a:xfrm>
          <a:prstGeom prst="rect">
            <a:avLst/>
          </a:prstGeom>
        </p:spPr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&lt;Insert Date&gt;</a:t>
            </a:r>
            <a:endParaRPr lang="en-US" sz="1800" b="1" dirty="0">
              <a:solidFill>
                <a:schemeClr val="accent1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649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4572899" y="1140303"/>
            <a:ext cx="0" cy="5577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539751" y="34179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88907" y="11388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 flipV="1">
            <a:off x="5119127" y="1135014"/>
            <a:ext cx="3701557" cy="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88907" y="38550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 flipV="1">
            <a:off x="5119127" y="3847976"/>
            <a:ext cx="3701557" cy="7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0025" y="1219200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988" indent="-153988" algn="ctr">
              <a:spcBef>
                <a:spcPct val="20000"/>
              </a:spcBef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Calibri"/>
              </a:rPr>
              <a:t>Collections Performance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119127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Initiatives &amp; Highlights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353802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Regulatory &amp; Self Identified Issue Remediation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119127" y="353802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Emerging &amp; Evolving Risks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00025" y="3959703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919472" y="1219200"/>
            <a:ext cx="4114800" cy="1846262"/>
          </a:xfrm>
          <a:prstGeom prst="rect">
            <a:avLst/>
          </a:prstGeom>
        </p:spPr>
        <p:txBody>
          <a:bodyPr/>
          <a:lstStyle>
            <a:lvl1pPr marL="173736" indent="-2286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173736" indent="0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None/>
              <a:defRPr lang="en-US" sz="1100" dirty="0" smtClean="0">
                <a:solidFill>
                  <a:schemeClr val="tx1"/>
                </a:solidFill>
                <a:latin typeface="+mj-lt"/>
                <a:ea typeface="+mn-ea"/>
                <a:cs typeface="ＭＳ Ｐゴシック"/>
              </a:defRPr>
            </a:lvl2pPr>
            <a:lvl3pPr marL="173736" indent="0">
              <a:buNone/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marL="173736" lvl="0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marL="1105599" lvl="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919472" y="3959352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023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4572899" y="1140303"/>
            <a:ext cx="0" cy="5577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539751" y="34179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88907" y="11388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 flipV="1">
            <a:off x="5119127" y="1135014"/>
            <a:ext cx="3701557" cy="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88907" y="38550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 flipV="1">
            <a:off x="5119127" y="3847976"/>
            <a:ext cx="3701557" cy="7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0025" y="1219200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988" indent="-153988" algn="ctr">
              <a:spcBef>
                <a:spcPct val="20000"/>
              </a:spcBef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Calibri"/>
              </a:rPr>
              <a:t>Collections Overview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119127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Collection Performance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353802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Collection Initiatives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119127" y="353802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Emerging &amp; Evolving Risks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00025" y="3959703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919472" y="1219200"/>
            <a:ext cx="4114800" cy="1846262"/>
          </a:xfrm>
          <a:prstGeom prst="rect">
            <a:avLst/>
          </a:prstGeom>
        </p:spPr>
        <p:txBody>
          <a:bodyPr/>
          <a:lstStyle>
            <a:lvl1pPr marL="173736" indent="-2286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173736" indent="0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None/>
              <a:defRPr lang="en-US" sz="1100" dirty="0" smtClean="0">
                <a:solidFill>
                  <a:schemeClr val="tx1"/>
                </a:solidFill>
                <a:latin typeface="+mj-lt"/>
                <a:ea typeface="+mn-ea"/>
                <a:cs typeface="ＭＳ Ｐゴシック"/>
              </a:defRPr>
            </a:lvl2pPr>
            <a:lvl3pPr marL="173736" indent="0">
              <a:buNone/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marL="173736" lvl="0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marL="1105599" lvl="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919472" y="3959352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88470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77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Vintage 60+ Days Past Due (Ever)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Net Charge-off %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30+ Days Past Due %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Non Performing Loan %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4843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4274139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New Business – Exceptions %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New Business – High Risk %</a:t>
            </a:r>
            <a:endParaRPr lang="en-US" sz="1400" b="1" baseline="30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3958648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Vintage Performance vs. Credit Quality 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4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Gross Charge off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Gross Recoveries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NPL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Delinquency (30+ DPD)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28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Roll Rate to 90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Vertical Ratio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Roll Rate to 30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Roll Rate to 60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2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62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Outflows to NPL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VMG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Diagonal Ratio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Inflows to NPL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9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4274139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New Business – Exceptions %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New Business – High Risk %</a:t>
            </a:r>
            <a:endParaRPr lang="en-US" sz="1400" b="1" baseline="30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3958648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Vintage Performance vs. Credit Quality 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1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469726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2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15346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2016 Monthly Trend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2016 Distribution</a:t>
            </a:r>
            <a:endParaRPr lang="en-US" sz="1400" b="1" baseline="30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12192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Quarterly: Actual vs. Budget ($MM)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61517" y="3837080"/>
            <a:ext cx="0" cy="25740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51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15346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2016 Monthly Trend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2016 Distribution</a:t>
            </a:r>
            <a:endParaRPr lang="en-US" sz="1400" b="1" baseline="30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12192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Quarterly: Actual vs. Budget ($MM)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61517" y="3837080"/>
            <a:ext cx="0" cy="25740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71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655608" y="10774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743200" y="36546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Overdraft Recoveries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7620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Outstanding Retail Overdraft Portfolio</a:t>
            </a: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8163" y="3962400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2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7" y="2803749"/>
            <a:ext cx="3042604" cy="113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53236" y="5998759"/>
            <a:ext cx="491247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800" b="1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</p:spTree>
    <p:extLst>
      <p:ext uri="{BB962C8B-B14F-4D97-AF65-F5344CB8AC3E}">
        <p14:creationId xmlns:p14="http://schemas.microsoft.com/office/powerpoint/2010/main" val="852808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52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539913" y="6523581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7466239" y="6352401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baseline="30000" dirty="0">
                <a:solidFill>
                  <a:srgbClr val="000000"/>
                </a:solidFill>
                <a:latin typeface="Calibri"/>
              </a:rPr>
              <a:t>Proprietary &amp; Confidential</a:t>
            </a:r>
            <a:endParaRPr lang="en-US" sz="12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54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7142" y="274638"/>
            <a:ext cx="7779657" cy="1143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6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9054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560330" y="6375229"/>
            <a:ext cx="1583674" cy="459473"/>
            <a:chOff x="7064375" y="6254636"/>
            <a:chExt cx="2079625" cy="603364"/>
          </a:xfrm>
        </p:grpSpPr>
        <p:pic>
          <p:nvPicPr>
            <p:cNvPr id="3" name="Picture 18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1"/>
            <a:stretch/>
          </p:blipFill>
          <p:spPr bwMode="auto">
            <a:xfrm>
              <a:off x="7064375" y="6254636"/>
              <a:ext cx="2079625" cy="60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9" descr="Logo_Peq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337" y="6380106"/>
              <a:ext cx="191770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Connector 6"/>
          <p:cNvCxnSpPr/>
          <p:nvPr userDrawn="1"/>
        </p:nvCxnSpPr>
        <p:spPr>
          <a:xfrm>
            <a:off x="769000" y="190500"/>
            <a:ext cx="0" cy="5466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/>
          <p:cNvSpPr txBox="1">
            <a:spLocks noGrp="1"/>
          </p:cNvSpPr>
          <p:nvPr userDrawn="1"/>
        </p:nvSpPr>
        <p:spPr bwMode="auto">
          <a:xfrm>
            <a:off x="8763000" y="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67" tIns="45592" rIns="91167" bIns="45592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A36AC67-DD47-4618-BCA7-157BFB486CF2}" type="slidenum">
              <a:rPr lang="en-US" altLang="en-US" sz="1400">
                <a:solidFill>
                  <a:srgbClr val="FF0000"/>
                </a:solidFill>
                <a:latin typeface="Arial Bold" pitchFamily="34" charset="0"/>
                <a:ea typeface="ＭＳ Ｐゴシック"/>
                <a:cs typeface="ＭＳ Ｐゴシック"/>
              </a:rPr>
              <a:pPr algn="r" eaLnBrk="1" hangingPunct="1"/>
              <a:t>‹#›</a:t>
            </a:fld>
            <a:endParaRPr lang="en-US" altLang="en-US" sz="1400" dirty="0">
              <a:solidFill>
                <a:srgbClr val="000000"/>
              </a:solidFill>
              <a:latin typeface="Arial Bold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93762" y="63646"/>
            <a:ext cx="7261409" cy="4001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16782" y="502681"/>
            <a:ext cx="4029075" cy="337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6544" y="67729"/>
            <a:ext cx="691190" cy="7116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000" b="1" kern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4000" b="1" kern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rPr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13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1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191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082064" y="6203393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5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792480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52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92866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57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53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2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  <a:ea typeface="+mn-ea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42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01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15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15144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0788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73039" y="6222542"/>
            <a:ext cx="557371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</p:spTree>
    <p:extLst>
      <p:ext uri="{BB962C8B-B14F-4D97-AF65-F5344CB8AC3E}">
        <p14:creationId xmlns:p14="http://schemas.microsoft.com/office/powerpoint/2010/main" val="65180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7082064" y="6203393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47154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09398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38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  <a:ea typeface="+mn-ea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73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  <a:ea typeface="+mn-ea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398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fondo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4" descr="Logo_Peq0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6345238"/>
            <a:ext cx="1917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5375" y="2130425"/>
            <a:ext cx="4822825" cy="1470025"/>
          </a:xfrm>
        </p:spPr>
        <p:txBody>
          <a:bodyPr wrap="square" lIns="91440" tIns="45720" rIns="91440" bIns="45720" anchor="ctr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75" y="4365625"/>
            <a:ext cx="4137025" cy="1273175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75666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5F35B-DFE3-49E6-A1FB-C14060E042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3503772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AF099-29F8-4A75-A740-A4C8E964E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50178376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26E7C-C2B7-44FF-AB02-5628172C27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  <p:pic>
        <p:nvPicPr>
          <p:cNvPr id="9" name="Picture 8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  <a:ea typeface="+mn-ea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46775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9523-8C7A-4130-8C87-F29103AF69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360931264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3ED8F-2076-4D1F-9ECD-F30C72A7F9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402465498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8E79D-29BA-4CA1-9AC1-5AD29BDE81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226790802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047A2-8C1E-48F4-B836-D906C7B473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1167565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F5D7B-A0F2-4D6A-BD50-380657EFA5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470428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382694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AA649-16ED-4A93-8423-03F031A1B2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376261120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FB211-C618-434B-9FD7-C2C047970C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300812145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4290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4290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123BA11-70D4-4CAF-86BD-DA2064B1DB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752600" y="6283325"/>
            <a:ext cx="4876800" cy="2286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Source: xxx</a:t>
            </a:r>
          </a:p>
        </p:txBody>
      </p:sp>
    </p:spTree>
    <p:extLst>
      <p:ext uri="{BB962C8B-B14F-4D97-AF65-F5344CB8AC3E}">
        <p14:creationId xmlns:p14="http://schemas.microsoft.com/office/powerpoint/2010/main" val="382455383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24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5" y="99783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40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65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39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29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52737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792480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33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645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26963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97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90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93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19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9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93192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964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297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97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418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301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pic>
        <p:nvPicPr>
          <p:cNvPr id="3" name="Picture 2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1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792480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60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270579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79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57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851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4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66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480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743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89360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9"/>
          <p:cNvSpPr>
            <a:spLocks noChangeShapeType="1"/>
          </p:cNvSpPr>
          <p:nvPr userDrawn="1"/>
        </p:nvSpPr>
        <p:spPr bwMode="auto">
          <a:xfrm>
            <a:off x="331788" y="2802939"/>
            <a:ext cx="1705992" cy="0"/>
          </a:xfrm>
          <a:prstGeom prst="line">
            <a:avLst/>
          </a:prstGeom>
          <a:noFill/>
          <a:ln w="571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n w="9525" cmpd="sng">
                <a:solidFill>
                  <a:prstClr val="black"/>
                </a:solidFill>
              </a:ln>
              <a:solidFill>
                <a:srgbClr val="DB0B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4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149016" y="99785"/>
            <a:ext cx="869950" cy="2214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algn="r"/>
            <a:fld id="{B98CC7B8-F110-4D3A-ACF6-8C19E354A8EE}" type="slidenum">
              <a:rPr lang="es-ES_tradnl" sz="1200" b="1" smtClean="0">
                <a:solidFill>
                  <a:srgbClr val="FF0000"/>
                </a:solidFill>
                <a:latin typeface="Arial"/>
                <a:cs typeface="Arial"/>
              </a:rPr>
              <a:pPr algn="r"/>
              <a:t>‹#›</a:t>
            </a:fld>
            <a:endParaRPr lang="es-ES_tradnl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082064" y="6203393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57652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53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70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082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067675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675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792480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06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26640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26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7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144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83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63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86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23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23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16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7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067675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08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792480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65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636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441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08080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7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96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3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2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00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05289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NDO-SANTA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56700" cy="6858000"/>
          </a:xfrm>
          <a:prstGeom prst="rect">
            <a:avLst/>
          </a:prstGeom>
        </p:spPr>
      </p:pic>
      <p:pic>
        <p:nvPicPr>
          <p:cNvPr id="3" name="Picture 7" descr="LOGO-SANTA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1" y="6248400"/>
            <a:ext cx="2222499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3526" y="581026"/>
            <a:ext cx="4895850" cy="68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893" tIns="35447" rIns="70893" bIns="35447">
            <a:spAutoFit/>
          </a:bodyPr>
          <a:lstStyle/>
          <a:p>
            <a:pPr eaLnBrk="1" hangingPunct="1">
              <a:buClr>
                <a:srgbClr val="333399"/>
              </a:buClr>
              <a:buFont typeface="Wingdings" pitchFamily="2" charset="2"/>
              <a:buNone/>
            </a:pPr>
            <a:r>
              <a:rPr lang="en-US" sz="1000" dirty="0">
                <a:solidFill>
                  <a:srgbClr val="FFFFFF"/>
                </a:solidFill>
                <a:cs typeface="Arial" charset="0"/>
              </a:rPr>
              <a:t>Author: </a:t>
            </a:r>
            <a:br>
              <a:rPr lang="en-US" sz="1000" dirty="0">
                <a:solidFill>
                  <a:srgbClr val="FFFFFF"/>
                </a:solidFill>
                <a:cs typeface="Arial" charset="0"/>
              </a:rPr>
            </a:br>
            <a:r>
              <a:rPr lang="en-US" sz="1000" dirty="0">
                <a:solidFill>
                  <a:srgbClr val="FFFFFF"/>
                </a:solidFill>
                <a:cs typeface="Arial" charset="0"/>
              </a:rPr>
              <a:t>Área Corporativa de Operaciones </a:t>
            </a:r>
          </a:p>
          <a:p>
            <a:pPr eaLnBrk="1" hangingPunct="1">
              <a:buClr>
                <a:srgbClr val="333399"/>
              </a:buClr>
              <a:buFont typeface="Wingdings" pitchFamily="2" charset="2"/>
              <a:buNone/>
            </a:pPr>
            <a:r>
              <a:rPr lang="en-US" sz="1000" dirty="0">
                <a:solidFill>
                  <a:srgbClr val="FFFFFF"/>
                </a:solidFill>
                <a:cs typeface="Arial" charset="0"/>
              </a:rPr>
              <a:t/>
            </a:r>
            <a:br>
              <a:rPr lang="en-US" sz="1000" dirty="0">
                <a:solidFill>
                  <a:srgbClr val="FFFFFF"/>
                </a:solidFill>
                <a:cs typeface="Arial" charset="0"/>
              </a:rPr>
            </a:br>
            <a:r>
              <a:rPr lang="en-US" sz="1000" dirty="0">
                <a:solidFill>
                  <a:srgbClr val="FFFFFF"/>
                </a:solidFill>
                <a:cs typeface="Arial" charset="0"/>
              </a:rPr>
              <a:t>Version: 1.0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405314" y="2424115"/>
            <a:ext cx="4510087" cy="2528887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eaLnBrk="1" hangingPunct="1"/>
            <a:r>
              <a:rPr lang="en-US" sz="2500" dirty="0">
                <a:solidFill>
                  <a:schemeClr val="bg1"/>
                </a:solidFill>
              </a:rPr>
              <a:t/>
            </a:r>
            <a:br>
              <a:rPr lang="en-US" sz="2500" dirty="0">
                <a:solidFill>
                  <a:schemeClr val="bg1"/>
                </a:solidFill>
              </a:rPr>
            </a:br>
            <a:r>
              <a:rPr lang="en-US" sz="2500" dirty="0" smtClean="0">
                <a:solidFill>
                  <a:schemeClr val="bg1"/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5895521"/>
      </p:ext>
    </p:extLst>
  </p:cSld>
  <p:clrMapOvr>
    <a:masterClrMapping/>
  </p:clrMapOvr>
  <p:transition>
    <p:pull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70893" tIns="35447" rIns="70893" bIns="35447"/>
          <a:lstStyle>
            <a:lvl1pPr marL="0" indent="0" algn="ctr">
              <a:buNone/>
              <a:defRPr>
                <a:solidFill>
                  <a:srgbClr val="FF0000"/>
                </a:solidFill>
                <a:latin typeface="+mj-lt"/>
              </a:defRPr>
            </a:lvl1pPr>
            <a:lvl2pPr marL="383994" indent="0" algn="ctr">
              <a:buNone/>
              <a:defRPr/>
            </a:lvl2pPr>
            <a:lvl3pPr marL="767989" indent="0" algn="ctr">
              <a:buNone/>
              <a:defRPr/>
            </a:lvl3pPr>
            <a:lvl4pPr marL="1151983" indent="0" algn="ctr">
              <a:buNone/>
              <a:defRPr/>
            </a:lvl4pPr>
            <a:lvl5pPr marL="1535977" indent="0" algn="ctr">
              <a:buNone/>
              <a:defRPr/>
            </a:lvl5pPr>
            <a:lvl6pPr marL="1919972" indent="0" algn="ctr">
              <a:buNone/>
              <a:defRPr/>
            </a:lvl6pPr>
            <a:lvl7pPr marL="2303966" indent="0" algn="ctr">
              <a:buNone/>
              <a:defRPr/>
            </a:lvl7pPr>
            <a:lvl8pPr marL="2687960" indent="0" algn="ctr">
              <a:buNone/>
              <a:defRPr/>
            </a:lvl8pPr>
            <a:lvl9pPr marL="3071954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857097"/>
      </p:ext>
    </p:extLst>
  </p:cSld>
  <p:clrMapOvr>
    <a:masterClrMapping/>
  </p:clrMapOvr>
  <p:transition>
    <p:pull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2577" y="155930"/>
            <a:ext cx="8350251" cy="72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893" tIns="35447" rIns="70893" bIns="35447"/>
          <a:lstStyle>
            <a:lvl1pPr marL="0" algn="l" defTabSz="76798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1500" u="none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4" name="68 Conector recto"/>
          <p:cNvCxnSpPr/>
          <p:nvPr/>
        </p:nvCxnSpPr>
        <p:spPr>
          <a:xfrm>
            <a:off x="258764" y="504825"/>
            <a:ext cx="85582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7082064" y="6203393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61917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86966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lIns="70893" tIns="35447" rIns="70893" bIns="35447" anchor="t"/>
          <a:lstStyle>
            <a:lvl1pPr algn="l">
              <a:defRPr sz="3400" b="1" cap="all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lIns="70893" tIns="35447" rIns="70893" bIns="35447" anchor="b"/>
          <a:lstStyle>
            <a:lvl1pPr marL="0" indent="0">
              <a:buNone/>
              <a:defRPr sz="1700">
                <a:latin typeface="+mj-lt"/>
              </a:defRPr>
            </a:lvl1pPr>
            <a:lvl2pPr marL="383994" indent="0">
              <a:buNone/>
              <a:defRPr sz="1500"/>
            </a:lvl2pPr>
            <a:lvl3pPr marL="767989" indent="0">
              <a:buNone/>
              <a:defRPr sz="1300"/>
            </a:lvl3pPr>
            <a:lvl4pPr marL="1151983" indent="0">
              <a:buNone/>
              <a:defRPr sz="1200"/>
            </a:lvl4pPr>
            <a:lvl5pPr marL="1535977" indent="0">
              <a:buNone/>
              <a:defRPr sz="1200"/>
            </a:lvl5pPr>
            <a:lvl6pPr marL="1919972" indent="0">
              <a:buNone/>
              <a:defRPr sz="1200"/>
            </a:lvl6pPr>
            <a:lvl7pPr marL="2303966" indent="0">
              <a:buNone/>
              <a:defRPr sz="1200"/>
            </a:lvl7pPr>
            <a:lvl8pPr marL="2687960" indent="0">
              <a:buNone/>
              <a:defRPr sz="1200"/>
            </a:lvl8pPr>
            <a:lvl9pPr marL="3071954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83922210"/>
      </p:ext>
    </p:extLst>
  </p:cSld>
  <p:clrMapOvr>
    <a:masterClrMapping/>
  </p:clrMapOvr>
  <p:transition>
    <p:pull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700">
                <a:latin typeface="+mj-lt"/>
              </a:defRPr>
            </a:lvl3pPr>
            <a:lvl4pPr>
              <a:defRPr sz="1500">
                <a:latin typeface="+mj-lt"/>
              </a:defRPr>
            </a:lvl4pPr>
            <a:lvl5pPr>
              <a:defRPr sz="1500">
                <a:latin typeface="+mj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700">
                <a:latin typeface="+mj-lt"/>
              </a:defRPr>
            </a:lvl3pPr>
            <a:lvl4pPr>
              <a:defRPr sz="1500">
                <a:latin typeface="+mj-lt"/>
              </a:defRPr>
            </a:lvl4pPr>
            <a:lvl5pPr>
              <a:defRPr sz="1500">
                <a:latin typeface="+mj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282577" y="155930"/>
            <a:ext cx="8350251" cy="72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893" tIns="35447" rIns="70893" bIns="35447"/>
          <a:lstStyle>
            <a:lvl1pPr marL="0" algn="l" defTabSz="76798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1500" u="none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6" name="68 Conector recto"/>
          <p:cNvCxnSpPr/>
          <p:nvPr/>
        </p:nvCxnSpPr>
        <p:spPr>
          <a:xfrm>
            <a:off x="258764" y="504825"/>
            <a:ext cx="85582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34964"/>
      </p:ext>
    </p:extLst>
  </p:cSld>
  <p:clrMapOvr>
    <a:masterClrMapping/>
  </p:clrMapOvr>
  <p:transition>
    <p:pull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70893" tIns="35447" rIns="70893" bIns="35447" anchor="b"/>
          <a:lstStyle>
            <a:lvl1pPr marL="0" indent="0">
              <a:buNone/>
              <a:defRPr sz="2000" b="1">
                <a:latin typeface="+mj-lt"/>
              </a:defRPr>
            </a:lvl1pPr>
            <a:lvl2pPr marL="383994" indent="0">
              <a:buNone/>
              <a:defRPr sz="1700" b="1"/>
            </a:lvl2pPr>
            <a:lvl3pPr marL="767989" indent="0">
              <a:buNone/>
              <a:defRPr sz="1500" b="1"/>
            </a:lvl3pPr>
            <a:lvl4pPr marL="1151983" indent="0">
              <a:buNone/>
              <a:defRPr sz="1300" b="1"/>
            </a:lvl4pPr>
            <a:lvl5pPr marL="1535977" indent="0">
              <a:buNone/>
              <a:defRPr sz="1300" b="1"/>
            </a:lvl5pPr>
            <a:lvl6pPr marL="1919972" indent="0">
              <a:buNone/>
              <a:defRPr sz="1300" b="1"/>
            </a:lvl6pPr>
            <a:lvl7pPr marL="2303966" indent="0">
              <a:buNone/>
              <a:defRPr sz="1300" b="1"/>
            </a:lvl7pPr>
            <a:lvl8pPr marL="2687960" indent="0">
              <a:buNone/>
              <a:defRPr sz="1300" b="1"/>
            </a:lvl8pPr>
            <a:lvl9pPr marL="3071954" indent="0">
              <a:buNone/>
              <a:defRPr sz="1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 sz="2000">
                <a:latin typeface="+mj-lt"/>
              </a:defRPr>
            </a:lvl1pPr>
            <a:lvl2pPr>
              <a:defRPr sz="1700">
                <a:latin typeface="+mj-lt"/>
              </a:defRPr>
            </a:lvl2pPr>
            <a:lvl3pPr>
              <a:defRPr sz="1500">
                <a:latin typeface="+mj-lt"/>
              </a:defRPr>
            </a:lvl3pPr>
            <a:lvl4pPr>
              <a:defRPr sz="1300">
                <a:latin typeface="+mj-lt"/>
              </a:defRPr>
            </a:lvl4pPr>
            <a:lvl5pPr>
              <a:defRPr sz="1300">
                <a:latin typeface="+mj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lIns="70893" tIns="35447" rIns="70893" bIns="35447" anchor="b"/>
          <a:lstStyle>
            <a:lvl1pPr marL="0" indent="0">
              <a:buNone/>
              <a:defRPr sz="2000" b="1">
                <a:latin typeface="+mj-lt"/>
              </a:defRPr>
            </a:lvl1pPr>
            <a:lvl2pPr marL="383994" indent="0">
              <a:buNone/>
              <a:defRPr sz="1700" b="1"/>
            </a:lvl2pPr>
            <a:lvl3pPr marL="767989" indent="0">
              <a:buNone/>
              <a:defRPr sz="1500" b="1"/>
            </a:lvl3pPr>
            <a:lvl4pPr marL="1151983" indent="0">
              <a:buNone/>
              <a:defRPr sz="1300" b="1"/>
            </a:lvl4pPr>
            <a:lvl5pPr marL="1535977" indent="0">
              <a:buNone/>
              <a:defRPr sz="1300" b="1"/>
            </a:lvl5pPr>
            <a:lvl6pPr marL="1919972" indent="0">
              <a:buNone/>
              <a:defRPr sz="1300" b="1"/>
            </a:lvl6pPr>
            <a:lvl7pPr marL="2303966" indent="0">
              <a:buNone/>
              <a:defRPr sz="1300" b="1"/>
            </a:lvl7pPr>
            <a:lvl8pPr marL="2687960" indent="0">
              <a:buNone/>
              <a:defRPr sz="1300" b="1"/>
            </a:lvl8pPr>
            <a:lvl9pPr marL="3071954" indent="0">
              <a:buNone/>
              <a:defRPr sz="13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 sz="2000">
                <a:latin typeface="+mj-lt"/>
              </a:defRPr>
            </a:lvl1pPr>
            <a:lvl2pPr>
              <a:defRPr sz="1700">
                <a:latin typeface="+mj-lt"/>
              </a:defRPr>
            </a:lvl2pPr>
            <a:lvl3pPr>
              <a:defRPr sz="1500">
                <a:latin typeface="+mj-lt"/>
              </a:defRPr>
            </a:lvl3pPr>
            <a:lvl4pPr>
              <a:defRPr sz="1300">
                <a:latin typeface="+mj-lt"/>
              </a:defRPr>
            </a:lvl4pPr>
            <a:lvl5pPr>
              <a:defRPr sz="1300">
                <a:latin typeface="+mj-lt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282577" y="155930"/>
            <a:ext cx="8350251" cy="72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893" tIns="35447" rIns="70893" bIns="35447"/>
          <a:lstStyle>
            <a:lvl1pPr marL="0" algn="l" defTabSz="76798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1500" u="none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8" name="68 Conector recto"/>
          <p:cNvCxnSpPr/>
          <p:nvPr/>
        </p:nvCxnSpPr>
        <p:spPr>
          <a:xfrm>
            <a:off x="258764" y="504825"/>
            <a:ext cx="85582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3931"/>
      </p:ext>
    </p:extLst>
  </p:cSld>
  <p:clrMapOvr>
    <a:masterClrMapping/>
  </p:clrMapOvr>
  <p:transition>
    <p:pull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82577" y="155930"/>
            <a:ext cx="8350251" cy="72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893" tIns="35447" rIns="70893" bIns="35447"/>
          <a:lstStyle>
            <a:lvl1pPr marL="0" algn="l" defTabSz="76798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s-ES" sz="1500" u="none" kern="1200" dirty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cxnSp>
        <p:nvCxnSpPr>
          <p:cNvPr id="3" name="68 Conector recto"/>
          <p:cNvCxnSpPr/>
          <p:nvPr/>
        </p:nvCxnSpPr>
        <p:spPr>
          <a:xfrm>
            <a:off x="258764" y="504825"/>
            <a:ext cx="85582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19774"/>
      </p:ext>
    </p:extLst>
  </p:cSld>
  <p:clrMapOvr>
    <a:masterClrMapping/>
  </p:clrMapOvr>
  <p:transition>
    <p:pull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70765"/>
      </p:ext>
    </p:extLst>
  </p:cSld>
  <p:clrMapOvr>
    <a:masterClrMapping/>
  </p:clrMapOvr>
  <p:transition>
    <p:pull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lIns="70893" tIns="35447" rIns="70893" bIns="35447" anchor="b"/>
          <a:lstStyle>
            <a:lvl1pPr algn="l">
              <a:defRPr sz="1700" b="1">
                <a:latin typeface="Segoe UI Light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 sz="2700">
                <a:latin typeface="Segoe UI Light" pitchFamily="34" charset="0"/>
              </a:defRPr>
            </a:lvl1pPr>
            <a:lvl2pPr>
              <a:defRPr sz="2400">
                <a:latin typeface="Segoe UI Light" pitchFamily="34" charset="0"/>
              </a:defRPr>
            </a:lvl2pPr>
            <a:lvl3pPr>
              <a:defRPr sz="2000">
                <a:latin typeface="Segoe UI Light" pitchFamily="34" charset="0"/>
              </a:defRPr>
            </a:lvl3pPr>
            <a:lvl4pPr>
              <a:defRPr sz="1700">
                <a:latin typeface="Segoe UI Light" pitchFamily="34" charset="0"/>
              </a:defRPr>
            </a:lvl4pPr>
            <a:lvl5pPr>
              <a:defRPr sz="1700">
                <a:latin typeface="Segoe UI Light" pitchFamily="34" charset="0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 lIns="70893" tIns="35447" rIns="70893" bIns="35447"/>
          <a:lstStyle>
            <a:lvl1pPr marL="0" indent="0">
              <a:buNone/>
              <a:defRPr sz="1200">
                <a:latin typeface="Segoe UI Light" pitchFamily="34" charset="0"/>
              </a:defRPr>
            </a:lvl1pPr>
            <a:lvl2pPr marL="383994" indent="0">
              <a:buNone/>
              <a:defRPr sz="1000"/>
            </a:lvl2pPr>
            <a:lvl3pPr marL="767989" indent="0">
              <a:buNone/>
              <a:defRPr sz="800"/>
            </a:lvl3pPr>
            <a:lvl4pPr marL="1151983" indent="0">
              <a:buNone/>
              <a:defRPr sz="800"/>
            </a:lvl4pPr>
            <a:lvl5pPr marL="1535977" indent="0">
              <a:buNone/>
              <a:defRPr sz="800"/>
            </a:lvl5pPr>
            <a:lvl6pPr marL="1919972" indent="0">
              <a:buNone/>
              <a:defRPr sz="800"/>
            </a:lvl6pPr>
            <a:lvl7pPr marL="2303966" indent="0">
              <a:buNone/>
              <a:defRPr sz="800"/>
            </a:lvl7pPr>
            <a:lvl8pPr marL="2687960" indent="0">
              <a:buNone/>
              <a:defRPr sz="800"/>
            </a:lvl8pPr>
            <a:lvl9pPr marL="3071954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27246593"/>
      </p:ext>
    </p:extLst>
  </p:cSld>
  <p:clrMapOvr>
    <a:masterClrMapping/>
  </p:clrMapOvr>
  <p:transition>
    <p:pull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lIns="70893" tIns="35447" rIns="70893" bIns="35447" anchor="b"/>
          <a:lstStyle>
            <a:lvl1pPr algn="l">
              <a:defRPr sz="1700" b="1">
                <a:latin typeface="Segoe UI Light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70893" tIns="35447" rIns="70893" bIns="35447"/>
          <a:lstStyle>
            <a:lvl1pPr marL="0" indent="0">
              <a:buNone/>
              <a:defRPr sz="2700">
                <a:latin typeface="Segoe UI Light" pitchFamily="34" charset="0"/>
              </a:defRPr>
            </a:lvl1pPr>
            <a:lvl2pPr marL="383994" indent="0">
              <a:buNone/>
              <a:defRPr sz="2400"/>
            </a:lvl2pPr>
            <a:lvl3pPr marL="767989" indent="0">
              <a:buNone/>
              <a:defRPr sz="2000"/>
            </a:lvl3pPr>
            <a:lvl4pPr marL="1151983" indent="0">
              <a:buNone/>
              <a:defRPr sz="1700"/>
            </a:lvl4pPr>
            <a:lvl5pPr marL="1535977" indent="0">
              <a:buNone/>
              <a:defRPr sz="1700"/>
            </a:lvl5pPr>
            <a:lvl6pPr marL="1919972" indent="0">
              <a:buNone/>
              <a:defRPr sz="1700"/>
            </a:lvl6pPr>
            <a:lvl7pPr marL="2303966" indent="0">
              <a:buNone/>
              <a:defRPr sz="1700"/>
            </a:lvl7pPr>
            <a:lvl8pPr marL="2687960" indent="0">
              <a:buNone/>
              <a:defRPr sz="1700"/>
            </a:lvl8pPr>
            <a:lvl9pPr marL="3071954" indent="0">
              <a:buNone/>
              <a:defRPr sz="17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lIns="70893" tIns="35447" rIns="70893" bIns="35447"/>
          <a:lstStyle>
            <a:lvl1pPr marL="0" indent="0">
              <a:buNone/>
              <a:defRPr sz="1200">
                <a:latin typeface="Segoe UI Light" pitchFamily="34" charset="0"/>
              </a:defRPr>
            </a:lvl1pPr>
            <a:lvl2pPr marL="383994" indent="0">
              <a:buNone/>
              <a:defRPr sz="1000"/>
            </a:lvl2pPr>
            <a:lvl3pPr marL="767989" indent="0">
              <a:buNone/>
              <a:defRPr sz="800"/>
            </a:lvl3pPr>
            <a:lvl4pPr marL="1151983" indent="0">
              <a:buNone/>
              <a:defRPr sz="800"/>
            </a:lvl4pPr>
            <a:lvl5pPr marL="1535977" indent="0">
              <a:buNone/>
              <a:defRPr sz="800"/>
            </a:lvl5pPr>
            <a:lvl6pPr marL="1919972" indent="0">
              <a:buNone/>
              <a:defRPr sz="800"/>
            </a:lvl6pPr>
            <a:lvl7pPr marL="2303966" indent="0">
              <a:buNone/>
              <a:defRPr sz="800"/>
            </a:lvl7pPr>
            <a:lvl8pPr marL="2687960" indent="0">
              <a:buNone/>
              <a:defRPr sz="800"/>
            </a:lvl8pPr>
            <a:lvl9pPr marL="3071954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92807775"/>
      </p:ext>
    </p:extLst>
  </p:cSld>
  <p:clrMapOvr>
    <a:masterClrMapping/>
  </p:clrMapOvr>
  <p:transition>
    <p:pull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 lIns="70893" tIns="35447" rIns="70893" bIns="35447"/>
          <a:lstStyle>
            <a:lvl1pPr>
              <a:defRPr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8848111"/>
      </p:ext>
    </p:extLst>
  </p:cSld>
  <p:clrMapOvr>
    <a:masterClrMapping/>
  </p:clrMapOvr>
  <p:transition>
    <p:pull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 lIns="70893" tIns="35447" rIns="70893" bIns="35447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 lIns="70893" tIns="35447" rIns="70893" bIns="35447"/>
          <a:lstStyle>
            <a:lvl1pPr>
              <a:defRPr>
                <a:latin typeface="Segoe UI Light" pitchFamily="34" charset="0"/>
              </a:defRPr>
            </a:lvl1pPr>
            <a:lvl2pPr>
              <a:defRPr>
                <a:latin typeface="Segoe UI Light" pitchFamily="34" charset="0"/>
              </a:defRPr>
            </a:lvl2pPr>
            <a:lvl3pPr>
              <a:defRPr>
                <a:latin typeface="Segoe UI Light" pitchFamily="34" charset="0"/>
              </a:defRPr>
            </a:lvl3pPr>
            <a:lvl4pPr>
              <a:defRPr>
                <a:latin typeface="Segoe UI Light" pitchFamily="34" charset="0"/>
              </a:defRPr>
            </a:lvl4pPr>
            <a:lvl5pPr>
              <a:defRPr>
                <a:latin typeface="Segoe UI Light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3781500"/>
      </p:ext>
    </p:extLst>
  </p:cSld>
  <p:clrMapOvr>
    <a:masterClrMapping/>
  </p:clrMapOvr>
  <p:transition>
    <p:pull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NDO-SANTA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567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" name="Picture 7" descr="LOGO-SANTA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1" y="6248400"/>
            <a:ext cx="2222499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9276356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917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fondo0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-20630" y="-3175"/>
            <a:ext cx="9186864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A-Santander-negativo_RGB [Convertido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4684" y="6226193"/>
            <a:ext cx="216852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484567" y="2130425"/>
            <a:ext cx="4973637" cy="1123950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lnSpc>
                <a:spcPct val="13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Haga clic para cambiar el estilo de título	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quarter" idx="10"/>
          </p:nvPr>
        </p:nvSpPr>
        <p:spPr>
          <a:xfrm>
            <a:off x="3898900" y="4633913"/>
            <a:ext cx="2133600" cy="476250"/>
          </a:xfrm>
          <a:prstGeom prst="rect">
            <a:avLst/>
          </a:prstGeom>
        </p:spPr>
        <p:txBody>
          <a:bodyPr lIns="70893" tIns="35447" rIns="70893" bIns="35447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None/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2017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.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512001"/>
            <a:ext cx="3886200" cy="3973195"/>
          </a:xfrm>
          <a:prstGeom prst="rect">
            <a:avLst/>
          </a:prstGeom>
        </p:spPr>
        <p:txBody>
          <a:bodyPr vert="horz" lIns="70893" tIns="35447" rIns="70893" bIns="35447" rtlCol="0">
            <a:normAutofit/>
          </a:bodyPr>
          <a:lstStyle>
            <a:lvl1pPr marL="153331" marR="0" indent="-153331" algn="l" defTabSz="767989" rtl="0" eaLnBrk="1" fontAlgn="auto" latinLnBrk="0" hangingPunct="1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 lang="es-ES" sz="13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s-ES" sz="13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s-ES" sz="13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s-ES" sz="13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53331" marR="0" lvl="0" indent="-153331" algn="l" defTabSz="767989" rtl="0" eaLnBrk="1" fontAlgn="auto" latinLnBrk="0" hangingPunct="1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 smtClean="0"/>
              <a:t>Click to change the text of the pattern</a:t>
            </a:r>
          </a:p>
          <a:p>
            <a:pPr marL="525325" lvl="1" indent="-141331">
              <a:spcBef>
                <a:spcPts val="1008"/>
              </a:spcBef>
              <a:buClr>
                <a:srgbClr val="FF0000"/>
              </a:buClr>
            </a:pPr>
            <a:r>
              <a:rPr lang="en-US" noProof="0" dirty="0" smtClean="0"/>
              <a:t>Second level</a:t>
            </a:r>
          </a:p>
          <a:p>
            <a:pPr marL="902654" lvl="2" indent="-134665">
              <a:spcBef>
                <a:spcPts val="1008"/>
              </a:spcBef>
              <a:buClr>
                <a:srgbClr val="FF0000"/>
              </a:buClr>
            </a:pPr>
            <a:r>
              <a:rPr lang="en-US" noProof="0" dirty="0" smtClean="0"/>
              <a:t>Third level</a:t>
            </a:r>
          </a:p>
          <a:p>
            <a:pPr marL="1279981" lvl="3" indent="-127998">
              <a:spcBef>
                <a:spcPts val="1008"/>
              </a:spcBef>
              <a:buClr>
                <a:srgbClr val="FF0000"/>
              </a:buClr>
            </a:pPr>
            <a:r>
              <a:rPr lang="en-US" noProof="0" dirty="0" smtClean="0"/>
              <a:t>Fourth level</a:t>
            </a:r>
          </a:p>
          <a:p>
            <a:pPr marL="1657309" lvl="4" indent="-121332">
              <a:spcBef>
                <a:spcPts val="1008"/>
              </a:spcBef>
              <a:buClr>
                <a:srgbClr val="FF0000"/>
              </a:buClr>
              <a:tabLst>
                <a:tab pos="1810639" algn="l"/>
              </a:tabLst>
            </a:pPr>
            <a:r>
              <a:rPr lang="en-US" noProof="0" dirty="0" smtClean="0"/>
              <a:t>Fifth level</a:t>
            </a:r>
          </a:p>
          <a:p>
            <a:pPr marL="1657309" lvl="4" indent="-121332">
              <a:spcBef>
                <a:spcPts val="1008"/>
              </a:spcBef>
              <a:buClr>
                <a:srgbClr val="FF0000"/>
              </a:buClr>
              <a:tabLst>
                <a:tab pos="1810639" algn="l"/>
              </a:tabLst>
            </a:pP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512001"/>
            <a:ext cx="3886200" cy="3973195"/>
          </a:xfrm>
          <a:prstGeom prst="rect">
            <a:avLst/>
          </a:prstGeom>
        </p:spPr>
        <p:txBody>
          <a:bodyPr vert="horz" lIns="70893" tIns="35447" rIns="70893" bIns="35447" rtlCol="0">
            <a:normAutofit/>
          </a:bodyPr>
          <a:lstStyle>
            <a:lvl1pPr marL="153331" marR="0" indent="-153331" algn="l" defTabSz="767989" rtl="0" eaLnBrk="1" fontAlgn="auto" latinLnBrk="0" hangingPunct="1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 lang="es-ES" sz="13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s-ES" sz="13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s-ES" sz="13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s-ES" sz="13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53331" marR="0" lvl="0" indent="-153331" algn="l" defTabSz="767989" rtl="0" eaLnBrk="1" fontAlgn="auto" latinLnBrk="0" hangingPunct="1">
              <a:lnSpc>
                <a:spcPct val="90000"/>
              </a:lnSpc>
              <a:spcBef>
                <a:spcPts val="1008"/>
              </a:spcBef>
              <a:spcAft>
                <a:spcPts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 smtClean="0"/>
              <a:t>Click to change the text of the pattern</a:t>
            </a:r>
          </a:p>
          <a:p>
            <a:pPr marL="525325" lvl="1" indent="-141331">
              <a:spcBef>
                <a:spcPts val="1008"/>
              </a:spcBef>
              <a:buClr>
                <a:srgbClr val="FF0000"/>
              </a:buClr>
            </a:pPr>
            <a:r>
              <a:rPr lang="en-US" noProof="0" dirty="0" smtClean="0"/>
              <a:t>Second level</a:t>
            </a:r>
          </a:p>
          <a:p>
            <a:pPr marL="902654" lvl="2" indent="-134665">
              <a:spcBef>
                <a:spcPts val="1008"/>
              </a:spcBef>
              <a:buClr>
                <a:srgbClr val="FF0000"/>
              </a:buClr>
            </a:pPr>
            <a:r>
              <a:rPr lang="en-US" noProof="0" dirty="0" smtClean="0"/>
              <a:t>Third level</a:t>
            </a:r>
          </a:p>
          <a:p>
            <a:pPr marL="1279981" lvl="3" indent="-127998">
              <a:spcBef>
                <a:spcPts val="1008"/>
              </a:spcBef>
              <a:buClr>
                <a:srgbClr val="FF0000"/>
              </a:buClr>
            </a:pPr>
            <a:r>
              <a:rPr lang="en-US" noProof="0" dirty="0" smtClean="0"/>
              <a:t>Fourth level</a:t>
            </a:r>
          </a:p>
          <a:p>
            <a:pPr marL="1657309" lvl="4" indent="-121332">
              <a:spcBef>
                <a:spcPts val="1008"/>
              </a:spcBef>
              <a:buClr>
                <a:srgbClr val="FF0000"/>
              </a:buClr>
              <a:tabLst>
                <a:tab pos="1810639" algn="l"/>
              </a:tabLst>
            </a:pPr>
            <a:r>
              <a:rPr lang="en-US" noProof="0" dirty="0" smtClean="0"/>
              <a:t>Fifth level</a:t>
            </a:r>
          </a:p>
          <a:p>
            <a:pPr marL="1657309" lvl="4" indent="-121332">
              <a:spcBef>
                <a:spcPts val="1008"/>
              </a:spcBef>
              <a:buClr>
                <a:srgbClr val="FF0000"/>
              </a:buClr>
              <a:tabLst>
                <a:tab pos="1810639" algn="l"/>
              </a:tabLst>
            </a:pPr>
            <a:endParaRPr lang="en-US" noProof="0" dirty="0"/>
          </a:p>
        </p:txBody>
      </p:sp>
      <p:sp>
        <p:nvSpPr>
          <p:cNvPr id="8" name="Marcador de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863999"/>
            <a:ext cx="7886700" cy="370800"/>
          </a:xfrm>
          <a:prstGeom prst="rect">
            <a:avLst/>
          </a:prstGeom>
        </p:spPr>
        <p:txBody>
          <a:bodyPr lIns="70893" tIns="35447" rIns="70893" bIns="35447" anchor="t" anchorCtr="0"/>
          <a:lstStyle>
            <a:lvl1pPr>
              <a:defRPr lang="es-ES" sz="1500" i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s-ES" smtClean="0"/>
            </a:lvl2pPr>
            <a:lvl3pPr>
              <a:defRPr lang="es-ES" smtClean="0"/>
            </a:lvl3pPr>
            <a:lvl4pPr>
              <a:defRPr lang="es-ES" smtClean="0"/>
            </a:lvl4pPr>
            <a:lvl5pPr>
              <a:defRPr lang="es-ES"/>
            </a:lvl5pPr>
          </a:lstStyle>
          <a:p>
            <a:pPr marL="153331" lvl="0" indent="-153331">
              <a:lnSpc>
                <a:spcPct val="100000"/>
              </a:lnSpc>
              <a:spcBef>
                <a:spcPts val="1512"/>
              </a:spcBef>
              <a:buClr>
                <a:srgbClr val="FF0000"/>
              </a:buClr>
              <a:buFontTx/>
              <a:buNone/>
            </a:pPr>
            <a:r>
              <a:rPr lang="en-US" noProof="0" dirty="0" smtClean="0"/>
              <a:t>Click to change the text of the pattern</a:t>
            </a:r>
            <a:endParaRPr lang="en-US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518579"/>
          </a:xfrm>
          <a:prstGeom prst="rect">
            <a:avLst/>
          </a:prstGeom>
        </p:spPr>
        <p:txBody>
          <a:bodyPr lIns="70893" tIns="35447" rIns="70893" bIns="35447" anchor="t" anchorCtr="0">
            <a:noAutofit/>
          </a:bodyPr>
          <a:lstStyle>
            <a:lvl1pPr>
              <a:defRPr sz="2000"/>
            </a:lvl1pPr>
          </a:lstStyle>
          <a:p>
            <a:pPr marL="0" lvl="0"/>
            <a:r>
              <a:rPr lang="en-US" noProof="0" dirty="0" smtClean="0"/>
              <a:t>Click to change the title of the pattern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01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371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92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  <a:ea typeface="+mn-ea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10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  <a:ea typeface="+mn-ea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20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971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156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832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851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54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30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9400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78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494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0039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  <a:ea typeface="+mn-ea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61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  <a:ea typeface="+mn-ea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0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445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3586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60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58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14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067675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47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792480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52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97022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543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558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89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  <a:ea typeface="+mn-ea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43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1278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dirty="0" smtClean="0">
                <a:solidFill>
                  <a:srgbClr val="FF0000"/>
                </a:solidFill>
                <a:latin typeface="Arial"/>
                <a:ea typeface="+mn-ea"/>
              </a:rPr>
              <a:t>Glossary</a:t>
            </a:r>
            <a:endParaRPr lang="en-GB" sz="30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72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780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 bwMode="gray">
          <a:xfrm>
            <a:off x="458785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0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1" name="30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90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483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01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21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49907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075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>
              <a:solidFill>
                <a:prstClr val="white"/>
              </a:solidFill>
            </a:endParaRPr>
          </a:p>
        </p:txBody>
      </p:sp>
      <p:cxnSp>
        <p:nvCxnSpPr>
          <p:cNvPr id="4" name="3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2826431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 userDrawn="1"/>
        </p:nvCxnSpPr>
        <p:spPr bwMode="gray">
          <a:xfrm>
            <a:off x="3995965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 bwMode="gray">
          <a:xfrm>
            <a:off x="5165499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 bwMode="gray">
          <a:xfrm>
            <a:off x="633503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 userDrawn="1"/>
        </p:nvCxnSpPr>
        <p:spPr bwMode="gray">
          <a:xfrm>
            <a:off x="750456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13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526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84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latin typeface="Arial"/>
              </a:rPr>
              <a:t>Appendix</a:t>
            </a:r>
            <a:endParaRPr lang="en-US" sz="3000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6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>
            <a:off x="3022600" y="4648198"/>
            <a:ext cx="45466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" sz="3000" smtClean="0">
                <a:solidFill>
                  <a:srgbClr val="FF0000"/>
                </a:solidFill>
                <a:latin typeface="Arial"/>
              </a:rPr>
              <a:t>Glossary</a:t>
            </a:r>
            <a:endParaRPr lang="en-GB" sz="300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3" name="2 Conector recto"/>
          <p:cNvCxnSpPr/>
          <p:nvPr userDrawn="1"/>
        </p:nvCxnSpPr>
        <p:spPr>
          <a:xfrm>
            <a:off x="2717799" y="4755092"/>
            <a:ext cx="0" cy="8979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 descr="P:\PROYECTOS\MARKDISSENY\DISSENY\Clients\Banco Santander\04_Informes y Guia estilo BS\Diseño plantilla\logo-san-colo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427843" y="4648198"/>
            <a:ext cx="1902982" cy="37844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" t="44174" r="-350" b="10912"/>
          <a:stretch/>
        </p:blipFill>
        <p:spPr bwMode="auto">
          <a:xfrm>
            <a:off x="474663" y="458789"/>
            <a:ext cx="8276494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951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"/>
          <p:cNvSpPr>
            <a:spLocks noChangeShapeType="1"/>
          </p:cNvSpPr>
          <p:nvPr userDrawn="1"/>
        </p:nvSpPr>
        <p:spPr bwMode="gray">
          <a:xfrm>
            <a:off x="73492" y="764704"/>
            <a:ext cx="8979006" cy="0"/>
          </a:xfrm>
          <a:prstGeom prst="line">
            <a:avLst/>
          </a:prstGeom>
          <a:noFill/>
          <a:ln w="19050">
            <a:solidFill>
              <a:srgbClr val="FF030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8971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53" y="6038850"/>
            <a:ext cx="2200344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8116539" y="1521493"/>
            <a:ext cx="455961" cy="25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12775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12775" y="1524000"/>
            <a:ext cx="4573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522688" y="1489397"/>
            <a:ext cx="11712" cy="451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 flipV="1">
            <a:off x="8522688" y="4209893"/>
            <a:ext cx="11712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654050" y="4216340"/>
            <a:ext cx="0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54050" y="1499865"/>
            <a:ext cx="0" cy="453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14400" y="1808487"/>
            <a:ext cx="7373961" cy="2224053"/>
          </a:xfrm>
          <a:prstGeom prst="rect">
            <a:avLst/>
          </a:prstGeom>
        </p:spPr>
        <p:txBody>
          <a:bodyPr vert="horz" anchor="ctr"/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6905" y="6235242"/>
            <a:ext cx="604595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800" b="1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123313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99379" y="4169664"/>
            <a:ext cx="2609850" cy="320040"/>
          </a:xfrm>
          <a:prstGeom prst="rect">
            <a:avLst/>
          </a:prstGeom>
        </p:spPr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&lt;Insert Date&gt;</a:t>
            </a:r>
            <a:endParaRPr lang="en-US" sz="1800" b="1" dirty="0">
              <a:solidFill>
                <a:schemeClr val="accent1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187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4572899" y="1140303"/>
            <a:ext cx="0" cy="5577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539751" y="34179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88907" y="11388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 flipV="1">
            <a:off x="5119127" y="1135014"/>
            <a:ext cx="3701557" cy="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88907" y="38550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 flipV="1">
            <a:off x="5119127" y="3847976"/>
            <a:ext cx="3701557" cy="7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0025" y="1219200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988" indent="-153988" algn="ctr">
              <a:spcBef>
                <a:spcPct val="20000"/>
              </a:spcBef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Calibri"/>
                <a:ea typeface="+mn-ea"/>
              </a:rPr>
              <a:t>Collections Performance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119127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Initiatives &amp; Highlights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353802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Regulatory &amp; Self Identified Issue Remediation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119127" y="353802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Emerging &amp; Evolving Risks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00025" y="3959703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919472" y="1219200"/>
            <a:ext cx="4114800" cy="1846262"/>
          </a:xfrm>
          <a:prstGeom prst="rect">
            <a:avLst/>
          </a:prstGeom>
        </p:spPr>
        <p:txBody>
          <a:bodyPr/>
          <a:lstStyle>
            <a:lvl1pPr marL="173736" indent="-2286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173736" indent="0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None/>
              <a:defRPr lang="en-US" sz="1100" dirty="0" smtClean="0">
                <a:solidFill>
                  <a:schemeClr val="tx1"/>
                </a:solidFill>
                <a:latin typeface="+mj-lt"/>
                <a:ea typeface="+mn-ea"/>
                <a:cs typeface="ＭＳ Ｐゴシック"/>
              </a:defRPr>
            </a:lvl2pPr>
            <a:lvl3pPr marL="173736" indent="0">
              <a:buNone/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marL="173736" lvl="0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marL="1105599" lvl="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919472" y="3959352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655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4572899" y="1140303"/>
            <a:ext cx="0" cy="5577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539751" y="34179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88907" y="11388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 flipV="1">
            <a:off x="5119127" y="1135014"/>
            <a:ext cx="3701557" cy="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88907" y="38550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 flipV="1">
            <a:off x="5119127" y="3847976"/>
            <a:ext cx="3701557" cy="7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0025" y="1219200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988" indent="-153988" algn="ctr">
              <a:spcBef>
                <a:spcPct val="20000"/>
              </a:spcBef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Calibri"/>
                <a:ea typeface="+mn-ea"/>
              </a:rPr>
              <a:t>Collections Overview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119127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Collection Performance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353802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Collection Initiatives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119127" y="353802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Emerging &amp; Evolving Risks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00025" y="3959703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919472" y="1219200"/>
            <a:ext cx="4114800" cy="1846262"/>
          </a:xfrm>
          <a:prstGeom prst="rect">
            <a:avLst/>
          </a:prstGeom>
        </p:spPr>
        <p:txBody>
          <a:bodyPr/>
          <a:lstStyle>
            <a:lvl1pPr marL="173736" indent="-2286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173736" indent="0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None/>
              <a:defRPr lang="en-US" sz="1100" dirty="0" smtClean="0">
                <a:solidFill>
                  <a:schemeClr val="tx1"/>
                </a:solidFill>
                <a:latin typeface="+mj-lt"/>
                <a:ea typeface="+mn-ea"/>
                <a:cs typeface="ＭＳ Ｐゴシック"/>
              </a:defRPr>
            </a:lvl2pPr>
            <a:lvl3pPr marL="173736" indent="0">
              <a:buNone/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marL="173736" lvl="0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marL="1105599" lvl="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919472" y="3959352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823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1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Vintage 60+ Days Past Due (Ever)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Net Charge-off %</a:t>
            </a:r>
            <a:endParaRPr lang="en-US" sz="1400" dirty="0" smtClean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30+ Days Past Due %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Non Performing Loan %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226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4274139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New Business – Exceptions %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New Business – High Risk %</a:t>
            </a:r>
            <a:endParaRPr lang="en-US" sz="1400" b="1" baseline="300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3958648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Vintage Performance vs. Credit Quality 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17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sp>
        <p:nvSpPr>
          <p:cNvPr id="6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" y="646792"/>
            <a:ext cx="84613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1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Gross Charge off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Gross Recoveries</a:t>
            </a:r>
            <a:endParaRPr lang="en-US" sz="1400" dirty="0" smtClean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NPL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Delinquency (30+ DPD)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055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Roll Rate to 90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Vertical Ratio</a:t>
            </a:r>
            <a:endParaRPr lang="en-US" sz="1400" dirty="0" smtClean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Roll Rate to 30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Roll Rate to 60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959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Outflows to NPL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VMG</a:t>
            </a:r>
            <a:endParaRPr lang="en-US" sz="1400" dirty="0" smtClean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Diagonal Ratio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Inflows to NPL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24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4274139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New Business – Exceptions %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New Business – High Risk %</a:t>
            </a:r>
            <a:endParaRPr lang="en-US" sz="1400" b="1" baseline="300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3958648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Vintage Performance vs. Credit Quality 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56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469726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5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15346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2016 Monthly Trend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2016 Distribution</a:t>
            </a:r>
            <a:endParaRPr lang="en-US" sz="1400" b="1" baseline="300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12192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Quarterly: Actual vs. Budget ($MM)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61517" y="3837080"/>
            <a:ext cx="0" cy="25740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1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15346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2016 Monthly Trend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2016 Distribution</a:t>
            </a:r>
            <a:endParaRPr lang="en-US" sz="1400" b="1" baseline="30000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12192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Quarterly: Actual vs. Budget ($MM)</a:t>
            </a:r>
            <a:endParaRPr lang="en-US" sz="1400" b="1" dirty="0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61517" y="3837080"/>
            <a:ext cx="0" cy="25740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655608" y="10774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743200" y="36546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Overdraft Recoveries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7620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+mn-ea"/>
              </a:rPr>
              <a:t>Outstanding Retail Overdraft Portfolio</a:t>
            </a: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8163" y="3962400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19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7" y="2803749"/>
            <a:ext cx="3042604" cy="113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53236" y="5998759"/>
            <a:ext cx="491247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800" b="1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latin typeface="Arial"/>
                <a:ea typeface="+mn-ea"/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</p:spTree>
    <p:extLst>
      <p:ext uri="{BB962C8B-B14F-4D97-AF65-F5344CB8AC3E}">
        <p14:creationId xmlns:p14="http://schemas.microsoft.com/office/powerpoint/2010/main" val="310733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146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 bwMode="gray">
          <a:xfrm>
            <a:off x="487363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 userDrawn="1"/>
        </p:nvCxnSpPr>
        <p:spPr bwMode="gray">
          <a:xfrm>
            <a:off x="1656897" y="494712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  <p:cxnSp>
        <p:nvCxnSpPr>
          <p:cNvPr id="7" name="5 Conector recto"/>
          <p:cNvCxnSpPr/>
          <p:nvPr userDrawn="1"/>
        </p:nvCxnSpPr>
        <p:spPr bwMode="gray">
          <a:xfrm>
            <a:off x="2872552" y="514721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5 Conector recto"/>
          <p:cNvCxnSpPr/>
          <p:nvPr userDrawn="1"/>
        </p:nvCxnSpPr>
        <p:spPr bwMode="gray">
          <a:xfrm>
            <a:off x="4035045" y="535987"/>
            <a:ext cx="0" cy="3111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97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539913" y="6523581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7466239" y="6352401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baseline="30000" dirty="0">
                <a:solidFill>
                  <a:srgbClr val="000000"/>
                </a:solidFill>
                <a:latin typeface="Calibri"/>
              </a:rPr>
              <a:t>Proprietary &amp; Confidential</a:t>
            </a:r>
            <a:endParaRPr lang="en-US" sz="12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0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7142" y="274638"/>
            <a:ext cx="7779657" cy="1143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74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560330" y="6375229"/>
            <a:ext cx="1583674" cy="459473"/>
            <a:chOff x="7064375" y="6254636"/>
            <a:chExt cx="2079625" cy="603364"/>
          </a:xfrm>
        </p:grpSpPr>
        <p:pic>
          <p:nvPicPr>
            <p:cNvPr id="3" name="Picture 18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1"/>
            <a:stretch/>
          </p:blipFill>
          <p:spPr bwMode="auto">
            <a:xfrm>
              <a:off x="7064375" y="6254636"/>
              <a:ext cx="2079625" cy="60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9" descr="Logo_Peq0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337" y="6380106"/>
              <a:ext cx="1917700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Connector 6"/>
          <p:cNvCxnSpPr/>
          <p:nvPr userDrawn="1"/>
        </p:nvCxnSpPr>
        <p:spPr>
          <a:xfrm>
            <a:off x="769000" y="190500"/>
            <a:ext cx="0" cy="54666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4"/>
          <p:cNvSpPr txBox="1">
            <a:spLocks noGrp="1"/>
          </p:cNvSpPr>
          <p:nvPr userDrawn="1"/>
        </p:nvSpPr>
        <p:spPr bwMode="auto">
          <a:xfrm>
            <a:off x="8763000" y="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167" tIns="45592" rIns="91167" bIns="45592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9A36AC67-DD47-4618-BCA7-157BFB486CF2}" type="slidenum">
              <a:rPr lang="en-US" altLang="en-US" sz="1400">
                <a:solidFill>
                  <a:srgbClr val="FF0000"/>
                </a:solidFill>
                <a:latin typeface="Arial Bold" pitchFamily="34" charset="0"/>
                <a:ea typeface="ＭＳ Ｐゴシック"/>
                <a:cs typeface="ＭＳ Ｐゴシック"/>
              </a:rPr>
              <a:pPr algn="r" eaLnBrk="1" hangingPunct="1"/>
              <a:t>‹#›</a:t>
            </a:fld>
            <a:endParaRPr lang="en-US" altLang="en-US" sz="1400" dirty="0">
              <a:solidFill>
                <a:srgbClr val="000000"/>
              </a:solidFill>
              <a:latin typeface="Arial Bold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93762" y="63646"/>
            <a:ext cx="7261409" cy="4001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16782" y="502681"/>
            <a:ext cx="4029075" cy="337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6544" y="67729"/>
            <a:ext cx="691190" cy="7116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000" b="1" kern="0" dirty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4000" b="1" kern="0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  <a:cs typeface="+mn-cs"/>
              </a:rPr>
              <a:t>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8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53" y="6038850"/>
            <a:ext cx="2200344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8116539" y="1521493"/>
            <a:ext cx="455961" cy="25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12775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12775" y="1524000"/>
            <a:ext cx="4573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8522688" y="1489397"/>
            <a:ext cx="11712" cy="4511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 flipV="1">
            <a:off x="8522688" y="4209893"/>
            <a:ext cx="11712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V="1">
            <a:off x="654050" y="4216340"/>
            <a:ext cx="0" cy="4545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54050" y="1499865"/>
            <a:ext cx="0" cy="4535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914400" y="1808487"/>
            <a:ext cx="7373961" cy="2224053"/>
          </a:xfrm>
          <a:prstGeom prst="rect">
            <a:avLst/>
          </a:prstGeom>
        </p:spPr>
        <p:txBody>
          <a:bodyPr vert="horz" anchor="ctr"/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6905" y="6235242"/>
            <a:ext cx="604595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800" b="1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123313" y="4638675"/>
            <a:ext cx="45094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699379" y="4169664"/>
            <a:ext cx="2609850" cy="320040"/>
          </a:xfrm>
          <a:prstGeom prst="rect">
            <a:avLst/>
          </a:prstGeom>
        </p:spPr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solidFill>
                  <a:schemeClr val="accent1"/>
                </a:solidFill>
                <a:latin typeface="Calibri" pitchFamily="34" charset="0"/>
                <a:ea typeface="ＭＳ Ｐゴシック" pitchFamily="34" charset="-128"/>
              </a:rPr>
              <a:t>&lt;Insert Date&gt;</a:t>
            </a:r>
            <a:endParaRPr lang="en-US" sz="1800" b="1" dirty="0">
              <a:solidFill>
                <a:schemeClr val="accent1"/>
              </a:solidFill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5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4572899" y="1140303"/>
            <a:ext cx="0" cy="5577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539751" y="34179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88907" y="11388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 flipV="1">
            <a:off x="5119127" y="1135014"/>
            <a:ext cx="3701557" cy="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88907" y="38550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 flipV="1">
            <a:off x="5119127" y="3847976"/>
            <a:ext cx="3701557" cy="7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0025" y="1219200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988" indent="-153988" algn="ctr">
              <a:spcBef>
                <a:spcPct val="20000"/>
              </a:spcBef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Calibri"/>
              </a:rPr>
              <a:t>Collections Performance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119127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Initiatives &amp; Highlights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353802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Regulatory &amp; Self Identified Issue Remediation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119127" y="353802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Emerging &amp; Evolving Risks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00025" y="3959703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919472" y="1219200"/>
            <a:ext cx="4114800" cy="1846262"/>
          </a:xfrm>
          <a:prstGeom prst="rect">
            <a:avLst/>
          </a:prstGeom>
        </p:spPr>
        <p:txBody>
          <a:bodyPr/>
          <a:lstStyle>
            <a:lvl1pPr marL="173736" indent="-2286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173736" indent="0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None/>
              <a:defRPr lang="en-US" sz="1100" dirty="0" smtClean="0">
                <a:solidFill>
                  <a:schemeClr val="tx1"/>
                </a:solidFill>
                <a:latin typeface="+mj-lt"/>
                <a:ea typeface="+mn-ea"/>
                <a:cs typeface="ＭＳ Ｐゴシック"/>
              </a:defRPr>
            </a:lvl2pPr>
            <a:lvl3pPr marL="173736" indent="0">
              <a:buNone/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marL="173736" lvl="0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marL="1105599" lvl="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919472" y="3959352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570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>
            <a:off x="4572899" y="1140303"/>
            <a:ext cx="0" cy="55778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gray">
          <a:xfrm>
            <a:off x="539751" y="34179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88907" y="11388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 flipV="1">
            <a:off x="5119127" y="1135014"/>
            <a:ext cx="3701557" cy="3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388907" y="38550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 flipV="1">
            <a:off x="5119127" y="3847976"/>
            <a:ext cx="3701557" cy="7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0025" y="1219200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1000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3988" indent="-153988" algn="ctr">
              <a:spcBef>
                <a:spcPct val="20000"/>
              </a:spcBef>
              <a:defRPr/>
            </a:pPr>
            <a:r>
              <a:rPr lang="en-US" sz="1400" b="1" kern="0" dirty="0" smtClean="0">
                <a:solidFill>
                  <a:srgbClr val="000000"/>
                </a:solidFill>
                <a:latin typeface="Calibri"/>
              </a:rPr>
              <a:t>Collections Overview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5119127" y="820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Collection Performance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381000" y="353802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Collection Initiatives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119127" y="353802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Emerging &amp; Evolving Risks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200025" y="3959703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919472" y="1219200"/>
            <a:ext cx="4114800" cy="1846262"/>
          </a:xfrm>
          <a:prstGeom prst="rect">
            <a:avLst/>
          </a:prstGeom>
        </p:spPr>
        <p:txBody>
          <a:bodyPr/>
          <a:lstStyle>
            <a:lvl1pPr marL="173736" indent="-2286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173736" indent="0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None/>
              <a:defRPr lang="en-US" sz="1100" dirty="0" smtClean="0">
                <a:solidFill>
                  <a:schemeClr val="tx1"/>
                </a:solidFill>
                <a:latin typeface="+mj-lt"/>
                <a:ea typeface="+mn-ea"/>
                <a:cs typeface="ＭＳ Ｐゴシック"/>
              </a:defRPr>
            </a:lvl2pPr>
            <a:lvl3pPr marL="173736" indent="0">
              <a:buNone/>
              <a:defRPr sz="11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marL="173736" lvl="0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  <a:p>
            <a:pPr marL="1105599" lvl="2" indent="-1737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919472" y="3959352"/>
            <a:ext cx="4114800" cy="1846262"/>
          </a:xfrm>
          <a:prstGeom prst="rect">
            <a:avLst/>
          </a:prstGeom>
        </p:spPr>
        <p:txBody>
          <a:bodyPr/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  <a:lvl2pPr>
              <a:defRPr lang="en-US" sz="1100" dirty="0" smtClean="0">
                <a:latin typeface="+mj-lt"/>
              </a:defRPr>
            </a:lvl2pPr>
          </a:lstStyle>
          <a:p>
            <a:pPr marL="173736" lvl="0" indent="-173736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30936" lvl="1" indent="-173736" defTabSz="91440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Font typeface="Courier New" panose="02070309020205020404" pitchFamily="49" charset="0"/>
              <a:buChar char="o"/>
            </a:pPr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126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1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Vintage 60+ Days Past Due (Ever)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Net Charge-off %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30+ Days Past Due %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Non Performing Loan %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046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4274139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New Business – Exceptions %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New Business – High Risk %</a:t>
            </a:r>
            <a:endParaRPr lang="en-US" sz="1400" b="1" baseline="30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3958648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Vintage Performance vs. Credit Quality 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8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Gross Charge off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Gross Recoveries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NPL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Delinquency (30+ DPD)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3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 userDrawn="1"/>
        </p:nvSpPr>
        <p:spPr bwMode="ltGray">
          <a:xfrm>
            <a:off x="0" y="535987"/>
            <a:ext cx="9144000" cy="2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1800" dirty="0">
              <a:solidFill>
                <a:prstClr val="white"/>
              </a:solidFill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 bwMode="gray">
          <a:xfrm>
            <a:off x="457200" y="102586"/>
            <a:ext cx="8622150" cy="418058"/>
          </a:xfrm>
          <a:prstGeom prst="rect">
            <a:avLst/>
          </a:prstGeom>
        </p:spPr>
        <p:txBody>
          <a:bodyPr lIns="0"/>
          <a:lstStyle>
            <a:lvl1pPr>
              <a:defRPr>
                <a:latin typeface="+mn-lt"/>
              </a:defRPr>
            </a:lvl1pPr>
          </a:lstStyle>
          <a:p>
            <a:r>
              <a:rPr lang="es-ES_tradnl" noProof="0" dirty="0" smtClean="0"/>
              <a:t>Haga clic para modificar el estilo de título del patrón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1994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Roll Rate to 90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Vertical Ratio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Roll Rate to 30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Roll Rate to 60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78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redit_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8890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gray">
          <a:xfrm>
            <a:off x="5138928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>
            <a:off x="365760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 bwMode="gray">
          <a:xfrm>
            <a:off x="5128652" y="427413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4572899" y="1568928"/>
            <a:ext cx="0" cy="4846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539751" y="3675154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36576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Outflows to NPL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5120640" y="393192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VMG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Diagonal Ratio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Inflows to NPL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781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4274139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New Business – Exceptions %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128016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New Business – High Risk %</a:t>
            </a:r>
            <a:endParaRPr lang="en-US" sz="1400" b="1" baseline="30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3958648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Vintage Performance vs. Credit Quality 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5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 bwMode="gray">
          <a:xfrm>
            <a:off x="4572000" y="1551137"/>
            <a:ext cx="0" cy="469726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1557989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8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15346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2016 Monthly Trend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2016 Distribution</a:t>
            </a:r>
            <a:endParaRPr lang="en-US" sz="1400" b="1" baseline="30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12192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Quarterly: Actual vs. Budget ($MM)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61517" y="3837080"/>
            <a:ext cx="0" cy="25740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3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47472" y="777240"/>
            <a:ext cx="8046720" cy="40233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b="1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539751" y="3837079"/>
            <a:ext cx="804353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 bwMode="gray">
          <a:xfrm>
            <a:off x="655608" y="15346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 bwMode="gray">
          <a:xfrm>
            <a:off x="393192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5138177" y="4161052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6576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2016 Monthly Trend</a:t>
            </a:r>
            <a:endParaRPr lang="en-US" sz="1400" b="1" dirty="0">
              <a:solidFill>
                <a:srgbClr val="000000"/>
              </a:solidFill>
              <a:latin typeface="Calibri"/>
              <a:ea typeface="ＭＳ Ｐゴシック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120640" y="38832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2016 Distribution</a:t>
            </a:r>
            <a:endParaRPr lang="en-US" sz="1400" b="1" baseline="30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12192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Quarterly: Actual vs. Budget ($MM)</a:t>
            </a:r>
            <a:endParaRPr lang="en-US" sz="1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4561517" y="3837080"/>
            <a:ext cx="0" cy="25740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1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_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2 Rectángulo"/>
          <p:cNvSpPr/>
          <p:nvPr userDrawn="1"/>
        </p:nvSpPr>
        <p:spPr>
          <a:xfrm>
            <a:off x="0" y="584512"/>
            <a:ext cx="91440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655608" y="1077491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743200" y="3654623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  <a:ea typeface="ＭＳ Ｐゴシック"/>
              </a:rPr>
              <a:t>Overdraft Recoveries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85031" y="762000"/>
            <a:ext cx="317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/>
              </a:rPr>
              <a:t>Outstanding Retail Overdraft Portfolio</a:t>
            </a:r>
          </a:p>
        </p:txBody>
      </p:sp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8637987" y="6411106"/>
            <a:ext cx="444137" cy="483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eaLnBrk="1" hangingPunct="1"/>
            <a:fld id="{D933D2DF-8367-44D3-88AD-2026DA118661}" type="slidenum"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pPr algn="ctr" eaLnBrk="1" hangingPunct="1"/>
              <a:t>‹#›</a:t>
            </a:fld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8163" y="3962400"/>
            <a:ext cx="7927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667" y="2803749"/>
            <a:ext cx="3042604" cy="113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153236" y="5998759"/>
            <a:ext cx="491247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800" b="1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Confidential Information</a:t>
            </a:r>
            <a:r>
              <a:rPr lang="en-US" sz="800" dirty="0">
                <a:solidFill>
                  <a:srgbClr val="FFFFFF">
                    <a:lumMod val="50000"/>
                  </a:srgbClr>
                </a:solidFill>
                <a:latin typeface="Arial"/>
                <a:cs typeface="Arial"/>
              </a:rPr>
              <a:t> – Defined as information that the unauthorized disclosure, destruction or compromise would result in substantive financial loss or sever damage to Santander’s integrity; cause significant advantage to competitor or generate financial penalties, due to violation of regulatory and legal requirements.  Information is intended for internal Santander use only, on a strict need to know basis.</a:t>
            </a:r>
          </a:p>
        </p:txBody>
      </p:sp>
    </p:spTree>
    <p:extLst>
      <p:ext uri="{BB962C8B-B14F-4D97-AF65-F5344CB8AC3E}">
        <p14:creationId xmlns:p14="http://schemas.microsoft.com/office/powerpoint/2010/main" val="170591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169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539913" y="6523581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7466239" y="6352401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baseline="30000" dirty="0">
                <a:solidFill>
                  <a:srgbClr val="000000"/>
                </a:solidFill>
                <a:latin typeface="Calibri"/>
              </a:rPr>
              <a:t>Proprietary &amp; Confidential</a:t>
            </a:r>
            <a:endParaRPr lang="en-US" sz="1200" b="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40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12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vmlDrawing" Target="../drawings/vmlDrawing12.vml"/><Relationship Id="rId10" Type="http://schemas.openxmlformats.org/officeDocument/2006/relationships/slideLayout" Target="../slideLayouts/slideLayout13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6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image" Target="../media/image10.wmf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4" Type="http://schemas.openxmlformats.org/officeDocument/2006/relationships/image" Target="../media/image1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slideLayout" Target="../slideLayouts/slideLayout167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56.xml"/><Relationship Id="rId16" Type="http://schemas.openxmlformats.org/officeDocument/2006/relationships/tags" Target="../tags/tag14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vmlDrawing" Target="../drawings/vmlDrawing13.v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slideLayout" Target="../slideLayouts/slideLayout180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69.xml"/><Relationship Id="rId16" Type="http://schemas.openxmlformats.org/officeDocument/2006/relationships/tags" Target="../tags/tag15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5" Type="http://schemas.openxmlformats.org/officeDocument/2006/relationships/vmlDrawing" Target="../drawings/vmlDrawing14.v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4" Type="http://schemas.openxmlformats.org/officeDocument/2006/relationships/image" Target="../media/image1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theme" Target="../theme/theme18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84.xml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5" Type="http://schemas.openxmlformats.org/officeDocument/2006/relationships/tags" Target="../tags/tag16.xml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vmlDrawing" Target="../drawings/vmlDrawing15.v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2.xml"/><Relationship Id="rId13" Type="http://schemas.openxmlformats.org/officeDocument/2006/relationships/theme" Target="../theme/theme1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6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96.xml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199.xml"/><Relationship Id="rId15" Type="http://schemas.openxmlformats.org/officeDocument/2006/relationships/tags" Target="../tags/tag17.xml"/><Relationship Id="rId10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203.xml"/><Relationship Id="rId14" Type="http://schemas.openxmlformats.org/officeDocument/2006/relationships/vmlDrawing" Target="../drawings/vmlDrawing16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vmlDrawing" Target="../drawings/vmlDrawing1.v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08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vmlDrawing" Target="../drawings/vmlDrawing2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vmlDrawing" Target="../drawings/vmlDrawing3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41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vmlDrawing" Target="../drawings/vmlDrawing4.v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53.xml"/><Relationship Id="rId16" Type="http://schemas.openxmlformats.org/officeDocument/2006/relationships/oleObject" Target="../embeddings/oleObject5.bin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vmlDrawing" Target="../drawings/vmlDrawing5.v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21" Type="http://schemas.openxmlformats.org/officeDocument/2006/relationships/vmlDrawing" Target="../drawings/vmlDrawing6.v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24" Type="http://schemas.openxmlformats.org/officeDocument/2006/relationships/image" Target="../media/image6.emf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23" Type="http://schemas.openxmlformats.org/officeDocument/2006/relationships/oleObject" Target="../embeddings/oleObject6.bin"/><Relationship Id="rId10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2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Relationship Id="rId22" Type="http://schemas.openxmlformats.org/officeDocument/2006/relationships/tags" Target="../tags/tag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85.xml"/><Relationship Id="rId21" Type="http://schemas.openxmlformats.org/officeDocument/2006/relationships/vmlDrawing" Target="../drawings/vmlDrawing8.v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theme" Target="../theme/theme8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image" Target="../media/image6.emf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oleObject" Target="../embeddings/oleObject8.bin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tags" Target="../tags/tag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4.xml"/><Relationship Id="rId21" Type="http://schemas.openxmlformats.org/officeDocument/2006/relationships/vmlDrawing" Target="../drawings/vmlDrawing10.v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image" Target="../media/image6.emf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oleObject" Target="../embeddings/oleObject10.bin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tags" Target="../tags/tag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  <a:ea typeface="+mn-ea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082064" y="6203393"/>
            <a:ext cx="199208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baseline="30000" dirty="0">
                <a:solidFill>
                  <a:schemeClr val="tx1"/>
                </a:solidFill>
              </a:rPr>
              <a:t>Proprietary &amp; Confidential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08633" y="6396093"/>
            <a:ext cx="146232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baseline="30000" dirty="0" smtClean="0">
                <a:solidFill>
                  <a:schemeClr val="tx1"/>
                </a:solidFill>
              </a:rPr>
              <a:t>Santander Bank N.A</a:t>
            </a:r>
            <a:r>
              <a:rPr lang="en-US" sz="1500" b="1" baseline="0" dirty="0" smtClean="0">
                <a:solidFill>
                  <a:schemeClr val="tx1"/>
                </a:solidFill>
              </a:rPr>
              <a:t> 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08633" y="6145466"/>
            <a:ext cx="220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1B771B6-E74D-49BD-82F1-4AD1A46B49ED}" type="datetime8">
              <a:rPr lang="en-US" sz="1400" smtClean="0"/>
              <a:t>8/3/2016 9:39 AM</a:t>
            </a:fld>
            <a:endParaRPr lang="en-US" sz="1400" dirty="0"/>
          </a:p>
        </p:txBody>
      </p:sp>
      <p:pic>
        <p:nvPicPr>
          <p:cNvPr id="11" name="Picture 10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3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3" r:id="rId2"/>
    <p:sldLayoutId id="214748384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2234721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1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  <a:ea typeface="+mn-ea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57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8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>
                <a:solidFill>
                  <a:srgbClr val="FF0000"/>
                </a:solidFill>
                <a:latin typeface="Arial Bold" pitchFamily="-112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2BA6D0D7-B001-4A62-B44E-941D3D117604}" type="slidenum">
              <a:rPr lang="en-US" sz="1400"/>
              <a:pPr>
                <a:defRPr/>
              </a:pPr>
              <a:t>‹#›</a:t>
            </a:fld>
            <a:endParaRPr lang="en-US" sz="1400" dirty="0"/>
          </a:p>
        </p:txBody>
      </p:sp>
      <p:pic>
        <p:nvPicPr>
          <p:cNvPr id="2" name="Picture 36" descr="Logo_Peq01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6345238"/>
            <a:ext cx="1917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09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w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7529788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6407850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062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8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5746725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31604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3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  <p:sldLayoutId id="214748413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3231598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539913" y="6425723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  <a:ea typeface="+mn-ea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7451876" y="6438905"/>
            <a:ext cx="0" cy="20796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449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1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  <p:sldLayoutId id="2147484155" r:id="rId15"/>
  </p:sldLayoutIdLst>
  <p:transition>
    <p:pull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5pPr>
      <a:lvl6pPr marL="383994"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767989"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151983"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1535977" algn="ctr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marL="287996" indent="-287996" algn="l" rtl="0" eaLnBrk="1" fontAlgn="base" hangingPunct="1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3991" indent="-239996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59986" indent="-19199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43980" indent="-191997" algn="l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727974" indent="-191997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11968" indent="-191997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495963" indent="-191997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2879957" indent="-191997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263951" indent="-191997" algn="l" rtl="0" eaLnBrk="1" fontAlgn="base" hangingPunct="1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994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989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3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977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9972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3966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7960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1954" algn="l" defTabSz="76798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294800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539913" y="6425723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  <a:ea typeface="+mn-ea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7451876" y="6438905"/>
            <a:ext cx="0" cy="20796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9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185504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539913" y="6425723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  <a:ea typeface="+mn-ea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7451876" y="6438905"/>
            <a:ext cx="0" cy="20796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  <a:ea typeface="+mn-ea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7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4005686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  <a:ea typeface="+mn-ea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  <a:ea typeface="+mn-ea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  <a:ea typeface="+mn-ea"/>
            </a:endParaRPr>
          </a:p>
        </p:txBody>
      </p:sp>
      <p:pic>
        <p:nvPicPr>
          <p:cNvPr id="7" name="Picture 6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787563" y="6549548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336337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\\HOBBES\Clientes_2\Marketing_Corporativo\01_Identidad_Corporativa\01_logos\001_APROBADOS\01_A-SANTANDER CORPORATIVO\00_USO NORMAL\A-Santander-positivo_RGB.jpg">
            <a:hlinkClick r:id="" action="ppaction://noaction"/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13429" r="4696" b="18462"/>
          <a:stretch/>
        </p:blipFill>
        <p:spPr bwMode="gray">
          <a:xfrm>
            <a:off x="7539913" y="6425723"/>
            <a:ext cx="1158875" cy="25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 userDrawn="1"/>
        </p:nvSpPr>
        <p:spPr bwMode="gray">
          <a:xfrm>
            <a:off x="7391136" y="177734"/>
            <a:ext cx="15940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lvl="0" indent="0" algn="ctr" defTabSz="877539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Arial" pitchFamily="34" charset="0"/>
              <a:buNone/>
              <a:defRPr sz="1200">
                <a:solidFill>
                  <a:schemeClr val="bg1"/>
                </a:solidFill>
                <a:latin typeface="Calibri"/>
              </a:defRPr>
            </a:lvl1pPr>
            <a:lvl2pPr marL="622300" lvl="1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1079500" lvl="2" indent="-165100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6002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4pPr>
            <a:lvl5pPr marL="2057400" indent="-228600">
              <a:spcBef>
                <a:spcPct val="20000"/>
              </a:spcBef>
              <a:buClr>
                <a:srgbClr val="DB0B11"/>
              </a:buClr>
              <a:buFont typeface="Arial" pitchFamily="34" charset="0"/>
              <a:buChar char="•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 eaLnBrk="1" hangingPunct="1">
              <a:spcBef>
                <a:spcPts val="0"/>
              </a:spcBef>
            </a:pPr>
            <a:fld id="{9C506194-A844-4C66-BBE9-49A1FBA52770}" type="slidenum">
              <a:rPr lang="en-GB" sz="1400" smtClean="0">
                <a:solidFill>
                  <a:srgbClr val="FF0000"/>
                </a:solidFill>
                <a:latin typeface="Arial"/>
              </a:rPr>
              <a:pPr algn="r" eaLnBrk="1" hangingPunct="1">
                <a:spcBef>
                  <a:spcPts val="0"/>
                </a:spcBef>
              </a:pPr>
              <a:t>‹#›</a:t>
            </a:fld>
            <a:r>
              <a:rPr lang="en-GB" sz="1400" dirty="0" smtClean="0">
                <a:solidFill>
                  <a:prstClr val="white"/>
                </a:solidFill>
                <a:latin typeface="Arial"/>
              </a:rPr>
              <a:t> </a:t>
            </a:r>
            <a:endParaRPr lang="en-GB" sz="14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66239" y="6198483"/>
            <a:ext cx="1449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aseline="30000" dirty="0">
                <a:solidFill>
                  <a:srgbClr val="FF0000"/>
                </a:solidFill>
                <a:latin typeface="Arial"/>
              </a:rPr>
              <a:t>Proprietary &amp; Confidential</a:t>
            </a:r>
            <a:endParaRPr lang="en-US" sz="120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91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914400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3275" indent="-179388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Picture 16" descr="SOV_lineartRev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/>
          <a:stretch>
            <a:fillRect/>
          </a:stretch>
        </p:blipFill>
        <p:spPr bwMode="auto">
          <a:xfrm>
            <a:off x="304800" y="6364288"/>
            <a:ext cx="12588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8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  <p:sldLayoutId id="2147483998" r:id="rId18"/>
    <p:sldLayoutId id="2147483999" r:id="rId1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>
          <a:solidFill>
            <a:srgbClr val="FF0000"/>
          </a:solidFill>
          <a:latin typeface="+mn-lt"/>
          <a:ea typeface="+mn-ea"/>
          <a:cs typeface="ＭＳ Ｐゴシック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ＭＳ Ｐゴシック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Arial" pitchFamily="34" charset="0"/>
          <a:ea typeface="+mn-ea"/>
          <a:cs typeface="ＭＳ Ｐゴシック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Arial" pitchFamily="34" charset="0"/>
          <a:ea typeface="+mn-ea"/>
          <a:cs typeface="ＭＳ Ｐゴシック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ＭＳ Ｐゴシック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Picture 16" descr="SOV_lineartRev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/>
          <a:stretch>
            <a:fillRect/>
          </a:stretch>
        </p:blipFill>
        <p:spPr bwMode="auto">
          <a:xfrm>
            <a:off x="304800" y="6364288"/>
            <a:ext cx="12588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88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>
          <a:solidFill>
            <a:srgbClr val="FF0000"/>
          </a:solidFill>
          <a:latin typeface="+mn-lt"/>
          <a:ea typeface="+mn-ea"/>
          <a:cs typeface="ＭＳ Ｐゴシック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ＭＳ Ｐゴシック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Arial" pitchFamily="34" charset="0"/>
          <a:ea typeface="+mn-ea"/>
          <a:cs typeface="ＭＳ Ｐゴシック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Arial" pitchFamily="34" charset="0"/>
          <a:ea typeface="+mn-ea"/>
          <a:cs typeface="ＭＳ Ｐゴシック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ＭＳ Ｐゴシック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4" name="Picture 16" descr="SOV_lineartRev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/>
          <a:stretch>
            <a:fillRect/>
          </a:stretch>
        </p:blipFill>
        <p:spPr bwMode="auto">
          <a:xfrm>
            <a:off x="304800" y="6364288"/>
            <a:ext cx="12588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7171630" y="6337509"/>
            <a:ext cx="383861" cy="52049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eaLnBrk="1" hangingPunct="1"/>
            <a:fld id="{4B995CA3-950E-4A67-93FA-32DF8F71E228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eaLnBrk="1" hangingPunct="1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6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 Bold" pitchFamily="1" charset="0"/>
          <a:ea typeface="ＭＳ Ｐゴシック" charset="-128"/>
        </a:defRPr>
      </a:lvl9pPr>
    </p:titleStyle>
    <p:bodyStyle>
      <a:lvl1pPr marL="153988" indent="-153988" algn="l" rtl="0" eaLnBrk="1" fontAlgn="base" hangingPunct="1">
        <a:spcBef>
          <a:spcPct val="20000"/>
        </a:spcBef>
        <a:spcAft>
          <a:spcPct val="0"/>
        </a:spcAft>
        <a:defRPr>
          <a:solidFill>
            <a:srgbClr val="FF0000"/>
          </a:solidFill>
          <a:latin typeface="+mn-lt"/>
          <a:ea typeface="+mn-ea"/>
          <a:cs typeface="ＭＳ Ｐゴシック"/>
        </a:defRPr>
      </a:lvl1pPr>
      <a:lvl2pPr marL="512763" indent="-1682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ＭＳ Ｐゴシック"/>
        </a:defRPr>
      </a:lvl2pPr>
      <a:lvl3pPr marL="931863" indent="-228600" algn="l" rtl="0" eaLnBrk="1" fontAlgn="base" hangingPunct="1">
        <a:lnSpc>
          <a:spcPct val="16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Arial" pitchFamily="34" charset="0"/>
          <a:ea typeface="+mn-ea"/>
          <a:cs typeface="ＭＳ Ｐゴシック"/>
        </a:defRPr>
      </a:lvl3pPr>
      <a:lvl4pPr marL="13509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Arial" pitchFamily="34" charset="0"/>
          <a:ea typeface="+mn-ea"/>
          <a:cs typeface="ＭＳ Ｐゴシック"/>
        </a:defRPr>
      </a:lvl4pPr>
      <a:lvl5pPr marL="17700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  <a:cs typeface="ＭＳ Ｐゴシック"/>
        </a:defRPr>
      </a:lvl5pPr>
      <a:lvl6pPr marL="22272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6pPr>
      <a:lvl7pPr marL="26844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7pPr>
      <a:lvl8pPr marL="31416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8pPr>
      <a:lvl9pPr marL="3598863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25992"/>
              </p:ext>
            </p:extLst>
          </p:nvPr>
        </p:nvGraphicFramePr>
        <p:xfrm>
          <a:off x="268689" y="667018"/>
          <a:ext cx="8378161" cy="822960"/>
        </p:xfrm>
        <a:graphic>
          <a:graphicData uri="http://schemas.openxmlformats.org/drawingml/2006/table">
            <a:tbl>
              <a:tblPr firstRow="1" bandRow="1"/>
              <a:tblGrid>
                <a:gridCol w="734986"/>
                <a:gridCol w="2596147"/>
                <a:gridCol w="969716"/>
                <a:gridCol w="980295"/>
                <a:gridCol w="1079201"/>
                <a:gridCol w="959455"/>
                <a:gridCol w="1058361"/>
              </a:tblGrid>
              <a:tr h="1289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type</a:t>
                      </a:r>
                      <a:endParaRPr lang="en-US" sz="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  <a:endParaRPr lang="en-US" sz="800" b="1" kern="1200" baseline="30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June 2016</a:t>
                      </a:r>
                      <a:endParaRPr lang="en-US" sz="800" b="1" kern="1200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 2016</a:t>
                      </a:r>
                      <a:endParaRPr lang="en-US" sz="800" b="1" kern="1200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 2016</a:t>
                      </a:r>
                      <a:endParaRPr lang="en-US" sz="800" b="1" kern="1200" baseline="30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Amber trigger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indent="0" algn="ctr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8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 limit</a:t>
                      </a:r>
                      <a:endParaRPr lang="en-US" sz="8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28911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adequacy</a:t>
                      </a:r>
                      <a:endParaRPr lang="en-US" sz="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Equity Tier 1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&lt;=11.00%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28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Risk-based Capital Ratio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&lt;=12.00%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28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Capital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Ratio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16.23%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15.83%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15.78%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&lt;=14.00%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289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Leverage Ratio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11.29%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&lt;=10.00%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Footnote"/>
          <p:cNvSpPr/>
          <p:nvPr/>
        </p:nvSpPr>
        <p:spPr bwMode="auto">
          <a:xfrm>
            <a:off x="234689" y="6288554"/>
            <a:ext cx="739686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sz="700" dirty="0">
                <a:solidFill>
                  <a:srgbClr val="000000"/>
                </a:solidFill>
              </a:rPr>
              <a:t>Note: Stressed measures (capital ratios, CCAR loss budget, and pre-provision net revenue impairment) tested annually during stress test </a:t>
            </a:r>
            <a:r>
              <a:rPr lang="en-US" sz="700" dirty="0" smtClean="0">
                <a:solidFill>
                  <a:srgbClr val="000000"/>
                </a:solidFill>
              </a:rPr>
              <a:t>cycle</a:t>
            </a:r>
          </a:p>
          <a:p>
            <a:r>
              <a:rPr lang="en-US" sz="700" dirty="0" smtClean="0">
                <a:solidFill>
                  <a:srgbClr val="FF0000"/>
                </a:solidFill>
                <a:sym typeface="Arial"/>
              </a:rPr>
              <a:t>1</a:t>
            </a:r>
            <a:r>
              <a:rPr lang="en-US" sz="700" dirty="0" smtClean="0">
                <a:solidFill>
                  <a:srgbClr val="000000"/>
                </a:solidFill>
                <a:sym typeface="Arial"/>
              </a:rPr>
              <a:t>       H</a:t>
            </a:r>
            <a:r>
              <a:rPr lang="en-US" sz="700" dirty="0" smtClean="0">
                <a:solidFill>
                  <a:srgbClr val="000000"/>
                </a:solidFill>
              </a:rPr>
              <a:t>istorical </a:t>
            </a:r>
            <a:r>
              <a:rPr lang="en-US" sz="700" dirty="0">
                <a:solidFill>
                  <a:srgbClr val="000000"/>
                </a:solidFill>
              </a:rPr>
              <a:t>figures restated to correct a </a:t>
            </a:r>
            <a:r>
              <a:rPr lang="en-US" sz="700" dirty="0" smtClean="0">
                <a:solidFill>
                  <a:srgbClr val="000000"/>
                </a:solidFill>
              </a:rPr>
              <a:t>processing error</a:t>
            </a:r>
            <a:endParaRPr lang="en-US" sz="700" dirty="0">
              <a:solidFill>
                <a:srgbClr val="000000"/>
              </a:solidFill>
              <a:sym typeface="Arial"/>
            </a:endParaRPr>
          </a:p>
          <a:p>
            <a:r>
              <a:rPr lang="en-US" sz="700" dirty="0" smtClean="0">
                <a:solidFill>
                  <a:srgbClr val="FF0000"/>
                </a:solidFill>
                <a:sym typeface="Arial"/>
              </a:rPr>
              <a:t>2</a:t>
            </a:r>
            <a:r>
              <a:rPr lang="en-US" sz="700" dirty="0" smtClean="0">
                <a:solidFill>
                  <a:srgbClr val="000000"/>
                </a:solidFill>
                <a:sym typeface="Arial"/>
              </a:rPr>
              <a:t>.      SRR: Santander Risk Rating (internal rating scale) of 5.0 maps to a BB+ according to the S&amp;P rating scale, measured by one obligor</a:t>
            </a:r>
            <a:endParaRPr lang="en-US" sz="700" dirty="0">
              <a:solidFill>
                <a:srgbClr val="000000"/>
              </a:solidFill>
              <a:sym typeface="Arial"/>
            </a:endParaRPr>
          </a:p>
          <a:p>
            <a:r>
              <a:rPr lang="en-US" sz="700" dirty="0" smtClean="0">
                <a:solidFill>
                  <a:srgbClr val="FF0000"/>
                </a:solidFill>
                <a:sym typeface="Arial"/>
              </a:rPr>
              <a:t>3 </a:t>
            </a:r>
            <a:r>
              <a:rPr lang="en-US" sz="700" dirty="0" smtClean="0">
                <a:solidFill>
                  <a:srgbClr val="000000"/>
                </a:solidFill>
                <a:sym typeface="Arial"/>
              </a:rPr>
              <a:t>      CFPB </a:t>
            </a:r>
            <a:r>
              <a:rPr lang="en-US" sz="700" dirty="0">
                <a:solidFill>
                  <a:srgbClr val="000000"/>
                </a:solidFill>
                <a:sym typeface="Arial"/>
              </a:rPr>
              <a:t>compliance risk metric is calculated by taking the average of the trailing three month </a:t>
            </a:r>
            <a:r>
              <a:rPr lang="en-US" sz="700" dirty="0" smtClean="0">
                <a:solidFill>
                  <a:srgbClr val="000000"/>
                </a:solidFill>
                <a:sym typeface="Arial"/>
              </a:rPr>
              <a:t>figures</a:t>
            </a:r>
          </a:p>
          <a:p>
            <a:r>
              <a:rPr lang="en-US" sz="700" dirty="0" smtClean="0">
                <a:solidFill>
                  <a:srgbClr val="FF0000"/>
                </a:solidFill>
                <a:sym typeface="Arial"/>
              </a:rPr>
              <a:t>4 </a:t>
            </a:r>
            <a:r>
              <a:rPr lang="en-US" sz="700" dirty="0" smtClean="0">
                <a:solidFill>
                  <a:srgbClr val="000000"/>
                </a:solidFill>
                <a:sym typeface="Arial"/>
              </a:rPr>
              <a:t>      Excludes derivative exposure and asset under project Prado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99945"/>
              </p:ext>
            </p:extLst>
          </p:nvPr>
        </p:nvGraphicFramePr>
        <p:xfrm>
          <a:off x="268689" y="3786822"/>
          <a:ext cx="8378162" cy="807720"/>
        </p:xfrm>
        <a:graphic>
          <a:graphicData uri="http://schemas.openxmlformats.org/drawingml/2006/table">
            <a:tbl>
              <a:tblPr firstRow="1" bandRow="1"/>
              <a:tblGrid>
                <a:gridCol w="734986"/>
                <a:gridCol w="2596775"/>
                <a:gridCol w="968666"/>
                <a:gridCol w="980507"/>
                <a:gridCol w="1079413"/>
                <a:gridCol w="959455"/>
                <a:gridCol w="1058360"/>
              </a:tblGrid>
              <a:tr h="106725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Liquidity</a:t>
                      </a:r>
                      <a:r>
                        <a:rPr lang="en-US" sz="800" b="1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 / funding risk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Stressed Survival Period</a:t>
                      </a:r>
                      <a:endParaRPr lang="en-US" sz="700" b="0" i="0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pending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 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180 days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75 days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45 days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0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Liquidity Coverage Ratio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(US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Modified)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168%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105%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100%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06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Structural Funding Ratio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103%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100%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06725">
                <a:tc vMerge="1">
                  <a:txBody>
                    <a:bodyPr/>
                    <a:lstStyle/>
                    <a:p>
                      <a:pPr algn="l"/>
                      <a:endParaRPr lang="en-US" sz="7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 Encumbrance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35%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40%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06725">
                <a:tc vMerge="1">
                  <a:txBody>
                    <a:bodyPr/>
                    <a:lstStyle/>
                    <a:p>
                      <a:pPr algn="l"/>
                      <a:endParaRPr lang="en-US" sz="700" b="1" kern="1200" dirty="0">
                        <a:solidFill>
                          <a:schemeClr val="tx1"/>
                        </a:solidFill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Loan to Deposit Ratio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91.30%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89.4%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92.5%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97.5%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&gt;=100%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07936"/>
              </p:ext>
            </p:extLst>
          </p:nvPr>
        </p:nvGraphicFramePr>
        <p:xfrm>
          <a:off x="268689" y="4587675"/>
          <a:ext cx="8378164" cy="537972"/>
        </p:xfrm>
        <a:graphic>
          <a:graphicData uri="http://schemas.openxmlformats.org/drawingml/2006/table">
            <a:tbl>
              <a:tblPr firstRow="1" bandRow="1"/>
              <a:tblGrid>
                <a:gridCol w="734986"/>
                <a:gridCol w="2596775"/>
                <a:gridCol w="966619"/>
                <a:gridCol w="981531"/>
                <a:gridCol w="1076769"/>
                <a:gridCol w="963123"/>
                <a:gridCol w="1058361"/>
              </a:tblGrid>
              <a:tr h="10033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l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Interest rate risk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Net</a:t>
                      </a:r>
                      <a:r>
                        <a:rPr lang="en-US" sz="7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interest income sensitivity</a:t>
                      </a: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(+/- 100bps shock)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-6.70%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-6.2% 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6.8%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-10.0%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-11.0%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85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Market value of equity sensitivity (+/- 100 bps shock)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7.9%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-8.0% 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-9.0%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 -10.0%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85923"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MTM Risk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Market Value at Risk (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$2.5M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$2.5M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$2.7M 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$5.4M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$7.0M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27318"/>
              </p:ext>
            </p:extLst>
          </p:nvPr>
        </p:nvGraphicFramePr>
        <p:xfrm>
          <a:off x="268689" y="5085327"/>
          <a:ext cx="8378163" cy="484632"/>
        </p:xfrm>
        <a:graphic>
          <a:graphicData uri="http://schemas.openxmlformats.org/drawingml/2006/table">
            <a:tbl>
              <a:tblPr firstRow="1" bandRow="1"/>
              <a:tblGrid>
                <a:gridCol w="734986"/>
                <a:gridCol w="2596775"/>
                <a:gridCol w="966620"/>
                <a:gridCol w="981531"/>
                <a:gridCol w="1076769"/>
                <a:gridCol w="963122"/>
                <a:gridCol w="1058360"/>
              </a:tblGrid>
              <a:tr h="84497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l" rtl="0" fontAlgn="ctr"/>
                      <a:r>
                        <a:rPr lang="en-US" sz="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Compliance risk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CFPB Complaints</a:t>
                      </a:r>
                      <a:r>
                        <a:rPr lang="en-US" sz="700" b="0" i="0" u="none" strike="noStrike" kern="1200" baseline="300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3</a:t>
                      </a:r>
                      <a:endParaRPr lang="en-US" sz="700" b="0" i="0" kern="12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&gt;=35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OCC enforcement actions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Wingdings"/>
                        <a:buNone/>
                      </a:pP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49836">
                <a:tc vMerge="1"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/>
                        <a:cs typeface="ＭＳ Ｐゴシック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Risk customers as % of total customers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0.47%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0.45%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2.0%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3.0%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66788"/>
              </p:ext>
            </p:extLst>
          </p:nvPr>
        </p:nvGraphicFramePr>
        <p:xfrm>
          <a:off x="260421" y="5569507"/>
          <a:ext cx="8386428" cy="484632"/>
        </p:xfrm>
        <a:graphic>
          <a:graphicData uri="http://schemas.openxmlformats.org/drawingml/2006/table">
            <a:tbl>
              <a:tblPr firstRow="1" bandRow="1"/>
              <a:tblGrid>
                <a:gridCol w="735027"/>
                <a:gridCol w="2605002"/>
                <a:gridCol w="1455338"/>
                <a:gridCol w="1574542"/>
                <a:gridCol w="939201"/>
                <a:gridCol w="1077318"/>
              </a:tblGrid>
              <a:tr h="84463">
                <a:tc>
                  <a:txBody>
                    <a:bodyPr/>
                    <a:lstStyle/>
                    <a:p>
                      <a:pPr algn="l" rtl="0" fontAlgn="ctr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2Q-16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1Q-16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Amber trigger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limit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84463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l" rtl="0" fontAlgn="ctr"/>
                      <a:r>
                        <a:rPr lang="en-US" sz="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Operational risk</a:t>
                      </a:r>
                      <a:endParaRPr lang="en-US" sz="600" b="0" i="0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Gross Operational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Risk Losses / Net Revenue</a:t>
                      </a: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Pending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1.92%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1.50%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2.0%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84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 Operational Risk Events</a:t>
                      </a:r>
                      <a:endParaRPr lang="en-US" sz="7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Pending</a:t>
                      </a:r>
                      <a:endParaRPr lang="en-US" sz="7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US" sz="7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&gt;3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&gt;4</a:t>
                      </a: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50016"/>
              </p:ext>
            </p:extLst>
          </p:nvPr>
        </p:nvGraphicFramePr>
        <p:xfrm>
          <a:off x="264783" y="6052788"/>
          <a:ext cx="8373188" cy="176784"/>
        </p:xfrm>
        <a:graphic>
          <a:graphicData uri="http://schemas.openxmlformats.org/drawingml/2006/table">
            <a:tbl>
              <a:tblPr firstRow="1" bandRow="1"/>
              <a:tblGrid>
                <a:gridCol w="735043"/>
                <a:gridCol w="2596814"/>
                <a:gridCol w="1459399"/>
                <a:gridCol w="1574577"/>
                <a:gridCol w="939221"/>
                <a:gridCol w="1068134"/>
              </a:tblGrid>
              <a:tr h="85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algn="l" rtl="0" fontAlgn="ctr"/>
                      <a:r>
                        <a:rPr lang="en-US" sz="8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Model Risk</a:t>
                      </a:r>
                      <a:endParaRPr lang="en-US" sz="800" b="1" i="0" u="none" strike="noStrike" kern="1200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/>
                          <a:cs typeface="Arial" panose="020B0604020202020204" pitchFamily="34" charset="0"/>
                        </a:rPr>
                        <a:t>Tier 1 Model Backlog</a:t>
                      </a:r>
                      <a:endParaRPr lang="en-US" sz="7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>
                      <a:noFill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  <a:endParaRPr lang="en-US" sz="700" b="1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  <a:endParaRPr lang="en-US" sz="700" b="1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lang="en-US" sz="7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1Q</a:t>
                      </a:r>
                      <a:r>
                        <a:rPr lang="en-US" sz="7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47 / 2Q = </a:t>
                      </a: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  <a:endParaRPr lang="en-US" sz="7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34903"/>
              </p:ext>
            </p:extLst>
          </p:nvPr>
        </p:nvGraphicFramePr>
        <p:xfrm>
          <a:off x="268689" y="1491136"/>
          <a:ext cx="8378163" cy="2284269"/>
        </p:xfrm>
        <a:graphic>
          <a:graphicData uri="http://schemas.openxmlformats.org/drawingml/2006/table">
            <a:tbl>
              <a:tblPr firstRow="1" bandRow="1"/>
              <a:tblGrid>
                <a:gridCol w="721323"/>
                <a:gridCol w="2609842"/>
                <a:gridCol w="971739"/>
                <a:gridCol w="980920"/>
                <a:gridCol w="1076522"/>
                <a:gridCol w="958812"/>
                <a:gridCol w="1059005"/>
              </a:tblGrid>
              <a:tr h="130872">
                <a:tc rowSpan="1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risk</a:t>
                      </a:r>
                    </a:p>
                  </a:txBody>
                  <a:tcPr marL="27432" marR="27432" marT="27432" marB="2743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Charge-off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</a:t>
                      </a:r>
                      <a:r>
                        <a:rPr lang="en-US" sz="700" b="0" i="0" kern="1200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30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6125" indent="0" algn="l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Banking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0.68%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0.64%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0.79%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30872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46125" indent="0" algn="l" rtl="0" fontAlgn="ctr">
                        <a:tabLst/>
                      </a:pP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C&amp;I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-0.03%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-0.01%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0.02%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30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6125" indent="0" algn="l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0.03%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0.03%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0.06%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0.3%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308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6125" indent="0" algn="l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GCB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% 60+ days past due - SBNA Retail</a:t>
                      </a: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1.97%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2.84%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3.10%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Single obligor exposure (Corporate &amp; Financial Institutions) </a:t>
                      </a:r>
                      <a:r>
                        <a:rPr lang="en-US" sz="700" b="0" i="0" u="none" strike="noStrike" kern="1200" baseline="30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/>
                          <a:cs typeface="+mn-cs"/>
                        </a:rPr>
                        <a:t>4</a:t>
                      </a:r>
                      <a:endParaRPr lang="en-US" sz="700" b="0" i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&gt;$200M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Top 20 Corporates Exposure</a:t>
                      </a: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5.36 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 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 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8.0BN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Obligor Rating Exposure </a:t>
                      </a:r>
                      <a:r>
                        <a:rPr lang="en-US" sz="700" b="0" i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&gt;$100M: SRR &lt;5.0</a:t>
                      </a: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b="0" i="0" u="none" strike="noStrike" kern="1200" baseline="30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/>
                        </a:rPr>
                        <a:t>2</a:t>
                      </a:r>
                      <a:endParaRPr lang="en-US" sz="700" b="0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76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Exposure (by OCC group)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7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None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over limit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$4.5BN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$5.0BN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Financial &amp; Insurance Exposure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5.1BN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4.9BN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$5.5BN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</a:t>
                      </a: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6.25BN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Utilities Exposure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4.2BN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4.5BN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4.6BN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&gt;=$5.0BN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&gt;=5.5BN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 exposure (excluding Multifamily)</a:t>
                      </a: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8.7BN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$10.1BN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$10.6BN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Finance Exposure</a:t>
                      </a: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2.5BN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2.6BN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2.8BN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$3.75BN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$4.25BN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  <a:tr h="160840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45720" marR="457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Multifamily exposure</a:t>
                      </a:r>
                    </a:p>
                  </a:txBody>
                  <a:tcPr marL="27432" marR="27432" marT="27432" marB="274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10.7BN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10.5BN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F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$10.6BN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 $11.1BN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54000" y="181299"/>
            <a:ext cx="46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Risk </a:t>
            </a:r>
            <a:r>
              <a:rPr lang="en-US" b="1" dirty="0"/>
              <a:t>Appetite </a:t>
            </a:r>
            <a:r>
              <a:rPr lang="en-US" b="1" dirty="0" smtClean="0"/>
              <a:t>Statement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40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G7COloSkqTn8cZgSuJ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5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4_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1_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0800" dir="10800000" algn="ctr" rotWithShape="0">
            <a:schemeClr val="accent2"/>
          </a:outerShdw>
        </a:effectLst>
      </a:spPr>
      <a:bodyPr vert="horz" wrap="none" lIns="91440" tIns="7200" rIns="18000" bIns="72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0800" dir="10800000" algn="ctr" rotWithShape="0">
            <a:schemeClr val="accent2"/>
          </a:outerShdw>
        </a:effectLst>
      </a:spPr>
      <a:bodyPr vert="horz" wrap="none" lIns="91440" tIns="7200" rIns="18000" bIns="72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6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7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3_Bod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8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9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Plantilla3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ONSEJO_Informe Mensual de Riesgos">
  <a:themeElements>
    <a:clrScheme name="San-RiskMI">
      <a:dk1>
        <a:srgbClr val="000000"/>
      </a:dk1>
      <a:lt1>
        <a:sysClr val="window" lastClr="FFFFFF"/>
      </a:lt1>
      <a:dk2>
        <a:srgbClr val="FF0000"/>
      </a:dk2>
      <a:lt2>
        <a:srgbClr val="E3E2E2"/>
      </a:lt2>
      <a:accent1>
        <a:srgbClr val="C7C6C6"/>
      </a:accent1>
      <a:accent2>
        <a:srgbClr val="515151"/>
      </a:accent2>
      <a:accent3>
        <a:srgbClr val="70706F"/>
      </a:accent3>
      <a:accent4>
        <a:srgbClr val="9D9D9C"/>
      </a:accent4>
      <a:accent5>
        <a:srgbClr val="F4A38B"/>
      </a:accent5>
      <a:accent6>
        <a:srgbClr val="FBDCD0"/>
      </a:accent6>
      <a:hlink>
        <a:srgbClr val="C00000"/>
      </a:hlink>
      <a:folHlink>
        <a:srgbClr val="FF6969"/>
      </a:folHlink>
    </a:clrScheme>
    <a:fontScheme name="San_RiskMI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Consumer_Credit_risk">
  <a:themeElements>
    <a:clrScheme name="2_SovSan_Template_US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onsumer_Credit_risk">
  <a:themeElements>
    <a:clrScheme name="2_SovSan_Template_US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Consumer_Credit_risk">
  <a:themeElements>
    <a:clrScheme name="2_SovSan_Template_US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FAAAA"/>
      </a:accent5>
      <a:accent6>
        <a:srgbClr val="AEAEAE"/>
      </a:accent6>
      <a:hlink>
        <a:srgbClr val="777777"/>
      </a:hlink>
      <a:folHlink>
        <a:srgbClr val="29292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ovSan_Template_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ovSan_Template_US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777777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ovSan_Template_US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EAEAE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18230</TotalTime>
  <Words>646</Words>
  <Application>Microsoft Office PowerPoint</Application>
  <PresentationFormat>On-screen Show (4:3)</PresentationFormat>
  <Paragraphs>220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2" baseType="lpstr">
      <vt:lpstr>Body Slide</vt:lpstr>
      <vt:lpstr>CONSEJO_Informe Mensual de Riesgos</vt:lpstr>
      <vt:lpstr>1_CONSEJO_Informe Mensual de Riesgos</vt:lpstr>
      <vt:lpstr>2_CONSEJO_Informe Mensual de Riesgos</vt:lpstr>
      <vt:lpstr>3_CONSEJO_Informe Mensual de Riesgos</vt:lpstr>
      <vt:lpstr>4_CONSEJO_Informe Mensual de Riesgos</vt:lpstr>
      <vt:lpstr>4_Consumer_Credit_risk</vt:lpstr>
      <vt:lpstr>5_Consumer_Credit_risk</vt:lpstr>
      <vt:lpstr>6_Consumer_Credit_risk</vt:lpstr>
      <vt:lpstr>5_CONSEJO_Informe Mensual de Riesgos</vt:lpstr>
      <vt:lpstr>4_Body Slide</vt:lpstr>
      <vt:lpstr>1_Body Slide</vt:lpstr>
      <vt:lpstr>Custom Design</vt:lpstr>
      <vt:lpstr>2_Body Slide</vt:lpstr>
      <vt:lpstr>6_CONSEJO_Informe Mensual de Riesgos</vt:lpstr>
      <vt:lpstr>7_CONSEJO_Informe Mensual de Riesgos</vt:lpstr>
      <vt:lpstr>3_Body Slide</vt:lpstr>
      <vt:lpstr>8_CONSEJO_Informe Mensual de Riesgos</vt:lpstr>
      <vt:lpstr>9_CONSEJO_Informe Mensual de Riesgos</vt:lpstr>
      <vt:lpstr>Plantilla3</vt:lpstr>
      <vt:lpstr>think-cell Slide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Bunnalai, Sivawong (Pong)</dc:creator>
  <cp:lastModifiedBy>Bunnalai, Pong</cp:lastModifiedBy>
  <cp:revision>892</cp:revision>
  <cp:lastPrinted>2016-07-19T14:46:37Z</cp:lastPrinted>
  <dcterms:modified xsi:type="dcterms:W3CDTF">2016-08-03T13:43:21Z</dcterms:modified>
</cp:coreProperties>
</file>