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7b8273dd61f5437a" Type="http://schemas.microsoft.com/office/2007/relationships/ui/extensibility" Target="customUI/customUI14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8" r:id="rId1"/>
  </p:sldMasterIdLst>
  <p:notesMasterIdLst>
    <p:notesMasterId r:id="rId9"/>
  </p:notesMasterIdLst>
  <p:handoutMasterIdLst>
    <p:handoutMasterId r:id="rId10"/>
  </p:handoutMasterIdLst>
  <p:sldIdLst>
    <p:sldId id="696" r:id="rId2"/>
    <p:sldId id="707" r:id="rId3"/>
    <p:sldId id="703" r:id="rId4"/>
    <p:sldId id="698" r:id="rId5"/>
    <p:sldId id="699" r:id="rId6"/>
    <p:sldId id="700" r:id="rId7"/>
    <p:sldId id="701" r:id="rId8"/>
  </p:sldIdLst>
  <p:sldSz cx="9602788" cy="6858000"/>
  <p:notesSz cx="7010400" cy="9296400"/>
  <p:custDataLst>
    <p:tags r:id="rId11"/>
  </p:custDataLst>
  <p:defaultTextStyle>
    <a:defPPr>
      <a:defRPr lang="en-GB"/>
    </a:defPPr>
    <a:lvl1pPr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6" userDrawn="1">
          <p15:clr>
            <a:srgbClr val="A4A3A4"/>
          </p15:clr>
        </p15:guide>
        <p15:guide id="2" orient="horz" pos="881" userDrawn="1">
          <p15:clr>
            <a:srgbClr val="A4A3A4"/>
          </p15:clr>
        </p15:guide>
        <p15:guide id="3" orient="horz" pos="3992" userDrawn="1">
          <p15:clr>
            <a:srgbClr val="A4A3A4"/>
          </p15:clr>
        </p15:guide>
        <p15:guide id="4" orient="horz" pos="4319">
          <p15:clr>
            <a:srgbClr val="A4A3A4"/>
          </p15:clr>
        </p15:guide>
        <p15:guide id="5" pos="288">
          <p15:clr>
            <a:srgbClr val="A4A3A4"/>
          </p15:clr>
        </p15:guide>
        <p15:guide id="6" pos="5765" userDrawn="1">
          <p15:clr>
            <a:srgbClr val="A4A3A4"/>
          </p15:clr>
        </p15:guide>
        <p15:guide id="7" orient="horz" pos="202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6E6"/>
    <a:srgbClr val="FFFFCC"/>
    <a:srgbClr val="FFCCCC"/>
    <a:srgbClr val="FCE0E2"/>
    <a:srgbClr val="FFDDDD"/>
    <a:srgbClr val="008AB3"/>
    <a:srgbClr val="D7E4BD"/>
    <a:srgbClr val="FF0000"/>
    <a:srgbClr val="BFBFB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9DD9DD-9E6C-4910-8AC0-68ADFF6A6AFC}">
  <a:tblStyle styleId="{839DD9DD-9E6C-4910-8AC0-68ADFF6A6AFC}" styleName="Oliver Wyman - defaul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9525" cap="flat" cmpd="sng" algn="ctr">
              <a:solidFill>
                <a:schemeClr val="accent4"/>
              </a:solidFill>
            </a:ln>
          </a:bottom>
          <a:insideH>
            <a:ln w="9525" cap="flat" cmpd="sng" algn="ctr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/>
        <a:fill>
          <a:noFill/>
        </a:fill>
      </a:tcStyle>
    </a:lastRow>
    <a:firstRow>
      <a:tcTxStyle b="on"/>
      <a:tcStyle>
        <a:tcBdr>
          <a:bottom>
            <a:ln w="9525" cap="flat" cmpd="sng" algn="ctr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10" autoAdjust="0"/>
    <p:restoredTop sz="99858" autoAdjust="0"/>
  </p:normalViewPr>
  <p:slideViewPr>
    <p:cSldViewPr snapToGrid="0" showGuides="1">
      <p:cViewPr>
        <p:scale>
          <a:sx n="100" d="100"/>
          <a:sy n="100" d="100"/>
        </p:scale>
        <p:origin x="-858" y="1002"/>
      </p:cViewPr>
      <p:guideLst>
        <p:guide orient="horz" pos="4083"/>
        <p:guide orient="horz" pos="1107"/>
        <p:guide orient="horz" pos="893"/>
        <p:guide pos="221"/>
        <p:guide pos="5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-2802" y="-72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t" anchorCtr="0" compatLnSpc="1">
            <a:prstTxWarp prst="textNoShape">
              <a:avLst/>
            </a:prstTxWarp>
          </a:bodyPr>
          <a:lstStyle>
            <a:lvl1pPr algn="l" defTabSz="944967">
              <a:lnSpc>
                <a:spcPct val="100000"/>
              </a:lnSpc>
              <a:defRPr sz="1200"/>
            </a:lvl1pPr>
          </a:lstStyle>
          <a:p>
            <a:endParaRPr lang="en-GB" dirty="0">
              <a:latin typeface="+mn-lt"/>
              <a:ea typeface="+mn-lt"/>
              <a:sym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084" y="1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t" anchorCtr="0" compatLnSpc="1">
            <a:prstTxWarp prst="textNoShape">
              <a:avLst/>
            </a:prstTxWarp>
          </a:bodyPr>
          <a:lstStyle>
            <a:lvl1pPr algn="r" defTabSz="944967">
              <a:lnSpc>
                <a:spcPct val="100000"/>
              </a:lnSpc>
              <a:defRPr sz="1200"/>
            </a:lvl1pPr>
          </a:lstStyle>
          <a:p>
            <a:endParaRPr lang="en-GB" dirty="0">
              <a:latin typeface="+mn-lt"/>
              <a:ea typeface="+mn-lt"/>
              <a:sym typeface="Arial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830313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b" anchorCtr="0" compatLnSpc="1">
            <a:prstTxWarp prst="textNoShape">
              <a:avLst/>
            </a:prstTxWarp>
          </a:bodyPr>
          <a:lstStyle>
            <a:lvl1pPr algn="l" defTabSz="944967">
              <a:lnSpc>
                <a:spcPct val="100000"/>
              </a:lnSpc>
              <a:defRPr sz="1200"/>
            </a:lvl1pPr>
          </a:lstStyle>
          <a:p>
            <a:endParaRPr lang="en-GB" dirty="0">
              <a:solidFill>
                <a:schemeClr val="accent3"/>
              </a:solidFill>
              <a:latin typeface="+mn-lt"/>
              <a:ea typeface="+mn-lt"/>
              <a:sym typeface="Arial"/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084" y="8830313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b" anchorCtr="0" compatLnSpc="1">
            <a:prstTxWarp prst="textNoShape">
              <a:avLst/>
            </a:prstTxWarp>
          </a:bodyPr>
          <a:lstStyle>
            <a:lvl1pPr algn="r" defTabSz="944967">
              <a:lnSpc>
                <a:spcPct val="100000"/>
              </a:lnSpc>
              <a:defRPr sz="1200"/>
            </a:lvl1pPr>
          </a:lstStyle>
          <a:p>
            <a:fld id="{9BBE641A-A38A-4199-A515-2A762F6E34D5}" type="slidenum">
              <a:rPr lang="en-GB" smtClean="0">
                <a:solidFill>
                  <a:schemeClr val="accent3"/>
                </a:solidFill>
                <a:latin typeface="+mn-lt"/>
                <a:ea typeface="+mn-lt"/>
                <a:sym typeface="Arial"/>
              </a:rPr>
              <a:pPr/>
              <a:t>‹#›</a:t>
            </a:fld>
            <a:endParaRPr lang="en-GB" dirty="0">
              <a:solidFill>
                <a:schemeClr val="accent3"/>
              </a:solidFill>
              <a:latin typeface="+mn-lt"/>
              <a:ea typeface="+mn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503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t" anchorCtr="0" compatLnSpc="1">
            <a:prstTxWarp prst="textNoShape">
              <a:avLst/>
            </a:prstTxWarp>
          </a:bodyPr>
          <a:lstStyle>
            <a:lvl1pPr algn="l" defTabSz="944967">
              <a:lnSpc>
                <a:spcPct val="100000"/>
              </a:lnSpc>
              <a:defRPr sz="1200"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084" y="1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t" anchorCtr="0" compatLnSpc="1">
            <a:prstTxWarp prst="textNoShape">
              <a:avLst/>
            </a:prstTxWarp>
          </a:bodyPr>
          <a:lstStyle>
            <a:lvl1pPr algn="r" defTabSz="944967">
              <a:lnSpc>
                <a:spcPct val="100000"/>
              </a:lnSpc>
              <a:defRPr sz="1200"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5213" y="696913"/>
            <a:ext cx="4883150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410" y="4415157"/>
            <a:ext cx="5609587" cy="418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9949" lvl="0" indent="-229949" eaLnBrk="1" hangingPunct="1">
              <a:spcBef>
                <a:spcPct val="60000"/>
              </a:spcBef>
              <a:spcAft>
                <a:spcPts val="604"/>
              </a:spcAft>
              <a:buChar char="•"/>
            </a:pPr>
            <a:r>
              <a:rPr lang="en-GB" dirty="0" smtClean="0"/>
              <a:t>Click to edit Master text styles</a:t>
            </a:r>
          </a:p>
          <a:p>
            <a:pPr lvl="1" indent="-229949" eaLnBrk="1" hangingPunct="1">
              <a:spcBef>
                <a:spcPts val="0"/>
              </a:spcBef>
              <a:spcAft>
                <a:spcPts val="604"/>
              </a:spcAft>
              <a:buFont typeface="Arial" charset="0"/>
              <a:buChar char="–"/>
            </a:pPr>
            <a:r>
              <a:rPr lang="en-GB" dirty="0" smtClean="0"/>
              <a:t>2nd level</a:t>
            </a:r>
          </a:p>
          <a:p>
            <a:pPr marL="689846" lvl="2" indent="-229949" eaLnBrk="1" hangingPunct="1">
              <a:spcBef>
                <a:spcPts val="0"/>
              </a:spcBef>
              <a:spcAft>
                <a:spcPts val="604"/>
              </a:spcAft>
              <a:buFont typeface="Arial" charset="0"/>
              <a:buChar char="-"/>
            </a:pPr>
            <a:r>
              <a:rPr lang="en-GB" dirty="0" smtClean="0"/>
              <a:t>3rd level</a:t>
            </a:r>
          </a:p>
          <a:p>
            <a:pPr marL="919795" lvl="3" indent="-229949" eaLnBrk="1" hangingPunct="1">
              <a:spcBef>
                <a:spcPts val="0"/>
              </a:spcBef>
              <a:spcAft>
                <a:spcPts val="604"/>
              </a:spcAft>
              <a:buFont typeface="Arial" charset="0"/>
              <a:buChar char="-"/>
            </a:pPr>
            <a:r>
              <a:rPr lang="en-GB" dirty="0" smtClean="0"/>
              <a:t>4th level</a:t>
            </a:r>
          </a:p>
          <a:p>
            <a:pPr marL="1149744" lvl="4" indent="-229949" eaLnBrk="1" hangingPunct="1">
              <a:spcBef>
                <a:spcPts val="0"/>
              </a:spcBef>
              <a:spcAft>
                <a:spcPts val="604"/>
              </a:spcAft>
              <a:buFont typeface="Arial" panose="020B0604020202020204" pitchFamily="34" charset="0"/>
              <a:buChar char="-"/>
            </a:pPr>
            <a:r>
              <a:rPr lang="en-GB" dirty="0" smtClean="0"/>
              <a:t>5th level</a:t>
            </a:r>
          </a:p>
          <a:p>
            <a:pPr marL="1379692" lvl="5" indent="-229949" fontAlgn="base">
              <a:spcBef>
                <a:spcPts val="0"/>
              </a:spcBef>
              <a:spcAft>
                <a:spcPts val="604"/>
              </a:spcAft>
              <a:buFont typeface="Arial" charset="0"/>
              <a:buChar char="-"/>
            </a:pPr>
            <a:r>
              <a:rPr lang="en-GB" dirty="0" smtClean="0"/>
              <a:t>6th level</a:t>
            </a:r>
          </a:p>
          <a:p>
            <a:pPr marL="1609641" lvl="6" indent="-229949" fontAlgn="base">
              <a:spcBef>
                <a:spcPts val="0"/>
              </a:spcBef>
              <a:spcAft>
                <a:spcPts val="604"/>
              </a:spcAft>
              <a:buFont typeface="Arial" charset="0"/>
              <a:buChar char="-"/>
            </a:pPr>
            <a:r>
              <a:rPr lang="en-GB" dirty="0" smtClean="0"/>
              <a:t>7th level</a:t>
            </a:r>
          </a:p>
          <a:p>
            <a:pPr marL="1839590" lvl="7" indent="-229949" fontAlgn="base">
              <a:spcBef>
                <a:spcPts val="0"/>
              </a:spcBef>
              <a:spcAft>
                <a:spcPts val="604"/>
              </a:spcAft>
              <a:buFont typeface="Arial" charset="0"/>
              <a:buChar char="-"/>
            </a:pPr>
            <a:r>
              <a:rPr lang="en-GB" dirty="0" smtClean="0"/>
              <a:t>8th level</a:t>
            </a:r>
          </a:p>
          <a:p>
            <a:pPr marL="2069539" lvl="8" indent="-229949" fontAlgn="base">
              <a:spcBef>
                <a:spcPts val="0"/>
              </a:spcBef>
              <a:spcAft>
                <a:spcPts val="604"/>
              </a:spcAft>
              <a:buFont typeface="Arial" charset="0"/>
              <a:buChar char="-"/>
            </a:pPr>
            <a:r>
              <a:rPr lang="en-GB" dirty="0" smtClean="0"/>
              <a:t>9th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30313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b" anchorCtr="0" compatLnSpc="1">
            <a:prstTxWarp prst="textNoShape">
              <a:avLst/>
            </a:prstTxWarp>
          </a:bodyPr>
          <a:lstStyle>
            <a:lvl1pPr algn="l" defTabSz="944967">
              <a:lnSpc>
                <a:spcPct val="100000"/>
              </a:lnSpc>
              <a:defRPr sz="1200">
                <a:solidFill>
                  <a:schemeClr val="accent3"/>
                </a:solidFill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084" y="8830313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b" anchorCtr="0" compatLnSpc="1">
            <a:prstTxWarp prst="textNoShape">
              <a:avLst/>
            </a:prstTxWarp>
          </a:bodyPr>
          <a:lstStyle>
            <a:lvl1pPr algn="r" defTabSz="944967">
              <a:lnSpc>
                <a:spcPct val="100000"/>
              </a:lnSpc>
              <a:defRPr sz="1200">
                <a:solidFill>
                  <a:schemeClr val="accent3"/>
                </a:solidFill>
                <a:latin typeface="+mn-lt"/>
                <a:ea typeface="+mn-ea"/>
                <a:sym typeface="+mn-lt"/>
              </a:defRPr>
            </a:lvl1pPr>
          </a:lstStyle>
          <a:p>
            <a:fld id="{26BEA98B-8E54-4CD0-82BB-B61F2ACC55F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269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1pPr>
    <a:lvl2pPr marL="4572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2pPr>
    <a:lvl3pPr marL="9144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3pPr>
    <a:lvl4pPr marL="13716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4pPr>
    <a:lvl5pPr marL="18288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5pPr>
    <a:lvl6pPr marL="2286000" algn="l" defTabSz="914400" rtl="0" eaLnBrk="1" latinLnBrk="0" hangingPunct="1">
      <a:defRPr lang="en-GB" sz="1400" kern="1200" baseline="0" dirty="0" smtClean="0">
        <a:solidFill>
          <a:schemeClr val="tx1"/>
        </a:solidFill>
        <a:latin typeface="+mn-lt"/>
        <a:ea typeface="+mn-ea"/>
        <a:cs typeface="+mn-cs"/>
        <a:sym typeface="+mn-lt"/>
      </a:defRPr>
    </a:lvl6pPr>
    <a:lvl7pPr marL="2743200" algn="l" defTabSz="914400" rtl="0" eaLnBrk="1" latinLnBrk="0" hangingPunct="1"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7pPr>
    <a:lvl8pPr marL="3200400" algn="l" defTabSz="914400" rtl="0" eaLnBrk="1" latinLnBrk="0" hangingPunct="1"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8pPr>
    <a:lvl9pPr marL="3657600" algn="l" defTabSz="914400" rtl="0" eaLnBrk="1" latinLnBrk="0" hangingPunct="1">
      <a:defRPr lang="en-GB" sz="1400" kern="1200" baseline="0" dirty="0" smtClean="0">
        <a:solidFill>
          <a:schemeClr val="tx1"/>
        </a:solidFill>
        <a:latin typeface="+mn-lt"/>
        <a:ea typeface="+mn-ea"/>
        <a:cs typeface="+mn-cs"/>
        <a:sym typeface="+mn-lt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>
                <a:solidFill>
                  <a:prstClr val="black"/>
                </a:solidFill>
              </a:rPr>
              <a:pPr/>
              <a:t>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1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56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5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56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56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56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5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 userDrawn="1"/>
        </p:nvSpPr>
        <p:spPr bwMode="auto">
          <a:xfrm>
            <a:off x="348435" y="2802939"/>
            <a:ext cx="1791588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n w="9525" cmpd="sng">
                <a:solidFill>
                  <a:srgbClr val="000000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8437" y="2897188"/>
            <a:ext cx="8549149" cy="349250"/>
          </a:xfrm>
          <a:prstGeom prst="rect">
            <a:avLst/>
          </a:prstGeom>
        </p:spPr>
        <p:txBody>
          <a:bodyPr lIns="0" rIns="163449"/>
          <a:lstStyle>
            <a:lvl1pPr marL="0" indent="0">
              <a:buNone/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SHUSA COMMITTEE/BOARD (Arial 24pt Bold/Red)</a:t>
            </a:r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5938" y="3275665"/>
            <a:ext cx="8541647" cy="349250"/>
          </a:xfrm>
          <a:prstGeom prst="rect">
            <a:avLst/>
          </a:prstGeom>
        </p:spPr>
        <p:txBody>
          <a:bodyPr lIns="0" rIns="199453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Title of Presentation 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(Must match Agenda, Arial 20pt Bold/Black)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55938" y="3706427"/>
            <a:ext cx="4547155" cy="430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 (Arial 18pt Black)</a:t>
            </a:r>
            <a:endParaRPr lang="en-GB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55935" y="4339840"/>
            <a:ext cx="8541648" cy="430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Presenter: Name and Title (Arial 18pt Gray)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79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1" y="99784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/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/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5" y="646792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72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1" y="99784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/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/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5" y="646792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72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5938" y="2897188"/>
            <a:ext cx="8541647" cy="349250"/>
          </a:xfrm>
          <a:prstGeom prst="rect">
            <a:avLst/>
          </a:prstGeom>
        </p:spPr>
        <p:txBody>
          <a:bodyPr lIns="0" rIns="163449"/>
          <a:lstStyle>
            <a:lvl1pPr>
              <a:defRPr lang="en-GB" sz="2400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 indent="0">
              <a:buNone/>
            </a:pPr>
            <a:r>
              <a:rPr lang="en-GB" dirty="0" smtClean="0"/>
              <a:t>Section #</a:t>
            </a:r>
            <a:endParaRPr lang="en-GB" dirty="0"/>
          </a:p>
        </p:txBody>
      </p:sp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348435" y="2802939"/>
            <a:ext cx="1791588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n w="9525" cmpd="sng">
                <a:solidFill>
                  <a:srgbClr val="000000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62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413082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9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48435" y="1460500"/>
            <a:ext cx="8829230" cy="4992687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</p:spTree>
    <p:extLst>
      <p:ext uri="{BB962C8B-B14F-4D97-AF65-F5344CB8AC3E}">
        <p14:creationId xmlns:p14="http://schemas.microsoft.com/office/powerpoint/2010/main" val="1171577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5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27330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48435" y="2163204"/>
            <a:ext cx="4091188" cy="3921683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348435" y="1470025"/>
            <a:ext cx="4091188" cy="487361"/>
          </a:xfrm>
          <a:prstGeom prst="rect">
            <a:avLst/>
          </a:prstGeom>
        </p:spPr>
        <p:txBody>
          <a:bodyPr lIns="19431" tIns="0" bIns="153733"/>
          <a:lstStyle>
            <a:lvl1pPr marL="0" indent="0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68378" y="1470025"/>
            <a:ext cx="4091188" cy="487361"/>
          </a:xfrm>
          <a:prstGeom prst="rect">
            <a:avLst/>
          </a:prstGeom>
        </p:spPr>
        <p:txBody>
          <a:bodyPr lIns="19431" tIns="0" bIns="153733"/>
          <a:lstStyle>
            <a:lvl1pPr marL="0" indent="0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162550" y="2163204"/>
            <a:ext cx="4091188" cy="3921683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7768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&amp; 1/3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785970" y="1457159"/>
            <a:ext cx="2391695" cy="4614865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48435" y="1457159"/>
            <a:ext cx="5837361" cy="4614865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</p:spTree>
    <p:extLst>
      <p:ext uri="{BB962C8B-B14F-4D97-AF65-F5344CB8AC3E}">
        <p14:creationId xmlns:p14="http://schemas.microsoft.com/office/powerpoint/2010/main" val="1360059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60278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01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1" y="99784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/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/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5" y="646792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63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 userDrawn="1"/>
        </p:nvSpPr>
        <p:spPr bwMode="auto">
          <a:xfrm>
            <a:off x="348435" y="2802939"/>
            <a:ext cx="1791588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defRPr/>
            </a:pPr>
            <a:endParaRPr lang="es-ES" sz="2400" dirty="0">
              <a:ln w="9525" cmpd="sng">
                <a:solidFill>
                  <a:prstClr val="black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0070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866752203"/>
              </p:ext>
            </p:extLst>
          </p:nvPr>
        </p:nvGraphicFramePr>
        <p:xfrm>
          <a:off x="1670" y="1592"/>
          <a:ext cx="166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76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70" y="1592"/>
                        <a:ext cx="166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7454130" y="6632624"/>
            <a:ext cx="19920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baseline="30000" dirty="0">
                <a:solidFill>
                  <a:schemeClr val="tx1"/>
                </a:solidFill>
              </a:rPr>
              <a:t>Proprietary &amp; Confidential</a:t>
            </a:r>
            <a:endParaRPr lang="en-US" sz="1500" b="1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n610821\Desktop\sant-MReg_positivo_RGB.300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469" y="6166951"/>
            <a:ext cx="1707505" cy="4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235909" y="6321262"/>
            <a:ext cx="17476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baseline="30000" dirty="0" smtClean="0">
                <a:solidFill>
                  <a:schemeClr val="tx1"/>
                </a:solidFill>
              </a:rPr>
              <a:t>Santander Holdings USA</a:t>
            </a:r>
            <a:r>
              <a:rPr lang="en-US" sz="1500" b="1" baseline="0" dirty="0" smtClean="0">
                <a:solidFill>
                  <a:schemeClr val="tx1"/>
                </a:solidFill>
              </a:rPr>
              <a:t> </a:t>
            </a:r>
            <a:endParaRPr 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7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9" r:id="rId2"/>
    <p:sldLayoutId id="2147483771" r:id="rId3"/>
    <p:sldLayoutId id="2147483772" r:id="rId4"/>
    <p:sldLayoutId id="2147483774" r:id="rId5"/>
    <p:sldLayoutId id="2147483775" r:id="rId6"/>
    <p:sldLayoutId id="2147483782" r:id="rId7"/>
    <p:sldLayoutId id="2147483784" r:id="rId8"/>
    <p:sldLayoutId id="2147483785" r:id="rId9"/>
    <p:sldLayoutId id="2147483786" r:id="rId10"/>
    <p:sldLayoutId id="214748378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5937" y="2963670"/>
            <a:ext cx="8550815" cy="350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hangingPunct="0">
              <a:lnSpc>
                <a:spcPts val="27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MS PGothic" pitchFamily="34" charset="-128"/>
                <a:cs typeface="Arial"/>
              </a:rPr>
              <a:t>SHUSA 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  <a:ea typeface="MS PGothic" pitchFamily="34" charset="-128"/>
                <a:cs typeface="Arial"/>
              </a:rPr>
              <a:t>COMMITTEE / BOARD</a:t>
            </a:r>
            <a:endParaRPr lang="en-US" sz="2400" b="1" dirty="0">
              <a:solidFill>
                <a:srgbClr val="FF0000"/>
              </a:solidFill>
              <a:latin typeface="Arial"/>
              <a:ea typeface="MS PGothic" pitchFamily="34" charset="-128"/>
              <a:cs typeface="Arial"/>
            </a:endParaRPr>
          </a:p>
        </p:txBody>
      </p:sp>
      <p:sp>
        <p:nvSpPr>
          <p:cNvPr id="8" name="5 CuadroTexto"/>
          <p:cNvSpPr txBox="1"/>
          <p:nvPr/>
        </p:nvSpPr>
        <p:spPr>
          <a:xfrm>
            <a:off x="251570" y="5974930"/>
            <a:ext cx="5327193" cy="277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Arial"/>
                <a:ea typeface="MS PGothic" pitchFamily="34" charset="-128"/>
                <a:cs typeface="Arial"/>
              </a:rPr>
              <a:t>Draft</a:t>
            </a:r>
            <a:endParaRPr lang="en-US" sz="1400" dirty="0">
              <a:solidFill>
                <a:prstClr val="white">
                  <a:lumMod val="50000"/>
                </a:prstClr>
              </a:solidFill>
              <a:latin typeface="Arial"/>
              <a:ea typeface="MS PGothic" pitchFamily="34" charset="-128"/>
              <a:cs typeface="Arial"/>
            </a:endParaRPr>
          </a:p>
        </p:txBody>
      </p:sp>
      <p:sp>
        <p:nvSpPr>
          <p:cNvPr id="9" name="5 CuadroTexto"/>
          <p:cNvSpPr txBox="1"/>
          <p:nvPr/>
        </p:nvSpPr>
        <p:spPr>
          <a:xfrm>
            <a:off x="3451568" y="174076"/>
            <a:ext cx="5887979" cy="277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Arial"/>
                <a:ea typeface="MS PGothic" pitchFamily="34" charset="-128"/>
                <a:cs typeface="Arial"/>
              </a:rPr>
              <a:t>For 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  <a:ea typeface="MS PGothic" pitchFamily="34" charset="-128"/>
                <a:cs typeface="Arial"/>
              </a:rPr>
              <a:t>Review</a:t>
            </a:r>
            <a:endParaRPr lang="en-US" sz="1400" b="1" dirty="0">
              <a:solidFill>
                <a:srgbClr val="000000"/>
              </a:solidFill>
              <a:latin typeface="Arial"/>
              <a:ea typeface="MS PGothic" pitchFamily="34" charset="-128"/>
              <a:cs typeface="Arial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8435" y="4349163"/>
            <a:ext cx="8550815" cy="664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0"/>
              </a:spcBef>
            </a:pPr>
            <a:r>
              <a:rPr lang="en-US" sz="1800" dirty="0" smtClean="0">
                <a:solidFill>
                  <a:prstClr val="white">
                    <a:lumMod val="50000"/>
                  </a:prstClr>
                </a:solidFill>
                <a:latin typeface="Arial"/>
                <a:ea typeface="MS PGothic" pitchFamily="34" charset="-128"/>
                <a:cs typeface="Arial"/>
              </a:rPr>
              <a:t>SHUSA Risk Appetite</a:t>
            </a:r>
            <a:endParaRPr lang="en-US" sz="1800" dirty="0">
              <a:solidFill>
                <a:prstClr val="white">
                  <a:lumMod val="50000"/>
                </a:prstClr>
              </a:solidFill>
              <a:latin typeface="Arial"/>
              <a:ea typeface="MS PGothic" pitchFamily="34" charset="-128"/>
              <a:cs typeface="Arial"/>
            </a:endParaRPr>
          </a:p>
          <a:p>
            <a:pPr eaLnBrk="0" hangingPunct="0">
              <a:lnSpc>
                <a:spcPct val="120000"/>
              </a:lnSpc>
              <a:spcBef>
                <a:spcPct val="0"/>
              </a:spcBef>
            </a:pPr>
            <a:endParaRPr lang="en-US" sz="1800" i="1" dirty="0">
              <a:solidFill>
                <a:prstClr val="white">
                  <a:lumMod val="50000"/>
                </a:prstClr>
              </a:solidFill>
              <a:latin typeface="Arial"/>
              <a:ea typeface="MS PGothic" pitchFamily="34" charset="-128"/>
              <a:cs typeface="Arial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55937" y="3313765"/>
            <a:ext cx="855081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fontAlgn="base" hangingPunct="0">
              <a:lnSpc>
                <a:spcPts val="27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SHUSA Risk Appetite 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Statement– June Report</a:t>
            </a:r>
          </a:p>
          <a:p>
            <a:pPr algn="l" eaLnBrk="0" fontAlgn="base" hangingPunct="0">
              <a:lnSpc>
                <a:spcPts val="27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June 2016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05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82161"/>
              </p:ext>
            </p:extLst>
          </p:nvPr>
        </p:nvGraphicFramePr>
        <p:xfrm>
          <a:off x="365786" y="718658"/>
          <a:ext cx="8863940" cy="4716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394"/>
                <a:gridCol w="7977546"/>
              </a:tblGrid>
              <a:tr h="1537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RAS Metrics Summary, Assessment &amp; Key Actions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6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Strategic</a:t>
                      </a:r>
                      <a:endParaRPr lang="en-US" sz="900" b="1" i="0" u="none" strike="noStrike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TBD </a:t>
                      </a:r>
                      <a:endParaRPr lang="en-US" sz="900" u="none" dirty="0" smtClean="0">
                        <a:solidFill>
                          <a:prstClr val="black"/>
                        </a:solidFill>
                        <a:latin typeface="Arial" panose="020B0604020202020204" pitchFamily="34" charset="0"/>
                        <a:ea typeface="MS PGothic" pitchFamily="34" charset="-128"/>
                        <a:cs typeface="Arial" panose="020B0604020202020204" pitchFamily="34" charset="0"/>
                      </a:endParaRPr>
                    </a:p>
                  </a:txBody>
                  <a:tcPr marL="96028" marR="9602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 </a:t>
                      </a: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Adequacy</a:t>
                      </a: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June</a:t>
                      </a:r>
                      <a:r>
                        <a:rPr lang="en-US" sz="9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metrics are not available due to delay in filing.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 Capital Contingency Process (CCP) was activated, a capital adequacy assessment was made, capital was deemed sufficient and further requirements were waived by ALCO.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capital metrics are projected to be </a:t>
                      </a:r>
                      <a:r>
                        <a:rPr lang="en-US" sz="900" b="1" i="0" u="none" strike="noStrike" kern="1200" baseline="0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Green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6028" marR="9602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3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Obligor Rating Exposure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reduced to 6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above </a:t>
                      </a: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limit by 6.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Primarily the result of an OCC directive to risk rate CRE Construction transactions as low pass, causing otherwise strong One Obligor relationships to not reach the 5.0 risk rating hurdle. </a:t>
                      </a:r>
                    </a:p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Breach escalated. Action plans </a:t>
                      </a:r>
                      <a:r>
                        <a:rPr 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(late as of 6/16)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in development. Meeting with business lines to discuss is scheduled on 8/9.</a:t>
                      </a: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174"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Multifamily Exposure</a:t>
                      </a:r>
                      <a:r>
                        <a:rPr lang="en-US" sz="9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 reaches $10.7B above </a:t>
                      </a:r>
                      <a:r>
                        <a:rPr lang="en-US" sz="900" b="1" i="0" u="none" strike="noStrike" kern="1200" dirty="0" smtClean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</a:t>
                      </a:r>
                      <a:r>
                        <a:rPr lang="en-US" sz="9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 limit by 0.1B due to a net increase in Commercial Real Estate ($78MM) and SREC ($11MM) segments. </a:t>
                      </a:r>
                    </a:p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Breach escalated. Action plans </a:t>
                      </a:r>
                      <a:r>
                        <a:rPr 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(late as of 6/16)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in development. Meeting with business lines to discuss is scheduled on 8/9.</a:t>
                      </a: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2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Residual </a:t>
                      </a: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Metrics within appetite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9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Liquidity/ Funding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Liquidity metrics for June are within appetite but may come under pressure </a:t>
                      </a:r>
                      <a:r>
                        <a:rPr lang="en-US" sz="9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during July.</a:t>
                      </a:r>
                      <a:endParaRPr lang="en-US" sz="900" b="0" i="0" u="none" strike="noStrike" kern="1200" baseline="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9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Interest Rate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Metrics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within appetite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2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MTM </a:t>
                      </a: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portfolio </a:t>
                      </a: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Metrics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within appetite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Operational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Metrics within appetite</a:t>
                      </a:r>
                    </a:p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sng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Metric is within appetite. However, due to repeated late delivery of first line model documentation from the Fair Lending team, the overall status is set to </a:t>
                      </a:r>
                      <a:r>
                        <a:rPr lang="en-US" sz="900" b="1" i="0" u="none" strike="noStrike" kern="1200" baseline="0" dirty="0" smtClean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until this is resolved. </a:t>
                      </a:r>
                    </a:p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There is potential late delivery of first line documentation from Madrid for market risk models but MRMG has a contingency plan is in place.</a:t>
                      </a: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 and Reputational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23 MR(I)As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June 31;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plans addressing MR(I)As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744" y="248489"/>
            <a:ext cx="9336044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eaLnBrk="0" hangingPunct="0">
              <a:defRPr sz="2000" b="1">
                <a:solidFill>
                  <a:prstClr val="black"/>
                </a:solidFill>
                <a:ea typeface="MS PGothic" pitchFamily="34" charset="-128"/>
              </a:defRPr>
            </a:lvl1pPr>
          </a:lstStyle>
          <a:p>
            <a:r>
              <a:rPr lang="en-US" dirty="0"/>
              <a:t>2. Risk Appetite Statement Dashboard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365785" y="6636117"/>
            <a:ext cx="2720794" cy="105863"/>
            <a:chOff x="1201643" y="6031365"/>
            <a:chExt cx="3491000" cy="140904"/>
          </a:xfrm>
        </p:grpSpPr>
        <p:sp>
          <p:nvSpPr>
            <p:cNvPr id="155" name="80 CuadroTexto"/>
            <p:cNvSpPr txBox="1"/>
            <p:nvPr/>
          </p:nvSpPr>
          <p:spPr bwMode="gray">
            <a:xfrm>
              <a:off x="1358881" y="6031365"/>
              <a:ext cx="1138487" cy="1409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s-ES"/>
              </a:defPPr>
              <a:lvl1pPr>
                <a:spcBef>
                  <a:spcPts val="600"/>
                </a:spcBef>
                <a:buClr>
                  <a:srgbClr val="FF0000"/>
                </a:buClr>
                <a:defRPr sz="1200">
                  <a:cs typeface="Arial" pitchFamily="34" charset="0"/>
                </a:defRPr>
              </a:lvl1pPr>
            </a:lstStyle>
            <a:p>
              <a:pPr>
                <a:defRPr/>
              </a:pPr>
              <a:r>
                <a:rPr lang="en-GB" sz="800" kern="0" dirty="0" smtClean="0">
                  <a:solidFill>
                    <a:srgbClr val="515151"/>
                  </a:solidFill>
                  <a:ea typeface="MS PGothic" pitchFamily="34" charset="-128"/>
                </a:rPr>
                <a:t>Focus of concern</a:t>
              </a:r>
              <a:endParaRPr lang="en-GB" sz="800" kern="0" dirty="0">
                <a:solidFill>
                  <a:srgbClr val="515151"/>
                </a:solidFill>
                <a:ea typeface="MS PGothic" pitchFamily="34" charset="-128"/>
              </a:endParaRPr>
            </a:p>
          </p:txBody>
        </p:sp>
        <p:sp>
          <p:nvSpPr>
            <p:cNvPr id="156" name="80 CuadroTexto"/>
            <p:cNvSpPr txBox="1"/>
            <p:nvPr/>
          </p:nvSpPr>
          <p:spPr bwMode="gray">
            <a:xfrm>
              <a:off x="2533608" y="6031365"/>
              <a:ext cx="993775" cy="1409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s-ES"/>
              </a:defPPr>
              <a:lvl1pPr>
                <a:spcBef>
                  <a:spcPts val="600"/>
                </a:spcBef>
                <a:buClr>
                  <a:srgbClr val="FF0000"/>
                </a:buClr>
                <a:defRPr sz="1200">
                  <a:cs typeface="Arial" pitchFamily="34" charset="0"/>
                </a:defRPr>
              </a:lvl1pPr>
            </a:lstStyle>
            <a:p>
              <a:pPr>
                <a:defRPr/>
              </a:pPr>
              <a:r>
                <a:rPr lang="en-GB" sz="800" kern="0" dirty="0" smtClean="0">
                  <a:solidFill>
                    <a:srgbClr val="515151"/>
                  </a:solidFill>
                  <a:ea typeface="MS PGothic" pitchFamily="34" charset="-128"/>
                </a:rPr>
                <a:t>Area of attention </a:t>
              </a:r>
              <a:endParaRPr lang="en-GB" sz="800" kern="0" dirty="0">
                <a:solidFill>
                  <a:srgbClr val="515151"/>
                </a:solidFill>
                <a:ea typeface="MS PGothic" pitchFamily="34" charset="-128"/>
              </a:endParaRPr>
            </a:p>
          </p:txBody>
        </p:sp>
        <p:sp>
          <p:nvSpPr>
            <p:cNvPr id="157" name="80 CuadroTexto"/>
            <p:cNvSpPr txBox="1"/>
            <p:nvPr/>
          </p:nvSpPr>
          <p:spPr bwMode="gray">
            <a:xfrm>
              <a:off x="3785070" y="6031365"/>
              <a:ext cx="907573" cy="1409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s-ES"/>
              </a:defPPr>
              <a:lvl1pPr>
                <a:spcBef>
                  <a:spcPts val="600"/>
                </a:spcBef>
                <a:buClr>
                  <a:srgbClr val="FF0000"/>
                </a:buClr>
                <a:defRPr sz="1200">
                  <a:cs typeface="Arial" pitchFamily="34" charset="0"/>
                </a:defRPr>
              </a:lvl1pPr>
            </a:lstStyle>
            <a:p>
              <a:pPr>
                <a:defRPr/>
              </a:pPr>
              <a:r>
                <a:rPr lang="en-GB" sz="800" kern="0" dirty="0">
                  <a:solidFill>
                    <a:srgbClr val="515151"/>
                  </a:solidFill>
                  <a:ea typeface="MS PGothic" pitchFamily="34" charset="-128"/>
                </a:rPr>
                <a:t>Not a concern</a:t>
              </a:r>
            </a:p>
          </p:txBody>
        </p:sp>
        <p:sp>
          <p:nvSpPr>
            <p:cNvPr id="158" name="116 Elipse"/>
            <p:cNvSpPr/>
            <p:nvPr/>
          </p:nvSpPr>
          <p:spPr bwMode="gray">
            <a:xfrm>
              <a:off x="3622233" y="6037858"/>
              <a:ext cx="120077" cy="120078"/>
            </a:xfrm>
            <a:prstGeom prst="ellipse">
              <a:avLst/>
            </a:prstGeom>
            <a:solidFill>
              <a:srgbClr val="66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sz="800" kern="0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9" name="117 Elipse"/>
            <p:cNvSpPr/>
            <p:nvPr/>
          </p:nvSpPr>
          <p:spPr bwMode="gray">
            <a:xfrm>
              <a:off x="2381418" y="6037858"/>
              <a:ext cx="120077" cy="120078"/>
            </a:xfrm>
            <a:prstGeom prst="ellipse">
              <a:avLst/>
            </a:prstGeom>
            <a:solidFill>
              <a:srgbClr val="FFCC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sz="800" kern="0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0" name="119 Elipse"/>
            <p:cNvSpPr/>
            <p:nvPr/>
          </p:nvSpPr>
          <p:spPr bwMode="gray">
            <a:xfrm>
              <a:off x="1201643" y="6037857"/>
              <a:ext cx="120078" cy="120078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sz="800" kern="0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3150510" y="5510142"/>
            <a:ext cx="6330762" cy="198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 fontAlgn="t">
              <a:defRPr/>
            </a:pPr>
            <a:r>
              <a:rPr lang="en-US" sz="800" dirty="0">
                <a:solidFill>
                  <a:srgbClr val="9D9D9C"/>
                </a:solidFill>
                <a:ea typeface="MS PGothic" pitchFamily="34" charset="-128"/>
                <a:cs typeface="Arial" panose="020B0604020202020204" pitchFamily="34" charset="0"/>
              </a:rPr>
              <a:t>Aggregated RAS status for the purpose of this summary is based on expert judgment and reviewed by ERMC prior to RC and Board. </a:t>
            </a:r>
          </a:p>
        </p:txBody>
      </p:sp>
    </p:spTree>
    <p:extLst>
      <p:ext uri="{BB962C8B-B14F-4D97-AF65-F5344CB8AC3E}">
        <p14:creationId xmlns:p14="http://schemas.microsoft.com/office/powerpoint/2010/main" val="41211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89511"/>
              </p:ext>
            </p:extLst>
          </p:nvPr>
        </p:nvGraphicFramePr>
        <p:xfrm>
          <a:off x="352425" y="486643"/>
          <a:ext cx="8905874" cy="2514600"/>
        </p:xfrm>
        <a:graphic>
          <a:graphicData uri="http://schemas.openxmlformats.org/drawingml/2006/table">
            <a:tbl>
              <a:tblPr firstRow="1" bandRow="1"/>
              <a:tblGrid>
                <a:gridCol w="742950"/>
                <a:gridCol w="837808"/>
                <a:gridCol w="1272920"/>
                <a:gridCol w="869228"/>
                <a:gridCol w="869228"/>
                <a:gridCol w="770441"/>
                <a:gridCol w="613551"/>
                <a:gridCol w="632979"/>
                <a:gridCol w="2296769"/>
              </a:tblGrid>
              <a:tr h="147299"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9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9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>
                      <a:noFill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9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portfolio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>
                      <a:noFill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Metrics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Jun-16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May-16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Apr-16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limit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9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9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Action Plan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209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 and Reputational</a:t>
                      </a: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Open MRIAs and other equivalent matters requiring immediate attention</a:t>
                      </a:r>
                    </a:p>
                  </a:txBody>
                  <a:tcPr marL="48014" marR="48014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9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9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&gt;0</a:t>
                      </a:r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9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CART plans addressing</a:t>
                      </a:r>
                      <a:r>
                        <a:rPr lang="en-US" sz="9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MR(I)As</a:t>
                      </a:r>
                      <a:endParaRPr lang="en-US" sz="9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5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Credit</a:t>
                      </a: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Obligor</a:t>
                      </a:r>
                      <a:r>
                        <a:rPr lang="en-US" sz="9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Rating Exposure</a:t>
                      </a:r>
                      <a:r>
                        <a:rPr lang="en-US" sz="900" b="0" i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900" i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&gt;0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Breach escalated.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ction plans (late as of 6/16) are in development.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 with business lines to discuss is scheduled on 8/9.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82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i="0" kern="1200" baseline="30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Multifamily Exposure</a:t>
                      </a:r>
                      <a:r>
                        <a:rPr lang="en-US" sz="900" b="0" i="0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en-US" sz="900" i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$10.7B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&gt;=$10.6B</a:t>
                      </a:r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&gt;=$11.1B</a:t>
                      </a:r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Breach escalated.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ction plans (late as of 6/16) are in development.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 with business lines to discuss is scheduled on 8/9.</a:t>
                      </a:r>
                    </a:p>
                  </a:txBody>
                  <a:tcPr marL="48014" marR="48014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744" y="248488"/>
            <a:ext cx="9336044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Arial" charset="0"/>
                <a:ea typeface="MS PGothic" pitchFamily="34" charset="-128"/>
              </a:rPr>
              <a:t>2</a:t>
            </a:r>
            <a:r>
              <a:rPr lang="en-US" sz="20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</a:rPr>
              <a:t>. Risk Appetite </a:t>
            </a:r>
            <a:r>
              <a:rPr lang="en-US" sz="2000" b="1" dirty="0">
                <a:solidFill>
                  <a:prstClr val="black"/>
                </a:solidFill>
                <a:latin typeface="Arial" charset="0"/>
                <a:ea typeface="MS PGothic" pitchFamily="34" charset="-128"/>
              </a:rPr>
              <a:t>Statement </a:t>
            </a:r>
            <a:r>
              <a:rPr lang="en-US" sz="20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</a:rPr>
              <a:t>– Amber and Red metrics</a:t>
            </a:r>
            <a:endParaRPr lang="en-US" sz="2000" b="1" dirty="0">
              <a:solidFill>
                <a:prstClr val="black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0" name="Footnote"/>
          <p:cNvSpPr/>
          <p:nvPr/>
        </p:nvSpPr>
        <p:spPr bwMode="auto">
          <a:xfrm>
            <a:off x="1979523" y="6566315"/>
            <a:ext cx="8903637" cy="277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lvl="1" algn="l"/>
            <a:endParaRPr lang="en-US" sz="700" dirty="0"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  <a:sym typeface="Arial"/>
            </a:endParaRPr>
          </a:p>
          <a:p>
            <a:pPr marL="228600" lvl="1" indent="-228600" algn="l">
              <a:buFontTx/>
              <a:buAutoNum type="arabicPeriod"/>
            </a:pPr>
            <a:r>
              <a:rPr lang="en-US" sz="700" dirty="0" smtClean="0">
                <a:latin typeface="Arial"/>
                <a:ea typeface="ＭＳ Ｐゴシック"/>
                <a:sym typeface="Arial"/>
              </a:rPr>
              <a:t># </a:t>
            </a:r>
            <a:r>
              <a:rPr lang="en-US" sz="700" dirty="0">
                <a:latin typeface="Arial"/>
                <a:ea typeface="ＭＳ Ｐゴシック"/>
                <a:sym typeface="Arial"/>
              </a:rPr>
              <a:t>of counterparties with </a:t>
            </a:r>
            <a:r>
              <a:rPr lang="en-US" sz="700" dirty="0" err="1">
                <a:latin typeface="Arial"/>
                <a:ea typeface="ＭＳ Ｐゴシック"/>
                <a:sym typeface="Arial"/>
              </a:rPr>
              <a:t>Sant</a:t>
            </a:r>
            <a:r>
              <a:rPr lang="en-US" sz="700" dirty="0">
                <a:latin typeface="Arial"/>
                <a:ea typeface="ＭＳ Ｐゴシック"/>
                <a:sym typeface="Arial"/>
              </a:rPr>
              <a:t>. Risk Rating &lt; 5.0 &amp; exposure&gt;$</a:t>
            </a:r>
            <a:r>
              <a:rPr lang="en-US" sz="700" dirty="0" smtClean="0">
                <a:latin typeface="Arial"/>
                <a:ea typeface="ＭＳ Ｐゴシック"/>
                <a:sym typeface="Arial"/>
              </a:rPr>
              <a:t>100M</a:t>
            </a:r>
            <a:endParaRPr lang="en-US" sz="700" dirty="0" smtClean="0"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  <a:sym typeface="Arial"/>
            </a:endParaRPr>
          </a:p>
          <a:p>
            <a:pPr marL="228600" lvl="1" indent="-228600" algn="l">
              <a:buFontTx/>
              <a:buAutoNum type="arabicPeriod"/>
            </a:pPr>
            <a:r>
              <a:rPr lang="en-US" sz="700" dirty="0">
                <a:solidFill>
                  <a:srgbClr val="000000"/>
                </a:solidFill>
                <a:ea typeface="ＭＳ Ｐゴシック"/>
              </a:rPr>
              <a:t>Updated limit from </a:t>
            </a:r>
            <a:r>
              <a:rPr lang="en-US" sz="700" dirty="0" smtClean="0">
                <a:solidFill>
                  <a:srgbClr val="000000"/>
                </a:solidFill>
                <a:ea typeface="ＭＳ Ｐゴシック"/>
              </a:rPr>
              <a:t>2015</a:t>
            </a:r>
            <a:endParaRPr lang="en-US" sz="70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0603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173659"/>
              </p:ext>
            </p:extLst>
          </p:nvPr>
        </p:nvGraphicFramePr>
        <p:xfrm>
          <a:off x="349319" y="660285"/>
          <a:ext cx="8905310" cy="2359152"/>
        </p:xfrm>
        <a:graphic>
          <a:graphicData uri="http://schemas.openxmlformats.org/drawingml/2006/table">
            <a:tbl>
              <a:tblPr firstRow="1" bandRow="1"/>
              <a:tblGrid>
                <a:gridCol w="718022"/>
                <a:gridCol w="1628234"/>
                <a:gridCol w="723900"/>
                <a:gridCol w="647700"/>
                <a:gridCol w="571500"/>
                <a:gridCol w="600075"/>
                <a:gridCol w="590550"/>
                <a:gridCol w="742950"/>
                <a:gridCol w="695325"/>
                <a:gridCol w="523875"/>
                <a:gridCol w="714375"/>
                <a:gridCol w="74880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Baseline scenario</a:t>
                      </a:r>
                      <a:endParaRPr lang="en-US" sz="10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1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BHC Stress scenario</a:t>
                      </a:r>
                    </a:p>
                  </a:txBody>
                  <a:tcPr marL="36576" marR="36576" marT="36576" marB="365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1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Jun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Base</a:t>
                      </a:r>
                      <a:r>
                        <a:rPr lang="en-US" sz="1000" b="1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BHC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Stress</a:t>
                      </a:r>
                      <a:r>
                        <a:rPr lang="en-US" sz="1000" b="1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en-US" sz="10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438912">
                <a:tc rowSpan="4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adequacy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(ratios)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*Common Equity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Tier 1</a:t>
                      </a:r>
                      <a:r>
                        <a:rPr lang="en-US" sz="10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12.19%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12.07%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12.24%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11.00%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10.25%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10.41%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7.30%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6.55%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438912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*Total Risk-based Capital</a:t>
                      </a:r>
                      <a:r>
                        <a:rPr lang="en-US" sz="10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15.60%</a:t>
                      </a: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15.55%</a:t>
                      </a: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15.16%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&lt;=14.25%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&lt;=13.50%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14.37%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10.80%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10.05%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438912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*Tier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Leverage</a:t>
                      </a:r>
                      <a:r>
                        <a:rPr lang="en-US" sz="10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11.50%</a:t>
                      </a: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11.48%</a:t>
                      </a: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11.45%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&lt;=10.45%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&lt;=10.00%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9.03%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6.35%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438912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*Tier 1 Risk-based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Capital</a:t>
                      </a:r>
                      <a:r>
                        <a:rPr lang="en-US" sz="10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13.79%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13.65%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13.48%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&lt;=12.50%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&lt;=11.75%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11.30%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8.85%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8.10%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9" name="Footnote"/>
          <p:cNvSpPr/>
          <p:nvPr/>
        </p:nvSpPr>
        <p:spPr>
          <a:xfrm>
            <a:off x="2228518" y="6332539"/>
            <a:ext cx="5000958" cy="430887"/>
          </a:xfrm>
          <a:prstGeom prst="rect">
            <a:avLst/>
          </a:prstGeom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7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marL="228600" indent="-22860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7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Correspond to “Worst Quarter” complementary metrics in Group RAS</a:t>
            </a:r>
          </a:p>
          <a:p>
            <a:pPr marL="228600" indent="-22860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700" dirty="0">
                <a:solidFill>
                  <a:srgbClr val="000000"/>
                </a:solidFill>
                <a:ea typeface="ＭＳ Ｐゴシック"/>
              </a:rPr>
              <a:t>Updated limit from 2015</a:t>
            </a:r>
            <a:endParaRPr lang="en-US" sz="7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marL="228600" indent="-22860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72254" y="6017810"/>
            <a:ext cx="2350290" cy="125740"/>
            <a:chOff x="372254" y="5975278"/>
            <a:chExt cx="2350290" cy="125740"/>
          </a:xfrm>
        </p:grpSpPr>
        <p:sp>
          <p:nvSpPr>
            <p:cNvPr id="12" name="TextBox 11"/>
            <p:cNvSpPr txBox="1"/>
            <p:nvPr/>
          </p:nvSpPr>
          <p:spPr>
            <a:xfrm>
              <a:off x="863061" y="5981883"/>
              <a:ext cx="1859483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>
                <a:lnSpc>
                  <a:spcPct val="86000"/>
                </a:lnSpc>
              </a:pP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* </a:t>
              </a:r>
              <a:r>
                <a:rPr lang="en-US" sz="900" dirty="0">
                  <a:solidFill>
                    <a:srgbClr val="000000"/>
                  </a:solidFill>
                  <a:ea typeface="ＭＳ Ｐゴシック"/>
                </a:rPr>
                <a:t>R</a:t>
              </a: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eported in Santander Group RAS</a:t>
              </a:r>
              <a:endParaRPr lang="en-US" sz="900" dirty="0">
                <a:solidFill>
                  <a:srgbClr val="000000"/>
                </a:solidFill>
                <a:ea typeface="ＭＳ Ｐゴシック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254" y="5975278"/>
              <a:ext cx="593022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900" b="1" dirty="0" smtClean="0"/>
                <a:t>Legend</a:t>
              </a:r>
              <a:endParaRPr lang="en-GB" sz="9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71496" y="263720"/>
            <a:ext cx="8983134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Risk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Appetite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– Monthly Metrics (1/3)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86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496548"/>
              </p:ext>
            </p:extLst>
          </p:nvPr>
        </p:nvGraphicFramePr>
        <p:xfrm>
          <a:off x="348436" y="704215"/>
          <a:ext cx="8906195" cy="5384927"/>
        </p:xfrm>
        <a:graphic>
          <a:graphicData uri="http://schemas.openxmlformats.org/drawingml/2006/table">
            <a:tbl>
              <a:tblPr firstRow="1" bandRow="1"/>
              <a:tblGrid>
                <a:gridCol w="995871"/>
                <a:gridCol w="2441801"/>
                <a:gridCol w="807780"/>
                <a:gridCol w="708685"/>
                <a:gridCol w="860102"/>
                <a:gridCol w="816546"/>
                <a:gridCol w="838324"/>
                <a:gridCol w="718543"/>
                <a:gridCol w="718543"/>
              </a:tblGrid>
              <a:tr h="1354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</a:t>
                      </a:r>
                      <a:r>
                        <a:rPr lang="en-US" sz="10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Jun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446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adequacy (other)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*SC Tota</a:t>
                      </a:r>
                      <a:r>
                        <a:rPr lang="en-US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 RWA</a:t>
                      </a:r>
                      <a:endParaRPr lang="en-US" sz="10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$37.1B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(with PL</a:t>
                      </a:r>
                      <a:r>
                        <a:rPr lang="en-US" sz="1000" b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$36.0B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(exc. PL</a:t>
                      </a:r>
                      <a:r>
                        <a:rPr lang="en-US" sz="1000" b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$37.0B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(with PL</a:t>
                      </a:r>
                      <a:r>
                        <a:rPr lang="en-US" sz="1000" b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$36.0B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(exc. PL</a:t>
                      </a:r>
                      <a:r>
                        <a:rPr lang="en-US" sz="1000" b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 - $2BN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[&gt;=$39.8B]</a:t>
                      </a:r>
                      <a:endParaRPr lang="en-US" sz="100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 of CET1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[&gt;=$41.8B]</a:t>
                      </a:r>
                      <a:endParaRPr lang="en-US" sz="100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274193">
                <a:tc rowSpan="6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(losses)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 Charge-off Rate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0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(trailing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12m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0.23%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0.23%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0.25%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&gt;=0.6%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Auto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8.11%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7.98%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7.90%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&gt;=9.3%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&gt;=9.6%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26441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BSPR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1.4%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1.4% 	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1.4% 	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&gt;=1.7%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&gt;=1.9%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60/61+</a:t>
                      </a:r>
                      <a:r>
                        <a:rPr lang="en-US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DPD Rate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0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(trailing 12m)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 Retail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1.97%</a:t>
                      </a: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2.00%</a:t>
                      </a: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2.07%</a:t>
                      </a: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&gt;=2.84%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&gt;=3.10%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Auto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4.14%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4.08%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4.04%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&gt;=5.1%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&gt;=5.3%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BSPR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4.1% 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4.3% 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4.3% 	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&gt;=6.6%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&gt;=7.1%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rowSpan="1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(concentration)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*Single Obligor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Exposure (Corporates &amp; FIs)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500M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500M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500M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&gt;$500M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*Top 20 Corporates Exposure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5.36 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6.07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6.25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&gt;=$7.0B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&gt;=$8.0B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*Obligor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Rating Exposure</a:t>
                      </a:r>
                      <a:r>
                        <a:rPr lang="en-US" sz="1000" b="0" i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&gt;0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*Industry Exposure</a:t>
                      </a:r>
                      <a:endParaRPr lang="en-US" sz="100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over limit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over   limit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over limit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&gt;=$4.5B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Financial &amp;</a:t>
                      </a:r>
                      <a:r>
                        <a:rPr lang="en-US" sz="100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Insurance Exposure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00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5.1B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4.9B</a:t>
                      </a: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4.9B</a:t>
                      </a: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&gt;=$6.25B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Utilities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4.2B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4.5B</a:t>
                      </a: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4.6B</a:t>
                      </a: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&gt;=$5.0B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&gt;=$5.5B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*CRE Exposure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8.7B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8.8B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8.9B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&gt;=$10.1B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&gt;=$10.6B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*Multifamily Exposure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10.7B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&gt;=$10.6B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&gt;=$11.1B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*Project Finance Exposure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2.5B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2.6B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2.8B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&gt;=$3.75B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&gt;=$4.25B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Sector Exposure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BSPR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346M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347M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347M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&gt;=$436M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&gt;=$543M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24463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Subprime Assets</a:t>
                      </a:r>
                      <a:r>
                        <a:rPr lang="en-US" sz="100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0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% </a:t>
                      </a:r>
                      <a:r>
                        <a:rPr lang="en-US" sz="10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 Credit</a:t>
                      </a:r>
                      <a:r>
                        <a:rPr lang="en-US" sz="100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Exposure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20.29%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20.30%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*Total Subprime Assets</a:t>
                      </a:r>
                      <a:r>
                        <a:rPr lang="en-US" sz="1000" b="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%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 Credit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Exposure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US" sz="1000" b="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US" sz="1000" b="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72254" y="6132110"/>
            <a:ext cx="2350290" cy="125740"/>
            <a:chOff x="372254" y="5975278"/>
            <a:chExt cx="2350290" cy="125740"/>
          </a:xfrm>
        </p:grpSpPr>
        <p:sp>
          <p:nvSpPr>
            <p:cNvPr id="12" name="TextBox 11"/>
            <p:cNvSpPr txBox="1"/>
            <p:nvPr/>
          </p:nvSpPr>
          <p:spPr>
            <a:xfrm>
              <a:off x="863061" y="5981883"/>
              <a:ext cx="1859483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>
                <a:lnSpc>
                  <a:spcPct val="86000"/>
                </a:lnSpc>
              </a:pP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* </a:t>
              </a:r>
              <a:r>
                <a:rPr lang="en-US" sz="900" dirty="0">
                  <a:solidFill>
                    <a:srgbClr val="000000"/>
                  </a:solidFill>
                  <a:ea typeface="ＭＳ Ｐゴシック"/>
                </a:rPr>
                <a:t>R</a:t>
              </a: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eported in Santander Group RAS</a:t>
              </a:r>
              <a:endParaRPr lang="en-US" sz="900" dirty="0">
                <a:solidFill>
                  <a:srgbClr val="000000"/>
                </a:solidFill>
                <a:ea typeface="ＭＳ Ｐゴシック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254" y="5975278"/>
              <a:ext cx="593022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900" b="1" dirty="0" smtClean="0"/>
                <a:t>Legend</a:t>
              </a:r>
              <a:endParaRPr lang="en-GB" sz="9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71496" y="263720"/>
            <a:ext cx="8983134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Risk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Appetite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– Monthly Metrics (2/3)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ootnote"/>
          <p:cNvSpPr/>
          <p:nvPr/>
        </p:nvSpPr>
        <p:spPr>
          <a:xfrm>
            <a:off x="2228517" y="6208714"/>
            <a:ext cx="5305757" cy="648575"/>
          </a:xfrm>
          <a:prstGeom prst="rect">
            <a:avLst/>
          </a:prstGeom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14300" indent="-114300" algn="l" eaLnBrk="1" hangingPunct="1">
              <a:buFont typeface="+mj-lt"/>
              <a:buAutoNum type="arabicPeriod"/>
            </a:pPr>
            <a:endParaRPr lang="en-US" sz="700" dirty="0" smtClean="0">
              <a:latin typeface="Arial"/>
              <a:ea typeface="ＭＳ Ｐゴシック"/>
              <a:sym typeface="Arial"/>
            </a:endParaRP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 smtClean="0">
                <a:latin typeface="Arial"/>
                <a:ea typeface="ＭＳ Ｐゴシック"/>
                <a:sym typeface="Arial"/>
              </a:rPr>
              <a:t>Portfolio </a:t>
            </a:r>
            <a:r>
              <a:rPr lang="en-US" sz="700" dirty="0">
                <a:latin typeface="Arial"/>
                <a:ea typeface="ＭＳ Ｐゴシック"/>
                <a:sym typeface="Arial"/>
              </a:rPr>
              <a:t>level granularity available in Entity RAS materials</a:t>
            </a: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>
                <a:latin typeface="Arial"/>
                <a:ea typeface="ＭＳ Ｐゴシック"/>
                <a:sym typeface="Arial"/>
              </a:rPr>
              <a:t>Abbreviation for Personal Lending – Lending Club (sold on Feb 1</a:t>
            </a:r>
            <a:r>
              <a:rPr lang="en-US" sz="700" baseline="30000" dirty="0">
                <a:latin typeface="Arial"/>
                <a:ea typeface="ＭＳ Ｐゴシック"/>
                <a:sym typeface="Arial"/>
              </a:rPr>
              <a:t>st</a:t>
            </a:r>
            <a:r>
              <a:rPr lang="en-US" sz="700" dirty="0">
                <a:latin typeface="Arial"/>
                <a:ea typeface="ＭＳ Ｐゴシック"/>
                <a:sym typeface="Arial"/>
              </a:rPr>
              <a:t>), Bluestem &amp; NCL (Held for Sale)</a:t>
            </a: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>
                <a:latin typeface="Arial"/>
                <a:ea typeface="ＭＳ Ｐゴシック"/>
                <a:sym typeface="Arial"/>
              </a:rPr>
              <a:t># of counterparties with </a:t>
            </a:r>
            <a:r>
              <a:rPr lang="en-US" sz="700" dirty="0" err="1">
                <a:latin typeface="Arial"/>
                <a:ea typeface="ＭＳ Ｐゴシック"/>
                <a:sym typeface="Arial"/>
              </a:rPr>
              <a:t>Sant</a:t>
            </a:r>
            <a:r>
              <a:rPr lang="en-US" sz="700" dirty="0">
                <a:latin typeface="Arial"/>
                <a:ea typeface="ＭＳ Ｐゴシック"/>
                <a:sym typeface="Arial"/>
              </a:rPr>
              <a:t>. Risk Rating &lt; 5.0 &amp; exposure&gt;$</a:t>
            </a:r>
            <a:r>
              <a:rPr lang="en-US" sz="700" dirty="0" smtClean="0">
                <a:latin typeface="Arial"/>
                <a:ea typeface="ＭＳ Ｐゴシック"/>
                <a:sym typeface="Arial"/>
              </a:rPr>
              <a:t>100M</a:t>
            </a:r>
            <a:endParaRPr lang="en-US" sz="700" dirty="0">
              <a:latin typeface="Arial"/>
              <a:ea typeface="ＭＳ Ｐゴシック"/>
              <a:sym typeface="Arial"/>
            </a:endParaRP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>
                <a:ea typeface="ＭＳ Ｐゴシック"/>
              </a:rPr>
              <a:t>Subprime is defined as FICO &lt; 630 or no FICO score available (excluding Commercial Fleet s</a:t>
            </a:r>
            <a:r>
              <a:rPr lang="en-US" sz="700" dirty="0" smtClean="0">
                <a:ea typeface="ＭＳ Ｐゴシック"/>
              </a:rPr>
              <a:t>)</a:t>
            </a: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>
                <a:solidFill>
                  <a:srgbClr val="000000"/>
                </a:solidFill>
                <a:ea typeface="ＭＳ Ｐゴシック"/>
              </a:rPr>
              <a:t>Updated limit from </a:t>
            </a:r>
            <a:r>
              <a:rPr lang="en-US" sz="700" dirty="0" smtClean="0">
                <a:solidFill>
                  <a:srgbClr val="000000"/>
                </a:solidFill>
                <a:ea typeface="ＭＳ Ｐゴシック"/>
              </a:rPr>
              <a:t>2015</a:t>
            </a: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 smtClean="0">
                <a:solidFill>
                  <a:srgbClr val="000000"/>
                </a:solidFill>
                <a:ea typeface="ＭＳ Ｐゴシック"/>
              </a:rPr>
              <a:t>Start to report from June 2016</a:t>
            </a:r>
            <a:endParaRPr lang="en-US" sz="700" dirty="0" smtClean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482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617514"/>
              </p:ext>
            </p:extLst>
          </p:nvPr>
        </p:nvGraphicFramePr>
        <p:xfrm>
          <a:off x="348436" y="704215"/>
          <a:ext cx="8906195" cy="4957440"/>
        </p:xfrm>
        <a:graphic>
          <a:graphicData uri="http://schemas.openxmlformats.org/drawingml/2006/table">
            <a:tbl>
              <a:tblPr firstRow="1" bandRow="1"/>
              <a:tblGrid>
                <a:gridCol w="995625"/>
                <a:gridCol w="2555931"/>
                <a:gridCol w="690993"/>
                <a:gridCol w="705853"/>
                <a:gridCol w="839593"/>
                <a:gridCol w="839593"/>
                <a:gridCol w="839593"/>
                <a:gridCol w="718301"/>
                <a:gridCol w="720713"/>
              </a:tblGrid>
              <a:tr h="24929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</a:t>
                      </a:r>
                      <a:r>
                        <a:rPr lang="en-US" sz="10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Jun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492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Residual value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Net Residual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Risk / CRLIT</a:t>
                      </a:r>
                      <a:r>
                        <a:rPr lang="en-US" sz="1000" b="0" i="0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2.68%</a:t>
                      </a:r>
                      <a:endParaRPr lang="en-US" sz="1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2.63%</a:t>
                      </a:r>
                      <a:endParaRPr lang="en-US" sz="1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2.32%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&gt;=-3.0%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&gt;=-5.0%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rowSpan="6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Liquidity/funding</a:t>
                      </a:r>
                      <a:r>
                        <a:rPr lang="en-US" sz="1000" b="0" i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*Stressed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Survival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Period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(days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150 days</a:t>
                      </a: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days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&lt;=75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&lt;=45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*Liquidity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Coverage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 – EUR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141%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154%</a:t>
                      </a: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146%</a:t>
                      </a: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&lt;=110%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*Liquidity Coverage Ratio Modified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US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186%</a:t>
                      </a: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&lt;=110%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*Structural Funding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atio (%)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107%</a:t>
                      </a: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108%</a:t>
                      </a: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108%</a:t>
                      </a:r>
                      <a:endParaRPr lang="en-US" sz="1000" b="0" i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36058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 Horizon - 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holesale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Scenario 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 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(Parent</a:t>
                      </a:r>
                      <a:r>
                        <a:rPr lang="en-US" sz="10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only)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&gt;12 Months</a:t>
                      </a: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&lt;=12 Months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&lt;=6  Months</a:t>
                      </a:r>
                    </a:p>
                  </a:txBody>
                  <a:tcPr marL="18288" marR="18288" marT="18288" marB="18288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*Asset Encumbrance (%)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48%</a:t>
                      </a: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&gt;=55%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&gt;=60%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Interest rate</a:t>
                      </a:r>
                      <a:r>
                        <a:rPr lang="en-US" sz="1000" b="0" i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*NII</a:t>
                      </a:r>
                      <a:r>
                        <a:rPr lang="en-US" sz="1000" b="0" i="0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Sensitivity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(+/- 100bps)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-2.3%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$(137)MM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$(133)MM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Arial"/>
                        </a:rPr>
                        <a:t>-4.5%</a:t>
                      </a:r>
                    </a:p>
                  </a:txBody>
                  <a:tcPr marL="18288" marR="18288" marT="18288" marB="1828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Arial"/>
                        </a:rPr>
                        <a:t>-5.5%</a:t>
                      </a:r>
                    </a:p>
                  </a:txBody>
                  <a:tcPr marL="18288" marR="18288" marT="18288" marB="18288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*MVE</a:t>
                      </a:r>
                      <a:r>
                        <a:rPr lang="en-US" sz="1000" b="0" i="0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Sensitivity(+/- 100bps)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-6.3%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$(992)MM</a:t>
                      </a: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$(920)MM</a:t>
                      </a: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&lt;=-6.5%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&lt;=-7.5%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MTM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Mark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-to-Market Value at Risk (</a:t>
                      </a:r>
                      <a:r>
                        <a:rPr lang="en-US" sz="1000" b="0" i="0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2.8M</a:t>
                      </a: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TBD</a:t>
                      </a:r>
                      <a:r>
                        <a:rPr lang="en-US" sz="1000" b="0" i="0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en-US" sz="1000" b="0" i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TBD</a:t>
                      </a:r>
                      <a:r>
                        <a:rPr lang="en-US" sz="1000" b="1" i="0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en-US" sz="1000" b="0" i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&gt;=$7.0M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&gt;=$9.0M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17673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Legacy Tier 1 Models in Production w/o Appropriate Approval</a:t>
                      </a: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Total: 59 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SHUSA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SBNA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 Other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ent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31</a:t>
                      </a:r>
                      <a:endParaRPr lang="en-US" sz="1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69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SHUSA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2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18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– 35</a:t>
                      </a:r>
                      <a:endParaRPr lang="en-US" sz="1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100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 – 3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20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 – 26 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Other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51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1Q2016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– 148</a:t>
                      </a:r>
                    </a:p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2Q2016 – 116</a:t>
                      </a:r>
                    </a:p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3Q2016 – 103</a:t>
                      </a:r>
                    </a:p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4Q2016 – 46</a:t>
                      </a:r>
                    </a:p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1Q2017 – 0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2492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Reputational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Open MRIAs and other equivalent matters requiring immediate attention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&gt;0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71496" y="263720"/>
            <a:ext cx="8983134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Risk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Appetite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– Monthly Metrics (3/3)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ootnote"/>
          <p:cNvSpPr/>
          <p:nvPr/>
        </p:nvSpPr>
        <p:spPr>
          <a:xfrm>
            <a:off x="2247567" y="6146257"/>
            <a:ext cx="5305757" cy="1032399"/>
          </a:xfrm>
          <a:prstGeom prst="rect">
            <a:avLst/>
          </a:prstGeom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endParaRPr lang="en-US" sz="700" dirty="0">
              <a:latin typeface="Arial"/>
              <a:ea typeface="ＭＳ Ｐゴシック"/>
              <a:sym typeface="Arial"/>
            </a:endParaRP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>
                <a:latin typeface="Arial"/>
                <a:ea typeface="ＭＳ Ｐゴシック"/>
                <a:sym typeface="Arial"/>
              </a:rPr>
              <a:t>Portfolio level granularity available in Entity RAS materials</a:t>
            </a: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 smtClean="0">
                <a:latin typeface="Arial"/>
                <a:ea typeface="ＭＳ Ｐゴシック"/>
                <a:sym typeface="Arial"/>
              </a:rPr>
              <a:t>Metric </a:t>
            </a:r>
            <a:r>
              <a:rPr lang="en-US" sz="700" dirty="0">
                <a:latin typeface="Arial"/>
                <a:ea typeface="ＭＳ Ｐゴシック"/>
                <a:sym typeface="Arial"/>
              </a:rPr>
              <a:t>is on a 2-month lag</a:t>
            </a:r>
          </a:p>
          <a:p>
            <a:pPr marL="114300" indent="-114300" algn="l">
              <a:buFont typeface="+mj-lt"/>
              <a:buAutoNum type="arabicPeriod"/>
            </a:pPr>
            <a:r>
              <a:rPr lang="en-US" sz="700" dirty="0">
                <a:latin typeface="Arial"/>
                <a:ea typeface="ＭＳ Ｐゴシック"/>
                <a:sym typeface="Arial"/>
              </a:rPr>
              <a:t>CRLIT Contract Residual less Incentives and Tax; NII: Net Interest Income; MVE: Market Value of Equity</a:t>
            </a:r>
          </a:p>
          <a:p>
            <a:pPr marL="114300" indent="-114300" algn="l">
              <a:buFont typeface="+mj-lt"/>
              <a:buAutoNum type="arabicPeriod"/>
            </a:pPr>
            <a:r>
              <a:rPr lang="en-US" sz="700" dirty="0">
                <a:latin typeface="Arial"/>
                <a:ea typeface="ＭＳ Ｐゴシック"/>
              </a:rPr>
              <a:t>Updated limit from 2015</a:t>
            </a:r>
          </a:p>
          <a:p>
            <a:pPr marL="114300" indent="-114300" algn="l">
              <a:buFont typeface="+mj-lt"/>
              <a:buAutoNum type="arabicPeriod"/>
            </a:pPr>
            <a:r>
              <a:rPr lang="en-US" sz="700" dirty="0">
                <a:latin typeface="Arial"/>
                <a:ea typeface="ＭＳ Ｐゴシック"/>
                <a:sym typeface="Arial"/>
              </a:rPr>
              <a:t>Metric </a:t>
            </a:r>
            <a:r>
              <a:rPr lang="en-US" sz="700" dirty="0" smtClean="0">
                <a:latin typeface="Arial"/>
                <a:ea typeface="ＭＳ Ｐゴシック"/>
                <a:sym typeface="Arial"/>
              </a:rPr>
              <a:t>is not available due </a:t>
            </a:r>
            <a:r>
              <a:rPr lang="en-US" sz="700" dirty="0">
                <a:latin typeface="Arial"/>
                <a:ea typeface="ＭＳ Ｐゴシック"/>
                <a:sym typeface="Arial"/>
              </a:rPr>
              <a:t>to SC system </a:t>
            </a:r>
            <a:r>
              <a:rPr lang="en-US" sz="700" dirty="0" smtClean="0">
                <a:latin typeface="Arial"/>
                <a:ea typeface="ＭＳ Ｐゴシック"/>
                <a:sym typeface="Arial"/>
              </a:rPr>
              <a:t>error</a:t>
            </a:r>
          </a:p>
          <a:p>
            <a:pPr marL="114300" indent="-114300" algn="l">
              <a:buFont typeface="+mj-lt"/>
              <a:buAutoNum type="arabicPeriod"/>
            </a:pPr>
            <a:r>
              <a:rPr lang="en-US" sz="700" dirty="0"/>
              <a:t>IHC exposures will be paired to the SHUSA IHC limits with July end </a:t>
            </a:r>
            <a:r>
              <a:rPr lang="en-US" sz="700" dirty="0" smtClean="0"/>
              <a:t>figures</a:t>
            </a:r>
          </a:p>
          <a:p>
            <a:pPr marL="114300" indent="-114300" algn="l">
              <a:buFont typeface="+mj-lt"/>
              <a:buAutoNum type="arabicPeriod"/>
            </a:pPr>
            <a:r>
              <a:rPr lang="en-US" sz="700" dirty="0">
                <a:solidFill>
                  <a:srgbClr val="000000"/>
                </a:solidFill>
                <a:ea typeface="ＭＳ Ｐゴシック"/>
              </a:rPr>
              <a:t>Start to report from June 2016</a:t>
            </a:r>
            <a:endParaRPr lang="en-US" sz="700" dirty="0"/>
          </a:p>
          <a:p>
            <a:pPr marL="114300" indent="-114300" algn="l">
              <a:buFont typeface="+mj-lt"/>
              <a:buAutoNum type="arabicPeriod"/>
            </a:pPr>
            <a:endParaRPr lang="en-US" sz="700" dirty="0" smtClean="0">
              <a:latin typeface="Arial"/>
              <a:ea typeface="ＭＳ Ｐゴシック"/>
              <a:sym typeface="Arial"/>
            </a:endParaRPr>
          </a:p>
          <a:p>
            <a:pPr marL="114300" indent="-114300" algn="l">
              <a:buFont typeface="+mj-lt"/>
              <a:buAutoNum type="arabicPeriod"/>
            </a:pPr>
            <a:endParaRPr lang="en-US" sz="700" dirty="0">
              <a:latin typeface="Arial"/>
              <a:ea typeface="ＭＳ Ｐゴシック"/>
              <a:sym typeface="Arial"/>
            </a:endParaRPr>
          </a:p>
          <a:p>
            <a:pPr marL="114300" indent="-114300" algn="l">
              <a:buFont typeface="+mj-lt"/>
              <a:buAutoNum type="arabicPeriod"/>
            </a:pPr>
            <a:endParaRPr lang="en-US" sz="700" dirty="0" smtClean="0">
              <a:latin typeface="Arial"/>
              <a:ea typeface="ＭＳ Ｐゴシック"/>
              <a:sym typeface="Arial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72254" y="6074960"/>
            <a:ext cx="2327430" cy="125740"/>
            <a:chOff x="372254" y="5975278"/>
            <a:chExt cx="2327430" cy="125740"/>
          </a:xfrm>
        </p:grpSpPr>
        <p:sp>
          <p:nvSpPr>
            <p:cNvPr id="21" name="TextBox 20"/>
            <p:cNvSpPr txBox="1"/>
            <p:nvPr/>
          </p:nvSpPr>
          <p:spPr>
            <a:xfrm>
              <a:off x="840201" y="5981883"/>
              <a:ext cx="1859483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>
                <a:lnSpc>
                  <a:spcPct val="86000"/>
                </a:lnSpc>
              </a:pP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* </a:t>
              </a:r>
              <a:r>
                <a:rPr lang="en-US" sz="900" dirty="0">
                  <a:solidFill>
                    <a:srgbClr val="000000"/>
                  </a:solidFill>
                  <a:ea typeface="ＭＳ Ｐゴシック"/>
                </a:rPr>
                <a:t>R</a:t>
              </a: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eported in Santander Group RAS</a:t>
              </a:r>
              <a:endParaRPr lang="en-US" sz="900" dirty="0">
                <a:solidFill>
                  <a:srgbClr val="000000"/>
                </a:solidFill>
                <a:ea typeface="ＭＳ Ｐゴシック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2254" y="5975278"/>
              <a:ext cx="593022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900" b="1" dirty="0" smtClean="0"/>
                <a:t>Legend</a:t>
              </a:r>
              <a:endParaRPr lang="en-GB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08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72254" y="6017810"/>
            <a:ext cx="593022" cy="1191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900" b="1" dirty="0" smtClean="0"/>
              <a:t>Legend</a:t>
            </a:r>
            <a:endParaRPr lang="en-GB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1496" y="263720"/>
            <a:ext cx="8983134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Risk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Appetite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– Quarterly / Annual Metrics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619685"/>
              </p:ext>
            </p:extLst>
          </p:nvPr>
        </p:nvGraphicFramePr>
        <p:xfrm>
          <a:off x="348436" y="2104390"/>
          <a:ext cx="8894248" cy="755904"/>
        </p:xfrm>
        <a:graphic>
          <a:graphicData uri="http://schemas.openxmlformats.org/drawingml/2006/table">
            <a:tbl>
              <a:tblPr firstRow="1" bandRow="1"/>
              <a:tblGrid>
                <a:gridCol w="1225183"/>
                <a:gridCol w="3147237"/>
                <a:gridCol w="850604"/>
                <a:gridCol w="871870"/>
                <a:gridCol w="1031358"/>
                <a:gridCol w="883998"/>
                <a:gridCol w="883998"/>
              </a:tblGrid>
              <a:tr h="1354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</a:t>
                      </a:r>
                      <a:r>
                        <a:rPr lang="en-US" sz="10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35420"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adequacy (other)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PPNR Impairment (CCAR 9Q)</a:t>
                      </a:r>
                      <a:r>
                        <a:rPr lang="en-US" sz="10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Annual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$4,913M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&gt;=$5,639M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&gt;=$5,861M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*Loss in Stress</a:t>
                      </a:r>
                      <a:r>
                        <a:rPr lang="en-US" sz="1000" b="1" i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Annual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94%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&gt;=110%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risk (losses)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 Credit Losses 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(CCAR 9Q)</a:t>
                      </a:r>
                      <a:r>
                        <a:rPr lang="en-US" sz="10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Annual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$11,052M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$12,686M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$13,186M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11" name="Footnote"/>
          <p:cNvSpPr/>
          <p:nvPr/>
        </p:nvSpPr>
        <p:spPr>
          <a:xfrm>
            <a:off x="2228517" y="6208714"/>
            <a:ext cx="5305757" cy="648575"/>
          </a:xfrm>
          <a:prstGeom prst="rect">
            <a:avLst/>
          </a:prstGeom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14300" indent="-114300" algn="l" eaLnBrk="1" hangingPunct="1">
              <a:buFont typeface="+mj-lt"/>
              <a:buAutoNum type="arabicPeriod"/>
            </a:pPr>
            <a:endParaRPr lang="en-US" sz="700" dirty="0" smtClean="0">
              <a:latin typeface="Arial"/>
              <a:ea typeface="ＭＳ Ｐゴシック"/>
              <a:sym typeface="Arial"/>
            </a:endParaRP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 smtClean="0">
                <a:latin typeface="Arial"/>
                <a:ea typeface="ＭＳ Ｐゴシック"/>
                <a:sym typeface="Arial"/>
              </a:rPr>
              <a:t>Portfolio </a:t>
            </a:r>
            <a:r>
              <a:rPr lang="en-US" sz="700" dirty="0">
                <a:latin typeface="Arial"/>
                <a:ea typeface="ＭＳ Ｐゴシック"/>
                <a:sym typeface="Arial"/>
              </a:rPr>
              <a:t>level granularity available in Entity RAS </a:t>
            </a:r>
            <a:r>
              <a:rPr lang="en-US" sz="700" dirty="0" smtClean="0">
                <a:latin typeface="Arial"/>
                <a:ea typeface="ＭＳ Ｐゴシック"/>
                <a:sym typeface="Arial"/>
              </a:rPr>
              <a:t>materials</a:t>
            </a: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>
                <a:solidFill>
                  <a:srgbClr val="000000"/>
                </a:solidFill>
                <a:ea typeface="ＭＳ Ｐゴシック"/>
              </a:rPr>
              <a:t>Updated limit from 2015</a:t>
            </a:r>
            <a:endParaRPr lang="en-US" sz="700" dirty="0" smtClean="0">
              <a:latin typeface="Arial"/>
              <a:ea typeface="ＭＳ Ｐゴシック"/>
              <a:sym typeface="Arial"/>
            </a:endParaRP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 smtClean="0">
                <a:solidFill>
                  <a:srgbClr val="000000"/>
                </a:solidFill>
                <a:ea typeface="ＭＳ Ｐゴシック"/>
              </a:rPr>
              <a:t>Limits </a:t>
            </a:r>
            <a:r>
              <a:rPr lang="en-US" sz="700" dirty="0">
                <a:solidFill>
                  <a:srgbClr val="000000"/>
                </a:solidFill>
                <a:ea typeface="ＭＳ Ｐゴシック"/>
              </a:rPr>
              <a:t>changed from 5 limit 3 trigger to 2 limit 1.5 </a:t>
            </a:r>
            <a:r>
              <a:rPr lang="en-US" sz="700" dirty="0" smtClean="0">
                <a:solidFill>
                  <a:srgbClr val="000000"/>
                </a:solidFill>
                <a:ea typeface="ＭＳ Ｐゴシック"/>
              </a:rPr>
              <a:t>trigger</a:t>
            </a: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>
                <a:latin typeface="Arial"/>
                <a:ea typeface="ＭＳ Ｐゴシック"/>
              </a:rPr>
              <a:t>C</a:t>
            </a:r>
            <a:r>
              <a:rPr lang="en-US" sz="700" dirty="0" smtClean="0">
                <a:latin typeface="Arial"/>
                <a:ea typeface="ＭＳ Ｐゴシック"/>
              </a:rPr>
              <a:t>hanged </a:t>
            </a:r>
            <a:r>
              <a:rPr lang="en-US" sz="700" dirty="0">
                <a:latin typeface="Arial"/>
                <a:ea typeface="ＭＳ Ｐゴシック"/>
              </a:rPr>
              <a:t>to include all material operational risk </a:t>
            </a:r>
            <a:r>
              <a:rPr lang="en-US" sz="700" dirty="0" smtClean="0">
                <a:latin typeface="Arial"/>
                <a:ea typeface="ＭＳ Ｐゴシック"/>
              </a:rPr>
              <a:t>events from ones </a:t>
            </a:r>
            <a:r>
              <a:rPr lang="en-US" sz="700" dirty="0">
                <a:latin typeface="Arial"/>
                <a:ea typeface="ＭＳ Ｐゴシック"/>
              </a:rPr>
              <a:t>with financial loss of greater than $</a:t>
            </a:r>
            <a:r>
              <a:rPr lang="en-US" sz="700" dirty="0" smtClean="0">
                <a:latin typeface="Arial"/>
                <a:ea typeface="ＭＳ Ｐゴシック"/>
              </a:rPr>
              <a:t>200k (now $500k)</a:t>
            </a: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 smtClean="0">
                <a:latin typeface="Arial"/>
                <a:ea typeface="ＭＳ Ｐゴシック"/>
              </a:rPr>
              <a:t>Apply to </a:t>
            </a:r>
            <a:r>
              <a:rPr lang="en-US" sz="700" dirty="0">
                <a:latin typeface="Arial"/>
                <a:ea typeface="ＭＳ Ｐゴシック"/>
              </a:rPr>
              <a:t>all </a:t>
            </a:r>
            <a:r>
              <a:rPr lang="en-US" sz="700" dirty="0" smtClean="0">
                <a:latin typeface="Arial"/>
                <a:ea typeface="ＭＳ Ｐゴシック"/>
              </a:rPr>
              <a:t>IHC entities </a:t>
            </a:r>
            <a:r>
              <a:rPr lang="en-US" sz="700" dirty="0">
                <a:latin typeface="Arial"/>
                <a:ea typeface="ＭＳ Ｐゴシック"/>
              </a:rPr>
              <a:t>(SBNA, SC, PR Bancorp, SSLLC, SIS, </a:t>
            </a:r>
            <a:r>
              <a:rPr lang="en-US" sz="700" dirty="0" smtClean="0">
                <a:latin typeface="Arial"/>
                <a:ea typeface="ＭＳ Ｐゴシック"/>
              </a:rPr>
              <a:t>BSI</a:t>
            </a:r>
            <a:r>
              <a:rPr lang="en-US" sz="700" dirty="0" smtClean="0">
                <a:latin typeface="Arial"/>
                <a:ea typeface="ＭＳ Ｐゴシック"/>
              </a:rPr>
              <a:t>) from July reporting</a:t>
            </a:r>
            <a:endParaRPr lang="en-US" sz="700" dirty="0">
              <a:latin typeface="Arial"/>
              <a:ea typeface="ＭＳ Ｐゴシック"/>
            </a:endParaRPr>
          </a:p>
          <a:p>
            <a:pPr marL="114300" indent="-114300" algn="l" eaLnBrk="1" hangingPunct="1">
              <a:buFont typeface="+mj-lt"/>
              <a:buAutoNum type="arabicPeriod"/>
            </a:pPr>
            <a:endParaRPr lang="en-US" sz="700" dirty="0">
              <a:latin typeface="Arial"/>
              <a:ea typeface="ＭＳ Ｐゴシック"/>
              <a:sym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2254" y="6017810"/>
            <a:ext cx="2316000" cy="125740"/>
            <a:chOff x="372254" y="5975278"/>
            <a:chExt cx="2316000" cy="125740"/>
          </a:xfrm>
        </p:grpSpPr>
        <p:sp>
          <p:nvSpPr>
            <p:cNvPr id="13" name="TextBox 12"/>
            <p:cNvSpPr txBox="1"/>
            <p:nvPr/>
          </p:nvSpPr>
          <p:spPr>
            <a:xfrm>
              <a:off x="828771" y="5981883"/>
              <a:ext cx="1859483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>
                <a:lnSpc>
                  <a:spcPct val="86000"/>
                </a:lnSpc>
              </a:pP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* </a:t>
              </a:r>
              <a:r>
                <a:rPr lang="en-US" sz="900" dirty="0">
                  <a:solidFill>
                    <a:srgbClr val="000000"/>
                  </a:solidFill>
                  <a:ea typeface="ＭＳ Ｐゴシック"/>
                </a:rPr>
                <a:t>R</a:t>
              </a: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eported in Santander Group RAS</a:t>
              </a:r>
              <a:endParaRPr lang="en-US" sz="900" dirty="0">
                <a:solidFill>
                  <a:srgbClr val="000000"/>
                </a:solidFill>
                <a:ea typeface="ＭＳ Ｐゴシック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2254" y="5975278"/>
              <a:ext cx="593022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900" b="1" dirty="0" smtClean="0"/>
                <a:t>Legend</a:t>
              </a:r>
              <a:endParaRPr lang="en-GB" sz="900" b="1" dirty="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353366"/>
              </p:ext>
            </p:extLst>
          </p:nvPr>
        </p:nvGraphicFramePr>
        <p:xfrm>
          <a:off x="348436" y="704215"/>
          <a:ext cx="8906195" cy="1129792"/>
        </p:xfrm>
        <a:graphic>
          <a:graphicData uri="http://schemas.openxmlformats.org/drawingml/2006/table">
            <a:tbl>
              <a:tblPr firstRow="1" bandRow="1"/>
              <a:tblGrid>
                <a:gridCol w="995625"/>
                <a:gridCol w="2555931"/>
                <a:gridCol w="690993"/>
                <a:gridCol w="705853"/>
                <a:gridCol w="839593"/>
                <a:gridCol w="839593"/>
                <a:gridCol w="839593"/>
                <a:gridCol w="718301"/>
                <a:gridCol w="720713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</a:t>
                      </a:r>
                      <a:r>
                        <a:rPr lang="en-US" sz="10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2Q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1Q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4Q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15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397687"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Operational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*Gross Operational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Risk L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osses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Gross Margin</a:t>
                      </a:r>
                      <a:r>
                        <a:rPr lang="en-US" sz="1000" b="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3,5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(trailing 12m)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1.13%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0.96%</a:t>
                      </a: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1.60%</a:t>
                      </a: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&gt;=1.5%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Material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Operational Risk E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vents</a:t>
                      </a:r>
                      <a:r>
                        <a:rPr lang="en-US" sz="1000" b="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&gt;=9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&gt;=11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44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f19bde990ad741f46f5ea7ce4e19f2444f18fb"/>
  <p:tag name="THINKCELLPRESENTATIONDONOTDELETE" val="&lt;?xml version=&quot;1.0&quot; encoding=&quot;UTF-16&quot; standalone=&quot;yes&quot;?&gt;&#10;&lt;root reqver=&quot;21047&quot;&gt;&lt;version val=&quot;2326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/&gt;&lt;m_precDefaultDay&gt;&lt;m_bNumberIsYear val=&quot;0&quot;/&gt;&lt;m_strFormatTime&gt;%#d&lt;/m_strFormatTime&gt;&lt;/m_precDefaultDay&gt;&lt;m_mruColor&gt;&lt;m_vecMRU length=&quot;4&quot;&gt;&lt;elem m_fUsage=&quot;4.86540966304618920000E+000&quot;&gt;&lt;m_msothmcolidx val=&quot;0&quot;/&gt;&lt;m_rgb r=&quot;eb&quot; g=&quot;3&quot; b=&quot;26&quot;/&gt;&lt;m_ppcolschidx tagver0=&quot;23004&quot; tagname0=&quot;m_ppcolschidxUNRECOGNIZED&quot; val=&quot;0&quot;/&gt;&lt;m_nBrightness val=&quot;0&quot;/&gt;&lt;/elem&gt;&lt;elem m_fUsage=&quot;3.88172892307468010000E+000&quot;&gt;&lt;m_msothmcolidx val=&quot;0&quot;/&gt;&lt;m_rgb r=&quot;ff&quot; g=&quot;bf&quot; b=&quot;27&quot;/&gt;&lt;m_ppcolschidx tagver0=&quot;23004&quot; tagname0=&quot;m_ppcolschidxUNRECOGNIZED&quot; val=&quot;0&quot;/&gt;&lt;m_nBrightness val=&quot;0&quot;/&gt;&lt;/elem&gt;&lt;elem m_fUsage=&quot;1.00000000000000000000E+000&quot;&gt;&lt;m_msothmcolidx val=&quot;0&quot;/&gt;&lt;m_rgb r=&quot;ff&quot; g=&quot;0&quot; b=&quot;0&quot;/&gt;&lt;m_ppcolschidx tagver0=&quot;23004&quot; tagname0=&quot;m_ppcolschidxUNRECOGNIZED&quot; val=&quot;0&quot;/&gt;&lt;m_nBrightness val=&quot;0&quot;/&gt;&lt;/elem&gt;&lt;elem m_fUsage=&quot;8.86293811965250810000E-002&quot;&gt;&lt;m_msothmcolidx val=&quot;0&quot;/&gt;&lt;m_rgb r=&quot;ff&quot; g=&quot;fa&quot; b=&quot;26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ISPRING_RESOURCE_PATHS_HASH_PRESENTER" val="f01d211bc0a0c2ddcfd62f283e8fc92d14a39d5d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Body Slide">
  <a:themeElements>
    <a:clrScheme name="Colour Theme propossal">
      <a:dk1>
        <a:srgbClr val="000000"/>
      </a:dk1>
      <a:lt1>
        <a:sysClr val="window" lastClr="FFFFFF"/>
      </a:lt1>
      <a:dk2>
        <a:srgbClr val="000000"/>
      </a:dk2>
      <a:lt2>
        <a:srgbClr val="7F7F7F"/>
      </a:lt2>
      <a:accent1>
        <a:srgbClr val="FF0000"/>
      </a:accent1>
      <a:accent2>
        <a:srgbClr val="A5A5A5"/>
      </a:accent2>
      <a:accent3>
        <a:srgbClr val="FFFFFF"/>
      </a:accent3>
      <a:accent4>
        <a:srgbClr val="3F3F3F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14.xml><?xml version="1.0" encoding="utf-8"?>
<mso:customUI xmlns:mso="http://schemas.microsoft.com/office/2009/07/customui">
  <mso:ribbon>
    <mso:contextualTabs>
      <mso:tabSet idMso="TabSetTableTools">
        <mso:tab idQ="mso:TabTableToolsDesign">
          <mso:group idQ="mso:GroupTableStylesPowerPoint" visible="false"/>
          <mso:group id="OWTable" label="Table" autoScale="true">
            <mso:gallery idQ="mso:ShadingColorPicker" showInRibbon="false" visible="true"/>
            <mso:control idQ="mso:TableBordersMenu" visible="true"/>
          </mso:group>
        </mso:tab>
      </mso:tabSet>
    </mso:contextualTabs>
  </mso:ribbon>
</mso: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27989</TotalTime>
  <Words>1729</Words>
  <Application>Microsoft Office PowerPoint</Application>
  <PresentationFormat>Custom</PresentationFormat>
  <Paragraphs>525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1_Body Slide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Oliver Wyman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Wanxin</dc:creator>
  <cp:keywords>Template version: 2015/07/23;Update Pack: 2015/09/15</cp:keywords>
  <cp:lastModifiedBy>Zhang, Zhiyi</cp:lastModifiedBy>
  <cp:revision>1503</cp:revision>
  <cp:lastPrinted>2016-08-03T15:31:32Z</cp:lastPrinted>
  <dcterms:created xsi:type="dcterms:W3CDTF">2016-03-28T17:49:32Z</dcterms:created>
  <dcterms:modified xsi:type="dcterms:W3CDTF">2016-08-08T17:31:57Z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2015/07/23</vt:lpwstr>
  </property>
  <property fmtid="{D5CDD505-2E9C-101B-9397-08002B2CF9AE}" pid="3" name="DocumentMSOLanguageID">
    <vt:lpwstr>msoLanguageIDEnglishUK</vt:lpwstr>
  </property>
  <property fmtid="{D5CDD505-2E9C-101B-9397-08002B2CF9AE}" pid="4" name="LogoName">
    <vt:lpwstr>Oliver Wyman</vt:lpwstr>
  </property>
</Properties>
</file>