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696" r:id="rId2"/>
    <p:sldId id="707" r:id="rId3"/>
    <p:sldId id="703" r:id="rId4"/>
    <p:sldId id="698" r:id="rId5"/>
    <p:sldId id="699" r:id="rId6"/>
    <p:sldId id="700" r:id="rId7"/>
    <p:sldId id="701" r:id="rId8"/>
  </p:sldIdLst>
  <p:sldSz cx="9602788" cy="6858000"/>
  <p:notesSz cx="7010400" cy="9296400"/>
  <p:custDataLst>
    <p:tags r:id="rId11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6"/>
    <a:srgbClr val="FFFFCC"/>
    <a:srgbClr val="FFCCCC"/>
    <a:srgbClr val="FCE0E2"/>
    <a:srgbClr val="FFDDDD"/>
    <a:srgbClr val="008AB3"/>
    <a:srgbClr val="D7E4BD"/>
    <a:srgbClr val="FF0000"/>
    <a:srgbClr val="BFBFB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9858" autoAdjust="0"/>
  </p:normalViewPr>
  <p:slideViewPr>
    <p:cSldViewPr snapToGrid="0" showGuides="1">
      <p:cViewPr>
        <p:scale>
          <a:sx n="100" d="100"/>
          <a:sy n="100" d="100"/>
        </p:scale>
        <p:origin x="-858" y="936"/>
      </p:cViewPr>
      <p:guideLst>
        <p:guide orient="horz" pos="4083"/>
        <p:guide orient="horz" pos="1107"/>
        <p:guide orient="horz" pos="893"/>
        <p:guide pos="221"/>
        <p:guide pos="5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084" y="1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t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696913"/>
            <a:ext cx="488315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10" y="4415157"/>
            <a:ext cx="5609587" cy="418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9949" lvl="0" indent="-229949" eaLnBrk="1" hangingPunct="1">
              <a:spcBef>
                <a:spcPct val="60000"/>
              </a:spcBef>
              <a:spcAft>
                <a:spcPts val="604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689846" lvl="2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19795" lvl="3" indent="-229949" eaLnBrk="1" hangingPunct="1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49744" lvl="4" indent="-229949" eaLnBrk="1" hangingPunct="1">
              <a:spcBef>
                <a:spcPts val="0"/>
              </a:spcBef>
              <a:spcAft>
                <a:spcPts val="604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379692" lvl="5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09641" lvl="6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839590" lvl="7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069539" lvl="8" indent="-229949" fontAlgn="base">
              <a:spcBef>
                <a:spcPts val="0"/>
              </a:spcBef>
              <a:spcAft>
                <a:spcPts val="604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l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084" y="8830313"/>
            <a:ext cx="3037734" cy="4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8" rIns="94475" bIns="47238" numCol="1" anchor="b" anchorCtr="0" compatLnSpc="1">
            <a:prstTxWarp prst="textNoShape">
              <a:avLst/>
            </a:prstTxWarp>
          </a:bodyPr>
          <a:lstStyle>
            <a:lvl1pPr algn="r" defTabSz="944967">
              <a:lnSpc>
                <a:spcPct val="100000"/>
              </a:lnSpc>
              <a:defRPr sz="12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168E-2D4F-4C34-B0B9-704A69CF462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7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1" y="99784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" y="646792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6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hangingPunct="0">
              <a:defRPr/>
            </a:pPr>
            <a:endParaRPr lang="es-ES" sz="2400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07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79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7454130" y="6632624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5909" y="6321262"/>
            <a:ext cx="17476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Holdings USA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5937" y="2963670"/>
            <a:ext cx="8550815" cy="35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SHUSA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MS PGothic" pitchFamily="34" charset="-128"/>
                <a:cs typeface="Arial"/>
              </a:rPr>
              <a:t>COMMITTEE / BOARD</a:t>
            </a:r>
            <a:endParaRPr lang="en-US" sz="2400" b="1" dirty="0">
              <a:solidFill>
                <a:srgbClr val="FF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8" name="5 CuadroTexto"/>
          <p:cNvSpPr txBox="1"/>
          <p:nvPr/>
        </p:nvSpPr>
        <p:spPr>
          <a:xfrm>
            <a:off x="251570" y="5974930"/>
            <a:ext cx="5327193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Draft</a:t>
            </a:r>
            <a:endParaRPr lang="en-US" sz="14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9" name="5 CuadroTexto"/>
          <p:cNvSpPr txBox="1"/>
          <p:nvPr/>
        </p:nvSpPr>
        <p:spPr>
          <a:xfrm>
            <a:off x="3451568" y="174076"/>
            <a:ext cx="5887979" cy="277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For </a:t>
            </a:r>
            <a:r>
              <a:rPr lang="en-US" sz="1400" b="1" dirty="0" smtClean="0">
                <a:solidFill>
                  <a:srgbClr val="000000"/>
                </a:solidFill>
                <a:latin typeface="Arial"/>
                <a:ea typeface="MS PGothic" pitchFamily="34" charset="-128"/>
                <a:cs typeface="Arial"/>
              </a:rPr>
              <a:t>Review</a:t>
            </a:r>
            <a:endParaRPr lang="en-US" sz="1400" b="1" dirty="0">
              <a:solidFill>
                <a:srgbClr val="000000"/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8435" y="4349163"/>
            <a:ext cx="8550815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en-US" sz="18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MS PGothic" pitchFamily="34" charset="-128"/>
                <a:cs typeface="Arial"/>
              </a:rPr>
              <a:t>SHUSA Risk Appetite</a:t>
            </a:r>
            <a:endParaRPr lang="en-US" sz="1800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</a:pPr>
            <a:endParaRPr lang="en-US" sz="1800" i="1" dirty="0">
              <a:solidFill>
                <a:prstClr val="white">
                  <a:lumMod val="50000"/>
                </a:prstClr>
              </a:solidFill>
              <a:latin typeface="Arial"/>
              <a:ea typeface="MS PGothic" pitchFamily="34" charset="-128"/>
              <a:cs typeface="Arial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5937" y="3313765"/>
            <a:ext cx="85508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SHUSA Risk Appetite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Statement– June Report</a:t>
            </a:r>
          </a:p>
          <a:p>
            <a:pPr algn="l" eaLnBrk="0" fontAlgn="base" hangingPunct="0">
              <a:lnSpc>
                <a:spcPts val="27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June 2016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82161"/>
              </p:ext>
            </p:extLst>
          </p:nvPr>
        </p:nvGraphicFramePr>
        <p:xfrm>
          <a:off x="365786" y="718658"/>
          <a:ext cx="8863940" cy="471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94"/>
                <a:gridCol w="7977546"/>
              </a:tblGrid>
              <a:tr h="153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 Metrics Summary, Assessment &amp; Key Actions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Strategic</a:t>
                      </a:r>
                      <a:endParaRPr lang="en-US" sz="900" b="1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 </a:t>
                      </a:r>
                      <a:endParaRPr lang="en-US" sz="900" u="none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Adequacy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June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metrics are not available due to delay in filing.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Capital Contingency Process (CCP) was activated, a capital adequacy assessment was made, capital was deemed sufficient and further requirements were waived by ALCO.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capital metrics are projected to be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Green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 Rating Exposure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 to 6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limit by 6.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the result of an OCC directive to risk rate CRE Construction transactions as low pass, causing otherwise strong One Obligor relationships to not reach the 5.0 risk rating hurdle.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development. Meeting with business lines to discuss is scheduled on 8/9.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reaches $10.7B above </a:t>
                      </a:r>
                      <a:r>
                        <a:rPr lang="en-US" sz="900" b="1" i="0" u="none" strike="noStrike" kern="120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/>
                          <a:cs typeface="Arial" panose="020B0604020202020204" pitchFamily="34" charset="0"/>
                        </a:rPr>
                        <a:t> limit by 0.1B due to a net increase in Commercial Real Estate ($78MM) and SREC ($11MM) segments.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Breach escalated. Action plans 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(late as of 6/16)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in development. Meeting with business lines to discuss is scheduled on 8/9.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Liquidity metrics for June are within appetite but may come under pressure </a:t>
                      </a:r>
                      <a:r>
                        <a:rPr lang="en-US" sz="9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during July.</a:t>
                      </a:r>
                      <a:endParaRPr lang="en-US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2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</a:t>
                      </a: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 </a:t>
                      </a: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appetite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within appetite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sng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 is within appetite. However, due to repeated late delivery of first line model documentation from the Fair Lending team, the overall status is set to </a:t>
                      </a:r>
                      <a:r>
                        <a:rPr lang="en-US" sz="900" b="1" i="0" u="none" strike="noStrike" kern="1200" baseline="0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until this is resolved.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is potential late delivery of first line documentation from Madrid for market risk models but MRMG has a contingency plan is in place.</a:t>
                      </a: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03" marR="10003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23 MR(I)As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June 31;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plans addressing MR(I)As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028" marR="9602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9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eaLnBrk="0" hangingPunct="0">
              <a:defRPr sz="2000" b="1">
                <a:solidFill>
                  <a:prstClr val="black"/>
                </a:solidFill>
                <a:ea typeface="MS PGothic" pitchFamily="34" charset="-128"/>
              </a:defRPr>
            </a:lvl1pPr>
          </a:lstStyle>
          <a:p>
            <a:r>
              <a:rPr lang="en-US" dirty="0"/>
              <a:t>2. Risk Appetite Statement Dashboard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365785" y="6636117"/>
            <a:ext cx="2720794" cy="105863"/>
            <a:chOff x="1201643" y="6031365"/>
            <a:chExt cx="3491000" cy="140904"/>
          </a:xfrm>
        </p:grpSpPr>
        <p:sp>
          <p:nvSpPr>
            <p:cNvPr id="155" name="80 CuadroTexto"/>
            <p:cNvSpPr txBox="1"/>
            <p:nvPr/>
          </p:nvSpPr>
          <p:spPr bwMode="gray">
            <a:xfrm>
              <a:off x="1358881" y="6031365"/>
              <a:ext cx="1138487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Focus of concern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6" name="80 CuadroTexto"/>
            <p:cNvSpPr txBox="1"/>
            <p:nvPr/>
          </p:nvSpPr>
          <p:spPr bwMode="gray">
            <a:xfrm>
              <a:off x="2533608" y="6031365"/>
              <a:ext cx="993775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 smtClean="0">
                  <a:solidFill>
                    <a:srgbClr val="515151"/>
                  </a:solidFill>
                  <a:ea typeface="MS PGothic" pitchFamily="34" charset="-128"/>
                </a:rPr>
                <a:t>Area of attention </a:t>
              </a:r>
              <a:endParaRPr lang="en-GB" sz="800" kern="0" dirty="0">
                <a:solidFill>
                  <a:srgbClr val="515151"/>
                </a:solidFill>
                <a:ea typeface="MS PGothic" pitchFamily="34" charset="-128"/>
              </a:endParaRPr>
            </a:p>
          </p:txBody>
        </p:sp>
        <p:sp>
          <p:nvSpPr>
            <p:cNvPr id="157" name="80 CuadroTexto"/>
            <p:cNvSpPr txBox="1"/>
            <p:nvPr/>
          </p:nvSpPr>
          <p:spPr bwMode="gray">
            <a:xfrm>
              <a:off x="3785070" y="6031365"/>
              <a:ext cx="907573" cy="1409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spcBef>
                  <a:spcPts val="600"/>
                </a:spcBef>
                <a:buClr>
                  <a:srgbClr val="FF0000"/>
                </a:buClr>
                <a:defRPr sz="1200"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en-GB" sz="800" kern="0" dirty="0">
                  <a:solidFill>
                    <a:srgbClr val="515151"/>
                  </a:solidFill>
                  <a:ea typeface="MS PGothic" pitchFamily="34" charset="-128"/>
                </a:rPr>
                <a:t>Not a concern</a:t>
              </a:r>
            </a:p>
          </p:txBody>
        </p:sp>
        <p:sp>
          <p:nvSpPr>
            <p:cNvPr id="158" name="116 Elipse"/>
            <p:cNvSpPr/>
            <p:nvPr/>
          </p:nvSpPr>
          <p:spPr bwMode="gray">
            <a:xfrm>
              <a:off x="3622233" y="6037858"/>
              <a:ext cx="120077" cy="120078"/>
            </a:xfrm>
            <a:prstGeom prst="ellipse">
              <a:avLst/>
            </a:prstGeom>
            <a:solidFill>
              <a:srgbClr val="66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117 Elipse"/>
            <p:cNvSpPr/>
            <p:nvPr/>
          </p:nvSpPr>
          <p:spPr bwMode="gray">
            <a:xfrm>
              <a:off x="2381418" y="6037858"/>
              <a:ext cx="120077" cy="120078"/>
            </a:xfrm>
            <a:prstGeom prst="ellipse">
              <a:avLst/>
            </a:prstGeom>
            <a:solidFill>
              <a:srgbClr val="FFCC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119 Elipse"/>
            <p:cNvSpPr/>
            <p:nvPr/>
          </p:nvSpPr>
          <p:spPr bwMode="gray">
            <a:xfrm>
              <a:off x="1201643" y="6037857"/>
              <a:ext cx="120078" cy="120078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800" kern="0" dirty="0" smtClean="0">
                <a:solidFill>
                  <a:prstClr val="white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150510" y="5510142"/>
            <a:ext cx="6330762" cy="19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fontAlgn="t">
              <a:defRPr/>
            </a:pPr>
            <a:r>
              <a:rPr lang="en-US" sz="800" dirty="0">
                <a:solidFill>
                  <a:srgbClr val="9D9D9C"/>
                </a:solidFill>
                <a:ea typeface="MS PGothic" pitchFamily="34" charset="-128"/>
                <a:cs typeface="Arial" panose="020B0604020202020204" pitchFamily="34" charset="0"/>
              </a:rPr>
              <a:t>Aggregated RAS status for the purpose of this summary is based on expert judgment and reviewed by ERMC prior to RC and Board. </a:t>
            </a:r>
          </a:p>
        </p:txBody>
      </p:sp>
    </p:spTree>
    <p:extLst>
      <p:ext uri="{BB962C8B-B14F-4D97-AF65-F5344CB8AC3E}">
        <p14:creationId xmlns:p14="http://schemas.microsoft.com/office/powerpoint/2010/main" val="4121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9511"/>
              </p:ext>
            </p:extLst>
          </p:nvPr>
        </p:nvGraphicFramePr>
        <p:xfrm>
          <a:off x="352425" y="486643"/>
          <a:ext cx="8905874" cy="2514600"/>
        </p:xfrm>
        <a:graphic>
          <a:graphicData uri="http://schemas.openxmlformats.org/drawingml/2006/table">
            <a:tbl>
              <a:tblPr firstRow="1" bandRow="1"/>
              <a:tblGrid>
                <a:gridCol w="742950"/>
                <a:gridCol w="837808"/>
                <a:gridCol w="1272920"/>
                <a:gridCol w="869228"/>
                <a:gridCol w="869228"/>
                <a:gridCol w="770441"/>
                <a:gridCol w="613551"/>
                <a:gridCol w="632979"/>
                <a:gridCol w="2296769"/>
              </a:tblGrid>
              <a:tr h="147299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>
                      <a:noFill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Apr-16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limit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Action Plan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20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48014" marR="48014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CART plans addressing</a:t>
                      </a:r>
                      <a:r>
                        <a:rPr lang="en-US" sz="9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MR(I)As</a:t>
                      </a:r>
                      <a:endParaRPr lang="en-US" sz="9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Credit</a:t>
                      </a: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9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9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&gt;0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82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  <a:r>
                        <a:rPr lang="en-US" sz="9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90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$10.7B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Breach escalated.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ction plans (late as of 6/16) are in development.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with business lines to discuss is scheduled on 8/9.</a:t>
                      </a:r>
                    </a:p>
                  </a:txBody>
                  <a:tcPr marL="48014" marR="48014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744" y="248488"/>
            <a:ext cx="933604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2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. Risk Appetite </a:t>
            </a:r>
            <a:r>
              <a:rPr lang="en-US" sz="2000" b="1" dirty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Statement </a:t>
            </a:r>
            <a:r>
              <a:rPr lang="en-US" sz="20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t>– Amber and Red metrics</a:t>
            </a:r>
            <a:endParaRPr lang="en-US" sz="2000" b="1" dirty="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" name="Footnote"/>
          <p:cNvSpPr/>
          <p:nvPr/>
        </p:nvSpPr>
        <p:spPr bwMode="auto">
          <a:xfrm>
            <a:off x="1979523" y="6566315"/>
            <a:ext cx="8903637" cy="27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lvl="1" algn="l"/>
            <a:endParaRPr lang="en-US" sz="70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#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/>
            </a:endParaRPr>
          </a:p>
          <a:p>
            <a:pPr marL="228600" lvl="1" indent="-228600" algn="l">
              <a:buFontTx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  <a:endParaRPr lang="en-US" sz="700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60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73659"/>
              </p:ext>
            </p:extLst>
          </p:nvPr>
        </p:nvGraphicFramePr>
        <p:xfrm>
          <a:off x="349319" y="660285"/>
          <a:ext cx="8905310" cy="2359152"/>
        </p:xfrm>
        <a:graphic>
          <a:graphicData uri="http://schemas.openxmlformats.org/drawingml/2006/table">
            <a:tbl>
              <a:tblPr firstRow="1" bandRow="1"/>
              <a:tblGrid>
                <a:gridCol w="718022"/>
                <a:gridCol w="1628234"/>
                <a:gridCol w="723900"/>
                <a:gridCol w="647700"/>
                <a:gridCol w="571500"/>
                <a:gridCol w="600075"/>
                <a:gridCol w="590550"/>
                <a:gridCol w="742950"/>
                <a:gridCol w="695325"/>
                <a:gridCol w="523875"/>
                <a:gridCol w="714375"/>
                <a:gridCol w="7488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scenario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 Stress scenario</a:t>
                      </a:r>
                    </a:p>
                  </a:txBody>
                  <a:tcPr marL="36576" marR="36576" marT="36576" marB="365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BHC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Stress</a:t>
                      </a:r>
                      <a:r>
                        <a:rPr lang="en-US" sz="1000" b="1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438912">
                <a:tc rowSpan="4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(ratios)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576" marR="36576" marT="36576" marB="36576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12.07%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10.41%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Risk-based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15.55%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15.16%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&lt;=13.50%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14.37%</a:t>
                      </a: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11.48%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&lt;=10.45%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43891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*Tier 1 Risk-based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Capital</a:t>
                      </a:r>
                      <a:r>
                        <a:rPr lang="en-US" sz="10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13.79%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13.65%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&lt;=11.75%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9" name="Footnote"/>
          <p:cNvSpPr/>
          <p:nvPr/>
        </p:nvSpPr>
        <p:spPr>
          <a:xfrm>
            <a:off x="2228518" y="6332539"/>
            <a:ext cx="5000958" cy="430887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Correspond to “Worst Quarter” complementary metrics in Group RAS</a:t>
            </a: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marL="228600" indent="-22860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2254" y="60178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(1/3)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5452"/>
              </p:ext>
            </p:extLst>
          </p:nvPr>
        </p:nvGraphicFramePr>
        <p:xfrm>
          <a:off x="348436" y="704215"/>
          <a:ext cx="8906195" cy="5384927"/>
        </p:xfrm>
        <a:graphic>
          <a:graphicData uri="http://schemas.openxmlformats.org/drawingml/2006/table">
            <a:tbl>
              <a:tblPr firstRow="1" bandRow="1"/>
              <a:tblGrid>
                <a:gridCol w="995871"/>
                <a:gridCol w="2441801"/>
                <a:gridCol w="807780"/>
                <a:gridCol w="708685"/>
                <a:gridCol w="860102"/>
                <a:gridCol w="816546"/>
                <a:gridCol w="838324"/>
                <a:gridCol w="718543"/>
                <a:gridCol w="718543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46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*SC Tota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RWA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$37.5B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$37.1B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$37.0B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$36.0B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(exc. PL</a:t>
                      </a:r>
                      <a:r>
                        <a:rPr lang="en-US" sz="1000" b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- $2BN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[&gt;=$39.8B]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 of CET1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[&gt;=$41.8B]</a:t>
                      </a:r>
                      <a:endParaRPr lang="en-US" sz="10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74193">
                <a:tc rowSpan="6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12m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&gt;=0.6%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8.11%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7.98%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7.90%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6441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1.4%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1.4%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60/61+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DPD Rate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Retail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2.00%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2.07%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Auto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4.14%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4.08%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4.04%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4.1%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4.3% 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4.3% 	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&gt;=6.6%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&gt;=7.1%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rowSpan="1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(concentration)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 (Corporates &amp; FIs)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&gt;$500M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5.36 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 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&amp;</a:t>
                      </a: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Insurance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4.6B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*Multifamily Exposure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Sector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BSPR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346M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347M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&gt;=$436M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&gt;=$543M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46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Subprime Assets</a:t>
                      </a:r>
                      <a:r>
                        <a:rPr lang="en-US" sz="100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20.63%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20.29%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20.30%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*Total Subprime Assets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%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Credit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72254" y="6132110"/>
            <a:ext cx="2350290" cy="125740"/>
            <a:chOff x="372254" y="5975278"/>
            <a:chExt cx="2350290" cy="125740"/>
          </a:xfrm>
        </p:grpSpPr>
        <p:sp>
          <p:nvSpPr>
            <p:cNvPr id="12" name="TextBox 11"/>
            <p:cNvSpPr txBox="1"/>
            <p:nvPr/>
          </p:nvSpPr>
          <p:spPr>
            <a:xfrm>
              <a:off x="86306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(2/3)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note"/>
          <p:cNvSpPr/>
          <p:nvPr/>
        </p:nvSpPr>
        <p:spPr>
          <a:xfrm>
            <a:off x="2228517" y="6208714"/>
            <a:ext cx="5305757" cy="648575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Abbreviation for Personal Lending – Lending Club (sold on Feb 1</a:t>
            </a:r>
            <a:r>
              <a:rPr lang="en-US" sz="700" baseline="30000" dirty="0">
                <a:latin typeface="Arial"/>
                <a:ea typeface="ＭＳ Ｐゴシック"/>
                <a:sym typeface="Arial"/>
              </a:rPr>
              <a:t>st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), Bluestem &amp; NCL (Held for Sale)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# of counterparties with </a:t>
            </a:r>
            <a:r>
              <a:rPr lang="en-US" sz="700" dirty="0" err="1">
                <a:latin typeface="Arial"/>
                <a:ea typeface="ＭＳ Ｐゴシック"/>
                <a:sym typeface="Arial"/>
              </a:rPr>
              <a:t>Sant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. Risk Rating &lt; 5.0 &amp; exposure&gt;$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100M</a:t>
            </a: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ea typeface="ＭＳ Ｐゴシック"/>
              </a:rPr>
              <a:t>Subprime is defined as FICO &lt; 630 or no FICO score available (excluding Commercial </a:t>
            </a:r>
            <a:r>
              <a:rPr lang="en-US" sz="700" dirty="0" smtClean="0">
                <a:ea typeface="ＭＳ Ｐゴシック"/>
              </a:rPr>
              <a:t>Fleets</a:t>
            </a:r>
            <a:r>
              <a:rPr lang="en-US" sz="700" dirty="0" smtClean="0">
                <a:ea typeface="ＭＳ Ｐゴシック"/>
              </a:rPr>
              <a:t>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2015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 smtClea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48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514"/>
              </p:ext>
            </p:extLst>
          </p:nvPr>
        </p:nvGraphicFramePr>
        <p:xfrm>
          <a:off x="348436" y="704215"/>
          <a:ext cx="8906195" cy="4957440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249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 value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Residual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Risk / CRLIT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2.68%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2.63%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2.32%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&gt;=-5.0%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6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Liquidity/funding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days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days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 – EUR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141%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154%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146%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*Liquidity Coverage Ratio Modified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US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*Structural Funding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 (%)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107%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108%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36058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Horizon - 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holesale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(Parent</a:t>
                      </a:r>
                      <a:r>
                        <a:rPr lang="en-US" sz="10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&gt;12 Months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 Months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&lt;=6  Months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*Asset Encumbrance (%)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&gt;=60%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  <a:r>
                        <a:rPr lang="en-US" sz="1000" b="0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*NII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$(137)MM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$(133)MM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-4.5%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Arial"/>
                        </a:rPr>
                        <a:t>-5.5%</a:t>
                      </a: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*MVE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Sensitivity(+/- 100bps)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$(992)MM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$(920)MM</a:t>
                      </a: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&lt;=-6.5%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&lt;=-7.5%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 (</a:t>
                      </a:r>
                      <a:r>
                        <a:rPr lang="en-US" sz="1000" b="0" i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000" b="0" i="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2.8M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0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TBD</a:t>
                      </a:r>
                      <a:r>
                        <a:rPr lang="en-US" sz="1000" b="1" i="0" kern="12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en-US" sz="10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&gt;=$9.0M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1767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w/o Appropriate Approval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Total: 59 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SHUSA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SBNA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Other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  <a:endParaRPr lang="en-US" sz="1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69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SHUSA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18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– 35</a:t>
                      </a:r>
                      <a:endParaRPr lang="en-US" sz="1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100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 – 3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20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SBNA – 26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Other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51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1Q2016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148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2Q2016 – 116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3Q2016 – 103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4Q2016 – 46</a:t>
                      </a:r>
                    </a:p>
                    <a:p>
                      <a:pPr mar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249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Reputational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Open MRIAs and other equivalent matters requiring immediate attention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Monthly Metrics (3/3)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note"/>
          <p:cNvSpPr/>
          <p:nvPr/>
        </p:nvSpPr>
        <p:spPr>
          <a:xfrm>
            <a:off x="2247567" y="6146257"/>
            <a:ext cx="5305757" cy="1032399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Portfolio level granularity available in Entity RAS 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is on a 2-month lag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CRLIT Contract Residual less Incentives and Tax; NII: Net Interest Income; MVE: Market Value of Equity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Updated limit from 2015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  <a:sym typeface="Arial"/>
              </a:rPr>
              <a:t>Metric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is not available due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to SC system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error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/>
              <a:t>IHC exposures will be paired to the SHUSA IHC limits with July end </a:t>
            </a:r>
            <a:r>
              <a:rPr lang="en-US" sz="700" dirty="0" smtClean="0"/>
              <a:t>figures</a:t>
            </a:r>
          </a:p>
          <a:p>
            <a:pPr marL="114300" indent="-114300" algn="l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Start to report from June 2016</a:t>
            </a:r>
            <a:endParaRPr lang="en-US" sz="700" dirty="0"/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  <a:p>
            <a:pPr marL="114300" indent="-114300" algn="l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2254" y="6074960"/>
            <a:ext cx="2327430" cy="125740"/>
            <a:chOff x="372254" y="5975278"/>
            <a:chExt cx="2327430" cy="125740"/>
          </a:xfrm>
        </p:grpSpPr>
        <p:sp>
          <p:nvSpPr>
            <p:cNvPr id="21" name="TextBox 20"/>
            <p:cNvSpPr txBox="1"/>
            <p:nvPr/>
          </p:nvSpPr>
          <p:spPr>
            <a:xfrm>
              <a:off x="84020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8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72254" y="6017810"/>
            <a:ext cx="593022" cy="1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dirty="0" smtClean="0"/>
              <a:t>Legend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496" y="263720"/>
            <a:ext cx="8983134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Risk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Appetite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– Quarterly / Annual Metrics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9685"/>
              </p:ext>
            </p:extLst>
          </p:nvPr>
        </p:nvGraphicFramePr>
        <p:xfrm>
          <a:off x="348436" y="2104390"/>
          <a:ext cx="8894248" cy="755904"/>
        </p:xfrm>
        <a:graphic>
          <a:graphicData uri="http://schemas.openxmlformats.org/drawingml/2006/table">
            <a:tbl>
              <a:tblPr firstRow="1" bandRow="1"/>
              <a:tblGrid>
                <a:gridCol w="1225183"/>
                <a:gridCol w="3147237"/>
                <a:gridCol w="850604"/>
                <a:gridCol w="871870"/>
                <a:gridCol w="1031358"/>
                <a:gridCol w="883998"/>
                <a:gridCol w="883998"/>
              </a:tblGrid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3542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 (other)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PPNR Impairment 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$4,913M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&gt;=$5,639M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&gt;=$5,861M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*Loss in Stress</a:t>
                      </a:r>
                      <a:r>
                        <a:rPr lang="en-US" sz="1000" b="1" i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54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Credit Losses </a:t>
                      </a: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(CCAR 9Q)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$11,052M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$12,686M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$13,186M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" name="Footnote"/>
          <p:cNvSpPr/>
          <p:nvPr/>
        </p:nvSpPr>
        <p:spPr>
          <a:xfrm>
            <a:off x="2228517" y="6208714"/>
            <a:ext cx="5305757" cy="648575"/>
          </a:xfrm>
          <a:prstGeom prst="rect">
            <a:avLst/>
          </a:prstGeom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14300" indent="-114300" algn="l" eaLnBrk="1" hangingPunct="1">
              <a:buFont typeface="+mj-lt"/>
              <a:buAutoNum type="arabicPeriod"/>
            </a:pP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  <a:sym typeface="Arial"/>
              </a:rPr>
              <a:t>Portfolio </a:t>
            </a:r>
            <a:r>
              <a:rPr lang="en-US" sz="700" dirty="0">
                <a:latin typeface="Arial"/>
                <a:ea typeface="ＭＳ Ｐゴシック"/>
                <a:sym typeface="Arial"/>
              </a:rPr>
              <a:t>level granularity available in Entity RAS </a:t>
            </a:r>
            <a:r>
              <a:rPr lang="en-US" sz="700" dirty="0" smtClean="0">
                <a:latin typeface="Arial"/>
                <a:ea typeface="ＭＳ Ｐゴシック"/>
                <a:sym typeface="Arial"/>
              </a:rPr>
              <a:t>materials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Updated limit from 2015</a:t>
            </a:r>
            <a:endParaRPr lang="en-US" sz="700" dirty="0" smtClean="0">
              <a:latin typeface="Arial"/>
              <a:ea typeface="ＭＳ Ｐゴシック"/>
              <a:sym typeface="Arial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Limits </a:t>
            </a:r>
            <a:r>
              <a:rPr lang="en-US" sz="700" dirty="0">
                <a:solidFill>
                  <a:srgbClr val="000000"/>
                </a:solidFill>
                <a:ea typeface="ＭＳ Ｐゴシック"/>
              </a:rPr>
              <a:t>changed from 5 limit 3 trigger to 2 limit 1.5 </a:t>
            </a:r>
            <a:r>
              <a:rPr lang="en-US" sz="700" dirty="0" smtClean="0">
                <a:solidFill>
                  <a:srgbClr val="000000"/>
                </a:solidFill>
                <a:ea typeface="ＭＳ Ｐゴシック"/>
              </a:rPr>
              <a:t>trigger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>
                <a:latin typeface="Arial"/>
                <a:ea typeface="ＭＳ Ｐゴシック"/>
              </a:rPr>
              <a:t>C</a:t>
            </a:r>
            <a:r>
              <a:rPr lang="en-US" sz="700" dirty="0" smtClean="0">
                <a:latin typeface="Arial"/>
                <a:ea typeface="ＭＳ Ｐゴシック"/>
              </a:rPr>
              <a:t>hanged </a:t>
            </a:r>
            <a:r>
              <a:rPr lang="en-US" sz="700" dirty="0">
                <a:latin typeface="Arial"/>
                <a:ea typeface="ＭＳ Ｐゴシック"/>
              </a:rPr>
              <a:t>to include all material operational risk </a:t>
            </a:r>
            <a:r>
              <a:rPr lang="en-US" sz="700" dirty="0" smtClean="0">
                <a:latin typeface="Arial"/>
                <a:ea typeface="ＭＳ Ｐゴシック"/>
              </a:rPr>
              <a:t>events from ones </a:t>
            </a:r>
            <a:r>
              <a:rPr lang="en-US" sz="700" dirty="0">
                <a:latin typeface="Arial"/>
                <a:ea typeface="ＭＳ Ｐゴシック"/>
              </a:rPr>
              <a:t>with financial loss of greater than $</a:t>
            </a:r>
            <a:r>
              <a:rPr lang="en-US" sz="700" dirty="0" smtClean="0">
                <a:latin typeface="Arial"/>
                <a:ea typeface="ＭＳ Ｐゴシック"/>
              </a:rPr>
              <a:t>200k (now $500k)</a:t>
            </a:r>
          </a:p>
          <a:p>
            <a:pPr marL="114300" indent="-114300" algn="l" eaLnBrk="1" hangingPunct="1">
              <a:buFont typeface="+mj-lt"/>
              <a:buAutoNum type="arabicPeriod"/>
            </a:pPr>
            <a:r>
              <a:rPr lang="en-US" sz="700" dirty="0" smtClean="0">
                <a:latin typeface="Arial"/>
                <a:ea typeface="ＭＳ Ｐゴシック"/>
              </a:rPr>
              <a:t>Apply to </a:t>
            </a:r>
            <a:r>
              <a:rPr lang="en-US" sz="700" dirty="0">
                <a:latin typeface="Arial"/>
                <a:ea typeface="ＭＳ Ｐゴシック"/>
              </a:rPr>
              <a:t>all </a:t>
            </a:r>
            <a:r>
              <a:rPr lang="en-US" sz="700" dirty="0" smtClean="0">
                <a:latin typeface="Arial"/>
                <a:ea typeface="ＭＳ Ｐゴシック"/>
              </a:rPr>
              <a:t>IHC entities </a:t>
            </a:r>
            <a:r>
              <a:rPr lang="en-US" sz="700" dirty="0">
                <a:latin typeface="Arial"/>
                <a:ea typeface="ＭＳ Ｐゴシック"/>
              </a:rPr>
              <a:t>(SBNA, SC, PR Bancorp, SSLLC, SIS, </a:t>
            </a:r>
            <a:r>
              <a:rPr lang="en-US" sz="700" dirty="0" smtClean="0">
                <a:latin typeface="Arial"/>
                <a:ea typeface="ＭＳ Ｐゴシック"/>
              </a:rPr>
              <a:t>BSI) from July reporting</a:t>
            </a:r>
            <a:endParaRPr lang="en-US" sz="700" dirty="0">
              <a:latin typeface="Arial"/>
              <a:ea typeface="ＭＳ Ｐゴシック"/>
            </a:endParaRPr>
          </a:p>
          <a:p>
            <a:pPr marL="114300" indent="-114300" algn="l" eaLnBrk="1" hangingPunct="1">
              <a:buFont typeface="+mj-lt"/>
              <a:buAutoNum type="arabicPeriod"/>
            </a:pPr>
            <a:endParaRPr lang="en-US" sz="700" dirty="0">
              <a:latin typeface="Arial"/>
              <a:ea typeface="ＭＳ Ｐゴシック"/>
              <a:sym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2254" y="6017810"/>
            <a:ext cx="2316000" cy="125740"/>
            <a:chOff x="372254" y="5975278"/>
            <a:chExt cx="2316000" cy="125740"/>
          </a:xfrm>
        </p:grpSpPr>
        <p:sp>
          <p:nvSpPr>
            <p:cNvPr id="13" name="TextBox 12"/>
            <p:cNvSpPr txBox="1"/>
            <p:nvPr/>
          </p:nvSpPr>
          <p:spPr>
            <a:xfrm>
              <a:off x="828771" y="5981883"/>
              <a:ext cx="1859483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hangingPunct="1">
                <a:lnSpc>
                  <a:spcPct val="86000"/>
                </a:lnSpc>
              </a:pP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* </a:t>
              </a:r>
              <a:r>
                <a:rPr lang="en-US" sz="900" dirty="0">
                  <a:solidFill>
                    <a:srgbClr val="000000"/>
                  </a:solidFill>
                  <a:ea typeface="ＭＳ Ｐゴシック"/>
                </a:rPr>
                <a:t>R</a:t>
              </a:r>
              <a:r>
                <a:rPr lang="en-US" sz="900" dirty="0" smtClean="0">
                  <a:solidFill>
                    <a:srgbClr val="000000"/>
                  </a:solidFill>
                  <a:ea typeface="ＭＳ Ｐゴシック"/>
                </a:rPr>
                <a:t>eported in Santander Group RAS</a:t>
              </a:r>
              <a:endParaRPr lang="en-US" sz="900" dirty="0">
                <a:solidFill>
                  <a:srgbClr val="000000"/>
                </a:solidFill>
                <a:ea typeface="ＭＳ Ｐゴシック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2254" y="5975278"/>
              <a:ext cx="593022" cy="119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900" b="1" dirty="0" smtClean="0"/>
                <a:t>Legend</a:t>
              </a:r>
              <a:endParaRPr lang="en-GB" sz="900" b="1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53366"/>
              </p:ext>
            </p:extLst>
          </p:nvPr>
        </p:nvGraphicFramePr>
        <p:xfrm>
          <a:off x="348436" y="704215"/>
          <a:ext cx="8906195" cy="1129792"/>
        </p:xfrm>
        <a:graphic>
          <a:graphicData uri="http://schemas.openxmlformats.org/drawingml/2006/table">
            <a:tbl>
              <a:tblPr firstRow="1" bandRow="1"/>
              <a:tblGrid>
                <a:gridCol w="995625"/>
                <a:gridCol w="2555931"/>
                <a:gridCol w="690993"/>
                <a:gridCol w="705853"/>
                <a:gridCol w="839593"/>
                <a:gridCol w="839593"/>
                <a:gridCol w="839593"/>
                <a:gridCol w="718301"/>
                <a:gridCol w="72071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r>
                        <a:rPr lang="en-US" sz="10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 16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4Q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15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97687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Margin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(trailing 12m)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1.13%</a:t>
                      </a: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0.96%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1.60%</a:t>
                      </a: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  <a:tr h="13800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r>
                        <a:rPr lang="en-US" sz="1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SHUSA</a:t>
                      </a:r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" marR="18288" marT="18288" marB="182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&gt;=11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ISPRING_RESOURCE_PATHS_HASH_PRESENTER" val="f01d211bc0a0c2ddcfd62f283e8fc92d14a39d5d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28022</TotalTime>
  <Words>1730</Words>
  <Application>Microsoft Office PowerPoint</Application>
  <PresentationFormat>Custom</PresentationFormat>
  <Paragraphs>525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1_Body Slide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Zhang, Zhiyi</cp:lastModifiedBy>
  <cp:revision>1506</cp:revision>
  <cp:lastPrinted>2016-08-03T15:31:32Z</cp:lastPrinted>
  <dcterms:created xsi:type="dcterms:W3CDTF">2016-03-28T17:49:32Z</dcterms:created>
  <dcterms:modified xsi:type="dcterms:W3CDTF">2016-08-23T13:54:55Z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