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7b8273dd61f5437a" Type="http://schemas.microsoft.com/office/2007/relationships/ui/extensibility" Target="customUI/customUI14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768" r:id="rId1"/>
  </p:sldMasterIdLst>
  <p:notesMasterIdLst>
    <p:notesMasterId r:id="rId12"/>
  </p:notesMasterIdLst>
  <p:handoutMasterIdLst>
    <p:handoutMasterId r:id="rId13"/>
  </p:handoutMasterIdLst>
  <p:sldIdLst>
    <p:sldId id="696" r:id="rId2"/>
    <p:sldId id="707" r:id="rId3"/>
    <p:sldId id="703" r:id="rId4"/>
    <p:sldId id="698" r:id="rId5"/>
    <p:sldId id="699" r:id="rId6"/>
    <p:sldId id="700" r:id="rId7"/>
    <p:sldId id="701" r:id="rId8"/>
    <p:sldId id="708" r:id="rId9"/>
    <p:sldId id="705" r:id="rId10"/>
    <p:sldId id="706" r:id="rId11"/>
  </p:sldIdLst>
  <p:sldSz cx="9602788" cy="6858000"/>
  <p:notesSz cx="7010400" cy="9296400"/>
  <p:custDataLst>
    <p:tags r:id="rId14"/>
  </p:custDataLst>
  <p:defaultTextStyle>
    <a:defPPr>
      <a:defRPr lang="en-GB"/>
    </a:defPPr>
    <a:lvl1pPr algn="ctr" rtl="0" fontAlgn="base">
      <a:lnSpc>
        <a:spcPct val="86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lnSpc>
        <a:spcPct val="86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lnSpc>
        <a:spcPct val="86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lnSpc>
        <a:spcPct val="86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lnSpc>
        <a:spcPct val="86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6" userDrawn="1">
          <p15:clr>
            <a:srgbClr val="A4A3A4"/>
          </p15:clr>
        </p15:guide>
        <p15:guide id="2" orient="horz" pos="881" userDrawn="1">
          <p15:clr>
            <a:srgbClr val="A4A3A4"/>
          </p15:clr>
        </p15:guide>
        <p15:guide id="3" orient="horz" pos="3992" userDrawn="1">
          <p15:clr>
            <a:srgbClr val="A4A3A4"/>
          </p15:clr>
        </p15:guide>
        <p15:guide id="4" orient="horz" pos="4319">
          <p15:clr>
            <a:srgbClr val="A4A3A4"/>
          </p15:clr>
        </p15:guide>
        <p15:guide id="5" pos="288">
          <p15:clr>
            <a:srgbClr val="A4A3A4"/>
          </p15:clr>
        </p15:guide>
        <p15:guide id="6" pos="5765" userDrawn="1">
          <p15:clr>
            <a:srgbClr val="A4A3A4"/>
          </p15:clr>
        </p15:guide>
        <p15:guide id="7" orient="horz" pos="20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F6E6"/>
    <a:srgbClr val="FFFFCC"/>
    <a:srgbClr val="FFCCCC"/>
    <a:srgbClr val="FCE0E2"/>
    <a:srgbClr val="FFDDDD"/>
    <a:srgbClr val="008AB3"/>
    <a:srgbClr val="D7E4BD"/>
    <a:srgbClr val="FF0000"/>
    <a:srgbClr val="BFBFB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839DD9DD-9E6C-4910-8AC0-68ADFF6A6AFC}">
  <a:tblStyle styleId="{839DD9DD-9E6C-4910-8AC0-68ADFF6A6AFC}" styleName="Oliver Wyman - defaul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 w="9525" cap="flat" cmpd="sng" algn="ctr">
              <a:solidFill>
                <a:schemeClr val="accent4"/>
              </a:solidFill>
            </a:ln>
          </a:bottom>
          <a:insideH>
            <a:ln w="9525" cap="flat" cmpd="sng" algn="ctr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noFill/>
        </a:fill>
      </a:tcStyle>
    </a:band1H>
    <a:band2H>
      <a:tcStyle>
        <a:tcBdr/>
      </a:tcStyle>
    </a:band2H>
    <a:band1V>
      <a:tcStyle>
        <a:tcBdr/>
        <a:fill>
          <a:noFill/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/>
        <a:fill>
          <a:noFill/>
        </a:fill>
      </a:tcStyle>
    </a:lastRow>
    <a:firstRow>
      <a:tcTxStyle b="on"/>
      <a:tcStyle>
        <a:tcBdr>
          <a:bottom>
            <a:ln w="9525" cap="flat" cmpd="sng" algn="ctr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710" autoAdjust="0"/>
    <p:restoredTop sz="99858" autoAdjust="0"/>
  </p:normalViewPr>
  <p:slideViewPr>
    <p:cSldViewPr snapToGrid="0" showGuides="1">
      <p:cViewPr>
        <p:scale>
          <a:sx n="100" d="100"/>
          <a:sy n="100" d="100"/>
        </p:scale>
        <p:origin x="-858" y="504"/>
      </p:cViewPr>
      <p:guideLst>
        <p:guide orient="horz" pos="4083"/>
        <p:guide orient="horz" pos="1107"/>
        <p:guide orient="horz" pos="893"/>
        <p:guide pos="221"/>
        <p:guide pos="58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>
        <p:scale>
          <a:sx n="75" d="100"/>
          <a:sy n="75" d="100"/>
        </p:scale>
        <p:origin x="-2802" y="-72"/>
      </p:cViewPr>
      <p:guideLst>
        <p:guide orient="horz" pos="2928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37734" cy="464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475" tIns="47238" rIns="94475" bIns="47238" numCol="1" anchor="t" anchorCtr="0" compatLnSpc="1">
            <a:prstTxWarp prst="textNoShape">
              <a:avLst/>
            </a:prstTxWarp>
          </a:bodyPr>
          <a:lstStyle>
            <a:lvl1pPr algn="l" defTabSz="944967">
              <a:lnSpc>
                <a:spcPct val="100000"/>
              </a:lnSpc>
              <a:defRPr sz="1200"/>
            </a:lvl1pPr>
          </a:lstStyle>
          <a:p>
            <a:endParaRPr lang="en-GB" dirty="0">
              <a:latin typeface="+mn-lt"/>
              <a:ea typeface="+mn-lt"/>
              <a:sym typeface="Arial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084" y="1"/>
            <a:ext cx="3037734" cy="464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475" tIns="47238" rIns="94475" bIns="47238" numCol="1" anchor="t" anchorCtr="0" compatLnSpc="1">
            <a:prstTxWarp prst="textNoShape">
              <a:avLst/>
            </a:prstTxWarp>
          </a:bodyPr>
          <a:lstStyle>
            <a:lvl1pPr algn="r" defTabSz="944967">
              <a:lnSpc>
                <a:spcPct val="100000"/>
              </a:lnSpc>
              <a:defRPr sz="1200"/>
            </a:lvl1pPr>
          </a:lstStyle>
          <a:p>
            <a:endParaRPr lang="en-GB" dirty="0">
              <a:latin typeface="+mn-lt"/>
              <a:ea typeface="+mn-lt"/>
              <a:sym typeface="Arial"/>
            </a:endParaRP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8830313"/>
            <a:ext cx="3037734" cy="464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475" tIns="47238" rIns="94475" bIns="47238" numCol="1" anchor="b" anchorCtr="0" compatLnSpc="1">
            <a:prstTxWarp prst="textNoShape">
              <a:avLst/>
            </a:prstTxWarp>
          </a:bodyPr>
          <a:lstStyle>
            <a:lvl1pPr algn="l" defTabSz="944967">
              <a:lnSpc>
                <a:spcPct val="100000"/>
              </a:lnSpc>
              <a:defRPr sz="1200"/>
            </a:lvl1pPr>
          </a:lstStyle>
          <a:p>
            <a:endParaRPr lang="en-GB" dirty="0">
              <a:solidFill>
                <a:schemeClr val="accent3"/>
              </a:solidFill>
              <a:latin typeface="+mn-lt"/>
              <a:ea typeface="+mn-lt"/>
              <a:sym typeface="Arial"/>
            </a:endParaRP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084" y="8830313"/>
            <a:ext cx="3037734" cy="464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475" tIns="47238" rIns="94475" bIns="47238" numCol="1" anchor="b" anchorCtr="0" compatLnSpc="1">
            <a:prstTxWarp prst="textNoShape">
              <a:avLst/>
            </a:prstTxWarp>
          </a:bodyPr>
          <a:lstStyle>
            <a:lvl1pPr algn="r" defTabSz="944967">
              <a:lnSpc>
                <a:spcPct val="100000"/>
              </a:lnSpc>
              <a:defRPr sz="1200"/>
            </a:lvl1pPr>
          </a:lstStyle>
          <a:p>
            <a:fld id="{9BBE641A-A38A-4199-A515-2A762F6E34D5}" type="slidenum">
              <a:rPr lang="en-GB" smtClean="0">
                <a:solidFill>
                  <a:schemeClr val="accent3"/>
                </a:solidFill>
                <a:latin typeface="+mn-lt"/>
                <a:ea typeface="+mn-lt"/>
                <a:sym typeface="Arial"/>
              </a:rPr>
              <a:pPr/>
              <a:t>‹#›</a:t>
            </a:fld>
            <a:endParaRPr lang="en-GB" dirty="0">
              <a:solidFill>
                <a:schemeClr val="accent3"/>
              </a:solidFill>
              <a:latin typeface="+mn-lt"/>
              <a:ea typeface="+mn-lt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35035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37734" cy="464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475" tIns="47238" rIns="94475" bIns="47238" numCol="1" anchor="t" anchorCtr="0" compatLnSpc="1">
            <a:prstTxWarp prst="textNoShape">
              <a:avLst/>
            </a:prstTxWarp>
          </a:bodyPr>
          <a:lstStyle>
            <a:lvl1pPr algn="l" defTabSz="944967">
              <a:lnSpc>
                <a:spcPct val="100000"/>
              </a:lnSpc>
              <a:defRPr sz="1200">
                <a:latin typeface="+mn-lt"/>
                <a:ea typeface="+mn-ea"/>
                <a:sym typeface="+mn-lt"/>
              </a:defRPr>
            </a:lvl1pPr>
          </a:lstStyle>
          <a:p>
            <a:endParaRPr lang="en-GB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084" y="1"/>
            <a:ext cx="3037734" cy="464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475" tIns="47238" rIns="94475" bIns="47238" numCol="1" anchor="t" anchorCtr="0" compatLnSpc="1">
            <a:prstTxWarp prst="textNoShape">
              <a:avLst/>
            </a:prstTxWarp>
          </a:bodyPr>
          <a:lstStyle>
            <a:lvl1pPr algn="r" defTabSz="944967">
              <a:lnSpc>
                <a:spcPct val="100000"/>
              </a:lnSpc>
              <a:defRPr sz="1200">
                <a:latin typeface="+mn-lt"/>
                <a:ea typeface="+mn-ea"/>
                <a:sym typeface="+mn-lt"/>
              </a:defRPr>
            </a:lvl1pPr>
          </a:lstStyle>
          <a:p>
            <a:endParaRPr lang="en-GB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5213" y="696913"/>
            <a:ext cx="4883150" cy="34877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410" y="4415157"/>
            <a:ext cx="5609587" cy="4183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29949" lvl="0" indent="-229949" eaLnBrk="1" hangingPunct="1">
              <a:spcBef>
                <a:spcPct val="60000"/>
              </a:spcBef>
              <a:spcAft>
                <a:spcPts val="604"/>
              </a:spcAft>
              <a:buChar char="•"/>
            </a:pPr>
            <a:r>
              <a:rPr lang="en-GB" dirty="0" smtClean="0"/>
              <a:t>Click to edit Master text styles</a:t>
            </a:r>
          </a:p>
          <a:p>
            <a:pPr lvl="1" indent="-229949" eaLnBrk="1" hangingPunct="1">
              <a:spcBef>
                <a:spcPts val="0"/>
              </a:spcBef>
              <a:spcAft>
                <a:spcPts val="604"/>
              </a:spcAft>
              <a:buFont typeface="Arial" charset="0"/>
              <a:buChar char="–"/>
            </a:pPr>
            <a:r>
              <a:rPr lang="en-GB" dirty="0" smtClean="0"/>
              <a:t>2nd level</a:t>
            </a:r>
          </a:p>
          <a:p>
            <a:pPr marL="689846" lvl="2" indent="-229949" eaLnBrk="1" hangingPunct="1">
              <a:spcBef>
                <a:spcPts val="0"/>
              </a:spcBef>
              <a:spcAft>
                <a:spcPts val="604"/>
              </a:spcAft>
              <a:buFont typeface="Arial" charset="0"/>
              <a:buChar char="-"/>
            </a:pPr>
            <a:r>
              <a:rPr lang="en-GB" dirty="0" smtClean="0"/>
              <a:t>3rd level</a:t>
            </a:r>
          </a:p>
          <a:p>
            <a:pPr marL="919795" lvl="3" indent="-229949" eaLnBrk="1" hangingPunct="1">
              <a:spcBef>
                <a:spcPts val="0"/>
              </a:spcBef>
              <a:spcAft>
                <a:spcPts val="604"/>
              </a:spcAft>
              <a:buFont typeface="Arial" charset="0"/>
              <a:buChar char="-"/>
            </a:pPr>
            <a:r>
              <a:rPr lang="en-GB" dirty="0" smtClean="0"/>
              <a:t>4th level</a:t>
            </a:r>
          </a:p>
          <a:p>
            <a:pPr marL="1149744" lvl="4" indent="-229949" eaLnBrk="1" hangingPunct="1">
              <a:spcBef>
                <a:spcPts val="0"/>
              </a:spcBef>
              <a:spcAft>
                <a:spcPts val="604"/>
              </a:spcAft>
              <a:buFont typeface="Arial" panose="020B0604020202020204" pitchFamily="34" charset="0"/>
              <a:buChar char="-"/>
            </a:pPr>
            <a:r>
              <a:rPr lang="en-GB" dirty="0" smtClean="0"/>
              <a:t>5th level</a:t>
            </a:r>
          </a:p>
          <a:p>
            <a:pPr marL="1379692" lvl="5" indent="-229949" fontAlgn="base">
              <a:spcBef>
                <a:spcPts val="0"/>
              </a:spcBef>
              <a:spcAft>
                <a:spcPts val="604"/>
              </a:spcAft>
              <a:buFont typeface="Arial" charset="0"/>
              <a:buChar char="-"/>
            </a:pPr>
            <a:r>
              <a:rPr lang="en-GB" dirty="0" smtClean="0"/>
              <a:t>6th level</a:t>
            </a:r>
          </a:p>
          <a:p>
            <a:pPr marL="1609641" lvl="6" indent="-229949" fontAlgn="base">
              <a:spcBef>
                <a:spcPts val="0"/>
              </a:spcBef>
              <a:spcAft>
                <a:spcPts val="604"/>
              </a:spcAft>
              <a:buFont typeface="Arial" charset="0"/>
              <a:buChar char="-"/>
            </a:pPr>
            <a:r>
              <a:rPr lang="en-GB" dirty="0" smtClean="0"/>
              <a:t>7th level</a:t>
            </a:r>
          </a:p>
          <a:p>
            <a:pPr marL="1839590" lvl="7" indent="-229949" fontAlgn="base">
              <a:spcBef>
                <a:spcPts val="0"/>
              </a:spcBef>
              <a:spcAft>
                <a:spcPts val="604"/>
              </a:spcAft>
              <a:buFont typeface="Arial" charset="0"/>
              <a:buChar char="-"/>
            </a:pPr>
            <a:r>
              <a:rPr lang="en-GB" dirty="0" smtClean="0"/>
              <a:t>8th level</a:t>
            </a:r>
          </a:p>
          <a:p>
            <a:pPr marL="2069539" lvl="8" indent="-229949" fontAlgn="base">
              <a:spcBef>
                <a:spcPts val="0"/>
              </a:spcBef>
              <a:spcAft>
                <a:spcPts val="604"/>
              </a:spcAft>
              <a:buFont typeface="Arial" charset="0"/>
              <a:buChar char="-"/>
            </a:pPr>
            <a:r>
              <a:rPr lang="en-GB" dirty="0" smtClean="0"/>
              <a:t>9th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8830313"/>
            <a:ext cx="3037734" cy="464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475" tIns="47238" rIns="94475" bIns="47238" numCol="1" anchor="b" anchorCtr="0" compatLnSpc="1">
            <a:prstTxWarp prst="textNoShape">
              <a:avLst/>
            </a:prstTxWarp>
          </a:bodyPr>
          <a:lstStyle>
            <a:lvl1pPr algn="l" defTabSz="944967">
              <a:lnSpc>
                <a:spcPct val="100000"/>
              </a:lnSpc>
              <a:defRPr sz="1200">
                <a:solidFill>
                  <a:schemeClr val="accent3"/>
                </a:solidFill>
                <a:latin typeface="+mn-lt"/>
                <a:ea typeface="+mn-ea"/>
                <a:sym typeface="+mn-lt"/>
              </a:defRPr>
            </a:lvl1pPr>
          </a:lstStyle>
          <a:p>
            <a:endParaRPr lang="en-GB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084" y="8830313"/>
            <a:ext cx="3037734" cy="464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475" tIns="47238" rIns="94475" bIns="47238" numCol="1" anchor="b" anchorCtr="0" compatLnSpc="1">
            <a:prstTxWarp prst="textNoShape">
              <a:avLst/>
            </a:prstTxWarp>
          </a:bodyPr>
          <a:lstStyle>
            <a:lvl1pPr algn="r" defTabSz="944967">
              <a:lnSpc>
                <a:spcPct val="100000"/>
              </a:lnSpc>
              <a:defRPr sz="1200">
                <a:solidFill>
                  <a:schemeClr val="accent3"/>
                </a:solidFill>
                <a:latin typeface="+mn-lt"/>
                <a:ea typeface="+mn-ea"/>
                <a:sym typeface="+mn-lt"/>
              </a:defRPr>
            </a:lvl1pPr>
          </a:lstStyle>
          <a:p>
            <a:fld id="{26BEA98B-8E54-4CD0-82BB-B61F2ACC55F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12697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lang="en-GB" sz="1400" kern="1200" dirty="0" smtClean="0">
        <a:solidFill>
          <a:schemeClr val="tx1"/>
        </a:solidFill>
        <a:latin typeface="+mn-lt"/>
        <a:ea typeface="+mn-ea"/>
        <a:cs typeface="+mn-cs"/>
        <a:sym typeface="+mn-lt"/>
      </a:defRPr>
    </a:lvl1pPr>
    <a:lvl2pPr marL="457200" algn="l" rtl="0" fontAlgn="base">
      <a:spcBef>
        <a:spcPct val="30000"/>
      </a:spcBef>
      <a:spcAft>
        <a:spcPct val="0"/>
      </a:spcAft>
      <a:defRPr lang="en-GB" sz="1400" kern="1200" dirty="0" smtClean="0">
        <a:solidFill>
          <a:schemeClr val="tx1"/>
        </a:solidFill>
        <a:latin typeface="+mn-lt"/>
        <a:ea typeface="+mn-ea"/>
        <a:cs typeface="+mn-cs"/>
        <a:sym typeface="+mn-lt"/>
      </a:defRPr>
    </a:lvl2pPr>
    <a:lvl3pPr marL="914400" algn="l" rtl="0" fontAlgn="base">
      <a:spcBef>
        <a:spcPct val="30000"/>
      </a:spcBef>
      <a:spcAft>
        <a:spcPct val="0"/>
      </a:spcAft>
      <a:defRPr lang="en-GB" sz="1400" kern="1200" dirty="0" smtClean="0">
        <a:solidFill>
          <a:schemeClr val="tx1"/>
        </a:solidFill>
        <a:latin typeface="+mn-lt"/>
        <a:ea typeface="+mn-ea"/>
        <a:cs typeface="+mn-cs"/>
        <a:sym typeface="+mn-lt"/>
      </a:defRPr>
    </a:lvl3pPr>
    <a:lvl4pPr marL="1371600" algn="l" rtl="0" fontAlgn="base">
      <a:spcBef>
        <a:spcPct val="30000"/>
      </a:spcBef>
      <a:spcAft>
        <a:spcPct val="0"/>
      </a:spcAft>
      <a:defRPr lang="en-GB" sz="1400" kern="1200" dirty="0" smtClean="0">
        <a:solidFill>
          <a:schemeClr val="tx1"/>
        </a:solidFill>
        <a:latin typeface="+mn-lt"/>
        <a:ea typeface="+mn-ea"/>
        <a:cs typeface="+mn-cs"/>
        <a:sym typeface="+mn-lt"/>
      </a:defRPr>
    </a:lvl4pPr>
    <a:lvl5pPr marL="1828800" algn="l" rtl="0" fontAlgn="base">
      <a:spcBef>
        <a:spcPct val="30000"/>
      </a:spcBef>
      <a:spcAft>
        <a:spcPct val="0"/>
      </a:spcAft>
      <a:defRPr lang="en-GB" sz="1400" kern="1200" dirty="0" smtClean="0">
        <a:solidFill>
          <a:schemeClr val="tx1"/>
        </a:solidFill>
        <a:latin typeface="+mn-lt"/>
        <a:ea typeface="+mn-ea"/>
        <a:cs typeface="+mn-cs"/>
        <a:sym typeface="+mn-lt"/>
      </a:defRPr>
    </a:lvl5pPr>
    <a:lvl6pPr marL="2286000" algn="l" defTabSz="914400" rtl="0" eaLnBrk="1" latinLnBrk="0" hangingPunct="1">
      <a:defRPr lang="en-GB" sz="1400" kern="1200" baseline="0" dirty="0" smtClean="0">
        <a:solidFill>
          <a:schemeClr val="tx1"/>
        </a:solidFill>
        <a:latin typeface="+mn-lt"/>
        <a:ea typeface="+mn-ea"/>
        <a:cs typeface="+mn-cs"/>
        <a:sym typeface="+mn-lt"/>
      </a:defRPr>
    </a:lvl6pPr>
    <a:lvl7pPr marL="2743200" algn="l" defTabSz="914400" rtl="0" eaLnBrk="1" latinLnBrk="0" hangingPunct="1">
      <a:defRPr lang="en-GB" sz="1400" kern="1200" dirty="0" smtClean="0">
        <a:solidFill>
          <a:schemeClr val="tx1"/>
        </a:solidFill>
        <a:latin typeface="+mn-lt"/>
        <a:ea typeface="+mn-ea"/>
        <a:cs typeface="+mn-cs"/>
        <a:sym typeface="+mn-lt"/>
      </a:defRPr>
    </a:lvl7pPr>
    <a:lvl8pPr marL="3200400" algn="l" defTabSz="914400" rtl="0" eaLnBrk="1" latinLnBrk="0" hangingPunct="1">
      <a:defRPr lang="en-GB" sz="1400" kern="1200" dirty="0" smtClean="0">
        <a:solidFill>
          <a:schemeClr val="tx1"/>
        </a:solidFill>
        <a:latin typeface="+mn-lt"/>
        <a:ea typeface="+mn-ea"/>
        <a:cs typeface="+mn-cs"/>
        <a:sym typeface="+mn-lt"/>
      </a:defRPr>
    </a:lvl8pPr>
    <a:lvl9pPr marL="3657600" algn="l" defTabSz="914400" rtl="0" eaLnBrk="1" latinLnBrk="0" hangingPunct="1">
      <a:defRPr lang="en-GB" sz="1400" kern="1200" baseline="0" dirty="0" smtClean="0">
        <a:solidFill>
          <a:schemeClr val="tx1"/>
        </a:solidFill>
        <a:latin typeface="+mn-lt"/>
        <a:ea typeface="+mn-ea"/>
        <a:cs typeface="+mn-cs"/>
        <a:sym typeface="+mn-lt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B168E-2D4F-4C34-B0B9-704A69CF462F}" type="slidenum">
              <a:rPr lang="en-US" smtClean="0">
                <a:solidFill>
                  <a:prstClr val="black"/>
                </a:solidFill>
              </a:rPr>
              <a:pPr/>
              <a:t>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617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B168E-2D4F-4C34-B0B9-704A69CF462F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056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B168E-2D4F-4C34-B0B9-704A69CF462F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056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B168E-2D4F-4C34-B0B9-704A69CF462F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056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B168E-2D4F-4C34-B0B9-704A69CF462F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056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B168E-2D4F-4C34-B0B9-704A69CF462F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056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B168E-2D4F-4C34-B0B9-704A69CF462F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056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9"/>
          <p:cNvSpPr>
            <a:spLocks noChangeShapeType="1"/>
          </p:cNvSpPr>
          <p:nvPr userDrawn="1"/>
        </p:nvSpPr>
        <p:spPr bwMode="auto">
          <a:xfrm>
            <a:off x="348435" y="2802939"/>
            <a:ext cx="1791588" cy="0"/>
          </a:xfrm>
          <a:prstGeom prst="line">
            <a:avLst/>
          </a:prstGeom>
          <a:noFill/>
          <a:ln w="57150" cmpd="sng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l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s-ES" sz="2400" dirty="0">
              <a:ln w="9525" cmpd="sng">
                <a:solidFill>
                  <a:srgbClr val="000000"/>
                </a:solidFill>
              </a:ln>
              <a:solidFill>
                <a:srgbClr val="DB0B1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MS PGothic" pitchFamily="34" charset="-128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48437" y="2897188"/>
            <a:ext cx="8549149" cy="349250"/>
          </a:xfrm>
          <a:prstGeom prst="rect">
            <a:avLst/>
          </a:prstGeom>
        </p:spPr>
        <p:txBody>
          <a:bodyPr lIns="0" rIns="163449"/>
          <a:lstStyle>
            <a:lvl1pPr marL="0" indent="0">
              <a:buNone/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b="1" dirty="0" smtClean="0">
                <a:solidFill>
                  <a:srgbClr val="FF0000"/>
                </a:solidFill>
                <a:latin typeface="Arial"/>
                <a:cs typeface="Arial"/>
              </a:rPr>
              <a:t>SHUSA COMMITTEE/BOARD (Arial 24pt Bold/Red)</a:t>
            </a:r>
            <a:endParaRPr lang="en-GB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5938" y="3275665"/>
            <a:ext cx="8541647" cy="349250"/>
          </a:xfrm>
          <a:prstGeom prst="rect">
            <a:avLst/>
          </a:prstGeom>
        </p:spPr>
        <p:txBody>
          <a:bodyPr lIns="0" rIns="199453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dirty="0" smtClean="0"/>
              <a:t>Title of Presentation </a:t>
            </a:r>
            <a:r>
              <a:rPr lang="en-US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(Must match Agenda, Arial 20pt Bold/Black)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355938" y="3706427"/>
            <a:ext cx="4547155" cy="430213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Date (Arial 18pt Black)</a:t>
            </a:r>
            <a:endParaRPr lang="en-GB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55935" y="4339840"/>
            <a:ext cx="8541648" cy="430213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800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Presenter: Name and Title (Arial 18pt Gray)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4795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asic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8557881" y="99784"/>
            <a:ext cx="913599" cy="22144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pPr algn="r"/>
            <a:fld id="{B98CC7B8-F110-4D3A-ACF6-8C19E354A8EE}" type="slidenum">
              <a:rPr lang="es-ES_tradnl" sz="1200" b="1" smtClean="0">
                <a:solidFill>
                  <a:srgbClr val="FF0000"/>
                </a:solidFill>
                <a:latin typeface="Arial"/>
                <a:cs typeface="Arial"/>
              </a:rPr>
              <a:pPr algn="r"/>
              <a:t>‹#›</a:t>
            </a:fld>
            <a:endParaRPr lang="es-ES_tradnl" sz="12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35" y="646792"/>
            <a:ext cx="8885913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9721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asic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8557881" y="99784"/>
            <a:ext cx="913599" cy="22144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pPr algn="r"/>
            <a:fld id="{B98CC7B8-F110-4D3A-ACF6-8C19E354A8EE}" type="slidenum">
              <a:rPr lang="es-ES_tradnl" sz="1200" b="1" smtClean="0">
                <a:solidFill>
                  <a:srgbClr val="FF0000"/>
                </a:solidFill>
                <a:latin typeface="Arial"/>
                <a:cs typeface="Arial"/>
              </a:rPr>
              <a:pPr algn="r"/>
              <a:t>‹#›</a:t>
            </a:fld>
            <a:endParaRPr lang="es-ES_tradnl" sz="12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35" y="646792"/>
            <a:ext cx="8885913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972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5938" y="2897188"/>
            <a:ext cx="8541647" cy="349250"/>
          </a:xfrm>
          <a:prstGeom prst="rect">
            <a:avLst/>
          </a:prstGeom>
        </p:spPr>
        <p:txBody>
          <a:bodyPr lIns="0" rIns="163449"/>
          <a:lstStyle>
            <a:lvl1pPr>
              <a:defRPr lang="en-GB" sz="2400" b="1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pPr marL="0" lvl="0" indent="0">
              <a:buNone/>
            </a:pPr>
            <a:r>
              <a:rPr lang="en-GB" dirty="0" smtClean="0"/>
              <a:t>Section #</a:t>
            </a:r>
            <a:endParaRPr lang="en-GB" dirty="0"/>
          </a:p>
        </p:txBody>
      </p:sp>
      <p:sp>
        <p:nvSpPr>
          <p:cNvPr id="4" name="Line 19"/>
          <p:cNvSpPr>
            <a:spLocks noChangeShapeType="1"/>
          </p:cNvSpPr>
          <p:nvPr userDrawn="1"/>
        </p:nvSpPr>
        <p:spPr bwMode="auto">
          <a:xfrm>
            <a:off x="348435" y="2802939"/>
            <a:ext cx="1791588" cy="0"/>
          </a:xfrm>
          <a:prstGeom prst="line">
            <a:avLst/>
          </a:prstGeom>
          <a:noFill/>
          <a:ln w="57150" cmpd="sng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l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s-ES" sz="2400" dirty="0">
              <a:ln w="9525" cmpd="sng">
                <a:solidFill>
                  <a:srgbClr val="000000"/>
                </a:solidFill>
              </a:ln>
              <a:solidFill>
                <a:srgbClr val="DB0B1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1625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Body &amp;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4130826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89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48437" y="452510"/>
            <a:ext cx="8666245" cy="43561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spcBef>
                <a:spcPts val="0"/>
              </a:spcBef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Title (Arial 24pt Bold/Black)</a:t>
            </a:r>
          </a:p>
        </p:txBody>
      </p:sp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8557883" y="99785"/>
            <a:ext cx="913599" cy="22144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fld id="{B98CC7B8-F110-4D3A-ACF6-8C19E354A8EE}" type="slidenum">
              <a:rPr lang="es-ES_tradnl" sz="1200" b="1" smtClean="0">
                <a:solidFill>
                  <a:srgbClr val="FF0000"/>
                </a:solidFill>
                <a:latin typeface="Arial"/>
                <a:cs typeface="Arial"/>
              </a:rPr>
              <a:pPr algn="r">
                <a:lnSpc>
                  <a:spcPct val="100000"/>
                </a:lnSpc>
              </a:pPr>
              <a:t>‹#›</a:t>
            </a:fld>
            <a:endParaRPr lang="es-ES_tradnl" sz="12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37" y="888120"/>
            <a:ext cx="8885913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348435" y="1460500"/>
            <a:ext cx="8829230" cy="4992687"/>
          </a:xfrm>
          <a:prstGeom prst="rect">
            <a:avLst/>
          </a:prstGeom>
        </p:spPr>
        <p:txBody>
          <a:bodyPr lIns="19431"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Text </a:t>
            </a:r>
          </a:p>
        </p:txBody>
      </p:sp>
    </p:spTree>
    <p:extLst>
      <p:ext uri="{BB962C8B-B14F-4D97-AF65-F5344CB8AC3E}">
        <p14:creationId xmlns:p14="http://schemas.microsoft.com/office/powerpoint/2010/main" val="1171577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8557883" y="99785"/>
            <a:ext cx="913599" cy="22144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fld id="{B98CC7B8-F110-4D3A-ACF6-8C19E354A8EE}" type="slidenum">
              <a:rPr lang="es-ES_tradnl" sz="1200" b="1" smtClean="0">
                <a:solidFill>
                  <a:srgbClr val="FF0000"/>
                </a:solidFill>
                <a:latin typeface="Arial"/>
                <a:cs typeface="Arial"/>
              </a:rPr>
              <a:pPr algn="r">
                <a:lnSpc>
                  <a:spcPct val="100000"/>
                </a:lnSpc>
              </a:pPr>
              <a:t>‹#›</a:t>
            </a:fld>
            <a:endParaRPr lang="es-ES_tradnl" sz="12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48437" y="452510"/>
            <a:ext cx="8666245" cy="43561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spcBef>
                <a:spcPts val="0"/>
              </a:spcBef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Title (Arial 24pt Bold/Black)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37" y="888120"/>
            <a:ext cx="8885913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650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2273303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91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48437" y="452510"/>
            <a:ext cx="8666245" cy="43561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spcBef>
                <a:spcPts val="0"/>
              </a:spcBef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Title (Arial 24pt Bold/Black)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348435" y="2163204"/>
            <a:ext cx="4091188" cy="3921683"/>
          </a:xfrm>
          <a:prstGeom prst="rect">
            <a:avLst/>
          </a:prstGeom>
        </p:spPr>
        <p:txBody>
          <a:bodyPr lIns="19431"/>
          <a:lstStyle>
            <a:lvl1pPr marL="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348435" y="1470025"/>
            <a:ext cx="4091188" cy="487361"/>
          </a:xfrm>
          <a:prstGeom prst="rect">
            <a:avLst/>
          </a:prstGeom>
        </p:spPr>
        <p:txBody>
          <a:bodyPr lIns="19431" tIns="0" bIns="153733"/>
          <a:lstStyle>
            <a:lvl1pPr marL="0" indent="0">
              <a:buNone/>
              <a:defRPr sz="1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168378" y="1470025"/>
            <a:ext cx="4091188" cy="487361"/>
          </a:xfrm>
          <a:prstGeom prst="rect">
            <a:avLst/>
          </a:prstGeom>
        </p:spPr>
        <p:txBody>
          <a:bodyPr lIns="19431" tIns="0" bIns="153733"/>
          <a:lstStyle>
            <a:lvl1pPr marL="0" indent="0">
              <a:buNone/>
              <a:defRPr sz="1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8557883" y="99785"/>
            <a:ext cx="913599" cy="22144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fld id="{B98CC7B8-F110-4D3A-ACF6-8C19E354A8EE}" type="slidenum">
              <a:rPr lang="es-ES_tradnl" sz="1200" b="1" smtClean="0">
                <a:solidFill>
                  <a:srgbClr val="FF0000"/>
                </a:solidFill>
                <a:latin typeface="Arial"/>
                <a:cs typeface="Arial"/>
              </a:rPr>
              <a:pPr algn="r">
                <a:lnSpc>
                  <a:spcPct val="100000"/>
                </a:lnSpc>
              </a:pPr>
              <a:t>‹#›</a:t>
            </a:fld>
            <a:endParaRPr lang="es-ES_tradnl" sz="12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37" y="888120"/>
            <a:ext cx="8885913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Content Placeholder 2"/>
          <p:cNvSpPr>
            <a:spLocks noGrp="1"/>
          </p:cNvSpPr>
          <p:nvPr>
            <p:ph sz="quarter" idx="15" hasCustomPrompt="1"/>
          </p:nvPr>
        </p:nvSpPr>
        <p:spPr>
          <a:xfrm>
            <a:off x="5162550" y="2163204"/>
            <a:ext cx="4091188" cy="3921683"/>
          </a:xfrm>
          <a:prstGeom prst="rect">
            <a:avLst/>
          </a:prstGeom>
        </p:spPr>
        <p:txBody>
          <a:bodyPr lIns="19431"/>
          <a:lstStyle>
            <a:lvl1pPr marL="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157768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&amp; 1/3 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785970" y="1457159"/>
            <a:ext cx="2391695" cy="4614865"/>
          </a:xfrm>
          <a:prstGeom prst="rect">
            <a:avLst/>
          </a:prstGeom>
        </p:spPr>
        <p:txBody>
          <a:bodyPr lIns="19431"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Text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348435" y="1457159"/>
            <a:ext cx="5837361" cy="4614865"/>
          </a:xfrm>
          <a:prstGeom prst="rect">
            <a:avLst/>
          </a:prstGeom>
        </p:spPr>
        <p:txBody>
          <a:bodyPr lIns="19431"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Text </a:t>
            </a:r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8557883" y="99785"/>
            <a:ext cx="913599" cy="22144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fld id="{B98CC7B8-F110-4D3A-ACF6-8C19E354A8EE}" type="slidenum">
              <a:rPr lang="es-ES_tradnl" sz="1200" b="1" smtClean="0">
                <a:solidFill>
                  <a:srgbClr val="FF0000"/>
                </a:solidFill>
                <a:latin typeface="Arial"/>
                <a:cs typeface="Arial"/>
              </a:rPr>
              <a:pPr algn="r">
                <a:lnSpc>
                  <a:spcPct val="100000"/>
                </a:lnSpc>
              </a:pPr>
              <a:t>‹#›</a:t>
            </a:fld>
            <a:endParaRPr lang="es-ES_tradnl" sz="12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37" y="888120"/>
            <a:ext cx="8885913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48437" y="452510"/>
            <a:ext cx="8666245" cy="43561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spcBef>
                <a:spcPts val="0"/>
              </a:spcBef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Title (Arial 24pt Bold/Black)</a:t>
            </a:r>
          </a:p>
        </p:txBody>
      </p:sp>
    </p:spTree>
    <p:extLst>
      <p:ext uri="{BB962C8B-B14F-4D97-AF65-F5344CB8AC3E}">
        <p14:creationId xmlns:p14="http://schemas.microsoft.com/office/powerpoint/2010/main" val="1360059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602788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001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asic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8557881" y="99784"/>
            <a:ext cx="913599" cy="22144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pPr algn="r"/>
            <a:fld id="{B98CC7B8-F110-4D3A-ACF6-8C19E354A8EE}" type="slidenum">
              <a:rPr lang="es-ES_tradnl" sz="1200" b="1" smtClean="0">
                <a:solidFill>
                  <a:srgbClr val="FF0000"/>
                </a:solidFill>
                <a:latin typeface="Arial"/>
                <a:cs typeface="Arial"/>
              </a:rPr>
              <a:pPr algn="r"/>
              <a:t>‹#›</a:t>
            </a:fld>
            <a:endParaRPr lang="es-ES_tradnl" sz="12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35" y="646792"/>
            <a:ext cx="8885913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5635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9"/>
          <p:cNvSpPr>
            <a:spLocks noChangeShapeType="1"/>
          </p:cNvSpPr>
          <p:nvPr userDrawn="1"/>
        </p:nvSpPr>
        <p:spPr bwMode="auto">
          <a:xfrm>
            <a:off x="348435" y="2802939"/>
            <a:ext cx="1791588" cy="0"/>
          </a:xfrm>
          <a:prstGeom prst="line">
            <a:avLst/>
          </a:prstGeom>
          <a:noFill/>
          <a:ln w="57150" cmpd="sng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eaLnBrk="0" hangingPunct="0">
              <a:defRPr/>
            </a:pPr>
            <a:endParaRPr lang="es-ES" sz="2400" dirty="0">
              <a:ln w="9525" cmpd="sng">
                <a:solidFill>
                  <a:prstClr val="black"/>
                </a:solidFill>
              </a:ln>
              <a:solidFill>
                <a:srgbClr val="DB0B1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30070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866752203"/>
              </p:ext>
            </p:extLst>
          </p:nvPr>
        </p:nvGraphicFramePr>
        <p:xfrm>
          <a:off x="1670" y="1592"/>
          <a:ext cx="166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72" name="think-cell Slide" r:id="rId15" imgW="270" imgH="270" progId="TCLayout.ActiveDocument.1">
                  <p:embed/>
                </p:oleObj>
              </mc:Choice>
              <mc:Fallback>
                <p:oleObj name="think-cell Slide" r:id="rId1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670" y="1592"/>
                        <a:ext cx="166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 userDrawn="1"/>
        </p:nvSpPr>
        <p:spPr>
          <a:xfrm>
            <a:off x="7454130" y="6632624"/>
            <a:ext cx="199208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baseline="30000" dirty="0">
                <a:solidFill>
                  <a:schemeClr val="tx1"/>
                </a:solidFill>
              </a:rPr>
              <a:t>Proprietary &amp; Confidential</a:t>
            </a:r>
            <a:endParaRPr lang="en-US" sz="1500" b="1" dirty="0">
              <a:solidFill>
                <a:schemeClr val="tx1"/>
              </a:solidFill>
            </a:endParaRPr>
          </a:p>
        </p:txBody>
      </p:sp>
      <p:pic>
        <p:nvPicPr>
          <p:cNvPr id="8" name="Picture 2" descr="C:\Users\n610821\Desktop\sant-MReg_positivo_RGB.300.jpg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469" y="6166951"/>
            <a:ext cx="1707505" cy="497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235909" y="6321262"/>
            <a:ext cx="174765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baseline="30000" dirty="0" smtClean="0">
                <a:solidFill>
                  <a:schemeClr val="tx1"/>
                </a:solidFill>
              </a:rPr>
              <a:t>Santander Holdings USA</a:t>
            </a:r>
            <a:r>
              <a:rPr lang="en-US" sz="1500" b="1" baseline="0" dirty="0" smtClean="0">
                <a:solidFill>
                  <a:schemeClr val="tx1"/>
                </a:solidFill>
              </a:rPr>
              <a:t> </a:t>
            </a:r>
            <a:endParaRPr lang="en-US" sz="1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575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69" r:id="rId2"/>
    <p:sldLayoutId id="2147483771" r:id="rId3"/>
    <p:sldLayoutId id="2147483772" r:id="rId4"/>
    <p:sldLayoutId id="2147483774" r:id="rId5"/>
    <p:sldLayoutId id="2147483775" r:id="rId6"/>
    <p:sldLayoutId id="2147483782" r:id="rId7"/>
    <p:sldLayoutId id="2147483784" r:id="rId8"/>
    <p:sldLayoutId id="2147483785" r:id="rId9"/>
    <p:sldLayoutId id="2147483786" r:id="rId10"/>
    <p:sldLayoutId id="2147483787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55937" y="2963670"/>
            <a:ext cx="8550815" cy="350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l" eaLnBrk="0" hangingPunct="0">
              <a:lnSpc>
                <a:spcPts val="27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FF0000"/>
                </a:solidFill>
                <a:latin typeface="Arial"/>
                <a:ea typeface="MS PGothic" pitchFamily="34" charset="-128"/>
                <a:cs typeface="Arial"/>
              </a:rPr>
              <a:t>SHUSA </a:t>
            </a:r>
            <a:r>
              <a:rPr lang="en-US" sz="2400" b="1" dirty="0" smtClean="0">
                <a:solidFill>
                  <a:srgbClr val="FF0000"/>
                </a:solidFill>
                <a:latin typeface="Arial"/>
                <a:ea typeface="MS PGothic" pitchFamily="34" charset="-128"/>
                <a:cs typeface="Arial"/>
              </a:rPr>
              <a:t>COMMITTEE / BOARD</a:t>
            </a:r>
            <a:endParaRPr lang="en-US" sz="2400" b="1" dirty="0">
              <a:solidFill>
                <a:srgbClr val="FF0000"/>
              </a:solidFill>
              <a:latin typeface="Arial"/>
              <a:ea typeface="MS PGothic" pitchFamily="34" charset="-128"/>
              <a:cs typeface="Arial"/>
            </a:endParaRPr>
          </a:p>
        </p:txBody>
      </p:sp>
      <p:sp>
        <p:nvSpPr>
          <p:cNvPr id="8" name="5 CuadroTexto"/>
          <p:cNvSpPr txBox="1"/>
          <p:nvPr/>
        </p:nvSpPr>
        <p:spPr>
          <a:xfrm>
            <a:off x="251570" y="5974930"/>
            <a:ext cx="5327193" cy="277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eaLnBrk="0" hangingPunct="0">
              <a:defRPr/>
            </a:pPr>
            <a:r>
              <a:rPr lang="en-US" sz="1400" dirty="0" smtClean="0">
                <a:solidFill>
                  <a:prstClr val="white">
                    <a:lumMod val="50000"/>
                  </a:prstClr>
                </a:solidFill>
                <a:latin typeface="Arial"/>
                <a:ea typeface="MS PGothic" pitchFamily="34" charset="-128"/>
                <a:cs typeface="Arial"/>
              </a:rPr>
              <a:t>Draft</a:t>
            </a:r>
            <a:endParaRPr lang="en-US" sz="1400" dirty="0">
              <a:solidFill>
                <a:prstClr val="white">
                  <a:lumMod val="50000"/>
                </a:prstClr>
              </a:solidFill>
              <a:latin typeface="Arial"/>
              <a:ea typeface="MS PGothic" pitchFamily="34" charset="-128"/>
              <a:cs typeface="Arial"/>
            </a:endParaRPr>
          </a:p>
        </p:txBody>
      </p:sp>
      <p:sp>
        <p:nvSpPr>
          <p:cNvPr id="9" name="5 CuadroTexto"/>
          <p:cNvSpPr txBox="1"/>
          <p:nvPr/>
        </p:nvSpPr>
        <p:spPr>
          <a:xfrm>
            <a:off x="3451568" y="174076"/>
            <a:ext cx="5887979" cy="277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Arial"/>
                <a:ea typeface="MS PGothic" pitchFamily="34" charset="-128"/>
                <a:cs typeface="Arial"/>
              </a:rPr>
              <a:t>For </a:t>
            </a:r>
            <a:r>
              <a:rPr lang="en-US" sz="1400" b="1" dirty="0" smtClean="0">
                <a:solidFill>
                  <a:srgbClr val="000000"/>
                </a:solidFill>
                <a:latin typeface="Arial"/>
                <a:ea typeface="MS PGothic" pitchFamily="34" charset="-128"/>
                <a:cs typeface="Arial"/>
              </a:rPr>
              <a:t>Review</a:t>
            </a:r>
            <a:endParaRPr lang="en-US" sz="1400" b="1" dirty="0">
              <a:solidFill>
                <a:srgbClr val="000000"/>
              </a:solidFill>
              <a:latin typeface="Arial"/>
              <a:ea typeface="MS PGothic" pitchFamily="34" charset="-128"/>
              <a:cs typeface="Arial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48435" y="4349163"/>
            <a:ext cx="8550815" cy="664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l" eaLnBrk="0" hangingPunct="0">
              <a:lnSpc>
                <a:spcPct val="120000"/>
              </a:lnSpc>
              <a:spcBef>
                <a:spcPct val="0"/>
              </a:spcBef>
            </a:pPr>
            <a:r>
              <a:rPr lang="en-US" sz="1800" dirty="0" smtClean="0">
                <a:solidFill>
                  <a:prstClr val="white">
                    <a:lumMod val="50000"/>
                  </a:prstClr>
                </a:solidFill>
                <a:latin typeface="Arial"/>
                <a:ea typeface="MS PGothic" pitchFamily="34" charset="-128"/>
                <a:cs typeface="Arial"/>
              </a:rPr>
              <a:t>SHUSA Risk Appetite</a:t>
            </a:r>
            <a:endParaRPr lang="en-US" sz="1800" dirty="0">
              <a:solidFill>
                <a:prstClr val="white">
                  <a:lumMod val="50000"/>
                </a:prstClr>
              </a:solidFill>
              <a:latin typeface="Arial"/>
              <a:ea typeface="MS PGothic" pitchFamily="34" charset="-128"/>
              <a:cs typeface="Arial"/>
            </a:endParaRPr>
          </a:p>
          <a:p>
            <a:pPr eaLnBrk="0" hangingPunct="0">
              <a:lnSpc>
                <a:spcPct val="120000"/>
              </a:lnSpc>
              <a:spcBef>
                <a:spcPct val="0"/>
              </a:spcBef>
            </a:pPr>
            <a:endParaRPr lang="en-US" sz="1800" i="1" dirty="0">
              <a:solidFill>
                <a:prstClr val="white">
                  <a:lumMod val="50000"/>
                </a:prstClr>
              </a:solidFill>
              <a:latin typeface="Arial"/>
              <a:ea typeface="MS PGothic" pitchFamily="34" charset="-128"/>
              <a:cs typeface="Arial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55937" y="3313765"/>
            <a:ext cx="855081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l" eaLnBrk="0" fontAlgn="base" hangingPunct="0">
              <a:lnSpc>
                <a:spcPts val="27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800" b="1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SHUSA Risk Appetite </a:t>
            </a:r>
            <a:r>
              <a:rPr lang="en-US" sz="1800" b="1" dirty="0" smtClean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Statement– June Report</a:t>
            </a:r>
          </a:p>
          <a:p>
            <a:pPr algn="l" eaLnBrk="0" fontAlgn="base" hangingPunct="0">
              <a:lnSpc>
                <a:spcPts val="27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800" dirty="0" smtClean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June 2016</a:t>
            </a:r>
            <a:endParaRPr lang="en-US" sz="1800" dirty="0">
              <a:solidFill>
                <a:prstClr val="black"/>
              </a:solidFill>
              <a:latin typeface="Arial" panose="020B0604020202020204" pitchFamily="34" charset="0"/>
              <a:ea typeface="MS PGothic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05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5. Additional </a:t>
            </a:r>
            <a:r>
              <a:rPr lang="en-US" dirty="0"/>
              <a:t>metrics required for Group reporting only </a:t>
            </a:r>
            <a:r>
              <a:rPr lang="en-US" dirty="0" smtClean="0"/>
              <a:t>(</a:t>
            </a:r>
            <a:r>
              <a:rPr lang="en-US" dirty="0"/>
              <a:t>3</a:t>
            </a:r>
            <a:r>
              <a:rPr lang="en-US" dirty="0" smtClean="0"/>
              <a:t>/3)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497495"/>
              </p:ext>
            </p:extLst>
          </p:nvPr>
        </p:nvGraphicFramePr>
        <p:xfrm>
          <a:off x="350838" y="944245"/>
          <a:ext cx="8891847" cy="4998720"/>
        </p:xfrm>
        <a:graphic>
          <a:graphicData uri="http://schemas.openxmlformats.org/drawingml/2006/table">
            <a:tbl>
              <a:tblPr firstRow="1" bandRow="1"/>
              <a:tblGrid>
                <a:gridCol w="1297900"/>
                <a:gridCol w="2325179"/>
                <a:gridCol w="969557"/>
                <a:gridCol w="898114"/>
                <a:gridCol w="1133699"/>
                <a:gridCol w="1133699"/>
                <a:gridCol w="1133699"/>
              </a:tblGrid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Risk type</a:t>
                      </a:r>
                      <a:endParaRPr lang="en-US" sz="11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48014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Metric</a:t>
                      </a:r>
                      <a:endParaRPr lang="en-US" sz="11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Frequency</a:t>
                      </a:r>
                      <a:endParaRPr lang="en-US" sz="11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Portfolio</a:t>
                      </a:r>
                      <a:endParaRPr lang="en-US" sz="11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/>
                          <a:cs typeface="Arial" panose="020B0604020202020204" pitchFamily="34" charset="0"/>
                        </a:rPr>
                        <a:t>Jun 16</a:t>
                      </a:r>
                      <a:endParaRPr lang="en-US" sz="11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/>
                        <a:cs typeface="Arial" panose="020B0604020202020204" pitchFamily="34" charset="0"/>
                      </a:endParaRPr>
                    </a:p>
                  </a:txBody>
                  <a:tcPr marL="48014" marR="4801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/>
                          <a:cs typeface="Arial" panose="020B0604020202020204" pitchFamily="34" charset="0"/>
                        </a:rPr>
                        <a:t>Mar 16</a:t>
                      </a:r>
                      <a:endParaRPr lang="en-US" sz="11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/>
                        <a:cs typeface="Arial" panose="020B0604020202020204" pitchFamily="34" charset="0"/>
                      </a:endParaRPr>
                    </a:p>
                  </a:txBody>
                  <a:tcPr marL="48014" marR="4801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/>
                          <a:cs typeface="Arial" panose="020B0604020202020204" pitchFamily="34" charset="0"/>
                        </a:rPr>
                        <a:t>Additional metric</a:t>
                      </a:r>
                      <a:r>
                        <a:rPr lang="en-US" sz="1100" b="1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/>
                          <a:cs typeface="Arial" panose="020B0604020202020204" pitchFamily="34" charset="0"/>
                        </a:rPr>
                        <a:t> t</a:t>
                      </a:r>
                      <a:r>
                        <a:rPr lang="en-US" sz="11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/>
                          <a:cs typeface="Arial" panose="020B0604020202020204" pitchFamily="34" charset="0"/>
                        </a:rPr>
                        <a:t>hreshold</a:t>
                      </a:r>
                      <a:endParaRPr lang="en-US" sz="11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/>
                        <a:cs typeface="Arial" panose="020B0604020202020204" pitchFamily="34" charset="0"/>
                      </a:endParaRPr>
                    </a:p>
                  </a:txBody>
                  <a:tcPr marL="48014" marR="4801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 rowSpan="17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Operational risk</a:t>
                      </a:r>
                    </a:p>
                  </a:txBody>
                  <a:tcPr marL="0" marR="4801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0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Relevant OR Events R1 (number)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Quarterly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100" b="0" strike="noStrike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SBNA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100" b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TBD</a:t>
                      </a:r>
                    </a:p>
                  </a:txBody>
                  <a:tcPr marL="48014" marR="480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0" strike="noStrike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TBD</a:t>
                      </a:r>
                    </a:p>
                  </a:txBody>
                  <a:tcPr marL="48014" marR="480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30" marR="4530" marT="453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b="0" strike="noStrike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0" strike="noStrike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TBD</a:t>
                      </a: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0" i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Credit Card $ Fraud Ratio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Quarterly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SBNA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100" b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0.25%</a:t>
                      </a:r>
                    </a:p>
                  </a:txBody>
                  <a:tcPr marL="48014" marR="480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0" strike="noStrike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TBD</a:t>
                      </a:r>
                    </a:p>
                  </a:txBody>
                  <a:tcPr marL="48014" marR="480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0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Debit Card $ Fraud Ratio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Quarterly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SBNA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100" b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0.07%</a:t>
                      </a:r>
                    </a:p>
                  </a:txBody>
                  <a:tcPr marL="48014" marR="480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0" strike="noStrike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TBD</a:t>
                      </a:r>
                    </a:p>
                  </a:txBody>
                  <a:tcPr marL="48014" marR="480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0" i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Credit Card # Fraud Ratio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Quarterly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SBNA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100" b="0" strike="noStrike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0" strike="noStrike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TBD</a:t>
                      </a:r>
                    </a:p>
                  </a:txBody>
                  <a:tcPr marL="48014" marR="480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0" strike="noStrike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TBD</a:t>
                      </a:r>
                    </a:p>
                  </a:txBody>
                  <a:tcPr marL="48014" marR="480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0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Debit Card # Fraud Ratio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Quarterly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SBNA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100" b="0" strike="noStrike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0" strike="noStrike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TBD</a:t>
                      </a:r>
                    </a:p>
                  </a:txBody>
                  <a:tcPr marL="48014" marR="480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0" strike="noStrike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TBD</a:t>
                      </a:r>
                    </a:p>
                  </a:txBody>
                  <a:tcPr marL="48014" marR="480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0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Online Banking Fraud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Quarterly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SBNA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100" b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8014" marR="480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0" strike="noStrike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TBD</a:t>
                      </a:r>
                    </a:p>
                  </a:txBody>
                  <a:tcPr marL="48014" marR="480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0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Relevant Incidents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Quarterly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SBNA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100" b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8014" marR="480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0" strike="noStrike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TBD</a:t>
                      </a:r>
                    </a:p>
                  </a:txBody>
                  <a:tcPr marL="48014" marR="480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strike="noStrike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30" marR="4530" marT="453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</a:t>
                      </a:r>
                    </a:p>
                  </a:txBody>
                  <a:tcPr marL="48014" marR="48014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b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8014" marR="480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0" strike="noStrike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TBD</a:t>
                      </a: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0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</a:t>
                      </a:r>
                      <a:r>
                        <a:rPr lang="en-US" sz="1100" b="0" i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Systems Availability (%)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Quarterly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SBNA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100" b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N/A</a:t>
                      </a:r>
                    </a:p>
                  </a:txBody>
                  <a:tcPr marL="48014" marR="480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0" strike="noStrike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TBD</a:t>
                      </a:r>
                    </a:p>
                  </a:txBody>
                  <a:tcPr marL="48014" marR="480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strike="noStrike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30" marR="4530" marT="453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</a:t>
                      </a:r>
                    </a:p>
                  </a:txBody>
                  <a:tcPr marL="48014" marR="48014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b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</a:p>
                  </a:txBody>
                  <a:tcPr marL="48014" marR="480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0" strike="noStrike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TBD</a:t>
                      </a: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0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Systems with Obsolete Operating Systems (%)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Quarterly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SBNA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100" b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20%</a:t>
                      </a:r>
                    </a:p>
                  </a:txBody>
                  <a:tcPr marL="48014" marR="480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0" strike="noStrike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TBD</a:t>
                      </a:r>
                    </a:p>
                  </a:txBody>
                  <a:tcPr marL="48014" marR="480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strike="noStrike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30" marR="4530" marT="453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</a:t>
                      </a:r>
                    </a:p>
                  </a:txBody>
                  <a:tcPr marL="48014" marR="48014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b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N/A</a:t>
                      </a:r>
                    </a:p>
                  </a:txBody>
                  <a:tcPr marL="48014" marR="480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0" strike="noStrike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TBD</a:t>
                      </a: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0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Ethical Hacking Vulnerabilities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Quarterly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SBNA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100" b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8014" marR="480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0" strike="noStrike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TBD</a:t>
                      </a:r>
                    </a:p>
                  </a:txBody>
                  <a:tcPr marL="48014" marR="480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strike="noStrike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30" marR="4530" marT="453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</a:t>
                      </a:r>
                    </a:p>
                  </a:txBody>
                  <a:tcPr marL="48014" marR="48014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b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48014" marR="480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0" strike="noStrike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TBD</a:t>
                      </a: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6833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0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Servers with Security</a:t>
                      </a:r>
                      <a:r>
                        <a:rPr lang="en-US" sz="1100" b="0" i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Compliant Operating Systems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Quarterly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SBNA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100" b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97%</a:t>
                      </a:r>
                    </a:p>
                  </a:txBody>
                  <a:tcPr marL="48014" marR="480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0" strike="noStrike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TBD</a:t>
                      </a:r>
                    </a:p>
                  </a:txBody>
                  <a:tcPr marL="48014" marR="480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4801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strike="noStrike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30" marR="4530" marT="453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</a:t>
                      </a:r>
                    </a:p>
                  </a:txBody>
                  <a:tcPr marL="48014" marR="48014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b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N/A</a:t>
                      </a:r>
                    </a:p>
                  </a:txBody>
                  <a:tcPr marL="48014" marR="480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0" strike="noStrike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TBD</a:t>
                      </a: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Footnote"/>
          <p:cNvSpPr/>
          <p:nvPr/>
        </p:nvSpPr>
        <p:spPr>
          <a:xfrm>
            <a:off x="2228518" y="6332539"/>
            <a:ext cx="5000958" cy="92654"/>
          </a:xfrm>
          <a:prstGeom prst="rect">
            <a:avLst/>
          </a:prstGeom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l" eaLnBrk="1" hangingPunct="1"/>
            <a:r>
              <a:rPr lang="en-US" sz="700" dirty="0">
                <a:latin typeface="Arial"/>
                <a:ea typeface="ＭＳ Ｐゴシック"/>
                <a:sym typeface="Arial"/>
              </a:rPr>
              <a:t>See Metric Glossary in appendix for metric definitions</a:t>
            </a:r>
          </a:p>
        </p:txBody>
      </p:sp>
    </p:spTree>
    <p:extLst>
      <p:ext uri="{BB962C8B-B14F-4D97-AF65-F5344CB8AC3E}">
        <p14:creationId xmlns:p14="http://schemas.microsoft.com/office/powerpoint/2010/main" val="426516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6744" y="248489"/>
            <a:ext cx="9336044" cy="357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 algn="l" eaLnBrk="0" hangingPunct="0">
              <a:defRPr sz="2000" b="1">
                <a:solidFill>
                  <a:prstClr val="black"/>
                </a:solidFill>
                <a:ea typeface="MS PGothic" pitchFamily="34" charset="-128"/>
              </a:defRPr>
            </a:lvl1pPr>
          </a:lstStyle>
          <a:p>
            <a:r>
              <a:rPr lang="en-US" dirty="0"/>
              <a:t>2. Risk Appetite Statement Dashboard</a:t>
            </a:r>
          </a:p>
        </p:txBody>
      </p:sp>
      <p:grpSp>
        <p:nvGrpSpPr>
          <p:cNvPr id="154" name="Group 153"/>
          <p:cNvGrpSpPr/>
          <p:nvPr/>
        </p:nvGrpSpPr>
        <p:grpSpPr>
          <a:xfrm>
            <a:off x="365785" y="6636117"/>
            <a:ext cx="2720794" cy="105863"/>
            <a:chOff x="1201643" y="6031365"/>
            <a:chExt cx="3491000" cy="140904"/>
          </a:xfrm>
        </p:grpSpPr>
        <p:sp>
          <p:nvSpPr>
            <p:cNvPr id="155" name="80 CuadroTexto"/>
            <p:cNvSpPr txBox="1"/>
            <p:nvPr/>
          </p:nvSpPr>
          <p:spPr bwMode="gray">
            <a:xfrm>
              <a:off x="1358881" y="6031365"/>
              <a:ext cx="1138487" cy="14090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s-ES"/>
              </a:defPPr>
              <a:lvl1pPr>
                <a:spcBef>
                  <a:spcPts val="600"/>
                </a:spcBef>
                <a:buClr>
                  <a:srgbClr val="FF0000"/>
                </a:buClr>
                <a:defRPr sz="1200">
                  <a:cs typeface="Arial" pitchFamily="34" charset="0"/>
                </a:defRPr>
              </a:lvl1pPr>
            </a:lstStyle>
            <a:p>
              <a:pPr>
                <a:defRPr/>
              </a:pPr>
              <a:r>
                <a:rPr lang="en-GB" sz="800" kern="0" dirty="0" smtClean="0">
                  <a:solidFill>
                    <a:srgbClr val="515151"/>
                  </a:solidFill>
                  <a:ea typeface="MS PGothic" pitchFamily="34" charset="-128"/>
                </a:rPr>
                <a:t>Focus of concern</a:t>
              </a:r>
              <a:endParaRPr lang="en-GB" sz="800" kern="0" dirty="0">
                <a:solidFill>
                  <a:srgbClr val="515151"/>
                </a:solidFill>
                <a:ea typeface="MS PGothic" pitchFamily="34" charset="-128"/>
              </a:endParaRPr>
            </a:p>
          </p:txBody>
        </p:sp>
        <p:sp>
          <p:nvSpPr>
            <p:cNvPr id="156" name="80 CuadroTexto"/>
            <p:cNvSpPr txBox="1"/>
            <p:nvPr/>
          </p:nvSpPr>
          <p:spPr bwMode="gray">
            <a:xfrm>
              <a:off x="2533608" y="6031365"/>
              <a:ext cx="993775" cy="14090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s-ES"/>
              </a:defPPr>
              <a:lvl1pPr>
                <a:spcBef>
                  <a:spcPts val="600"/>
                </a:spcBef>
                <a:buClr>
                  <a:srgbClr val="FF0000"/>
                </a:buClr>
                <a:defRPr sz="1200">
                  <a:cs typeface="Arial" pitchFamily="34" charset="0"/>
                </a:defRPr>
              </a:lvl1pPr>
            </a:lstStyle>
            <a:p>
              <a:pPr>
                <a:defRPr/>
              </a:pPr>
              <a:r>
                <a:rPr lang="en-GB" sz="800" kern="0" dirty="0" smtClean="0">
                  <a:solidFill>
                    <a:srgbClr val="515151"/>
                  </a:solidFill>
                  <a:ea typeface="MS PGothic" pitchFamily="34" charset="-128"/>
                </a:rPr>
                <a:t>Area of attention </a:t>
              </a:r>
              <a:endParaRPr lang="en-GB" sz="800" kern="0" dirty="0">
                <a:solidFill>
                  <a:srgbClr val="515151"/>
                </a:solidFill>
                <a:ea typeface="MS PGothic" pitchFamily="34" charset="-128"/>
              </a:endParaRPr>
            </a:p>
          </p:txBody>
        </p:sp>
        <p:sp>
          <p:nvSpPr>
            <p:cNvPr id="157" name="80 CuadroTexto"/>
            <p:cNvSpPr txBox="1"/>
            <p:nvPr/>
          </p:nvSpPr>
          <p:spPr bwMode="gray">
            <a:xfrm>
              <a:off x="3785070" y="6031365"/>
              <a:ext cx="907573" cy="14090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s-ES"/>
              </a:defPPr>
              <a:lvl1pPr>
                <a:spcBef>
                  <a:spcPts val="600"/>
                </a:spcBef>
                <a:buClr>
                  <a:srgbClr val="FF0000"/>
                </a:buClr>
                <a:defRPr sz="1200">
                  <a:cs typeface="Arial" pitchFamily="34" charset="0"/>
                </a:defRPr>
              </a:lvl1pPr>
            </a:lstStyle>
            <a:p>
              <a:pPr>
                <a:defRPr/>
              </a:pPr>
              <a:r>
                <a:rPr lang="en-GB" sz="800" kern="0" dirty="0">
                  <a:solidFill>
                    <a:srgbClr val="515151"/>
                  </a:solidFill>
                  <a:ea typeface="MS PGothic" pitchFamily="34" charset="-128"/>
                </a:rPr>
                <a:t>Not a concern</a:t>
              </a:r>
            </a:p>
          </p:txBody>
        </p:sp>
        <p:sp>
          <p:nvSpPr>
            <p:cNvPr id="158" name="116 Elipse"/>
            <p:cNvSpPr/>
            <p:nvPr/>
          </p:nvSpPr>
          <p:spPr bwMode="gray">
            <a:xfrm>
              <a:off x="3622233" y="6037858"/>
              <a:ext cx="120077" cy="120078"/>
            </a:xfrm>
            <a:prstGeom prst="ellipse">
              <a:avLst/>
            </a:prstGeom>
            <a:solidFill>
              <a:srgbClr val="6699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sz="800" kern="0" dirty="0" smtClean="0">
                <a:solidFill>
                  <a:prstClr val="white"/>
                </a:solidFill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9" name="117 Elipse"/>
            <p:cNvSpPr/>
            <p:nvPr/>
          </p:nvSpPr>
          <p:spPr bwMode="gray">
            <a:xfrm>
              <a:off x="2381418" y="6037858"/>
              <a:ext cx="120077" cy="120078"/>
            </a:xfrm>
            <a:prstGeom prst="ellipse">
              <a:avLst/>
            </a:prstGeom>
            <a:solidFill>
              <a:srgbClr val="FFCC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sz="800" kern="0" dirty="0" smtClean="0">
                <a:solidFill>
                  <a:prstClr val="white"/>
                </a:solidFill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60" name="119 Elipse"/>
            <p:cNvSpPr/>
            <p:nvPr/>
          </p:nvSpPr>
          <p:spPr bwMode="gray">
            <a:xfrm>
              <a:off x="1201643" y="6037857"/>
              <a:ext cx="120078" cy="120078"/>
            </a:xfrm>
            <a:prstGeom prst="ellipse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sz="800" kern="0" dirty="0" smtClean="0">
                <a:solidFill>
                  <a:prstClr val="white"/>
                </a:solidFill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55" name="Rectangle 54"/>
          <p:cNvSpPr/>
          <p:nvPr/>
        </p:nvSpPr>
        <p:spPr>
          <a:xfrm>
            <a:off x="3150510" y="5357742"/>
            <a:ext cx="6330762" cy="198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457200" fontAlgn="t">
              <a:defRPr/>
            </a:pPr>
            <a:r>
              <a:rPr lang="en-US" sz="800" dirty="0">
                <a:solidFill>
                  <a:srgbClr val="9D9D9C"/>
                </a:solidFill>
                <a:ea typeface="MS PGothic" pitchFamily="34" charset="-128"/>
                <a:cs typeface="Arial" panose="020B0604020202020204" pitchFamily="34" charset="0"/>
              </a:rPr>
              <a:t>Aggregated RAS status for the purpose of this summary is based on expert judgment and reviewed by ERMC prior to RC and Board. 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87150"/>
              </p:ext>
            </p:extLst>
          </p:nvPr>
        </p:nvGraphicFramePr>
        <p:xfrm>
          <a:off x="365786" y="718658"/>
          <a:ext cx="8863940" cy="4565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394"/>
                <a:gridCol w="7977546"/>
              </a:tblGrid>
              <a:tr h="1537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Risk Type</a:t>
                      </a:r>
                    </a:p>
                  </a:txBody>
                  <a:tcPr marL="10003" marR="10003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RAS Metrics Summary, Assessment &amp; Key Actions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03" marR="10003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68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Strategic</a:t>
                      </a:r>
                      <a:endParaRPr lang="en-US" sz="900" b="1" i="0" u="none" strike="noStrike" baseline="30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03" marR="10003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TBD </a:t>
                      </a:r>
                      <a:endParaRPr lang="en-US" sz="900" u="none" dirty="0" smtClean="0">
                        <a:solidFill>
                          <a:prstClr val="black"/>
                        </a:solidFill>
                        <a:latin typeface="Arial" panose="020B0604020202020204" pitchFamily="34" charset="0"/>
                        <a:ea typeface="MS PGothic" pitchFamily="34" charset="-128"/>
                        <a:cs typeface="Arial" panose="020B0604020202020204" pitchFamily="34" charset="0"/>
                      </a:endParaRPr>
                    </a:p>
                  </a:txBody>
                  <a:tcPr marL="96028" marR="9602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0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Capital </a:t>
                      </a:r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Adequacy</a:t>
                      </a:r>
                    </a:p>
                  </a:txBody>
                  <a:tcPr marL="10003" marR="10003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Metrics within appetite.</a:t>
                      </a:r>
                      <a:endParaRPr lang="en-US" sz="900" b="0" i="0" u="sng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6028" marR="9602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839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Credit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03" marR="10003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Obligor Rating Exposure</a:t>
                      </a:r>
                      <a:r>
                        <a:rPr lang="en-US" sz="9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 at 6,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above </a:t>
                      </a:r>
                      <a:r>
                        <a:rPr lang="en-US" sz="9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limit by 6.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Primarily the result of an OCC directive to risk rate CRE Construction transactions as low pass, causing otherwise strong One Obligor relationships to not reach the 5.0 risk rating hurdle. </a:t>
                      </a:r>
                    </a:p>
                    <a:p>
                      <a:pPr marL="0" marR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Breach escalated. Action plans (late as of 6/16) are in development.</a:t>
                      </a:r>
                    </a:p>
                  </a:txBody>
                  <a:tcPr marL="96028" marR="96028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4174">
                <a:tc vMerge="1">
                  <a:txBody>
                    <a:bodyPr/>
                    <a:lstStyle/>
                    <a:p>
                      <a:pPr algn="ctr" fontAlgn="ctr"/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SimSun"/>
                          <a:cs typeface="Arial" panose="020B0604020202020204" pitchFamily="34" charset="0"/>
                        </a:rPr>
                        <a:t>Multifamily exposure</a:t>
                      </a:r>
                      <a:r>
                        <a:rPr lang="en-US" sz="9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SimSun"/>
                          <a:cs typeface="Arial" panose="020B0604020202020204" pitchFamily="34" charset="0"/>
                        </a:rPr>
                        <a:t> reaches $10.7B in </a:t>
                      </a:r>
                      <a:r>
                        <a:rPr lang="en-US" sz="900" b="1" i="0" u="none" strike="noStrike" kern="1200" dirty="0" smtClean="0"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Amber</a:t>
                      </a:r>
                      <a:r>
                        <a:rPr lang="en-US" sz="9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SimSun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="0" i="0" u="sng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SimSun"/>
                          <a:cs typeface="Arial" panose="020B0604020202020204" pitchFamily="34" charset="0"/>
                        </a:rPr>
                        <a:t>due to an increase in Commercial Real Estate (CRE) investment. Business is seeing a decrease in multi-family in 2016 while Enterprise Risk Management is showing an increase because investment CRE is included in the total exposure. </a:t>
                      </a:r>
                    </a:p>
                  </a:txBody>
                  <a:tcPr marL="96028" marR="96028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26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Residual </a:t>
                      </a:r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</a:t>
                      </a:r>
                    </a:p>
                  </a:txBody>
                  <a:tcPr marL="10003" marR="10003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Metrics within appetite.</a:t>
                      </a:r>
                      <a:endParaRPr lang="en-US" sz="900" b="0" i="0" u="sng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6028" marR="96028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99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Liquidity/ Funding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03" marR="10003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Metrics</a:t>
                      </a:r>
                      <a:r>
                        <a:rPr lang="en-US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within appetite</a:t>
                      </a:r>
                      <a:endParaRPr lang="en-US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6028" marR="96028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99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Interest Rate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03" marR="10003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Metrics</a:t>
                      </a:r>
                      <a:r>
                        <a:rPr lang="en-US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within appetite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6028" marR="96028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26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MTM </a:t>
                      </a:r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portfolio </a:t>
                      </a:r>
                    </a:p>
                  </a:txBody>
                  <a:tcPr marL="10003" marR="10003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TBD due to SC system issue</a:t>
                      </a:r>
                    </a:p>
                  </a:txBody>
                  <a:tcPr marL="96028" marR="96028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41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Operational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03" marR="10003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Metrics within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appetite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sng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6028" marR="96028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83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03" marR="10003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Metric is within appetite. Due to repeated late delivery of first line model documentation from the Fair Lending team, the overall status is set to </a:t>
                      </a:r>
                      <a:r>
                        <a:rPr lang="en-US" sz="900" b="1" i="0" u="none" strike="noStrike" kern="1200" baseline="0" dirty="0" smtClean="0"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Amber</a:t>
                      </a:r>
                      <a:r>
                        <a:rPr lang="en-US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until this is resolved. </a:t>
                      </a:r>
                    </a:p>
                    <a:p>
                      <a:pPr marL="0" marR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There is potential late delivery of first line documentation from Madrid for market risk models but MRMG has a contingency plan is in place.</a:t>
                      </a:r>
                    </a:p>
                  </a:txBody>
                  <a:tcPr marL="96028" marR="96028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41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Compliance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03" marR="10003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23 MR(I)As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June 31;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CART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plans addressing MR(I)As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6028" marR="96028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8571634" y="894512"/>
            <a:ext cx="1819275" cy="10850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Underlined items pending update</a:t>
            </a:r>
          </a:p>
        </p:txBody>
      </p:sp>
    </p:spTree>
    <p:extLst>
      <p:ext uri="{BB962C8B-B14F-4D97-AF65-F5344CB8AC3E}">
        <p14:creationId xmlns:p14="http://schemas.microsoft.com/office/powerpoint/2010/main" val="412116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92786"/>
              </p:ext>
            </p:extLst>
          </p:nvPr>
        </p:nvGraphicFramePr>
        <p:xfrm>
          <a:off x="352425" y="486643"/>
          <a:ext cx="8905874" cy="2105607"/>
        </p:xfrm>
        <a:graphic>
          <a:graphicData uri="http://schemas.openxmlformats.org/drawingml/2006/table">
            <a:tbl>
              <a:tblPr firstRow="1" bandRow="1"/>
              <a:tblGrid>
                <a:gridCol w="742950"/>
                <a:gridCol w="837808"/>
                <a:gridCol w="1272920"/>
                <a:gridCol w="869228"/>
                <a:gridCol w="869228"/>
                <a:gridCol w="770441"/>
                <a:gridCol w="613551"/>
                <a:gridCol w="632979"/>
                <a:gridCol w="2296769"/>
              </a:tblGrid>
              <a:tr h="147299">
                <a:tc gridSpan="8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014" marR="48014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9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endParaRPr lang="en-US" sz="9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endParaRPr lang="en-US" sz="900" b="1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014" marR="48014" anchor="ctr">
                    <a:lnL>
                      <a:noFill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094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9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Entity</a:t>
                      </a:r>
                      <a:r>
                        <a:rPr lang="en-US" sz="900" b="1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/ </a:t>
                      </a:r>
                      <a:r>
                        <a:rPr lang="en-US" sz="9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portfolio</a:t>
                      </a:r>
                      <a:endParaRPr lang="en-US" sz="9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 anchor="ctr">
                    <a:lnL>
                      <a:noFill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9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Risk Type</a:t>
                      </a:r>
                      <a:endParaRPr lang="en-US" sz="9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9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Metrics</a:t>
                      </a:r>
                      <a:endParaRPr lang="en-US" sz="9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9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Jun-16</a:t>
                      </a:r>
                      <a:endParaRPr lang="en-US" sz="9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014" marR="48014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9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May-16</a:t>
                      </a:r>
                      <a:endParaRPr lang="en-US" sz="9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014" marR="48014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9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Apr-16</a:t>
                      </a:r>
                      <a:endParaRPr lang="en-US" sz="9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014" marR="48014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9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Amber limit</a:t>
                      </a:r>
                      <a:endParaRPr lang="en-US" sz="9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014" marR="48014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900" b="1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Red limit</a:t>
                      </a:r>
                      <a:endParaRPr lang="en-US" sz="900" b="1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014" marR="48014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900" b="1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Action Plan</a:t>
                      </a:r>
                      <a:endParaRPr lang="en-US" sz="900" b="1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014" marR="48014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22094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</a:t>
                      </a:r>
                      <a:endParaRPr lang="en-US" sz="9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Compliance and reputational</a:t>
                      </a:r>
                    </a:p>
                  </a:txBody>
                  <a:tcPr marL="48014" marR="48014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0" i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/>
                          <a:cs typeface="Arial" panose="020B0604020202020204" pitchFamily="34" charset="0"/>
                        </a:rPr>
                        <a:t>Open MRIAs and other equivalent matters requiring immediate attention</a:t>
                      </a:r>
                    </a:p>
                  </a:txBody>
                  <a:tcPr marL="48014" marR="48014">
                    <a:lnL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9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23</a:t>
                      </a:r>
                      <a:endParaRPr lang="en-US" sz="900" b="0" i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9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25</a:t>
                      </a:r>
                      <a:endParaRPr lang="en-US" sz="900" b="0" i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N/A</a:t>
                      </a:r>
                      <a:endParaRPr lang="en-US" sz="9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&gt;0</a:t>
                      </a:r>
                      <a:endParaRPr lang="en-US" sz="9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9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CART plans addressing</a:t>
                      </a:r>
                      <a:r>
                        <a:rPr lang="en-US" sz="900" b="0" i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MR(I)As</a:t>
                      </a:r>
                      <a:endParaRPr lang="en-US" sz="900" b="0" i="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014" marR="48014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459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SBNA</a:t>
                      </a:r>
                    </a:p>
                  </a:txBody>
                  <a:tcPr marL="48014" marR="48014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1" i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Credit</a:t>
                      </a:r>
                    </a:p>
                  </a:txBody>
                  <a:tcPr marL="48014" marR="48014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0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Obligor</a:t>
                      </a:r>
                      <a:r>
                        <a:rPr lang="en-US" sz="900" b="0" i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Rating Exposure</a:t>
                      </a:r>
                      <a:r>
                        <a:rPr lang="en-US" sz="900" b="0" i="0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900" i="0" kern="120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N/A</a:t>
                      </a:r>
                      <a:endParaRPr lang="en-US" sz="900" b="0" i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014" marR="48014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&gt;0</a:t>
                      </a:r>
                      <a:endParaRPr lang="en-US" sz="900" b="0" i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014" marR="48014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Breach escalated.</a:t>
                      </a:r>
                      <a:r>
                        <a:rPr lang="en-US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ction plans (late as of 6/16) are in development.</a:t>
                      </a:r>
                    </a:p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900" b="0" u="sng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MS PGothic" pitchFamily="34" charset="-128"/>
                        <a:cs typeface="Arial" panose="020B0604020202020204" pitchFamily="34" charset="0"/>
                      </a:endParaRPr>
                    </a:p>
                  </a:txBody>
                  <a:tcPr marL="48014" marR="48014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824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900" b="0" i="0" kern="1200" baseline="300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Multifamily </a:t>
                      </a:r>
                      <a:r>
                        <a:rPr lang="en-US" sz="9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exposure</a:t>
                      </a:r>
                      <a:r>
                        <a:rPr lang="en-US" sz="900" b="0" i="0" kern="1200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en-US" sz="900" i="0" kern="120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10.7B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10.5B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10.5B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&gt;=$10.6B</a:t>
                      </a:r>
                      <a:endParaRPr lang="en-US" sz="9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&gt;=$11.1B</a:t>
                      </a:r>
                      <a:endParaRPr lang="en-US" sz="9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Breach escalated.</a:t>
                      </a:r>
                      <a:r>
                        <a:rPr lang="en-US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ction plans (late as of 6/16) are in development.</a:t>
                      </a:r>
                      <a:endParaRPr lang="en-US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014" marR="48014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66744" y="248488"/>
            <a:ext cx="9336044" cy="357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prstClr val="black"/>
                </a:solidFill>
                <a:latin typeface="Arial" charset="0"/>
                <a:ea typeface="MS PGothic" pitchFamily="34" charset="-128"/>
              </a:rPr>
              <a:t>2</a:t>
            </a:r>
            <a:r>
              <a:rPr lang="en-US" sz="2000" b="1" dirty="0" smtClean="0">
                <a:solidFill>
                  <a:prstClr val="black"/>
                </a:solidFill>
                <a:latin typeface="Arial" charset="0"/>
                <a:ea typeface="MS PGothic" pitchFamily="34" charset="-128"/>
              </a:rPr>
              <a:t>. Risk Appetite </a:t>
            </a:r>
            <a:r>
              <a:rPr lang="en-US" sz="2000" b="1" dirty="0">
                <a:solidFill>
                  <a:prstClr val="black"/>
                </a:solidFill>
                <a:latin typeface="Arial" charset="0"/>
                <a:ea typeface="MS PGothic" pitchFamily="34" charset="-128"/>
              </a:rPr>
              <a:t>Statement </a:t>
            </a:r>
            <a:r>
              <a:rPr lang="en-US" sz="2000" b="1" dirty="0" smtClean="0">
                <a:solidFill>
                  <a:prstClr val="black"/>
                </a:solidFill>
                <a:latin typeface="Arial" charset="0"/>
                <a:ea typeface="MS PGothic" pitchFamily="34" charset="-128"/>
              </a:rPr>
              <a:t>– Amber and Red metrics</a:t>
            </a:r>
            <a:endParaRPr lang="en-US" sz="2000" b="1" dirty="0">
              <a:solidFill>
                <a:prstClr val="black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10" name="Footnote"/>
          <p:cNvSpPr/>
          <p:nvPr/>
        </p:nvSpPr>
        <p:spPr bwMode="auto">
          <a:xfrm>
            <a:off x="1979523" y="6566315"/>
            <a:ext cx="8903637" cy="277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lvl="1" algn="l"/>
            <a:endParaRPr lang="en-US" sz="700" dirty="0">
              <a:latin typeface="Arial" panose="020B0604020202020204" pitchFamily="34" charset="0"/>
              <a:ea typeface="MS PGothic" pitchFamily="34" charset="-128"/>
              <a:cs typeface="Arial" panose="020B0604020202020204" pitchFamily="34" charset="0"/>
              <a:sym typeface="Arial"/>
            </a:endParaRPr>
          </a:p>
          <a:p>
            <a:pPr marL="228600" lvl="1" indent="-228600" algn="l">
              <a:buFontTx/>
              <a:buAutoNum type="arabicPeriod"/>
            </a:pPr>
            <a:r>
              <a:rPr lang="en-US" sz="700" dirty="0" smtClean="0">
                <a:latin typeface="Arial"/>
                <a:ea typeface="ＭＳ Ｐゴシック"/>
                <a:sym typeface="Arial"/>
              </a:rPr>
              <a:t># </a:t>
            </a:r>
            <a:r>
              <a:rPr lang="en-US" sz="700" dirty="0">
                <a:latin typeface="Arial"/>
                <a:ea typeface="ＭＳ Ｐゴシック"/>
                <a:sym typeface="Arial"/>
              </a:rPr>
              <a:t>of counterparties with </a:t>
            </a:r>
            <a:r>
              <a:rPr lang="en-US" sz="700" dirty="0" err="1">
                <a:latin typeface="Arial"/>
                <a:ea typeface="ＭＳ Ｐゴシック"/>
                <a:sym typeface="Arial"/>
              </a:rPr>
              <a:t>Sant</a:t>
            </a:r>
            <a:r>
              <a:rPr lang="en-US" sz="700" dirty="0">
                <a:latin typeface="Arial"/>
                <a:ea typeface="ＭＳ Ｐゴシック"/>
                <a:sym typeface="Arial"/>
              </a:rPr>
              <a:t>. Risk Rating &lt; 5.0 &amp; exposure&gt;$</a:t>
            </a:r>
            <a:r>
              <a:rPr lang="en-US" sz="700" dirty="0" smtClean="0">
                <a:latin typeface="Arial"/>
                <a:ea typeface="ＭＳ Ｐゴシック"/>
                <a:sym typeface="Arial"/>
              </a:rPr>
              <a:t>100M</a:t>
            </a:r>
            <a:endParaRPr lang="en-US" sz="700" dirty="0" smtClean="0">
              <a:latin typeface="Arial" panose="020B0604020202020204" pitchFamily="34" charset="0"/>
              <a:ea typeface="MS PGothic" pitchFamily="34" charset="-128"/>
              <a:cs typeface="Arial" panose="020B0604020202020204" pitchFamily="34" charset="0"/>
              <a:sym typeface="Arial"/>
            </a:endParaRPr>
          </a:p>
          <a:p>
            <a:pPr marL="228600" lvl="1" indent="-228600" algn="l">
              <a:buFontTx/>
              <a:buAutoNum type="arabicPeriod"/>
            </a:pPr>
            <a:r>
              <a:rPr lang="en-US" sz="700" dirty="0">
                <a:solidFill>
                  <a:srgbClr val="000000"/>
                </a:solidFill>
                <a:ea typeface="ＭＳ Ｐゴシック"/>
              </a:rPr>
              <a:t>Updated limit from </a:t>
            </a:r>
            <a:r>
              <a:rPr lang="en-US" sz="700" dirty="0" smtClean="0">
                <a:solidFill>
                  <a:srgbClr val="000000"/>
                </a:solidFill>
                <a:ea typeface="ＭＳ Ｐゴシック"/>
              </a:rPr>
              <a:t>2015</a:t>
            </a:r>
            <a:endParaRPr lang="en-US" sz="700" dirty="0">
              <a:ea typeface="ＭＳ Ｐゴシック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783512" y="0"/>
            <a:ext cx="1819275" cy="10850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Underlined items pending update</a:t>
            </a:r>
          </a:p>
        </p:txBody>
      </p:sp>
    </p:spTree>
    <p:extLst>
      <p:ext uri="{BB962C8B-B14F-4D97-AF65-F5344CB8AC3E}">
        <p14:creationId xmlns:p14="http://schemas.microsoft.com/office/powerpoint/2010/main" val="340603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807955"/>
              </p:ext>
            </p:extLst>
          </p:nvPr>
        </p:nvGraphicFramePr>
        <p:xfrm>
          <a:off x="349319" y="660285"/>
          <a:ext cx="8905310" cy="2359152"/>
        </p:xfrm>
        <a:graphic>
          <a:graphicData uri="http://schemas.openxmlformats.org/drawingml/2006/table">
            <a:tbl>
              <a:tblPr firstRow="1" bandRow="1"/>
              <a:tblGrid>
                <a:gridCol w="718022"/>
                <a:gridCol w="1699938"/>
                <a:gridCol w="795138"/>
                <a:gridCol w="632468"/>
                <a:gridCol w="632468"/>
                <a:gridCol w="632468"/>
                <a:gridCol w="632468"/>
                <a:gridCol w="632468"/>
                <a:gridCol w="632468"/>
                <a:gridCol w="632468"/>
                <a:gridCol w="632468"/>
                <a:gridCol w="632468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576" marR="36576" marT="36576" marB="36576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576" marR="36576" marT="36576" marB="36576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576" marR="36576" marT="36576" marB="36576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1" kern="12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576" marR="36576" marT="36576" marB="36576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1" kern="12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576" marR="36576" marT="36576" marB="36576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1" kern="12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576" marR="36576" marT="36576" marB="36576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kern="12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Baseline scenario</a:t>
                      </a:r>
                      <a:endParaRPr lang="en-US" sz="1000" b="1" kern="12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576" marR="36576" marT="36576" marB="36576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en-US" sz="11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endParaRPr lang="en-US" sz="1100" b="1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BHC Stress scenario</a:t>
                      </a:r>
                    </a:p>
                  </a:txBody>
                  <a:tcPr marL="36576" marR="36576" marT="36576" marB="3657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en-US" sz="11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endParaRPr lang="en-US" sz="1100" b="1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  <a:prstDash val="soli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Risk type</a:t>
                      </a:r>
                      <a:endParaRPr lang="en-US" sz="10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576" marR="36576" marT="36576" marB="36576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Ratio</a:t>
                      </a:r>
                      <a:endParaRPr lang="en-US" sz="10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576" marR="36576" marT="36576" marB="36576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Frequency</a:t>
                      </a:r>
                      <a:endParaRPr lang="en-US" sz="10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576" marR="36576" marT="36576" marB="36576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Jun 16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576" marR="36576" marT="36576" marB="36576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May 16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576" marR="36576" marT="36576" marB="36576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 16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576" marR="36576" marT="36576" marB="36576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Base</a:t>
                      </a:r>
                      <a:r>
                        <a:rPr lang="en-US" sz="1000" b="1" kern="1200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576" marR="36576" marT="36576" marB="36576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Amber trigger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576" marR="36576" marT="36576" marB="365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indent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1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Red limit</a:t>
                      </a:r>
                      <a:endParaRPr lang="en-US" sz="1000" b="1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576" marR="36576" marT="36576" marB="365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BHC</a:t>
                      </a:r>
                      <a:r>
                        <a:rPr lang="en-US" sz="1000" b="1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Stress</a:t>
                      </a:r>
                      <a:r>
                        <a:rPr lang="en-US" sz="1000" b="1" kern="1200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en-US" sz="1000" b="1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576" marR="36576" marT="36576" marB="365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Amber trigger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576" marR="36576" marT="36576" marB="365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indent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1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Red limit</a:t>
                      </a:r>
                      <a:endParaRPr lang="en-US" sz="1000" b="1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576" marR="36576" marT="36576" marB="36576" anchor="b">
                    <a:lnL w="12700" cmpd="sng">
                      <a:noFill/>
                      <a:prstDash val="soli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438912">
                <a:tc rowSpan="4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Capital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adequacy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(ratios)</a:t>
                      </a:r>
                      <a:endParaRPr lang="en-US" sz="10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576" marR="36576" marT="36576" marB="36576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*Common Equity</a:t>
                      </a:r>
                      <a:r>
                        <a:rPr lang="en-US" sz="1000" b="0" i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Tier 1</a:t>
                      </a:r>
                      <a:r>
                        <a:rPr lang="en-US" sz="100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000" b="0" i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</a:t>
                      </a:r>
                      <a:endParaRPr lang="en-US" sz="1000" b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12.19%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12.07%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12.24%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ctr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</a:t>
                      </a: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11.00%</a:t>
                      </a: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ctr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</a:t>
                      </a: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10.25%</a:t>
                      </a: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10.41%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7.30%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6.55%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5720" marR="45720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438912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45720" marR="45720"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*Total Risk-based Capital</a:t>
                      </a:r>
                      <a:r>
                        <a:rPr lang="en-US" sz="100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000" b="0" i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</a:t>
                      </a:r>
                      <a:endParaRPr lang="en-US" sz="1000" b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15.60%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15.55%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15.16%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&lt;=14.25%</a:t>
                      </a: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&lt;=13.50%</a:t>
                      </a: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14.37%</a:t>
                      </a: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10.80%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10.05%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5720" marR="45720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438912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45720" marR="45720"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*Tier</a:t>
                      </a:r>
                      <a:r>
                        <a:rPr lang="en-US" sz="1000" b="0" i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 Leverage</a:t>
                      </a:r>
                      <a:r>
                        <a:rPr lang="en-US" sz="100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000" b="0" i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</a:t>
                      </a:r>
                      <a:endParaRPr lang="en-US" sz="1000" b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11.50%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11.48%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11.45%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&lt;=10.45%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&lt;=10.00%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9.03%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6.80%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6.35%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438912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*Tier 1 Risk-based</a:t>
                      </a:r>
                      <a:r>
                        <a:rPr lang="en-US" sz="1000" b="0" i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Capital</a:t>
                      </a:r>
                      <a:r>
                        <a:rPr lang="en-US" sz="100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000" b="0" i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</a:t>
                      </a:r>
                      <a:endParaRPr lang="en-US" sz="1000" b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13.79%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13.65%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13.48%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&lt;=12.50%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&lt;=11.75%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11.30%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8.85%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8.10%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</a:tbl>
          </a:graphicData>
        </a:graphic>
      </p:graphicFrame>
      <p:sp>
        <p:nvSpPr>
          <p:cNvPr id="9" name="Footnote"/>
          <p:cNvSpPr/>
          <p:nvPr/>
        </p:nvSpPr>
        <p:spPr>
          <a:xfrm>
            <a:off x="2228518" y="6332539"/>
            <a:ext cx="5000958" cy="430887"/>
          </a:xfrm>
          <a:prstGeom prst="rect">
            <a:avLst/>
          </a:prstGeom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7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  <a:p>
            <a:pPr marL="228600" indent="-228600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7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Correspond to “Worst Quarter” complementary metrics in Group RAS</a:t>
            </a:r>
          </a:p>
          <a:p>
            <a:pPr marL="228600" indent="-228600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700" dirty="0">
                <a:solidFill>
                  <a:srgbClr val="000000"/>
                </a:solidFill>
                <a:ea typeface="ＭＳ Ｐゴシック"/>
              </a:rPr>
              <a:t>Updated limit from 2015</a:t>
            </a:r>
            <a:endParaRPr lang="en-US" sz="7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  <a:p>
            <a:pPr marL="228600" indent="-228600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sz="7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72254" y="6017810"/>
            <a:ext cx="2350290" cy="125740"/>
            <a:chOff x="372254" y="5975278"/>
            <a:chExt cx="2350290" cy="125740"/>
          </a:xfrm>
        </p:grpSpPr>
        <p:sp>
          <p:nvSpPr>
            <p:cNvPr id="12" name="TextBox 11"/>
            <p:cNvSpPr txBox="1"/>
            <p:nvPr/>
          </p:nvSpPr>
          <p:spPr>
            <a:xfrm>
              <a:off x="863061" y="5981883"/>
              <a:ext cx="1859483" cy="1191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eaLnBrk="1" hangingPunct="1">
                <a:lnSpc>
                  <a:spcPct val="86000"/>
                </a:lnSpc>
              </a:pPr>
              <a:r>
                <a:rPr lang="en-US" sz="900" dirty="0" smtClean="0">
                  <a:solidFill>
                    <a:srgbClr val="000000"/>
                  </a:solidFill>
                  <a:ea typeface="ＭＳ Ｐゴシック"/>
                </a:rPr>
                <a:t>* </a:t>
              </a:r>
              <a:r>
                <a:rPr lang="en-US" sz="900" dirty="0">
                  <a:solidFill>
                    <a:srgbClr val="000000"/>
                  </a:solidFill>
                  <a:ea typeface="ＭＳ Ｐゴシック"/>
                </a:rPr>
                <a:t>R</a:t>
              </a:r>
              <a:r>
                <a:rPr lang="en-US" sz="900" dirty="0" smtClean="0">
                  <a:solidFill>
                    <a:srgbClr val="000000"/>
                  </a:solidFill>
                  <a:ea typeface="ＭＳ Ｐゴシック"/>
                </a:rPr>
                <a:t>eported in Santander Group RAS</a:t>
              </a:r>
              <a:endParaRPr lang="en-US" sz="900" dirty="0">
                <a:solidFill>
                  <a:srgbClr val="000000"/>
                </a:solidFill>
                <a:ea typeface="ＭＳ Ｐゴシック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2254" y="5975278"/>
              <a:ext cx="593022" cy="1191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GB" sz="900" b="1" dirty="0" smtClean="0"/>
                <a:t>Legend</a:t>
              </a:r>
              <a:endParaRPr lang="en-GB" sz="900" b="1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71496" y="263720"/>
            <a:ext cx="8983134" cy="357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 Risk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Appetite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Statement – Monthly Metrics (1/3)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86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706399"/>
              </p:ext>
            </p:extLst>
          </p:nvPr>
        </p:nvGraphicFramePr>
        <p:xfrm>
          <a:off x="348436" y="704215"/>
          <a:ext cx="8906195" cy="5384927"/>
        </p:xfrm>
        <a:graphic>
          <a:graphicData uri="http://schemas.openxmlformats.org/drawingml/2006/table">
            <a:tbl>
              <a:tblPr firstRow="1" bandRow="1"/>
              <a:tblGrid>
                <a:gridCol w="995871"/>
                <a:gridCol w="2441801"/>
                <a:gridCol w="807780"/>
                <a:gridCol w="708685"/>
                <a:gridCol w="838324"/>
                <a:gridCol w="838324"/>
                <a:gridCol w="838324"/>
                <a:gridCol w="718543"/>
                <a:gridCol w="718543"/>
              </a:tblGrid>
              <a:tr h="13542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Risk type</a:t>
                      </a:r>
                      <a:endParaRPr lang="en-US" sz="10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Metric</a:t>
                      </a:r>
                      <a:endParaRPr lang="en-US" sz="10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Frequency</a:t>
                      </a:r>
                      <a:endParaRPr lang="en-US" sz="10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Entity</a:t>
                      </a:r>
                      <a:r>
                        <a:rPr lang="en-US" sz="1000" b="1" baseline="300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0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b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Jun 16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May 16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 16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Amber trigger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indent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1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Red limit</a:t>
                      </a:r>
                      <a:endParaRPr lang="en-US" sz="1000" b="1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b">
                    <a:lnL w="12700" cmpd="sng">
                      <a:noFill/>
                      <a:prstDash val="soli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24463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Capital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adequacy (other)</a:t>
                      </a:r>
                      <a:endParaRPr lang="en-US" sz="10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*SC Tota</a:t>
                      </a:r>
                      <a:r>
                        <a:rPr lang="en-US" sz="1000" b="0" i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 RWA</a:t>
                      </a:r>
                      <a:endParaRPr lang="en-US" sz="1000" b="0" i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</a:t>
                      </a:r>
                      <a:endParaRPr lang="en-US" sz="1000" b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$37.1B (with PL</a:t>
                      </a:r>
                      <a:r>
                        <a:rPr lang="en-US" sz="1000" b="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$36.0B (exc. PL</a:t>
                      </a:r>
                      <a:r>
                        <a:rPr lang="en-US" sz="1000" b="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$37.0B (with PL</a:t>
                      </a:r>
                      <a:r>
                        <a:rPr lang="en-US" sz="1000" b="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$36.0B (exc. PL</a:t>
                      </a:r>
                      <a:r>
                        <a:rPr lang="en-US" sz="1000" b="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 - $2BN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[&gt;=$39.8B]</a:t>
                      </a:r>
                      <a:endParaRPr lang="en-US" sz="1000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11% of CET1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[&gt;=$41.8B]</a:t>
                      </a:r>
                      <a:endParaRPr lang="en-US" sz="1000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274193">
                <a:tc rowSpan="6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Credit risk (losses)</a:t>
                      </a: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Net Charge-off Rate</a:t>
                      </a:r>
                      <a:r>
                        <a:rPr lang="en-US" sz="1000" b="0" i="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0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(trailing</a:t>
                      </a:r>
                      <a:r>
                        <a:rPr lang="en-US" sz="1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12m</a:t>
                      </a: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SBNA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0.23%</a:t>
                      </a:r>
                      <a:endParaRPr lang="en-US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0.23%</a:t>
                      </a:r>
                    </a:p>
                  </a:txBody>
                  <a:tcPr marL="18288" marR="18288" marT="18288" marB="18288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0.25%</a:t>
                      </a:r>
                    </a:p>
                  </a:txBody>
                  <a:tcPr marL="18288" marR="18288" marT="18288" marB="18288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&gt;=0.5%</a:t>
                      </a:r>
                    </a:p>
                  </a:txBody>
                  <a:tcPr marL="18288" marR="18288" marT="18288" marB="18288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&gt;=0.6%</a:t>
                      </a:r>
                    </a:p>
                  </a:txBody>
                  <a:tcPr marL="18288" marR="18288" marT="18288" marB="18288" anchor="ctr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1354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 Auto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8.11%</a:t>
                      </a:r>
                      <a:endParaRPr lang="en-US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7.98%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7.90%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&gt;=9.3%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&gt;=9.6%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264414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BSPR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ctr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1.4%</a:t>
                      </a:r>
                      <a:r>
                        <a:rPr lang="en-US" sz="1000" b="0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L="18288" marR="18288" marT="18288" marB="18288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1.4% 	</a:t>
                      </a:r>
                    </a:p>
                  </a:txBody>
                  <a:tcPr marL="18288" marR="18288" marT="18288" marB="18288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1.4% 	</a:t>
                      </a:r>
                    </a:p>
                  </a:txBody>
                  <a:tcPr marL="18288" marR="18288" marT="18288" marB="18288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&gt;=1.7%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&gt;=1.9%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ctr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135420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60/61+</a:t>
                      </a:r>
                      <a:r>
                        <a:rPr lang="en-US" sz="1000" b="0" i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DPD Rate</a:t>
                      </a:r>
                      <a:r>
                        <a:rPr lang="en-US" sz="1000" b="0" i="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0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</a:t>
                      </a:r>
                      <a:endParaRPr lang="en-US" sz="1000" b="0" baseline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(trailing 12m)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SBNA Retail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1.97%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2.00%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2.07%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&gt;=2.84%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&gt;=3.10%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ctr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135420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 Auto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4.14%</a:t>
                      </a:r>
                      <a:endParaRPr lang="en-US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4.08%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4.04%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&gt;=5.1%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&gt;=5.3%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135420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BSPR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ctr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4.1% </a:t>
                      </a:r>
                    </a:p>
                  </a:txBody>
                  <a:tcPr marL="18288" marR="18288" marT="18288" marB="18288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4.3% </a:t>
                      </a:r>
                    </a:p>
                  </a:txBody>
                  <a:tcPr marL="18288" marR="18288" marT="18288" marB="18288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4.3% 	</a:t>
                      </a:r>
                    </a:p>
                  </a:txBody>
                  <a:tcPr marL="18288" marR="18288" marT="18288" marB="18288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&gt;=6.6%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&gt;=7.1%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ctr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135420">
                <a:tc rowSpan="12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Credit risk (concentration)</a:t>
                      </a: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*Single Obligor</a:t>
                      </a:r>
                      <a:r>
                        <a:rPr lang="en-US" sz="1000" b="0" i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Exposure (Corporates &amp; FIs)</a:t>
                      </a:r>
                      <a:endParaRPr lang="en-US" sz="1000" b="0" i="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SBNA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500M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500M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500M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N/A</a:t>
                      </a:r>
                    </a:p>
                  </a:txBody>
                  <a:tcPr marL="18288" marR="18288" marT="18288" marB="18288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&gt;$500M</a:t>
                      </a:r>
                    </a:p>
                  </a:txBody>
                  <a:tcPr marL="18288" marR="18288" marT="18288" marB="18288" anchor="ctr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13542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*Top 20 Corporates Exposure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SBNA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5.34 </a:t>
                      </a:r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6.07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6.25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&gt;=$7.0B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&gt;=$8.0B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135420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45720" marR="45720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*Obligor</a:t>
                      </a:r>
                      <a:r>
                        <a:rPr lang="en-US" sz="1000" b="0" i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Rating Exposure</a:t>
                      </a:r>
                      <a:r>
                        <a:rPr lang="en-US" sz="1000" b="0" i="0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SBNA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27432" marR="27432" marT="27432" marB="27432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432" marR="27432" marT="27432" marB="27432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N/A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&gt;0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13542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*Industry Exposure</a:t>
                      </a:r>
                      <a:endParaRPr lang="en-US" sz="100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SBNA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None</a:t>
                      </a:r>
                      <a:r>
                        <a:rPr lang="en-US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over limit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None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over limit</a:t>
                      </a: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7432" marR="27432" marT="27432" marB="27432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None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over limit</a:t>
                      </a: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7432" marR="27432" marT="27432" marB="27432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&gt;=$4.5B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&gt;=$5.0B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13542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Financial &amp;</a:t>
                      </a:r>
                      <a:r>
                        <a:rPr lang="en-US" sz="1000" i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Insurance Exposure</a:t>
                      </a:r>
                      <a:r>
                        <a:rPr lang="en-US" sz="1000" b="0" i="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00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SBNA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5.1B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4.9B</a:t>
                      </a:r>
                    </a:p>
                  </a:txBody>
                  <a:tcPr marL="27432" marR="27432" marT="27432" marB="27432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4.9B</a:t>
                      </a:r>
                    </a:p>
                  </a:txBody>
                  <a:tcPr marL="27432" marR="27432" marT="27432" marB="27432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&gt;=$5.5B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&gt;=$6.25B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1354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Utilities</a:t>
                      </a:r>
                      <a:r>
                        <a:rPr lang="en-US" sz="1000" b="0" i="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</a:t>
                      </a:r>
                      <a:r>
                        <a:rPr lang="en-US" sz="1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SBNA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4.2B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4.5B</a:t>
                      </a:r>
                    </a:p>
                  </a:txBody>
                  <a:tcPr marL="27432" marR="27432" marT="27432" marB="27432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4.6B</a:t>
                      </a:r>
                    </a:p>
                  </a:txBody>
                  <a:tcPr marL="27432" marR="27432" marT="27432" marB="27432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&gt;=$5.0B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&gt;=$5.5B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13542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*CRE Exposure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SBNA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8.7B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8.8B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8.9B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&gt;=$10.1B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&gt;=$10.6B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135420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*Multifamily Exposure</a:t>
                      </a:r>
                      <a:r>
                        <a:rPr lang="en-US" sz="1000" b="0" i="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000" b="0" i="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SBNA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10.7B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10.5B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10.5B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&gt;=$10.6B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&gt;=$11.1B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13542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*Project Finance Exposure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</a:t>
                      </a:r>
                      <a:endParaRPr lang="en-US" sz="10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SBNA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2.5B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2.6B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2.8B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&gt;=$3.75B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&gt;=$4.25B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13542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Public Sector Exposure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BSPR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346M</a:t>
                      </a:r>
                    </a:p>
                  </a:txBody>
                  <a:tcPr marL="18288" marR="18288" marT="18288" marB="18288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347M</a:t>
                      </a:r>
                    </a:p>
                  </a:txBody>
                  <a:tcPr marL="18288" marR="18288" marT="18288" marB="18288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347M</a:t>
                      </a:r>
                    </a:p>
                  </a:txBody>
                  <a:tcPr marL="18288" marR="18288" marT="18288" marB="18288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&gt;=$436M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&gt;=$543M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24463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 Subprime Assets</a:t>
                      </a:r>
                      <a:r>
                        <a:rPr lang="en-US" sz="1000" i="0" u="none" strike="noStrike" baseline="300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r>
                        <a:rPr lang="en-US" sz="100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0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 % </a:t>
                      </a:r>
                      <a:r>
                        <a:rPr lang="en-US" sz="100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 Credit</a:t>
                      </a:r>
                      <a:r>
                        <a:rPr lang="en-US" sz="100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Exposure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20.29%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20.30%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&gt;=23%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&gt;=25%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ctr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135420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*Total Subprime Assets</a:t>
                      </a:r>
                      <a:r>
                        <a:rPr lang="en-US" sz="1000" b="0" i="0" u="none" strike="noStrike" baseline="300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 % </a:t>
                      </a: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 Credit</a:t>
                      </a:r>
                      <a:r>
                        <a:rPr lang="en-US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Exposure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  <a:r>
                        <a:rPr lang="en-US" sz="1000" b="0" i="0" u="none" strike="noStrike" baseline="300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  <a:r>
                        <a:rPr lang="en-US" sz="1000" b="0" i="0" u="none" strike="noStrike" baseline="300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&gt;=23%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&gt;=25%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ctr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372254" y="6132110"/>
            <a:ext cx="2350290" cy="125740"/>
            <a:chOff x="372254" y="5975278"/>
            <a:chExt cx="2350290" cy="125740"/>
          </a:xfrm>
        </p:grpSpPr>
        <p:sp>
          <p:nvSpPr>
            <p:cNvPr id="12" name="TextBox 11"/>
            <p:cNvSpPr txBox="1"/>
            <p:nvPr/>
          </p:nvSpPr>
          <p:spPr>
            <a:xfrm>
              <a:off x="863061" y="5981883"/>
              <a:ext cx="1859483" cy="1191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eaLnBrk="1" hangingPunct="1">
                <a:lnSpc>
                  <a:spcPct val="86000"/>
                </a:lnSpc>
              </a:pPr>
              <a:r>
                <a:rPr lang="en-US" sz="900" dirty="0" smtClean="0">
                  <a:solidFill>
                    <a:srgbClr val="000000"/>
                  </a:solidFill>
                  <a:ea typeface="ＭＳ Ｐゴシック"/>
                </a:rPr>
                <a:t>* </a:t>
              </a:r>
              <a:r>
                <a:rPr lang="en-US" sz="900" dirty="0">
                  <a:solidFill>
                    <a:srgbClr val="000000"/>
                  </a:solidFill>
                  <a:ea typeface="ＭＳ Ｐゴシック"/>
                </a:rPr>
                <a:t>R</a:t>
              </a:r>
              <a:r>
                <a:rPr lang="en-US" sz="900" dirty="0" smtClean="0">
                  <a:solidFill>
                    <a:srgbClr val="000000"/>
                  </a:solidFill>
                  <a:ea typeface="ＭＳ Ｐゴシック"/>
                </a:rPr>
                <a:t>eported in Santander Group RAS</a:t>
              </a:r>
              <a:endParaRPr lang="en-US" sz="900" dirty="0">
                <a:solidFill>
                  <a:srgbClr val="000000"/>
                </a:solidFill>
                <a:ea typeface="ＭＳ Ｐゴシック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2254" y="5975278"/>
              <a:ext cx="593022" cy="1191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GB" sz="900" b="1" dirty="0" smtClean="0"/>
                <a:t>Legend</a:t>
              </a:r>
              <a:endParaRPr lang="en-GB" sz="900" b="1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71496" y="263720"/>
            <a:ext cx="8983134" cy="357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 Risk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Appetite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Statement – Monthly Metrics (2/3)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Footnote"/>
          <p:cNvSpPr/>
          <p:nvPr/>
        </p:nvSpPr>
        <p:spPr>
          <a:xfrm>
            <a:off x="2228517" y="6151564"/>
            <a:ext cx="5305757" cy="741037"/>
          </a:xfrm>
          <a:prstGeom prst="rect">
            <a:avLst/>
          </a:prstGeom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114300" indent="-114300" algn="l" eaLnBrk="1" hangingPunct="1">
              <a:buFont typeface="+mj-lt"/>
              <a:buAutoNum type="arabicPeriod"/>
            </a:pPr>
            <a:endParaRPr lang="en-US" sz="800" dirty="0" smtClean="0">
              <a:latin typeface="Arial"/>
              <a:ea typeface="ＭＳ Ｐゴシック"/>
              <a:sym typeface="Arial"/>
            </a:endParaRPr>
          </a:p>
          <a:p>
            <a:pPr marL="114300" indent="-114300" algn="l" eaLnBrk="1" hangingPunct="1">
              <a:buFont typeface="+mj-lt"/>
              <a:buAutoNum type="arabicPeriod"/>
            </a:pPr>
            <a:r>
              <a:rPr lang="en-US" sz="800" dirty="0" smtClean="0">
                <a:latin typeface="Arial"/>
                <a:ea typeface="ＭＳ Ｐゴシック"/>
                <a:sym typeface="Arial"/>
              </a:rPr>
              <a:t>Portfolio </a:t>
            </a:r>
            <a:r>
              <a:rPr lang="en-US" sz="800" dirty="0">
                <a:latin typeface="Arial"/>
                <a:ea typeface="ＭＳ Ｐゴシック"/>
                <a:sym typeface="Arial"/>
              </a:rPr>
              <a:t>level granularity available in Entity RAS materials</a:t>
            </a:r>
          </a:p>
          <a:p>
            <a:pPr marL="114300" indent="-114300" algn="l" eaLnBrk="1" hangingPunct="1">
              <a:buFont typeface="+mj-lt"/>
              <a:buAutoNum type="arabicPeriod"/>
            </a:pPr>
            <a:r>
              <a:rPr lang="en-US" sz="800" dirty="0">
                <a:latin typeface="Arial"/>
                <a:ea typeface="ＭＳ Ｐゴシック"/>
                <a:sym typeface="Arial"/>
              </a:rPr>
              <a:t>Abbreviation for Personal Lending – Lending Club (sold on Feb 1</a:t>
            </a:r>
            <a:r>
              <a:rPr lang="en-US" sz="800" baseline="30000" dirty="0">
                <a:latin typeface="Arial"/>
                <a:ea typeface="ＭＳ Ｐゴシック"/>
                <a:sym typeface="Arial"/>
              </a:rPr>
              <a:t>st</a:t>
            </a:r>
            <a:r>
              <a:rPr lang="en-US" sz="800" dirty="0">
                <a:latin typeface="Arial"/>
                <a:ea typeface="ＭＳ Ｐゴシック"/>
                <a:sym typeface="Arial"/>
              </a:rPr>
              <a:t>), Bluestem &amp; NCL (Held for Sale)</a:t>
            </a:r>
          </a:p>
          <a:p>
            <a:pPr marL="114300" indent="-114300" algn="l" eaLnBrk="1" hangingPunct="1">
              <a:buFont typeface="+mj-lt"/>
              <a:buAutoNum type="arabicPeriod"/>
            </a:pPr>
            <a:r>
              <a:rPr lang="en-US" sz="800" dirty="0">
                <a:latin typeface="Arial"/>
                <a:ea typeface="ＭＳ Ｐゴシック"/>
                <a:sym typeface="Arial"/>
              </a:rPr>
              <a:t># of counterparties with </a:t>
            </a:r>
            <a:r>
              <a:rPr lang="en-US" sz="800" dirty="0" err="1">
                <a:latin typeface="Arial"/>
                <a:ea typeface="ＭＳ Ｐゴシック"/>
                <a:sym typeface="Arial"/>
              </a:rPr>
              <a:t>Sant</a:t>
            </a:r>
            <a:r>
              <a:rPr lang="en-US" sz="800" dirty="0">
                <a:latin typeface="Arial"/>
                <a:ea typeface="ＭＳ Ｐゴシック"/>
                <a:sym typeface="Arial"/>
              </a:rPr>
              <a:t>. Risk Rating &lt; 5.0 &amp; exposure&gt;$</a:t>
            </a:r>
            <a:r>
              <a:rPr lang="en-US" sz="800" dirty="0" smtClean="0">
                <a:latin typeface="Arial"/>
                <a:ea typeface="ＭＳ Ｐゴシック"/>
                <a:sym typeface="Arial"/>
              </a:rPr>
              <a:t>100M</a:t>
            </a:r>
            <a:endParaRPr lang="en-US" sz="800" dirty="0">
              <a:latin typeface="Arial"/>
              <a:ea typeface="ＭＳ Ｐゴシック"/>
              <a:sym typeface="Arial"/>
            </a:endParaRPr>
          </a:p>
          <a:p>
            <a:pPr marL="114300" indent="-114300" algn="l" eaLnBrk="1" hangingPunct="1">
              <a:buFont typeface="+mj-lt"/>
              <a:buAutoNum type="arabicPeriod"/>
            </a:pPr>
            <a:r>
              <a:rPr lang="en-US" sz="800" dirty="0">
                <a:ea typeface="ＭＳ Ｐゴシック"/>
              </a:rPr>
              <a:t>Subprime is defined as FICO &lt; 630 or no FICO score available (excluding Commercial Fleet s</a:t>
            </a:r>
            <a:r>
              <a:rPr lang="en-US" sz="800" dirty="0" smtClean="0">
                <a:ea typeface="ＭＳ Ｐゴシック"/>
              </a:rPr>
              <a:t>)</a:t>
            </a:r>
          </a:p>
          <a:p>
            <a:pPr marL="114300" indent="-114300" algn="l" eaLnBrk="1" hangingPunct="1">
              <a:buFont typeface="+mj-lt"/>
              <a:buAutoNum type="arabicPeriod"/>
            </a:pPr>
            <a:r>
              <a:rPr lang="en-US" sz="800" dirty="0">
                <a:solidFill>
                  <a:srgbClr val="000000"/>
                </a:solidFill>
                <a:ea typeface="ＭＳ Ｐゴシック"/>
              </a:rPr>
              <a:t>Updated limit from </a:t>
            </a:r>
            <a:r>
              <a:rPr lang="en-US" sz="800" dirty="0" smtClean="0">
                <a:solidFill>
                  <a:srgbClr val="000000"/>
                </a:solidFill>
                <a:ea typeface="ＭＳ Ｐゴシック"/>
              </a:rPr>
              <a:t>2015</a:t>
            </a:r>
          </a:p>
          <a:p>
            <a:pPr marL="114300" indent="-114300" algn="l" eaLnBrk="1" hangingPunct="1">
              <a:buFont typeface="+mj-lt"/>
              <a:buAutoNum type="arabicPeriod"/>
            </a:pPr>
            <a:r>
              <a:rPr lang="en-US" sz="800" dirty="0" smtClean="0">
                <a:solidFill>
                  <a:srgbClr val="000000"/>
                </a:solidFill>
                <a:ea typeface="ＭＳ Ｐゴシック"/>
              </a:rPr>
              <a:t>Start to report in June 2016</a:t>
            </a:r>
            <a:endParaRPr lang="en-US" sz="800" dirty="0" smtClean="0"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04829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158979"/>
              </p:ext>
            </p:extLst>
          </p:nvPr>
        </p:nvGraphicFramePr>
        <p:xfrm>
          <a:off x="348436" y="704215"/>
          <a:ext cx="8906195" cy="4897120"/>
        </p:xfrm>
        <a:graphic>
          <a:graphicData uri="http://schemas.openxmlformats.org/drawingml/2006/table">
            <a:tbl>
              <a:tblPr firstRow="1" bandRow="1"/>
              <a:tblGrid>
                <a:gridCol w="995625"/>
                <a:gridCol w="2555931"/>
                <a:gridCol w="690993"/>
                <a:gridCol w="705853"/>
                <a:gridCol w="839593"/>
                <a:gridCol w="839593"/>
                <a:gridCol w="839593"/>
                <a:gridCol w="718301"/>
                <a:gridCol w="720713"/>
              </a:tblGrid>
              <a:tr h="249296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Risk type</a:t>
                      </a:r>
                      <a:endParaRPr lang="en-US" sz="10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Metric</a:t>
                      </a:r>
                      <a:endParaRPr lang="en-US" sz="10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Frequency</a:t>
                      </a:r>
                      <a:endParaRPr lang="en-US" sz="10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Entity</a:t>
                      </a:r>
                      <a:r>
                        <a:rPr lang="en-US" sz="1000" b="1" baseline="300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0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b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Jun 16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May 16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 16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Amber trigger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indent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1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Red limit</a:t>
                      </a:r>
                      <a:endParaRPr lang="en-US" sz="1000" b="1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b">
                    <a:lnL w="12700" cmpd="sng">
                      <a:noFill/>
                      <a:prstDash val="soli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24929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Residual value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risk</a:t>
                      </a:r>
                      <a:endParaRPr lang="en-US" sz="10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Net Residual</a:t>
                      </a:r>
                      <a:r>
                        <a:rPr lang="en-US" sz="1000" b="0" i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Risk / CRLIT</a:t>
                      </a:r>
                      <a:r>
                        <a:rPr lang="en-US" sz="1000" b="0" i="0" kern="1200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en-US" sz="1000" b="0" i="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2.68%</a:t>
                      </a:r>
                      <a:endParaRPr lang="en-US" sz="10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2.63%</a:t>
                      </a:r>
                      <a:endParaRPr lang="en-US" sz="10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2.32%</a:t>
                      </a:r>
                      <a:endParaRPr lang="en-US" sz="1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&gt;=-3.0%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&gt;=-5.0%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ctr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138003">
                <a:tc rowSpan="6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Liquidity/funding 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risk</a:t>
                      </a:r>
                      <a:r>
                        <a:rPr lang="en-US" sz="1000" b="0" i="0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0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*Stressed 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Survival </a:t>
                      </a: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Period 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(days</a:t>
                      </a: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r>
                        <a:rPr lang="en-US" sz="1000" b="0" i="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4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150 days</a:t>
                      </a:r>
                      <a:endParaRPr lang="en-US" sz="1000" b="1" i="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27432" marR="27432" marT="27432" marB="27432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TBD</a:t>
                      </a:r>
                    </a:p>
                  </a:txBody>
                  <a:tcPr marL="45720" marR="4572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90</a:t>
                      </a:r>
                      <a:r>
                        <a:rPr lang="en-US" sz="1000" b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days</a:t>
                      </a:r>
                      <a:endParaRPr lang="en-US" sz="1000" b="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&lt;=75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&lt;=45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138003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*Liquidity 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Coverage </a:t>
                      </a: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Ratio – EUR</a:t>
                      </a:r>
                      <a:r>
                        <a:rPr lang="en-US" sz="1000" b="0" i="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141%</a:t>
                      </a:r>
                      <a:endParaRPr lang="en-US" sz="1000" b="1" i="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154%</a:t>
                      </a:r>
                      <a:endParaRPr lang="en-US" sz="1000" b="0" i="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146%</a:t>
                      </a:r>
                    </a:p>
                  </a:txBody>
                  <a:tcPr marL="45720" marR="4572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&lt;=110%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&lt;=100%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138003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*Liquidity Coverage Ratio Modified</a:t>
                      </a:r>
                      <a:r>
                        <a:rPr lang="en-US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– US</a:t>
                      </a:r>
                      <a:r>
                        <a:rPr lang="en-US" sz="1000" b="0" i="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4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kern="120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186%</a:t>
                      </a:r>
                      <a:endParaRPr lang="en-US" sz="1000" b="1" i="0" kern="1200" dirty="0" smtClean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27432" marR="27432" marT="27432" marB="27432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NA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27432" marR="27432" marT="27432" marB="27432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NA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27432" marR="27432" marT="27432" marB="27432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&lt;=110%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&lt;=100%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138003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*Structural Funding 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atio (%)</a:t>
                      </a:r>
                      <a:r>
                        <a:rPr lang="en-US" sz="1000" b="0" i="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4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kern="120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107%</a:t>
                      </a:r>
                      <a:endParaRPr lang="en-US" sz="1000" b="1" i="0" kern="1200" dirty="0" smtClean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27432" marR="27432" marT="27432" marB="27432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108%</a:t>
                      </a:r>
                    </a:p>
                  </a:txBody>
                  <a:tcPr marL="45720" marR="4572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108%</a:t>
                      </a:r>
                      <a:endParaRPr lang="en-US" sz="1000" b="0" i="0" kern="120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&lt;=103%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&lt;=100%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360589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Liquidity Horizon - </a:t>
                      </a:r>
                      <a:r>
                        <a:rPr lang="en-US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holesale</a:t>
                      </a:r>
                      <a:r>
                        <a:rPr lang="en-US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Scenario 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 </a:t>
                      </a:r>
                    </a:p>
                    <a:p>
                      <a:pPr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(Parent</a:t>
                      </a:r>
                      <a:r>
                        <a:rPr lang="en-US" sz="10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only)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&gt;90 Months</a:t>
                      </a:r>
                      <a:endParaRPr lang="en-US" sz="10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  <a:endParaRPr lang="en-US" sz="10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  <a:endParaRPr lang="en-US" sz="1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</a:t>
                      </a:r>
                      <a:r>
                        <a:rPr lang="en-US" sz="10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 Months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&lt;=6 Months</a:t>
                      </a:r>
                    </a:p>
                  </a:txBody>
                  <a:tcPr marL="18288" marR="18288" marT="18288" marB="18288" anchor="ctr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138003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*Asset Encumbrance (%)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kern="120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48%</a:t>
                      </a:r>
                      <a:endParaRPr lang="en-US" sz="1000" b="1" i="0" kern="1200" dirty="0" smtClean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27432" marR="27432" marT="27432" marB="27432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NA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27432" marR="27432" marT="27432" marB="27432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NA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27432" marR="27432" marT="27432" marB="27432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&gt;=55%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&gt;=60%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138003">
                <a:tc row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Interest rate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risk</a:t>
                      </a:r>
                      <a:r>
                        <a:rPr lang="en-US" sz="1000" b="0" i="0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0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*NII</a:t>
                      </a:r>
                      <a:r>
                        <a:rPr lang="en-US" sz="1000" b="0" i="0" kern="1200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#</a:t>
                      </a:r>
                      <a:r>
                        <a:rPr lang="en-US" sz="1000" b="0" i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Sensitivity</a:t>
                      </a: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(+/- 100bps)</a:t>
                      </a:r>
                      <a:r>
                        <a:rPr lang="en-US" sz="1000" b="0" i="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4</a:t>
                      </a:r>
                      <a:endParaRPr lang="en-US" sz="1000" b="0" i="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-2.3%</a:t>
                      </a:r>
                      <a:endParaRPr lang="en-US" sz="10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$(137)MM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$(133)MM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</a:t>
                      </a:r>
                      <a:r>
                        <a:rPr lang="en-US" sz="100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Arial"/>
                        </a:rPr>
                        <a:t>-4.5%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</a:t>
                      </a:r>
                      <a:r>
                        <a:rPr lang="en-US" sz="100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Arial"/>
                        </a:rPr>
                        <a:t>-5.5%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138003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*MVE</a:t>
                      </a:r>
                      <a:r>
                        <a:rPr lang="en-US" sz="1000" b="0" i="0" kern="1200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#</a:t>
                      </a: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Sensitivity(+/- 100bps)</a:t>
                      </a:r>
                      <a:r>
                        <a:rPr lang="en-US" sz="1000" b="0" i="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4</a:t>
                      </a:r>
                      <a:endParaRPr lang="en-US" sz="1000" b="0" i="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-6.3%</a:t>
                      </a:r>
                      <a:endParaRPr lang="en-US" sz="10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$(992)MM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$(920)MM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&lt;=-6.5%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&lt;=-7.5%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13800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MTM risk</a:t>
                      </a: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Mark</a:t>
                      </a:r>
                      <a:r>
                        <a:rPr lang="en-US" sz="1000" b="0" i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-to-Market Value at Risk (</a:t>
                      </a:r>
                      <a:r>
                        <a:rPr lang="en-US" sz="1000" b="0" i="0" kern="120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VaR</a:t>
                      </a:r>
                      <a:r>
                        <a:rPr lang="en-US" sz="1000" b="0" i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r>
                        <a:rPr lang="en-US" sz="1000" b="0" i="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4</a:t>
                      </a:r>
                      <a:endParaRPr lang="en-US" sz="1000" b="0" i="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TBD</a:t>
                      </a:r>
                      <a:r>
                        <a:rPr lang="en-US" sz="1000" b="0" i="0" kern="1200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endParaRPr lang="en-US" sz="1000" b="0" i="0" kern="120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TBD</a:t>
                      </a:r>
                      <a:r>
                        <a:rPr lang="en-US" sz="1000" b="0" i="0" kern="1200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endParaRPr lang="en-US" sz="1000" b="0" i="0" kern="120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TBD</a:t>
                      </a:r>
                      <a:r>
                        <a:rPr lang="en-US" sz="1000" b="1" i="0" kern="1200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endParaRPr lang="en-US" sz="1000" b="0" i="0" kern="120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&gt;=$7.0M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&gt;=$9.0M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ctr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117673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 risk</a:t>
                      </a: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Legacy Tier 1 Models in Production w/o Appropriate Approval</a:t>
                      </a:r>
                      <a:endParaRPr lang="en-US" sz="1000" b="0" i="0" u="none" strike="noStrike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Total: 59 </a:t>
                      </a:r>
                    </a:p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SHUSA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 </a:t>
                      </a: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r>
                        <a:rPr lang="en-US" sz="1000" b="1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SC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 </a:t>
                      </a: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</a:t>
                      </a:r>
                      <a:r>
                        <a:rPr lang="en-US" sz="1000" b="1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SBNA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00" b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 </a:t>
                      </a:r>
                      <a:r>
                        <a:rPr lang="en-US" sz="1000" b="1" kern="120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16 </a:t>
                      </a: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Other</a:t>
                      </a:r>
                      <a:r>
                        <a:rPr lang="en-US" sz="1000" b="1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00" b="1" kern="120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ent</a:t>
                      </a:r>
                      <a:r>
                        <a:rPr lang="en-US" sz="1000" b="1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 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 </a:t>
                      </a: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31</a:t>
                      </a:r>
                      <a:endParaRPr lang="en-US" sz="10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Total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69</a:t>
                      </a:r>
                    </a:p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SHUSA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 2</a:t>
                      </a:r>
                    </a:p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 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SBNA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 18</a:t>
                      </a:r>
                    </a:p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Other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– 35</a:t>
                      </a:r>
                      <a:endParaRPr lang="en-US" sz="10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100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 – 3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 20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1000" b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SBNA – 26 </a:t>
                      </a:r>
                      <a:endParaRPr lang="en-US" sz="1000" b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Other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ent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.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 51</a:t>
                      </a:r>
                      <a:endParaRPr lang="en-US" sz="1000" b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N/A</a:t>
                      </a:r>
                      <a:endParaRPr lang="en-US" sz="1000" b="0" i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1Q2016</a:t>
                      </a:r>
                      <a:r>
                        <a:rPr lang="en-US" sz="1000" b="0" i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– 148</a:t>
                      </a:r>
                    </a:p>
                    <a:p>
                      <a:pPr mar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0" i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2Q2016 – 116</a:t>
                      </a:r>
                    </a:p>
                    <a:p>
                      <a:pPr mar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0" i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3Q2016 – 103</a:t>
                      </a:r>
                    </a:p>
                    <a:p>
                      <a:pPr mar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0" i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4Q2016 – 46</a:t>
                      </a:r>
                    </a:p>
                    <a:p>
                      <a:pPr mar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0" i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1Q2017 – 0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24929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Compliance risk</a:t>
                      </a: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/>
                          <a:cs typeface="Arial" panose="020B0604020202020204" pitchFamily="34" charset="0"/>
                        </a:rPr>
                        <a:t>Open MRIAs and other equivalent matters requiring immediate attention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ctr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marL="18288" marR="18288" marT="18288" marB="18288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23</a:t>
                      </a:r>
                      <a:endParaRPr lang="en-US" sz="1000" b="0" i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25</a:t>
                      </a:r>
                      <a:endParaRPr lang="en-US" sz="1000" b="0" i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N/A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&gt;0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ctr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71496" y="263720"/>
            <a:ext cx="8983134" cy="357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 Risk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Appetite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Statement – Monthly Metrics (3/3)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Footnote"/>
          <p:cNvSpPr/>
          <p:nvPr/>
        </p:nvSpPr>
        <p:spPr>
          <a:xfrm>
            <a:off x="2247567" y="6212932"/>
            <a:ext cx="5305757" cy="926536"/>
          </a:xfrm>
          <a:prstGeom prst="rect">
            <a:avLst/>
          </a:prstGeom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l" eaLnBrk="1" hangingPunct="1"/>
            <a:endParaRPr lang="en-US" sz="700" dirty="0">
              <a:latin typeface="Arial"/>
              <a:ea typeface="ＭＳ Ｐゴシック"/>
              <a:sym typeface="Arial"/>
            </a:endParaRPr>
          </a:p>
          <a:p>
            <a:pPr marL="114300" indent="-114300" algn="l" eaLnBrk="1" hangingPunct="1">
              <a:buFont typeface="+mj-lt"/>
              <a:buAutoNum type="arabicPeriod"/>
            </a:pPr>
            <a:r>
              <a:rPr lang="en-US" sz="700" dirty="0">
                <a:latin typeface="Arial"/>
                <a:ea typeface="ＭＳ Ｐゴシック"/>
                <a:sym typeface="Arial"/>
              </a:rPr>
              <a:t>Portfolio level granularity available in Entity RAS materials</a:t>
            </a:r>
          </a:p>
          <a:p>
            <a:pPr marL="114300" indent="-114300" algn="l" eaLnBrk="1" hangingPunct="1">
              <a:buFont typeface="+mj-lt"/>
              <a:buAutoNum type="arabicPeriod"/>
            </a:pPr>
            <a:r>
              <a:rPr lang="en-US" sz="700" dirty="0">
                <a:latin typeface="Arial"/>
                <a:ea typeface="ＭＳ Ｐゴシック"/>
                <a:sym typeface="Arial"/>
              </a:rPr>
              <a:t>As of February 2016. Metric is on a 2-month lag</a:t>
            </a:r>
          </a:p>
          <a:p>
            <a:pPr marL="114300" indent="-114300" algn="l">
              <a:buFont typeface="+mj-lt"/>
              <a:buAutoNum type="arabicPeriod"/>
            </a:pPr>
            <a:r>
              <a:rPr lang="en-US" sz="700" dirty="0">
                <a:latin typeface="Arial"/>
                <a:ea typeface="ＭＳ Ｐゴシック"/>
                <a:sym typeface="Arial"/>
              </a:rPr>
              <a:t>CRLIT Contract Residual less Incentives and Tax; NII: Net Interest Income; MVE: Market Value of Equity</a:t>
            </a:r>
          </a:p>
          <a:p>
            <a:pPr marL="114300" indent="-114300" algn="l">
              <a:buFont typeface="+mj-lt"/>
              <a:buAutoNum type="arabicPeriod"/>
            </a:pPr>
            <a:r>
              <a:rPr lang="en-US" sz="700" dirty="0">
                <a:latin typeface="Arial"/>
                <a:ea typeface="ＭＳ Ｐゴシック"/>
              </a:rPr>
              <a:t>Updated limit from 2015</a:t>
            </a:r>
          </a:p>
          <a:p>
            <a:pPr marL="114300" indent="-114300" algn="l">
              <a:buFont typeface="+mj-lt"/>
              <a:buAutoNum type="arabicPeriod"/>
            </a:pPr>
            <a:r>
              <a:rPr lang="en-US" sz="700" dirty="0">
                <a:latin typeface="Arial"/>
                <a:ea typeface="ＭＳ Ｐゴシック"/>
                <a:sym typeface="Arial"/>
              </a:rPr>
              <a:t>Metric is delayed due to SC system </a:t>
            </a:r>
            <a:r>
              <a:rPr lang="en-US" sz="700" dirty="0" smtClean="0">
                <a:latin typeface="Arial"/>
                <a:ea typeface="ＭＳ Ｐゴシック"/>
                <a:sym typeface="Arial"/>
              </a:rPr>
              <a:t>error</a:t>
            </a:r>
          </a:p>
          <a:p>
            <a:pPr marL="114300" indent="-114300" algn="l">
              <a:buFont typeface="+mj-lt"/>
              <a:buAutoNum type="arabicPeriod"/>
            </a:pPr>
            <a:r>
              <a:rPr lang="en-US" sz="700" dirty="0"/>
              <a:t>IHC exposures will be paired to the SHUSA IHC limits with July end figures.</a:t>
            </a:r>
          </a:p>
          <a:p>
            <a:pPr marL="114300" indent="-114300" algn="l">
              <a:buFont typeface="+mj-lt"/>
              <a:buAutoNum type="arabicPeriod"/>
            </a:pPr>
            <a:endParaRPr lang="en-US" sz="700" dirty="0" smtClean="0">
              <a:latin typeface="Arial"/>
              <a:ea typeface="ＭＳ Ｐゴシック"/>
              <a:sym typeface="Arial"/>
            </a:endParaRPr>
          </a:p>
          <a:p>
            <a:pPr marL="114300" indent="-114300" algn="l">
              <a:buFont typeface="+mj-lt"/>
              <a:buAutoNum type="arabicPeriod"/>
            </a:pPr>
            <a:endParaRPr lang="en-US" sz="700" dirty="0">
              <a:latin typeface="Arial"/>
              <a:ea typeface="ＭＳ Ｐゴシック"/>
              <a:sym typeface="Arial"/>
            </a:endParaRPr>
          </a:p>
          <a:p>
            <a:pPr marL="114300" indent="-114300" algn="l">
              <a:buFont typeface="+mj-lt"/>
              <a:buAutoNum type="arabicPeriod"/>
            </a:pPr>
            <a:endParaRPr lang="en-US" sz="700" dirty="0" smtClean="0">
              <a:latin typeface="Arial"/>
              <a:ea typeface="ＭＳ Ｐゴシック"/>
              <a:sym typeface="Arial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72254" y="6189260"/>
            <a:ext cx="2327430" cy="125740"/>
            <a:chOff x="372254" y="5975278"/>
            <a:chExt cx="2327430" cy="125740"/>
          </a:xfrm>
        </p:grpSpPr>
        <p:sp>
          <p:nvSpPr>
            <p:cNvPr id="21" name="TextBox 20"/>
            <p:cNvSpPr txBox="1"/>
            <p:nvPr/>
          </p:nvSpPr>
          <p:spPr>
            <a:xfrm>
              <a:off x="840201" y="5981883"/>
              <a:ext cx="1859483" cy="1191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eaLnBrk="1" hangingPunct="1">
                <a:lnSpc>
                  <a:spcPct val="86000"/>
                </a:lnSpc>
              </a:pPr>
              <a:r>
                <a:rPr lang="en-US" sz="900" dirty="0" smtClean="0">
                  <a:solidFill>
                    <a:srgbClr val="000000"/>
                  </a:solidFill>
                  <a:ea typeface="ＭＳ Ｐゴシック"/>
                </a:rPr>
                <a:t>* </a:t>
              </a:r>
              <a:r>
                <a:rPr lang="en-US" sz="900" dirty="0">
                  <a:solidFill>
                    <a:srgbClr val="000000"/>
                  </a:solidFill>
                  <a:ea typeface="ＭＳ Ｐゴシック"/>
                </a:rPr>
                <a:t>R</a:t>
              </a:r>
              <a:r>
                <a:rPr lang="en-US" sz="900" dirty="0" smtClean="0">
                  <a:solidFill>
                    <a:srgbClr val="000000"/>
                  </a:solidFill>
                  <a:ea typeface="ＭＳ Ｐゴシック"/>
                </a:rPr>
                <a:t>eported in Santander Group RAS</a:t>
              </a:r>
              <a:endParaRPr lang="en-US" sz="900" dirty="0">
                <a:solidFill>
                  <a:srgbClr val="000000"/>
                </a:solidFill>
                <a:ea typeface="ＭＳ Ｐゴシック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2254" y="5975278"/>
              <a:ext cx="593022" cy="1191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GB" sz="900" b="1" dirty="0" smtClean="0"/>
                <a:t>Legend</a:t>
              </a:r>
              <a:endParaRPr lang="en-GB" sz="9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4087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72254" y="6017810"/>
            <a:ext cx="593022" cy="1191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900" b="1" dirty="0" smtClean="0"/>
              <a:t>Legend</a:t>
            </a:r>
            <a:endParaRPr lang="en-GB" sz="9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71496" y="263720"/>
            <a:ext cx="8983134" cy="357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Risk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Appetite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Statement – Quarterly / Annual Metrics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742921"/>
              </p:ext>
            </p:extLst>
          </p:nvPr>
        </p:nvGraphicFramePr>
        <p:xfrm>
          <a:off x="348436" y="2104390"/>
          <a:ext cx="8894248" cy="755904"/>
        </p:xfrm>
        <a:graphic>
          <a:graphicData uri="http://schemas.openxmlformats.org/drawingml/2006/table">
            <a:tbl>
              <a:tblPr firstRow="1" bandRow="1"/>
              <a:tblGrid>
                <a:gridCol w="1225183"/>
                <a:gridCol w="3147237"/>
                <a:gridCol w="850604"/>
                <a:gridCol w="871870"/>
                <a:gridCol w="1031358"/>
                <a:gridCol w="883998"/>
                <a:gridCol w="883998"/>
              </a:tblGrid>
              <a:tr h="13542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Risk type</a:t>
                      </a:r>
                      <a:endParaRPr lang="en-US" sz="10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Metric</a:t>
                      </a:r>
                      <a:endParaRPr lang="en-US" sz="10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Frequency</a:t>
                      </a:r>
                      <a:endParaRPr lang="en-US" sz="10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Entity</a:t>
                      </a:r>
                      <a:r>
                        <a:rPr lang="en-US" sz="1000" b="1" baseline="300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0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b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Mar 16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Amber trigger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indent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1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Red limit</a:t>
                      </a:r>
                      <a:endParaRPr lang="en-US" sz="1000" b="1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2700" cmpd="sng">
                      <a:noFill/>
                      <a:prstDash val="soli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35420">
                <a:tc rowSpan="2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Capital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adequacy (other)</a:t>
                      </a:r>
                      <a:endParaRPr lang="en-US" sz="10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PPNR Impairment (CCAR 9Q)</a:t>
                      </a:r>
                      <a:r>
                        <a:rPr lang="en-US" sz="1000" b="1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</a:t>
                      </a:r>
                      <a:endParaRPr lang="en-US" sz="10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Annual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$4,913M</a:t>
                      </a: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&gt;=$5,651M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&gt;=$5,876M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13542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*Loss in Stress</a:t>
                      </a:r>
                      <a:r>
                        <a:rPr lang="en-US" sz="1000" b="1" i="0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0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Annual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94%</a:t>
                      </a: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&gt;=100%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&gt;=110%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13542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Credit risk (losses)</a:t>
                      </a: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Total Credit Losses </a:t>
                      </a:r>
                      <a:r>
                        <a:rPr lang="en-US" sz="1000" b="0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(CCAR 9Q)</a:t>
                      </a:r>
                      <a:r>
                        <a:rPr lang="en-US" sz="1000" b="1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</a:t>
                      </a:r>
                      <a:endParaRPr lang="en-US" sz="10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Annual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$9,750M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</a:t>
                      </a: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$11,753M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</a:t>
                      </a: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$12,137M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</a:tbl>
          </a:graphicData>
        </a:graphic>
      </p:graphicFrame>
      <p:sp>
        <p:nvSpPr>
          <p:cNvPr id="11" name="Footnote"/>
          <p:cNvSpPr/>
          <p:nvPr/>
        </p:nvSpPr>
        <p:spPr>
          <a:xfrm>
            <a:off x="2228517" y="6208714"/>
            <a:ext cx="5305757" cy="277961"/>
          </a:xfrm>
          <a:prstGeom prst="rect">
            <a:avLst/>
          </a:prstGeom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114300" indent="-114300" algn="l" eaLnBrk="1" hangingPunct="1">
              <a:buFont typeface="+mj-lt"/>
              <a:buAutoNum type="arabicPeriod"/>
            </a:pPr>
            <a:endParaRPr lang="en-US" sz="700" dirty="0" smtClean="0">
              <a:latin typeface="Arial"/>
              <a:ea typeface="ＭＳ Ｐゴシック"/>
              <a:sym typeface="Arial"/>
            </a:endParaRPr>
          </a:p>
          <a:p>
            <a:pPr marL="114300" indent="-114300" algn="l" eaLnBrk="1" hangingPunct="1">
              <a:buFont typeface="+mj-lt"/>
              <a:buAutoNum type="arabicPeriod"/>
            </a:pPr>
            <a:r>
              <a:rPr lang="en-US" sz="700" dirty="0" smtClean="0">
                <a:latin typeface="Arial"/>
                <a:ea typeface="ＭＳ Ｐゴシック"/>
                <a:sym typeface="Arial"/>
              </a:rPr>
              <a:t>Portfolio </a:t>
            </a:r>
            <a:r>
              <a:rPr lang="en-US" sz="700" dirty="0">
                <a:latin typeface="Arial"/>
                <a:ea typeface="ＭＳ Ｐゴシック"/>
                <a:sym typeface="Arial"/>
              </a:rPr>
              <a:t>level granularity available in Entity RAS </a:t>
            </a:r>
            <a:r>
              <a:rPr lang="en-US" sz="700" dirty="0" smtClean="0">
                <a:latin typeface="Arial"/>
                <a:ea typeface="ＭＳ Ｐゴシック"/>
                <a:sym typeface="Arial"/>
              </a:rPr>
              <a:t>materials</a:t>
            </a:r>
          </a:p>
          <a:p>
            <a:pPr marL="114300" indent="-114300" algn="l" eaLnBrk="1" hangingPunct="1">
              <a:buFont typeface="+mj-lt"/>
              <a:buAutoNum type="arabicPeriod"/>
            </a:pPr>
            <a:r>
              <a:rPr lang="en-US" sz="700" dirty="0">
                <a:solidFill>
                  <a:srgbClr val="000000"/>
                </a:solidFill>
                <a:ea typeface="ＭＳ Ｐゴシック"/>
              </a:rPr>
              <a:t>Updated limit from </a:t>
            </a:r>
            <a:r>
              <a:rPr lang="en-US" sz="700" dirty="0" smtClean="0">
                <a:solidFill>
                  <a:srgbClr val="000000"/>
                </a:solidFill>
                <a:ea typeface="ＭＳ Ｐゴシック"/>
              </a:rPr>
              <a:t>2015</a:t>
            </a:r>
            <a:endParaRPr lang="en-US" sz="700" dirty="0">
              <a:latin typeface="Arial"/>
              <a:ea typeface="ＭＳ Ｐゴシック"/>
              <a:sym typeface="Arial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72254" y="6017810"/>
            <a:ext cx="2316000" cy="125740"/>
            <a:chOff x="372254" y="5975278"/>
            <a:chExt cx="2316000" cy="125740"/>
          </a:xfrm>
        </p:grpSpPr>
        <p:sp>
          <p:nvSpPr>
            <p:cNvPr id="13" name="TextBox 12"/>
            <p:cNvSpPr txBox="1"/>
            <p:nvPr/>
          </p:nvSpPr>
          <p:spPr>
            <a:xfrm>
              <a:off x="828771" y="5981883"/>
              <a:ext cx="1859483" cy="1191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eaLnBrk="1" hangingPunct="1">
                <a:lnSpc>
                  <a:spcPct val="86000"/>
                </a:lnSpc>
              </a:pPr>
              <a:r>
                <a:rPr lang="en-US" sz="900" dirty="0" smtClean="0">
                  <a:solidFill>
                    <a:srgbClr val="000000"/>
                  </a:solidFill>
                  <a:ea typeface="ＭＳ Ｐゴシック"/>
                </a:rPr>
                <a:t>* </a:t>
              </a:r>
              <a:r>
                <a:rPr lang="en-US" sz="900" dirty="0">
                  <a:solidFill>
                    <a:srgbClr val="000000"/>
                  </a:solidFill>
                  <a:ea typeface="ＭＳ Ｐゴシック"/>
                </a:rPr>
                <a:t>R</a:t>
              </a:r>
              <a:r>
                <a:rPr lang="en-US" sz="900" dirty="0" smtClean="0">
                  <a:solidFill>
                    <a:srgbClr val="000000"/>
                  </a:solidFill>
                  <a:ea typeface="ＭＳ Ｐゴシック"/>
                </a:rPr>
                <a:t>eported in Santander Group RAS</a:t>
              </a:r>
              <a:endParaRPr lang="en-US" sz="900" dirty="0">
                <a:solidFill>
                  <a:srgbClr val="000000"/>
                </a:solidFill>
                <a:ea typeface="ＭＳ Ｐゴシック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72254" y="5975278"/>
              <a:ext cx="593022" cy="1191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GB" sz="900" b="1" dirty="0" smtClean="0"/>
                <a:t>Legend</a:t>
              </a:r>
              <a:endParaRPr lang="en-GB" sz="900" b="1" dirty="0"/>
            </a:p>
          </p:txBody>
        </p:sp>
      </p:grp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676433"/>
              </p:ext>
            </p:extLst>
          </p:nvPr>
        </p:nvGraphicFramePr>
        <p:xfrm>
          <a:off x="348436" y="704215"/>
          <a:ext cx="8906195" cy="1129792"/>
        </p:xfrm>
        <a:graphic>
          <a:graphicData uri="http://schemas.openxmlformats.org/drawingml/2006/table">
            <a:tbl>
              <a:tblPr firstRow="1" bandRow="1"/>
              <a:tblGrid>
                <a:gridCol w="995625"/>
                <a:gridCol w="2555931"/>
                <a:gridCol w="690993"/>
                <a:gridCol w="705853"/>
                <a:gridCol w="839593"/>
                <a:gridCol w="839593"/>
                <a:gridCol w="839593"/>
                <a:gridCol w="718301"/>
                <a:gridCol w="720713"/>
              </a:tblGrid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Risk type</a:t>
                      </a:r>
                      <a:endParaRPr lang="en-US" sz="10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Metric</a:t>
                      </a:r>
                      <a:endParaRPr lang="en-US" sz="10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Frequency</a:t>
                      </a:r>
                      <a:endParaRPr lang="en-US" sz="10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Entity</a:t>
                      </a:r>
                      <a:r>
                        <a:rPr lang="en-US" sz="1000" b="1" baseline="300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0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b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2Q 16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1Q 16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algn="ctr" defTabSz="4572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4Q</a:t>
                      </a:r>
                      <a:r>
                        <a:rPr lang="en-US" sz="1000" b="1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15</a:t>
                      </a: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Amber trigger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indent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1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Red limit</a:t>
                      </a:r>
                      <a:endParaRPr lang="en-US" sz="1000" b="1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b">
                    <a:lnL w="12700" cmpd="sng">
                      <a:noFill/>
                      <a:prstDash val="soli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397687">
                <a:tc row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Operational risk</a:t>
                      </a: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*Gross Operational</a:t>
                      </a:r>
                      <a:r>
                        <a:rPr lang="en-US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Risk L</a:t>
                      </a: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osses 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 </a:t>
                      </a: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Gross Margin</a:t>
                      </a:r>
                      <a:r>
                        <a:rPr lang="en-US" sz="1000" b="0" i="0" u="none" strike="noStrike" baseline="300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Quarterly</a:t>
                      </a:r>
                    </a:p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(trailing 12m)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25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1.13%</a:t>
                      </a: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0.96%</a:t>
                      </a:r>
                    </a:p>
                  </a:txBody>
                  <a:tcPr marL="45720" marR="4572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1.60%</a:t>
                      </a:r>
                    </a:p>
                  </a:txBody>
                  <a:tcPr marL="45720" marR="4572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&gt;=1.5%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&gt;=2.0%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ctr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138003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Material</a:t>
                      </a:r>
                      <a:r>
                        <a:rPr lang="en-US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Operational Risk E</a:t>
                      </a: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vents</a:t>
                      </a:r>
                      <a:r>
                        <a:rPr lang="en-US" sz="1000" b="0" i="0" u="none" strike="noStrike" baseline="300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Quarterly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18288" marR="18288" marT="18288" marB="18288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45720" marR="4572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&gt;=9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&gt;=11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ctr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144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5566470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1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395878"/>
              </p:ext>
            </p:extLst>
          </p:nvPr>
        </p:nvGraphicFramePr>
        <p:xfrm>
          <a:off x="350838" y="944245"/>
          <a:ext cx="8891847" cy="1112520"/>
        </p:xfrm>
        <a:graphic>
          <a:graphicData uri="http://schemas.openxmlformats.org/drawingml/2006/table">
            <a:tbl>
              <a:tblPr firstRow="1" bandRow="1"/>
              <a:tblGrid>
                <a:gridCol w="1297900"/>
                <a:gridCol w="2325179"/>
                <a:gridCol w="969557"/>
                <a:gridCol w="898114"/>
                <a:gridCol w="1133699"/>
                <a:gridCol w="1133699"/>
                <a:gridCol w="1133699"/>
              </a:tblGrid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Risk type</a:t>
                      </a:r>
                      <a:endParaRPr lang="en-US" sz="11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48014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Metric</a:t>
                      </a:r>
                      <a:endParaRPr lang="en-US" sz="11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Frequency</a:t>
                      </a:r>
                      <a:endParaRPr lang="en-US" sz="11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Portfolio</a:t>
                      </a:r>
                      <a:endParaRPr lang="en-US" sz="11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/>
                          <a:cs typeface="Arial" panose="020B0604020202020204" pitchFamily="34" charset="0"/>
                        </a:rPr>
                        <a:t>Jun</a:t>
                      </a:r>
                      <a:r>
                        <a:rPr lang="en-US" sz="1100" b="1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/>
                          <a:cs typeface="Arial" panose="020B0604020202020204" pitchFamily="34" charset="0"/>
                        </a:rPr>
                        <a:t> 16</a:t>
                      </a:r>
                      <a:endParaRPr lang="en-US" sz="11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/>
                        <a:cs typeface="Arial" panose="020B0604020202020204" pitchFamily="34" charset="0"/>
                      </a:endParaRPr>
                    </a:p>
                  </a:txBody>
                  <a:tcPr marL="48014" marR="4801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/>
                          <a:cs typeface="Arial" panose="020B0604020202020204" pitchFamily="34" charset="0"/>
                        </a:rPr>
                        <a:t>Mar 16</a:t>
                      </a:r>
                      <a:endParaRPr lang="en-US" sz="11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/>
                        <a:cs typeface="Arial" panose="020B0604020202020204" pitchFamily="34" charset="0"/>
                      </a:endParaRPr>
                    </a:p>
                  </a:txBody>
                  <a:tcPr marL="48014" marR="4801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/>
                          <a:cs typeface="Arial" panose="020B0604020202020204" pitchFamily="34" charset="0"/>
                        </a:rPr>
                        <a:t>Additional metric</a:t>
                      </a:r>
                      <a:r>
                        <a:rPr lang="en-US" sz="1100" b="1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/>
                          <a:cs typeface="Arial" panose="020B0604020202020204" pitchFamily="34" charset="0"/>
                        </a:rPr>
                        <a:t> t</a:t>
                      </a:r>
                      <a:r>
                        <a:rPr lang="en-US" sz="11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/>
                          <a:cs typeface="Arial" panose="020B0604020202020204" pitchFamily="34" charset="0"/>
                        </a:rPr>
                        <a:t>hreshold</a:t>
                      </a:r>
                      <a:endParaRPr lang="en-US" sz="11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/>
                        <a:cs typeface="Arial" panose="020B0604020202020204" pitchFamily="34" charset="0"/>
                      </a:endParaRPr>
                    </a:p>
                  </a:txBody>
                  <a:tcPr marL="48014" marR="4801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 row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Capital adequacy</a:t>
                      </a:r>
                    </a:p>
                  </a:txBody>
                  <a:tcPr marL="0" marR="4572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Loss impact on trading portfolio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Quarterly</a:t>
                      </a:r>
                      <a:endParaRPr lang="en-US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</a:t>
                      </a:r>
                      <a:endParaRPr lang="en-US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1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1.05%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0" strike="noStrike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5%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GCB Concentration Risk</a:t>
                      </a:r>
                    </a:p>
                  </a:txBody>
                  <a:tcPr marL="45720" marR="4572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Quarterly</a:t>
                      </a:r>
                      <a:endParaRPr lang="en-US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</a:t>
                      </a:r>
                      <a:endParaRPr lang="en-US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1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$128M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0" strike="noStrike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TBD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5. Additional metrics </a:t>
            </a:r>
            <a:r>
              <a:rPr lang="en-US" dirty="0"/>
              <a:t>required for Group reporting only </a:t>
            </a:r>
            <a:r>
              <a:rPr lang="en-US" dirty="0" smtClean="0"/>
              <a:t>(1/3</a:t>
            </a:r>
            <a:r>
              <a:rPr lang="en-US" dirty="0"/>
              <a:t>)</a:t>
            </a:r>
            <a:endParaRPr lang="en-GB" dirty="0"/>
          </a:p>
        </p:txBody>
      </p:sp>
      <p:sp>
        <p:nvSpPr>
          <p:cNvPr id="7" name="Footnote"/>
          <p:cNvSpPr/>
          <p:nvPr/>
        </p:nvSpPr>
        <p:spPr>
          <a:xfrm>
            <a:off x="2228518" y="6332539"/>
            <a:ext cx="5000958" cy="92654"/>
          </a:xfrm>
          <a:prstGeom prst="rect">
            <a:avLst/>
          </a:prstGeom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l" eaLnBrk="1" hangingPunct="1"/>
            <a:r>
              <a:rPr lang="en-US" sz="700" dirty="0">
                <a:latin typeface="Arial"/>
                <a:ea typeface="ＭＳ Ｐゴシック"/>
                <a:sym typeface="Arial"/>
              </a:rPr>
              <a:t>See Metric Glossary in appendix for metric definitions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850835"/>
              </p:ext>
            </p:extLst>
          </p:nvPr>
        </p:nvGraphicFramePr>
        <p:xfrm>
          <a:off x="350838" y="2249170"/>
          <a:ext cx="8888413" cy="3337560"/>
        </p:xfrm>
        <a:graphic>
          <a:graphicData uri="http://schemas.openxmlformats.org/drawingml/2006/table">
            <a:tbl>
              <a:tblPr firstRow="1" bandRow="1"/>
              <a:tblGrid>
                <a:gridCol w="1486988"/>
                <a:gridCol w="2663928"/>
                <a:gridCol w="1110809"/>
                <a:gridCol w="1028958"/>
                <a:gridCol w="1298865"/>
                <a:gridCol w="1298865"/>
              </a:tblGrid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Risk type</a:t>
                      </a:r>
                      <a:endParaRPr lang="en-US" sz="11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48014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Metric</a:t>
                      </a:r>
                      <a:endParaRPr lang="en-US" sz="11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Frequency</a:t>
                      </a:r>
                      <a:endParaRPr lang="en-US" sz="11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Portfolio</a:t>
                      </a:r>
                      <a:endParaRPr lang="en-US" sz="11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/>
                          <a:cs typeface="Arial" panose="020B0604020202020204" pitchFamily="34" charset="0"/>
                        </a:rPr>
                        <a:t>Mar 16</a:t>
                      </a:r>
                      <a:endParaRPr lang="en-US" sz="11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/>
                        <a:cs typeface="Arial" panose="020B0604020202020204" pitchFamily="34" charset="0"/>
                      </a:endParaRPr>
                    </a:p>
                  </a:txBody>
                  <a:tcPr marL="48014" marR="4801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/>
                          <a:cs typeface="Arial" panose="020B0604020202020204" pitchFamily="34" charset="0"/>
                        </a:rPr>
                        <a:t>Additional metric</a:t>
                      </a:r>
                      <a:r>
                        <a:rPr lang="en-US" sz="1100" b="1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/>
                          <a:cs typeface="Arial" panose="020B0604020202020204" pitchFamily="34" charset="0"/>
                        </a:rPr>
                        <a:t> t</a:t>
                      </a:r>
                      <a:r>
                        <a:rPr lang="en-US" sz="11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/>
                          <a:cs typeface="Arial" panose="020B0604020202020204" pitchFamily="34" charset="0"/>
                        </a:rPr>
                        <a:t>hreshold</a:t>
                      </a:r>
                      <a:endParaRPr lang="en-US" sz="11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/>
                        <a:cs typeface="Arial" panose="020B0604020202020204" pitchFamily="34" charset="0"/>
                      </a:endParaRPr>
                    </a:p>
                  </a:txBody>
                  <a:tcPr marL="48014" marR="4801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 rowSpan="8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Capital adequacy</a:t>
                      </a:r>
                    </a:p>
                  </a:txBody>
                  <a:tcPr marL="0" marR="4572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Max deterioration in CET1 from base case to stressed case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Annual</a:t>
                      </a:r>
                      <a:endParaRPr lang="en-US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</a:t>
                      </a:r>
                      <a:endParaRPr lang="en-US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0" kern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-150 bps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0" strike="noStrike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-370 bps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Jump to Default Top 5 over CET1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Annual</a:t>
                      </a:r>
                      <a:endParaRPr lang="en-US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</a:t>
                      </a:r>
                      <a:endParaRPr lang="en-US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0" kern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-120</a:t>
                      </a:r>
                      <a:r>
                        <a:rPr lang="en-US" sz="1100" b="0" kern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0" kern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bps </a:t>
                      </a:r>
                      <a:endParaRPr lang="en-US" sz="1100" b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0" strike="noStrike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-150 bps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Impact of CVA stress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Annual</a:t>
                      </a:r>
                      <a:endParaRPr lang="en-US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</a:t>
                      </a:r>
                      <a:endParaRPr lang="en-US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-$3.2M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0" strike="noStrike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TBD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Op Risk stressed</a:t>
                      </a:r>
                      <a:r>
                        <a:rPr lang="en-US" sz="110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losses</a:t>
                      </a:r>
                      <a:endParaRPr lang="en-US" sz="1100" dirty="0" smtClean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Annual</a:t>
                      </a:r>
                      <a:endParaRPr lang="en-US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</a:t>
                      </a:r>
                      <a:endParaRPr lang="en-US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31.6%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0" strike="noStrike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35%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4572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Worst forecasted</a:t>
                      </a:r>
                      <a:r>
                        <a:rPr lang="en-US" sz="110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CET1 fully loaded ratio under normal conditions</a:t>
                      </a:r>
                      <a:endParaRPr lang="en-US" sz="1100" dirty="0" smtClean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Annual</a:t>
                      </a:r>
                      <a:endParaRPr lang="en-US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</a:t>
                      </a:r>
                      <a:endParaRPr lang="en-US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12.24%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0" strike="noStrike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10.25%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4572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Worst forecasted</a:t>
                      </a:r>
                      <a:r>
                        <a:rPr lang="en-US" sz="110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CET1 fully loaded ratio under stressed conditions</a:t>
                      </a:r>
                      <a:endParaRPr lang="en-US" sz="1100" dirty="0" smtClean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Annual</a:t>
                      </a:r>
                    </a:p>
                  </a:txBody>
                  <a:tcPr marL="45720" marR="4572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</a:t>
                      </a:r>
                      <a:endParaRPr lang="en-US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10.41%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0" strike="noStrike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6.55%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4572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Worst forecasted</a:t>
                      </a:r>
                      <a:r>
                        <a:rPr lang="en-US" sz="110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Tier 1 Leverage fully loaded ratio under normal conditions</a:t>
                      </a:r>
                      <a:endParaRPr lang="en-US" sz="1100" dirty="0" smtClean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Annual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100" b="0" baseline="30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</a:t>
                      </a:r>
                      <a:endParaRPr lang="en-US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0" strike="noStrike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11.45%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10.00%</a:t>
                      </a:r>
                      <a:endParaRPr lang="en-US" sz="1100" b="0" strike="noStrike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4572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Worst forecasted</a:t>
                      </a:r>
                      <a:r>
                        <a:rPr lang="en-US" sz="110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Tier 1 Leverage fully loaded ratio under stressed conditions</a:t>
                      </a:r>
                      <a:endParaRPr lang="en-US" sz="1100" dirty="0" smtClean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Annual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100" b="0" baseline="30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</a:t>
                      </a:r>
                      <a:endParaRPr lang="en-US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0" strike="noStrike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9.03%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6.35%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12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172307"/>
              </p:ext>
            </p:extLst>
          </p:nvPr>
        </p:nvGraphicFramePr>
        <p:xfrm>
          <a:off x="350838" y="944245"/>
          <a:ext cx="8891847" cy="2834640"/>
        </p:xfrm>
        <a:graphic>
          <a:graphicData uri="http://schemas.openxmlformats.org/drawingml/2006/table">
            <a:tbl>
              <a:tblPr firstRow="1" bandRow="1"/>
              <a:tblGrid>
                <a:gridCol w="1297900"/>
                <a:gridCol w="2325179"/>
                <a:gridCol w="969557"/>
                <a:gridCol w="898114"/>
                <a:gridCol w="1133699"/>
                <a:gridCol w="1133699"/>
                <a:gridCol w="1133699"/>
              </a:tblGrid>
              <a:tr h="147107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Risk type</a:t>
                      </a:r>
                      <a:endParaRPr lang="en-US" sz="11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48014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Metric</a:t>
                      </a:r>
                      <a:endParaRPr lang="en-US" sz="11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Frequency</a:t>
                      </a:r>
                      <a:endParaRPr lang="en-US" sz="11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Portfolio</a:t>
                      </a:r>
                      <a:endParaRPr lang="en-US" sz="11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/>
                          <a:cs typeface="Arial" panose="020B0604020202020204" pitchFamily="34" charset="0"/>
                        </a:rPr>
                        <a:t>Jun 16</a:t>
                      </a:r>
                      <a:endParaRPr lang="en-US" sz="11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/>
                        <a:cs typeface="Arial" panose="020B0604020202020204" pitchFamily="34" charset="0"/>
                      </a:endParaRPr>
                    </a:p>
                  </a:txBody>
                  <a:tcPr marL="48014" marR="4801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/>
                          <a:cs typeface="Arial" panose="020B0604020202020204" pitchFamily="34" charset="0"/>
                        </a:rPr>
                        <a:t>Mar 16</a:t>
                      </a:r>
                      <a:endParaRPr lang="en-US" sz="11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/>
                        <a:cs typeface="Arial" panose="020B0604020202020204" pitchFamily="34" charset="0"/>
                      </a:endParaRPr>
                    </a:p>
                  </a:txBody>
                  <a:tcPr marL="48014" marR="4801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/>
                          <a:cs typeface="Arial" panose="020B0604020202020204" pitchFamily="34" charset="0"/>
                        </a:rPr>
                        <a:t>Additional metric</a:t>
                      </a:r>
                      <a:r>
                        <a:rPr lang="en-US" sz="1100" b="1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/>
                          <a:cs typeface="Arial" panose="020B0604020202020204" pitchFamily="34" charset="0"/>
                        </a:rPr>
                        <a:t> t</a:t>
                      </a:r>
                      <a:r>
                        <a:rPr lang="en-US" sz="11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/>
                          <a:cs typeface="Arial" panose="020B0604020202020204" pitchFamily="34" charset="0"/>
                        </a:rPr>
                        <a:t>hreshold</a:t>
                      </a:r>
                      <a:endParaRPr lang="en-US" sz="11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/>
                        <a:cs typeface="Arial" panose="020B0604020202020204" pitchFamily="34" charset="0"/>
                      </a:endParaRPr>
                    </a:p>
                  </a:txBody>
                  <a:tcPr marL="48014" marR="4801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 rowSpan="6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Credit risk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(losses)</a:t>
                      </a:r>
                      <a:endParaRPr lang="en-US" sz="11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4801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Cost</a:t>
                      </a:r>
                      <a:r>
                        <a:rPr lang="en-US" sz="11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Credit</a:t>
                      </a:r>
                      <a:endParaRPr lang="en-US" sz="1100" b="0" i="0" u="none" strike="noStrike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Quarterly</a:t>
                      </a:r>
                      <a:endParaRPr lang="en-US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SBNA</a:t>
                      </a:r>
                      <a:endParaRPr lang="en-US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0.38%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&gt;=0.5%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</a:t>
                      </a:r>
                      <a:endParaRPr lang="en-US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10.06%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&gt;=11%</a:t>
                      </a: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NPL Entries</a:t>
                      </a:r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(VMG)</a:t>
                      </a:r>
                      <a:endParaRPr 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Quarterly</a:t>
                      </a:r>
                      <a:endParaRPr lang="en-US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SBNA</a:t>
                      </a:r>
                      <a:endParaRPr lang="en-US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0.19%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&gt;=0.25%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</a:t>
                      </a:r>
                      <a:endParaRPr lang="en-US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-0.4%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&gt;=0.6%</a:t>
                      </a: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NPL Coverage Ratio (%)</a:t>
                      </a:r>
                      <a:endParaRPr 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Quarterly</a:t>
                      </a:r>
                      <a:endParaRPr lang="en-US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SBNA</a:t>
                      </a:r>
                      <a:endParaRPr lang="en-US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&lt;=80%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</a:t>
                      </a:r>
                      <a:endParaRPr lang="en-US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398%</a:t>
                      </a: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&lt;=250%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4899">
                <a:tc row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Credit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risk (concentration)</a:t>
                      </a:r>
                      <a:endParaRPr lang="en-US" sz="11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4801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Top 20 Financial Institutions</a:t>
                      </a:r>
                      <a:r>
                        <a:rPr lang="en-US" sz="110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exposure</a:t>
                      </a:r>
                      <a:endParaRPr lang="en-US" sz="1100" dirty="0" smtClean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Quarterly</a:t>
                      </a:r>
                      <a:endParaRPr lang="en-US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SBNA</a:t>
                      </a:r>
                      <a:endParaRPr lang="en-US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1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8.9%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&gt;7.0%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4801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Large exposures</a:t>
                      </a:r>
                      <a:endParaRPr 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Quarterly</a:t>
                      </a:r>
                      <a:endParaRPr lang="en-US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SBNA</a:t>
                      </a:r>
                      <a:endParaRPr lang="en-US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26.4%</a:t>
                      </a: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N/A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5. Additional </a:t>
            </a:r>
            <a:r>
              <a:rPr lang="en-US" dirty="0"/>
              <a:t>metrics required for Group reporting only </a:t>
            </a:r>
            <a:r>
              <a:rPr lang="en-US" dirty="0" smtClean="0"/>
              <a:t>(</a:t>
            </a:r>
            <a:r>
              <a:rPr lang="en-US" dirty="0"/>
              <a:t>2</a:t>
            </a:r>
            <a:r>
              <a:rPr lang="en-US" dirty="0" smtClean="0"/>
              <a:t>/3)</a:t>
            </a:r>
            <a:endParaRPr lang="en-GB" dirty="0"/>
          </a:p>
        </p:txBody>
      </p:sp>
      <p:sp>
        <p:nvSpPr>
          <p:cNvPr id="5" name="Footnote"/>
          <p:cNvSpPr/>
          <p:nvPr/>
        </p:nvSpPr>
        <p:spPr>
          <a:xfrm>
            <a:off x="2228518" y="6332539"/>
            <a:ext cx="5000958" cy="92654"/>
          </a:xfrm>
          <a:prstGeom prst="rect">
            <a:avLst/>
          </a:prstGeom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l" eaLnBrk="1" hangingPunct="1"/>
            <a:r>
              <a:rPr lang="en-US" sz="700" dirty="0">
                <a:latin typeface="Arial"/>
                <a:ea typeface="ＭＳ Ｐゴシック"/>
                <a:sym typeface="Arial"/>
              </a:rPr>
              <a:t>See Metric Glossary in appendix for metric definitions</a:t>
            </a:r>
          </a:p>
        </p:txBody>
      </p:sp>
    </p:spTree>
    <p:extLst>
      <p:ext uri="{BB962C8B-B14F-4D97-AF65-F5344CB8AC3E}">
        <p14:creationId xmlns:p14="http://schemas.microsoft.com/office/powerpoint/2010/main" val="293128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2f19bde990ad741f46f5ea7ce4e19f2444f18fb"/>
  <p:tag name="THINKCELLPRESENTATIONDONOTDELETE" val="&lt;?xml version=&quot;1.0&quot; encoding=&quot;UTF-16&quot; standalone=&quot;yes&quot;?&gt;&#10;&lt;root reqver=&quot;21047&quot;&gt;&lt;version val=&quot;23263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bNumberIsYear val=&quot;0&quot;/&gt;&lt;m_strFormatTime&gt;%d/%m/%Y&lt;/m_strFormatTime&gt;&lt;/m_precDefaultDate&gt;&lt;m_precDefaultYear&gt;&lt;m_bNumberIsYear val=&quot;0&quot;/&gt;&lt;m_strFormatTime&gt;%Y&lt;/m_strFormatTime&gt;&lt;/m_precDefaultYear&gt;&lt;m_precDefaultQuarter&gt;&lt;m_bNumberIsYear val=&quot;0&quot;/&gt;&lt;m_strFormatTime&gt;Q%5&lt;/m_strFormatTime&gt;&lt;/m_precDefaultQuarter&gt;&lt;m_precDefaultMonth/&gt;&lt;m_precDefaultWeek/&gt;&lt;m_precDefaultDay&gt;&lt;m_bNumberIsYear val=&quot;0&quot;/&gt;&lt;m_strFormatTime&gt;%#d&lt;/m_strFormatTime&gt;&lt;/m_precDefaultDay&gt;&lt;m_mruColor&gt;&lt;m_vecMRU length=&quot;4&quot;&gt;&lt;elem m_fUsage=&quot;4.86540966304618920000E+000&quot;&gt;&lt;m_msothmcolidx val=&quot;0&quot;/&gt;&lt;m_rgb r=&quot;eb&quot; g=&quot;3&quot; b=&quot;26&quot;/&gt;&lt;m_ppcolschidx tagver0=&quot;23004&quot; tagname0=&quot;m_ppcolschidxUNRECOGNIZED&quot; val=&quot;0&quot;/&gt;&lt;m_nBrightness val=&quot;0&quot;/&gt;&lt;/elem&gt;&lt;elem m_fUsage=&quot;3.88172892307468010000E+000&quot;&gt;&lt;m_msothmcolidx val=&quot;0&quot;/&gt;&lt;m_rgb r=&quot;ff&quot; g=&quot;bf&quot; b=&quot;27&quot;/&gt;&lt;m_ppcolschidx tagver0=&quot;23004&quot; tagname0=&quot;m_ppcolschidxUNRECOGNIZED&quot; val=&quot;0&quot;/&gt;&lt;m_nBrightness val=&quot;0&quot;/&gt;&lt;/elem&gt;&lt;elem m_fUsage=&quot;1.00000000000000000000E+000&quot;&gt;&lt;m_msothmcolidx val=&quot;0&quot;/&gt;&lt;m_rgb r=&quot;ff&quot; g=&quot;0&quot; b=&quot;0&quot;/&gt;&lt;m_ppcolschidx tagver0=&quot;23004&quot; tagname0=&quot;m_ppcolschidxUNRECOGNIZED&quot; val=&quot;0&quot;/&gt;&lt;m_nBrightness val=&quot;0&quot;/&gt;&lt;/elem&gt;&lt;elem m_fUsage=&quot;8.86293811965250810000E-002&quot;&gt;&lt;m_msothmcolidx val=&quot;0&quot;/&gt;&lt;m_rgb r=&quot;ff&quot; g=&quot;fa&quot; b=&quot;26&quot;/&gt;&lt;m_ppcolschidx tagver0=&quot;23004&quot; tagname0=&quot;m_ppcolschidxUNRECOGNIZED&quot; val=&quot;0&quot;/&gt;&lt;m_nBrightness val=&quot;0&quot;/&gt;&lt;/elem&gt;&lt;/m_vecMRU&gt;&lt;/m_mruColor&gt;&lt;m_eweekdayFirstOfWeek val=&quot;1&quot;/&gt;&lt;m_eweekdayFirstOfWorkweek val=&quot;2&quot;/&gt;&lt;m_eweekdayFirstOfWeekend val=&quot;7&quot;/&gt;&lt;/CPresentation&gt;&lt;/root&gt;"/>
  <p:tag name="ISPRING_RESOURCE_PATHS_HASH_PRESENTER" val="f01d211bc0a0c2ddcfd62f283e8fc92d14a39d5d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Body Slide">
  <a:themeElements>
    <a:clrScheme name="Colour Theme propossal">
      <a:dk1>
        <a:srgbClr val="000000"/>
      </a:dk1>
      <a:lt1>
        <a:sysClr val="window" lastClr="FFFFFF"/>
      </a:lt1>
      <a:dk2>
        <a:srgbClr val="000000"/>
      </a:dk2>
      <a:lt2>
        <a:srgbClr val="7F7F7F"/>
      </a:lt2>
      <a:accent1>
        <a:srgbClr val="FF0000"/>
      </a:accent1>
      <a:accent2>
        <a:srgbClr val="A5A5A5"/>
      </a:accent2>
      <a:accent3>
        <a:srgbClr val="FFFFFF"/>
      </a:accent3>
      <a:accent4>
        <a:srgbClr val="3F3F3F"/>
      </a:accent4>
      <a:accent5>
        <a:srgbClr val="FFAAAA"/>
      </a:accent5>
      <a:accent6>
        <a:srgbClr val="AEAEAE"/>
      </a:accent6>
      <a:hlink>
        <a:srgbClr val="777777"/>
      </a:hlink>
      <a:folHlink>
        <a:srgbClr val="29292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  <a:ln>
          <a:solidFill>
            <a:schemeClr val="tx1"/>
          </a:solidFill>
        </a:ln>
        <a:effectLst/>
      </a:spPr>
      <a:bodyPr rtlCol="0" anchor="ctr"/>
      <a:lstStyle>
        <a:defPPr algn="ctr">
          <a:defRPr sz="1200" dirty="0" smtClean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liver Wyman">
      <a:dk1>
        <a:srgbClr val="000000"/>
      </a:dk1>
      <a:lt1>
        <a:srgbClr val="FFFFFF"/>
      </a:lt1>
      <a:dk2>
        <a:srgbClr val="002C77"/>
      </a:dk2>
      <a:lt2>
        <a:srgbClr val="FFFFFF"/>
      </a:lt2>
      <a:accent1>
        <a:srgbClr val="008AB3"/>
      </a:accent1>
      <a:accent2>
        <a:srgbClr val="9DE0ED"/>
      </a:accent2>
      <a:accent3>
        <a:srgbClr val="606060"/>
      </a:accent3>
      <a:accent4>
        <a:srgbClr val="BFBFBF"/>
      </a:accent4>
      <a:accent5>
        <a:srgbClr val="E29815"/>
      </a:accent5>
      <a:accent6>
        <a:srgbClr val="FFCF89"/>
      </a:accent6>
      <a:hlink>
        <a:srgbClr val="5B5B5B"/>
      </a:hlink>
      <a:folHlink>
        <a:srgbClr val="BFBFBF"/>
      </a:folHlink>
    </a:clrScheme>
    <a:fontScheme name="Oliver Wyma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liver Wyman">
      <a:dk1>
        <a:srgbClr val="000000"/>
      </a:dk1>
      <a:lt1>
        <a:srgbClr val="FFFFFF"/>
      </a:lt1>
      <a:dk2>
        <a:srgbClr val="002C77"/>
      </a:dk2>
      <a:lt2>
        <a:srgbClr val="FFFFFF"/>
      </a:lt2>
      <a:accent1>
        <a:srgbClr val="008AB3"/>
      </a:accent1>
      <a:accent2>
        <a:srgbClr val="9DE0ED"/>
      </a:accent2>
      <a:accent3>
        <a:srgbClr val="606060"/>
      </a:accent3>
      <a:accent4>
        <a:srgbClr val="BFBFBF"/>
      </a:accent4>
      <a:accent5>
        <a:srgbClr val="E29815"/>
      </a:accent5>
      <a:accent6>
        <a:srgbClr val="FFCF89"/>
      </a:accent6>
      <a:hlink>
        <a:srgbClr val="5B5B5B"/>
      </a:hlink>
      <a:folHlink>
        <a:srgbClr val="BFBFBF"/>
      </a:folHlink>
    </a:clrScheme>
    <a:fontScheme name="Oliver Wyma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UI/customUI14.xml><?xml version="1.0" encoding="utf-8"?>
<mso:customUI xmlns:mso="http://schemas.microsoft.com/office/2009/07/customui">
  <mso:ribbon>
    <mso:contextualTabs>
      <mso:tabSet idMso="TabSetTableTools">
        <mso:tab idQ="mso:TabTableToolsDesign">
          <mso:group idQ="mso:GroupTableStylesPowerPoint" visible="false"/>
          <mso:group id="OWTable" label="Table" autoScale="true">
            <mso:gallery idQ="mso:ShadingColorPicker" showInRibbon="false" visible="true"/>
            <mso:control idQ="mso:TableBordersMenu" visible="true"/>
          </mso:group>
        </mso:tab>
      </mso:tabSet>
    </mso:contextualTabs>
  </mso:ribbon>
</mso:customUI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27747</TotalTime>
  <Words>2026</Words>
  <Application>Microsoft Office PowerPoint</Application>
  <PresentationFormat>Custom</PresentationFormat>
  <Paragraphs>706</Paragraphs>
  <Slides>10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1_Body Slide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Oliver Wyman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Cheng, Wanxin</dc:creator>
  <cp:keywords>Template version: 2015/07/23;Update Pack: 2015/09/15</cp:keywords>
  <cp:lastModifiedBy>Zhang, Zhiyi</cp:lastModifiedBy>
  <cp:revision>1428</cp:revision>
  <cp:lastPrinted>2016-08-01T13:37:06Z</cp:lastPrinted>
  <dcterms:created xsi:type="dcterms:W3CDTF">2016-03-28T17:49:32Z</dcterms:created>
  <dcterms:modified xsi:type="dcterms:W3CDTF">2016-08-03T15:21:00Z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Version">
    <vt:lpwstr>2015/07/23</vt:lpwstr>
  </property>
  <property fmtid="{D5CDD505-2E9C-101B-9397-08002B2CF9AE}" pid="3" name="DocumentMSOLanguageID">
    <vt:lpwstr>msoLanguageIDEnglishUK</vt:lpwstr>
  </property>
  <property fmtid="{D5CDD505-2E9C-101B-9397-08002B2CF9AE}" pid="4" name="LogoName">
    <vt:lpwstr>Oliver Wyman</vt:lpwstr>
  </property>
</Properties>
</file>