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83" r:id="rId9"/>
    <p:sldId id="284"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8F6E6"/>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3913" autoAdjust="0"/>
  </p:normalViewPr>
  <p:slideViewPr>
    <p:cSldViewPr>
      <p:cViewPr>
        <p:scale>
          <a:sx n="110" d="100"/>
          <a:sy n="110" d="100"/>
        </p:scale>
        <p:origin x="-516" y="546"/>
      </p:cViewPr>
      <p:guideLst>
        <p:guide orient="horz" pos="624"/>
        <p:guide pos="1584"/>
      </p:guideLst>
    </p:cSldViewPr>
  </p:slideViewPr>
  <p:outlineViewPr>
    <p:cViewPr>
      <p:scale>
        <a:sx n="33" d="100"/>
        <a:sy n="33" d="100"/>
      </p:scale>
      <p:origin x="0" y="0"/>
    </p:cViewPr>
  </p:outlin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6/29/2016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6/29/2016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May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348309" y="663612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46753" y="6464800"/>
            <a:ext cx="5820660" cy="215444"/>
          </a:xfrm>
          <a:prstGeom prst="rect">
            <a:avLst/>
          </a:prstGeom>
        </p:spPr>
        <p:txBody>
          <a:bodyPr wrap="square">
            <a:spAutoFit/>
          </a:bodyPr>
          <a:lstStyle/>
          <a:p>
            <a:pPr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graphicFrame>
        <p:nvGraphicFramePr>
          <p:cNvPr id="14" name="Table 13"/>
          <p:cNvGraphicFramePr>
            <a:graphicFrameLocks noGrp="1"/>
          </p:cNvGraphicFramePr>
          <p:nvPr>
            <p:extLst>
              <p:ext uri="{D42A27DB-BD31-4B8C-83A1-F6EECF244321}">
                <p14:modId xmlns:p14="http://schemas.microsoft.com/office/powerpoint/2010/main" val="3928948357"/>
              </p:ext>
            </p:extLst>
          </p:nvPr>
        </p:nvGraphicFramePr>
        <p:xfrm>
          <a:off x="241431" y="718658"/>
          <a:ext cx="8795693" cy="5798036"/>
        </p:xfrm>
        <a:graphic>
          <a:graphicData uri="http://schemas.openxmlformats.org/drawingml/2006/table">
            <a:tbl>
              <a:tblPr firstRow="1" bandRow="1">
                <a:tableStyleId>{5C22544A-7EE6-4342-B048-85BDC9FD1C3A}</a:tableStyleId>
              </a:tblPr>
              <a:tblGrid>
                <a:gridCol w="879570"/>
                <a:gridCol w="7916123"/>
              </a:tblGrid>
              <a:tr h="15377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85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u="none" kern="1200" dirty="0" smtClean="0">
                          <a:solidFill>
                            <a:schemeClr val="dk1"/>
                          </a:solidFill>
                          <a:effectLst/>
                          <a:latin typeface="Arial" panose="020B0604020202020204" pitchFamily="34" charset="0"/>
                          <a:ea typeface="+mn-ea"/>
                          <a:cs typeface="Arial" panose="020B0604020202020204" pitchFamily="34" charset="0"/>
                        </a:rPr>
                        <a:t>TBD – start reporting in July </a:t>
                      </a:r>
                      <a:endParaRPr lang="en-US" sz="800" u="none"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Capital </a:t>
                      </a:r>
                      <a:r>
                        <a:rPr lang="en-US" sz="85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5">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Credit</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SBNA Industry Exposure</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trigger for Finance &amp; Insurance (ongoing) and Amber trigger for Utilities (ongoing). A</a:t>
                      </a:r>
                      <a:r>
                        <a:rPr lang="en-US" sz="800" b="0" i="0" u="none" strike="noStrike" dirty="0" smtClean="0">
                          <a:solidFill>
                            <a:srgbClr val="000000"/>
                          </a:solidFill>
                          <a:effectLst/>
                          <a:latin typeface="Arial" panose="020B0604020202020204" pitchFamily="34" charset="0"/>
                          <a:cs typeface="Arial" panose="020B0604020202020204" pitchFamily="34" charset="0"/>
                        </a:rPr>
                        <a:t> limit increase to $5.5 B for Finance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8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800" b="0" i="0" u="none" strike="noStrike" dirty="0" smtClean="0">
                          <a:solidFill>
                            <a:srgbClr val="000000"/>
                          </a:solidFill>
                          <a:effectLst/>
                          <a:latin typeface="Arial" panose="020B0604020202020204" pitchFamily="34" charset="0"/>
                          <a:cs typeface="Arial" panose="020B0604020202020204" pitchFamily="34" charset="0"/>
                        </a:rPr>
                        <a:t>pproved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The # of counterparties with SRR &lt; 5.0 and exposure &gt; $100MM </a:t>
                      </a:r>
                      <a:r>
                        <a:rPr lang="en-US" sz="800" b="0" i="0" u="none" strike="noStrike" dirty="0" smtClean="0">
                          <a:solidFill>
                            <a:srgbClr val="000000"/>
                          </a:solidFill>
                          <a:effectLst/>
                          <a:latin typeface="Arial" panose="020B0604020202020204" pitchFamily="34" charset="0"/>
                          <a:cs typeface="Arial" panose="020B0604020202020204" pitchFamily="34" charset="0"/>
                        </a:rPr>
                        <a:t>remains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9, </a:t>
                      </a:r>
                      <a:r>
                        <a:rPr lang="en-US" sz="800" b="0" i="0" u="none" strike="noStrike" dirty="0" smtClean="0">
                          <a:solidFill>
                            <a:srgbClr val="000000"/>
                          </a:solidFill>
                          <a:effectLst/>
                          <a:latin typeface="Arial" panose="020B0604020202020204" pitchFamily="34" charset="0"/>
                          <a:cs typeface="Arial" panose="020B0604020202020204" pitchFamily="34" charset="0"/>
                        </a:rPr>
                        <a:t>above </a:t>
                      </a:r>
                      <a:r>
                        <a:rPr lang="en-US" sz="800" b="1" i="0" u="none" strike="noStrike" dirty="0" smtClean="0">
                          <a:solidFill>
                            <a:srgbClr val="FF0000"/>
                          </a:solidFill>
                          <a:effectLst/>
                          <a:latin typeface="Arial" panose="020B0604020202020204" pitchFamily="34" charset="0"/>
                          <a:cs typeface="Arial" panose="020B0604020202020204" pitchFamily="34" charset="0"/>
                        </a:rPr>
                        <a:t>Red</a:t>
                      </a:r>
                      <a:r>
                        <a:rPr lang="en-US" sz="800" b="0" i="0" u="none" strike="noStrike" dirty="0" smtClean="0">
                          <a:solidFill>
                            <a:srgbClr val="000000"/>
                          </a:solidFill>
                          <a:effectLst/>
                          <a:latin typeface="Arial" panose="020B0604020202020204" pitchFamily="34" charset="0"/>
                          <a:cs typeface="Arial" panose="020B0604020202020204" pitchFamily="34" charset="0"/>
                        </a:rPr>
                        <a:t> limit by 9.</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8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dirty="0" smtClean="0">
                          <a:solidFill>
                            <a:srgbClr val="000000"/>
                          </a:solidFill>
                          <a:effectLst/>
                          <a:latin typeface="Arial" panose="020B0604020202020204" pitchFamily="34" charset="0"/>
                          <a:cs typeface="Arial" panose="020B0604020202020204" pitchFamily="34" charset="0"/>
                        </a:rPr>
                        <a:t>Trigger</a:t>
                      </a:r>
                      <a:r>
                        <a:rPr lang="en-US" sz="800" b="1"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caused by $24MM charge-off of Oil &amp; Gas account Paragon Offshore Limited after the November sale of  SBNA’s participation in a syndicated loan at 68.7</a:t>
                      </a:r>
                      <a:r>
                        <a:rPr lang="en-US" sz="800" b="0" i="0" u="none" strike="noStrike" dirty="0" smtClean="0">
                          <a:solidFill>
                            <a:schemeClr val="tx1"/>
                          </a:solidFill>
                          <a:effectLst/>
                          <a:latin typeface="Arial" panose="020B0604020202020204" pitchFamily="34" charset="0"/>
                          <a:cs typeface="Arial" panose="020B0604020202020204" pitchFamily="34" charset="0"/>
                        </a:rPr>
                        <a:t>%.</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8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rgbClr val="000000"/>
                          </a:solidFill>
                          <a:effectLst/>
                          <a:latin typeface="Arial" panose="020B0604020202020204" pitchFamily="34" charset="0"/>
                          <a:cs typeface="Arial" panose="020B0604020202020204" pitchFamily="34" charset="0"/>
                        </a:rPr>
                        <a:t>The Oil and Gas group has seen a continued increase in classified assets, higher provisions and charge offs.</a:t>
                      </a:r>
                      <a:r>
                        <a:rPr lang="en-US" sz="800" b="0" i="0" u="none" strike="noStrike" dirty="0" smtClean="0">
                          <a:solidFill>
                            <a:srgbClr val="000000"/>
                          </a:solidFill>
                          <a:effectLst/>
                          <a:latin typeface="Arial" panose="020B0604020202020204" pitchFamily="34" charset="0"/>
                          <a:cs typeface="Arial" panose="020B0604020202020204" pitchFamily="34" charset="0"/>
                        </a:rPr>
                        <a:t> </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 remains in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due to an increase in Commercial Real Estate (CRE) investment. Business is seeing a decrease in multi-family in 2016 while Enterprise Risk Management is showing an increase because investment CRE is included in the total exposure. </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Auto Net Charge-Off deteriorated as the values increased from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Apr’16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7.98%</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May’16. Due to an increase of high risk thin file/out of buy box loans from 2015 originations in SC’s credit mix, charge-offs on the auto portfolio have risen and will continue to rise in 2016. 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Residual </a:t>
                      </a:r>
                      <a:r>
                        <a:rPr lang="en-US" sz="85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102% below</a:t>
                      </a:r>
                      <a:r>
                        <a:rPr lang="en-US" sz="8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 Red</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110%. </a:t>
                      </a:r>
                      <a:r>
                        <a:rPr lang="en-US" sz="8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I</a:t>
                      </a:r>
                      <a:r>
                        <a:rPr lang="en-US" sz="800" b="0" i="0" u="sng" strike="noStrike" dirty="0" smtClean="0">
                          <a:solidFill>
                            <a:srgbClr val="000000"/>
                          </a:solidFill>
                          <a:effectLst/>
                          <a:latin typeface="Arial" panose="020B0604020202020204" pitchFamily="34" charset="0"/>
                          <a:cs typeface="Arial" panose="020B0604020202020204" pitchFamily="34" charset="0"/>
                        </a:rPr>
                        <a:t>mplementation of enhanced data sourcing includes a more detailed calculation of the metric under US regulatory standards resulting in lower results since February 2016. SBNA is currently in the process of approving new RAS limits and threshold.(New:</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105% for Amber,</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100% for Red vs. Current:</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800" b="0" i="0" u="sng"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r>
                        <a:rPr lang="en-US" sz="800" b="0" i="0" u="sng" strike="noStrike" dirty="0" smtClean="0">
                          <a:solidFill>
                            <a:srgbClr val="000000"/>
                          </a:solidFill>
                          <a:effectLst/>
                          <a:latin typeface="Arial" panose="020B0604020202020204" pitchFamily="34" charset="0"/>
                          <a:cs typeface="Arial" panose="020B0604020202020204" pitchFamily="34" charset="0"/>
                        </a:rPr>
                        <a:t>. </a:t>
                      </a:r>
                      <a:r>
                        <a:rPr lang="en-US" sz="800" b="1" i="0" u="none" strike="noStrike" dirty="0" smtClean="0">
                          <a:solidFill>
                            <a:srgbClr val="000000"/>
                          </a:solidFill>
                          <a:effectLst/>
                          <a:latin typeface="Arial" panose="020B0604020202020204" pitchFamily="34" charset="0"/>
                          <a:cs typeface="Arial" panose="020B0604020202020204" pitchFamily="34" charset="0"/>
                        </a:rPr>
                        <a:t>SHUSA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Survival Horizon under Stress</a:t>
                      </a:r>
                      <a:r>
                        <a:rPr lang="en-US" sz="800" b="1"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90 days </a:t>
                      </a:r>
                      <a:r>
                        <a:rPr lang="en-US" sz="800" b="0" i="0" u="none" strike="noStrike" kern="1200" baseline="0" smtClean="0">
                          <a:solidFill>
                            <a:srgbClr val="000000"/>
                          </a:solidFill>
                          <a:effectLst/>
                          <a:latin typeface="Arial" panose="020B0604020202020204" pitchFamily="34" charset="0"/>
                          <a:ea typeface="+mn-ea"/>
                          <a:cs typeface="Arial" panose="020B0604020202020204" pitchFamily="34" charset="0"/>
                        </a:rPr>
                        <a:t>in </a:t>
                      </a:r>
                      <a:r>
                        <a:rPr lang="en-US" sz="800" b="1" i="0" u="none" strike="noStrike" kern="1200" baseline="0" smtClean="0">
                          <a:solidFill>
                            <a:srgbClr val="FFC000"/>
                          </a:solidFill>
                          <a:effectLst/>
                          <a:latin typeface="Arial" panose="020B0604020202020204" pitchFamily="34" charset="0"/>
                          <a:ea typeface="+mn-ea"/>
                          <a:cs typeface="Arial" panose="020B0604020202020204" pitchFamily="34" charset="0"/>
                        </a:rPr>
                        <a:t>Amber </a:t>
                      </a:r>
                      <a:r>
                        <a:rPr lang="en-US" sz="800" b="0" i="0" u="none" strike="noStrike" kern="1200" baseline="0" smtClean="0">
                          <a:solidFill>
                            <a:srgbClr val="000000"/>
                          </a:solidFill>
                          <a:effectLst/>
                          <a:latin typeface="Arial" panose="020B0604020202020204" pitchFamily="34" charset="0"/>
                          <a:ea typeface="+mn-ea"/>
                          <a:cs typeface="Arial" panose="020B0604020202020204" pitchFamily="34" charset="0"/>
                        </a:rPr>
                        <a:t>(90 </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days) </a:t>
                      </a:r>
                      <a:r>
                        <a:rPr lang="en-US" sz="8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 Action plan: TBD</a:t>
                      </a:r>
                      <a:endParaRPr lang="en-US" sz="800" b="0" i="0" u="sng"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SBNA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MVE) sensitivity (+/- 200 bps shock)  and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(+/- 100 bps shock)  below </a:t>
                      </a:r>
                      <a:r>
                        <a:rPr lang="en-US" sz="800" b="1" i="0" u="sng" strike="noStrike" kern="1200" dirty="0" smtClean="0">
                          <a:solidFill>
                            <a:srgbClr val="FFC000"/>
                          </a:solidFill>
                          <a:effectLst/>
                          <a:latin typeface="Arial" panose="020B0604020202020204" pitchFamily="34" charset="0"/>
                          <a:ea typeface="+mn-ea"/>
                          <a:cs typeface="Arial" panose="020B0604020202020204" pitchFamily="34" charset="0"/>
                        </a:rPr>
                        <a:t>Amber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triggers. </a:t>
                      </a:r>
                    </a:p>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SHUSA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800" b="0" i="0" u="sng" strike="noStrike" dirty="0" smtClean="0">
                          <a:solidFill>
                            <a:srgbClr val="000000"/>
                          </a:solidFill>
                          <a:effectLst/>
                          <a:latin typeface="Arial" panose="020B0604020202020204" pitchFamily="34" charset="0"/>
                          <a:cs typeface="Arial" panose="020B0604020202020204" pitchFamily="34" charset="0"/>
                        </a:rPr>
                        <a:t>erminated $1.5B in Existing FHLB Pay-Fixed Swaps on 05/20</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8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119) mm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MTM </a:t>
                      </a:r>
                      <a:r>
                        <a:rPr lang="en-US" sz="85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sng" strike="noStrike" dirty="0" smtClean="0">
                          <a:solidFill>
                            <a:srgbClr val="000000"/>
                          </a:solidFill>
                          <a:effectLst/>
                          <a:latin typeface="Arial" panose="020B0604020202020204" pitchFamily="34" charset="0"/>
                          <a:cs typeface="Arial" panose="020B0604020202020204" pitchFamily="34" charset="0"/>
                        </a:rPr>
                        <a:t>Metrics within appetite</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(projected).</a:t>
                      </a: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SC:</a:t>
                      </a:r>
                      <a:r>
                        <a:rPr lang="en-US" sz="800" b="0" i="0" u="none" strike="noStrike" dirty="0" smtClean="0">
                          <a:solidFill>
                            <a:srgbClr val="000000"/>
                          </a:solidFill>
                          <a:effectLst/>
                          <a:latin typeface="Arial" panose="020B0604020202020204" pitchFamily="34" charset="0"/>
                          <a:cs typeface="Arial" panose="020B0604020202020204" pitchFamily="34" charset="0"/>
                        </a:rPr>
                        <a:t> Metrics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reported quarterly. </a:t>
                      </a:r>
                      <a:r>
                        <a:rPr lang="en-US" sz="800" b="0" i="0" u="none" strike="noStrike" dirty="0" smtClean="0">
                          <a:solidFill>
                            <a:srgbClr val="000000"/>
                          </a:solidFill>
                          <a:effectLst/>
                          <a:latin typeface="Arial" panose="020B0604020202020204" pitchFamily="34" charset="0"/>
                          <a:cs typeface="Arial" panose="020B0604020202020204" pitchFamily="34" charset="0"/>
                        </a:rPr>
                        <a:t>To note, there were 0 material events (&gt;$200K)</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800" b="0" i="0" u="none" strike="noStrike" dirty="0" smtClean="0">
                          <a:solidFill>
                            <a:srgbClr val="000000"/>
                          </a:solidFill>
                          <a:effectLst/>
                          <a:latin typeface="Arial" panose="020B0604020202020204" pitchFamily="34" charset="0"/>
                          <a:cs typeface="Arial" panose="020B0604020202020204" pitchFamily="34" charset="0"/>
                        </a:rPr>
                        <a:t>Apr’16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r>
                        <a:rPr lang="en-US" sz="800" b="0" i="0" u="sng" strike="noStrike" smtClean="0">
                          <a:solidFill>
                            <a:srgbClr val="000000"/>
                          </a:solidFill>
                          <a:effectLst/>
                          <a:latin typeface="Arial" panose="020B0604020202020204" pitchFamily="34" charset="0"/>
                          <a:cs typeface="Arial" panose="020B0604020202020204" pitchFamily="34" charset="0"/>
                        </a:rPr>
                        <a:t>With the</a:t>
                      </a:r>
                      <a:r>
                        <a:rPr lang="en-US" sz="800" b="0" i="0" u="sng" strike="noStrike" baseline="0" smtClean="0">
                          <a:solidFill>
                            <a:srgbClr val="000000"/>
                          </a:solidFill>
                          <a:effectLst/>
                          <a:latin typeface="Arial" panose="020B0604020202020204" pitchFamily="34" charset="0"/>
                          <a:cs typeface="Arial" panose="020B0604020202020204" pitchFamily="34" charset="0"/>
                        </a:rPr>
                        <a:t> </a:t>
                      </a:r>
                      <a:r>
                        <a:rPr lang="en-US" sz="800" b="0" i="0" u="sng" strike="noStrike" smtClean="0">
                          <a:solidFill>
                            <a:srgbClr val="000000"/>
                          </a:solidFill>
                          <a:effectLst/>
                          <a:latin typeface="Arial" panose="020B0604020202020204" pitchFamily="34" charset="0"/>
                          <a:cs typeface="Arial" panose="020B0604020202020204" pitchFamily="34" charset="0"/>
                        </a:rPr>
                        <a:t>new </a:t>
                      </a:r>
                      <a:r>
                        <a:rPr lang="en-US" sz="800" b="0" i="0" u="sng" strike="noStrike" dirty="0" smtClean="0">
                          <a:solidFill>
                            <a:srgbClr val="000000"/>
                          </a:solidFill>
                          <a:effectLst/>
                          <a:latin typeface="Arial" panose="020B0604020202020204" pitchFamily="34" charset="0"/>
                          <a:cs typeface="Arial" panose="020B0604020202020204" pitchFamily="34" charset="0"/>
                        </a:rPr>
                        <a:t>threshold</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500k, </a:t>
                      </a:r>
                      <a:r>
                        <a:rPr lang="en-US" sz="800" b="0" i="0" u="sng" strike="noStrike" dirty="0" smtClean="0">
                          <a:solidFill>
                            <a:srgbClr val="000000"/>
                          </a:solidFill>
                          <a:effectLst/>
                          <a:latin typeface="Arial" panose="020B0604020202020204" pitchFamily="34" charset="0"/>
                          <a:cs typeface="Arial" panose="020B0604020202020204" pitchFamily="34" charset="0"/>
                        </a:rPr>
                        <a:t>SC</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F</a:t>
                      </a:r>
                      <a:r>
                        <a:rPr lang="en-US" sz="800" b="0" i="0" u="sng" strike="noStrike" dirty="0" smtClean="0">
                          <a:solidFill>
                            <a:srgbClr val="000000"/>
                          </a:solidFill>
                          <a:effectLst/>
                          <a:latin typeface="Arial" panose="020B0604020202020204" pitchFamily="34" charset="0"/>
                          <a:cs typeface="Arial" panose="020B0604020202020204" pitchFamily="34" charset="0"/>
                        </a:rPr>
                        <a:t>requency</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of events </a:t>
                      </a:r>
                      <a:r>
                        <a:rPr lang="en-US" sz="800" b="0" i="0" u="sng" strike="noStrike" dirty="0" smtClean="0">
                          <a:solidFill>
                            <a:srgbClr val="000000"/>
                          </a:solidFill>
                          <a:effectLst/>
                          <a:latin typeface="Arial" panose="020B0604020202020204" pitchFamily="34" charset="0"/>
                          <a:cs typeface="Arial" panose="020B0604020202020204" pitchFamily="34" charset="0"/>
                        </a:rPr>
                        <a:t>will move green (5 for amber trigger)</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 with 2 material events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next month.</a:t>
                      </a: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Model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Due to potential late delivery of first line model documentation from Madrid, the overall status is set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MRMG has a contingency plan in place to validate these models using legacy documentation if necessary.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Compliance </a:t>
                      </a:r>
                      <a:r>
                        <a:rPr lang="en-US" sz="850" b="1" i="0" u="none" strike="noStrike" dirty="0">
                          <a:solidFill>
                            <a:schemeClr val="tx1"/>
                          </a:solidFill>
                          <a:effectLst/>
                          <a:latin typeface="Arial" panose="020B0604020202020204" pitchFamily="34" charset="0"/>
                          <a:cs typeface="Arial" panose="020B0604020202020204" pitchFamily="34" charset="0"/>
                        </a:rPr>
                        <a:t>and </a:t>
                      </a:r>
                      <a:r>
                        <a:rPr lang="en-US" sz="85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SHUSA</a:t>
                      </a:r>
                      <a:r>
                        <a:rPr lang="en-US" sz="800" b="0" i="0" u="none" strike="noStrike" dirty="0" smtClean="0">
                          <a:solidFill>
                            <a:srgbClr val="000000"/>
                          </a:solidFill>
                          <a:effectLst/>
                          <a:latin typeface="Arial" panose="020B0604020202020204" pitchFamily="34" charset="0"/>
                          <a:cs typeface="Arial" panose="020B0604020202020204" pitchFamily="34" charset="0"/>
                        </a:rPr>
                        <a:t>: 23 MR(I)As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May 31 </a:t>
                      </a:r>
                      <a:r>
                        <a:rPr lang="en-US" sz="800" b="0" i="0" u="none" strike="noStrike" dirty="0" smtClean="0">
                          <a:solidFill>
                            <a:srgbClr val="000000"/>
                          </a:solidFill>
                          <a:effectLst/>
                          <a:latin typeface="Arial" panose="020B0604020202020204" pitchFamily="34" charset="0"/>
                          <a:cs typeface="Arial" panose="020B0604020202020204" pitchFamily="34" charset="0"/>
                        </a:rPr>
                        <a:t>as the Federal Reserve Closed two MRIAs during May 2016</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CART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0" i="0" u="none" strike="noStrike" dirty="0" smtClean="0">
                          <a:solidFill>
                            <a:srgbClr val="000000"/>
                          </a:solidFill>
                          <a:effectLst/>
                          <a:latin typeface="Arial" panose="020B0604020202020204" pitchFamily="34" charset="0"/>
                          <a:cs typeface="Arial" panose="020B0604020202020204" pitchFamily="34" charset="0"/>
                        </a:rPr>
                        <a:t>: 3 OCC enforcement actions against SBNA. Continued work on Heightened Standards and on existing OCC enforcement actions; Board is monitoring</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52159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44873528"/>
              </p:ext>
            </p:extLst>
          </p:nvPr>
        </p:nvGraphicFramePr>
        <p:xfrm>
          <a:off x="288331" y="448543"/>
          <a:ext cx="8607746" cy="5961888"/>
        </p:xfrm>
        <a:graphic>
          <a:graphicData uri="http://schemas.openxmlformats.org/drawingml/2006/table">
            <a:tbl>
              <a:tblPr firstRow="1" bandRow="1"/>
              <a:tblGrid>
                <a:gridCol w="820722"/>
                <a:gridCol w="730433"/>
                <a:gridCol w="1249082"/>
                <a:gridCol w="852950"/>
                <a:gridCol w="852950"/>
                <a:gridCol w="721605"/>
                <a:gridCol w="505123"/>
                <a:gridCol w="621125"/>
                <a:gridCol w="2253756"/>
              </a:tblGrid>
              <a:tr h="129811">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May-16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596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 </a:t>
                      </a:r>
                      <a:endParaRPr lang="en-US" sz="600" b="1" i="0" baseline="30000" dirty="0" smtClean="0">
                        <a:latin typeface="Arial" panose="020B0604020202020204" pitchFamily="34" charset="0"/>
                        <a:cs typeface="Arial" panose="020B0604020202020204" pitchFamily="34" charset="0"/>
                      </a:endParaRPr>
                    </a:p>
                    <a:p>
                      <a:endParaRPr lang="en-US" sz="600" dirty="0"/>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endParaRPr lang="en-US" sz="600" dirty="0"/>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90</a:t>
                      </a:r>
                      <a:r>
                        <a:rPr lang="en-US" sz="600" b="0" kern="1200" baseline="0" dirty="0" smtClean="0">
                          <a:solidFill>
                            <a:schemeClr val="tx1"/>
                          </a:solidFill>
                          <a:latin typeface="Arial" panose="020B0604020202020204" pitchFamily="34" charset="0"/>
                          <a:ea typeface="+mn-ea"/>
                          <a:cs typeface="Arial" panose="020B0604020202020204" pitchFamily="34" charset="0"/>
                        </a:rPr>
                        <a:t> days</a:t>
                      </a:r>
                      <a:endParaRPr lang="en-US" sz="6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sz="600" u="sng" dirty="0" smtClean="0"/>
                        <a:t>TBD</a:t>
                      </a:r>
                      <a:endParaRPr lang="en-US" sz="600" u="sng" dirty="0"/>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245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u="sng" dirty="0" smtClean="0">
                          <a:solidFill>
                            <a:schemeClr val="tx1"/>
                          </a:solidFill>
                          <a:latin typeface="Arial" panose="020B0604020202020204" pitchFamily="34" charset="0"/>
                          <a:cs typeface="Arial" panose="020B0604020202020204" pitchFamily="34" charset="0"/>
                        </a:rPr>
                        <a:t>NII</a:t>
                      </a:r>
                      <a:r>
                        <a:rPr lang="en-US" sz="600" b="0" u="sng"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u="sng"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u="none"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119) mm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23</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u="none"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u="none"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1</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u="sng"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33660">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endParaRPr lang="en-US" sz="600" b="0"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a:t>
                      </a:r>
                      <a:r>
                        <a:rPr lang="en-US" sz="600" b="0" i="0" u="none" strike="noStrike" kern="1200" dirty="0" smtClean="0">
                          <a:solidFill>
                            <a:schemeClr val="bg1">
                              <a:lumMod val="50000"/>
                            </a:schemeClr>
                          </a:solidFill>
                          <a:effectLst/>
                          <a:latin typeface="Arial"/>
                          <a:ea typeface="+mn-ea"/>
                          <a:cs typeface="+mn-cs"/>
                        </a:rPr>
                        <a:t>Financial &amp; Insurance</a:t>
                      </a:r>
                      <a:r>
                        <a:rPr lang="en-US" sz="600" b="0" i="0" u="none" strike="noStrike" kern="1200" dirty="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u="none"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875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600" b="1" i="0" u="none" strike="noStrike"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0" i="0" u="none" strike="noStrike" baseline="0" dirty="0" smtClean="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(Utilities)</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947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1924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102%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111%</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sng"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sng"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24528">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u="sng"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u="none"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ermination</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sng" strike="noStrike" dirty="0" smtClean="0">
                          <a:solidFill>
                            <a:srgbClr val="000000"/>
                          </a:solidFill>
                          <a:effectLst/>
                          <a:latin typeface="Arial" panose="020B0604020202020204" pitchFamily="34" charset="0"/>
                          <a:cs typeface="Arial" panose="020B0604020202020204" pitchFamily="34" charset="0"/>
                        </a:rPr>
                        <a:t>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24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600" b="1" kern="1200" baseline="0" dirty="0" smtClean="0">
                          <a:solidFill>
                            <a:schemeClr val="tx1"/>
                          </a:solidFill>
                          <a:latin typeface="Arial" panose="020B0604020202020204" pitchFamily="34" charset="0"/>
                          <a:ea typeface="+mn-ea"/>
                          <a:cs typeface="Arial" panose="020B0604020202020204" pitchFamily="34" charset="0"/>
                        </a:rPr>
                        <a:t>3Q 15</a:t>
                      </a:r>
                      <a:endParaRPr lang="en-US" sz="6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7</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tx1"/>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4</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3</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91156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51471734"/>
              </p:ext>
            </p:extLst>
          </p:nvPr>
        </p:nvGraphicFramePr>
        <p:xfrm>
          <a:off x="381000" y="304800"/>
          <a:ext cx="8441119" cy="4357035"/>
        </p:xfrm>
        <a:graphic>
          <a:graphicData uri="http://schemas.openxmlformats.org/drawingml/2006/table">
            <a:tbl>
              <a:tblPr firstRow="1" bandRow="1"/>
              <a:tblGrid>
                <a:gridCol w="704692"/>
                <a:gridCol w="562124"/>
                <a:gridCol w="1968089"/>
                <a:gridCol w="560317"/>
                <a:gridCol w="560317"/>
                <a:gridCol w="560317"/>
                <a:gridCol w="591334"/>
                <a:gridCol w="636821"/>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a:t>
                      </a:r>
                      <a:r>
                        <a:rPr lang="en-US" sz="800" b="1" kern="1200" baseline="0" dirty="0" smtClean="0">
                          <a:solidFill>
                            <a:schemeClr val="tx1"/>
                          </a:solidFill>
                          <a:latin typeface="Arial" panose="020B0604020202020204" pitchFamily="34" charset="0"/>
                          <a:ea typeface="+mn-ea"/>
                          <a:cs typeface="Arial" panose="020B0604020202020204" pitchFamily="34" charset="0"/>
                        </a:rPr>
                        <a:t>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12.19%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12.07%</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13.79%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13.65%</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15.60%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15.83%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15.78%</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11.09%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11.24%</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12.29%</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11.98%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$37.1B(with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$38.7B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$40.7B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rPr>
                        <a:t>$36.0B (excl.</a:t>
                      </a:r>
                      <a:r>
                        <a:rPr lang="en-US" sz="800" b="1" i="0"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PL)</a:t>
                      </a:r>
                      <a:endPar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$36.0B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0784569"/>
              </p:ext>
            </p:extLst>
          </p:nvPr>
        </p:nvGraphicFramePr>
        <p:xfrm>
          <a:off x="304800" y="257870"/>
          <a:ext cx="8517321" cy="5124898"/>
        </p:xfrm>
        <a:graphic>
          <a:graphicData uri="http://schemas.openxmlformats.org/drawingml/2006/table">
            <a:tbl>
              <a:tblPr firstRow="1" bandRow="1"/>
              <a:tblGrid>
                <a:gridCol w="837768"/>
                <a:gridCol w="1675540"/>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27.76%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smtClean="0">
                          <a:solidFill>
                            <a:srgbClr val="000000"/>
                          </a:solidFill>
                          <a:effectLst/>
                          <a:latin typeface="Arial"/>
                        </a:rPr>
                        <a:t>0.52%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0.43%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0.04%</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0.06%</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10.86%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2.0%</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endParaRPr lang="en-US" sz="700" b="0"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700" b="1" i="0" u="none" strike="noStrike"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0" i="0" u="none" strike="noStrike" baseline="0" dirty="0" smtClean="0">
                          <a:solidFill>
                            <a:schemeClr val="bg1">
                              <a:lumMod val="50000"/>
                            </a:schemeClr>
                          </a:solidFill>
                          <a:effectLst/>
                          <a:latin typeface="Arial"/>
                        </a:rPr>
                        <a:t>(Utilities)</a:t>
                      </a:r>
                      <a:endParaRPr lang="en-US" sz="7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$8.83B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$10.52B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$10.52B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$500MM</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$6.07B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781362"/>
              </p:ext>
            </p:extLst>
          </p:nvPr>
        </p:nvGraphicFramePr>
        <p:xfrm>
          <a:off x="304798"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2.63%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90</a:t>
                      </a:r>
                      <a:r>
                        <a:rPr lang="en-US" sz="800" b="0" kern="1200" baseline="0" dirty="0" smtClean="0">
                          <a:solidFill>
                            <a:schemeClr val="tx1"/>
                          </a:solidFill>
                          <a:latin typeface="Arial" panose="020B0604020202020204" pitchFamily="34" charset="0"/>
                          <a:ea typeface="+mn-ea"/>
                          <a:cs typeface="Arial" panose="020B0604020202020204" pitchFamily="34" charset="0"/>
                        </a:rPr>
                        <a:t> days</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180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TBD</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14.1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8.1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$(36)MM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$(132)MM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baseline="0" dirty="0" smtClean="0">
                          <a:solidFill>
                            <a:schemeClr val="tx1"/>
                          </a:solidFill>
                          <a:latin typeface="Arial" panose="020B0604020202020204" pitchFamily="34" charset="0"/>
                          <a:ea typeface="+mn-ea"/>
                          <a:cs typeface="Arial" panose="020B0604020202020204" pitchFamily="34" charset="0"/>
                        </a:rPr>
                        <a:t>TBD</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TBD</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0546282"/>
              </p:ext>
            </p:extLst>
          </p:nvPr>
        </p:nvGraphicFramePr>
        <p:xfrm>
          <a:off x="321880" y="450050"/>
          <a:ext cx="8500240" cy="2288548"/>
        </p:xfrm>
        <a:graphic>
          <a:graphicData uri="http://schemas.openxmlformats.org/drawingml/2006/table">
            <a:tbl>
              <a:tblPr firstRow="1" bandRow="1"/>
              <a:tblGrid>
                <a:gridCol w="871930"/>
                <a:gridCol w="1743867"/>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May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Total</a:t>
                      </a:r>
                      <a:r>
                        <a:rPr lang="en-US" sz="800" b="1" baseline="0" dirty="0" smtClean="0">
                          <a:solidFill>
                            <a:schemeClr val="tx1"/>
                          </a:solidFill>
                          <a:effectLst/>
                          <a:latin typeface="Arial" panose="020B0604020202020204" pitchFamily="34" charset="0"/>
                          <a:ea typeface="Calibri"/>
                          <a:cs typeface="Arial" panose="020B0604020202020204" pitchFamily="34" charset="0"/>
                        </a:rPr>
                        <a:t> 69</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ea typeface="Calibri"/>
                          <a:cs typeface="Arial" panose="020B0604020202020204" pitchFamily="34" charset="0"/>
                        </a:rPr>
                        <a:t>SHUSA </a:t>
                      </a:r>
                      <a:r>
                        <a:rPr lang="en-US" sz="800" b="1" dirty="0" smtClean="0">
                          <a:solidFill>
                            <a:schemeClr val="tx1"/>
                          </a:solidFill>
                          <a:effectLst/>
                          <a:latin typeface="Arial" panose="020B0604020202020204" pitchFamily="34" charset="0"/>
                          <a:cs typeface="Arial" panose="020B0604020202020204" pitchFamily="34" charset="0"/>
                        </a:rPr>
                        <a:t>– 2</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a:t>
                      </a:r>
                      <a:r>
                        <a:rPr lang="en-US" sz="800" b="1" baseline="0" dirty="0" smtClean="0">
                          <a:solidFill>
                            <a:schemeClr val="tx1"/>
                          </a:solidFill>
                          <a:effectLst/>
                          <a:latin typeface="Arial" panose="020B0604020202020204" pitchFamily="34" charset="0"/>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a:t>
                      </a:r>
                      <a:r>
                        <a:rPr lang="en-US" sz="800" b="1" baseline="0" dirty="0" smtClean="0">
                          <a:solidFill>
                            <a:schemeClr val="tx1"/>
                          </a:solidFill>
                          <a:effectLst/>
                          <a:latin typeface="Arial" panose="020B0604020202020204" pitchFamily="34" charset="0"/>
                          <a:cs typeface="Arial" panose="020B0604020202020204" pitchFamily="34" charset="0"/>
                        </a:rPr>
                        <a:t>14</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cs typeface="Arial" panose="020B0604020202020204" pitchFamily="34" charset="0"/>
                        </a:rPr>
                        <a:t>SBNA </a:t>
                      </a:r>
                      <a:r>
                        <a:rPr lang="en-US" sz="800" b="1" dirty="0" smtClean="0">
                          <a:solidFill>
                            <a:schemeClr val="tx1"/>
                          </a:solidFill>
                          <a:effectLst/>
                          <a:latin typeface="Arial" panose="020B0604020202020204" pitchFamily="34" charset="0"/>
                          <a:cs typeface="Arial" panose="020B0604020202020204" pitchFamily="34" charset="0"/>
                        </a:rPr>
                        <a:t>– 18</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35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baseline="0" dirty="0" smtClean="0">
                          <a:solidFill>
                            <a:schemeClr val="tx1"/>
                          </a:solidFill>
                          <a:effectLst/>
                          <a:latin typeface="Arial" panose="020B0604020202020204" pitchFamily="34" charset="0"/>
                          <a:cs typeface="Arial" panose="020B0604020202020204" pitchFamily="34" charset="0"/>
                        </a:rPr>
                        <a:t>SC </a:t>
                      </a:r>
                      <a:r>
                        <a:rPr lang="en-US" sz="800" b="0" dirty="0" smtClean="0">
                          <a:solidFill>
                            <a:schemeClr val="tx1"/>
                          </a:solidFill>
                          <a:effectLst/>
                          <a:latin typeface="Arial" panose="020B0604020202020204" pitchFamily="34" charset="0"/>
                          <a:cs typeface="Arial" panose="020B0604020202020204" pitchFamily="34" charset="0"/>
                        </a:rPr>
                        <a:t>– 20</a:t>
                      </a:r>
                      <a:r>
                        <a:rPr lang="en-US" sz="800" b="0" baseline="0" dirty="0" smtClean="0">
                          <a:solidFill>
                            <a:schemeClr val="tx1"/>
                          </a:solidFill>
                          <a:effectLst/>
                          <a:latin typeface="Arial" panose="020B0604020202020204" pitchFamily="34" charset="0"/>
                          <a:cs typeface="Arial" panose="020B0604020202020204" pitchFamily="34" charset="0"/>
                        </a:rPr>
                        <a:t> </a:t>
                      </a:r>
                      <a:endParaRPr lang="en-US" sz="800" b="0"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SBNA – 26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Other </a:t>
                      </a:r>
                      <a:r>
                        <a:rPr lang="en-US" sz="800" b="0" dirty="0" err="1" smtClean="0">
                          <a:solidFill>
                            <a:schemeClr val="tx1"/>
                          </a:solidFill>
                          <a:effectLst/>
                          <a:latin typeface="Arial" panose="020B0604020202020204" pitchFamily="34" charset="0"/>
                          <a:ea typeface="Calibri"/>
                          <a:cs typeface="Arial" panose="020B0604020202020204" pitchFamily="34" charset="0"/>
                        </a:rPr>
                        <a:t>ent</a:t>
                      </a:r>
                      <a:r>
                        <a:rPr lang="en-US" sz="800" b="0" dirty="0" smtClean="0">
                          <a:solidFill>
                            <a:schemeClr val="tx1"/>
                          </a:solidFill>
                          <a:effectLst/>
                          <a:latin typeface="Arial" panose="020B0604020202020204" pitchFamily="34" charset="0"/>
                          <a:ea typeface="Calibri"/>
                          <a:cs typeface="Arial" panose="020B0604020202020204" pitchFamily="34" charset="0"/>
                        </a:rPr>
                        <a:t>.</a:t>
                      </a:r>
                      <a:r>
                        <a:rPr lang="en-US" sz="800" b="0" baseline="0" dirty="0" smtClean="0">
                          <a:solidFill>
                            <a:schemeClr val="tx1"/>
                          </a:solidFill>
                          <a:effectLst/>
                          <a:latin typeface="Arial" panose="020B0604020202020204" pitchFamily="34" charset="0"/>
                          <a:ea typeface="Calibri"/>
                          <a:cs typeface="Arial" panose="020B0604020202020204" pitchFamily="34" charset="0"/>
                        </a:rPr>
                        <a:t> </a:t>
                      </a:r>
                      <a:r>
                        <a:rPr lang="en-US" sz="800" b="0" dirty="0" smtClean="0">
                          <a:solidFill>
                            <a:schemeClr val="tx1"/>
                          </a:solidFill>
                          <a:effectLst/>
                          <a:latin typeface="Arial" panose="020B0604020202020204" pitchFamily="34" charset="0"/>
                          <a:cs typeface="Arial" panose="020B0604020202020204" pitchFamily="34" charset="0"/>
                        </a:rPr>
                        <a:t>–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0.81%</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7170996"/>
              </p:ext>
            </p:extLst>
          </p:nvPr>
        </p:nvGraphicFramePr>
        <p:xfrm>
          <a:off x="325606" y="2890388"/>
          <a:ext cx="8496514" cy="1677037"/>
        </p:xfrm>
        <a:graphic>
          <a:graphicData uri="http://schemas.openxmlformats.org/drawingml/2006/table">
            <a:tbl>
              <a:tblPr firstRow="1" bandRow="1"/>
              <a:tblGrid>
                <a:gridCol w="871548"/>
                <a:gridCol w="1743103"/>
                <a:gridCol w="1379955"/>
                <a:gridCol w="951577"/>
                <a:gridCol w="951577"/>
                <a:gridCol w="951577"/>
                <a:gridCol w="832524"/>
                <a:gridCol w="814653"/>
              </a:tblGrid>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8339</TotalTime>
  <Words>3391</Words>
  <Application>Microsoft Office PowerPoint</Application>
  <PresentationFormat>On-screen Show (4:3)</PresentationFormat>
  <Paragraphs>796</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1247</cp:revision>
  <cp:lastPrinted>2016-06-28T14:46:00Z</cp:lastPrinted>
  <dcterms:created xsi:type="dcterms:W3CDTF">2016-01-25T15:48:23Z</dcterms:created>
  <dcterms:modified xsi:type="dcterms:W3CDTF">2016-06-29T20:15:45Z</dcterms:modified>
</cp:coreProperties>
</file>