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95826" autoAdjust="0"/>
  </p:normalViewPr>
  <p:slideViewPr>
    <p:cSldViewPr>
      <p:cViewPr>
        <p:scale>
          <a:sx n="130" d="100"/>
          <a:sy n="130" d="100"/>
        </p:scale>
        <p:origin x="180" y="1170"/>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4/29/2016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March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April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076291"/>
              </p:ext>
            </p:extLst>
          </p:nvPr>
        </p:nvGraphicFramePr>
        <p:xfrm>
          <a:off x="152400" y="710154"/>
          <a:ext cx="8821510" cy="5483074"/>
        </p:xfrm>
        <a:graphic>
          <a:graphicData uri="http://schemas.openxmlformats.org/drawingml/2006/table">
            <a:tbl>
              <a:tblPr firstRow="1" bandRow="1">
                <a:tableStyleId>{5C22544A-7EE6-4342-B048-85BDC9FD1C3A}</a:tableStyleId>
              </a:tblPr>
              <a:tblGrid>
                <a:gridCol w="1446178"/>
                <a:gridCol w="390932"/>
                <a:gridCol w="2577539"/>
                <a:gridCol w="2729159"/>
                <a:gridCol w="1677702"/>
              </a:tblGrid>
              <a:tr h="362829">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60121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 except for SC RWAs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which is $2.4B over current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trigger</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SC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RWA due to current accounting treatment of restricted cash at a risk weighting of 100%</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SC Apr 16 Risk Weighted Asset forecast shows movement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a:t>
                      </a:r>
                      <a:r>
                        <a:rPr lang="en-US" sz="600" b="1" i="0" u="none" strike="noStrike" dirty="0" smtClean="0">
                          <a:solidFill>
                            <a:srgbClr val="00B050"/>
                          </a:solidFill>
                          <a:effectLst/>
                          <a:latin typeface="Arial" panose="020B0604020202020204" pitchFamily="34" charset="0"/>
                          <a:cs typeface="Arial" panose="020B0604020202020204" pitchFamily="34" charset="0"/>
                        </a:rPr>
                        <a:t>Green </a:t>
                      </a:r>
                      <a:r>
                        <a:rPr lang="en-US" sz="600" b="0" i="0" u="none" strike="noStrike" dirty="0" smtClean="0">
                          <a:solidFill>
                            <a:srgbClr val="000000"/>
                          </a:solidFill>
                          <a:effectLst/>
                          <a:latin typeface="Arial" panose="020B0604020202020204" pitchFamily="34" charset="0"/>
                          <a:cs typeface="Arial" panose="020B0604020202020204" pitchFamily="34" charset="0"/>
                        </a:rPr>
                        <a:t>by Jul16.</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ERMC and Capital Committee approved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use a risk weighting of 20% for securitizations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instead of the previous 100%</a:t>
                      </a:r>
                      <a:r>
                        <a:rPr lang="en-US" sz="600" b="0" i="0" u="none" strike="noStrike" dirty="0" smtClean="0">
                          <a:solidFill>
                            <a:srgbClr val="000000"/>
                          </a:solidFill>
                          <a:effectLst/>
                          <a:latin typeface="Arial" panose="020B0604020202020204" pitchFamily="34" charset="0"/>
                          <a:cs typeface="Arial" panose="020B0604020202020204" pitchFamily="34" charset="0"/>
                        </a:rPr>
                        <a:t>, This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will decrease March RWA by $2.1B and move RWA to </a:t>
                      </a:r>
                      <a:r>
                        <a:rPr lang="en-US" sz="600" b="1" i="0" u="none" strike="noStrike" baseline="0" dirty="0" smtClean="0">
                          <a:solidFill>
                            <a:srgbClr val="00B050"/>
                          </a:solidFill>
                          <a:effectLst/>
                          <a:latin typeface="Arial" panose="020B0604020202020204" pitchFamily="34" charset="0"/>
                          <a:cs typeface="Arial" panose="020B0604020202020204" pitchFamily="34" charset="0"/>
                        </a:rPr>
                        <a:t>Green ($36.8B)</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be used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from </a:t>
                      </a:r>
                      <a:r>
                        <a:rPr lang="en-US" sz="600" b="0" i="0" u="none" strike="noStrike" dirty="0" smtClean="0">
                          <a:solidFill>
                            <a:srgbClr val="000000"/>
                          </a:solidFill>
                          <a:effectLst/>
                          <a:latin typeface="Arial" panose="020B0604020202020204" pitchFamily="34" charset="0"/>
                          <a:cs typeface="Arial" panose="020B0604020202020204" pitchFamily="34" charset="0"/>
                        </a:rPr>
                        <a:t>April 2016</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52711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Industry Exposure: </a:t>
                      </a:r>
                      <a:r>
                        <a:rPr lang="en-US" sz="600" b="1"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(new)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primarily due to increased combined $120MM exposure from Movement Mortgage, LLC and </a:t>
                      </a:r>
                      <a:r>
                        <a:rPr lang="en-US" sz="600" b="0" i="0" u="none" strike="noStrike" baseline="0" dirty="0" err="1" smtClean="0">
                          <a:solidFill>
                            <a:srgbClr val="000000"/>
                          </a:solidFill>
                          <a:effectLst/>
                          <a:latin typeface="Arial" panose="020B0604020202020204" pitchFamily="34" charset="0"/>
                          <a:cs typeface="Arial" panose="020B0604020202020204" pitchFamily="34" charset="0"/>
                        </a:rPr>
                        <a:t>Firstgroup</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America INC.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a:t>
                      </a:r>
                      <a:r>
                        <a:rPr lang="en-US" sz="600" b="1" i="0" u="none" strike="noStrike" dirty="0">
                          <a:solidFill>
                            <a:srgbClr val="000000"/>
                          </a:solidFill>
                          <a:effectLst/>
                          <a:latin typeface="Arial" panose="020B0604020202020204" pitchFamily="34" charset="0"/>
                          <a:cs typeface="Arial" panose="020B0604020202020204" pitchFamily="34" charset="0"/>
                        </a:rPr>
                        <a:t># of counterparties with SRR &lt; 5.0 and exposure &gt; $</a:t>
                      </a:r>
                      <a:r>
                        <a:rPr lang="en-US" sz="600" b="1" i="0" u="none" strike="noStrike" dirty="0" smtClean="0">
                          <a:solidFill>
                            <a:srgbClr val="000000"/>
                          </a:solidFill>
                          <a:effectLst/>
                          <a:latin typeface="Arial" panose="020B0604020202020204" pitchFamily="34" charset="0"/>
                          <a:cs typeface="Arial" panose="020B0604020202020204" pitchFamily="34" charset="0"/>
                        </a:rPr>
                        <a:t>100MM </a:t>
                      </a:r>
                      <a:r>
                        <a:rPr lang="en-US" sz="600" b="0" i="0" u="none" strike="noStrike" dirty="0">
                          <a:solidFill>
                            <a:srgbClr val="000000"/>
                          </a:solidFill>
                          <a:effectLst/>
                          <a:latin typeface="Arial" panose="020B0604020202020204" pitchFamily="34" charset="0"/>
                          <a:cs typeface="Arial" panose="020B0604020202020204" pitchFamily="34" charset="0"/>
                        </a:rPr>
                        <a:t>increased from </a:t>
                      </a:r>
                      <a:r>
                        <a:rPr lang="en-US" sz="600" b="0" i="0" u="none" strike="noStrike" dirty="0" smtClean="0">
                          <a:solidFill>
                            <a:srgbClr val="000000"/>
                          </a:solidFill>
                          <a:effectLst/>
                          <a:latin typeface="Arial" panose="020B0604020202020204" pitchFamily="34" charset="0"/>
                          <a:cs typeface="Arial" panose="020B0604020202020204" pitchFamily="34" charset="0"/>
                        </a:rPr>
                        <a:t>7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smtClean="0">
                          <a:solidFill>
                            <a:srgbClr val="000000"/>
                          </a:solidFill>
                          <a:effectLst/>
                          <a:latin typeface="Arial" panose="020B0604020202020204" pitchFamily="34" charset="0"/>
                          <a:cs typeface="Arial" panose="020B0604020202020204" pitchFamily="34" charset="0"/>
                        </a:rPr>
                        <a:t>10above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10</a:t>
                      </a:r>
                      <a:r>
                        <a:rPr lang="en-US" sz="600" b="0" i="0" u="none" strike="noStrike" dirty="0" smtClean="0">
                          <a:solidFill>
                            <a:srgbClr val="000000"/>
                          </a:solidFill>
                          <a:effectLst/>
                          <a:latin typeface="Arial" panose="020B0604020202020204" pitchFamily="34" charset="0"/>
                          <a:cs typeface="Arial" panose="020B0604020202020204" pitchFamily="34" charset="0"/>
                        </a:rPr>
                        <a:t>. Continental Resources (Energy Finance)  and Perseus Realty Partners (CRE) were downgraded in March to below a 5 SRR; North town Property Owner (CRE) increased to over $100MM in exposure.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10, 6 for CRE, 2 for Global Banking, 1 for Large Corporate and 1 for Energy</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a:solidFill>
                            <a:srgbClr val="000000"/>
                          </a:solidFill>
                          <a:effectLst/>
                          <a:latin typeface="Arial" panose="020B0604020202020204" pitchFamily="34" charset="0"/>
                          <a:cs typeface="Arial" panose="020B0604020202020204" pitchFamily="34" charset="0"/>
                        </a:rPr>
                        <a:t>remains in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r>
                        <a:rPr lang="en-US" sz="600" b="0" i="0" u="none" strike="noStrike" dirty="0" smtClean="0">
                          <a:solidFill>
                            <a:srgbClr val="000000"/>
                          </a:solidFill>
                          <a:effectLst/>
                          <a:latin typeface="Arial" panose="020B0604020202020204" pitchFamily="34" charset="0"/>
                          <a:cs typeface="Arial" panose="020B0604020202020204" pitchFamily="34" charset="0"/>
                        </a:rPr>
                        <a:t>.</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primarily due to two deals in NY: Queens Plaza and Partners VII combined at $80MM</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p>
                    <a:p>
                      <a:pPr algn="l" fontAlgn="t"/>
                      <a:r>
                        <a:rPr lang="en-US" altLang="zh-CN" sz="600" b="0" i="0" u="none" strike="noStrike" baseline="0" dirty="0" smtClean="0">
                          <a:solidFill>
                            <a:srgbClr val="000000"/>
                          </a:solidFill>
                          <a:effectLst/>
                          <a:latin typeface="Arial" panose="020B0604020202020204" pitchFamily="34" charset="0"/>
                          <a:ea typeface="SimSun"/>
                          <a:cs typeface="Arial" panose="020B0604020202020204" pitchFamily="34" charset="0"/>
                        </a:rPr>
                        <a:t>-</a:t>
                      </a:r>
                      <a:r>
                        <a:rPr lang="en-US" altLang="zh-CN" sz="600" b="0" i="0" u="none" strike="noStrike" baseline="0" dirty="0" smtClean="0">
                          <a:latin typeface="Arial" panose="020B0604020202020204" pitchFamily="34" charset="0"/>
                          <a:ea typeface="SimSun"/>
                          <a:cs typeface="Arial" panose="020B0604020202020204" pitchFamily="34" charset="0"/>
                        </a:rPr>
                        <a:t>Multi-family breach is</a:t>
                      </a:r>
                      <a:r>
                        <a:rPr lang="zh-CN" altLang="en-US" sz="600" b="0" i="0" u="none" strike="noStrike" baseline="0" dirty="0" smtClean="0">
                          <a:latin typeface="Arial" panose="020B0604020202020204" pitchFamily="34" charset="0"/>
                          <a:ea typeface="SimSun"/>
                          <a:cs typeface="Arial" panose="020B0604020202020204" pitchFamily="34" charset="0"/>
                        </a:rPr>
                        <a:t> </a:t>
                      </a:r>
                      <a:r>
                        <a:rPr lang="en-US" altLang="zh-CN" sz="600" b="0" i="0" u="none" strike="noStrike" baseline="0" dirty="0" smtClean="0">
                          <a:latin typeface="Arial" panose="020B0604020202020204" pitchFamily="34" charset="0"/>
                          <a:ea typeface="SimSun"/>
                          <a:cs typeface="Arial" panose="020B0604020202020204" pitchFamily="34" charset="0"/>
                        </a:rPr>
                        <a:t>due to increase in CRE investment. Business is seeing a decrease in multi-family in 2016 while ERM is showing an increase because investment CRE is included in the total exposure. </a:t>
                      </a:r>
                      <a:endParaRPr lang="zh-CN" altLang="en-US" sz="800" b="1" i="0" u="none" strike="noStrike" baseline="0" dirty="0" smtClean="0">
                        <a:solidFill>
                          <a:srgbClr val="FF0000"/>
                        </a:solidFill>
                        <a:latin typeface="Arial" panose="020B0604020202020204" pitchFamily="34" charset="0"/>
                        <a:ea typeface="SimSun"/>
                        <a:cs typeface="Arial" panose="020B0604020202020204" pitchFamily="34" charset="0"/>
                      </a:endParaRPr>
                    </a:p>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-Industry </a:t>
                      </a:r>
                      <a:r>
                        <a:rPr lang="en-US" sz="600" b="1" i="0" u="none" strike="noStrike" dirty="0">
                          <a:solidFill>
                            <a:srgbClr val="000000"/>
                          </a:solidFill>
                          <a:effectLst/>
                          <a:latin typeface="Arial" panose="020B0604020202020204" pitchFamily="34" charset="0"/>
                          <a:cs typeface="Arial" panose="020B0604020202020204" pitchFamily="34" charset="0"/>
                        </a:rPr>
                        <a:t>Exposure</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SRR &lt; 5.0 and exposure &gt; $100MM : </a:t>
                      </a: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r>
                        <a:rPr lang="en-US" sz="600" b="1" i="0" u="none" strike="noStrike" dirty="0">
                          <a:solidFill>
                            <a:srgbClr val="FF0000"/>
                          </a:solidFill>
                          <a:effectLst/>
                          <a:latin typeface="Arial" panose="020B0604020202020204" pitchFamily="34" charset="0"/>
                          <a:cs typeface="Arial" panose="020B0604020202020204" pitchFamily="34" charset="0"/>
                        </a:rPr>
                        <a:t/>
                      </a:r>
                      <a:br>
                        <a:rPr lang="en-US" sz="600" b="1" i="0" u="none" strike="noStrike" dirty="0">
                          <a:solidFill>
                            <a:srgbClr val="FF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none" strike="noStrike" dirty="0" smtClean="0">
                          <a:solidFill>
                            <a:srgbClr val="000000"/>
                          </a:solidFill>
                          <a:effectLst/>
                          <a:latin typeface="Arial" panose="020B0604020202020204" pitchFamily="34" charset="0"/>
                          <a:cs typeface="Arial" panose="020B0604020202020204" pitchFamily="34" charset="0"/>
                        </a:rPr>
                        <a:t>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dirty="0" smtClean="0">
                          <a:solidFill>
                            <a:srgbClr val="000000"/>
                          </a:solidFill>
                          <a:effectLst/>
                          <a:latin typeface="Arial" panose="020B0604020202020204" pitchFamily="34" charset="0"/>
                          <a:cs typeface="Arial" panose="020B0604020202020204" pitchFamily="34" charset="0"/>
                        </a:rPr>
                        <a:t>in development</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04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685842">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for </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classified Liquidity and Funding as</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Contingency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Funding Plan (CFP)</a:t>
                      </a:r>
                      <a:r>
                        <a:rPr lang="en-US" sz="600" b="0" i="0" u="none" strike="noStrike" dirty="0" smtClean="0">
                          <a:solidFill>
                            <a:srgbClr val="000000"/>
                          </a:solidFill>
                          <a:effectLst/>
                          <a:latin typeface="Arial" panose="020B0604020202020204" pitchFamily="34" charset="0"/>
                          <a:cs typeface="Arial" panose="020B0604020202020204" pitchFamily="34" charset="0"/>
                        </a:rPr>
                        <a:t> remains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status which includes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CFP remains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endParaRPr lang="en-US" sz="600" b="1" i="0" u="none" strike="noStrike" dirty="0" smtClean="0">
                        <a:solidFill>
                          <a:srgbClr val="FFC000"/>
                        </a:solidFill>
                        <a:effectLst/>
                        <a:latin typeface="Arial" panose="020B0604020202020204" pitchFamily="34" charset="0"/>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a:t>
                      </a:r>
                      <a:r>
                        <a:rPr lang="en-US" sz="6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 for </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SBNA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a:t>
                      </a:r>
                    </a:p>
                    <a:p>
                      <a:pPr algn="l" fontAlgn="t"/>
                      <a:endParaRPr lang="en-US" sz="600" b="1" i="0" u="none" strike="noStrike" dirty="0">
                        <a:solidFill>
                          <a:srgbClr val="FFC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due to </a:t>
                      </a:r>
                      <a:r>
                        <a:rPr lang="en-US" sz="600" b="0" i="0" u="none" strike="noStrike" dirty="0" smtClean="0">
                          <a:solidFill>
                            <a:srgbClr val="000000"/>
                          </a:solidFill>
                          <a:effectLst/>
                          <a:latin typeface="Arial" panose="020B0604020202020204" pitchFamily="34" charset="0"/>
                          <a:cs typeface="Arial" panose="020B0604020202020204" pitchFamily="34" charset="0"/>
                        </a:rPr>
                        <a:t>SC’s originations under stress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0" u="none" strike="noStrike" dirty="0" smtClean="0">
                          <a:solidFill>
                            <a:srgbClr val="000000"/>
                          </a:solidFill>
                          <a:effectLst/>
                          <a:latin typeface="Arial" panose="020B0604020202020204" pitchFamily="34" charset="0"/>
                          <a:cs typeface="Arial" panose="020B0604020202020204" pitchFamily="34" charset="0"/>
                        </a:rPr>
                        <a:t>capture higher seasonal originations.</a:t>
                      </a: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ACL (Available Committed Liquidity) metric is green as of Mar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a:t>
                      </a:r>
                      <a:r>
                        <a:rPr lang="en-US" sz="600" b="0" i="0" u="none" strike="noStrike" dirty="0" smtClean="0">
                          <a:solidFill>
                            <a:srgbClr val="000000"/>
                          </a:solidFill>
                          <a:effectLst/>
                          <a:latin typeface="Arial" panose="020B0604020202020204" pitchFamily="34" charset="0"/>
                          <a:cs typeface="Arial" panose="020B0604020202020204" pitchFamily="34" charset="0"/>
                        </a:rPr>
                        <a:t>6 but may come under pressure during April as a result of potential delays in securitizations due to late filing of 10K. </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’s non-compliance with Borrower-in-Custody (BIC) program requirements elevates funding risk.</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a:t>
                      </a:r>
                      <a:r>
                        <a:rPr lang="en-US" sz="600" b="0" i="0" u="none" strike="noStrike" baseline="0" dirty="0" smtClean="0">
                          <a:solidFill>
                            <a:schemeClr val="dk1"/>
                          </a:solidFill>
                          <a:effectLst/>
                          <a:latin typeface="Arial" panose="020B0604020202020204" pitchFamily="34" charset="0"/>
                          <a:cs typeface="Arial" panose="020B0604020202020204" pitchFamily="34" charset="0"/>
                        </a:rPr>
                        <a:t>g</a:t>
                      </a:r>
                      <a:r>
                        <a:rPr lang="en-US" sz="600" dirty="0" smtClean="0">
                          <a:latin typeface="Arial" panose="020B0604020202020204" pitchFamily="34" charset="0"/>
                          <a:cs typeface="Arial" panose="020B0604020202020204" pitchFamily="34" charset="0"/>
                        </a:rPr>
                        <a:t>lide plan in place</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and SHUSA </a:t>
                      </a:r>
                      <a:r>
                        <a:rPr lang="en-US" sz="600" b="0" i="0" u="none" strike="noStrike" dirty="0" smtClean="0">
                          <a:solidFill>
                            <a:srgbClr val="000000"/>
                          </a:solidFill>
                          <a:effectLst/>
                          <a:latin typeface="Arial" panose="020B0604020202020204" pitchFamily="34" charset="0"/>
                          <a:cs typeface="Arial" panose="020B0604020202020204" pitchFamily="34" charset="0"/>
                        </a:rPr>
                        <a:t>will continue to assess its liquidity condition and recommend deactivation of the CFP at the appropriate future date</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66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for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sensitivity (+/- 200 bps shock)</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TBD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366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2503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Frequency of Events &gt; $200k breached the </a:t>
                      </a:r>
                      <a:r>
                        <a:rPr lang="en-US" sz="600" b="1"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dirty="0" smtClean="0">
                          <a:solidFill>
                            <a:srgbClr val="000000"/>
                          </a:solidFill>
                          <a:effectLst/>
                          <a:latin typeface="Arial" panose="020B0604020202020204" pitchFamily="34" charset="0"/>
                          <a:cs typeface="Arial" panose="020B0604020202020204" pitchFamily="34" charset="0"/>
                        </a:rPr>
                        <a:t> Limit by having 6 material events (&gt;$200K) reported for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Quarter 1, 2016.</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Gross losses / Gross margin reached 3.85% in Q4 2015, </a:t>
                      </a:r>
                      <a:r>
                        <a:rPr lang="en-US" sz="600" b="0" i="0" u="none" strike="noStrike" dirty="0" smtClean="0">
                          <a:solidFill>
                            <a:srgbClr val="000000"/>
                          </a:solidFill>
                          <a:effectLst/>
                          <a:latin typeface="Arial" panose="020B0604020202020204" pitchFamily="34" charset="0"/>
                          <a:cs typeface="Arial" panose="020B0604020202020204" pitchFamily="34" charset="0"/>
                        </a:rPr>
                        <a:t>above </a:t>
                      </a:r>
                      <a:r>
                        <a:rPr lang="en-US" sz="600" b="0" i="0" u="none" strike="noStrike" dirty="0">
                          <a:solidFill>
                            <a:srgbClr val="000000"/>
                          </a:solidFill>
                          <a:effectLst/>
                          <a:latin typeface="Arial" panose="020B0604020202020204" pitchFamily="34" charset="0"/>
                          <a:cs typeface="Arial" panose="020B0604020202020204" pitchFamily="34" charset="0"/>
                        </a:rPr>
                        <a:t>the </a:t>
                      </a:r>
                      <a:r>
                        <a:rPr lang="en-US" sz="600" b="1" i="0" u="none" strike="noStrike" kern="1200" dirty="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by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0.85%</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The increase was primarily due to a $13.5 MM loss from Overdraft Opt-in Provision </a:t>
                      </a:r>
                      <a:r>
                        <a:rPr lang="en-US" sz="600" b="0" i="0" u="none" strike="noStrike" dirty="0" smtClean="0">
                          <a:solidFill>
                            <a:srgbClr val="000000"/>
                          </a:solidFill>
                          <a:effectLst/>
                          <a:latin typeface="Arial" panose="020B0604020202020204" pitchFamily="34" charset="0"/>
                          <a:cs typeface="Arial" panose="020B0604020202020204" pitchFamily="34" charset="0"/>
                        </a:rPr>
                        <a:t>(Consumer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Financial Protection Bureau</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accounting system error.</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Three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events </a:t>
                      </a:r>
                      <a:r>
                        <a:rPr lang="en-US" sz="600" b="0" i="0" u="none" strike="noStrike" dirty="0">
                          <a:solidFill>
                            <a:srgbClr val="000000"/>
                          </a:solidFill>
                          <a:effectLst/>
                          <a:latin typeface="Arial" panose="020B0604020202020204" pitchFamily="34" charset="0"/>
                          <a:cs typeface="Arial" panose="020B0604020202020204" pitchFamily="34" charset="0"/>
                        </a:rPr>
                        <a:t>identified occurred in 2015 and occurred as part of legal settlements, but are only now being captured as a result of a review and reconciliation of </a:t>
                      </a:r>
                      <a:r>
                        <a:rPr lang="en-US" sz="600" b="0" i="0" u="none" strike="noStrike" dirty="0" smtClean="0">
                          <a:solidFill>
                            <a:srgbClr val="000000"/>
                          </a:solidFill>
                          <a:effectLst/>
                          <a:latin typeface="Arial" panose="020B0604020202020204" pitchFamily="34" charset="0"/>
                          <a:cs typeface="Arial" panose="020B0604020202020204" pitchFamily="34" charset="0"/>
                        </a:rPr>
                        <a:t>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reporting. </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chemeClr val="tx1"/>
                          </a:solidFill>
                          <a:effectLst/>
                          <a:latin typeface="Arial" panose="020B0604020202020204" pitchFamily="34" charset="0"/>
                          <a:cs typeface="Arial" panose="020B0604020202020204" pitchFamily="34" charset="0"/>
                        </a:rPr>
                        <a:t>-SBNA</a:t>
                      </a:r>
                      <a:r>
                        <a:rPr lang="en-US" sz="600" b="0" i="0" u="none" strike="noStrike" dirty="0">
                          <a:solidFill>
                            <a:schemeClr val="tx1"/>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TBD</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A new reconciliation process has been set up between SC </a:t>
                      </a:r>
                      <a:r>
                        <a:rPr lang="en-US" sz="600" b="0" i="0" u="none" strike="noStrike" dirty="0" smtClean="0">
                          <a:solidFill>
                            <a:srgbClr val="000000"/>
                          </a:solidFill>
                          <a:effectLst/>
                          <a:latin typeface="Arial" panose="020B0604020202020204" pitchFamily="34" charset="0"/>
                          <a:cs typeface="Arial" panose="020B0604020202020204" pitchFamily="34" charset="0"/>
                        </a:rPr>
                        <a:t>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Action plan was implemented in February. Any changes to last month’s remediation activities to further correct the situation is due April 27th.</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TBD</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183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FFC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 is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as it is still within schedule, but due to the potential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0" i="0" u="none" strike="noStrike" dirty="0" smtClean="0">
                          <a:solidFill>
                            <a:srgbClr val="000000"/>
                          </a:solidFill>
                          <a:effectLst/>
                          <a:latin typeface="Arial" panose="020B0604020202020204" pitchFamily="34" charset="0"/>
                          <a:cs typeface="Arial" panose="020B0604020202020204" pitchFamily="34" charset="0"/>
                        </a:rPr>
                        <a:t> validation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delays of market global risk models </a:t>
                      </a:r>
                      <a:r>
                        <a:rPr lang="en-US" sz="600" b="0" i="0" u="none" strike="noStrike" dirty="0" smtClean="0">
                          <a:solidFill>
                            <a:srgbClr val="000000"/>
                          </a:solidFill>
                          <a:effectLst/>
                          <a:latin typeface="Arial" panose="020B0604020202020204" pitchFamily="34" charset="0"/>
                          <a:cs typeface="Arial" panose="020B0604020202020204" pitchFamily="34" charset="0"/>
                        </a:rPr>
                        <a:t>the overall status is set to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until this is resolved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Monitor potential </a:t>
                      </a:r>
                      <a:r>
                        <a:rPr lang="en-US" sz="600" b="0" i="0" u="none" strike="noStrike" dirty="0" smtClean="0">
                          <a:solidFill>
                            <a:srgbClr val="000000"/>
                          </a:solidFill>
                          <a:effectLst/>
                          <a:latin typeface="Arial" panose="020B0604020202020204" pitchFamily="34" charset="0"/>
                          <a:cs typeface="Arial" panose="020B0604020202020204" pitchFamily="34" charset="0"/>
                        </a:rPr>
                        <a:t>delays in validation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605606">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and </a:t>
                      </a:r>
                      <a:r>
                        <a:rPr lang="en-US" sz="800" b="1" i="0" u="none" strike="noStrike" dirty="0"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a:t>
                      </a:r>
                      <a:r>
                        <a:rPr lang="en-US" sz="600" b="0" i="0" u="none"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a:t>
                      </a:r>
                      <a:r>
                        <a:rPr lang="en-US" sz="600" b="0" i="0" u="none" strike="noStrike" dirty="0" smtClean="0">
                          <a:solidFill>
                            <a:srgbClr val="000000"/>
                          </a:solidFill>
                          <a:effectLst/>
                          <a:latin typeface="Arial" panose="020B0604020202020204" pitchFamily="34" charset="0"/>
                          <a:cs typeface="Arial" panose="020B0604020202020204" pitchFamily="34" charset="0"/>
                        </a:rPr>
                        <a:t>Order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a:t>
                      </a:r>
                      <a:r>
                        <a:rPr lang="en-US" sz="600" b="0" i="0" u="none" strike="noStrike" dirty="0">
                          <a:solidFill>
                            <a:srgbClr val="000000"/>
                          </a:solidFill>
                          <a:effectLst/>
                          <a:latin typeface="Arial" panose="020B0604020202020204" pitchFamily="34" charset="0"/>
                          <a:cs typeface="Arial" panose="020B0604020202020204" pitchFamily="34" charset="0"/>
                        </a:rPr>
                        <a:t>work on Heightened Standards and on existing OCC enforcement </a:t>
                      </a:r>
                      <a:r>
                        <a:rPr lang="en-US" sz="600" b="0" i="0" u="none" strike="noStrike" dirty="0" smtClean="0">
                          <a:solidFill>
                            <a:srgbClr val="000000"/>
                          </a:solidFill>
                          <a:effectLst/>
                          <a:latin typeface="Arial" panose="020B0604020202020204" pitchFamily="34" charset="0"/>
                          <a:cs typeface="Arial" panose="020B0604020202020204" pitchFamily="34" charset="0"/>
                        </a:rPr>
                        <a:t>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94194" y="6438570"/>
            <a:ext cx="6452911" cy="461665"/>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20612895"/>
              </p:ext>
            </p:extLst>
          </p:nvPr>
        </p:nvGraphicFramePr>
        <p:xfrm>
          <a:off x="321881" y="507487"/>
          <a:ext cx="8500240" cy="5230368"/>
        </p:xfrm>
        <a:graphic>
          <a:graphicData uri="http://schemas.openxmlformats.org/drawingml/2006/table">
            <a:tbl>
              <a:tblPr firstRow="1" bandRow="1"/>
              <a:tblGrid>
                <a:gridCol w="856771"/>
                <a:gridCol w="762516"/>
                <a:gridCol w="1129950"/>
                <a:gridCol w="753299"/>
                <a:gridCol w="753299"/>
                <a:gridCol w="715943"/>
                <a:gridCol w="527310"/>
                <a:gridCol w="648406"/>
                <a:gridCol w="2352746"/>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Jan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6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59</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dirty="0" smtClean="0">
                          <a:latin typeface="Arial" panose="020B0604020202020204" pitchFamily="34" charset="0"/>
                          <a:cs typeface="Arial" panose="020B0604020202020204" pitchFamily="34" charset="0"/>
                        </a:rPr>
                        <a:t>Glide plan in place</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a:rPr>
                        <a:t>0.28%</a:t>
                      </a:r>
                    </a:p>
                    <a:p>
                      <a:pPr algn="ct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0.26%</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28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1"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3521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(Financial/Insurance)</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$5.0B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(Financial/Insurance)</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76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$4.6B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0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b="0" dirty="0" smtClean="0">
                          <a:latin typeface="Arial" panose="020B0604020202020204" pitchFamily="34" charset="0"/>
                          <a:cs typeface="Arial" panose="020B0604020202020204" pitchFamily="34" charset="0"/>
                        </a:rPr>
                        <a:t>$10.3B</a:t>
                      </a:r>
                      <a:endParaRPr lang="en-US" sz="600" b="0" dirty="0">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none" strike="noStrike" dirty="0" smtClean="0">
                          <a:solidFill>
                            <a:srgbClr val="000000"/>
                          </a:solidFill>
                          <a:effectLst/>
                          <a:latin typeface="Arial" panose="020B0604020202020204" pitchFamily="34" charset="0"/>
                          <a:cs typeface="Arial" panose="020B0604020202020204" pitchFamily="34" charset="0"/>
                        </a:rPr>
                        <a:t>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dirty="0" smtClean="0">
                          <a:solidFill>
                            <a:srgbClr val="000000"/>
                          </a:solidFill>
                          <a:effectLst/>
                          <a:latin typeface="Arial" panose="020B0604020202020204" pitchFamily="34" charset="0"/>
                          <a:cs typeface="Arial" panose="020B0604020202020204" pitchFamily="34" charset="0"/>
                        </a:rPr>
                        <a:t>in development</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7560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dirty="0" smtClean="0">
                          <a:latin typeface="Arial" panose="020B0604020202020204" pitchFamily="34" charset="0"/>
                          <a:cs typeface="Arial" panose="020B0604020202020204" pitchFamily="34" charset="0"/>
                        </a:rPr>
                        <a:t>Gross losses</a:t>
                      </a:r>
                      <a:r>
                        <a:rPr lang="en-US" sz="600" baseline="0" dirty="0" smtClean="0">
                          <a:latin typeface="Arial" panose="020B0604020202020204" pitchFamily="34" charset="0"/>
                          <a:cs typeface="Arial" panose="020B0604020202020204" pitchFamily="34" charset="0"/>
                        </a:rPr>
                        <a:t> / Gross margin</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Gross losses / Gross margin reached 3.85% in Q4 2015, above the </a:t>
                      </a:r>
                      <a:r>
                        <a:rPr lang="en-US" sz="6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trigger by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0.85%</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The increase was primarily due to a $13.5 MM loss from Overdraft Opt-in Provision (Consumer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Financial Protection Bureau</a:t>
                      </a:r>
                      <a:r>
                        <a:rPr lang="en-US" sz="600" b="0" i="0" u="none" strike="noStrike" dirty="0" smtClean="0">
                          <a:solidFill>
                            <a:schemeClr val="tx1"/>
                          </a:solidFill>
                          <a:effectLst/>
                          <a:latin typeface="Arial" panose="020B0604020202020204" pitchFamily="34" charset="0"/>
                          <a:cs typeface="Arial" panose="020B0604020202020204" pitchFamily="34" charset="0"/>
                        </a:rPr>
                        <a:t>) due to accounting system error.</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smtClean="0">
                          <a:solidFill>
                            <a:schemeClr val="tx1"/>
                          </a:solidFill>
                          <a:effectLst/>
                          <a:latin typeface="Arial" panose="020B0604020202020204" pitchFamily="34" charset="0"/>
                          <a:cs typeface="Arial" panose="020B0604020202020204" pitchFamily="34" charset="0"/>
                        </a:rPr>
                        <a:t>Action</a:t>
                      </a:r>
                      <a:r>
                        <a:rPr lang="en-US" sz="600" b="0" i="0" u="none" strike="noStrike" baseline="0" smtClean="0">
                          <a:solidFill>
                            <a:schemeClr val="tx1"/>
                          </a:solidFill>
                          <a:effectLst/>
                          <a:latin typeface="Arial" panose="020B0604020202020204" pitchFamily="34" charset="0"/>
                          <a:cs typeface="Arial" panose="020B0604020202020204" pitchFamily="34" charset="0"/>
                        </a:rPr>
                        <a:t> plan </a:t>
                      </a:r>
                      <a:r>
                        <a:rPr lang="en-US" sz="600" b="0" i="0" u="none" strike="noStrike" smtClean="0">
                          <a:solidFill>
                            <a:schemeClr val="tx1"/>
                          </a:solidFill>
                          <a:effectLst/>
                          <a:latin typeface="Arial" panose="020B0604020202020204" pitchFamily="34" charset="0"/>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183.0%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$(776)MM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Capital adequacy</a:t>
                      </a:r>
                      <a:r>
                        <a:rPr lang="en-US" sz="600" b="1" baseline="30000" dirty="0" smtClean="0">
                          <a:latin typeface="Arial" panose="020B0604020202020204" pitchFamily="34" charset="0"/>
                          <a:cs typeface="Arial" panose="020B0604020202020204" pitchFamily="34" charset="0"/>
                        </a:rPr>
                        <a:t>5</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SC Total Risk Weighted Assets (RWAs)</a:t>
                      </a: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$38.1B</a:t>
                      </a:r>
                    </a:p>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(with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6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$37.1B</a:t>
                      </a: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$39.1B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ERMC and Capital Committee approved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use a risk weighting of 20% for securitizations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instead of the previous 100%</a:t>
                      </a:r>
                      <a:r>
                        <a:rPr lang="en-US" sz="600" b="0" i="0" u="none" strike="noStrike" dirty="0" smtClean="0">
                          <a:solidFill>
                            <a:srgbClr val="000000"/>
                          </a:solidFill>
                          <a:effectLst/>
                          <a:latin typeface="Arial" panose="020B0604020202020204" pitchFamily="34" charset="0"/>
                          <a:cs typeface="Arial" panose="020B0604020202020204" pitchFamily="34" charset="0"/>
                        </a:rPr>
                        <a:t>, This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will decrease March RWA by $2.1B and move RWA to </a:t>
                      </a:r>
                      <a:r>
                        <a:rPr lang="en-US" sz="600" b="1" i="0" u="none" strike="noStrike" baseline="0" dirty="0" smtClean="0">
                          <a:solidFill>
                            <a:srgbClr val="00B050"/>
                          </a:solidFill>
                          <a:effectLst/>
                          <a:latin typeface="Arial" panose="020B0604020202020204" pitchFamily="34" charset="0"/>
                          <a:cs typeface="Arial" panose="020B0604020202020204" pitchFamily="34" charset="0"/>
                        </a:rPr>
                        <a:t>Green ($36.8B)</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be used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from </a:t>
                      </a:r>
                      <a:r>
                        <a:rPr lang="en-US" sz="600" b="0" i="0" u="none" strike="noStrike" dirty="0" smtClean="0">
                          <a:solidFill>
                            <a:srgbClr val="000000"/>
                          </a:solidFill>
                          <a:effectLst/>
                          <a:latin typeface="Arial" panose="020B0604020202020204" pitchFamily="34" charset="0"/>
                          <a:cs typeface="Arial" panose="020B0604020202020204" pitchFamily="34" charset="0"/>
                        </a:rPr>
                        <a:t>April 2016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Frequency of events &gt;$200K in losses</a:t>
                      </a: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mn-ea"/>
                          <a:cs typeface="Arial" panose="020B0604020202020204" pitchFamily="34" charset="0"/>
                        </a:rPr>
                        <a:t>NA</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 new reconciliation process has been set up between SC 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 was implemented in February. Any changes to last month’s remediation activities to further correct the situation is due April 27th.</a:t>
                      </a:r>
                    </a:p>
                    <a:p>
                      <a:pPr marL="0" algn="l" defTabSz="457200" rtl="0" eaLnBrk="1" fontAlgn="b" latinLnBrk="0" hangingPunct="1"/>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458505"/>
            <a:ext cx="8478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Gross losses/gross margin is a Quarterly </a:t>
            </a:r>
            <a:r>
              <a:rPr lang="en-US" sz="600" dirty="0" smtClean="0">
                <a:latin typeface="Arial" panose="020B0604020202020204" pitchFamily="34" charset="0"/>
                <a:ea typeface="MS PGothic" pitchFamily="34" charset="-128"/>
                <a:cs typeface="Arial" panose="020B0604020202020204" pitchFamily="34" charset="0"/>
                <a:sym typeface="Arial"/>
              </a:rPr>
              <a:t>metrics with a two-month lag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a:pPr>
            <a:endParaRPr lang="en-US" sz="600" dirty="0">
              <a:latin typeface="Arial" panose="020B0604020202020204" pitchFamily="34" charset="0"/>
              <a:ea typeface="MS PGothic" pitchFamily="34" charset="-128"/>
              <a:cs typeface="Arial" panose="020B0604020202020204" pitchFamily="34" charset="0"/>
              <a:sym typeface="Arial"/>
            </a:endParaRP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10429382"/>
              </p:ext>
            </p:extLst>
          </p:nvPr>
        </p:nvGraphicFramePr>
        <p:xfrm>
          <a:off x="381000" y="304800"/>
          <a:ext cx="8400047" cy="4357035"/>
        </p:xfrm>
        <a:graphic>
          <a:graphicData uri="http://schemas.openxmlformats.org/drawingml/2006/table">
            <a:tbl>
              <a:tblPr firstRow="1" bandRow="1"/>
              <a:tblGrid>
                <a:gridCol w="697595"/>
                <a:gridCol w="556463"/>
                <a:gridCol w="1948269"/>
                <a:gridCol w="554674"/>
                <a:gridCol w="554674"/>
                <a:gridCol w="598611"/>
                <a:gridCol w="585379"/>
                <a:gridCol w="630408"/>
                <a:gridCol w="546214"/>
                <a:gridCol w="523230"/>
                <a:gridCol w="641666"/>
                <a:gridCol w="562864"/>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11.88%</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13.43%</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2,4</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15.31%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11.25%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5</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10.99%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11.88%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7,9</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$37.1B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$39.1B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5828612"/>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startAt="4"/>
            </a:pPr>
            <a:r>
              <a:rPr lang="en-US" sz="600" dirty="0">
                <a:latin typeface="Arial" panose="020B0604020202020204" pitchFamily="34" charset="0"/>
                <a:cs typeface="Arial" panose="020B0604020202020204" pitchFamily="34" charset="0"/>
              </a:rPr>
              <a:t>RWA received ERMC and Capital Committee approval to use a risk weighting of </a:t>
            </a:r>
            <a:r>
              <a:rPr lang="en-US" sz="600" dirty="0" smtClean="0">
                <a:latin typeface="Arial" panose="020B0604020202020204" pitchFamily="34" charset="0"/>
                <a:cs typeface="Arial" panose="020B0604020202020204" pitchFamily="34" charset="0"/>
              </a:rPr>
              <a:t>20% for </a:t>
            </a:r>
            <a:r>
              <a:rPr lang="en-US" sz="600" dirty="0">
                <a:latin typeface="Arial" panose="020B0604020202020204" pitchFamily="34" charset="0"/>
                <a:cs typeface="Arial" panose="020B0604020202020204" pitchFamily="34" charset="0"/>
              </a:rPr>
              <a:t>restricted cash, which would decrease the metric by $2.1bn </a:t>
            </a:r>
            <a:endParaRPr lang="en-US" sz="600" dirty="0" smtClean="0">
              <a:latin typeface="Arial" panose="020B0604020202020204" pitchFamily="34" charset="0"/>
              <a:cs typeface="Arial" panose="020B0604020202020204" pitchFamily="34" charset="0"/>
            </a:endParaRPr>
          </a:p>
          <a:p>
            <a:pPr marL="0" lvl="1"/>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          and </a:t>
            </a:r>
            <a:r>
              <a:rPr lang="en-US" sz="600" dirty="0">
                <a:latin typeface="Arial" panose="020B0604020202020204" pitchFamily="34" charset="0"/>
                <a:cs typeface="Arial" panose="020B0604020202020204" pitchFamily="34" charset="0"/>
              </a:rPr>
              <a:t>move the metric </a:t>
            </a:r>
            <a:r>
              <a:rPr lang="en-US" sz="600" dirty="0" smtClean="0">
                <a:latin typeface="Arial" panose="020B0604020202020204" pitchFamily="34" charset="0"/>
                <a:cs typeface="Arial" panose="020B0604020202020204" pitchFamily="34" charset="0"/>
              </a:rPr>
              <a:t>to green </a:t>
            </a:r>
            <a:r>
              <a:rPr lang="en-US" sz="600" dirty="0">
                <a:latin typeface="Arial" panose="020B0604020202020204" pitchFamily="34" charset="0"/>
                <a:cs typeface="Arial" panose="020B0604020202020204" pitchFamily="34" charset="0"/>
              </a:rPr>
              <a:t>($36.8bn). The revised risk weighting will likely be used on a go forward </a:t>
            </a:r>
            <a:r>
              <a:rPr lang="en-US" sz="600" dirty="0" smtClean="0">
                <a:latin typeface="Arial" panose="020B0604020202020204" pitchFamily="34" charset="0"/>
                <a:cs typeface="Arial" panose="020B0604020202020204" pitchFamily="34" charset="0"/>
              </a:rPr>
              <a:t>basis starting </a:t>
            </a:r>
            <a:r>
              <a:rPr lang="en-US" sz="600" dirty="0">
                <a:latin typeface="Arial" panose="020B0604020202020204" pitchFamily="34" charset="0"/>
                <a:cs typeface="Arial" panose="020B0604020202020204" pitchFamily="34" charset="0"/>
              </a:rPr>
              <a:t>in April </a:t>
            </a:r>
            <a:r>
              <a:rPr lang="en-US" sz="600" dirty="0" smtClean="0">
                <a:latin typeface="Arial" panose="020B0604020202020204" pitchFamily="34" charset="0"/>
                <a:cs typeface="Arial" panose="020B0604020202020204" pitchFamily="34" charset="0"/>
              </a:rPr>
              <a:t>2016</a:t>
            </a:r>
          </a:p>
          <a:p>
            <a:pPr marL="0" lvl="1"/>
            <a:r>
              <a:rPr lang="en-US" sz="600" dirty="0" smtClean="0">
                <a:latin typeface="Arial" panose="020B0604020202020204" pitchFamily="34" charset="0"/>
                <a:cs typeface="Arial" panose="020B0604020202020204" pitchFamily="34" charset="0"/>
              </a:rPr>
              <a:t>11.      SC is now managing to the two metrics of 11% per capital policy </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22850880"/>
              </p:ext>
            </p:extLst>
          </p:nvPr>
        </p:nvGraphicFramePr>
        <p:xfrm>
          <a:off x="304800" y="257870"/>
          <a:ext cx="8517321" cy="5124898"/>
        </p:xfrm>
        <a:graphic>
          <a:graphicData uri="http://schemas.openxmlformats.org/drawingml/2006/table">
            <a:tbl>
              <a:tblPr firstRow="1" bandRow="1"/>
              <a:tblGrid>
                <a:gridCol w="851732"/>
                <a:gridCol w="1703464"/>
                <a:gridCol w="1277599"/>
                <a:gridCol w="1135643"/>
                <a:gridCol w="1135643"/>
                <a:gridCol w="993688"/>
                <a:gridCol w="697539"/>
                <a:gridCol w="722013"/>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lnSpc>
                          <a:spcPct val="100000"/>
                        </a:lnSpc>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$5.0B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$4.6B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$9.1B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a:t>
                      </a:r>
                      <a:r>
                        <a:rPr lang="en-US" sz="800" b="1"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a:t>
            </a: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12594553"/>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59</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6.8</a:t>
                      </a:r>
                      <a:r>
                        <a:rPr lang="en-US" sz="8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0664653"/>
              </p:ext>
            </p:extLst>
          </p:nvPr>
        </p:nvGraphicFramePr>
        <p:xfrm>
          <a:off x="321880" y="450050"/>
          <a:ext cx="8500239" cy="3965585"/>
        </p:xfrm>
        <a:graphic>
          <a:graphicData uri="http://schemas.openxmlformats.org/drawingml/2006/table">
            <a:tbl>
              <a:tblPr firstRow="1" bandRow="1"/>
              <a:tblGrid>
                <a:gridCol w="866312"/>
                <a:gridCol w="1732630"/>
                <a:gridCol w="1371664"/>
                <a:gridCol w="945858"/>
                <a:gridCol w="945858"/>
                <a:gridCol w="1000637"/>
                <a:gridCol w="827521"/>
                <a:gridCol w="809759"/>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27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ea typeface="Calibri"/>
                          <a:cs typeface="Arial" panose="020B0604020202020204" pitchFamily="34" charset="0"/>
                        </a:rPr>
                        <a:t>3</a:t>
                      </a:r>
                      <a:endParaRPr lang="en-US" sz="800" b="0" baseline="300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333296"/>
            <a:ext cx="5286500" cy="738664"/>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TBD due to SHUSA books not being closed on Apr 27</a:t>
            </a:r>
          </a:p>
          <a:p>
            <a:pPr marL="228600" lvl="1" indent="-228600">
              <a:buFontTx/>
              <a:buAutoNum type="arabicPeriod"/>
            </a:pPr>
            <a:r>
              <a:rPr lang="en-US" sz="600" dirty="0" smtClean="0">
                <a:latin typeface="Arial" panose="020B0604020202020204" pitchFamily="34" charset="0"/>
                <a:cs typeface="Arial" panose="020B0604020202020204" pitchFamily="34" charset="0"/>
                <a:sym typeface="Arial"/>
              </a:rPr>
              <a:t>TBD due to a </a:t>
            </a:r>
            <a:r>
              <a:rPr lang="en-US" sz="600" dirty="0" smtClean="0">
                <a:latin typeface="Arial" panose="020B0604020202020204" pitchFamily="34" charset="0"/>
                <a:ea typeface="MS PGothic" pitchFamily="34" charset="-128"/>
                <a:cs typeface="Arial" panose="020B0604020202020204" pitchFamily="34" charset="0"/>
                <a:sym typeface="Arial"/>
              </a:rPr>
              <a:t>two-month lag in reporting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AutoNum type="arabicPeriod"/>
            </a:pPr>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4723</TotalTime>
  <Words>3462</Words>
  <Application>Microsoft Office PowerPoint</Application>
  <PresentationFormat>On-screen Show (4:3)</PresentationFormat>
  <Paragraphs>825</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813</cp:revision>
  <cp:lastPrinted>2016-04-29T20:21:39Z</cp:lastPrinted>
  <dcterms:created xsi:type="dcterms:W3CDTF">2016-01-25T15:48:23Z</dcterms:created>
  <dcterms:modified xsi:type="dcterms:W3CDTF">2016-04-29T21:27:35Z</dcterms:modified>
</cp:coreProperties>
</file>