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2" r:id="rId5"/>
    <p:sldMasterId id="2147483676" r:id="rId6"/>
    <p:sldMasterId id="2147483680" r:id="rId7"/>
  </p:sldMasterIdLst>
  <p:notesMasterIdLst>
    <p:notesMasterId r:id="rId16"/>
  </p:notesMasterIdLst>
  <p:sldIdLst>
    <p:sldId id="256" r:id="rId8"/>
    <p:sldId id="275" r:id="rId9"/>
    <p:sldId id="276" r:id="rId10"/>
    <p:sldId id="266" r:id="rId11"/>
    <p:sldId id="262" r:id="rId12"/>
    <p:sldId id="263" r:id="rId13"/>
    <p:sldId id="270" r:id="rId14"/>
    <p:sldId id="269"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rish, Rut" initials="P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CC"/>
    <a:srgbClr val="E8F6E6"/>
    <a:srgbClr val="E8F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07" autoAdjust="0"/>
    <p:restoredTop sz="99478" autoAdjust="0"/>
  </p:normalViewPr>
  <p:slideViewPr>
    <p:cSldViewPr>
      <p:cViewPr>
        <p:scale>
          <a:sx n="120" d="100"/>
          <a:sy n="120" d="100"/>
        </p:scale>
        <p:origin x="-246" y="240"/>
      </p:cViewPr>
      <p:guideLst>
        <p:guide orient="horz" pos="624"/>
        <p:guide pos="15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5448E58-F4CF-44A8-945A-50814826B206}" type="datetimeFigureOut">
              <a:rPr lang="en-US" smtClean="0"/>
              <a:t>4/21/2016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386FD3E-9833-4BD8-9BDD-48A38677E9CB}" type="slidenum">
              <a:rPr lang="en-US" smtClean="0"/>
              <a:t>‹#›</a:t>
            </a:fld>
            <a:endParaRPr lang="en-US"/>
          </a:p>
        </p:txBody>
      </p:sp>
    </p:spTree>
    <p:extLst>
      <p:ext uri="{BB962C8B-B14F-4D97-AF65-F5344CB8AC3E}">
        <p14:creationId xmlns:p14="http://schemas.microsoft.com/office/powerpoint/2010/main" val="192928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00511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08602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86919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8292432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72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64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4070651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85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1428617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729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6819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229855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0428597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741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68195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1053744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826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478548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760766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691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757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C0013-019A-4060-9DFC-9F9B4E485DC5}"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3609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C0013-019A-4060-9DFC-9F9B4E485DC5}" type="datetimeFigureOut">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2365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C0013-019A-4060-9DFC-9F9B4E485DC5}" type="datetimeFigureOut">
              <a:rPr lang="en-US" smtClean="0"/>
              <a:t>4/21/2016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372122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C0013-019A-4060-9DFC-9F9B4E485DC5}" type="datetimeFigureOut">
              <a:rPr lang="en-US" smtClean="0"/>
              <a:t>4/21/2016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64420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C0013-019A-4060-9DFC-9F9B4E485DC5}" type="datetimeFigureOut">
              <a:rPr lang="en-US" smtClean="0"/>
              <a:t>4/21/2016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93605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30424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7527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image" Target="../media/image1.jpe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C0013-019A-4060-9DFC-9F9B4E485DC5}" type="datetimeFigureOut">
              <a:rPr lang="en-US" smtClean="0"/>
              <a:t>4/21/2016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3BEF3-74A0-43B7-8462-72BCEBF576A2}" type="slidenum">
              <a:rPr lang="en-US" smtClean="0"/>
              <a:t>‹#›</a:t>
            </a:fld>
            <a:endParaRPr lang="en-US"/>
          </a:p>
        </p:txBody>
      </p:sp>
    </p:spTree>
    <p:extLst>
      <p:ext uri="{BB962C8B-B14F-4D97-AF65-F5344CB8AC3E}">
        <p14:creationId xmlns:p14="http://schemas.microsoft.com/office/powerpoint/2010/main" val="305275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510552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036574110"/>
      </p:ext>
    </p:extLst>
  </p:cSld>
  <p:clrMap bg1="lt1" tx1="dk1" bg2="lt2" tx2="dk2" accent1="accent1" accent2="accent2" accent3="accent3" accent4="accent4" accent5="accent5" accent6="accent6" hlink="hlink" folHlink="folHlink"/>
  <p:sldLayoutIdLst>
    <p:sldLayoutId id="2147483665" r:id="rId1"/>
    <p:sldLayoutId id="2147483666"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27278221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810835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40477116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6655609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286664" y="174075"/>
            <a:ext cx="5606672" cy="307777"/>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31787" y="4349163"/>
            <a:ext cx="814228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ct val="120000"/>
              </a:lnSpc>
              <a:spcBef>
                <a:spcPct val="0"/>
              </a:spcBef>
            </a:pPr>
            <a:r>
              <a:rPr lang="en-US" dirty="0" smtClean="0">
                <a:solidFill>
                  <a:prstClr val="white">
                    <a:lumMod val="50000"/>
                  </a:prstClr>
                </a:solidFill>
                <a:latin typeface="Arial"/>
                <a:ea typeface="MS PGothic" pitchFamily="34" charset="-128"/>
                <a:cs typeface="Arial"/>
              </a:rPr>
              <a:t>SHUSA Risk Appetite</a:t>
            </a:r>
            <a:endParaRPr lang="en-US"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2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fontAlgn="base" hangingPunct="0">
              <a:lnSpc>
                <a:spcPts val="2700"/>
              </a:lnSpc>
              <a:spcBef>
                <a:spcPct val="0"/>
              </a:spcBef>
              <a:spcAft>
                <a:spcPts val="600"/>
              </a:spcAft>
            </a:pPr>
            <a:r>
              <a:rPr lang="en-US" sz="20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Statement– February Report</a:t>
            </a:r>
            <a:endParaRPr lang="en-US" sz="2000" b="1" dirty="0">
              <a:solidFill>
                <a:prstClr val="black"/>
              </a:solidFill>
              <a:latin typeface="Arial" panose="020B0604020202020204" pitchFamily="34" charset="0"/>
              <a:ea typeface="MS PGothic" pitchFamily="34" charset="-128"/>
              <a:cs typeface="Arial" panose="020B0604020202020204" pitchFamily="34" charset="0"/>
            </a:endParaRPr>
          </a:p>
          <a:p>
            <a:pPr eaLnBrk="0" fontAlgn="base" hangingPunct="0">
              <a:lnSpc>
                <a:spcPts val="2700"/>
              </a:lnSpc>
              <a:spcBef>
                <a:spcPct val="0"/>
              </a:spcBef>
              <a:spcAft>
                <a:spcPts val="600"/>
              </a:spcAft>
            </a:pPr>
            <a:r>
              <a:rPr lang="en-US" dirty="0" smtClean="0">
                <a:solidFill>
                  <a:prstClr val="black"/>
                </a:solidFill>
                <a:latin typeface="Arial" panose="020B0604020202020204" pitchFamily="34" charset="0"/>
                <a:ea typeface="MS PGothic" pitchFamily="34" charset="-128"/>
                <a:cs typeface="Arial" panose="020B0604020202020204" pitchFamily="34" charset="0"/>
              </a:rPr>
              <a:t>March 2016</a:t>
            </a:r>
            <a:endParaRPr lang="en-US"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311892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3649684"/>
              </p:ext>
            </p:extLst>
          </p:nvPr>
        </p:nvGraphicFramePr>
        <p:xfrm>
          <a:off x="152400" y="710153"/>
          <a:ext cx="8831404" cy="5598867"/>
        </p:xfrm>
        <a:graphic>
          <a:graphicData uri="http://schemas.openxmlformats.org/drawingml/2006/table">
            <a:tbl>
              <a:tblPr firstRow="1" bandRow="1">
                <a:tableStyleId>{5C22544A-7EE6-4342-B048-85BDC9FD1C3A}</a:tableStyleId>
              </a:tblPr>
              <a:tblGrid>
                <a:gridCol w="1447800"/>
                <a:gridCol w="533400"/>
                <a:gridCol w="2590800"/>
                <a:gridCol w="3048000"/>
                <a:gridCol w="1211404"/>
              </a:tblGrid>
              <a:tr h="392033">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Risk Type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Status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RAS Metric Summary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Qualitative Assessment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Key Breach Actions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783395">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1. Capital Adequacy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-Metrics </a:t>
                      </a:r>
                      <a:r>
                        <a:rPr lang="en-US" sz="600" b="0" i="0" u="none" strike="noStrike" dirty="0">
                          <a:solidFill>
                            <a:srgbClr val="000000"/>
                          </a:solidFill>
                          <a:effectLst/>
                          <a:latin typeface="Arial" panose="020B0604020202020204" pitchFamily="34" charset="0"/>
                          <a:cs typeface="Arial" panose="020B0604020202020204" pitchFamily="34" charset="0"/>
                        </a:rPr>
                        <a:t>within appetite</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a:t>
                      </a:r>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Risk Weighted Assets (RWA) metric limit changes month over month based on movement in CET1 capital. RWA improved as the value decreased from $38.4BN in Jan-16 (Limit $38.1BN) to $38.1BN in Feb-16 (Limit $38.5BN).</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-The value of the capital metrics “under stress” will be updated with CCAR outputs in April</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a:t>
                      </a:r>
                      <a:r>
                        <a:rPr lang="en-US" sz="600" b="1" i="0" u="none" strike="noStrike" dirty="0">
                          <a:solidFill>
                            <a:srgbClr val="000000"/>
                          </a:solidFill>
                          <a:effectLst/>
                          <a:latin typeface="Arial" panose="020B0604020202020204" pitchFamily="34" charset="0"/>
                          <a:cs typeface="Arial" panose="020B0604020202020204" pitchFamily="34" charset="0"/>
                        </a:rPr>
                        <a:t>SC: </a:t>
                      </a:r>
                      <a:r>
                        <a:rPr lang="en-US" sz="600" b="0" i="0" u="none" strike="noStrike" dirty="0">
                          <a:solidFill>
                            <a:srgbClr val="000000"/>
                          </a:solidFill>
                          <a:effectLst/>
                          <a:latin typeface="Arial" panose="020B0604020202020204" pitchFamily="34" charset="0"/>
                          <a:cs typeface="Arial" panose="020B0604020202020204" pitchFamily="34" charset="0"/>
                        </a:rPr>
                        <a:t>The Risk Weighted Asset forecast shows movement from </a:t>
                      </a:r>
                      <a:r>
                        <a:rPr lang="en-US" sz="600" b="0" i="0" u="none" strike="noStrike" dirty="0">
                          <a:solidFill>
                            <a:srgbClr val="FFC000"/>
                          </a:solidFill>
                          <a:effectLst/>
                          <a:latin typeface="Arial" panose="020B0604020202020204" pitchFamily="34" charset="0"/>
                          <a:cs typeface="Arial" panose="020B0604020202020204" pitchFamily="34" charset="0"/>
                        </a:rPr>
                        <a:t>Amber </a:t>
                      </a:r>
                      <a:r>
                        <a:rPr lang="en-US" sz="600" b="0" i="0" u="none" strike="noStrike" dirty="0">
                          <a:solidFill>
                            <a:srgbClr val="000000"/>
                          </a:solidFill>
                          <a:effectLst/>
                          <a:latin typeface="Arial" panose="020B0604020202020204" pitchFamily="34" charset="0"/>
                          <a:cs typeface="Arial" panose="020B0604020202020204" pitchFamily="34" charset="0"/>
                        </a:rPr>
                        <a:t>to </a:t>
                      </a:r>
                      <a:r>
                        <a:rPr lang="en-US" sz="600" b="0" i="0" u="none" strike="noStrike" dirty="0">
                          <a:solidFill>
                            <a:srgbClr val="00B050"/>
                          </a:solidFill>
                          <a:effectLst/>
                          <a:latin typeface="Arial" panose="020B0604020202020204" pitchFamily="34" charset="0"/>
                          <a:cs typeface="Arial" panose="020B0604020202020204" pitchFamily="34" charset="0"/>
                        </a:rPr>
                        <a:t>Green</a:t>
                      </a:r>
                      <a:r>
                        <a:rPr lang="en-US" sz="600" b="0" i="0" u="none" strike="noStrike" dirty="0">
                          <a:solidFill>
                            <a:srgbClr val="000000"/>
                          </a:solidFill>
                          <a:effectLst/>
                          <a:latin typeface="Arial" panose="020B0604020202020204" pitchFamily="34" charset="0"/>
                          <a:cs typeface="Arial" panose="020B0604020202020204" pitchFamily="34" charset="0"/>
                        </a:rPr>
                        <a:t> by June-16. When excluding the personal lending portfolio, RWA drops to $36.7BN, which is $200MM above the trigger. SC is unlikely to execute CCART securitization deal in March 2016 due to delayed filing. This will put pressure on RWA metric for March 2016 and the subsequent months.</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Continue monitoring metric</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266723">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2. Credit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endParaRPr lang="en-US" sz="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a:t>
                      </a:r>
                      <a:r>
                        <a:rPr lang="en-US" sz="600" b="1" i="0" u="none" strike="noStrike" dirty="0">
                          <a:solidFill>
                            <a:srgbClr val="000000"/>
                          </a:solidFill>
                          <a:effectLst/>
                          <a:latin typeface="Arial" panose="020B0604020202020204" pitchFamily="34" charset="0"/>
                          <a:cs typeface="Arial" panose="020B0604020202020204" pitchFamily="34" charset="0"/>
                        </a:rPr>
                        <a:t>Industry Exposure: </a:t>
                      </a:r>
                      <a:r>
                        <a:rPr lang="en-US" sz="600" b="0" i="0" u="none" strike="noStrike" dirty="0">
                          <a:solidFill>
                            <a:srgbClr val="FFC000"/>
                          </a:solidFill>
                          <a:effectLst/>
                          <a:latin typeface="Arial" panose="020B0604020202020204" pitchFamily="34" charset="0"/>
                          <a:cs typeface="Arial" panose="020B0604020202020204" pitchFamily="34" charset="0"/>
                        </a:rPr>
                        <a:t>Amber </a:t>
                      </a:r>
                      <a:r>
                        <a:rPr lang="en-US" sz="600" b="0" i="0" u="none" strike="noStrike" dirty="0">
                          <a:solidFill>
                            <a:srgbClr val="000000"/>
                          </a:solidFill>
                          <a:effectLst/>
                          <a:latin typeface="Arial" panose="020B0604020202020204" pitchFamily="34" charset="0"/>
                          <a:cs typeface="Arial" panose="020B0604020202020204" pitchFamily="34" charset="0"/>
                        </a:rPr>
                        <a:t>trigger level for (i) Finance &amp; Insurance (ongoing)  and (ii) Utilities (new). </a:t>
                      </a:r>
                      <a:r>
                        <a:rPr lang="en-US" sz="600" b="0" i="0" u="none" strike="noStrike" dirty="0" smtClean="0">
                          <a:solidFill>
                            <a:srgbClr val="000000"/>
                          </a:solidFill>
                          <a:effectLst/>
                          <a:latin typeface="Arial" panose="020B0604020202020204" pitchFamily="34" charset="0"/>
                          <a:cs typeface="Arial" panose="020B0604020202020204" pitchFamily="34" charset="0"/>
                        </a:rPr>
                        <a:t>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baseline="0" dirty="0" smtClean="0">
                          <a:solidFill>
                            <a:srgbClr val="FF0000"/>
                          </a:solidFill>
                          <a:effectLst/>
                          <a:latin typeface="Arial" panose="020B0604020202020204" pitchFamily="34" charset="0"/>
                          <a:cs typeface="Arial" panose="020B0604020202020204" pitchFamily="34" charset="0"/>
                        </a:rPr>
                        <a:t>Red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primarily due to increased combined $120MM exposure in Movement Mortgage, LLC and </a:t>
                      </a:r>
                      <a:r>
                        <a:rPr lang="en-US" sz="600" b="0" i="0" u="none" strike="noStrike" baseline="0" dirty="0" err="1" smtClean="0">
                          <a:solidFill>
                            <a:srgbClr val="000000"/>
                          </a:solidFill>
                          <a:effectLst/>
                          <a:latin typeface="Arial" panose="020B0604020202020204" pitchFamily="34" charset="0"/>
                          <a:cs typeface="Arial" panose="020B0604020202020204" pitchFamily="34" charset="0"/>
                        </a:rPr>
                        <a:t>Firstgroup</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America INC; </a:t>
                      </a:r>
                      <a:r>
                        <a:rPr lang="en-US" sz="600" b="0" i="0" u="none" strike="noStrike" dirty="0" smtClean="0">
                          <a:solidFill>
                            <a:srgbClr val="000000"/>
                          </a:solidFill>
                          <a:effectLst/>
                          <a:latin typeface="Arial" panose="020B0604020202020204" pitchFamily="34" charset="0"/>
                          <a:cs typeface="Arial" panose="020B0604020202020204" pitchFamily="34" charset="0"/>
                        </a:rPr>
                        <a:t>Utilities  </a:t>
                      </a:r>
                      <a:r>
                        <a:rPr lang="en-US" sz="600" b="0" i="0" u="none" strike="noStrike" dirty="0">
                          <a:solidFill>
                            <a:srgbClr val="FFC000"/>
                          </a:solidFill>
                          <a:effectLst/>
                          <a:latin typeface="Arial" panose="020B0604020202020204" pitchFamily="34" charset="0"/>
                          <a:cs typeface="Arial" panose="020B0604020202020204" pitchFamily="34" charset="0"/>
                        </a:rPr>
                        <a:t>Amber </a:t>
                      </a:r>
                      <a:r>
                        <a:rPr lang="en-US" sz="600" b="0" i="0" u="none" strike="noStrike" dirty="0">
                          <a:solidFill>
                            <a:srgbClr val="000000"/>
                          </a:solidFill>
                          <a:effectLst/>
                          <a:latin typeface="Arial" panose="020B0604020202020204" pitchFamily="34" charset="0"/>
                          <a:cs typeface="Arial" panose="020B0604020202020204" pitchFamily="34" charset="0"/>
                        </a:rPr>
                        <a:t>due to the reclassification of exposures from other OCC categories.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The # of counterparties with SRR &lt; 5.0 and exposure &gt; $100MM increased from </a:t>
                      </a:r>
                      <a:r>
                        <a:rPr lang="en-US" sz="600" b="0" i="0" u="none" strike="noStrike" dirty="0" smtClean="0">
                          <a:solidFill>
                            <a:srgbClr val="000000"/>
                          </a:solidFill>
                          <a:effectLst/>
                          <a:latin typeface="Arial" panose="020B0604020202020204" pitchFamily="34" charset="0"/>
                          <a:cs typeface="Arial" panose="020B0604020202020204" pitchFamily="34" charset="0"/>
                        </a:rPr>
                        <a:t>7 </a:t>
                      </a:r>
                      <a:r>
                        <a:rPr lang="en-US" sz="600" b="0" i="0" u="none" strike="noStrike" dirty="0">
                          <a:solidFill>
                            <a:srgbClr val="000000"/>
                          </a:solidFill>
                          <a:effectLst/>
                          <a:latin typeface="Arial" panose="020B0604020202020204" pitchFamily="34" charset="0"/>
                          <a:cs typeface="Arial" panose="020B0604020202020204" pitchFamily="34" charset="0"/>
                        </a:rPr>
                        <a:t>to </a:t>
                      </a:r>
                      <a:r>
                        <a:rPr lang="en-US" sz="600" b="0" i="0" u="none" strike="noStrike" dirty="0" smtClean="0">
                          <a:solidFill>
                            <a:srgbClr val="000000"/>
                          </a:solidFill>
                          <a:effectLst/>
                          <a:latin typeface="Arial" panose="020B0604020202020204" pitchFamily="34" charset="0"/>
                          <a:cs typeface="Arial" panose="020B0604020202020204" pitchFamily="34" charset="0"/>
                        </a:rPr>
                        <a:t>10. Continental Resources (Energy Finance)  and Perseus Realty Partners (CRE) were downgraded in March to below a 5 SRR; North town Property Owner (CRE) increased to over $100MM in exposure. </a:t>
                      </a: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a:t>
                      </a:r>
                      <a:r>
                        <a:rPr lang="en-US" sz="600" b="1" i="0" u="none" strike="noStrike" dirty="0">
                          <a:solidFill>
                            <a:srgbClr val="000000"/>
                          </a:solidFill>
                          <a:effectLst/>
                          <a:latin typeface="Arial" panose="020B0604020202020204" pitchFamily="34" charset="0"/>
                          <a:cs typeface="Arial" panose="020B0604020202020204" pitchFamily="34" charset="0"/>
                        </a:rPr>
                        <a:t>Net Charge-Off GCB </a:t>
                      </a:r>
                      <a:r>
                        <a:rPr lang="en-US" sz="600" b="0" i="0" u="none" strike="noStrike" dirty="0">
                          <a:solidFill>
                            <a:srgbClr val="000000"/>
                          </a:solidFill>
                          <a:effectLst/>
                          <a:latin typeface="Arial" panose="020B0604020202020204" pitchFamily="34" charset="0"/>
                          <a:cs typeface="Arial" panose="020B0604020202020204" pitchFamily="34" charset="0"/>
                        </a:rPr>
                        <a:t>remains in </a:t>
                      </a:r>
                      <a:r>
                        <a:rPr lang="en-US" sz="600" b="0"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000000"/>
                          </a:solidFill>
                          <a:effectLst/>
                          <a:latin typeface="Arial" panose="020B0604020202020204" pitchFamily="34" charset="0"/>
                          <a:cs typeface="Arial" panose="020B0604020202020204" pitchFamily="34" charset="0"/>
                        </a:rPr>
                        <a:t> as it is calculated on a rolling 12 month basis. No further NCOs have been booked.</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-Industry exposure trigger is not a major concern as the majority of counterparties in the Finance and Insurance group are not true Financial Institutions, but rather leasing and mortgage warehouse companies.</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-Large </a:t>
                      </a:r>
                      <a:r>
                        <a:rPr lang="en-US" sz="600" b="0" i="0" u="none" strike="noStrike" dirty="0">
                          <a:solidFill>
                            <a:srgbClr val="000000"/>
                          </a:solidFill>
                          <a:effectLst/>
                          <a:latin typeface="Arial" panose="020B0604020202020204" pitchFamily="34" charset="0"/>
                          <a:cs typeface="Arial" panose="020B0604020202020204" pitchFamily="34" charset="0"/>
                        </a:rPr>
                        <a:t>exposures in oil and gas and commodity sectors all under stress due to sector </a:t>
                      </a:r>
                      <a:r>
                        <a:rPr lang="en-US" sz="600" b="0" i="0" u="none" strike="noStrike" dirty="0" smtClean="0">
                          <a:solidFill>
                            <a:srgbClr val="000000"/>
                          </a:solidFill>
                          <a:effectLst/>
                          <a:latin typeface="Arial" panose="020B0604020202020204" pitchFamily="34" charset="0"/>
                          <a:cs typeface="Arial" panose="020B0604020202020204" pitchFamily="34" charset="0"/>
                        </a:rPr>
                        <a:t>deterioration.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Oil and Gas group has seen a continued increase in classified assets, higher provisions and charge offs.</a:t>
                      </a:r>
                      <a:r>
                        <a:rPr lang="en-US" sz="600" b="0"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-The CRE counterparty breach is primarily the result of an OCC directive to risk rate CRE Construction transactions as low pass, causing otherwise strong One Obligor relationships to not reach the 5.0 risk rating hurdle.</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-NCO trigger caused by $24MM charge-off of Oil &amp; Gas account Paragon Offshore Limited after the November sale of  SBNA’s participation in a syndicated loan at 68.7%.</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-Industry </a:t>
                      </a:r>
                      <a:r>
                        <a:rPr lang="en-US" sz="600" b="1" i="0" u="none" strike="noStrike" dirty="0">
                          <a:solidFill>
                            <a:srgbClr val="000000"/>
                          </a:solidFill>
                          <a:effectLst/>
                          <a:latin typeface="Arial" panose="020B0604020202020204" pitchFamily="34" charset="0"/>
                          <a:cs typeface="Arial" panose="020B0604020202020204" pitchFamily="34" charset="0"/>
                        </a:rPr>
                        <a:t>Exposure</a:t>
                      </a:r>
                      <a:r>
                        <a:rPr lang="en-US" sz="600" b="1" i="0" u="none" strike="noStrike"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Action plans for the Industry “trigger” and breach include: 1) June limit recalibration for Utilities 2) a limit increase to $5.5 BN for F&amp;I based on 2016 growth plans</a:t>
                      </a: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1" i="0" u="none" strike="noStrike" dirty="0" smtClean="0">
                          <a:solidFill>
                            <a:srgbClr val="000000"/>
                          </a:solidFill>
                          <a:effectLst/>
                          <a:latin typeface="Arial" panose="020B0604020202020204" pitchFamily="34" charset="0"/>
                          <a:cs typeface="Arial" panose="020B0604020202020204" pitchFamily="34" charset="0"/>
                        </a:rPr>
                        <a:t>-SRR&lt;5 </a:t>
                      </a:r>
                      <a:r>
                        <a:rPr lang="en-US" sz="600" b="1" i="0" u="none" strike="noStrike" dirty="0">
                          <a:solidFill>
                            <a:srgbClr val="000000"/>
                          </a:solidFill>
                          <a:effectLst/>
                          <a:latin typeface="Arial" panose="020B0604020202020204" pitchFamily="34" charset="0"/>
                          <a:cs typeface="Arial" panose="020B0604020202020204" pitchFamily="34" charset="0"/>
                        </a:rPr>
                        <a:t>concentration:</a:t>
                      </a:r>
                      <a:br>
                        <a:rPr lang="en-US" sz="600" b="1"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smtClean="0">
                          <a:solidFill>
                            <a:srgbClr val="000000"/>
                          </a:solidFill>
                          <a:effectLst/>
                          <a:latin typeface="Arial" panose="020B0604020202020204" pitchFamily="34" charset="0"/>
                          <a:cs typeface="Arial" panose="020B0604020202020204" pitchFamily="34" charset="0"/>
                        </a:rPr>
                        <a:t>OCC </a:t>
                      </a:r>
                      <a:r>
                        <a:rPr lang="en-US" sz="600" b="0" i="0" u="none" strike="noStrike" dirty="0">
                          <a:solidFill>
                            <a:srgbClr val="000000"/>
                          </a:solidFill>
                          <a:effectLst/>
                          <a:latin typeface="Arial" panose="020B0604020202020204" pitchFamily="34" charset="0"/>
                          <a:cs typeface="Arial" panose="020B0604020202020204" pitchFamily="34" charset="0"/>
                        </a:rPr>
                        <a:t>has given the opportunity to raise ratings on stabilized construction deals (leasing space, producing income). Breached deals are in construction phase and exceptions may be required. </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22632">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3. Residual Value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Metrics within appetite</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93398">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4. </a:t>
                      </a:r>
                      <a:r>
                        <a:rPr lang="en-US" sz="800" b="1" i="0" u="none" strike="noStrike" dirty="0" smtClean="0">
                          <a:solidFill>
                            <a:srgbClr val="FFFFFF"/>
                          </a:solidFill>
                          <a:effectLst/>
                          <a:latin typeface="Arial" panose="020B0604020202020204" pitchFamily="34" charset="0"/>
                          <a:cs typeface="Arial" panose="020B0604020202020204" pitchFamily="34" charset="0"/>
                        </a:rPr>
                        <a:t>Liquidity/Funding</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All Liquidity metrics are within Risk Appetite. However, the overall Risk category is classified as </a:t>
                      </a:r>
                      <a:r>
                        <a:rPr lang="en-US" sz="600" b="1"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000000"/>
                          </a:solidFill>
                          <a:effectLst/>
                          <a:latin typeface="Arial" panose="020B0604020202020204" pitchFamily="34" charset="0"/>
                          <a:cs typeface="Arial" panose="020B0604020202020204" pitchFamily="34" charset="0"/>
                        </a:rPr>
                        <a:t> due to the delay in filing of the </a:t>
                      </a:r>
                      <a:r>
                        <a:rPr lang="en-US" sz="600" b="1" i="0" u="none" strike="noStrike" dirty="0">
                          <a:solidFill>
                            <a:srgbClr val="000000"/>
                          </a:solidFill>
                          <a:effectLst/>
                          <a:latin typeface="Arial" panose="020B0604020202020204" pitchFamily="34" charset="0"/>
                          <a:cs typeface="Arial" panose="020B0604020202020204" pitchFamily="34" charset="0"/>
                        </a:rPr>
                        <a:t>SC</a:t>
                      </a:r>
                      <a:r>
                        <a:rPr lang="en-US" sz="600" b="0" i="0" u="none" strike="noStrike" dirty="0">
                          <a:solidFill>
                            <a:srgbClr val="000000"/>
                          </a:solidFill>
                          <a:effectLst/>
                          <a:latin typeface="Arial" panose="020B0604020202020204" pitchFamily="34" charset="0"/>
                          <a:cs typeface="Arial" panose="020B0604020202020204" pitchFamily="34" charset="0"/>
                        </a:rPr>
                        <a:t> 10K, and the activation of the SC and SHUSA Contingency Funding Plan.</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a:solidFill>
                            <a:srgbClr val="000000"/>
                          </a:solidFill>
                          <a:effectLst/>
                          <a:latin typeface="Arial" panose="020B0604020202020204" pitchFamily="34" charset="0"/>
                          <a:cs typeface="Arial" panose="020B0604020202020204" pitchFamily="34" charset="0"/>
                        </a:rPr>
                        <a:t>SC</a:t>
                      </a:r>
                      <a:r>
                        <a:rPr lang="en-US" sz="600" b="0" i="0" u="none" strike="noStrike" dirty="0">
                          <a:solidFill>
                            <a:srgbClr val="000000"/>
                          </a:solidFill>
                          <a:effectLst/>
                          <a:latin typeface="Arial" panose="020B0604020202020204" pitchFamily="34" charset="0"/>
                          <a:cs typeface="Arial" panose="020B0604020202020204" pitchFamily="34" charset="0"/>
                        </a:rPr>
                        <a:t> has classified Liquidity and Funding as </a:t>
                      </a:r>
                      <a:r>
                        <a:rPr lang="en-US" sz="600" b="0" i="0" u="none" strike="noStrike" dirty="0">
                          <a:solidFill>
                            <a:srgbClr val="FF0000"/>
                          </a:solidFill>
                          <a:effectLst/>
                          <a:latin typeface="Arial" panose="020B0604020202020204" pitchFamily="34" charset="0"/>
                          <a:cs typeface="Arial" panose="020B0604020202020204" pitchFamily="34" charset="0"/>
                        </a:rPr>
                        <a:t>Red</a:t>
                      </a:r>
                      <a:r>
                        <a:rPr lang="en-US" sz="600" b="0" i="0" u="none" strike="noStrike" dirty="0">
                          <a:solidFill>
                            <a:srgbClr val="000000"/>
                          </a:solidFill>
                          <a:effectLst/>
                          <a:latin typeface="Arial" panose="020B0604020202020204" pitchFamily="34" charset="0"/>
                          <a:cs typeface="Arial" panose="020B0604020202020204" pitchFamily="34" charset="0"/>
                        </a:rPr>
                        <a:t> . The SC ACL (Available Committed Liquidity) metric is green as of Feb-16 but may come under pressure during March and April as a result of potential delays in securitizations due to late filing of 10K. </a:t>
                      </a:r>
                      <a:endParaRPr lang="en-US" sz="600" b="1"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a:t>
                      </a:r>
                      <a:r>
                        <a:rPr lang="en-US" sz="600" b="0" i="0" u="none" strike="noStrike" dirty="0" smtClean="0">
                          <a:solidFill>
                            <a:srgbClr val="000000"/>
                          </a:solidFill>
                          <a:effectLst/>
                          <a:latin typeface="Arial" panose="020B0604020202020204" pitchFamily="34" charset="0"/>
                          <a:cs typeface="Arial" panose="020B0604020202020204" pitchFamily="34" charset="0"/>
                        </a:rPr>
                        <a:t>’s non-compliance with Borrower-in-Custody (BIC) program requirements elevates funding risk.</a:t>
                      </a: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a:solidFill>
                            <a:srgbClr val="000000"/>
                          </a:solidFill>
                          <a:effectLst/>
                          <a:latin typeface="Arial" panose="020B0604020202020204" pitchFamily="34" charset="0"/>
                          <a:cs typeface="Arial" panose="020B0604020202020204" pitchFamily="34" charset="0"/>
                        </a:rPr>
                        <a:t>SC</a:t>
                      </a:r>
                      <a:r>
                        <a:rPr lang="en-US" sz="600" b="0" i="0" u="none" strike="noStrike">
                          <a:solidFill>
                            <a:srgbClr val="000000"/>
                          </a:solidFill>
                          <a:effectLst/>
                          <a:latin typeface="Arial" panose="020B0604020202020204" pitchFamily="34" charset="0"/>
                          <a:cs typeface="Arial" panose="020B0604020202020204" pitchFamily="34" charset="0"/>
                        </a:rPr>
                        <a:t> originations are being monitored and managed. New projections call for a net monthly average of $785MM Feb-Jul’16 vs. previous levels of $944MM.</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23304">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5. Interest </a:t>
                      </a:r>
                      <a:r>
                        <a:rPr lang="en-US" sz="800" b="1" i="0" u="none" strike="noStrike" dirty="0" smtClean="0">
                          <a:solidFill>
                            <a:srgbClr val="FFFFFF"/>
                          </a:solidFill>
                          <a:effectLst/>
                          <a:latin typeface="Arial" panose="020B0604020202020204" pitchFamily="34" charset="0"/>
                          <a:cs typeface="Arial" panose="020B0604020202020204" pitchFamily="34" charset="0"/>
                        </a:rPr>
                        <a:t>rate</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Metrics within appetite</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41665">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6. MTM portfolio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Metrics within appetite</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783395">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7. </a:t>
                      </a:r>
                      <a:r>
                        <a:rPr lang="en-US" sz="800" b="1" i="0" u="none" strike="noStrike" dirty="0" smtClean="0">
                          <a:solidFill>
                            <a:srgbClr val="FFFFFF"/>
                          </a:solidFill>
                          <a:effectLst/>
                          <a:latin typeface="Arial" panose="020B0604020202020204" pitchFamily="34" charset="0"/>
                          <a:cs typeface="Arial" panose="020B0604020202020204" pitchFamily="34" charset="0"/>
                        </a:rPr>
                        <a:t>Operational</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1" i="0" u="none" strike="noStrike" dirty="0">
                          <a:solidFill>
                            <a:srgbClr val="000000"/>
                          </a:solidFill>
                          <a:effectLst/>
                          <a:latin typeface="Arial" panose="020B0604020202020204" pitchFamily="34" charset="0"/>
                          <a:cs typeface="Arial" panose="020B0604020202020204" pitchFamily="34" charset="0"/>
                        </a:rPr>
                        <a:t>SC: </a:t>
                      </a:r>
                      <a:r>
                        <a:rPr lang="en-US" sz="600" b="0" i="0" u="none" strike="noStrike" dirty="0">
                          <a:solidFill>
                            <a:srgbClr val="000000"/>
                          </a:solidFill>
                          <a:effectLst/>
                          <a:latin typeface="Arial" panose="020B0604020202020204" pitchFamily="34" charset="0"/>
                          <a:cs typeface="Arial" panose="020B0604020202020204" pitchFamily="34" charset="0"/>
                        </a:rPr>
                        <a:t>there are 4 material risk events &gt; 200K reported in Q1-16, which exceeds the amber trigger of 3 events for the quarter. Additional events have been identified for March, which will lead to an overall limit breach for the quarter. </a:t>
                      </a:r>
                      <a:r>
                        <a:rPr lang="en-US" sz="600" b="1" i="0" u="none" strike="noStrike" dirty="0">
                          <a:solidFill>
                            <a:srgbClr val="000000"/>
                          </a:solidFill>
                          <a:effectLst/>
                          <a:latin typeface="Arial" panose="020B0604020202020204" pitchFamily="34" charset="0"/>
                          <a:cs typeface="Arial" panose="020B0604020202020204" pitchFamily="34" charset="0"/>
                        </a:rPr>
                        <a:t>SBNA:</a:t>
                      </a:r>
                      <a:r>
                        <a:rPr lang="en-US" sz="600" b="0" i="0" u="none" strike="noStrike" dirty="0">
                          <a:solidFill>
                            <a:srgbClr val="000000"/>
                          </a:solidFill>
                          <a:effectLst/>
                          <a:latin typeface="Arial" panose="020B0604020202020204" pitchFamily="34" charset="0"/>
                          <a:cs typeface="Arial" panose="020B0604020202020204" pitchFamily="34" charset="0"/>
                        </a:rPr>
                        <a:t> Gross losses / Gross margin reached 3.85% in Q4 2015, tripping the </a:t>
                      </a:r>
                      <a:r>
                        <a:rPr lang="en-US" sz="600" b="1" i="0" u="none" strike="noStrike" kern="1200" dirty="0">
                          <a:solidFill>
                            <a:srgbClr val="FFC000"/>
                          </a:solidFill>
                          <a:effectLst/>
                          <a:latin typeface="Arial" panose="020B0604020202020204" pitchFamily="34" charset="0"/>
                          <a:ea typeface="+mn-ea"/>
                          <a:cs typeface="Arial" panose="020B0604020202020204" pitchFamily="34" charset="0"/>
                        </a:rPr>
                        <a:t>Amber</a:t>
                      </a:r>
                      <a:r>
                        <a:rPr lang="en-US" sz="600" b="0" i="0" u="none" strike="noStrike" dirty="0">
                          <a:solidFill>
                            <a:srgbClr val="000000"/>
                          </a:solidFill>
                          <a:effectLst/>
                          <a:latin typeface="Arial" panose="020B0604020202020204" pitchFamily="34" charset="0"/>
                          <a:cs typeface="Arial" panose="020B0604020202020204" pitchFamily="34" charset="0"/>
                        </a:rPr>
                        <a:t> trigger. The increase was primarily due to a $13.5 MM loss from Overdraft Opt-in Provision (CFBP) due to accounting system error.</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a:solidFill>
                            <a:srgbClr val="000000"/>
                          </a:solidFill>
                          <a:effectLst/>
                          <a:latin typeface="Arial" panose="020B0604020202020204" pitchFamily="34" charset="0"/>
                          <a:cs typeface="Arial" panose="020B0604020202020204" pitchFamily="34" charset="0"/>
                        </a:rPr>
                        <a:t>SC:</a:t>
                      </a:r>
                      <a:r>
                        <a:rPr lang="en-US" sz="600" b="0" i="0" u="none" strike="noStrike" dirty="0">
                          <a:solidFill>
                            <a:srgbClr val="000000"/>
                          </a:solidFill>
                          <a:effectLst/>
                          <a:latin typeface="Arial" panose="020B0604020202020204" pitchFamily="34" charset="0"/>
                          <a:cs typeface="Arial" panose="020B0604020202020204" pitchFamily="34" charset="0"/>
                        </a:rPr>
                        <a:t> The events identified occurred in 2015 and occurred as part of legal settlements, but are only now being captured as a result of a review and reconciliation of Operational Risk reporting. </a:t>
                      </a:r>
                      <a:r>
                        <a:rPr lang="en-US" sz="600" b="1" i="0" u="none" strike="noStrike" dirty="0">
                          <a:solidFill>
                            <a:srgbClr val="000000"/>
                          </a:solidFill>
                          <a:effectLst/>
                          <a:latin typeface="Arial" panose="020B0604020202020204" pitchFamily="34" charset="0"/>
                          <a:cs typeface="Arial" panose="020B0604020202020204" pitchFamily="34" charset="0"/>
                        </a:rPr>
                        <a:t>SBNA:</a:t>
                      </a:r>
                      <a:r>
                        <a:rPr lang="en-US" sz="600" b="0" i="0" u="none" strike="noStrike" dirty="0">
                          <a:solidFill>
                            <a:srgbClr val="000000"/>
                          </a:solidFill>
                          <a:effectLst/>
                          <a:latin typeface="Arial" panose="020B0604020202020204" pitchFamily="34" charset="0"/>
                          <a:cs typeface="Arial" panose="020B0604020202020204" pitchFamily="34" charset="0"/>
                        </a:rPr>
                        <a:t> The unpredictable nature of operational risk event occurrence, as well as the delay in loss recognition, causes periodic breaches. The level of risk has not increased due to this breach.</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a:solidFill>
                            <a:srgbClr val="000000"/>
                          </a:solidFill>
                          <a:effectLst/>
                          <a:latin typeface="Arial" panose="020B0604020202020204" pitchFamily="34" charset="0"/>
                          <a:cs typeface="Arial" panose="020B0604020202020204" pitchFamily="34" charset="0"/>
                        </a:rPr>
                        <a:t>SC: </a:t>
                      </a:r>
                      <a:r>
                        <a:rPr lang="en-US" sz="600" b="0" i="0" u="none" strike="noStrike" dirty="0">
                          <a:solidFill>
                            <a:srgbClr val="000000"/>
                          </a:solidFill>
                          <a:effectLst/>
                          <a:latin typeface="Arial" panose="020B0604020202020204" pitchFamily="34" charset="0"/>
                          <a:cs typeface="Arial" panose="020B0604020202020204" pitchFamily="34" charset="0"/>
                        </a:rPr>
                        <a:t>A new reconciliation process has been set up between SC Operational Risk and Legal. </a:t>
                      </a:r>
                      <a:r>
                        <a:rPr lang="en-US" sz="600" b="1" i="0" u="none" strike="noStrike" dirty="0">
                          <a:solidFill>
                            <a:srgbClr val="000000"/>
                          </a:solidFill>
                          <a:effectLst/>
                          <a:latin typeface="Arial" panose="020B0604020202020204" pitchFamily="34" charset="0"/>
                          <a:cs typeface="Arial" panose="020B0604020202020204" pitchFamily="34" charset="0"/>
                        </a:rPr>
                        <a:t>SBNA: </a:t>
                      </a:r>
                      <a:r>
                        <a:rPr lang="en-US" sz="600" b="0" i="0" u="none" strike="noStrike" dirty="0">
                          <a:solidFill>
                            <a:srgbClr val="000000"/>
                          </a:solidFill>
                          <a:effectLst/>
                          <a:latin typeface="Arial" panose="020B0604020202020204" pitchFamily="34" charset="0"/>
                          <a:cs typeface="Arial" panose="020B0604020202020204" pitchFamily="34" charset="0"/>
                        </a:rPr>
                        <a:t>The accounting process will be enhanced. New resources will be allocated to monitor the process. </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72108">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8. </a:t>
                      </a:r>
                      <a:r>
                        <a:rPr lang="en-US" sz="800" b="1" i="0" u="none" strike="noStrike" dirty="0" smtClean="0">
                          <a:solidFill>
                            <a:srgbClr val="FFFFFF"/>
                          </a:solidFill>
                          <a:effectLst/>
                          <a:latin typeface="Arial" panose="020B0604020202020204" pitchFamily="34" charset="0"/>
                          <a:cs typeface="Arial" panose="020B0604020202020204" pitchFamily="34" charset="0"/>
                        </a:rPr>
                        <a:t>Model</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Metric within appetite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783395">
                <a:tc>
                  <a:txBody>
                    <a:bodyPr/>
                    <a:lstStyle/>
                    <a:p>
                      <a:pPr algn="ctr" fontAlgn="ctr"/>
                      <a:r>
                        <a:rPr lang="en-US" sz="800" b="1" i="0" u="none" strike="noStrike" dirty="0">
                          <a:solidFill>
                            <a:srgbClr val="FFFFFF"/>
                          </a:solidFill>
                          <a:effectLst/>
                          <a:latin typeface="Arial" panose="020B0604020202020204" pitchFamily="34" charset="0"/>
                          <a:cs typeface="Arial" panose="020B0604020202020204" pitchFamily="34" charset="0"/>
                        </a:rPr>
                        <a:t>9. Compliance </a:t>
                      </a:r>
                      <a:r>
                        <a:rPr lang="en-US" sz="800" b="1" i="0" u="none" strike="noStrike">
                          <a:solidFill>
                            <a:srgbClr val="FFFFFF"/>
                          </a:solidFill>
                          <a:effectLst/>
                          <a:latin typeface="Arial" panose="020B0604020202020204" pitchFamily="34" charset="0"/>
                          <a:cs typeface="Arial" panose="020B0604020202020204" pitchFamily="34" charset="0"/>
                        </a:rPr>
                        <a:t>and </a:t>
                      </a:r>
                      <a:r>
                        <a:rPr lang="en-US" sz="800" b="1" i="0" u="none" strike="noStrike" smtClean="0">
                          <a:solidFill>
                            <a:srgbClr val="FFFFFF"/>
                          </a:solidFill>
                          <a:effectLst/>
                          <a:latin typeface="Arial" panose="020B0604020202020204" pitchFamily="34" charset="0"/>
                          <a:cs typeface="Arial" panose="020B0604020202020204" pitchFamily="34" charset="0"/>
                        </a:rPr>
                        <a:t>Reputational</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600" b="1" i="0" u="none" strike="noStrike" dirty="0">
                          <a:solidFill>
                            <a:srgbClr val="000000"/>
                          </a:solidFill>
                          <a:effectLst/>
                          <a:latin typeface="Arial" panose="020B0604020202020204" pitchFamily="34" charset="0"/>
                          <a:cs typeface="Arial" panose="020B0604020202020204" pitchFamily="34" charset="0"/>
                        </a:rPr>
                        <a:t>SHUSA: </a:t>
                      </a:r>
                      <a:r>
                        <a:rPr lang="en-US" sz="600" b="0" i="0" u="none" strike="noStrike" dirty="0">
                          <a:solidFill>
                            <a:srgbClr val="000000"/>
                          </a:solidFill>
                          <a:effectLst/>
                          <a:latin typeface="Arial" panose="020B0604020202020204" pitchFamily="34" charset="0"/>
                          <a:cs typeface="Arial" panose="020B0604020202020204" pitchFamily="34" charset="0"/>
                        </a:rPr>
                        <a:t>Remains at 25 open MRIAs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1" i="0" u="none" strike="noStrike" dirty="0">
                          <a:solidFill>
                            <a:srgbClr val="000000"/>
                          </a:solidFill>
                          <a:effectLst/>
                          <a:latin typeface="Arial" panose="020B0604020202020204" pitchFamily="34" charset="0"/>
                          <a:cs typeface="Arial" panose="020B0604020202020204" pitchFamily="34" charset="0"/>
                        </a:rPr>
                        <a:t>SBNA: </a:t>
                      </a:r>
                      <a:r>
                        <a:rPr lang="en-US" sz="600" b="0" i="0" u="none" strike="noStrike" dirty="0">
                          <a:solidFill>
                            <a:srgbClr val="000000"/>
                          </a:solidFill>
                          <a:effectLst/>
                          <a:latin typeface="Arial" panose="020B0604020202020204" pitchFamily="34" charset="0"/>
                          <a:cs typeface="Arial" panose="020B0604020202020204" pitchFamily="34" charset="0"/>
                        </a:rPr>
                        <a:t>3 OCC enforcement actions against SBNA: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1) Commitment to Address Findings from Pre-charter Conversion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2</a:t>
                      </a:r>
                      <a:r>
                        <a:rPr lang="en-US" sz="600" b="0" i="0" u="none" strike="noStrike" dirty="0">
                          <a:solidFill>
                            <a:srgbClr val="000000"/>
                          </a:solidFill>
                          <a:effectLst/>
                          <a:latin typeface="Arial" panose="020B0604020202020204" pitchFamily="34" charset="0"/>
                          <a:cs typeface="Arial" panose="020B0604020202020204" pitchFamily="34" charset="0"/>
                        </a:rPr>
                        <a:t>) BSA/AML Part 30 Notice                                                                                               3) Sovereign Identity Protector Consent </a:t>
                      </a:r>
                      <a:r>
                        <a:rPr lang="en-US" sz="600" b="0" i="0" u="none" strike="noStrike" dirty="0" smtClean="0">
                          <a:solidFill>
                            <a:srgbClr val="000000"/>
                          </a:solidFill>
                          <a:effectLst/>
                          <a:latin typeface="Arial" panose="020B0604020202020204" pitchFamily="34" charset="0"/>
                          <a:cs typeface="Arial" panose="020B0604020202020204" pitchFamily="34" charset="0"/>
                        </a:rPr>
                        <a:t>Order</a:t>
                      </a:r>
                    </a:p>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 new</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High Risk Customer RAS metric is being proposed in April.</a:t>
                      </a: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r>
                        <a:rPr lang="en-US" sz="600" b="0" i="0" u="none" strike="noStrike" dirty="0">
                          <a:solidFill>
                            <a:srgbClr val="000000"/>
                          </a:solidFill>
                          <a:effectLst/>
                          <a:latin typeface="Arial" panose="020B0604020202020204" pitchFamily="34" charset="0"/>
                          <a:cs typeface="Arial" panose="020B0604020202020204" pitchFamily="34" charset="0"/>
                        </a:rPr>
                        <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a:solidFill>
                            <a:srgbClr val="000000"/>
                          </a:solidFill>
                          <a:effectLst/>
                          <a:latin typeface="Arial" panose="020B0604020202020204" pitchFamily="34" charset="0"/>
                          <a:cs typeface="Arial" panose="020B0604020202020204" pitchFamily="34" charset="0"/>
                        </a:rPr>
                        <a:t>SBNA:</a:t>
                      </a:r>
                      <a:r>
                        <a:rPr lang="en-US" sz="600" b="0" i="0" u="none" strike="noStrike" dirty="0">
                          <a:solidFill>
                            <a:srgbClr val="000000"/>
                          </a:solidFill>
                          <a:effectLst/>
                          <a:latin typeface="Arial" panose="020B0604020202020204" pitchFamily="34" charset="0"/>
                          <a:cs typeface="Arial" panose="020B0604020202020204" pitchFamily="34" charset="0"/>
                        </a:rPr>
                        <a:t> Failure to meet Heightened Standards by May 2016 will likely cause additional enforcement actions.</a:t>
                      </a:r>
                      <a:br>
                        <a:rPr lang="en-US" sz="600" b="0" i="0" u="none" strike="noStrike" dirty="0">
                          <a:solidFill>
                            <a:srgbClr val="000000"/>
                          </a:solidFill>
                          <a:effectLst/>
                          <a:latin typeface="Arial" panose="020B0604020202020204" pitchFamily="34" charset="0"/>
                          <a:cs typeface="Arial" panose="020B0604020202020204" pitchFamily="34" charset="0"/>
                        </a:rPr>
                      </a:b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Continued work on Heightened Standards and on existing OCC enforcement actions</a:t>
                      </a:r>
                    </a:p>
                  </a:txBody>
                  <a:tcPr marL="9525" marR="9525" marT="9525"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bl>
          </a:graphicData>
        </a:graphic>
      </p:graphicFrame>
      <p:sp>
        <p:nvSpPr>
          <p:cNvPr id="8" name="TextBox 7"/>
          <p:cNvSpPr txBox="1"/>
          <p:nvPr/>
        </p:nvSpPr>
        <p:spPr>
          <a:xfrm>
            <a:off x="254000" y="248488"/>
            <a:ext cx="8890000" cy="461665"/>
          </a:xfrm>
          <a:prstGeom prst="rect">
            <a:avLst/>
          </a:prstGeom>
          <a:noFill/>
        </p:spPr>
        <p:txBody>
          <a:bodyPr wrap="square" rtlCol="0">
            <a:spAutoFit/>
          </a:bodyPr>
          <a:lstStyle/>
          <a:p>
            <a:pPr eaLnBrk="0" fontAlgn="base" hangingPunct="0">
              <a:spcBef>
                <a:spcPct val="0"/>
              </a:spcBef>
              <a:spcAft>
                <a:spcPct val="0"/>
              </a:spcAft>
            </a:pPr>
            <a:r>
              <a:rPr lang="en-US" sz="2400" b="1" dirty="0">
                <a:solidFill>
                  <a:prstClr val="black"/>
                </a:solidFill>
                <a:latin typeface="Arial" charset="0"/>
                <a:ea typeface="MS PGothic" pitchFamily="34" charset="-128"/>
              </a:rPr>
              <a:t>2</a:t>
            </a:r>
            <a:r>
              <a:rPr lang="en-US" sz="2400" b="1" dirty="0" smtClean="0">
                <a:solidFill>
                  <a:prstClr val="black"/>
                </a:solidFill>
                <a:latin typeface="Arial" charset="0"/>
                <a:ea typeface="MS PGothic" pitchFamily="34" charset="-128"/>
              </a:rPr>
              <a:t>. Risk Appetite Statement Dashboard</a:t>
            </a:r>
          </a:p>
        </p:txBody>
      </p:sp>
      <p:grpSp>
        <p:nvGrpSpPr>
          <p:cNvPr id="154" name="Group 153"/>
          <p:cNvGrpSpPr/>
          <p:nvPr/>
        </p:nvGrpSpPr>
        <p:grpSpPr>
          <a:xfrm>
            <a:off x="1828800" y="6324600"/>
            <a:ext cx="2590804" cy="123111"/>
            <a:chOff x="1201643" y="6031365"/>
            <a:chExt cx="3491000" cy="163861"/>
          </a:xfrm>
        </p:grpSpPr>
        <p:sp>
          <p:nvSpPr>
            <p:cNvPr id="155" name="80 CuadroTexto"/>
            <p:cNvSpPr txBox="1"/>
            <p:nvPr/>
          </p:nvSpPr>
          <p:spPr bwMode="gray">
            <a:xfrm>
              <a:off x="1358881" y="6031365"/>
              <a:ext cx="1138487"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69" y="6031365"/>
              <a:ext cx="907574"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57" name="Rectangle 56"/>
          <p:cNvSpPr/>
          <p:nvPr/>
        </p:nvSpPr>
        <p:spPr>
          <a:xfrm>
            <a:off x="1828800" y="6304002"/>
            <a:ext cx="5257800" cy="553998"/>
          </a:xfrm>
          <a:prstGeom prst="rect">
            <a:avLst/>
          </a:prstGeom>
          <a:noFill/>
        </p:spPr>
        <p:txBody>
          <a:bodyPr wrap="square">
            <a:spAutoFit/>
          </a:bodyPr>
          <a:lstStyle/>
          <a:p>
            <a:pPr eaLnBrk="0" fontAlgn="base" hangingPunct="0">
              <a:spcBef>
                <a:spcPct val="0"/>
              </a:spcBef>
              <a:spcAft>
                <a:spcPct val="0"/>
              </a:spcAft>
            </a:pPr>
            <a:endParaRPr lang="en-US" sz="600" dirty="0" smtClean="0">
              <a:solidFill>
                <a:prstClr val="black"/>
              </a:solidFill>
              <a:latin typeface="Arial" panose="020B0604020202020204" pitchFamily="34" charset="0"/>
              <a:ea typeface="MS PGothic" pitchFamily="34" charset="-128"/>
              <a:cs typeface="Arial" panose="020B0604020202020204" pitchFamily="34" charset="0"/>
            </a:endParaRPr>
          </a:p>
          <a:p>
            <a:pPr eaLnBrk="0" fontAlgn="base" hangingPunct="0">
              <a:spcBef>
                <a:spcPct val="0"/>
              </a:spcBef>
              <a:spcAft>
                <a:spcPct val="0"/>
              </a:spcAft>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Aggregated </a:t>
            </a:r>
            <a:r>
              <a:rPr lang="en-US" sz="600" dirty="0">
                <a:solidFill>
                  <a:prstClr val="black"/>
                </a:solidFill>
                <a:latin typeface="Arial" panose="020B0604020202020204" pitchFamily="34" charset="0"/>
                <a:ea typeface="MS PGothic" pitchFamily="34" charset="-128"/>
                <a:cs typeface="Arial" panose="020B0604020202020204" pitchFamily="34" charset="0"/>
              </a:rPr>
              <a:t>RAS status for the purpose of this summary is based on expert judgment and reviewed by ERMC prior to RC and Board. </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Strategic Risk, spanning every risk category, is managed through  strategic planning, material risk program,  and new products/business activities.  For RAS purposes,  it will be represented by: 1) qualitative statements for strategic risk that we currently use, and 2) monitored through all RAS metrics being presented in each risk category. </a:t>
            </a:r>
            <a:endParaRPr lang="en-US" sz="600"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2378370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pPr eaLnBrk="0" fontAlgn="base" hangingPunct="0">
              <a:spcBef>
                <a:spcPct val="0"/>
              </a:spcBef>
              <a:spcAft>
                <a:spcPct val="0"/>
              </a:spcAft>
            </a:pPr>
            <a:r>
              <a:rPr lang="en-US" sz="2400" b="1" dirty="0">
                <a:solidFill>
                  <a:prstClr val="black"/>
                </a:solidFill>
                <a:latin typeface="Arial" charset="0"/>
                <a:ea typeface="MS PGothic" pitchFamily="34" charset="-128"/>
              </a:rPr>
              <a:t>2</a:t>
            </a:r>
            <a:r>
              <a:rPr lang="en-US" sz="2400" b="1" dirty="0" smtClean="0">
                <a:solidFill>
                  <a:prstClr val="black"/>
                </a:solidFill>
                <a:latin typeface="Arial" charset="0"/>
                <a:ea typeface="MS PGothic" pitchFamily="34" charset="-128"/>
              </a:rPr>
              <a:t>. Risk Appetite </a:t>
            </a:r>
            <a:r>
              <a:rPr lang="en-US" sz="2400" b="1" dirty="0">
                <a:solidFill>
                  <a:prstClr val="black"/>
                </a:solidFill>
                <a:latin typeface="Arial" charset="0"/>
                <a:ea typeface="MS PGothic" pitchFamily="34" charset="-128"/>
              </a:rPr>
              <a:t>Statement </a:t>
            </a:r>
            <a:r>
              <a:rPr lang="en-US" sz="2400" b="1" dirty="0" smtClean="0">
                <a:solidFill>
                  <a:prstClr val="black"/>
                </a:solidFill>
                <a:latin typeface="Arial" charset="0"/>
                <a:ea typeface="MS PGothic" pitchFamily="34" charset="-128"/>
              </a:rPr>
              <a:t>– Amber and Red metrics</a:t>
            </a:r>
            <a:endParaRPr lang="en-US" sz="2400" b="1" dirty="0">
              <a:solidFill>
                <a:prstClr val="black"/>
              </a:solidFill>
              <a:latin typeface="Arial" charset="0"/>
              <a:ea typeface="MS PGothic" pitchFamily="34" charset="-128"/>
            </a:endParaRPr>
          </a:p>
        </p:txBody>
      </p:sp>
      <p:sp>
        <p:nvSpPr>
          <p:cNvPr id="10" name="Footnote"/>
          <p:cNvSpPr/>
          <p:nvPr/>
        </p:nvSpPr>
        <p:spPr bwMode="auto">
          <a:xfrm>
            <a:off x="1884948" y="6447711"/>
            <a:ext cx="84782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Metric is on a </a:t>
            </a:r>
            <a:r>
              <a:rPr lang="en-US" sz="600" dirty="0" smtClean="0">
                <a:latin typeface="Arial" panose="020B0604020202020204" pitchFamily="34" charset="0"/>
                <a:ea typeface="MS PGothic" pitchFamily="34" charset="-128"/>
                <a:cs typeface="Arial" panose="020B0604020202020204" pitchFamily="34" charset="0"/>
                <a:sym typeface="Arial"/>
              </a:rPr>
              <a:t>two </a:t>
            </a:r>
            <a:r>
              <a:rPr lang="en-US" sz="600" dirty="0">
                <a:latin typeface="Arial" panose="020B0604020202020204" pitchFamily="34" charset="0"/>
                <a:ea typeface="MS PGothic" pitchFamily="34" charset="-128"/>
                <a:cs typeface="Arial" panose="020B0604020202020204" pitchFamily="34" charset="0"/>
                <a:sym typeface="Arial"/>
              </a:rPr>
              <a:t>month lag</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Gross losses/gross margin is a Quarterly metrics</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PL: Personal Lending – Lending Club (sold on Feb 1st) &amp; Bluestem (Held for Sale)  &amp; NCL (Held for Sale)</a:t>
            </a:r>
          </a:p>
        </p:txBody>
      </p:sp>
      <p:graphicFrame>
        <p:nvGraphicFramePr>
          <p:cNvPr id="5" name="Table 4"/>
          <p:cNvGraphicFramePr>
            <a:graphicFrameLocks noGrp="1"/>
          </p:cNvGraphicFramePr>
          <p:nvPr>
            <p:extLst>
              <p:ext uri="{D42A27DB-BD31-4B8C-83A1-F6EECF244321}">
                <p14:modId xmlns:p14="http://schemas.microsoft.com/office/powerpoint/2010/main" val="2541226722"/>
              </p:ext>
            </p:extLst>
          </p:nvPr>
        </p:nvGraphicFramePr>
        <p:xfrm>
          <a:off x="76200" y="338689"/>
          <a:ext cx="8991600" cy="5478542"/>
        </p:xfrm>
        <a:graphic>
          <a:graphicData uri="http://schemas.openxmlformats.org/drawingml/2006/table">
            <a:tbl>
              <a:tblPr firstRow="1" bandRow="1"/>
              <a:tblGrid>
                <a:gridCol w="914400"/>
                <a:gridCol w="813806"/>
                <a:gridCol w="1205954"/>
                <a:gridCol w="803969"/>
                <a:gridCol w="764100"/>
                <a:gridCol w="723572"/>
                <a:gridCol w="562779"/>
                <a:gridCol w="482382"/>
                <a:gridCol w="2720638"/>
              </a:tblGrid>
              <a:tr h="340653">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36537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lumMod val="9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Jan 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lumMod val="95000"/>
                        </a:sysClr>
                      </a:solidFill>
                      <a:prstDash val="solid"/>
                      <a:round/>
                      <a:headEnd type="none" w="med" len="med"/>
                      <a:tailEnd type="none" w="med" len="med"/>
                    </a:lnL>
                    <a:lnR w="12700" cap="flat" cmpd="sng" algn="ctr">
                      <a:solidFill>
                        <a:sysClr val="window" lastClr="FFFFFF">
                          <a:lumMod val="95000"/>
                        </a:sys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Dec 15</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lumMod val="95000"/>
                        </a:sys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800" b="1" kern="1200" dirty="0" smtClean="0">
                          <a:solidFill>
                            <a:schemeClr val="tx1"/>
                          </a:solidFill>
                          <a:latin typeface="Arial" panose="020B0604020202020204" pitchFamily="34" charset="0"/>
                          <a:ea typeface="+mn-ea"/>
                          <a:cs typeface="Arial" panose="020B0604020202020204" pitchFamily="34" charset="0"/>
                        </a:rPr>
                        <a:t>Amber limit</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Action Plan</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22836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SHUSA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Liquidity</a:t>
                      </a:r>
                      <a:r>
                        <a:rPr lang="en-US" sz="800" b="1" baseline="0" dirty="0" smtClean="0">
                          <a:latin typeface="Arial" panose="020B0604020202020204" pitchFamily="34" charset="0"/>
                          <a:cs typeface="Arial" panose="020B0604020202020204" pitchFamily="34" charset="0"/>
                        </a:rPr>
                        <a:t> / funding</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Survival Horizon</a:t>
                      </a:r>
                      <a:r>
                        <a:rPr lang="en-US" sz="8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12700" cap="flat" cmpd="sng" algn="ctr">
                      <a:solidFill>
                        <a:sysClr val="windowText" lastClr="000000"/>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82 days</a:t>
                      </a:r>
                      <a:endParaRPr lang="en-US" sz="800" b="1" dirty="0" smtClean="0">
                        <a:solidFill>
                          <a:schemeClr val="bg1">
                            <a:lumMod val="75000"/>
                          </a:schemeClr>
                        </a:solidFill>
                        <a:latin typeface="Arial" panose="020B0604020202020204" pitchFamily="34" charset="0"/>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12700" cap="flat" cmpd="sng" algn="ctr">
                      <a:solidFill>
                        <a:sysClr val="windowText" lastClr="000000"/>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a:r>
                        <a:rPr lang="en-US" sz="800" dirty="0" smtClean="0">
                          <a:latin typeface="Arial" panose="020B0604020202020204" pitchFamily="34" charset="0"/>
                          <a:cs typeface="Arial" panose="020B0604020202020204" pitchFamily="34" charset="0"/>
                        </a:rPr>
                        <a:t>S</a:t>
                      </a:r>
                      <a:r>
                        <a:rPr lang="en-US" sz="800" smtClean="0">
                          <a:latin typeface="Arial" panose="020B0604020202020204" pitchFamily="34" charset="0"/>
                          <a:cs typeface="Arial" panose="020B0604020202020204" pitchFamily="34" charset="0"/>
                        </a:rPr>
                        <a:t>lide </a:t>
                      </a:r>
                      <a:r>
                        <a:rPr lang="en-US" sz="800" dirty="0" smtClean="0">
                          <a:latin typeface="Arial" panose="020B0604020202020204" pitchFamily="34" charset="0"/>
                          <a:cs typeface="Arial" panose="020B0604020202020204" pitchFamily="34" charset="0"/>
                        </a:rPr>
                        <a:t>plan in place</a:t>
                      </a:r>
                      <a:endParaRPr lang="en-US" sz="800" dirty="0">
                        <a:latin typeface="Arial" panose="020B0604020202020204" pitchFamily="34" charset="0"/>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56652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25</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Text" lastClr="000000"/>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28</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Text" lastClr="000000"/>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8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2836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SBNA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800" b="1" dirty="0" smtClean="0">
                          <a:solidFill>
                            <a:schemeClr val="tx1"/>
                          </a:solidFill>
                          <a:latin typeface="Arial" panose="020B0604020202020204" pitchFamily="34" charset="0"/>
                          <a:cs typeface="Arial" panose="020B0604020202020204" pitchFamily="34" charset="0"/>
                        </a:rPr>
                        <a:t>0.28%</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ysClr val="windowText" lastClr="000000"/>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800" b="0" dirty="0" smtClean="0">
                          <a:solidFill>
                            <a:schemeClr val="tx1"/>
                          </a:solidFill>
                          <a:latin typeface="Arial" panose="020B0604020202020204" pitchFamily="34" charset="0"/>
                          <a:cs typeface="Arial" panose="020B0604020202020204" pitchFamily="34" charset="0"/>
                        </a:rPr>
                        <a:t>0.26%</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spcBef>
                          <a:spcPts val="0"/>
                        </a:spcBef>
                        <a:spcAft>
                          <a:spcPts val="0"/>
                        </a:spcAft>
                      </a:pPr>
                      <a:r>
                        <a:rPr lang="en-US" sz="800" b="0" dirty="0" smtClean="0">
                          <a:solidFill>
                            <a:srgbClr val="000000"/>
                          </a:solidFill>
                          <a:effectLst/>
                          <a:latin typeface="Arial" panose="020B0604020202020204" pitchFamily="34" charset="0"/>
                          <a:ea typeface="Calibri"/>
                          <a:cs typeface="Arial" panose="020B0604020202020204" pitchFamily="34" charset="0"/>
                        </a:rPr>
                        <a:t>0.28%</a:t>
                      </a:r>
                      <a:endParaRPr lang="en-US" sz="800" b="0" dirty="0">
                        <a:effectLst/>
                        <a:latin typeface="Arial" panose="020B0604020202020204" pitchFamily="34" charset="0"/>
                        <a:ea typeface="Calibri"/>
                        <a:cs typeface="Arial" panose="020B0604020202020204" pitchFamily="34" charset="0"/>
                      </a:endParaRPr>
                    </a:p>
                  </a:txBody>
                  <a:tcPr marL="68580" marR="68580" marT="0" marB="0" anchor="ctr">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800"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800"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800" dirty="0" smtClean="0">
                          <a:solidFill>
                            <a:prstClr val="black"/>
                          </a:solidFill>
                          <a:latin typeface="Arial" panose="020B0604020202020204" pitchFamily="34" charset="0"/>
                          <a:ea typeface="MS PGothic" pitchFamily="34" charset="-128"/>
                          <a:cs typeface="Arial" panose="020B0604020202020204" pitchFamily="34" charset="0"/>
                        </a:rPr>
                        <a:t>emains in Amber as it is calculated on a rolling 12 month basis. No further NCOs have been booked. No further actions to take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8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50239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8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12700" cap="flat" cmpd="sng" algn="ctr">
                      <a:solidFill>
                        <a:sysClr val="windowText" lastClr="000000"/>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a:t>
                      </a: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a:t>
                      </a:r>
                    </a:p>
                  </a:txBody>
                  <a:tcPr marL="45720" marR="45720">
                    <a:lnL w="12700" cap="flat" cmpd="sng" algn="ctr">
                      <a:solidFill>
                        <a:srgbClr val="FFCCCC"/>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Text" lastClr="000000"/>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rgbClr val="000000"/>
                          </a:solidFill>
                          <a:latin typeface="Arial" panose="020B0604020202020204" pitchFamily="34" charset="0"/>
                          <a:ea typeface="MS PGothic" pitchFamily="34" charset="-128"/>
                          <a:cs typeface="Arial" panose="020B0604020202020204" pitchFamily="34" charset="0"/>
                        </a:rPr>
                        <a:t>Action plan submitted – Credit team met with OCC to seek relief from risk rating directive; OCC has given the opportunity to raise ratings on stabilized construction deals (leasing space, producing income). Breached deals are in construction phase and exceptions may be required</a:t>
                      </a: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9455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baseline="0" dirty="0" smtClean="0">
                          <a:solidFill>
                            <a:schemeClr val="tx1"/>
                          </a:solidFill>
                          <a:effectLst/>
                          <a:latin typeface="Arial" panose="020B0604020202020204" pitchFamily="34" charset="0"/>
                          <a:ea typeface="Calibri"/>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ysClr val="windowText" lastClr="000000"/>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lumMod val="50000"/>
                              <a:lumOff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tx1">
                              <a:lumMod val="50000"/>
                              <a:lumOff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tx1">
                            <a:lumMod val="50000"/>
                            <a:lumOff val="50000"/>
                          </a:schemeClr>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$5.1B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lumMod val="50000"/>
                              <a:lumOff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tx1">
                              <a:lumMod val="50000"/>
                              <a:lumOff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tx1">
                            <a:lumMod val="50000"/>
                            <a:lumOff val="50000"/>
                          </a:schemeClr>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rgbClr val="FFCCCC"/>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Text" lastClr="000000"/>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solidFill>
                            <a:srgbClr val="000000"/>
                          </a:solidFill>
                          <a:latin typeface="Arial" panose="020B0604020202020204" pitchFamily="34" charset="0"/>
                          <a:ea typeface="MS PGothic" pitchFamily="34" charset="-128"/>
                          <a:cs typeface="Arial" panose="020B0604020202020204" pitchFamily="34" charset="0"/>
                        </a:rPr>
                        <a:t> </a:t>
                      </a:r>
                      <a:r>
                        <a:rPr lang="en-US" sz="800" dirty="0" smtClean="0">
                          <a:solidFill>
                            <a:srgbClr val="000000"/>
                          </a:solidFill>
                          <a:latin typeface="Arial" panose="020B0604020202020204" pitchFamily="34" charset="0"/>
                          <a:ea typeface="MS PGothic" pitchFamily="34" charset="-128"/>
                          <a:cs typeface="Arial" panose="020B0604020202020204" pitchFamily="34" charset="0"/>
                        </a:rPr>
                        <a:t>Action plan in development</a:t>
                      </a: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6453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$4.8B</a:t>
                      </a:r>
                      <a:endParaRPr lang="en-US" sz="8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effectLst/>
                          <a:latin typeface="Arial" panose="020B0604020202020204" pitchFamily="34" charset="0"/>
                          <a:ea typeface="+mn-ea"/>
                          <a:cs typeface="Arial" panose="020B0604020202020204" pitchFamily="34" charset="0"/>
                        </a:rPr>
                        <a:t>(Utilities)</a:t>
                      </a:r>
                      <a:endParaRPr lang="en-US" sz="800" b="1" kern="1200" dirty="0" smtClean="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ysClr val="windowText" lastClr="000000"/>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35392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8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Operational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Gross losses</a:t>
                      </a:r>
                      <a:r>
                        <a:rPr lang="en-US" sz="800" baseline="0" dirty="0" smtClean="0">
                          <a:latin typeface="Arial" panose="020B0604020202020204" pitchFamily="34" charset="0"/>
                          <a:cs typeface="Arial" panose="020B0604020202020204" pitchFamily="34" charset="0"/>
                        </a:rPr>
                        <a:t> / Gross margin</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3</a:t>
                      </a:r>
                      <a:endParaRPr lang="en-US" sz="8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N/A</a:t>
                      </a:r>
                    </a:p>
                  </a:txBody>
                  <a:tcPr marL="9525" marR="9525" marT="9525" marB="0" anchor="ctr">
                    <a:lnL w="12700" cap="flat" cmpd="sng" algn="ctr">
                      <a:solidFill>
                        <a:sysClr val="windowText" lastClr="000000"/>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ea typeface="Calibri"/>
                          <a:cs typeface="Arial" panose="020B0604020202020204" pitchFamily="34" charset="0"/>
                        </a:rPr>
                        <a:t>N/A</a:t>
                      </a:r>
                    </a:p>
                  </a:txBody>
                  <a:tcPr marL="45720" marR="45720">
                    <a:lnL w="9525"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Text" lastClr="000000"/>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rgbClr val="000000"/>
                          </a:solidFill>
                          <a:latin typeface="Arial" panose="020B0604020202020204" pitchFamily="34" charset="0"/>
                          <a:ea typeface="MS PGothic" pitchFamily="34" charset="-128"/>
                          <a:cs typeface="Arial" panose="020B0604020202020204" pitchFamily="34" charset="0"/>
                        </a:rPr>
                        <a:t>The unpredictable nature of operational risk event occurrence, as well as the delay in loss recognition, causes periodic breaches. The level of risk has not increased due to this breach. </a:t>
                      </a:r>
                      <a:r>
                        <a:rPr lang="en-US" sz="800" dirty="0" smtClean="0">
                          <a:solidFill>
                            <a:prstClr val="black"/>
                          </a:solidFill>
                          <a:latin typeface="Arial" panose="020B0604020202020204" pitchFamily="34" charset="0"/>
                          <a:ea typeface="MS PGothic" pitchFamily="34" charset="-128"/>
                          <a:cs typeface="Arial" panose="020B0604020202020204" pitchFamily="34" charset="0"/>
                        </a:rPr>
                        <a:t>The accounting process will be enhanced. New resources will be allocated to monitor the process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36537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8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12700" cap="flat" cmpd="sng" algn="ctr">
                      <a:solidFill>
                        <a:sysClr val="windowText" lastClr="000000"/>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Text" lastClr="000000"/>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dirty="0" smtClean="0">
                          <a:solidFill>
                            <a:prstClr val="black"/>
                          </a:solidFill>
                          <a:latin typeface="Arial" panose="020B0604020202020204" pitchFamily="34" charset="0"/>
                          <a:ea typeface="MS PGothic" pitchFamily="34" charset="-128"/>
                          <a:cs typeface="Arial" panose="020B0604020202020204" pitchFamily="34" charset="0"/>
                        </a:rPr>
                        <a:t>Continued work on Heightened Standards and on existing OCC enforcement actions</a:t>
                      </a:r>
                    </a:p>
                  </a:txBody>
                  <a:tcPr marL="45720" marR="45720">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30671">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SC</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Capital adequacy</a:t>
                      </a:r>
                      <a:r>
                        <a:rPr lang="en-US" sz="800" b="1" baseline="30000" dirty="0" smtClean="0">
                          <a:latin typeface="Arial" panose="020B0604020202020204" pitchFamily="34" charset="0"/>
                          <a:cs typeface="Arial" panose="020B0604020202020204" pitchFamily="34" charset="0"/>
                        </a:rPr>
                        <a:t>5</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800" b="0" kern="1200" baseline="30000" dirty="0" smtClean="0">
                          <a:solidFill>
                            <a:schemeClr val="tx1"/>
                          </a:solidFill>
                          <a:latin typeface="Arial" panose="020B0604020202020204" pitchFamily="34" charset="0"/>
                          <a:ea typeface="+mn-ea"/>
                          <a:cs typeface="Arial" panose="020B0604020202020204" pitchFamily="34" charset="0"/>
                        </a:rPr>
                        <a:t>6</a:t>
                      </a:r>
                      <a:r>
                        <a:rPr lang="en-US" sz="800" b="1" i="0" kern="1200" baseline="30000" dirty="0" smtClean="0">
                          <a:solidFill>
                            <a:schemeClr val="tx1"/>
                          </a:solidFill>
                          <a:latin typeface="Arial" panose="020B0604020202020204" pitchFamily="34" charset="0"/>
                          <a:ea typeface="+mn-ea"/>
                          <a:cs typeface="Arial" panose="020B0604020202020204" pitchFamily="34" charset="0"/>
                        </a:rPr>
                        <a:t> </a:t>
                      </a:r>
                      <a:endParaRPr lang="en-US" sz="800" b="0" kern="1200" dirty="0" smtClean="0">
                        <a:solidFill>
                          <a:schemeClr val="tx1"/>
                        </a:solidFill>
                        <a:latin typeface="Arial" panose="020B0604020202020204" pitchFamily="34" charset="0"/>
                        <a:ea typeface="+mn-ea"/>
                        <a:cs typeface="Arial" panose="020B0604020202020204" pitchFamily="34" charset="0"/>
                      </a:endParaRPr>
                    </a:p>
                    <a:p>
                      <a:endParaRPr lang="en-US" sz="8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ＭＳ Ｐゴシック"/>
                          <a:cs typeface="Arial" panose="020B0604020202020204" pitchFamily="34" charset="0"/>
                        </a:rPr>
                        <a:t>$38.1B</a:t>
                      </a:r>
                    </a:p>
                    <a:p>
                      <a:pPr marL="0" marR="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ＭＳ Ｐゴシック"/>
                          <a:cs typeface="Arial" panose="020B0604020202020204" pitchFamily="34" charset="0"/>
                        </a:rPr>
                        <a:t>(with PL</a:t>
                      </a:r>
                      <a:r>
                        <a:rPr lang="en-US" sz="800" b="1" i="0" kern="1200" baseline="30000" dirty="0" smtClean="0">
                          <a:solidFill>
                            <a:schemeClr val="tx1"/>
                          </a:solidFill>
                          <a:latin typeface="Arial" panose="020B0604020202020204" pitchFamily="34" charset="0"/>
                          <a:ea typeface="ＭＳ Ｐゴシック"/>
                          <a:cs typeface="Arial" panose="020B0604020202020204" pitchFamily="34" charset="0"/>
                        </a:rPr>
                        <a:t>4</a:t>
                      </a:r>
                      <a:r>
                        <a:rPr lang="en-US" sz="800" b="1"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800" b="1"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$38.4B</a:t>
                      </a:r>
                    </a:p>
                    <a:p>
                      <a:pPr marL="0" marR="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4</a:t>
                      </a: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lnL w="9525" cap="flat" cmpd="sng" algn="ctr">
                      <a:solidFill>
                        <a:sysClr val="window" lastClr="FFFFFF"/>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$37.7B</a:t>
                      </a:r>
                    </a:p>
                    <a:p>
                      <a:pPr marL="0" marR="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4</a:t>
                      </a: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lnL w="12700" cap="flat" cmpd="sng" algn="ctr">
                      <a:solidFill>
                        <a:srgbClr val="FFFFCC"/>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$36.5B</a:t>
                      </a:r>
                    </a:p>
                  </a:txBody>
                  <a:tcPr marL="45720" marR="45720" anchor="ctr">
                    <a:lnL w="12700" cap="flat" cmpd="sng" algn="ctr">
                      <a:solidFill>
                        <a:sysClr val="windowText" lastClr="000000"/>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$38.5B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algn="l" defTabSz="457200" rtl="0" eaLnBrk="1" fontAlgn="b" latinLnBrk="0" hangingPunct="1"/>
                      <a:r>
                        <a:rPr lang="en-US" sz="800" dirty="0" smtClean="0">
                          <a:solidFill>
                            <a:srgbClr val="000000"/>
                          </a:solidFill>
                          <a:latin typeface="Arial" panose="020B0604020202020204" pitchFamily="34" charset="0"/>
                          <a:ea typeface="MS PGothic" pitchFamily="34" charset="-128"/>
                          <a:cs typeface="Arial" panose="020B0604020202020204" pitchFamily="34" charset="0"/>
                        </a:rPr>
                        <a:t>The Risk Weighted Asset forecast shows movement from Amber to Green by June-16. </a:t>
                      </a:r>
                      <a:r>
                        <a:rPr lang="en-US" sz="800" dirty="0" smtClean="0">
                          <a:solidFill>
                            <a:prstClr val="black"/>
                          </a:solidFill>
                          <a:latin typeface="Arial" panose="020B0604020202020204" pitchFamily="34" charset="0"/>
                          <a:ea typeface="MS PGothic" pitchFamily="34" charset="-128"/>
                          <a:cs typeface="Arial" panose="020B0604020202020204" pitchFamily="34" charset="0"/>
                        </a:rPr>
                        <a:t>Continue monitoring metric</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476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$36.7B (excl.PL)</a:t>
                      </a:r>
                      <a:endParaRPr lang="en-US" sz="800" b="1"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$36.0B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$35.3B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rgbClr val="FFFFCC"/>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vMerge="1">
                  <a:txBody>
                    <a:bodyPr/>
                    <a:lstStyle/>
                    <a:p>
                      <a:endParaRPr lang="en-US"/>
                    </a:p>
                  </a:txBody>
                  <a:tcPr/>
                </a:tc>
                <a:tc vMerge="1">
                  <a:txBody>
                    <a:bodyPr/>
                    <a:lstStyle/>
                    <a:p>
                      <a:endParaRPr lang="en-US"/>
                    </a:p>
                  </a:txBody>
                  <a:tcPr/>
                </a:tc>
                <a:tc vMerge="1">
                  <a:txBody>
                    <a:bodyPr/>
                    <a:lstStyle/>
                    <a:p>
                      <a:endParaRPr lang="en-US"/>
                    </a:p>
                  </a:txBody>
                  <a:tcPr/>
                </a:tc>
              </a:tr>
            </a:tbl>
          </a:graphicData>
        </a:graphic>
      </p:graphicFrame>
    </p:spTree>
    <p:extLst>
      <p:ext uri="{BB962C8B-B14F-4D97-AF65-F5344CB8AC3E}">
        <p14:creationId xmlns:p14="http://schemas.microsoft.com/office/powerpoint/2010/main" val="2240402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note"/>
          <p:cNvSpPr/>
          <p:nvPr/>
        </p:nvSpPr>
        <p:spPr bwMode="auto">
          <a:xfrm>
            <a:off x="1908399" y="5901154"/>
            <a:ext cx="728328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600" dirty="0" smtClean="0">
                <a:latin typeface="Arial"/>
                <a:sym typeface="Arial"/>
              </a:rPr>
              <a:t>Transitional as the regulatory requirements are a core RAS objective and will follow the glide-path</a:t>
            </a:r>
          </a:p>
          <a:p>
            <a:pPr marL="0" lvl="1" algn="l">
              <a:lnSpc>
                <a:spcPct val="100000"/>
              </a:lnSpc>
            </a:pPr>
            <a:r>
              <a:rPr lang="en-US" sz="600" dirty="0" smtClean="0">
                <a:latin typeface="Arial"/>
                <a:sym typeface="Arial"/>
              </a:rPr>
              <a:t>           Quarter end Capital figures are final, monthly capital figures are estimates and subject to change</a:t>
            </a:r>
          </a:p>
          <a:p>
            <a:pPr marL="228600" lvl="1" indent="-228600" algn="l">
              <a:lnSpc>
                <a:spcPct val="100000"/>
              </a:lnSpc>
              <a:buAutoNum type="arabicPeriod" startAt="2"/>
            </a:pPr>
            <a:r>
              <a:rPr lang="en-US" sz="600" dirty="0" smtClean="0">
                <a:latin typeface="Arial"/>
                <a:sym typeface="Arial"/>
              </a:rPr>
              <a:t>SHUSA TCE is being calculated with CMG methodology</a:t>
            </a:r>
          </a:p>
          <a:p>
            <a:pPr marL="228600" lvl="1" indent="-228600" algn="l">
              <a:lnSpc>
                <a:spcPct val="100000"/>
              </a:lnSpc>
              <a:buAutoNum type="arabicPeriod" startAt="2"/>
            </a:pPr>
            <a:r>
              <a:rPr lang="en-US" sz="600" dirty="0" smtClean="0">
                <a:latin typeface="Arial"/>
                <a:sym typeface="Arial"/>
              </a:rPr>
              <a:t>Recast January SHUSA figures </a:t>
            </a:r>
          </a:p>
          <a:p>
            <a:pPr marL="228600" lvl="1" indent="-228600" algn="l">
              <a:lnSpc>
                <a:spcPct val="100000"/>
              </a:lnSpc>
              <a:buAutoNum type="arabicPeriod" startAt="4"/>
            </a:pPr>
            <a:r>
              <a:rPr lang="en-US" sz="600" dirty="0" smtClean="0">
                <a:latin typeface="Arial"/>
                <a:sym typeface="Arial"/>
              </a:rPr>
              <a:t>Recast SBNA value change from 18.30% to 18.31%</a:t>
            </a:r>
          </a:p>
          <a:p>
            <a:pPr marL="228600" lvl="1" indent="-228600">
              <a:buAutoNum type="arabicPeriod" startAt="4"/>
            </a:pPr>
            <a:r>
              <a:rPr lang="en-US" sz="600" dirty="0" smtClean="0">
                <a:latin typeface="Arial"/>
              </a:rPr>
              <a:t>TCE1 is no longer in SHUSA Capital Policy . Therefore, it is not reported by SHUSA Capital Team</a:t>
            </a:r>
          </a:p>
          <a:p>
            <a:pPr marL="228600" lvl="1" indent="-228600">
              <a:buAutoNum type="arabicPeriod" startAt="4"/>
            </a:pPr>
            <a:r>
              <a:rPr lang="en-US" sz="600" dirty="0" smtClean="0">
                <a:latin typeface="Arial"/>
              </a:rPr>
              <a:t>The metric is reported by Regulatory Capital Reporting Team</a:t>
            </a:r>
          </a:p>
          <a:p>
            <a:pPr marL="228600" lvl="1" indent="-228600">
              <a:buAutoNum type="arabicPeriod" startAt="4"/>
            </a:pPr>
            <a:r>
              <a:rPr lang="en-US" sz="600" dirty="0" smtClean="0">
                <a:latin typeface="Arial"/>
              </a:rPr>
              <a:t>SC RWA is not CCAR-linked and therefore does not have baseline and stressed values</a:t>
            </a:r>
          </a:p>
          <a:p>
            <a:pPr marL="228600" lvl="1" indent="-228600">
              <a:buAutoNum type="arabicPeriod" startAt="4"/>
            </a:pPr>
            <a:r>
              <a:rPr lang="en-US" sz="600" dirty="0" smtClean="0">
                <a:latin typeface="Arial"/>
              </a:rPr>
              <a:t>SC RWA moved to Capital adequacy</a:t>
            </a:r>
          </a:p>
          <a:p>
            <a:pPr marL="228600" lvl="1" indent="-228600">
              <a:buFontTx/>
              <a:buAutoNum type="arabicPeriod" startAt="4"/>
            </a:pPr>
            <a:r>
              <a:rPr lang="en-US" sz="600" dirty="0">
                <a:latin typeface="Arial" panose="020B0604020202020204" pitchFamily="34" charset="0"/>
                <a:ea typeface="MS PGothic" pitchFamily="34" charset="-128"/>
                <a:cs typeface="Arial" panose="020B0604020202020204" pitchFamily="34" charset="0"/>
                <a:sym typeface="Arial"/>
              </a:rPr>
              <a:t>PL: Personal Lending – Lending Club (sold on Feb 1st) &amp; Bluestem (Held for Sale)  &amp; NCL (Held for Sale</a:t>
            </a:r>
            <a:r>
              <a:rPr lang="en-US" sz="600" dirty="0" smtClean="0">
                <a:latin typeface="Arial" panose="020B0604020202020204" pitchFamily="34" charset="0"/>
                <a:ea typeface="MS PGothic" pitchFamily="34" charset="-128"/>
                <a:cs typeface="Arial" panose="020B0604020202020204" pitchFamily="34" charset="0"/>
                <a:sym typeface="Arial"/>
              </a:rPr>
              <a:t>)</a:t>
            </a:r>
            <a:endParaRPr lang="en-US" sz="600" dirty="0" smtClean="0">
              <a:latin typeface="Arial" panose="020B0604020202020204" pitchFamily="34" charset="0"/>
              <a:cs typeface="Arial" panose="020B0604020202020204" pitchFamily="34" charset="0"/>
            </a:endParaRPr>
          </a:p>
          <a:p>
            <a:pPr marL="228600" lvl="1" indent="-228600">
              <a:buAutoNum type="arabicPeriod" startAt="4"/>
            </a:pPr>
            <a:endParaRPr lang="en-US" sz="600" dirty="0" smtClean="0">
              <a:latin typeface="Arial"/>
            </a:endParaRPr>
          </a:p>
        </p:txBody>
      </p:sp>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 – Monthly Metrics</a:t>
            </a:r>
            <a:endParaRPr lang="en-US" sz="24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137398870"/>
              </p:ext>
            </p:extLst>
          </p:nvPr>
        </p:nvGraphicFramePr>
        <p:xfrm>
          <a:off x="93025" y="304800"/>
          <a:ext cx="8974775" cy="4357035"/>
        </p:xfrm>
        <a:graphic>
          <a:graphicData uri="http://schemas.openxmlformats.org/drawingml/2006/table">
            <a:tbl>
              <a:tblPr firstRow="1" bandRow="1"/>
              <a:tblGrid>
                <a:gridCol w="743549"/>
                <a:gridCol w="593120"/>
                <a:gridCol w="2076611"/>
                <a:gridCol w="591213"/>
                <a:gridCol w="638045"/>
                <a:gridCol w="612587"/>
                <a:gridCol w="623941"/>
                <a:gridCol w="671936"/>
                <a:gridCol w="582196"/>
                <a:gridCol w="557698"/>
                <a:gridCol w="683936"/>
                <a:gridCol w="599943"/>
              </a:tblGrid>
              <a:tr h="308526">
                <a:tc gridSpan="1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r>
              <a:tr h="268989">
                <a:tc rowSpan="2">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Entity</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Baseline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Stress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800">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Jan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Base</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Stress</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Capital</a:t>
                      </a:r>
                      <a:r>
                        <a:rPr lang="en-US" sz="800" b="1" baseline="0" dirty="0" smtClean="0">
                          <a:solidFill>
                            <a:schemeClr val="tx1"/>
                          </a:solidFill>
                          <a:latin typeface="Arial" panose="020B0604020202020204" pitchFamily="34" charset="0"/>
                          <a:cs typeface="Arial" panose="020B0604020202020204" pitchFamily="34" charset="0"/>
                        </a:rPr>
                        <a:t> adequacy</a:t>
                      </a:r>
                      <a:r>
                        <a:rPr lang="en-US" sz="800" b="1" baseline="30000" dirty="0" smtClean="0">
                          <a:solidFill>
                            <a:schemeClr val="tx1"/>
                          </a:solidFill>
                          <a:latin typeface="Arial" panose="020B0604020202020204" pitchFamily="34" charset="0"/>
                          <a:cs typeface="Arial" panose="020B0604020202020204" pitchFamily="34" charset="0"/>
                        </a:rPr>
                        <a:t>1</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F2"/>
                    </a:solidFill>
                  </a:tcPr>
                </a:tc>
                <a:tc>
                  <a:txBody>
                    <a:bodyPr/>
                    <a:lstStyle/>
                    <a:p>
                      <a:pPr algn="ctr"/>
                      <a:r>
                        <a:rPr lang="en-US" sz="800" b="1" dirty="0" smtClean="0">
                          <a:latin typeface="Arial" panose="020B0604020202020204" pitchFamily="34" charset="0"/>
                          <a:cs typeface="Arial" panose="020B0604020202020204" pitchFamily="34" charset="0"/>
                        </a:rPr>
                        <a:t>11.64%</a:t>
                      </a:r>
                      <a:endParaRPr lang="en-US" sz="800" b="1" dirty="0">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solidFill>
                            <a:schemeClr val="tx1"/>
                          </a:solidFill>
                          <a:latin typeface="Arial" panose="020B0604020202020204" pitchFamily="34" charset="0"/>
                          <a:cs typeface="Arial" panose="020B0604020202020204" pitchFamily="34" charset="0"/>
                        </a:rPr>
                        <a:t>11.59%</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9.4%</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F2"/>
                    </a:solidFill>
                  </a:tcPr>
                </a:tc>
                <a:tc>
                  <a:txBody>
                    <a:bodyPr/>
                    <a:lstStyle/>
                    <a:p>
                      <a:pPr algn="ctr"/>
                      <a:r>
                        <a:rPr lang="en-US" sz="800" b="1" dirty="0" smtClean="0">
                          <a:latin typeface="Arial" panose="020B0604020202020204" pitchFamily="34" charset="0"/>
                          <a:cs typeface="Arial" panose="020B0604020202020204" pitchFamily="34" charset="0"/>
                        </a:rPr>
                        <a:t>13.18%</a:t>
                      </a:r>
                      <a:endParaRPr lang="en-US" sz="800" b="1"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solidFill>
                            <a:schemeClr val="tx1"/>
                          </a:solidFill>
                          <a:latin typeface="Arial" panose="020B0604020202020204" pitchFamily="34" charset="0"/>
                          <a:cs typeface="Arial" panose="020B0604020202020204" pitchFamily="34" charset="0"/>
                        </a:rPr>
                        <a:t>13.13%</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9.5%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F2"/>
                    </a:solidFill>
                  </a:tcPr>
                </a:tc>
                <a:tc>
                  <a:txBody>
                    <a:bodyPr/>
                    <a:lstStyle/>
                    <a:p>
                      <a:pPr algn="ctr"/>
                      <a:r>
                        <a:rPr lang="en-US" sz="800" b="1" dirty="0" smtClean="0">
                          <a:latin typeface="Arial" panose="020B0604020202020204" pitchFamily="34" charset="0"/>
                          <a:cs typeface="Arial" panose="020B0604020202020204" pitchFamily="34" charset="0"/>
                        </a:rPr>
                        <a:t>15.06%</a:t>
                      </a:r>
                      <a:endParaRPr lang="en-US" sz="800" b="1"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solidFill>
                            <a:schemeClr val="tx1"/>
                          </a:solidFill>
                          <a:latin typeface="Arial" panose="020B0604020202020204" pitchFamily="34" charset="0"/>
                          <a:cs typeface="Arial" panose="020B0604020202020204" pitchFamily="34" charset="0"/>
                        </a:rPr>
                        <a:t>15.01%</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11.8%</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F2"/>
                    </a:solidFill>
                  </a:tcPr>
                </a:tc>
                <a:tc>
                  <a:txBody>
                    <a:bodyPr/>
                    <a:lstStyle/>
                    <a:p>
                      <a:pPr algn="ctr"/>
                      <a:r>
                        <a:rPr lang="en-US" sz="800" b="1" dirty="0" smtClean="0">
                          <a:latin typeface="Arial" panose="020B0604020202020204" pitchFamily="34" charset="0"/>
                          <a:cs typeface="Arial" panose="020B0604020202020204" pitchFamily="34" charset="0"/>
                        </a:rPr>
                        <a:t>11.55%</a:t>
                      </a:r>
                      <a:endParaRPr lang="en-US" sz="800" b="1"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solidFill>
                            <a:schemeClr val="tx1"/>
                          </a:solidFill>
                          <a:latin typeface="Arial" panose="020B0604020202020204" pitchFamily="34" charset="0"/>
                          <a:cs typeface="Arial" panose="020B0604020202020204" pitchFamily="34" charset="0"/>
                        </a:rPr>
                        <a:t>11.43%</a:t>
                      </a:r>
                      <a:r>
                        <a:rPr lang="en-US" sz="800" b="1" baseline="30000" dirty="0" smtClean="0">
                          <a:solidFill>
                            <a:schemeClr val="tx1"/>
                          </a:solidFill>
                          <a:latin typeface="Arial" panose="020B0604020202020204" pitchFamily="34" charset="0"/>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9.0%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2</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kern="1200" dirty="0" smtClean="0">
                          <a:solidFill>
                            <a:schemeClr val="bg1">
                              <a:lumMod val="50000"/>
                            </a:schemeClr>
                          </a:solidFill>
                          <a:latin typeface="Arial" panose="020B0604020202020204" pitchFamily="34" charset="0"/>
                          <a:ea typeface="+mn-ea"/>
                          <a:cs typeface="Arial" panose="020B0604020202020204" pitchFamily="34" charset="0"/>
                        </a:rPr>
                        <a:t>NA</a:t>
                      </a:r>
                      <a:r>
                        <a:rPr lang="en-US" sz="800" b="1" kern="1200" baseline="30000" dirty="0" smtClean="0">
                          <a:solidFill>
                            <a:schemeClr val="bg1">
                              <a:lumMod val="50000"/>
                            </a:schemeClr>
                          </a:solidFill>
                          <a:latin typeface="Arial" panose="020B0604020202020204" pitchFamily="34" charset="0"/>
                          <a:ea typeface="+mn-ea"/>
                          <a:cs typeface="Arial" panose="020B0604020202020204" pitchFamily="34" charset="0"/>
                        </a:rPr>
                        <a:t>5</a:t>
                      </a:r>
                      <a:endParaRPr lang="en-US" sz="80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kern="1200" dirty="0" smtClean="0">
                          <a:solidFill>
                            <a:schemeClr val="bg1">
                              <a:lumMod val="50000"/>
                            </a:schemeClr>
                          </a:solidFill>
                          <a:latin typeface="Arial" panose="020B0604020202020204" pitchFamily="34" charset="0"/>
                          <a:ea typeface="+mn-ea"/>
                          <a:cs typeface="Arial" panose="020B0604020202020204" pitchFamily="34" charset="0"/>
                        </a:rPr>
                        <a:t>NA</a:t>
                      </a:r>
                      <a:r>
                        <a:rPr lang="en-US" sz="800" b="1" kern="1200" baseline="30000" dirty="0" smtClean="0">
                          <a:solidFill>
                            <a:schemeClr val="bg1">
                              <a:lumMod val="50000"/>
                            </a:schemeClr>
                          </a:solidFill>
                          <a:latin typeface="Arial" panose="020B0604020202020204" pitchFamily="34" charset="0"/>
                          <a:ea typeface="+mn-ea"/>
                          <a:cs typeface="Arial" panose="020B0604020202020204" pitchFamily="34" charset="0"/>
                        </a:rPr>
                        <a:t>5</a:t>
                      </a:r>
                      <a:endParaRPr lang="en-US" sz="800" kern="1200" dirty="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kern="1200" dirty="0" smtClean="0">
                          <a:solidFill>
                            <a:schemeClr val="bg1">
                              <a:lumMod val="50000"/>
                            </a:schemeClr>
                          </a:solidFill>
                          <a:latin typeface="Arial" panose="020B0604020202020204" pitchFamily="34" charset="0"/>
                          <a:ea typeface="+mn-ea"/>
                          <a:cs typeface="Arial" panose="020B0604020202020204" pitchFamily="34" charset="0"/>
                        </a:rPr>
                        <a:t>NA</a:t>
                      </a:r>
                      <a:r>
                        <a:rPr lang="en-US" sz="800" b="1" kern="1200" baseline="30000" dirty="0" smtClean="0">
                          <a:solidFill>
                            <a:schemeClr val="bg1">
                              <a:lumMod val="50000"/>
                            </a:schemeClr>
                          </a:solidFill>
                          <a:latin typeface="Arial" panose="020B0604020202020204" pitchFamily="34" charset="0"/>
                          <a:ea typeface="+mn-ea"/>
                          <a:cs typeface="Arial" panose="020B0604020202020204" pitchFamily="34" charset="0"/>
                        </a:rPr>
                        <a:t>5</a:t>
                      </a:r>
                      <a:endParaRPr lang="en-US" sz="800" kern="1200" dirty="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6.25%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13.87%</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1" dirty="0" smtClean="0">
                          <a:latin typeface="Arial" panose="020B0604020202020204" pitchFamily="34" charset="0"/>
                          <a:cs typeface="Arial" panose="020B0604020202020204" pitchFamily="34" charset="0"/>
                        </a:rPr>
                        <a:t>13.73%</a:t>
                      </a:r>
                      <a:endParaRPr lang="en-US" sz="800" b="1"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13.67%</a:t>
                      </a:r>
                      <a:endParaRPr lang="en-US" sz="800" b="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10.75%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13.87%</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1" dirty="0" smtClean="0">
                          <a:latin typeface="Arial" panose="020B0604020202020204" pitchFamily="34" charset="0"/>
                          <a:cs typeface="Arial" panose="020B0604020202020204" pitchFamily="34" charset="0"/>
                        </a:rPr>
                        <a:t>13.73%</a:t>
                      </a:r>
                      <a:endParaRPr lang="en-US" sz="800" b="1"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13.67%</a:t>
                      </a:r>
                      <a:endParaRPr lang="en-US" sz="800" b="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latin typeface="Arial" panose="020B0604020202020204" pitchFamily="34" charset="0"/>
                          <a:cs typeface="Arial" panose="020B0604020202020204" pitchFamily="34" charset="0"/>
                        </a:rPr>
                        <a:t>12.50%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12.25%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15.31%</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1" dirty="0" smtClean="0">
                          <a:latin typeface="Arial" panose="020B0604020202020204" pitchFamily="34" charset="0"/>
                          <a:cs typeface="Arial" panose="020B0604020202020204" pitchFamily="34" charset="0"/>
                        </a:rPr>
                        <a:t>15.06%</a:t>
                      </a:r>
                      <a:endParaRPr lang="en-US" sz="800" b="1"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15.00%</a:t>
                      </a:r>
                      <a:endParaRPr lang="en-US" sz="800" b="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latin typeface="Arial" panose="020B0604020202020204" pitchFamily="34" charset="0"/>
                          <a:cs typeface="Arial" panose="020B0604020202020204" pitchFamily="34" charset="0"/>
                        </a:rPr>
                        <a:t>14.30%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14.05%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12.5%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11.25%</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1" dirty="0" smtClean="0">
                          <a:latin typeface="Arial" panose="020B0604020202020204" pitchFamily="34" charset="0"/>
                          <a:cs typeface="Arial" panose="020B0604020202020204" pitchFamily="34" charset="0"/>
                        </a:rPr>
                        <a:t>11.35%</a:t>
                      </a:r>
                      <a:endParaRPr lang="en-US" sz="800" b="1"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11.36%</a:t>
                      </a:r>
                      <a:endParaRPr lang="en-US" sz="800" b="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latin typeface="Arial" panose="020B0604020202020204" pitchFamily="34" charset="0"/>
                          <a:cs typeface="Arial" panose="020B0604020202020204" pitchFamily="34" charset="0"/>
                        </a:rPr>
                        <a:t>9.95%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9.70%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9.7%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10.99%</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10.95%</a:t>
                      </a:r>
                      <a:r>
                        <a:rPr lang="en-US" sz="800" b="1" baseline="30000" dirty="0" smtClean="0">
                          <a:solidFill>
                            <a:schemeClr val="tx1"/>
                          </a:solidFill>
                          <a:latin typeface="Arial" panose="020B0604020202020204" pitchFamily="34" charset="0"/>
                          <a:cs typeface="Arial" panose="020B0604020202020204" pitchFamily="34" charset="0"/>
                        </a:rPr>
                        <a:t>6</a:t>
                      </a:r>
                      <a:endParaRPr lang="en-US" sz="800" b="0" dirty="0" smtClean="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11.15%</a:t>
                      </a:r>
                      <a:r>
                        <a:rPr lang="en-US" sz="800" b="1" baseline="30000" dirty="0" smtClean="0">
                          <a:solidFill>
                            <a:schemeClr val="tx1"/>
                          </a:solidFill>
                          <a:latin typeface="Arial" panose="020B0604020202020204" pitchFamily="34" charset="0"/>
                          <a:cs typeface="Arial" panose="020B0604020202020204" pitchFamily="34" charset="0"/>
                        </a:rPr>
                        <a:t>6</a:t>
                      </a:r>
                      <a:endParaRPr lang="en-US" sz="800" b="0" dirty="0" smtClean="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latin typeface="Arial" panose="020B0604020202020204" pitchFamily="34" charset="0"/>
                          <a:cs typeface="Arial" panose="020B0604020202020204" pitchFamily="34" charset="0"/>
                        </a:rPr>
                        <a:t>9.90%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9.65%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800" dirty="0" smtClean="0">
                          <a:latin typeface="Arial" panose="020B0604020202020204" pitchFamily="34" charset="0"/>
                          <a:cs typeface="Arial" panose="020B0604020202020204" pitchFamily="34" charset="0"/>
                        </a:rPr>
                        <a:t>11.7%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SC</a:t>
                      </a:r>
                      <a:r>
                        <a:rPr lang="en-US" sz="800" b="0" baseline="30000" dirty="0" smtClean="0">
                          <a:solidFill>
                            <a:schemeClr val="tx1"/>
                          </a:solidFill>
                          <a:latin typeface="Arial" panose="020B0604020202020204" pitchFamily="34" charset="0"/>
                          <a:cs typeface="Arial" panose="020B0604020202020204" pitchFamily="34" charset="0"/>
                        </a:rPr>
                        <a:t> </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1" dirty="0" smtClean="0">
                          <a:latin typeface="Arial" panose="020B0604020202020204" pitchFamily="34" charset="0"/>
                          <a:cs typeface="Arial" panose="020B0604020202020204" pitchFamily="34" charset="0"/>
                        </a:rPr>
                        <a:t>11.27%</a:t>
                      </a:r>
                      <a:endParaRPr lang="en-US" sz="800" b="1"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11.05%</a:t>
                      </a:r>
                      <a:endParaRPr lang="en-US" sz="800" b="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10.00%</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1" dirty="0" smtClean="0">
                          <a:latin typeface="Arial" panose="020B0604020202020204" pitchFamily="34" charset="0"/>
                          <a:cs typeface="Arial" panose="020B0604020202020204" pitchFamily="34" charset="0"/>
                        </a:rPr>
                        <a:t>11.27%</a:t>
                      </a:r>
                      <a:endParaRPr lang="en-US" sz="800" b="1"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11.05%</a:t>
                      </a:r>
                      <a:endParaRPr lang="en-US" sz="800" b="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latin typeface="Arial" panose="020B0604020202020204" pitchFamily="34" charset="0"/>
                          <a:cs typeface="Arial" panose="020B0604020202020204" pitchFamily="34" charset="0"/>
                        </a:rPr>
                        <a:t>10.00%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1" dirty="0" smtClean="0">
                          <a:latin typeface="Arial" panose="020B0604020202020204" pitchFamily="34" charset="0"/>
                          <a:cs typeface="Arial" panose="020B0604020202020204" pitchFamily="34" charset="0"/>
                        </a:rPr>
                        <a:t>11.80%</a:t>
                      </a:r>
                      <a:endParaRPr lang="en-US" sz="800" b="1"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11.61%</a:t>
                      </a:r>
                      <a:endParaRPr lang="en-US" sz="800" b="0" dirty="0">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8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latin typeface="Arial" panose="020B0604020202020204" pitchFamily="34" charset="0"/>
                          <a:cs typeface="Arial" panose="020B0604020202020204" pitchFamily="34" charset="0"/>
                        </a:rPr>
                        <a:t>10.50%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dirty="0" smtClean="0">
                          <a:latin typeface="Arial" panose="020B0604020202020204" pitchFamily="34" charset="0"/>
                          <a:cs typeface="Arial" panose="020B0604020202020204" pitchFamily="34" charset="0"/>
                        </a:rPr>
                        <a:t>9.25%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6.0%</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smtClean="0">
                          <a:solidFill>
                            <a:schemeClr val="tx1"/>
                          </a:solidFill>
                          <a:latin typeface="Arial" panose="020B0604020202020204" pitchFamily="34" charset="0"/>
                          <a:ea typeface="+mn-ea"/>
                          <a:cs typeface="Arial" panose="020B0604020202020204" pitchFamily="34" charset="0"/>
                        </a:rPr>
                        <a:t>5.75%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 / SC</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8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800" b="0" kern="1200" baseline="30000" dirty="0" smtClean="0">
                          <a:solidFill>
                            <a:schemeClr val="tx1"/>
                          </a:solidFill>
                          <a:latin typeface="Arial" panose="020B0604020202020204" pitchFamily="34" charset="0"/>
                          <a:ea typeface="+mn-ea"/>
                          <a:cs typeface="Arial" panose="020B0604020202020204" pitchFamily="34" charset="0"/>
                        </a:rPr>
                        <a:t>8</a:t>
                      </a:r>
                      <a:endParaRPr lang="en-US" sz="800" b="0" baseline="300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1"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ＭＳ Ｐゴシック"/>
                          <a:cs typeface="Arial" panose="020B0604020202020204" pitchFamily="34" charset="0"/>
                        </a:rPr>
                        <a:t>$38.1B(with PL</a:t>
                      </a:r>
                      <a:r>
                        <a:rPr lang="en-US" sz="800" b="1" i="0" kern="1200" baseline="30000" dirty="0" smtClean="0">
                          <a:solidFill>
                            <a:schemeClr val="tx1"/>
                          </a:solidFill>
                          <a:latin typeface="Arial" panose="020B0604020202020204" pitchFamily="34" charset="0"/>
                          <a:ea typeface="ＭＳ Ｐゴシック"/>
                          <a:cs typeface="Arial" panose="020B0604020202020204" pitchFamily="34" charset="0"/>
                        </a:rPr>
                        <a:t>9</a:t>
                      </a:r>
                      <a:r>
                        <a:rPr lang="en-US" sz="800" b="1"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800" b="1"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$38.4B(with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9</a:t>
                      </a:r>
                      <a:r>
                        <a:rPr lang="en-US" sz="8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p>
                      <a:r>
                        <a:rPr lang="en-US" sz="800" dirty="0" smtClean="0">
                          <a:latin typeface="Arial" panose="020B0604020202020204" pitchFamily="34" charset="0"/>
                          <a:cs typeface="Arial" panose="020B0604020202020204" pitchFamily="34" charset="0"/>
                        </a:rPr>
                        <a:t>N/A</a:t>
                      </a:r>
                      <a:r>
                        <a:rPr lang="en-US" sz="800" baseline="30000" dirty="0" smtClean="0">
                          <a:latin typeface="Arial" panose="020B0604020202020204" pitchFamily="34" charset="0"/>
                          <a:cs typeface="Arial" panose="020B0604020202020204" pitchFamily="34" charset="0"/>
                        </a:rPr>
                        <a:t>7</a:t>
                      </a:r>
                      <a:endParaRPr lang="en-US" sz="800" baseline="30000" dirty="0">
                        <a:latin typeface="Arial" panose="020B0604020202020204" pitchFamily="34" charset="0"/>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$36.5B</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$38.5B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N/A</a:t>
                      </a:r>
                      <a:r>
                        <a:rPr lang="en-US" sz="800" baseline="30000" dirty="0" smtClean="0">
                          <a:latin typeface="Arial" panose="020B0604020202020204" pitchFamily="34" charset="0"/>
                          <a:cs typeface="Arial" panose="020B0604020202020204" pitchFamily="34" charset="0"/>
                        </a:rPr>
                        <a:t>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N/A</a:t>
                      </a:r>
                      <a:r>
                        <a:rPr lang="en-US" sz="800" baseline="30000" dirty="0" smtClean="0">
                          <a:latin typeface="Arial" panose="020B0604020202020204" pitchFamily="34" charset="0"/>
                          <a:cs typeface="Arial" panose="020B0604020202020204" pitchFamily="34" charset="0"/>
                        </a:rPr>
                        <a:t>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N/A</a:t>
                      </a:r>
                      <a:r>
                        <a:rPr lang="en-US" sz="800" baseline="30000" dirty="0" smtClean="0">
                          <a:latin typeface="Arial" panose="020B0604020202020204" pitchFamily="34" charset="0"/>
                          <a:cs typeface="Arial" panose="020B0604020202020204" pitchFamily="34" charset="0"/>
                        </a:rPr>
                        <a:t>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800" b="1"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$36.7B (excl.PL)</a:t>
                      </a:r>
                      <a:endParaRPr lang="en-US" sz="800" b="1"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$36.0B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vMerge="1">
                  <a:txBody>
                    <a:bodyPr/>
                    <a:lstStyle/>
                    <a:p>
                      <a:endParaRPr lang="en-US"/>
                    </a:p>
                  </a:txBody>
                  <a:tcP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N/A</a:t>
                      </a:r>
                      <a:r>
                        <a:rPr lang="en-US" sz="800" baseline="30000" dirty="0" smtClean="0">
                          <a:latin typeface="Arial" panose="020B0604020202020204" pitchFamily="34" charset="0"/>
                          <a:cs typeface="Arial" panose="020B0604020202020204" pitchFamily="34" charset="0"/>
                        </a:rPr>
                        <a:t>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N/A</a:t>
                      </a:r>
                      <a:r>
                        <a:rPr lang="en-US" sz="800" baseline="30000" dirty="0" smtClean="0">
                          <a:latin typeface="Arial" panose="020B0604020202020204" pitchFamily="34" charset="0"/>
                          <a:cs typeface="Arial" panose="020B0604020202020204" pitchFamily="34" charset="0"/>
                        </a:rPr>
                        <a:t>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N/A</a:t>
                      </a:r>
                      <a:r>
                        <a:rPr lang="en-US" sz="800" baseline="30000" dirty="0" smtClean="0">
                          <a:latin typeface="Arial" panose="020B0604020202020204" pitchFamily="34" charset="0"/>
                          <a:cs typeface="Arial" panose="020B0604020202020204" pitchFamily="34" charset="0"/>
                        </a:rPr>
                        <a:t>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Tree>
    <p:extLst>
      <p:ext uri="{BB962C8B-B14F-4D97-AF65-F5344CB8AC3E}">
        <p14:creationId xmlns:p14="http://schemas.microsoft.com/office/powerpoint/2010/main" val="2507597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67427556"/>
              </p:ext>
            </p:extLst>
          </p:nvPr>
        </p:nvGraphicFramePr>
        <p:xfrm>
          <a:off x="76201" y="257870"/>
          <a:ext cx="8991598" cy="5364420"/>
        </p:xfrm>
        <a:graphic>
          <a:graphicData uri="http://schemas.openxmlformats.org/drawingml/2006/table">
            <a:tbl>
              <a:tblPr firstRow="1" bandRow="1"/>
              <a:tblGrid>
                <a:gridCol w="914399"/>
                <a:gridCol w="1828800"/>
                <a:gridCol w="1371600"/>
                <a:gridCol w="1219200"/>
                <a:gridCol w="1066800"/>
                <a:gridCol w="1066800"/>
                <a:gridCol w="748861"/>
                <a:gridCol w="775138"/>
              </a:tblGrid>
              <a:tr h="429200">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0000"/>
                    </a:solidFill>
                  </a:tcPr>
                </a:tc>
              </a:tr>
              <a:tr h="227330">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Mar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Jan 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tx1"/>
                          </a:solidFill>
                          <a:latin typeface="Arial" panose="020B0604020202020204" pitchFamily="34" charset="0"/>
                          <a:ea typeface="+mn-ea"/>
                          <a:cs typeface="Arial" panose="020B0604020202020204" pitchFamily="34" charset="0"/>
                        </a:rPr>
                        <a:t>Amber limit</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 charge-off rate</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7.38%</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27.40%</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800" b="0" dirty="0" smtClean="0">
                          <a:solidFill>
                            <a:schemeClr val="tx1"/>
                          </a:solidFill>
                          <a:latin typeface="Arial" panose="020B0604020202020204" pitchFamily="34" charset="0"/>
                          <a:cs typeface="Arial" panose="020B0604020202020204" pitchFamily="34" charset="0"/>
                        </a:rPr>
                        <a:t>19.16%</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FFFF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30.0%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35.0%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0.53%</a:t>
                      </a: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0.67%</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800" b="0" dirty="0">
                          <a:solidFill>
                            <a:srgbClr val="000000"/>
                          </a:solidFill>
                          <a:effectLst/>
                          <a:latin typeface="Arial"/>
                          <a:ea typeface="Calibri"/>
                          <a:cs typeface="Times New Roman"/>
                        </a:rPr>
                        <a:t>0.69%</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Small</a:t>
                      </a:r>
                      <a:r>
                        <a:rPr lang="en-US" sz="800" b="0" baseline="0" dirty="0" smtClean="0">
                          <a:latin typeface="Arial" panose="020B0604020202020204" pitchFamily="34" charset="0"/>
                          <a:cs typeface="Arial" panose="020B0604020202020204" pitchFamily="34" charset="0"/>
                        </a:rPr>
                        <a:t> Business</a:t>
                      </a:r>
                      <a:r>
                        <a:rPr lang="en-US" sz="800" b="0" dirty="0" smtClean="0">
                          <a:latin typeface="Arial" panose="020B0604020202020204" pitchFamily="34" charset="0"/>
                          <a:cs typeface="Arial" panose="020B0604020202020204" pitchFamily="34" charset="0"/>
                        </a:rPr>
                        <a:t> + Business</a:t>
                      </a:r>
                      <a:r>
                        <a:rPr lang="en-US" sz="800" b="0" baseline="0" dirty="0" smtClean="0">
                          <a:latin typeface="Arial" panose="020B0604020202020204" pitchFamily="34" charset="0"/>
                          <a:cs typeface="Arial" panose="020B0604020202020204" pitchFamily="34" charset="0"/>
                        </a:rPr>
                        <a:t> Banking + Auto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0.50%</a:t>
                      </a: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0.55%</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875"/>
                        </a:lnSpc>
                        <a:spcBef>
                          <a:spcPts val="0"/>
                        </a:spcBef>
                        <a:spcAft>
                          <a:spcPts val="0"/>
                        </a:spcAft>
                      </a:pPr>
                      <a:r>
                        <a:rPr lang="en-US" sz="800" b="0" dirty="0">
                          <a:solidFill>
                            <a:srgbClr val="000000"/>
                          </a:solidFill>
                          <a:effectLst/>
                          <a:latin typeface="Arial"/>
                          <a:ea typeface="Calibri"/>
                          <a:cs typeface="Times New Roman"/>
                        </a:rPr>
                        <a:t>0.56%</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a:t>
                      </a:r>
                      <a:r>
                        <a:rPr lang="en-US" sz="800" b="0" baseline="0" dirty="0" smtClean="0">
                          <a:latin typeface="Arial" panose="020B0604020202020204" pitchFamily="34" charset="0"/>
                          <a:cs typeface="Arial" panose="020B0604020202020204" pitchFamily="34" charset="0"/>
                        </a:rPr>
                        <a:t> C&amp;I </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0.10%</a:t>
                      </a: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0.24%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800" b="0" dirty="0">
                          <a:solidFill>
                            <a:srgbClr val="000000"/>
                          </a:solidFill>
                          <a:effectLst/>
                          <a:latin typeface="Arial"/>
                          <a:ea typeface="Calibri"/>
                          <a:cs typeface="Times New Roman"/>
                        </a:rPr>
                        <a:t>0.30%</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CRE</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0.05%</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800" b="0" dirty="0">
                          <a:solidFill>
                            <a:srgbClr val="000000"/>
                          </a:solidFill>
                          <a:effectLst/>
                          <a:latin typeface="Arial"/>
                          <a:ea typeface="Calibri"/>
                          <a:cs typeface="Times New Roman"/>
                        </a:rPr>
                        <a:t>0.06%</a:t>
                      </a:r>
                      <a:endParaRPr lang="en-US" sz="800" b="0" dirty="0">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GCB</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0.28%</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fontAlgn="ctr">
                        <a:spcBef>
                          <a:spcPts val="0"/>
                        </a:spcBef>
                        <a:spcAft>
                          <a:spcPts val="0"/>
                        </a:spcAft>
                      </a:pPr>
                      <a:r>
                        <a:rPr lang="en-US" sz="800" b="0" dirty="0">
                          <a:solidFill>
                            <a:schemeClr val="tx1"/>
                          </a:solidFill>
                          <a:effectLst/>
                          <a:latin typeface="Arial"/>
                          <a:ea typeface="Calibri"/>
                          <a:cs typeface="Times New Roman"/>
                        </a:rPr>
                        <a:t>0.26%</a:t>
                      </a:r>
                      <a:endParaRPr lang="en-US" sz="800" b="0" dirty="0">
                        <a:solidFill>
                          <a:schemeClr val="tx1"/>
                        </a:solidFill>
                        <a:effectLst/>
                        <a:latin typeface="Calibri"/>
                        <a:ea typeface="Calibri"/>
                        <a:cs typeface="Times New Roman"/>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Auto</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4.01%</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rgbClr val="FFFFCC"/>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solidFill>
                            <a:schemeClr val="tx1"/>
                          </a:solidFill>
                          <a:latin typeface="Arial" panose="020B0604020202020204" pitchFamily="34" charset="0"/>
                          <a:cs typeface="Arial" panose="020B0604020202020204" pitchFamily="34" charset="0"/>
                        </a:rPr>
                        <a:t>4.00%</a:t>
                      </a:r>
                      <a:r>
                        <a:rPr lang="en-US" sz="8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endParaRPr lang="en-US" sz="800" b="1" kern="1200" dirty="0">
                        <a:solidFill>
                          <a:srgbClr val="FF0000"/>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10.70%</a:t>
                      </a:r>
                      <a:r>
                        <a:rPr lang="en-US" sz="800" b="0" i="0" kern="1200" baseline="30000" dirty="0" smtClean="0">
                          <a:solidFill>
                            <a:schemeClr val="tx1"/>
                          </a:solidFill>
                          <a:effectLst/>
                          <a:latin typeface="Arial" panose="020B0604020202020204" pitchFamily="34" charset="0"/>
                          <a:ea typeface="+mn-ea"/>
                          <a:cs typeface="Arial" panose="020B0604020202020204" pitchFamily="34" charset="0"/>
                        </a:rPr>
                        <a:t>6</a:t>
                      </a:r>
                      <a:endParaRPr lang="en-US" sz="800" b="0" kern="1200" dirty="0">
                        <a:solidFill>
                          <a:srgbClr val="FF0000"/>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6.54%</a:t>
                      </a:r>
                      <a:r>
                        <a:rPr lang="en-US" sz="8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12.50%</a:t>
                      </a:r>
                      <a:r>
                        <a:rPr lang="en-US" sz="800" b="0" i="0" kern="1200" baseline="30000" dirty="0" smtClean="0">
                          <a:solidFill>
                            <a:schemeClr val="tx1"/>
                          </a:solidFill>
                          <a:effectLst/>
                          <a:latin typeface="Arial" panose="020B0604020202020204" pitchFamily="34" charset="0"/>
                          <a:ea typeface="+mn-ea"/>
                          <a:cs typeface="Arial" panose="020B0604020202020204" pitchFamily="34" charset="0"/>
                        </a:rPr>
                        <a:t>6</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13.50%</a:t>
                      </a:r>
                      <a:r>
                        <a:rPr lang="en-US" sz="800" b="0" i="0" kern="1200" baseline="30000" dirty="0" smtClean="0">
                          <a:solidFill>
                            <a:schemeClr val="tx1"/>
                          </a:solidFill>
                          <a:effectLst/>
                          <a:latin typeface="Arial" panose="020B0604020202020204" pitchFamily="34" charset="0"/>
                          <a:ea typeface="+mn-ea"/>
                          <a:cs typeface="Arial" panose="020B0604020202020204" pitchFamily="34" charset="0"/>
                        </a:rPr>
                        <a:t>6</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2.06%</a:t>
                      </a: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2.19%</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2.25%</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F2"/>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i="0" kern="1200" baseline="0" dirty="0" smtClean="0">
                          <a:solidFill>
                            <a:schemeClr val="tx1"/>
                          </a:solidFill>
                          <a:latin typeface="Arial" panose="020B0604020202020204" pitchFamily="34" charset="0"/>
                          <a:ea typeface="+mn-ea"/>
                          <a:cs typeface="Arial" panose="020B0604020202020204" pitchFamily="34" charset="0"/>
                        </a:rPr>
                        <a:t> of </a:t>
                      </a:r>
                      <a:r>
                        <a:rPr lang="en-US" sz="8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&gt; $100MM</a:t>
                      </a:r>
                      <a:r>
                        <a:rPr lang="en-US" sz="8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10</a:t>
                      </a: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ts val="1415"/>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7</a:t>
                      </a:r>
                    </a:p>
                  </a:txBody>
                  <a:tcPr marL="9525" marR="9525" marT="9525" marB="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a:t>
                      </a:r>
                    </a:p>
                  </a:txBody>
                  <a:tcPr marL="9525" marR="9525" marT="9525" marB="0" anchor="ctr">
                    <a:lnL w="12700" cap="flat" cmpd="sng" algn="ctr">
                      <a:solidFill>
                        <a:srgbClr val="FFCC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SBNA</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$5.1B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 </a:t>
                      </a:r>
                      <a:r>
                        <a:rPr lang="en-US" sz="800" b="0" i="0" kern="1200" dirty="0" smtClean="0">
                          <a:solidFill>
                            <a:schemeClr val="bg1">
                              <a:lumMod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bg1">
                              <a:lumMod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bg1">
                            <a:lumMod val="50000"/>
                          </a:schemeClr>
                        </a:solidFill>
                        <a:latin typeface="Arial" panose="020B0604020202020204" pitchFamily="34" charset="0"/>
                        <a:ea typeface="+mn-ea"/>
                        <a:cs typeface="Arial" panose="020B0604020202020204" pitchFamily="34" charset="0"/>
                      </a:endParaRP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 </a:t>
                      </a:r>
                      <a:r>
                        <a:rPr lang="en-US" sz="800" b="0" i="0" kern="1200" dirty="0" smtClean="0">
                          <a:solidFill>
                            <a:schemeClr val="bg1">
                              <a:lumMod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bg1">
                              <a:lumMod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$5.1B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bg1">
                              <a:lumMod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bg1">
                              <a:lumMod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rgbClr val="FFCC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8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bg1">
                              <a:lumMod val="50000"/>
                            </a:schemeClr>
                          </a:solidFill>
                          <a:effectLst/>
                          <a:latin typeface="Arial" panose="020B0604020202020204" pitchFamily="34" charset="0"/>
                          <a:ea typeface="+mn-ea"/>
                          <a:cs typeface="Arial" panose="020B0604020202020204" pitchFamily="34" charset="0"/>
                        </a:rPr>
                        <a:t>(Utilities)</a:t>
                      </a:r>
                      <a:endParaRPr lang="en-US" sz="800" b="0" kern="1200" dirty="0" smtClean="0">
                        <a:solidFill>
                          <a:schemeClr val="bg1">
                            <a:lumMod val="50000"/>
                          </a:schemeClr>
                        </a:solidFill>
                        <a:effectLst/>
                        <a:latin typeface="Arial" panose="020B0604020202020204" pitchFamily="34" charset="0"/>
                        <a:ea typeface="Calibri"/>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1" kern="1200" dirty="0" smtClean="0">
                        <a:solidFill>
                          <a:schemeClr val="bg1">
                            <a:lumMod val="50000"/>
                          </a:schemeClr>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8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bg1">
                              <a:lumMod val="50000"/>
                            </a:schemeClr>
                          </a:solidFill>
                          <a:effectLst/>
                          <a:latin typeface="Arial" panose="020B0604020202020204" pitchFamily="34" charset="0"/>
                          <a:ea typeface="+mn-ea"/>
                          <a:cs typeface="Arial" panose="020B0604020202020204" pitchFamily="34" charset="0"/>
                        </a:rPr>
                        <a:t>(Utilities)</a:t>
                      </a:r>
                      <a:endParaRPr lang="en-US" sz="800" b="0" kern="1200" dirty="0" smtClean="0">
                        <a:solidFill>
                          <a:schemeClr val="bg1">
                            <a:lumMod val="50000"/>
                          </a:schemeClr>
                        </a:solidFill>
                        <a:effectLst/>
                        <a:latin typeface="Arial" panose="020B0604020202020204" pitchFamily="34" charset="0"/>
                        <a:ea typeface="Calibri"/>
                        <a:cs typeface="Arial" panose="020B0604020202020204" pitchFamily="34" charset="0"/>
                      </a:endParaRPr>
                    </a:p>
                  </a:txBody>
                  <a:tcPr marL="9525" marR="9525" marT="9525" marB="0" anchor="ctr"/>
                </a:tc>
                <a:tc vMerge="1">
                  <a:txBody>
                    <a:bodyPr/>
                    <a:lstStyle/>
                    <a:p>
                      <a:endParaRPr lang="en-US"/>
                    </a:p>
                  </a:txBody>
                  <a:tcPr/>
                </a:tc>
                <a:tc vMerge="1">
                  <a:txBody>
                    <a:bodyPr/>
                    <a:lstStyle/>
                    <a:p>
                      <a:endParaRPr lang="en-US"/>
                    </a:p>
                  </a:txBody>
                  <a:tcPr/>
                </a:tc>
                <a:tc vMerge="1">
                  <a:txBody>
                    <a:bodyPr/>
                    <a:lstStyle/>
                    <a:p>
                      <a:endParaRPr lang="en-US"/>
                    </a:p>
                  </a:txBody>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$8.9B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$8.8B</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Multifamily exposure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$10.3B</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ts val="1415"/>
                        </a:lnSpc>
                        <a:spcBef>
                          <a:spcPts val="0"/>
                        </a:spcBef>
                        <a:spcAft>
                          <a:spcPts val="0"/>
                        </a:spcAft>
                      </a:pP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ts val="1415"/>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$500MM</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dirty="0" smtClean="0">
                          <a:latin typeface="Arial" panose="020B0604020202020204" pitchFamily="34" charset="0"/>
                          <a:cs typeface="Arial" panose="020B0604020202020204" pitchFamily="34" charset="0"/>
                        </a:rPr>
                        <a:t>$500MM</a:t>
                      </a:r>
                      <a:endParaRPr lang="en-US" sz="800" b="0" dirty="0">
                        <a:latin typeface="Arial" panose="020B0604020202020204" pitchFamily="34" charset="0"/>
                        <a:cs typeface="Arial" panose="020B0604020202020204" pitchFamily="34" charset="0"/>
                      </a:endParaRPr>
                    </a:p>
                  </a:txBody>
                  <a:tcPr marL="9525" marR="9525" marT="9525"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smtClean="0">
                          <a:solidFill>
                            <a:schemeClr val="tx1"/>
                          </a:solidFill>
                          <a:latin typeface="Arial" panose="020B0604020202020204" pitchFamily="34" charset="0"/>
                          <a:ea typeface="+mn-ea"/>
                          <a:cs typeface="Arial" panose="020B0604020202020204" pitchFamily="34" charset="0"/>
                        </a:rPr>
                        <a:t>&gt;$</a:t>
                      </a:r>
                      <a:r>
                        <a:rPr lang="en-US" sz="800" b="0" i="0" kern="1200" dirty="0" smtClean="0">
                          <a:solidFill>
                            <a:schemeClr val="tx1"/>
                          </a:solidFill>
                          <a:latin typeface="Arial" panose="020B0604020202020204" pitchFamily="34" charset="0"/>
                          <a:ea typeface="+mn-ea"/>
                          <a:cs typeface="Arial" panose="020B0604020202020204" pitchFamily="34" charset="0"/>
                        </a:rPr>
                        <a: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ctr" latinLnBrk="0" hangingPunct="1">
                        <a:lnSpc>
                          <a:spcPts val="1415"/>
                        </a:lnSpc>
                        <a:spcBef>
                          <a:spcPts val="0"/>
                        </a:spcBef>
                        <a:spcAft>
                          <a:spcPts val="0"/>
                        </a:spcAft>
                        <a:buClr>
                          <a:schemeClr val="tx1"/>
                        </a:buClr>
                        <a:buSzTx/>
                        <a:buFont typeface="Arial" panose="020B0604020202020204" pitchFamily="34" charset="0"/>
                        <a:buNone/>
                        <a:tabLst/>
                        <a:defRPr/>
                      </a:pP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ctr" latinLnBrk="0" hangingPunct="1">
                        <a:lnSpc>
                          <a:spcPts val="1415"/>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$6.49B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$7.0B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$8.0B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SC subprime assets as % of SHUSA credit exposure</a:t>
                      </a:r>
                      <a:r>
                        <a:rPr lang="en-US" sz="800" b="0" kern="1200" baseline="30000" dirty="0" smtClean="0">
                          <a:solidFill>
                            <a:schemeClr val="tx1"/>
                          </a:solidFill>
                          <a:latin typeface="Arial" panose="020B0604020202020204" pitchFamily="34" charset="0"/>
                          <a:ea typeface="+mn-ea"/>
                          <a:cs typeface="Arial" panose="020B0604020202020204" pitchFamily="34" charset="0"/>
                        </a:rPr>
                        <a:t>7 </a:t>
                      </a:r>
                      <a:endParaRPr lang="en-US" sz="800" b="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SC</a:t>
                      </a:r>
                      <a:r>
                        <a:rPr lang="en-US" sz="800" b="0" baseline="30000" dirty="0" smtClean="0">
                          <a:latin typeface="Arial" panose="020B0604020202020204" pitchFamily="34" charset="0"/>
                          <a:cs typeface="Arial" panose="020B0604020202020204" pitchFamily="34" charset="0"/>
                        </a:rPr>
                        <a:t>8</a:t>
                      </a:r>
                      <a:endParaRPr lang="en-US" sz="800" b="0" baseline="300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9</a:t>
                      </a: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18.6% (excl. PL)</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kumimoji="0" lang="en-US" sz="800" b="1"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9</a:t>
                      </a: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endParaRPr kumimoji="0" lang="en-US" sz="800" b="1"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18.0% (excl. PL)</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TextBox 4"/>
          <p:cNvSpPr txBox="1"/>
          <p:nvPr/>
        </p:nvSpPr>
        <p:spPr>
          <a:xfrm>
            <a:off x="1828800" y="5943600"/>
            <a:ext cx="5296474" cy="946413"/>
          </a:xfrm>
          <a:prstGeom prst="rect">
            <a:avLst/>
          </a:prstGeom>
          <a:noFill/>
        </p:spPr>
        <p:txBody>
          <a:bodyPr wrap="square" rtlCol="0">
            <a:spAutoFit/>
          </a:bodyPr>
          <a:lstStyle/>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Net </a:t>
            </a:r>
            <a:r>
              <a:rPr lang="en-US" sz="600" dirty="0">
                <a:latin typeface="Arial" panose="020B0604020202020204" pitchFamily="34" charset="0"/>
                <a:cs typeface="Arial" panose="020B0604020202020204" pitchFamily="34" charset="0"/>
                <a:sym typeface="Arial"/>
              </a:rPr>
              <a:t>charge-off metric has been revised to a 12-month rolling calculation </a:t>
            </a:r>
            <a:endParaRPr lang="en-US" sz="600" dirty="0" smtClean="0">
              <a:latin typeface="Arial" panose="020B0604020202020204" pitchFamily="34" charset="0"/>
              <a:cs typeface="Arial" panose="020B0604020202020204" pitchFamily="34" charset="0"/>
              <a:sym typeface="Arial"/>
            </a:endParaRPr>
          </a:p>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SC Limit change: Trigger from 18% to 30% and Limit from 20% to 35%</a:t>
            </a:r>
          </a:p>
          <a:p>
            <a:pPr marL="228600" indent="-228600">
              <a:buFontTx/>
              <a:buAutoNum type="arabicPeriod"/>
            </a:pPr>
            <a:r>
              <a:rPr lang="en-US" sz="600" dirty="0" smtClean="0">
                <a:latin typeface="Arial" panose="020B0604020202020204" pitchFamily="34" charset="0"/>
                <a:cs typeface="Arial" panose="020B0604020202020204" pitchFamily="34" charset="0"/>
              </a:rPr>
              <a:t>Changes </a:t>
            </a:r>
            <a:r>
              <a:rPr lang="en-US" sz="600" dirty="0">
                <a:latin typeface="Arial" panose="020B0604020202020204" pitchFamily="34" charset="0"/>
                <a:cs typeface="Arial" panose="020B0604020202020204" pitchFamily="34" charset="0"/>
              </a:rPr>
              <a:t>to 61+ metric calculations for January 2016 data aligns all NCO &amp; 61+ metric calculations, allowing for smoothing of all Credit metrics.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r>
              <a:rPr lang="en-US" sz="600" dirty="0">
                <a:latin typeface="Arial" panose="020B0604020202020204" pitchFamily="34" charset="0"/>
                <a:cs typeface="Arial" panose="020B0604020202020204" pitchFamily="34" charset="0"/>
                <a:sym typeface="Arial"/>
              </a:rPr>
              <a:t>A Santander Risk Rating (internal rating scale) of 5.0 maps to a BB+ according to the S&amp;P rating scale</a:t>
            </a:r>
          </a:p>
          <a:p>
            <a:pPr marL="228600" indent="-228600">
              <a:buAutoNum type="arabicPeriod"/>
            </a:pPr>
            <a:r>
              <a:rPr lang="en-US" sz="600" dirty="0" smtClean="0">
                <a:latin typeface="Arial" panose="020B0604020202020204" pitchFamily="34" charset="0"/>
                <a:cs typeface="Arial" panose="020B0604020202020204" pitchFamily="34" charset="0"/>
              </a:rPr>
              <a:t>CCMIS data extract  - </a:t>
            </a:r>
            <a:r>
              <a:rPr lang="en-US" sz="600" dirty="0" smtClean="0">
                <a:latin typeface="Arial" panose="020B0604020202020204" pitchFamily="34" charset="0"/>
                <a:cs typeface="Arial" panose="020B0604020202020204" pitchFamily="34" charset="0"/>
                <a:sym typeface="Arial"/>
              </a:rPr>
              <a:t>value changed from 2 to 5 cases in December</a:t>
            </a:r>
          </a:p>
          <a:p>
            <a:pPr marL="228600" indent="-228600">
              <a:buAutoNum type="arabicPeriod"/>
            </a:pPr>
            <a:r>
              <a:rPr lang="en-US" sz="600" dirty="0">
                <a:latin typeface="Arial" panose="020B0604020202020204" pitchFamily="34" charset="0"/>
                <a:cs typeface="Arial" panose="020B0604020202020204" pitchFamily="34" charset="0"/>
                <a:sym typeface="Arial"/>
              </a:rPr>
              <a:t>Unsecured 61+</a:t>
            </a:r>
            <a:r>
              <a:rPr lang="en-US" sz="600" dirty="0" smtClean="0">
                <a:latin typeface="Arial" panose="020B0604020202020204" pitchFamily="34" charset="0"/>
                <a:cs typeface="Arial" panose="020B0604020202020204" pitchFamily="34" charset="0"/>
                <a:sym typeface="Arial"/>
              </a:rPr>
              <a:t>’s Amber </a:t>
            </a:r>
            <a:r>
              <a:rPr lang="en-US" sz="600" dirty="0">
                <a:latin typeface="Arial" panose="020B0604020202020204" pitchFamily="34" charset="0"/>
                <a:cs typeface="Arial" panose="020B0604020202020204" pitchFamily="34" charset="0"/>
                <a:sym typeface="Arial"/>
              </a:rPr>
              <a:t>Trigger changed from 7.00% to 12.50% and the Red Limit changed from 8.00% to 13.50</a:t>
            </a:r>
            <a:r>
              <a:rPr lang="en-US" sz="600" dirty="0" smtClean="0">
                <a:latin typeface="Arial" panose="020B0604020202020204" pitchFamily="34" charset="0"/>
                <a:cs typeface="Arial" panose="020B0604020202020204" pitchFamily="34" charset="0"/>
                <a:sym typeface="Arial"/>
              </a:rPr>
              <a:t>% (Board approved in March)</a:t>
            </a:r>
          </a:p>
          <a:p>
            <a:pPr marL="228600" indent="-228600">
              <a:buAutoNum type="arabicPeriod"/>
            </a:pPr>
            <a:r>
              <a:rPr lang="en-US" sz="600" dirty="0" smtClean="0">
                <a:latin typeface="Arial" panose="020B0604020202020204" pitchFamily="34" charset="0"/>
                <a:cs typeface="Arial" panose="020B0604020202020204" pitchFamily="34" charset="0"/>
              </a:rPr>
              <a:t>Subprime </a:t>
            </a:r>
            <a:r>
              <a:rPr lang="en-US" sz="600" dirty="0">
                <a:latin typeface="Arial" panose="020B0604020202020204" pitchFamily="34" charset="0"/>
                <a:cs typeface="Arial" panose="020B0604020202020204" pitchFamily="34" charset="0"/>
              </a:rPr>
              <a:t>is defined as FICO &lt; 630 or no FICO score available </a:t>
            </a:r>
            <a:endParaRPr lang="en-US" sz="600" dirty="0" smtClean="0">
              <a:latin typeface="Arial" panose="020B0604020202020204" pitchFamily="34" charset="0"/>
              <a:cs typeface="Arial" panose="020B0604020202020204" pitchFamily="34" charset="0"/>
            </a:endParaRPr>
          </a:p>
          <a:p>
            <a:pPr marL="228600" indent="-228600">
              <a:buAutoNum type="arabicPeriod"/>
            </a:pPr>
            <a:r>
              <a:rPr lang="en-US" sz="600" dirty="0" smtClean="0">
                <a:latin typeface="Arial" panose="020B0604020202020204" pitchFamily="34" charset="0"/>
                <a:cs typeface="Arial" panose="020B0604020202020204" pitchFamily="34" charset="0"/>
              </a:rPr>
              <a:t>SC subprime assets as % of SHUSA moved to Credit risk</a:t>
            </a:r>
          </a:p>
          <a:p>
            <a:pPr marL="228600" indent="-228600">
              <a:buAutoNum type="arabicPeriod"/>
            </a:pPr>
            <a:r>
              <a:rPr lang="en-US" sz="700" kern="0" dirty="0" smtClean="0">
                <a:latin typeface="Arial" panose="020B0604020202020204" pitchFamily="34" charset="0"/>
                <a:cs typeface="Arial" panose="020B0604020202020204" pitchFamily="34" charset="0"/>
              </a:rPr>
              <a:t>PL</a:t>
            </a:r>
            <a:r>
              <a:rPr lang="en-US" sz="700" kern="0" dirty="0">
                <a:latin typeface="Arial" panose="020B0604020202020204" pitchFamily="34" charset="0"/>
                <a:cs typeface="Arial" panose="020B0604020202020204" pitchFamily="34" charset="0"/>
              </a:rPr>
              <a:t>: </a:t>
            </a:r>
            <a:r>
              <a:rPr lang="en-US" sz="700" dirty="0">
                <a:latin typeface="Arial" panose="020B0604020202020204" pitchFamily="34" charset="0"/>
                <a:cs typeface="Arial" panose="020B0604020202020204" pitchFamily="34" charset="0"/>
                <a:sym typeface="Arial"/>
              </a:rPr>
              <a:t>Personal Lending – Lending Club (sold on Feb 1</a:t>
            </a:r>
            <a:r>
              <a:rPr lang="en-US" sz="700" baseline="30000" dirty="0">
                <a:latin typeface="Arial" panose="020B0604020202020204" pitchFamily="34" charset="0"/>
                <a:cs typeface="Arial" panose="020B0604020202020204" pitchFamily="34" charset="0"/>
                <a:sym typeface="Arial"/>
              </a:rPr>
              <a:t>st</a:t>
            </a:r>
            <a:r>
              <a:rPr lang="en-US" sz="700" dirty="0">
                <a:latin typeface="Arial" panose="020B0604020202020204" pitchFamily="34" charset="0"/>
                <a:cs typeface="Arial" panose="020B0604020202020204" pitchFamily="34" charset="0"/>
                <a:sym typeface="Arial"/>
              </a:rPr>
              <a:t>) &amp; Bluestem (Held for Sale) &amp; NCL (Held for Sale) </a:t>
            </a:r>
            <a:endParaRPr lang="en-US" sz="700" kern="0" dirty="0">
              <a:latin typeface="Arial" panose="020B0604020202020204" pitchFamily="34" charset="0"/>
              <a:cs typeface="Arial" panose="020B0604020202020204" pitchFamily="34" charset="0"/>
            </a:endParaRPr>
          </a:p>
        </p:txBody>
      </p:sp>
      <p:sp>
        <p:nvSpPr>
          <p:cNvPr id="6"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8" name="TextBox 7"/>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 – Monthly Metrics</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0798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370887193"/>
              </p:ext>
            </p:extLst>
          </p:nvPr>
        </p:nvGraphicFramePr>
        <p:xfrm>
          <a:off x="76200" y="487680"/>
          <a:ext cx="8991599" cy="4084320"/>
        </p:xfrm>
        <a:graphic>
          <a:graphicData uri="http://schemas.openxmlformats.org/drawingml/2006/table">
            <a:tbl>
              <a:tblPr firstRow="1" bandRow="1"/>
              <a:tblGrid>
                <a:gridCol w="914400"/>
                <a:gridCol w="1828800"/>
                <a:gridCol w="1447800"/>
                <a:gridCol w="1066800"/>
                <a:gridCol w="1066800"/>
                <a:gridCol w="812076"/>
                <a:gridCol w="930870"/>
                <a:gridCol w="924053"/>
              </a:tblGrid>
              <a:tr h="185045">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240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a:t>
                      </a:r>
                      <a:r>
                        <a:rPr lang="en-US" sz="800" b="1" baseline="0" dirty="0" smtClean="0">
                          <a:solidFill>
                            <a:srgbClr val="FF0000"/>
                          </a:solidFill>
                          <a:latin typeface="Arial" panose="020B0604020202020204" pitchFamily="34" charset="0"/>
                          <a:cs typeface="Arial" panose="020B0604020202020204" pitchFamily="34" charset="0"/>
                        </a:rPr>
                        <a:t> </a:t>
                      </a:r>
                      <a:r>
                        <a:rPr lang="en-US" sz="800" b="1" dirty="0" smtClean="0">
                          <a:solidFill>
                            <a:srgbClr val="FF0000"/>
                          </a:solidFill>
                          <a:latin typeface="Arial" panose="020B0604020202020204" pitchFamily="34" charset="0"/>
                          <a:cs typeface="Arial" panose="020B0604020202020204" pitchFamily="34" charset="0"/>
                        </a:rPr>
                        <a:t>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Feb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Jan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Dec 15</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2.03%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1.84%</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1.55%</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Liquidity</a:t>
                      </a:r>
                      <a:r>
                        <a:rPr lang="en-US" sz="800" b="1" baseline="0" dirty="0" smtClean="0">
                          <a:latin typeface="Arial" panose="020B0604020202020204" pitchFamily="34" charset="0"/>
                          <a:cs typeface="Arial" panose="020B0604020202020204" pitchFamily="34" charset="0"/>
                        </a:rPr>
                        <a:t> / funding </a:t>
                      </a:r>
                      <a:endParaRPr lang="en-US" sz="800" b="1" i="0" baseline="300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8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800" b="1"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r>
                        <a:rPr lang="en-US" sz="800" b="1"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12700" cap="flat" cmpd="sng" algn="ctr">
                      <a:solidFill>
                        <a:schemeClr val="bg1"/>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82 days</a:t>
                      </a:r>
                    </a:p>
                  </a:txBody>
                  <a:tcPr marL="45720" marR="45720">
                    <a:lnL w="12700" cap="flat" cmpd="sng" algn="ctr">
                      <a:solidFill>
                        <a:srgbClr val="FFFF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120 days</a:t>
                      </a: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150 days</a:t>
                      </a: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1" i="0" kern="1200" dirty="0" smtClean="0">
                          <a:solidFill>
                            <a:schemeClr val="tx1"/>
                          </a:solidFill>
                          <a:latin typeface="Arial" panose="020B0604020202020204" pitchFamily="34" charset="0"/>
                          <a:ea typeface="+mn-ea"/>
                          <a:cs typeface="Arial" panose="020B0604020202020204" pitchFamily="34" charset="0"/>
                        </a:rPr>
                        <a:t>247.2%</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229.3%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i="0" kern="1200" dirty="0" smtClean="0">
                          <a:solidFill>
                            <a:schemeClr val="tx1"/>
                          </a:solidFill>
                          <a:latin typeface="Arial" panose="020B0604020202020204" pitchFamily="34" charset="0"/>
                          <a:ea typeface="+mn-ea"/>
                          <a:cs typeface="Arial" panose="020B0604020202020204" pitchFamily="34" charset="0"/>
                        </a:rPr>
                        <a:t>252.7%</a:t>
                      </a:r>
                      <a:endParaRPr lang="en-US" sz="8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140%</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125%</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1" i="0" kern="1200" dirty="0" smtClean="0">
                          <a:solidFill>
                            <a:schemeClr val="tx1"/>
                          </a:solidFill>
                          <a:latin typeface="Arial" panose="020B0604020202020204" pitchFamily="34" charset="0"/>
                          <a:ea typeface="+mn-ea"/>
                          <a:cs typeface="Arial" panose="020B0604020202020204" pitchFamily="34" charset="0"/>
                        </a:rPr>
                        <a:t>170.5%</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183.0%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i="0" kern="1200" dirty="0" smtClean="0">
                          <a:solidFill>
                            <a:schemeClr val="tx1"/>
                          </a:solidFill>
                          <a:latin typeface="Arial" panose="020B0604020202020204" pitchFamily="34" charset="0"/>
                          <a:ea typeface="+mn-ea"/>
                          <a:cs typeface="Arial" panose="020B0604020202020204" pitchFamily="34" charset="0"/>
                        </a:rPr>
                        <a:t>193.8%</a:t>
                      </a:r>
                      <a:endParaRPr lang="en-US" sz="8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120%</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110%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1" i="0" kern="1200" dirty="0" smtClean="0">
                          <a:solidFill>
                            <a:schemeClr val="tx1"/>
                          </a:solidFill>
                          <a:latin typeface="Arial" panose="020B0604020202020204" pitchFamily="34" charset="0"/>
                          <a:ea typeface="+mn-ea"/>
                          <a:cs typeface="Arial" panose="020B0604020202020204" pitchFamily="34" charset="0"/>
                        </a:rPr>
                        <a:t>111.5%</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109.1%</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i="0" kern="1200" dirty="0" smtClean="0">
                          <a:solidFill>
                            <a:schemeClr val="tx1"/>
                          </a:solidFill>
                          <a:latin typeface="Arial" panose="020B0604020202020204" pitchFamily="34" charset="0"/>
                          <a:ea typeface="+mn-ea"/>
                          <a:cs typeface="Arial" panose="020B0604020202020204" pitchFamily="34" charset="0"/>
                        </a:rPr>
                        <a:t>109.6%</a:t>
                      </a:r>
                      <a:endParaRPr lang="en-US" sz="8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ＭＳ Ｐゴシック"/>
                          <a:cs typeface="Arial" panose="020B0604020202020204" pitchFamily="34" charset="0"/>
                        </a:rPr>
                        <a:t>87.3%</a:t>
                      </a:r>
                      <a:endParaRPr lang="en-US" sz="8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87.3%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87.1%</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75%</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1" i="0" kern="1200" dirty="0" smtClean="0">
                          <a:solidFill>
                            <a:schemeClr val="tx1"/>
                          </a:solidFill>
                          <a:latin typeface="Arial" panose="020B0604020202020204" pitchFamily="34" charset="0"/>
                          <a:ea typeface="+mn-ea"/>
                          <a:cs typeface="Arial" panose="020B0604020202020204" pitchFamily="34" charset="0"/>
                        </a:rPr>
                        <a:t>124.0%</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122.7%</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i="0" kern="1200" dirty="0" smtClean="0">
                          <a:solidFill>
                            <a:schemeClr val="tx1"/>
                          </a:solidFill>
                          <a:latin typeface="Arial" panose="020B0604020202020204" pitchFamily="34" charset="0"/>
                          <a:ea typeface="+mn-ea"/>
                          <a:cs typeface="Arial" panose="020B0604020202020204" pitchFamily="34" charset="0"/>
                        </a:rPr>
                        <a:t>123.5%</a:t>
                      </a:r>
                      <a:endParaRPr lang="en-US" sz="8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100" b="1" dirty="0"/>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net originations</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 / 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i="0" kern="1200" dirty="0" smtClean="0">
                          <a:solidFill>
                            <a:schemeClr val="tx1"/>
                          </a:solidFill>
                          <a:latin typeface="Arial" panose="020B0604020202020204" pitchFamily="34" charset="0"/>
                          <a:ea typeface="+mn-ea"/>
                          <a:cs typeface="Arial" panose="020B0604020202020204" pitchFamily="34" charset="0"/>
                        </a:rPr>
                        <a:t>6.9 months</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5.6</a:t>
                      </a:r>
                      <a:r>
                        <a:rPr lang="en-US" sz="800" b="0" i="0" kern="1200" baseline="0" dirty="0" smtClean="0">
                          <a:solidFill>
                            <a:schemeClr val="tx1"/>
                          </a:solidFill>
                          <a:latin typeface="Arial" panose="020B0604020202020204" pitchFamily="34" charset="0"/>
                          <a:ea typeface="+mn-ea"/>
                          <a:cs typeface="Arial" panose="020B0604020202020204" pitchFamily="34" charset="0"/>
                        </a:rPr>
                        <a:t>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i="0" kern="1200" dirty="0" smtClean="0">
                          <a:solidFill>
                            <a:schemeClr val="tx1"/>
                          </a:solidFill>
                          <a:latin typeface="Arial" panose="020B0604020202020204" pitchFamily="34" charset="0"/>
                          <a:ea typeface="+mn-ea"/>
                          <a:cs typeface="Arial" panose="020B0604020202020204" pitchFamily="34" charset="0"/>
                        </a:rPr>
                        <a:t>7.5 months</a:t>
                      </a:r>
                      <a:endParaRPr lang="en-US" sz="8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i="0" dirty="0" smtClean="0">
                          <a:solidFill>
                            <a:schemeClr val="tx1"/>
                          </a:solidFill>
                          <a:latin typeface="Arial" panose="020B0604020202020204" pitchFamily="34" charset="0"/>
                          <a:cs typeface="Arial" panose="020B0604020202020204" pitchFamily="34" charset="0"/>
                        </a:rPr>
                        <a:t>&lt; 6 months</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80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Interest rate </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a:t>
                      </a:r>
                      <a:r>
                        <a:rPr lang="en-US" sz="8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8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$(112)MM</a:t>
                      </a:r>
                      <a:endParaRPr lang="en-US" sz="8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$(92)MM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$(78)MM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$(47)MM</a:t>
                      </a:r>
                      <a:endParaRPr lang="en-US" sz="8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$(51)MM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$(47)MM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$(108)MM</a:t>
                      </a:r>
                      <a:endParaRPr lang="en-US" sz="8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$(84)MM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$(82)MM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$(834)MM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$(830)MM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$(614)MM</a:t>
                      </a: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i="0" u="none" strike="noStrike" dirty="0" smtClean="0">
                          <a:solidFill>
                            <a:schemeClr val="tx1"/>
                          </a:solidFill>
                          <a:effectLst/>
                          <a:latin typeface="Arial" panose="020B0604020202020204" pitchFamily="34" charset="0"/>
                          <a:cs typeface="Arial" panose="020B0604020202020204" pitchFamily="34" charset="0"/>
                        </a:rPr>
                        <a:t>$(202)MM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$(208)MM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$(227)MM</a:t>
                      </a: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$(791)MM</a:t>
                      </a:r>
                      <a:endParaRPr lang="en-US" sz="8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$(776)MM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$(552)MM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Mark-to-market portfolio</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a:t>
                      </a:r>
                      <a:r>
                        <a:rPr lang="en-US" sz="8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8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800" b="0" i="0" kern="1200" baseline="0" dirty="0" smtClean="0">
                          <a:solidFill>
                            <a:schemeClr val="tx1"/>
                          </a:solidFill>
                          <a:latin typeface="Arial" panose="020B0604020202020204" pitchFamily="34" charset="0"/>
                          <a:ea typeface="+mn-ea"/>
                          <a:cs typeface="Arial" panose="020B0604020202020204" pitchFamily="34" charset="0"/>
                        </a:rPr>
                        <a:t>)</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solidFill>
                            <a:schemeClr val="tx1"/>
                          </a:solidFill>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$8.5MM</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$8.3MM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dirty="0" smtClean="0">
                          <a:solidFill>
                            <a:schemeClr val="tx1"/>
                          </a:solidFill>
                          <a:latin typeface="Arial" panose="020B0604020202020204" pitchFamily="34" charset="0"/>
                          <a:ea typeface="+mn-ea"/>
                          <a:cs typeface="Arial" panose="020B0604020202020204" pitchFamily="34" charset="0"/>
                        </a:rPr>
                        <a:t>$8.5MM</a:t>
                      </a:r>
                      <a:endParaRPr lang="en-US" sz="80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$24.4MM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$28MM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6" name="Footnote"/>
          <p:cNvSpPr/>
          <p:nvPr/>
        </p:nvSpPr>
        <p:spPr bwMode="auto">
          <a:xfrm>
            <a:off x="1896046" y="6629400"/>
            <a:ext cx="366655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Metric </a:t>
            </a:r>
            <a:r>
              <a:rPr lang="en-US" sz="600" dirty="0">
                <a:latin typeface="Arial" panose="020B0604020202020204" pitchFamily="34" charset="0"/>
                <a:cs typeface="Arial" panose="020B0604020202020204" pitchFamily="34" charset="0"/>
                <a:sym typeface="Arial"/>
              </a:rPr>
              <a:t>is on a </a:t>
            </a:r>
            <a:r>
              <a:rPr lang="en-US" sz="600" dirty="0" smtClean="0">
                <a:latin typeface="Arial" panose="020B0604020202020204" pitchFamily="34" charset="0"/>
                <a:cs typeface="Arial" panose="020B0604020202020204" pitchFamily="34" charset="0"/>
                <a:sym typeface="Arial"/>
              </a:rPr>
              <a:t>two month lag</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Pending  SHUSA LST for Jan.</a:t>
            </a:r>
            <a:endParaRPr lang="en-US" sz="600" dirty="0">
              <a:latin typeface="Arial" panose="020B0604020202020204" pitchFamily="34" charset="0"/>
              <a:cs typeface="Arial" panose="020B0604020202020204" pitchFamily="34" charset="0"/>
              <a:sym typeface="Arial"/>
            </a:endParaRPr>
          </a:p>
        </p:txBody>
      </p:sp>
      <p:sp>
        <p:nvSpPr>
          <p:cNvPr id="5"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7" name="TextBox 6"/>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 – Monthly Metrics</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622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80575454"/>
              </p:ext>
            </p:extLst>
          </p:nvPr>
        </p:nvGraphicFramePr>
        <p:xfrm>
          <a:off x="76203" y="454015"/>
          <a:ext cx="8991597" cy="3965585"/>
        </p:xfrm>
        <a:graphic>
          <a:graphicData uri="http://schemas.openxmlformats.org/drawingml/2006/table">
            <a:tbl>
              <a:tblPr firstRow="1" bandRow="1"/>
              <a:tblGrid>
                <a:gridCol w="914397"/>
                <a:gridCol w="1828800"/>
                <a:gridCol w="1447800"/>
                <a:gridCol w="998359"/>
                <a:gridCol w="1056178"/>
                <a:gridCol w="1017905"/>
                <a:gridCol w="873453"/>
                <a:gridCol w="854705"/>
              </a:tblGrid>
              <a:tr h="229237">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Jan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ＭＳ Ｐゴシック"/>
                          <a:cs typeface="Arial" panose="020B0604020202020204" pitchFamily="34" charset="0"/>
                        </a:rPr>
                        <a:t>Dec 15</a:t>
                      </a: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Model</a:t>
                      </a:r>
                      <a:endParaRPr lang="en-US" sz="8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1" dirty="0" smtClean="0">
                          <a:solidFill>
                            <a:schemeClr val="tx1"/>
                          </a:solidFill>
                          <a:effectLst/>
                          <a:latin typeface="Arial" panose="020B0604020202020204" pitchFamily="34" charset="0"/>
                          <a:ea typeface="Calibri"/>
                          <a:cs typeface="Arial" panose="020B0604020202020204" pitchFamily="34" charset="0"/>
                        </a:rPr>
                        <a:t>Total 111</a:t>
                      </a:r>
                    </a:p>
                    <a:p>
                      <a:pPr marL="0" marR="0" indent="0" algn="ctr">
                        <a:spcBef>
                          <a:spcPts val="0"/>
                        </a:spcBef>
                        <a:spcAft>
                          <a:spcPts val="0"/>
                        </a:spcAft>
                        <a:buFont typeface="Arial" panose="020B0604020202020204" pitchFamily="34" charset="0"/>
                        <a:buNone/>
                      </a:pPr>
                      <a:r>
                        <a:rPr lang="en-US" sz="800" b="1" kern="1200" dirty="0" smtClean="0">
                          <a:solidFill>
                            <a:schemeClr val="tx1"/>
                          </a:solidFill>
                          <a:effectLst/>
                          <a:latin typeface="Arial" panose="020B0604020202020204" pitchFamily="34" charset="0"/>
                          <a:ea typeface="Calibri"/>
                          <a:cs typeface="Arial" panose="020B0604020202020204" pitchFamily="34" charset="0"/>
                        </a:rPr>
                        <a:t>SHUSA</a:t>
                      </a:r>
                      <a:r>
                        <a:rPr lang="en-US" sz="800" b="1" dirty="0" smtClean="0">
                          <a:solidFill>
                            <a:schemeClr val="tx1"/>
                          </a:solidFill>
                          <a:effectLst/>
                          <a:latin typeface="Arial" panose="020B0604020202020204" pitchFamily="34" charset="0"/>
                          <a:cs typeface="Arial" panose="020B0604020202020204" pitchFamily="34" charset="0"/>
                        </a:rPr>
                        <a:t> – 3 </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SC – 21</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SBNA – 32 </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Other </a:t>
                      </a:r>
                      <a:r>
                        <a:rPr lang="en-US" sz="800" b="1" dirty="0" err="1" smtClean="0">
                          <a:solidFill>
                            <a:schemeClr val="tx1"/>
                          </a:solidFill>
                          <a:effectLst/>
                          <a:latin typeface="Arial" panose="020B0604020202020204" pitchFamily="34" charset="0"/>
                          <a:cs typeface="Arial" panose="020B0604020202020204" pitchFamily="34" charset="0"/>
                        </a:rPr>
                        <a:t>ent</a:t>
                      </a:r>
                      <a:r>
                        <a:rPr lang="en-US" sz="800" b="1" dirty="0" smtClean="0">
                          <a:solidFill>
                            <a:schemeClr val="tx1"/>
                          </a:solidFill>
                          <a:effectLst/>
                          <a:latin typeface="Arial" panose="020B0604020202020204" pitchFamily="34" charset="0"/>
                          <a:cs typeface="Arial" panose="020B0604020202020204" pitchFamily="34" charset="0"/>
                        </a:rPr>
                        <a:t>. – 55</a:t>
                      </a:r>
                      <a:endParaRPr lang="en-US" sz="8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136</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2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24</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43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67</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145</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1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48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73</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dirty="0" smtClean="0">
                          <a:solidFill>
                            <a:schemeClr val="tx1"/>
                          </a:solidFill>
                          <a:latin typeface="Arial" panose="020B0604020202020204" pitchFamily="34" charset="0"/>
                          <a:ea typeface="+mn-ea"/>
                          <a:cs typeface="Arial" panose="020B0604020202020204" pitchFamily="34" charset="0"/>
                        </a:rPr>
                        <a:t>1Q2016</a:t>
                      </a:r>
                      <a:r>
                        <a:rPr lang="en-US" sz="8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4Q2017 – 46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rowSpan="4">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Compliance and reputational</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25</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28</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800" kern="1200" baseline="30000" dirty="0" smtClean="0">
                          <a:solidFill>
                            <a:schemeClr val="tx1"/>
                          </a:solidFill>
                          <a:latin typeface="Arial" panose="020B0604020202020204" pitchFamily="34" charset="0"/>
                          <a:ea typeface="+mn-ea"/>
                          <a:cs typeface="Arial" panose="020B0604020202020204" pitchFamily="34" charset="0"/>
                        </a:rPr>
                        <a:t>1</a:t>
                      </a:r>
                      <a:endParaRPr lang="en-US" sz="8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0.82%</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ＭＳ Ｐゴシック"/>
                          <a:cs typeface="Arial" panose="020B0604020202020204" pitchFamily="34" charset="0"/>
                        </a:rPr>
                        <a:t>0.80</a:t>
                      </a:r>
                      <a:r>
                        <a:rPr lang="en-US" sz="800" b="0" i="0" kern="1200" dirty="0" smtClean="0">
                          <a:solidFill>
                            <a:schemeClr val="tx1"/>
                          </a:solidFill>
                          <a:latin typeface="Arial" panose="020B0604020202020204" pitchFamily="34" charset="0"/>
                          <a:ea typeface="+mn-ea"/>
                          <a:cs typeface="Arial" panose="020B0604020202020204" pitchFamily="34" charset="0"/>
                        </a:rPr>
                        <a:t>%</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CFPB Complaints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1" dirty="0" smtClean="0">
                          <a:effectLst/>
                          <a:latin typeface="Arial" panose="020B0604020202020204" pitchFamily="34" charset="0"/>
                          <a:ea typeface="Calibri"/>
                          <a:cs typeface="Arial" panose="020B0604020202020204" pitchFamily="34" charset="0"/>
                        </a:rPr>
                        <a:t>24</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22</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25</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41</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73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4Q</a:t>
                      </a:r>
                      <a:r>
                        <a:rPr lang="en-US" sz="800" b="1" kern="1200" baseline="0" dirty="0" smtClean="0">
                          <a:solidFill>
                            <a:schemeClr val="tx1"/>
                          </a:solidFill>
                          <a:latin typeface="Arial" panose="020B0604020202020204" pitchFamily="34" charset="0"/>
                          <a:ea typeface="+mn-ea"/>
                          <a:cs typeface="Arial" panose="020B0604020202020204" pitchFamily="34" charset="0"/>
                        </a:rPr>
                        <a:t> 15</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3Q 15</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2Q 15</a:t>
                      </a:r>
                      <a:endParaRPr kumimoji="0" lang="en-US" sz="800" b="1" i="0" u="none" strike="noStrike" kern="1200" cap="none" spc="0" normalizeH="0" baseline="3000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lumMod val="9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03526">
                <a:tc rowSpan="6">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Operational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Gross losses</a:t>
                      </a:r>
                      <a:r>
                        <a:rPr lang="en-US" sz="8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0.47%</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0.57%</a:t>
                      </a:r>
                      <a:r>
                        <a:rPr lang="en-US" sz="800" b="1" baseline="3000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0.80%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0.08%</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1.46%</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latin typeface="Arial" panose="020B0604020202020204" pitchFamily="34" charset="0"/>
                          <a:cs typeface="Arial" panose="020B0604020202020204" pitchFamily="34" charset="0"/>
                        </a:rPr>
                        <a:t>Frequency of events &gt;$200K in losses</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effectLst/>
                          <a:latin typeface="Arial" panose="020B0604020202020204" pitchFamily="34" charset="0"/>
                          <a:ea typeface="Calibri"/>
                          <a:cs typeface="Arial" panose="020B0604020202020204" pitchFamily="34" charset="0"/>
                        </a:rPr>
                        <a:t>1</a:t>
                      </a:r>
                      <a:r>
                        <a:rPr lang="en-US" sz="800" b="0" kern="1200" baseline="30000" dirty="0" smtClean="0">
                          <a:solidFill>
                            <a:schemeClr val="tx1"/>
                          </a:solidFill>
                          <a:effectLst/>
                          <a:latin typeface="Arial" panose="020B0604020202020204" pitchFamily="34" charset="0"/>
                          <a:ea typeface="+mn-ea"/>
                          <a:cs typeface="Arial" panose="020B0604020202020204" pitchFamily="34" charset="0"/>
                        </a:rPr>
                        <a:t>3</a:t>
                      </a:r>
                      <a:endParaRPr lang="en-US" sz="8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Rectangle 2"/>
          <p:cNvSpPr/>
          <p:nvPr/>
        </p:nvSpPr>
        <p:spPr>
          <a:xfrm>
            <a:off x="1792149" y="6248400"/>
            <a:ext cx="5286500" cy="646331"/>
          </a:xfrm>
          <a:prstGeom prst="rect">
            <a:avLst/>
          </a:prstGeom>
        </p:spPr>
        <p:txBody>
          <a:bodyPr wrap="square">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For </a:t>
            </a:r>
            <a:r>
              <a:rPr lang="en-US" sz="600" dirty="0">
                <a:latin typeface="Arial" panose="020B0604020202020204" pitchFamily="34" charset="0"/>
                <a:cs typeface="Arial" panose="020B0604020202020204" pitchFamily="34" charset="0"/>
                <a:sym typeface="Arial"/>
              </a:rPr>
              <a:t>those portfolios exposing SC to </a:t>
            </a:r>
            <a:r>
              <a:rPr lang="en-US" sz="600" dirty="0" smtClean="0">
                <a:latin typeface="Arial" panose="020B0604020202020204" pitchFamily="34" charset="0"/>
                <a:cs typeface="Arial" panose="020B0604020202020204" pitchFamily="34" charset="0"/>
                <a:sym typeface="Arial"/>
              </a:rPr>
              <a:t>reputational </a:t>
            </a:r>
            <a:r>
              <a:rPr lang="en-US" sz="600" dirty="0">
                <a:latin typeface="Arial" panose="020B0604020202020204" pitchFamily="34" charset="0"/>
                <a:cs typeface="Arial" panose="020B0604020202020204" pitchFamily="34" charset="0"/>
                <a:sym typeface="Arial"/>
              </a:rPr>
              <a:t>risk </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Methodology changed to </a:t>
            </a:r>
            <a:r>
              <a:rPr lang="en-US" sz="600" dirty="0">
                <a:latin typeface="Arial" panose="020B0604020202020204" pitchFamily="34" charset="0"/>
                <a:cs typeface="Arial" panose="020B0604020202020204" pitchFamily="34" charset="0"/>
                <a:sym typeface="Arial"/>
              </a:rPr>
              <a:t>better align with </a:t>
            </a:r>
            <a:r>
              <a:rPr lang="en-US" sz="600" dirty="0" smtClean="0">
                <a:latin typeface="Arial" panose="020B0604020202020204" pitchFamily="34" charset="0"/>
                <a:cs typeface="Arial" panose="020B0604020202020204" pitchFamily="34" charset="0"/>
                <a:sym typeface="Arial"/>
              </a:rPr>
              <a:t>SHUSA CCAR </a:t>
            </a:r>
            <a:r>
              <a:rPr lang="en-US" sz="600" dirty="0">
                <a:latin typeface="Arial" panose="020B0604020202020204" pitchFamily="34" charset="0"/>
                <a:cs typeface="Arial" panose="020B0604020202020204" pitchFamily="34" charset="0"/>
                <a:sym typeface="Arial"/>
              </a:rPr>
              <a:t>process, and Madrid </a:t>
            </a:r>
            <a:r>
              <a:rPr lang="en-US" sz="600" dirty="0" smtClean="0">
                <a:latin typeface="Arial" panose="020B0604020202020204" pitchFamily="34" charset="0"/>
                <a:cs typeface="Arial" panose="020B0604020202020204" pitchFamily="34" charset="0"/>
                <a:sym typeface="Arial"/>
              </a:rPr>
              <a:t>reporting. The change is the timing of events being report from closed </a:t>
            </a:r>
            <a:r>
              <a:rPr lang="en-US" sz="600" dirty="0">
                <a:latin typeface="Arial" panose="020B0604020202020204" pitchFamily="34" charset="0"/>
                <a:cs typeface="Arial" panose="020B0604020202020204" pitchFamily="34" charset="0"/>
                <a:sym typeface="Arial"/>
              </a:rPr>
              <a:t>date to open date, the result is a one time true‐up of $21.95mm on 12/31. (With </a:t>
            </a:r>
            <a:r>
              <a:rPr lang="en-US" sz="600" dirty="0" smtClean="0">
                <a:latin typeface="Arial" panose="020B0604020202020204" pitchFamily="34" charset="0"/>
                <a:cs typeface="Arial" panose="020B0604020202020204" pitchFamily="34" charset="0"/>
                <a:sym typeface="Arial"/>
              </a:rPr>
              <a:t>the true‐up </a:t>
            </a:r>
            <a:r>
              <a:rPr lang="en-US" sz="600" dirty="0">
                <a:latin typeface="Arial" panose="020B0604020202020204" pitchFamily="34" charset="0"/>
                <a:cs typeface="Arial" panose="020B0604020202020204" pitchFamily="34" charset="0"/>
                <a:sym typeface="Arial"/>
              </a:rPr>
              <a:t>included, the 4th quarter value would </a:t>
            </a:r>
            <a:r>
              <a:rPr lang="en-US" sz="600" dirty="0" smtClean="0">
                <a:latin typeface="Arial" panose="020B0604020202020204" pitchFamily="34" charset="0"/>
                <a:cs typeface="Arial" panose="020B0604020202020204" pitchFamily="34" charset="0"/>
                <a:sym typeface="Arial"/>
              </a:rPr>
              <a:t>within </a:t>
            </a:r>
            <a:r>
              <a:rPr lang="en-US" sz="600" dirty="0">
                <a:latin typeface="Arial" panose="020B0604020202020204" pitchFamily="34" charset="0"/>
                <a:cs typeface="Arial" panose="020B0604020202020204" pitchFamily="34" charset="0"/>
                <a:sym typeface="Arial"/>
              </a:rPr>
              <a:t>Risk Appetite at approximately 1.78</a:t>
            </a:r>
            <a:r>
              <a:rPr lang="en-US" sz="600" dirty="0" smtClean="0">
                <a:latin typeface="Arial" panose="020B0604020202020204" pitchFamily="34" charset="0"/>
                <a:cs typeface="Arial" panose="020B0604020202020204" pitchFamily="34" charset="0"/>
                <a:sym typeface="Arial"/>
              </a:rPr>
              <a:t>%)</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Though metric will not be updated until April report, SHUSA CRO and Group Risk Appetite have been informed of the potential breach highlighted in the dashboard. Level as of 3/31 is 4 events</a:t>
            </a:r>
            <a:endParaRPr lang="en-US" sz="600" dirty="0">
              <a:latin typeface="Arial" panose="020B0604020202020204" pitchFamily="34" charset="0"/>
              <a:cs typeface="Arial" panose="020B0604020202020204" pitchFamily="34" charset="0"/>
              <a:sym typeface="Arial"/>
            </a:endParaRPr>
          </a:p>
        </p:txBody>
      </p:sp>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 – Monthly / Quarterly Metrics</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8659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7380341"/>
              </p:ext>
            </p:extLst>
          </p:nvPr>
        </p:nvGraphicFramePr>
        <p:xfrm>
          <a:off x="76200" y="483311"/>
          <a:ext cx="8991602" cy="2884998"/>
        </p:xfrm>
        <a:graphic>
          <a:graphicData uri="http://schemas.openxmlformats.org/drawingml/2006/table">
            <a:tbl>
              <a:tblPr firstRow="1" bandRow="1"/>
              <a:tblGrid>
                <a:gridCol w="914403"/>
                <a:gridCol w="1828800"/>
                <a:gridCol w="1219200"/>
                <a:gridCol w="127218"/>
                <a:gridCol w="681464"/>
                <a:gridCol w="1047432"/>
                <a:gridCol w="1130698"/>
                <a:gridCol w="1139081"/>
                <a:gridCol w="903306"/>
              </a:tblGrid>
              <a:tr h="197126">
                <a:tc gridSpan="9">
                  <a:txBody>
                    <a:bodyPr/>
                    <a:lstStyle/>
                    <a:p>
                      <a:pPr algn="ct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 BHC</a:t>
                      </a:r>
                      <a:r>
                        <a:rPr lang="en-US" sz="800" b="1" baseline="0" dirty="0" smtClean="0">
                          <a:solidFill>
                            <a:schemeClr val="tx1"/>
                          </a:solidFill>
                          <a:latin typeface="Arial" panose="020B0604020202020204" pitchFamily="34" charset="0"/>
                          <a:cs typeface="Arial" panose="020B0604020202020204" pitchFamily="34" charset="0"/>
                        </a:rPr>
                        <a:t> Stress and baseline</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hMerge="1">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246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457200" rtl="0" eaLnBrk="1" fontAlgn="b" latinLnBrk="0" hangingPunct="1"/>
                      <a:endParaRPr lang="en-US" sz="8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71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BHC</a:t>
                      </a:r>
                      <a:r>
                        <a:rPr lang="en-US" sz="800" b="1" baseline="0" dirty="0" smtClean="0">
                          <a:solidFill>
                            <a:schemeClr val="tx1"/>
                          </a:solidFill>
                          <a:latin typeface="Arial" panose="020B0604020202020204" pitchFamily="34" charset="0"/>
                          <a:cs typeface="Arial" panose="020B0604020202020204" pitchFamily="34" charset="0"/>
                        </a:rPr>
                        <a:t> Stress</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CCAR loss budget</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$6,375MM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$7,000MM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$1,175MM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Wholesale</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$1,225MM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GBM</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$400MM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Capital</a:t>
                      </a:r>
                      <a:r>
                        <a:rPr lang="en-US" sz="800" b="1" baseline="0" dirty="0" smtClean="0">
                          <a:latin typeface="Arial" panose="020B0604020202020204" pitchFamily="34" charset="0"/>
                          <a:cs typeface="Arial" panose="020B0604020202020204" pitchFamily="34" charset="0"/>
                        </a:rPr>
                        <a:t> adequacy</a:t>
                      </a:r>
                      <a:r>
                        <a:rPr lang="en-US" sz="800" b="1" baseline="30000" dirty="0" smtClean="0">
                          <a:latin typeface="Arial" panose="020B0604020202020204" pitchFamily="34" charset="0"/>
                          <a:cs typeface="Arial" panose="020B0604020202020204" pitchFamily="34" charset="0"/>
                        </a:rPr>
                        <a:t>4</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tx1"/>
                          </a:solidFill>
                          <a:latin typeface="Arial" panose="020B0604020202020204" pitchFamily="34" charset="0"/>
                          <a:cs typeface="Arial" panose="020B0604020202020204" pitchFamily="34" charset="0"/>
                        </a:rPr>
                        <a:t>Pre-provisioned  net revenue</a:t>
                      </a:r>
                      <a:r>
                        <a:rPr lang="en-US" sz="800" baseline="0" dirty="0" smtClean="0">
                          <a:solidFill>
                            <a:schemeClr val="tx1"/>
                          </a:solidFill>
                          <a:latin typeface="Arial" panose="020B0604020202020204" pitchFamily="34" charset="0"/>
                          <a:cs typeface="Arial" panose="020B0604020202020204" pitchFamily="34" charset="0"/>
                        </a:rPr>
                        <a:t> (PPNR) impairment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 $3,700MM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$3,825MM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$4,100MM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$2,775MM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kern="1200" dirty="0" smtClean="0">
                          <a:solidFill>
                            <a:schemeClr val="tx1"/>
                          </a:solidFill>
                          <a:latin typeface="Arial" panose="020B0604020202020204" pitchFamily="34" charset="0"/>
                          <a:ea typeface="+mn-ea"/>
                          <a:cs typeface="Arial" panose="020B0604020202020204" pitchFamily="34" charset="0"/>
                        </a:rPr>
                        <a:t>Loss in stress </a:t>
                      </a:r>
                      <a:r>
                        <a:rPr lang="en-US" sz="80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139%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Footnote"/>
          <p:cNvSpPr/>
          <p:nvPr/>
        </p:nvSpPr>
        <p:spPr bwMode="auto">
          <a:xfrm>
            <a:off x="1905000" y="6477000"/>
            <a:ext cx="594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a:t>
            </a:r>
            <a:r>
              <a:rPr lang="en-US" sz="600" dirty="0">
                <a:latin typeface="Arial" panose="020B0604020202020204" pitchFamily="34" charset="0"/>
                <a:cs typeface="Arial" panose="020B0604020202020204" pitchFamily="34" charset="0"/>
                <a:sym typeface="Arial"/>
              </a:rPr>
              <a:t>increase in Leased Vehicle Expense </a:t>
            </a:r>
            <a:r>
              <a:rPr lang="en-US" sz="600" dirty="0">
                <a:latin typeface="Arial" panose="020B0604020202020204" pitchFamily="34" charset="0"/>
                <a:cs typeface="Arial" panose="020B0604020202020204" pitchFamily="34" charset="0"/>
              </a:rPr>
              <a:t>between </a:t>
            </a:r>
            <a:r>
              <a:rPr lang="en-US" sz="600" dirty="0" smtClean="0">
                <a:latin typeface="Arial" panose="020B0604020202020204" pitchFamily="34" charset="0"/>
                <a:cs typeface="Arial" panose="020B0604020202020204" pitchFamily="34" charset="0"/>
              </a:rPr>
              <a:t>BHC </a:t>
            </a:r>
            <a:r>
              <a:rPr lang="en-US" sz="600" dirty="0">
                <a:latin typeface="Arial" panose="020B0604020202020204" pitchFamily="34" charset="0"/>
                <a:cs typeface="Arial" panose="020B0604020202020204" pitchFamily="34" charset="0"/>
              </a:rPr>
              <a:t>Stress and Baseline scenarios – a</a:t>
            </a:r>
            <a:r>
              <a:rPr lang="en-US" sz="600" dirty="0">
                <a:latin typeface="Arial" panose="020B0604020202020204" pitchFamily="34" charset="0"/>
                <a:cs typeface="Arial" panose="020B0604020202020204" pitchFamily="34" charset="0"/>
                <a:sym typeface="Arial"/>
              </a:rPr>
              <a:t>ssumes all </a:t>
            </a:r>
            <a:r>
              <a:rPr lang="en-US" sz="600" dirty="0" smtClean="0">
                <a:latin typeface="Arial" panose="020B0604020202020204" pitchFamily="34" charset="0"/>
                <a:cs typeface="Arial" panose="020B0604020202020204" pitchFamily="34" charset="0"/>
                <a:sym typeface="Arial"/>
              </a:rPr>
              <a:t>attributed </a:t>
            </a:r>
            <a:r>
              <a:rPr lang="en-US" sz="600" dirty="0">
                <a:latin typeface="Arial" panose="020B0604020202020204" pitchFamily="34" charset="0"/>
                <a:cs typeface="Arial" panose="020B0604020202020204" pitchFamily="34" charset="0"/>
                <a:sym typeface="Arial"/>
              </a:rPr>
              <a:t>to </a:t>
            </a:r>
            <a:r>
              <a:rPr lang="en-US" sz="600" dirty="0" smtClean="0">
                <a:latin typeface="Arial" panose="020B0604020202020204" pitchFamily="34" charset="0"/>
                <a:cs typeface="Arial" panose="020B0604020202020204" pitchFamily="34" charset="0"/>
                <a:sym typeface="Arial"/>
              </a:rPr>
              <a:t>SC</a:t>
            </a:r>
          </a:p>
          <a:p>
            <a:pPr marL="228600" lvl="1" indent="-228600">
              <a:buAutoNum type="arabicPeriod" startAt="2"/>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losses by portfolio under the BHC Stress </a:t>
            </a:r>
            <a:r>
              <a:rPr lang="en-US" sz="600" dirty="0" smtClean="0">
                <a:latin typeface="Arial" panose="020B0604020202020204" pitchFamily="34" charset="0"/>
                <a:cs typeface="Arial" panose="020B0604020202020204" pitchFamily="34" charset="0"/>
              </a:rPr>
              <a:t>scenario</a:t>
            </a:r>
          </a:p>
          <a:p>
            <a:pPr marL="228600" lvl="1" indent="-228600">
              <a:buFontTx/>
              <a:buAutoNum type="arabicPeriod" startAt="2"/>
            </a:pPr>
            <a:r>
              <a:rPr lang="en-US" sz="600" dirty="0">
                <a:latin typeface="Arial" panose="020B0604020202020204" pitchFamily="34" charset="0"/>
                <a:cs typeface="Arial" panose="020B0604020202020204" pitchFamily="34" charset="0"/>
              </a:rPr>
              <a:t>Projected losses in stress scenario aligning to Group (CCAR FRB Adverse </a:t>
            </a:r>
            <a:r>
              <a:rPr lang="en-US" sz="600" dirty="0" smtClean="0">
                <a:latin typeface="Arial" panose="020B0604020202020204" pitchFamily="34" charset="0"/>
                <a:cs typeface="Arial" panose="020B0604020202020204" pitchFamily="34" charset="0"/>
              </a:rPr>
              <a:t>scenario </a:t>
            </a:r>
            <a:r>
              <a:rPr lang="en-US" sz="600" dirty="0">
                <a:latin typeface="Arial" panose="020B0604020202020204" pitchFamily="34" charset="0"/>
                <a:cs typeface="Arial" panose="020B0604020202020204" pitchFamily="34" charset="0"/>
              </a:rPr>
              <a:t>is used as it is the scenario that is the closest to the ICAAP scenario run by Group)  </a:t>
            </a:r>
            <a:endParaRPr lang="en-US" sz="600" dirty="0" smtClean="0">
              <a:latin typeface="Arial" panose="020B0604020202020204" pitchFamily="34" charset="0"/>
              <a:cs typeface="Arial" panose="020B0604020202020204" pitchFamily="34" charset="0"/>
            </a:endParaRPr>
          </a:p>
          <a:p>
            <a:pPr marL="228600" lvl="1" indent="-228600">
              <a:buFontTx/>
              <a:buAutoNum type="arabicPeriod" startAt="2"/>
            </a:pPr>
            <a:r>
              <a:rPr lang="en-US" sz="600" dirty="0">
                <a:latin typeface="Arial" panose="020B0604020202020204" pitchFamily="34" charset="0"/>
                <a:cs typeface="Arial" panose="020B0604020202020204" pitchFamily="34" charset="0"/>
              </a:rPr>
              <a:t>Moved PPNR and Loss in stress to Capital </a:t>
            </a:r>
            <a:r>
              <a:rPr lang="en-US" sz="600" dirty="0" smtClean="0">
                <a:latin typeface="Arial" panose="020B0604020202020204" pitchFamily="34" charset="0"/>
                <a:cs typeface="Arial" panose="020B0604020202020204" pitchFamily="34" charset="0"/>
              </a:rPr>
              <a:t>adequacy</a:t>
            </a:r>
            <a:endParaRPr lang="en-US" sz="600" dirty="0">
              <a:latin typeface="Arial" panose="020B0604020202020204" pitchFamily="34" charset="0"/>
              <a:cs typeface="Arial" panose="020B0604020202020204" pitchFamily="34" charset="0"/>
            </a:endParaRPr>
          </a:p>
        </p:txBody>
      </p:sp>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 – Annual Metrics</a:t>
            </a:r>
            <a:endParaRPr lang="en-US" sz="24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734186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3103</TotalTime>
  <Words>2969</Words>
  <Application>Microsoft Office PowerPoint</Application>
  <PresentationFormat>On-screen Show (4:3)</PresentationFormat>
  <Paragraphs>752</Paragraphs>
  <Slides>8</Slides>
  <Notes>3</Notes>
  <HiddenSlides>0</HiddenSlides>
  <MMClips>0</MMClips>
  <ScaleCrop>false</ScaleCrop>
  <HeadingPairs>
    <vt:vector size="4" baseType="variant">
      <vt:variant>
        <vt:lpstr>Theme</vt:lpstr>
      </vt:variant>
      <vt:variant>
        <vt:i4>7</vt:i4>
      </vt:variant>
      <vt:variant>
        <vt:lpstr>Slide Titles</vt:lpstr>
      </vt:variant>
      <vt:variant>
        <vt:i4>8</vt:i4>
      </vt:variant>
    </vt:vector>
  </HeadingPairs>
  <TitlesOfParts>
    <vt:vector size="15" baseType="lpstr">
      <vt:lpstr>Office Theme</vt:lpstr>
      <vt:lpstr>Body Slide</vt:lpstr>
      <vt:lpstr>1_Body Slide</vt:lpstr>
      <vt:lpstr>2_Body Slide</vt:lpstr>
      <vt:lpstr>3_Body Slide</vt:lpstr>
      <vt:lpstr>4_Body Slide</vt:lpstr>
      <vt:lpstr>5_Body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Martorell</dc:creator>
  <cp:lastModifiedBy>Zhang, Zhiyi</cp:lastModifiedBy>
  <cp:revision>426</cp:revision>
  <cp:lastPrinted>2016-04-14T20:51:04Z</cp:lastPrinted>
  <dcterms:created xsi:type="dcterms:W3CDTF">2016-01-25T15:48:23Z</dcterms:created>
  <dcterms:modified xsi:type="dcterms:W3CDTF">2016-04-21T17:03:29Z</dcterms:modified>
</cp:coreProperties>
</file>