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8" r:id="rId4"/>
    <p:sldMasterId id="2147483672" r:id="rId5"/>
    <p:sldMasterId id="2147483676" r:id="rId6"/>
    <p:sldMasterId id="2147483680" r:id="rId7"/>
  </p:sldMasterIdLst>
  <p:notesMasterIdLst>
    <p:notesMasterId r:id="rId16"/>
  </p:notesMasterIdLst>
  <p:sldIdLst>
    <p:sldId id="256" r:id="rId8"/>
    <p:sldId id="275" r:id="rId9"/>
    <p:sldId id="276" r:id="rId10"/>
    <p:sldId id="278" r:id="rId11"/>
    <p:sldId id="279" r:id="rId12"/>
    <p:sldId id="280" r:id="rId13"/>
    <p:sldId id="281" r:id="rId14"/>
    <p:sldId id="282"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rish, Rut" initials="P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E8F6E6"/>
    <a:srgbClr val="FFCCCC"/>
    <a:srgbClr val="EEECE1"/>
    <a:srgbClr val="E8F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7" autoAdjust="0"/>
    <p:restoredTop sz="54783" autoAdjust="0"/>
  </p:normalViewPr>
  <p:slideViewPr>
    <p:cSldViewPr>
      <p:cViewPr>
        <p:scale>
          <a:sx n="120" d="100"/>
          <a:sy n="120" d="100"/>
        </p:scale>
        <p:origin x="-246" y="1812"/>
      </p:cViewPr>
      <p:guideLst>
        <p:guide orient="horz" pos="624"/>
        <p:guide pos="1584"/>
      </p:guideLst>
    </p:cSldViewPr>
  </p:slideViewPr>
  <p:notesTextViewPr>
    <p:cViewPr>
      <p:scale>
        <a:sx n="1" d="1"/>
        <a:sy n="1" d="1"/>
      </p:scale>
      <p:origin x="0" y="0"/>
    </p:cViewPr>
  </p:notesText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5448E58-F4CF-44A8-945A-50814826B206}" type="datetimeFigureOut">
              <a:rPr lang="en-US" smtClean="0"/>
              <a:t>4/25/2016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386FD3E-9833-4BD8-9BDD-48A38677E9CB}" type="slidenum">
              <a:rPr lang="en-US" smtClean="0"/>
              <a:t>‹#›</a:t>
            </a:fld>
            <a:endParaRPr lang="en-US"/>
          </a:p>
        </p:txBody>
      </p:sp>
    </p:spTree>
    <p:extLst>
      <p:ext uri="{BB962C8B-B14F-4D97-AF65-F5344CB8AC3E}">
        <p14:creationId xmlns:p14="http://schemas.microsoft.com/office/powerpoint/2010/main" val="192928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00511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08602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869190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8292432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372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33643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4070651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85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1428617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729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6819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229855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0428597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741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68195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10537443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826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478548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7607668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691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9757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C0013-019A-4060-9DFC-9F9B4E485DC5}"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3609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C0013-019A-4060-9DFC-9F9B4E485DC5}"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23658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C0013-019A-4060-9DFC-9F9B4E485DC5}" type="datetimeFigureOut">
              <a:rPr lang="en-US" smtClean="0"/>
              <a:t>4/25/2016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372122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C0013-019A-4060-9DFC-9F9B4E485DC5}" type="datetimeFigureOut">
              <a:rPr lang="en-US" smtClean="0"/>
              <a:t>4/25/2016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64420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C0013-019A-4060-9DFC-9F9B4E485DC5}" type="datetimeFigureOut">
              <a:rPr lang="en-US" smtClean="0"/>
              <a:t>4/25/2016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93605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30424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7527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1.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1.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image" Target="../media/image1.jpeg"/><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C0013-019A-4060-9DFC-9F9B4E485DC5}" type="datetimeFigureOut">
              <a:rPr lang="en-US" smtClean="0"/>
              <a:t>4/25/2016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3BEF3-74A0-43B7-8462-72BCEBF576A2}" type="slidenum">
              <a:rPr lang="en-US" smtClean="0"/>
              <a:t>‹#›</a:t>
            </a:fld>
            <a:endParaRPr lang="en-US"/>
          </a:p>
        </p:txBody>
      </p:sp>
    </p:spTree>
    <p:extLst>
      <p:ext uri="{BB962C8B-B14F-4D97-AF65-F5344CB8AC3E}">
        <p14:creationId xmlns:p14="http://schemas.microsoft.com/office/powerpoint/2010/main" val="305275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510552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036574110"/>
      </p:ext>
    </p:extLst>
  </p:cSld>
  <p:clrMap bg1="lt1" tx1="dk1" bg2="lt2" tx2="dk2" accent1="accent1" accent2="accent2" accent3="accent3" accent4="accent4" accent5="accent5" accent6="accent6" hlink="hlink" folHlink="folHlink"/>
  <p:sldLayoutIdLst>
    <p:sldLayoutId id="2147483665" r:id="rId1"/>
    <p:sldLayoutId id="2147483666"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27278221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810835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40477116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66556099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142287"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eaLnBrk="0" hangingPunct="0">
              <a:defRPr/>
            </a:pPr>
            <a:r>
              <a:rPr lang="en-US" sz="1400" dirty="0" smtClean="0">
                <a:solidFill>
                  <a:prstClr val="white">
                    <a:lumMod val="50000"/>
                  </a:prstClr>
                </a:solidFill>
                <a:latin typeface="Arial"/>
                <a:ea typeface="MS PGothic" pitchFamily="34" charset="-128"/>
                <a:cs typeface="Arial"/>
              </a:rPr>
              <a:t>Draft</a:t>
            </a:r>
            <a:endParaRPr lang="en-US" sz="1400" dirty="0">
              <a:solidFill>
                <a:prstClr val="white">
                  <a:lumMod val="50000"/>
                </a:prstClr>
              </a:solidFill>
              <a:latin typeface="Arial"/>
              <a:ea typeface="MS PGothic" pitchFamily="34" charset="-128"/>
              <a:cs typeface="Arial"/>
            </a:endParaRPr>
          </a:p>
        </p:txBody>
      </p:sp>
      <p:sp>
        <p:nvSpPr>
          <p:cNvPr id="9" name="5 CuadroTexto"/>
          <p:cNvSpPr txBox="1"/>
          <p:nvPr/>
        </p:nvSpPr>
        <p:spPr>
          <a:xfrm>
            <a:off x="3286664" y="174075"/>
            <a:ext cx="5606672" cy="307777"/>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31787" y="4349163"/>
            <a:ext cx="814228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ct val="120000"/>
              </a:lnSpc>
              <a:spcBef>
                <a:spcPct val="0"/>
              </a:spcBef>
            </a:pPr>
            <a:r>
              <a:rPr lang="en-US" dirty="0" smtClean="0">
                <a:solidFill>
                  <a:prstClr val="white">
                    <a:lumMod val="50000"/>
                  </a:prstClr>
                </a:solidFill>
                <a:latin typeface="Arial"/>
                <a:ea typeface="MS PGothic" pitchFamily="34" charset="-128"/>
                <a:cs typeface="Arial"/>
              </a:rPr>
              <a:t>SHUSA Risk Appetite</a:t>
            </a:r>
            <a:endParaRPr lang="en-US"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2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fontAlgn="base" hangingPunct="0">
              <a:lnSpc>
                <a:spcPts val="2700"/>
              </a:lnSpc>
              <a:spcBef>
                <a:spcPct val="0"/>
              </a:spcBef>
              <a:spcAft>
                <a:spcPts val="600"/>
              </a:spcAft>
            </a:pPr>
            <a:r>
              <a:rPr lang="en-US" sz="20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2000" b="1" dirty="0" smtClean="0">
                <a:solidFill>
                  <a:prstClr val="black"/>
                </a:solidFill>
                <a:latin typeface="Arial" panose="020B0604020202020204" pitchFamily="34" charset="0"/>
                <a:ea typeface="MS PGothic" pitchFamily="34" charset="-128"/>
                <a:cs typeface="Arial" panose="020B0604020202020204" pitchFamily="34" charset="0"/>
              </a:rPr>
              <a:t>Statement– March Report</a:t>
            </a:r>
            <a:endParaRPr lang="en-US" sz="2000" b="1" dirty="0">
              <a:solidFill>
                <a:prstClr val="black"/>
              </a:solidFill>
              <a:latin typeface="Arial" panose="020B0604020202020204" pitchFamily="34" charset="0"/>
              <a:ea typeface="MS PGothic" pitchFamily="34" charset="-128"/>
              <a:cs typeface="Arial" panose="020B0604020202020204" pitchFamily="34" charset="0"/>
            </a:endParaRPr>
          </a:p>
          <a:p>
            <a:pPr eaLnBrk="0" fontAlgn="base" hangingPunct="0">
              <a:lnSpc>
                <a:spcPts val="2700"/>
              </a:lnSpc>
              <a:spcBef>
                <a:spcPct val="0"/>
              </a:spcBef>
              <a:spcAft>
                <a:spcPts val="600"/>
              </a:spcAft>
            </a:pPr>
            <a:r>
              <a:rPr lang="en-US" dirty="0" smtClean="0">
                <a:solidFill>
                  <a:prstClr val="black"/>
                </a:solidFill>
                <a:latin typeface="Arial" panose="020B0604020202020204" pitchFamily="34" charset="0"/>
                <a:ea typeface="MS PGothic" pitchFamily="34" charset="-128"/>
                <a:cs typeface="Arial" panose="020B0604020202020204" pitchFamily="34" charset="0"/>
              </a:rPr>
              <a:t>April 2016</a:t>
            </a:r>
            <a:endParaRPr lang="en-US"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311892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8972040"/>
              </p:ext>
            </p:extLst>
          </p:nvPr>
        </p:nvGraphicFramePr>
        <p:xfrm>
          <a:off x="152400" y="710153"/>
          <a:ext cx="8831404" cy="5830542"/>
        </p:xfrm>
        <a:graphic>
          <a:graphicData uri="http://schemas.openxmlformats.org/drawingml/2006/table">
            <a:tbl>
              <a:tblPr firstRow="1" bandRow="1">
                <a:tableStyleId>{5C22544A-7EE6-4342-B048-85BDC9FD1C3A}</a:tableStyleId>
              </a:tblPr>
              <a:tblGrid>
                <a:gridCol w="1447800"/>
                <a:gridCol w="391370"/>
                <a:gridCol w="2580430"/>
                <a:gridCol w="2732220"/>
                <a:gridCol w="1679584"/>
              </a:tblGrid>
              <a:tr h="398259">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Risk Type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Status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RAS Metric Summary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Qualitative Assessment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Key Breach Actions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659921">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1. Capital Adequacy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0" i="0" u="none" strike="noStrike" baseline="0"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for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SC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RWA due to current accounting treatment of restricted cash at a risk weighting of 100%</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FF0000"/>
                          </a:solidFill>
                          <a:effectLst/>
                          <a:latin typeface="Arial" panose="020B0604020202020204" pitchFamily="34" charset="0"/>
                          <a:cs typeface="Arial" panose="020B0604020202020204" pitchFamily="34" charset="0"/>
                        </a:rPr>
                        <a:t>-The value of the capital metrics “under stress” will be updated with CCAR outputs in April (pending)</a:t>
                      </a:r>
                      <a:r>
                        <a:rPr lang="en-US" sz="600" b="0" i="0" u="none" strike="noStrike" dirty="0" smtClean="0">
                          <a:solidFill>
                            <a:srgbClr val="000000"/>
                          </a:solidFill>
                          <a:effectLst/>
                          <a:latin typeface="Arial" panose="020B0604020202020204" pitchFamily="34" charset="0"/>
                          <a:cs typeface="Arial" panose="020B0604020202020204" pitchFamily="34" charset="0"/>
                        </a:rPr>
                        <a:t/>
                      </a:r>
                      <a:br>
                        <a:rPr lang="en-US" sz="600" b="0" i="0" u="none" strike="noStrike" dirty="0" smtClean="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RWA received ERMC and Capital Committee approval to use a risk weighting of 20% for restricted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cash, which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would decrease RWA by $2.1B and move RWA to </a:t>
                      </a:r>
                      <a:r>
                        <a:rPr lang="en-US" sz="600" b="0" i="0" u="none" strike="noStrike" baseline="0" dirty="0" smtClean="0">
                          <a:solidFill>
                            <a:srgbClr val="00B050"/>
                          </a:solidFill>
                          <a:effectLst/>
                          <a:latin typeface="Arial" panose="020B0604020202020204" pitchFamily="34" charset="0"/>
                          <a:cs typeface="Arial" panose="020B0604020202020204" pitchFamily="34" charset="0"/>
                        </a:rPr>
                        <a:t>Green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The revised risk weighting will likely be used on 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go forward basis starting in April 2016.</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403058">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2. Credit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endParaRPr lang="en-US" sz="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a:t>
                      </a:r>
                      <a:r>
                        <a:rPr lang="en-US" sz="600" b="1" i="0" u="none" strike="noStrike" dirty="0">
                          <a:solidFill>
                            <a:srgbClr val="000000"/>
                          </a:solidFill>
                          <a:effectLst/>
                          <a:latin typeface="Arial" panose="020B0604020202020204" pitchFamily="34" charset="0"/>
                          <a:cs typeface="Arial" panose="020B0604020202020204" pitchFamily="34" charset="0"/>
                        </a:rPr>
                        <a:t>Industry Exposure: </a:t>
                      </a:r>
                      <a:r>
                        <a:rPr lang="en-US" sz="600" b="0" i="0" u="none" strike="noStrike" dirty="0" smtClean="0">
                          <a:solidFill>
                            <a:srgbClr val="FF0000"/>
                          </a:solidFill>
                          <a:effectLst/>
                          <a:latin typeface="Arial" panose="020B0604020202020204" pitchFamily="34" charset="0"/>
                          <a:cs typeface="Arial" panose="020B0604020202020204" pitchFamily="34" charset="0"/>
                        </a:rPr>
                        <a:t>Red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limit for </a:t>
                      </a:r>
                      <a:r>
                        <a:rPr lang="en-US" sz="600" b="0" i="0" u="none" strike="noStrike" dirty="0" smtClean="0">
                          <a:solidFill>
                            <a:srgbClr val="000000"/>
                          </a:solidFill>
                          <a:effectLst/>
                          <a:latin typeface="Arial" panose="020B0604020202020204" pitchFamily="34" charset="0"/>
                          <a:cs typeface="Arial" panose="020B0604020202020204" pitchFamily="34" charset="0"/>
                        </a:rPr>
                        <a:t>Finance </a:t>
                      </a:r>
                      <a:r>
                        <a:rPr lang="en-US" sz="600" b="0" i="0" u="none" strike="noStrike" dirty="0">
                          <a:solidFill>
                            <a:srgbClr val="000000"/>
                          </a:solidFill>
                          <a:effectLst/>
                          <a:latin typeface="Arial" panose="020B0604020202020204" pitchFamily="34" charset="0"/>
                          <a:cs typeface="Arial" panose="020B0604020202020204" pitchFamily="34" charset="0"/>
                        </a:rPr>
                        <a:t>&amp;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(new)  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FFC000"/>
                          </a:solidFill>
                          <a:effectLst/>
                          <a:latin typeface="Arial" panose="020B0604020202020204" pitchFamily="34" charset="0"/>
                          <a:cs typeface="Arial" panose="020B0604020202020204" pitchFamily="34" charset="0"/>
                        </a:rPr>
                        <a:t>Amber </a:t>
                      </a:r>
                      <a:r>
                        <a:rPr lang="en-US" sz="600" b="0" i="0" u="none" strike="noStrike" dirty="0" smtClean="0">
                          <a:solidFill>
                            <a:srgbClr val="000000"/>
                          </a:solidFill>
                          <a:effectLst/>
                          <a:latin typeface="Arial" panose="020B0604020202020204" pitchFamily="34" charset="0"/>
                          <a:cs typeface="Arial" panose="020B0604020202020204" pitchFamily="34" charset="0"/>
                        </a:rPr>
                        <a:t>trigger for Utilities (ongoing).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baseline="0" dirty="0" smtClean="0">
                          <a:solidFill>
                            <a:srgbClr val="FF0000"/>
                          </a:solidFill>
                          <a:effectLst/>
                          <a:latin typeface="Arial" panose="020B0604020202020204" pitchFamily="34" charset="0"/>
                          <a:cs typeface="Arial" panose="020B0604020202020204" pitchFamily="34" charset="0"/>
                        </a:rPr>
                        <a:t>Red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primarily due to increased combined $120MM exposure from Movement Mortgage, LLC and </a:t>
                      </a:r>
                      <a:r>
                        <a:rPr lang="en-US" sz="600" b="0" i="0" u="none" strike="noStrike" baseline="0" dirty="0" err="1" smtClean="0">
                          <a:solidFill>
                            <a:srgbClr val="000000"/>
                          </a:solidFill>
                          <a:effectLst/>
                          <a:latin typeface="Arial" panose="020B0604020202020204" pitchFamily="34" charset="0"/>
                          <a:cs typeface="Arial" panose="020B0604020202020204" pitchFamily="34" charset="0"/>
                        </a:rPr>
                        <a:t>Firstgroup</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America INC. A limit increase to $5.5BN is pending approval. </a:t>
                      </a:r>
                      <a:r>
                        <a:rPr lang="en-US" sz="600" b="0" i="0" u="none" strike="noStrike" dirty="0" smtClean="0">
                          <a:solidFill>
                            <a:srgbClr val="000000"/>
                          </a:solidFill>
                          <a:effectLst/>
                          <a:latin typeface="Arial" panose="020B0604020202020204" pitchFamily="34" charset="0"/>
                          <a:cs typeface="Arial" panose="020B0604020202020204" pitchFamily="34" charset="0"/>
                        </a:rPr>
                        <a:t>Utilities  </a:t>
                      </a:r>
                      <a:r>
                        <a:rPr lang="en-US" sz="600" b="0" i="0" u="none" strike="noStrike" dirty="0">
                          <a:solidFill>
                            <a:srgbClr val="FFC000"/>
                          </a:solidFill>
                          <a:effectLst/>
                          <a:latin typeface="Arial" panose="020B0604020202020204" pitchFamily="34" charset="0"/>
                          <a:cs typeface="Arial" panose="020B0604020202020204" pitchFamily="34" charset="0"/>
                        </a:rPr>
                        <a:t>Amber </a:t>
                      </a:r>
                      <a:r>
                        <a:rPr lang="en-US" sz="600" b="0" i="0" u="none" strike="noStrike" dirty="0">
                          <a:solidFill>
                            <a:srgbClr val="000000"/>
                          </a:solidFill>
                          <a:effectLst/>
                          <a:latin typeface="Arial" panose="020B0604020202020204" pitchFamily="34" charset="0"/>
                          <a:cs typeface="Arial" panose="020B0604020202020204" pitchFamily="34" charset="0"/>
                        </a:rPr>
                        <a:t>due to the reclassification of exposures from other OCC categories.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The </a:t>
                      </a:r>
                      <a:r>
                        <a:rPr lang="en-US" sz="600" b="1" i="0" u="none" strike="noStrike" dirty="0">
                          <a:solidFill>
                            <a:srgbClr val="000000"/>
                          </a:solidFill>
                          <a:effectLst/>
                          <a:latin typeface="Arial" panose="020B0604020202020204" pitchFamily="34" charset="0"/>
                          <a:cs typeface="Arial" panose="020B0604020202020204" pitchFamily="34" charset="0"/>
                        </a:rPr>
                        <a:t># of counterparties with SRR &lt; 5.0 and exposure &gt; $100MM </a:t>
                      </a:r>
                      <a:r>
                        <a:rPr lang="en-US" sz="600" b="0" i="0" u="none" strike="noStrike" dirty="0">
                          <a:solidFill>
                            <a:srgbClr val="000000"/>
                          </a:solidFill>
                          <a:effectLst/>
                          <a:latin typeface="Arial" panose="020B0604020202020204" pitchFamily="34" charset="0"/>
                          <a:cs typeface="Arial" panose="020B0604020202020204" pitchFamily="34" charset="0"/>
                        </a:rPr>
                        <a:t>increased from </a:t>
                      </a:r>
                      <a:r>
                        <a:rPr lang="en-US" sz="600" b="0" i="0" u="none" strike="noStrike" dirty="0" smtClean="0">
                          <a:solidFill>
                            <a:srgbClr val="000000"/>
                          </a:solidFill>
                          <a:effectLst/>
                          <a:latin typeface="Arial" panose="020B0604020202020204" pitchFamily="34" charset="0"/>
                          <a:cs typeface="Arial" panose="020B0604020202020204" pitchFamily="34" charset="0"/>
                        </a:rPr>
                        <a:t>7 </a:t>
                      </a:r>
                      <a:r>
                        <a:rPr lang="en-US" sz="600" b="0" i="0" u="none" strike="noStrike" dirty="0">
                          <a:solidFill>
                            <a:srgbClr val="000000"/>
                          </a:solidFill>
                          <a:effectLst/>
                          <a:latin typeface="Arial" panose="020B0604020202020204" pitchFamily="34" charset="0"/>
                          <a:cs typeface="Arial" panose="020B0604020202020204" pitchFamily="34" charset="0"/>
                        </a:rPr>
                        <a:t>to </a:t>
                      </a:r>
                      <a:r>
                        <a:rPr lang="en-US" sz="600" b="0" i="0" u="none" strike="noStrike" dirty="0" smtClean="0">
                          <a:solidFill>
                            <a:srgbClr val="000000"/>
                          </a:solidFill>
                          <a:effectLst/>
                          <a:latin typeface="Arial" panose="020B0604020202020204" pitchFamily="34" charset="0"/>
                          <a:cs typeface="Arial" panose="020B0604020202020204" pitchFamily="34" charset="0"/>
                        </a:rPr>
                        <a:t>10. Continental Resources (Energy Finance)  and Perseus Realty Partners (CRE) were downgraded in March to below a 5 SRR; North town Property Owner (CRE) increased to over $100MM in exposure. </a:t>
                      </a: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a:t>
                      </a:r>
                      <a:r>
                        <a:rPr lang="en-US" sz="600" b="1" i="0" u="none" strike="noStrike" dirty="0">
                          <a:solidFill>
                            <a:srgbClr val="000000"/>
                          </a:solidFill>
                          <a:effectLst/>
                          <a:latin typeface="Arial" panose="020B0604020202020204" pitchFamily="34" charset="0"/>
                          <a:cs typeface="Arial" panose="020B0604020202020204" pitchFamily="34" charset="0"/>
                        </a:rPr>
                        <a:t>Net Charge-Off GCB </a:t>
                      </a:r>
                      <a:r>
                        <a:rPr lang="en-US" sz="600" b="0" i="0" u="none" strike="noStrike" dirty="0">
                          <a:solidFill>
                            <a:srgbClr val="000000"/>
                          </a:solidFill>
                          <a:effectLst/>
                          <a:latin typeface="Arial" panose="020B0604020202020204" pitchFamily="34" charset="0"/>
                          <a:cs typeface="Arial" panose="020B0604020202020204" pitchFamily="34" charset="0"/>
                        </a:rPr>
                        <a:t>remains in </a:t>
                      </a:r>
                      <a:r>
                        <a:rPr lang="en-US" sz="600" b="0" i="0" u="none" strike="noStrike" dirty="0">
                          <a:solidFill>
                            <a:srgbClr val="FFC000"/>
                          </a:solidFill>
                          <a:effectLst/>
                          <a:latin typeface="Arial" panose="020B0604020202020204" pitchFamily="34" charset="0"/>
                          <a:cs typeface="Arial" panose="020B0604020202020204" pitchFamily="34" charset="0"/>
                        </a:rPr>
                        <a:t>Amber</a:t>
                      </a:r>
                      <a:r>
                        <a:rPr lang="en-US" sz="600" b="0" i="0" u="none" strike="noStrike" dirty="0">
                          <a:solidFill>
                            <a:srgbClr val="000000"/>
                          </a:solidFill>
                          <a:effectLst/>
                          <a:latin typeface="Arial" panose="020B0604020202020204" pitchFamily="34" charset="0"/>
                          <a:cs typeface="Arial" panose="020B0604020202020204" pitchFamily="34" charset="0"/>
                        </a:rPr>
                        <a:t> as it is calculated on a rolling 12 month basis. No further NCOs have been booked</a:t>
                      </a:r>
                      <a:r>
                        <a:rPr lang="en-US" sz="600" b="0" i="0" u="none" strike="noStrike" dirty="0" smtClean="0">
                          <a:solidFill>
                            <a:srgbClr val="000000"/>
                          </a:solidFill>
                          <a:effectLst/>
                          <a:latin typeface="Arial" panose="020B0604020202020204" pitchFamily="34" charset="0"/>
                          <a:cs typeface="Arial" panose="020B0604020202020204" pitchFamily="34" charset="0"/>
                        </a:rPr>
                        <a:t>.</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exposure</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 </a:t>
                      </a:r>
                      <a:r>
                        <a:rPr lang="en-US" sz="600" b="0" i="0" u="none" strike="noStrike" baseline="0"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primarily due to two deals in NY: Queens Plaza and Partners VII combined at $80MM</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-Industry exposure trigger is not a major concern as the majority of counterparties in the Finance and Insurance group are not true Financial Institutions, but rather leasing and mortgage warehouse companies.</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-Large </a:t>
                      </a:r>
                      <a:r>
                        <a:rPr lang="en-US" sz="600" b="0" i="0" u="none" strike="noStrike" dirty="0">
                          <a:solidFill>
                            <a:srgbClr val="000000"/>
                          </a:solidFill>
                          <a:effectLst/>
                          <a:latin typeface="Arial" panose="020B0604020202020204" pitchFamily="34" charset="0"/>
                          <a:cs typeface="Arial" panose="020B0604020202020204" pitchFamily="34" charset="0"/>
                        </a:rPr>
                        <a:t>exposures in oil and gas and commodity sectors all under stress due to sector </a:t>
                      </a:r>
                      <a:r>
                        <a:rPr lang="en-US" sz="600" b="0" i="0" u="none" strike="noStrike" dirty="0" smtClean="0">
                          <a:solidFill>
                            <a:srgbClr val="000000"/>
                          </a:solidFill>
                          <a:effectLst/>
                          <a:latin typeface="Arial" panose="020B0604020202020204" pitchFamily="34" charset="0"/>
                          <a:cs typeface="Arial" panose="020B0604020202020204" pitchFamily="34" charset="0"/>
                        </a:rPr>
                        <a:t>deterioration.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Oil and Gas group has seen a continued increase in classified assets, higher provisions and charge offs.</a:t>
                      </a:r>
                      <a:r>
                        <a:rPr lang="en-US" sz="600" b="0" i="0" u="none" strike="noStrike"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-The CRE counterparty breach is primarily the result of an OCC directive to risk rate CRE Construction transactions as low pass, causing otherwise strong One Obligor relationships to not reach the 5.0 risk rating hurdle.</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-NCO trigger caused by $24MM charge-off of Oil &amp; Gas account Paragon Offshore Limited after the November sale of  SBNA’s participation in a syndicated loan at 68.7</a:t>
                      </a:r>
                      <a:r>
                        <a:rPr lang="en-US" sz="600" b="0" i="0" u="none" strike="noStrike" dirty="0" smtClean="0">
                          <a:solidFill>
                            <a:srgbClr val="000000"/>
                          </a:solidFill>
                          <a:effectLst/>
                          <a:latin typeface="Arial" panose="020B0604020202020204" pitchFamily="34" charset="0"/>
                          <a:cs typeface="Arial" panose="020B0604020202020204" pitchFamily="34" charset="0"/>
                        </a:rPr>
                        <a:t>%.</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-SC Auto NCO is currently trending towards the metric’s ceiling and could possibly trigger </a:t>
                      </a:r>
                      <a:r>
                        <a:rPr lang="en-US" sz="600" b="0"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000000"/>
                          </a:solidFill>
                          <a:effectLst/>
                          <a:latin typeface="Arial" panose="020B0604020202020204" pitchFamily="34" charset="0"/>
                          <a:cs typeface="Arial" panose="020B0604020202020204" pitchFamily="34" charset="0"/>
                        </a:rPr>
                        <a:t> within the next 3 months</a:t>
                      </a: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-Industry </a:t>
                      </a:r>
                      <a:r>
                        <a:rPr lang="en-US" sz="600" b="1" i="0" u="none" strike="noStrike" dirty="0">
                          <a:solidFill>
                            <a:srgbClr val="000000"/>
                          </a:solidFill>
                          <a:effectLst/>
                          <a:latin typeface="Arial" panose="020B0604020202020204" pitchFamily="34" charset="0"/>
                          <a:cs typeface="Arial" panose="020B0604020202020204" pitchFamily="34" charset="0"/>
                        </a:rPr>
                        <a:t>Exposure</a:t>
                      </a:r>
                      <a:r>
                        <a:rPr lang="en-US" sz="600" b="1" i="0" u="none" strike="noStrike"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Action plans for the Industry “trigger” and breach include: 1) June limit recalibration for Utilities 2) 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1" i="0" u="none" strike="noStrike" dirty="0" smtClean="0">
                          <a:solidFill>
                            <a:srgbClr val="000000"/>
                          </a:solidFill>
                          <a:effectLst/>
                          <a:latin typeface="Arial" panose="020B0604020202020204" pitchFamily="34" charset="0"/>
                          <a:cs typeface="Arial" panose="020B0604020202020204" pitchFamily="34" charset="0"/>
                        </a:rPr>
                        <a:t>-SRR&lt;5 </a:t>
                      </a:r>
                      <a:r>
                        <a:rPr lang="en-US" sz="600" b="1" i="0" u="none" strike="noStrike" dirty="0">
                          <a:solidFill>
                            <a:srgbClr val="000000"/>
                          </a:solidFill>
                          <a:effectLst/>
                          <a:latin typeface="Arial" panose="020B0604020202020204" pitchFamily="34" charset="0"/>
                          <a:cs typeface="Arial" panose="020B0604020202020204" pitchFamily="34" charset="0"/>
                        </a:rPr>
                        <a:t>concentration:</a:t>
                      </a:r>
                      <a:br>
                        <a:rPr lang="en-US" sz="600" b="1"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OCC </a:t>
                      </a:r>
                      <a:r>
                        <a:rPr lang="en-US" sz="600" b="0" i="0" u="none" strike="noStrike" dirty="0">
                          <a:solidFill>
                            <a:srgbClr val="000000"/>
                          </a:solidFill>
                          <a:effectLst/>
                          <a:latin typeface="Arial" panose="020B0604020202020204" pitchFamily="34" charset="0"/>
                          <a:cs typeface="Arial" panose="020B0604020202020204" pitchFamily="34" charset="0"/>
                        </a:rPr>
                        <a:t>has given the opportunity to raise ratings on stabilized construction deals (leasing space, producing income). Breached deals are in construction phase and exceptions may be required.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exposure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is being monitored and action plan is in development</a:t>
                      </a:r>
                    </a:p>
                    <a:p>
                      <a:pPr algn="l" fontAlgn="t"/>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26168">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3. Residual Value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Metrics within appetite</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752813">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4. </a:t>
                      </a:r>
                      <a:r>
                        <a:rPr lang="en-US" sz="800" b="1" i="0" u="none" strike="noStrike" dirty="0" smtClean="0">
                          <a:solidFill>
                            <a:srgbClr val="FFFFFF"/>
                          </a:solidFill>
                          <a:effectLst/>
                          <a:latin typeface="Arial" panose="020B0604020202020204" pitchFamily="34" charset="0"/>
                          <a:cs typeface="Arial" panose="020B0604020202020204" pitchFamily="34" charset="0"/>
                        </a:rPr>
                        <a:t>Liquidity/Funding</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0"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for </a:t>
                      </a:r>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0" i="0" u="none" strike="noStrike" dirty="0" smtClean="0">
                          <a:solidFill>
                            <a:srgbClr val="000000"/>
                          </a:solidFill>
                          <a:effectLst/>
                          <a:latin typeface="Arial" panose="020B0604020202020204" pitchFamily="34" charset="0"/>
                          <a:cs typeface="Arial" panose="020B0604020202020204" pitchFamily="34" charset="0"/>
                        </a:rPr>
                        <a:t> </a:t>
                      </a:r>
                      <a:r>
                        <a:rPr lang="en-US" sz="600" b="0" i="0" kern="1200" dirty="0" smtClean="0">
                          <a:solidFill>
                            <a:schemeClr val="tx1"/>
                          </a:solidFill>
                          <a:latin typeface="Arial" panose="020B0604020202020204" pitchFamily="34" charset="0"/>
                          <a:ea typeface="+mn-ea"/>
                          <a:cs typeface="Arial" panose="020B0604020202020204" pitchFamily="34" charset="0"/>
                        </a:rPr>
                        <a:t>Survival Horizon</a:t>
                      </a:r>
                      <a:r>
                        <a:rPr lang="en-US" sz="600" b="0" i="0" kern="1200" baseline="0" dirty="0" smtClean="0">
                          <a:solidFill>
                            <a:schemeClr val="tx1"/>
                          </a:solidFill>
                          <a:latin typeface="Arial" panose="020B0604020202020204" pitchFamily="34" charset="0"/>
                          <a:ea typeface="+mn-ea"/>
                          <a:cs typeface="Arial" panose="020B0604020202020204" pitchFamily="34" charset="0"/>
                        </a:rPr>
                        <a:t> under stress as of Feb 2016 </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classified Liquidity and Funding as</a:t>
                      </a:r>
                      <a:r>
                        <a:rPr lang="en-US" sz="600" b="0" i="0" u="none" strike="noStrike" dirty="0" smtClean="0">
                          <a:solidFill>
                            <a:srgbClr val="FFC000"/>
                          </a:solidFill>
                          <a:effectLst/>
                          <a:latin typeface="Arial" panose="020B0604020202020204" pitchFamily="34" charset="0"/>
                          <a:cs typeface="Arial" panose="020B0604020202020204" pitchFamily="34" charset="0"/>
                        </a:rPr>
                        <a:t> Amber</a:t>
                      </a:r>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Contingency</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Funding Plan (CFP)</a:t>
                      </a:r>
                      <a:r>
                        <a:rPr lang="en-US" sz="600" b="0" i="0" u="none" strike="noStrike" dirty="0" smtClean="0">
                          <a:solidFill>
                            <a:srgbClr val="000000"/>
                          </a:solidFill>
                          <a:effectLst/>
                          <a:latin typeface="Arial" panose="020B0604020202020204" pitchFamily="34" charset="0"/>
                          <a:cs typeface="Arial" panose="020B0604020202020204" pitchFamily="34" charset="0"/>
                        </a:rPr>
                        <a:t> remains </a:t>
                      </a:r>
                      <a:r>
                        <a:rPr lang="en-US" sz="600" b="0"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000000"/>
                          </a:solidFill>
                          <a:effectLst/>
                          <a:latin typeface="Arial" panose="020B0604020202020204" pitchFamily="34" charset="0"/>
                          <a:cs typeface="Arial" panose="020B0604020202020204" pitchFamily="34" charset="0"/>
                        </a:rPr>
                        <a:t> status which includes enhanced monitoring and reporting with updates to the LCMC,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ALCO and the Board under the protocol</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0" i="0" u="none" strike="noStrike" dirty="0" smtClean="0">
                          <a:solidFill>
                            <a:srgbClr val="000000"/>
                          </a:solidFill>
                          <a:effectLst/>
                          <a:latin typeface="Arial" panose="020B0604020202020204" pitchFamily="34" charset="0"/>
                          <a:cs typeface="Arial" panose="020B0604020202020204" pitchFamily="34" charset="0"/>
                        </a:rPr>
                        <a:t>’s liquidity buffer requirement is driven by SC’s originations under stress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which </a:t>
                      </a:r>
                      <a:r>
                        <a:rPr lang="en-US" sz="600" b="0" i="0" u="none" strike="noStrike" dirty="0" smtClean="0">
                          <a:solidFill>
                            <a:srgbClr val="000000"/>
                          </a:solidFill>
                          <a:effectLst/>
                          <a:latin typeface="Arial" panose="020B0604020202020204" pitchFamily="34" charset="0"/>
                          <a:cs typeface="Arial" panose="020B0604020202020204" pitchFamily="34" charset="0"/>
                        </a:rPr>
                        <a:t>capture higher seasonal originations.</a:t>
                      </a:r>
                    </a:p>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a:t>
                      </a:r>
                      <a:r>
                        <a:rPr lang="en-US" sz="600" b="0" i="0" u="none" strike="noStrike" dirty="0" smtClean="0">
                          <a:solidFill>
                            <a:srgbClr val="000000"/>
                          </a:solidFill>
                          <a:effectLst/>
                          <a:latin typeface="Arial" panose="020B0604020202020204" pitchFamily="34" charset="0"/>
                          <a:cs typeface="Arial" panose="020B0604020202020204" pitchFamily="34" charset="0"/>
                        </a:rPr>
                        <a:t>The </a:t>
                      </a:r>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dirty="0" smtClean="0">
                          <a:solidFill>
                            <a:srgbClr val="000000"/>
                          </a:solidFill>
                          <a:effectLst/>
                          <a:latin typeface="Arial" panose="020B0604020202020204" pitchFamily="34" charset="0"/>
                          <a:cs typeface="Arial" panose="020B0604020202020204" pitchFamily="34" charset="0"/>
                        </a:rPr>
                        <a:t> ACL (Available Committed Liquidity) metric is green as of Mar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1</a:t>
                      </a:r>
                      <a:r>
                        <a:rPr lang="en-US" sz="600" b="0" i="0" u="none" strike="noStrike" dirty="0" smtClean="0">
                          <a:solidFill>
                            <a:srgbClr val="000000"/>
                          </a:solidFill>
                          <a:effectLst/>
                          <a:latin typeface="Arial" panose="020B0604020202020204" pitchFamily="34" charset="0"/>
                          <a:cs typeface="Arial" panose="020B0604020202020204" pitchFamily="34" charset="0"/>
                        </a:rPr>
                        <a:t>6 but may come under pressure during April as a result of potential delays in securitizations due to late filing of 10K. </a:t>
                      </a:r>
                      <a:endParaRPr lang="en-US" sz="600" b="1"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0" i="0" u="none" strike="noStrike" dirty="0" smtClean="0">
                          <a:solidFill>
                            <a:srgbClr val="000000"/>
                          </a:solidFill>
                          <a:effectLst/>
                          <a:latin typeface="Arial" panose="020B0604020202020204" pitchFamily="34" charset="0"/>
                          <a:cs typeface="Arial" panose="020B0604020202020204" pitchFamily="34" charset="0"/>
                        </a:rPr>
                        <a:t>’s non-compliance with Borrower-in-Custody (BIC) program requirements elevates funding risk.</a:t>
                      </a:r>
                      <a:br>
                        <a:rPr lang="en-US" sz="600" b="0" i="0" u="none" strike="noStrike" dirty="0" smtClean="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Survival Horizon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has </a:t>
                      </a:r>
                      <a:r>
                        <a:rPr lang="en-US" sz="600" b="0" i="0" u="none" strike="noStrike" baseline="0" dirty="0" smtClean="0">
                          <a:solidFill>
                            <a:schemeClr val="dk1"/>
                          </a:solidFill>
                          <a:effectLst/>
                          <a:latin typeface="Arial" panose="020B0604020202020204" pitchFamily="34" charset="0"/>
                          <a:cs typeface="Arial" panose="020B0604020202020204" pitchFamily="34" charset="0"/>
                        </a:rPr>
                        <a:t>g</a:t>
                      </a:r>
                      <a:r>
                        <a:rPr lang="en-US" sz="600" dirty="0" smtClean="0">
                          <a:latin typeface="Arial" panose="020B0604020202020204" pitchFamily="34" charset="0"/>
                          <a:cs typeface="Arial" panose="020B0604020202020204" pitchFamily="34" charset="0"/>
                        </a:rPr>
                        <a:t>lide plan in place; assumptions that will stabilize and lower the structural liquidity buffer requirement</a:t>
                      </a:r>
                      <a:r>
                        <a:rPr lang="en-US" sz="600" baseline="0" dirty="0" smtClean="0">
                          <a:latin typeface="Arial" panose="020B0604020202020204" pitchFamily="34" charset="0"/>
                          <a:cs typeface="Arial" panose="020B0604020202020204" pitchFamily="34" charset="0"/>
                        </a:rPr>
                        <a:t> are being refined</a:t>
                      </a:r>
                      <a:endParaRPr lang="en-US" sz="600" b="1"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 </a:t>
                      </a:r>
                      <a:r>
                        <a:rPr lang="en-US" sz="600" b="0" i="0" u="none" strike="noStrike" dirty="0" smtClean="0">
                          <a:solidFill>
                            <a:srgbClr val="000000"/>
                          </a:solidFill>
                          <a:effectLst/>
                          <a:latin typeface="Arial" panose="020B0604020202020204" pitchFamily="34" charset="0"/>
                          <a:cs typeface="Arial" panose="020B0604020202020204" pitchFamily="34" charset="0"/>
                        </a:rPr>
                        <a:t>will continue to assess its liquidity condition and recommend deactivation of the CFP at the appropriate future date</a:t>
                      </a:r>
                    </a:p>
                    <a:p>
                      <a:pPr algn="l" fontAlgn="t"/>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26850">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5. Interest </a:t>
                      </a:r>
                      <a:r>
                        <a:rPr lang="en-US" sz="800" b="1" i="0" u="none" strike="noStrike" dirty="0" smtClean="0">
                          <a:solidFill>
                            <a:srgbClr val="FFFFFF"/>
                          </a:solidFill>
                          <a:effectLst/>
                          <a:latin typeface="Arial" panose="020B0604020202020204" pitchFamily="34" charset="0"/>
                          <a:cs typeface="Arial" panose="020B0604020202020204" pitchFamily="34" charset="0"/>
                        </a:rPr>
                        <a:t>rate</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Metrics within appetite</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45503">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6. MTM portfolio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Metrics within appetite</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795836">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7. </a:t>
                      </a:r>
                      <a:r>
                        <a:rPr lang="en-US" sz="800" b="1" i="0" u="none" strike="noStrike" dirty="0" smtClean="0">
                          <a:solidFill>
                            <a:srgbClr val="FFFFFF"/>
                          </a:solidFill>
                          <a:effectLst/>
                          <a:latin typeface="Arial" panose="020B0604020202020204" pitchFamily="34" charset="0"/>
                          <a:cs typeface="Arial" panose="020B0604020202020204" pitchFamily="34" charset="0"/>
                        </a:rPr>
                        <a:t>Operational</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Frequency of Events &gt; $200k breached the </a:t>
                      </a:r>
                      <a:r>
                        <a:rPr lang="en-US" sz="600" b="0" i="0" u="none" strike="noStrike" dirty="0" smtClean="0">
                          <a:solidFill>
                            <a:srgbClr val="FF0000"/>
                          </a:solidFill>
                          <a:effectLst/>
                          <a:latin typeface="Arial" panose="020B0604020202020204" pitchFamily="34" charset="0"/>
                          <a:cs typeface="Arial" panose="020B0604020202020204" pitchFamily="34" charset="0"/>
                        </a:rPr>
                        <a:t>Red</a:t>
                      </a:r>
                      <a:r>
                        <a:rPr lang="en-US" sz="600" b="0" i="0" u="none" strike="noStrike" dirty="0" smtClean="0">
                          <a:solidFill>
                            <a:srgbClr val="000000"/>
                          </a:solidFill>
                          <a:effectLst/>
                          <a:latin typeface="Arial" panose="020B0604020202020204" pitchFamily="34" charset="0"/>
                          <a:cs typeface="Arial" panose="020B0604020202020204" pitchFamily="34" charset="0"/>
                        </a:rPr>
                        <a:t> Limit by having 6 material events (&gt;$200K) reported for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Quarter 1, 2016. For 3 of the 6 material events, Operational</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Risk (OR) </a:t>
                      </a:r>
                      <a:r>
                        <a:rPr lang="en-US" sz="600" b="0" i="0" u="none" strike="noStrike" dirty="0" smtClean="0">
                          <a:solidFill>
                            <a:srgbClr val="000000"/>
                          </a:solidFill>
                          <a:effectLst/>
                          <a:latin typeface="Arial" panose="020B0604020202020204" pitchFamily="34" charset="0"/>
                          <a:cs typeface="Arial" panose="020B0604020202020204" pitchFamily="34" charset="0"/>
                        </a:rPr>
                        <a:t>did not receive notification of legal settlements that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occurred in 2015 until February, 2016.</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1" i="0" u="none" strike="noStrike" dirty="0">
                          <a:solidFill>
                            <a:srgbClr val="000000"/>
                          </a:solidFill>
                          <a:effectLst/>
                          <a:latin typeface="Arial" panose="020B0604020202020204" pitchFamily="34" charset="0"/>
                          <a:cs typeface="Arial" panose="020B0604020202020204" pitchFamily="34" charset="0"/>
                        </a:rPr>
                        <a:t>:</a:t>
                      </a:r>
                      <a:r>
                        <a:rPr lang="en-US" sz="600" b="0" i="0" u="none" strike="noStrike" dirty="0">
                          <a:solidFill>
                            <a:srgbClr val="000000"/>
                          </a:solidFill>
                          <a:effectLst/>
                          <a:latin typeface="Arial" panose="020B0604020202020204" pitchFamily="34" charset="0"/>
                          <a:cs typeface="Arial" panose="020B0604020202020204" pitchFamily="34" charset="0"/>
                        </a:rPr>
                        <a:t> Gross losses / Gross margin reached 3.85% in Q4 2015, tripping the </a:t>
                      </a:r>
                      <a:r>
                        <a:rPr lang="en-US" sz="600" b="0" i="0" u="none" strike="noStrike" kern="1200" dirty="0">
                          <a:solidFill>
                            <a:srgbClr val="FFC000"/>
                          </a:solidFill>
                          <a:effectLst/>
                          <a:latin typeface="Arial" panose="020B0604020202020204" pitchFamily="34" charset="0"/>
                          <a:ea typeface="+mn-ea"/>
                          <a:cs typeface="Arial" panose="020B0604020202020204" pitchFamily="34" charset="0"/>
                        </a:rPr>
                        <a:t>Amber</a:t>
                      </a:r>
                      <a:r>
                        <a:rPr lang="en-US" sz="600" b="0" i="0" u="none" strike="noStrike" dirty="0">
                          <a:solidFill>
                            <a:srgbClr val="000000"/>
                          </a:solidFill>
                          <a:effectLst/>
                          <a:latin typeface="Arial" panose="020B0604020202020204" pitchFamily="34" charset="0"/>
                          <a:cs typeface="Arial" panose="020B0604020202020204" pitchFamily="34" charset="0"/>
                        </a:rPr>
                        <a:t> trigger. The increase was primarily due to a $13.5 MM loss from Overdraft Opt-in Provision (CFBP) due to accounting system error.</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1" i="0" u="none" strike="noStrike" dirty="0">
                          <a:solidFill>
                            <a:srgbClr val="000000"/>
                          </a:solidFill>
                          <a:effectLst/>
                          <a:latin typeface="Arial" panose="020B0604020202020204" pitchFamily="34" charset="0"/>
                          <a:cs typeface="Arial" panose="020B0604020202020204" pitchFamily="34" charset="0"/>
                        </a:rPr>
                        <a:t>:</a:t>
                      </a:r>
                      <a:r>
                        <a:rPr lang="en-US" sz="600" b="0"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Three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events </a:t>
                      </a:r>
                      <a:r>
                        <a:rPr lang="en-US" sz="600" b="0" i="0" u="none" strike="noStrike" dirty="0">
                          <a:solidFill>
                            <a:srgbClr val="000000"/>
                          </a:solidFill>
                          <a:effectLst/>
                          <a:latin typeface="Arial" panose="020B0604020202020204" pitchFamily="34" charset="0"/>
                          <a:cs typeface="Arial" panose="020B0604020202020204" pitchFamily="34" charset="0"/>
                        </a:rPr>
                        <a:t>identified occurred in 2015 and occurred as part of legal settlements, but are only now being captured as a result of a review and reconciliation of </a:t>
                      </a:r>
                      <a:r>
                        <a:rPr lang="en-US" sz="600" b="0" i="0" u="none" strike="noStrike" dirty="0" smtClean="0">
                          <a:solidFill>
                            <a:srgbClr val="000000"/>
                          </a:solidFill>
                          <a:effectLst/>
                          <a:latin typeface="Arial" panose="020B0604020202020204" pitchFamily="34" charset="0"/>
                          <a:cs typeface="Arial" panose="020B0604020202020204" pitchFamily="34" charset="0"/>
                        </a:rPr>
                        <a:t>OR </a:t>
                      </a:r>
                      <a:r>
                        <a:rPr lang="en-US" sz="600" b="0" i="0" u="none" strike="noStrike" dirty="0">
                          <a:solidFill>
                            <a:srgbClr val="000000"/>
                          </a:solidFill>
                          <a:effectLst/>
                          <a:latin typeface="Arial" panose="020B0604020202020204" pitchFamily="34" charset="0"/>
                          <a:cs typeface="Arial" panose="020B0604020202020204" pitchFamily="34" charset="0"/>
                        </a:rPr>
                        <a:t>reporting. </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1" i="0" u="none" strike="noStrike" dirty="0">
                          <a:solidFill>
                            <a:srgbClr val="000000"/>
                          </a:solidFill>
                          <a:effectLst/>
                          <a:latin typeface="Arial" panose="020B0604020202020204" pitchFamily="34" charset="0"/>
                          <a:cs typeface="Arial" panose="020B0604020202020204" pitchFamily="34" charset="0"/>
                        </a:rPr>
                        <a:t>:</a:t>
                      </a:r>
                      <a:r>
                        <a:rPr lang="en-US" sz="600" b="0" i="0" u="none" strike="noStrike" dirty="0">
                          <a:solidFill>
                            <a:srgbClr val="000000"/>
                          </a:solidFill>
                          <a:effectLst/>
                          <a:latin typeface="Arial" panose="020B0604020202020204" pitchFamily="34" charset="0"/>
                          <a:cs typeface="Arial" panose="020B0604020202020204" pitchFamily="34" charset="0"/>
                        </a:rPr>
                        <a:t> The unpredictable nature of operational risk event occurrence, as well as the delay in loss recognition, causes periodic breaches. The level of risk has not increased due to this breach.</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A new reconciliation process has been set up between SC </a:t>
                      </a:r>
                      <a:r>
                        <a:rPr lang="en-US" sz="600" b="0" i="0" u="none" strike="noStrike" dirty="0" smtClean="0">
                          <a:solidFill>
                            <a:srgbClr val="000000"/>
                          </a:solidFill>
                          <a:effectLst/>
                          <a:latin typeface="Arial" panose="020B0604020202020204" pitchFamily="34" charset="0"/>
                          <a:cs typeface="Arial" panose="020B0604020202020204" pitchFamily="34" charset="0"/>
                        </a:rPr>
                        <a:t>OR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and Legal.</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Action plan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due on 4/27 is in development. </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The accounting process will be enhanced. New resources will be allocated to monitor the process. </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76429">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8. </a:t>
                      </a:r>
                      <a:r>
                        <a:rPr lang="en-US" sz="800" b="1" i="0" u="none" strike="noStrike" dirty="0" smtClean="0">
                          <a:solidFill>
                            <a:srgbClr val="FFFFFF"/>
                          </a:solidFill>
                          <a:effectLst/>
                          <a:latin typeface="Arial" panose="020B0604020202020204" pitchFamily="34" charset="0"/>
                          <a:cs typeface="Arial" panose="020B0604020202020204" pitchFamily="34" charset="0"/>
                        </a:rPr>
                        <a:t>Model</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Metric within appetite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845705">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9. Compliance </a:t>
                      </a:r>
                      <a:r>
                        <a:rPr lang="en-US" sz="800" b="1" i="0" u="none" strike="noStrike">
                          <a:solidFill>
                            <a:srgbClr val="FFFFFF"/>
                          </a:solidFill>
                          <a:effectLst/>
                          <a:latin typeface="Arial" panose="020B0604020202020204" pitchFamily="34" charset="0"/>
                          <a:cs typeface="Arial" panose="020B0604020202020204" pitchFamily="34" charset="0"/>
                        </a:rPr>
                        <a:t>and </a:t>
                      </a:r>
                      <a:r>
                        <a:rPr lang="en-US" sz="800" b="1" i="0" u="none" strike="noStrike" smtClean="0">
                          <a:solidFill>
                            <a:srgbClr val="FFFFFF"/>
                          </a:solidFill>
                          <a:effectLst/>
                          <a:latin typeface="Arial" panose="020B0604020202020204" pitchFamily="34" charset="0"/>
                          <a:cs typeface="Arial" panose="020B0604020202020204" pitchFamily="34" charset="0"/>
                        </a:rPr>
                        <a:t>Reputational</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Remains at 25 open MRIAs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3 OCC enforcement actions against SBNA: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1) Commitment to Address Findings from Pre-charter Conversion                          </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2</a:t>
                      </a:r>
                      <a:r>
                        <a:rPr lang="en-US" sz="600" b="0" i="0" u="none" strike="noStrike" dirty="0">
                          <a:solidFill>
                            <a:srgbClr val="000000"/>
                          </a:solidFill>
                          <a:effectLst/>
                          <a:latin typeface="Arial" panose="020B0604020202020204" pitchFamily="34" charset="0"/>
                          <a:cs typeface="Arial" panose="020B0604020202020204" pitchFamily="34" charset="0"/>
                        </a:rPr>
                        <a:t>) BSA/AML Part 30 Notice                                                                                               3) Sovereign Identity Protector Consent </a:t>
                      </a:r>
                      <a:r>
                        <a:rPr lang="en-US" sz="600" b="0" i="0" u="none" strike="noStrike" dirty="0" smtClean="0">
                          <a:solidFill>
                            <a:srgbClr val="000000"/>
                          </a:solidFill>
                          <a:effectLst/>
                          <a:latin typeface="Arial" panose="020B0604020202020204" pitchFamily="34" charset="0"/>
                          <a:cs typeface="Arial" panose="020B0604020202020204" pitchFamily="34" charset="0"/>
                        </a:rPr>
                        <a:t>Order</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 new</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High Risk Customer RAS metric is being proposed in April.</a:t>
                      </a: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1" i="0" u="none" strike="noStrike" dirty="0">
                          <a:solidFill>
                            <a:srgbClr val="000000"/>
                          </a:solidFill>
                          <a:effectLst/>
                          <a:latin typeface="Arial" panose="020B0604020202020204" pitchFamily="34" charset="0"/>
                          <a:cs typeface="Arial" panose="020B0604020202020204" pitchFamily="34" charset="0"/>
                        </a:rPr>
                        <a:t>:</a:t>
                      </a:r>
                      <a:r>
                        <a:rPr lang="en-US" sz="600" b="0" i="0" u="none" strike="noStrike" dirty="0">
                          <a:solidFill>
                            <a:srgbClr val="000000"/>
                          </a:solidFill>
                          <a:effectLst/>
                          <a:latin typeface="Arial" panose="020B0604020202020204" pitchFamily="34" charset="0"/>
                          <a:cs typeface="Arial" panose="020B0604020202020204" pitchFamily="34" charset="0"/>
                        </a:rPr>
                        <a:t> Failure to meet Heightened Standards by May 2016 will likely cause additional enforcement actions.</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-Continued </a:t>
                      </a:r>
                      <a:r>
                        <a:rPr lang="en-US" sz="600" b="0" i="0" u="none" strike="noStrike" dirty="0">
                          <a:solidFill>
                            <a:srgbClr val="000000"/>
                          </a:solidFill>
                          <a:effectLst/>
                          <a:latin typeface="Arial" panose="020B0604020202020204" pitchFamily="34" charset="0"/>
                          <a:cs typeface="Arial" panose="020B0604020202020204" pitchFamily="34" charset="0"/>
                        </a:rPr>
                        <a:t>work on Heightened Standards and on existing OCC enforcement actions</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bl>
          </a:graphicData>
        </a:graphic>
      </p:graphicFrame>
      <p:sp>
        <p:nvSpPr>
          <p:cNvPr id="8" name="TextBox 7"/>
          <p:cNvSpPr txBox="1"/>
          <p:nvPr/>
        </p:nvSpPr>
        <p:spPr>
          <a:xfrm>
            <a:off x="254000" y="248488"/>
            <a:ext cx="8890000" cy="400110"/>
          </a:xfrm>
          <a:prstGeom prst="rect">
            <a:avLst/>
          </a:prstGeom>
          <a:noFill/>
        </p:spPr>
        <p:txBody>
          <a:bodyPr wrap="square" rtlCol="0">
            <a:spAutoFit/>
          </a:bodyPr>
          <a:lstStyle/>
          <a:p>
            <a:pPr eaLnBrk="0" fontAlgn="base" hangingPunct="0">
              <a:spcBef>
                <a:spcPct val="0"/>
              </a:spcBef>
              <a:spcAft>
                <a:spcPct val="0"/>
              </a:spcAft>
            </a:pPr>
            <a:r>
              <a:rPr lang="en-US" sz="2000" b="1" dirty="0">
                <a:solidFill>
                  <a:prstClr val="black"/>
                </a:solidFill>
                <a:latin typeface="Arial" charset="0"/>
                <a:ea typeface="MS PGothic" pitchFamily="34" charset="-128"/>
              </a:rPr>
              <a:t>1</a:t>
            </a:r>
            <a:r>
              <a:rPr lang="en-US" sz="2000" b="1" dirty="0" smtClean="0">
                <a:solidFill>
                  <a:prstClr val="black"/>
                </a:solidFill>
                <a:latin typeface="Arial" charset="0"/>
                <a:ea typeface="MS PGothic" pitchFamily="34" charset="-128"/>
              </a:rPr>
              <a:t>. Risk Appetite Statement Dashboard</a:t>
            </a:r>
          </a:p>
        </p:txBody>
      </p:sp>
      <p:grpSp>
        <p:nvGrpSpPr>
          <p:cNvPr id="154" name="Group 153"/>
          <p:cNvGrpSpPr/>
          <p:nvPr/>
        </p:nvGrpSpPr>
        <p:grpSpPr>
          <a:xfrm>
            <a:off x="6547106" y="6734889"/>
            <a:ext cx="2590804" cy="123111"/>
            <a:chOff x="1201643" y="6031365"/>
            <a:chExt cx="3491000" cy="163861"/>
          </a:xfrm>
        </p:grpSpPr>
        <p:sp>
          <p:nvSpPr>
            <p:cNvPr id="155" name="80 CuadroTexto"/>
            <p:cNvSpPr txBox="1"/>
            <p:nvPr/>
          </p:nvSpPr>
          <p:spPr bwMode="gray">
            <a:xfrm>
              <a:off x="1358881" y="6031365"/>
              <a:ext cx="1138487"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69" y="6031365"/>
              <a:ext cx="907574"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57" name="Rectangle 56"/>
          <p:cNvSpPr/>
          <p:nvPr/>
        </p:nvSpPr>
        <p:spPr>
          <a:xfrm>
            <a:off x="94194" y="6438570"/>
            <a:ext cx="6452911" cy="461665"/>
          </a:xfrm>
          <a:prstGeom prst="rect">
            <a:avLst/>
          </a:prstGeom>
          <a:noFill/>
        </p:spPr>
        <p:txBody>
          <a:bodyPr wrap="square">
            <a:spAutoFit/>
          </a:bodyPr>
          <a:lstStyle/>
          <a:p>
            <a:pPr eaLnBrk="0" fontAlgn="base" hangingPunct="0">
              <a:spcBef>
                <a:spcPct val="0"/>
              </a:spcBef>
              <a:spcAft>
                <a:spcPct val="0"/>
              </a:spcAft>
            </a:pPr>
            <a:endParaRPr lang="en-US" sz="600" dirty="0" smtClean="0">
              <a:solidFill>
                <a:prstClr val="black"/>
              </a:solidFill>
              <a:latin typeface="Arial" panose="020B0604020202020204" pitchFamily="34" charset="0"/>
              <a:ea typeface="MS PGothic" pitchFamily="34" charset="-128"/>
              <a:cs typeface="Arial" panose="020B0604020202020204" pitchFamily="34" charset="0"/>
            </a:endParaRPr>
          </a:p>
          <a:p>
            <a:pPr eaLnBrk="0" fontAlgn="base" hangingPunct="0">
              <a:spcBef>
                <a:spcPct val="0"/>
              </a:spcBef>
              <a:spcAft>
                <a:spcPct val="0"/>
              </a:spcAft>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Aggregated </a:t>
            </a:r>
            <a:r>
              <a:rPr lang="en-US" sz="600" dirty="0">
                <a:solidFill>
                  <a:prstClr val="black"/>
                </a:solidFill>
                <a:latin typeface="Arial" panose="020B0604020202020204" pitchFamily="34" charset="0"/>
                <a:ea typeface="MS PGothic" pitchFamily="34" charset="-128"/>
                <a:cs typeface="Arial" panose="020B0604020202020204" pitchFamily="34" charset="0"/>
              </a:rPr>
              <a:t>RAS status for the purpose of this summary is based on expert judgment and reviewed by ERMC prior to RC and Board. </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Strategic Risk, spanning every risk category, is managed through  strategic planning, material risk program,  and new products/business activities.  For RAS purposes,  it will be represented by: 1) qualitative statements for strategic risk that we currently use, and 2) monitored through all RAS metrics being presented in each risk category. </a:t>
            </a:r>
            <a:endParaRPr lang="en-US" sz="600"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2378370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724674480"/>
              </p:ext>
            </p:extLst>
          </p:nvPr>
        </p:nvGraphicFramePr>
        <p:xfrm>
          <a:off x="321881" y="338689"/>
          <a:ext cx="8500240" cy="5834138"/>
        </p:xfrm>
        <a:graphic>
          <a:graphicData uri="http://schemas.openxmlformats.org/drawingml/2006/table">
            <a:tbl>
              <a:tblPr firstRow="1" bandRow="1"/>
              <a:tblGrid>
                <a:gridCol w="856771"/>
                <a:gridCol w="762516"/>
                <a:gridCol w="1129950"/>
                <a:gridCol w="753299"/>
                <a:gridCol w="753299"/>
                <a:gridCol w="715943"/>
                <a:gridCol w="527310"/>
                <a:gridCol w="451981"/>
                <a:gridCol w="2549171"/>
              </a:tblGrid>
              <a:tr h="340653">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36537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700" b="1" dirty="0" smtClean="0">
                          <a:solidFill>
                            <a:srgbClr val="FF0000"/>
                          </a:solidFill>
                          <a:latin typeface="Arial" panose="020B0604020202020204" pitchFamily="34" charset="0"/>
                          <a:cs typeface="Arial" panose="020B0604020202020204" pitchFamily="34" charset="0"/>
                        </a:rPr>
                        <a:t>Entity</a:t>
                      </a:r>
                      <a:r>
                        <a:rPr lang="en-US" sz="700" b="1" baseline="0" dirty="0" smtClean="0">
                          <a:solidFill>
                            <a:srgbClr val="FF0000"/>
                          </a:solidFill>
                          <a:latin typeface="Arial" panose="020B0604020202020204" pitchFamily="34" charset="0"/>
                          <a:cs typeface="Arial" panose="020B0604020202020204" pitchFamily="34" charset="0"/>
                        </a:rPr>
                        <a:t> / </a:t>
                      </a:r>
                      <a:r>
                        <a:rPr lang="en-US" sz="700" b="1" dirty="0" smtClean="0">
                          <a:solidFill>
                            <a:srgbClr val="FF0000"/>
                          </a:solidFill>
                          <a:latin typeface="Arial" panose="020B0604020202020204" pitchFamily="34" charset="0"/>
                          <a:cs typeface="Arial" panose="020B0604020202020204" pitchFamily="34" charset="0"/>
                        </a:rPr>
                        <a:t>portfolio</a:t>
                      </a:r>
                      <a:endParaRPr lang="en-US" sz="7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700" b="1" dirty="0" smtClean="0">
                          <a:solidFill>
                            <a:srgbClr val="FF0000"/>
                          </a:solidFill>
                          <a:latin typeface="Arial" panose="020B0604020202020204" pitchFamily="34" charset="0"/>
                          <a:cs typeface="Arial" panose="020B0604020202020204" pitchFamily="34" charset="0"/>
                        </a:rPr>
                        <a:t>Risk Type</a:t>
                      </a:r>
                      <a:endParaRPr lang="en-US" sz="7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700" b="1" dirty="0" smtClean="0">
                          <a:solidFill>
                            <a:srgbClr val="FF0000"/>
                          </a:solidFill>
                          <a:latin typeface="Arial" panose="020B0604020202020204" pitchFamily="34" charset="0"/>
                          <a:cs typeface="Arial" panose="020B0604020202020204" pitchFamily="34" charset="0"/>
                        </a:rPr>
                        <a:t>Metrics</a:t>
                      </a:r>
                      <a:endParaRPr lang="en-US" sz="7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700" b="1" kern="1200" dirty="0" smtClean="0">
                          <a:solidFill>
                            <a:schemeClr val="tx1"/>
                          </a:solidFill>
                          <a:latin typeface="Arial" panose="020B0604020202020204" pitchFamily="34" charset="0"/>
                          <a:ea typeface="+mn-ea"/>
                          <a:cs typeface="Arial" panose="020B0604020202020204" pitchFamily="34" charset="0"/>
                        </a:rPr>
                        <a:t>Mar 16</a:t>
                      </a:r>
                      <a:endParaRPr lang="en-US" sz="7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700" b="1" kern="1200" baseline="0" dirty="0" smtClean="0">
                          <a:solidFill>
                            <a:schemeClr val="tx1"/>
                          </a:solidFill>
                          <a:latin typeface="Arial" panose="020B0604020202020204" pitchFamily="34" charset="0"/>
                          <a:ea typeface="+mn-ea"/>
                          <a:cs typeface="Arial" panose="020B0604020202020204" pitchFamily="34" charset="0"/>
                        </a:rPr>
                        <a:t>Feb 16</a:t>
                      </a:r>
                      <a:r>
                        <a:rPr lang="en-US" sz="700" b="1" kern="1200" dirty="0" smtClean="0">
                          <a:solidFill>
                            <a:schemeClr val="tx1"/>
                          </a:solidFill>
                          <a:latin typeface="Arial" panose="020B0604020202020204" pitchFamily="34" charset="0"/>
                          <a:ea typeface="+mn-ea"/>
                          <a:cs typeface="Arial" panose="020B0604020202020204" pitchFamily="34" charset="0"/>
                        </a:rPr>
                        <a:t> </a:t>
                      </a:r>
                      <a:endParaRPr lang="en-US" sz="7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lumMod val="9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700" b="1" kern="1200" baseline="0" dirty="0" smtClean="0">
                          <a:solidFill>
                            <a:schemeClr val="tx1"/>
                          </a:solidFill>
                          <a:latin typeface="Arial" panose="020B0604020202020204" pitchFamily="34" charset="0"/>
                          <a:ea typeface="+mn-ea"/>
                          <a:cs typeface="Arial" panose="020B0604020202020204" pitchFamily="34" charset="0"/>
                        </a:rPr>
                        <a:t>Jan 16</a:t>
                      </a:r>
                      <a:r>
                        <a:rPr lang="en-US" sz="700" b="1" kern="1200" dirty="0" smtClean="0">
                          <a:solidFill>
                            <a:schemeClr val="tx1"/>
                          </a:solidFill>
                          <a:latin typeface="Arial" panose="020B0604020202020204" pitchFamily="34" charset="0"/>
                          <a:ea typeface="+mn-ea"/>
                          <a:cs typeface="Arial" panose="020B0604020202020204" pitchFamily="34" charset="0"/>
                        </a:rPr>
                        <a:t> </a:t>
                      </a:r>
                      <a:endParaRPr lang="en-US" sz="7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lumMod val="95000"/>
                        </a:sysClr>
                      </a:solidFill>
                      <a:prstDash val="solid"/>
                      <a:round/>
                      <a:headEnd type="none" w="med" len="med"/>
                      <a:tailEnd type="none" w="med" len="med"/>
                    </a:lnL>
                    <a:lnR w="12700" cap="flat" cmpd="sng" algn="ctr">
                      <a:solidFill>
                        <a:sysClr val="window" lastClr="FFFFFF">
                          <a:lumMod val="9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700" b="1" kern="1200" dirty="0" smtClean="0">
                          <a:solidFill>
                            <a:schemeClr val="tx1"/>
                          </a:solidFill>
                          <a:latin typeface="Arial" panose="020B0604020202020204" pitchFamily="34" charset="0"/>
                          <a:ea typeface="+mn-ea"/>
                          <a:cs typeface="Arial" panose="020B0604020202020204" pitchFamily="34" charset="0"/>
                        </a:rPr>
                        <a:t>Amber limit</a:t>
                      </a:r>
                      <a:endParaRPr lang="en-US" sz="7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lumMod val="95000"/>
                        </a:sys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700" b="1" kern="1200" dirty="0" smtClean="0">
                          <a:solidFill>
                            <a:schemeClr val="bg1"/>
                          </a:solidFill>
                          <a:latin typeface="Arial" panose="020B0604020202020204" pitchFamily="34" charset="0"/>
                          <a:ea typeface="+mn-ea"/>
                          <a:cs typeface="Arial" panose="020B0604020202020204" pitchFamily="34" charset="0"/>
                        </a:rPr>
                        <a:t>Red limit</a:t>
                      </a:r>
                      <a:endParaRPr lang="en-US" sz="7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700" b="1" kern="1200" dirty="0" smtClean="0">
                          <a:solidFill>
                            <a:schemeClr val="bg1"/>
                          </a:solidFill>
                          <a:latin typeface="Arial" panose="020B0604020202020204" pitchFamily="34" charset="0"/>
                          <a:ea typeface="+mn-ea"/>
                          <a:cs typeface="Arial" panose="020B0604020202020204" pitchFamily="34" charset="0"/>
                        </a:rPr>
                        <a:t>Action Plan</a:t>
                      </a:r>
                      <a:endParaRPr lang="en-US" sz="7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2836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1" dirty="0" smtClean="0">
                          <a:solidFill>
                            <a:schemeClr val="tx1"/>
                          </a:solidFill>
                          <a:latin typeface="Arial" panose="020B0604020202020204" pitchFamily="34" charset="0"/>
                          <a:cs typeface="Arial" panose="020B0604020202020204" pitchFamily="34" charset="0"/>
                        </a:rPr>
                        <a:t>SHUSA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700" b="1" dirty="0" smtClean="0">
                          <a:latin typeface="Arial" panose="020B0604020202020204" pitchFamily="34" charset="0"/>
                          <a:cs typeface="Arial" panose="020B0604020202020204" pitchFamily="34" charset="0"/>
                        </a:rPr>
                        <a:t>Liquidity</a:t>
                      </a:r>
                      <a:r>
                        <a:rPr lang="en-US" sz="700" b="1" baseline="0" dirty="0" smtClean="0">
                          <a:latin typeface="Arial" panose="020B0604020202020204" pitchFamily="34" charset="0"/>
                          <a:cs typeface="Arial" panose="020B0604020202020204" pitchFamily="34" charset="0"/>
                        </a:rPr>
                        <a:t> / funding</a:t>
                      </a:r>
                      <a:endParaRPr lang="en-US" sz="7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chemeClr val="tx1"/>
                          </a:solidFill>
                          <a:latin typeface="Arial" panose="020B0604020202020204" pitchFamily="34" charset="0"/>
                          <a:ea typeface="+mn-ea"/>
                          <a:cs typeface="Arial" panose="020B0604020202020204" pitchFamily="34" charset="0"/>
                        </a:rPr>
                        <a:t>Survival Horizon</a:t>
                      </a:r>
                      <a:r>
                        <a:rPr lang="en-US" sz="7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7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82</a:t>
                      </a:r>
                      <a:r>
                        <a:rPr lang="en-US" sz="600" b="0" baseline="0" dirty="0" smtClean="0">
                          <a:solidFill>
                            <a:schemeClr val="tx1"/>
                          </a:solidFill>
                          <a:latin typeface="Arial" panose="020B0604020202020204" pitchFamily="34" charset="0"/>
                          <a:cs typeface="Arial" panose="020B0604020202020204" pitchFamily="34" charset="0"/>
                        </a:rPr>
                        <a:t> days</a:t>
                      </a:r>
                      <a:endParaRPr lang="en-US" sz="600" b="0" dirty="0" smtClean="0">
                        <a:solidFill>
                          <a:schemeClr val="tx1"/>
                        </a:solidFill>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59</a:t>
                      </a:r>
                      <a:r>
                        <a:rPr lang="en-US" sz="600" b="0" baseline="0" dirty="0" smtClean="0">
                          <a:solidFill>
                            <a:schemeClr val="tx1"/>
                          </a:solidFill>
                          <a:latin typeface="Arial" panose="020B0604020202020204" pitchFamily="34" charset="0"/>
                          <a:cs typeface="Arial" panose="020B0604020202020204" pitchFamily="34" charset="0"/>
                        </a:rPr>
                        <a:t> days</a:t>
                      </a:r>
                      <a:endParaRPr lang="en-US" sz="600" b="0" dirty="0" smtClean="0">
                        <a:solidFill>
                          <a:schemeClr val="tx1"/>
                        </a:solidFill>
                        <a:latin typeface="Arial" panose="020B0604020202020204" pitchFamily="34" charset="0"/>
                        <a:cs typeface="Arial" panose="020B0604020202020204" pitchFamily="34" charset="0"/>
                      </a:endParaRPr>
                    </a:p>
                  </a:txBody>
                  <a:tcPr marL="45720" marR="45720"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600" dirty="0" smtClean="0">
                          <a:latin typeface="Arial" panose="020B0604020202020204" pitchFamily="34" charset="0"/>
                          <a:cs typeface="Arial" panose="020B0604020202020204" pitchFamily="34" charset="0"/>
                        </a:rPr>
                        <a:t>90 days</a:t>
                      </a:r>
                      <a:endParaRPr lang="en-US" sz="600"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600" dirty="0" smtClean="0">
                          <a:latin typeface="Arial" panose="020B0604020202020204" pitchFamily="34" charset="0"/>
                          <a:cs typeface="Arial" panose="020B0604020202020204" pitchFamily="34" charset="0"/>
                        </a:rPr>
                        <a:t>60 days</a:t>
                      </a:r>
                      <a:endParaRPr lang="en-US" sz="600"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a:r>
                        <a:rPr lang="en-US" sz="600" dirty="0" smtClean="0">
                          <a:latin typeface="Arial" panose="020B0604020202020204" pitchFamily="34" charset="0"/>
                          <a:cs typeface="Arial" panose="020B0604020202020204" pitchFamily="34" charset="0"/>
                        </a:rPr>
                        <a:t>glide plan in place; assumptions that will stabilize and lower the structural liquidity buffer requirement</a:t>
                      </a:r>
                      <a:r>
                        <a:rPr lang="en-US" sz="600" baseline="0" dirty="0" smtClean="0">
                          <a:latin typeface="Arial" panose="020B0604020202020204" pitchFamily="34" charset="0"/>
                          <a:cs typeface="Arial" panose="020B0604020202020204" pitchFamily="34" charset="0"/>
                        </a:rPr>
                        <a:t> are being refined</a:t>
                      </a:r>
                      <a:endParaRPr lang="en-US" sz="600" dirty="0">
                        <a:latin typeface="Arial" panose="020B0604020202020204" pitchFamily="34" charset="0"/>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56652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7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7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7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7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600" b="1" i="0" kern="1200" dirty="0" smtClean="0">
                          <a:solidFill>
                            <a:schemeClr val="tx1"/>
                          </a:solidFill>
                          <a:latin typeface="Arial" panose="020B0604020202020204" pitchFamily="34" charset="0"/>
                          <a:ea typeface="+mn-ea"/>
                          <a:cs typeface="Arial" panose="020B0604020202020204" pitchFamily="34" charset="0"/>
                        </a:rPr>
                        <a:t>25</a:t>
                      </a:r>
                      <a:endParaRPr lang="en-US" sz="6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6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2836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1" dirty="0" smtClean="0">
                          <a:solidFill>
                            <a:schemeClr val="tx1"/>
                          </a:solidFill>
                          <a:latin typeface="Arial" panose="020B0604020202020204" pitchFamily="34" charset="0"/>
                          <a:cs typeface="Arial" panose="020B0604020202020204" pitchFamily="34" charset="0"/>
                        </a:rPr>
                        <a:t>SBNA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7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7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7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1" i="0" u="none" strike="noStrike" dirty="0" smtClean="0">
                        <a:solidFill>
                          <a:srgbClr val="000000"/>
                        </a:solidFill>
                        <a:effectLst/>
                        <a:latin typeface="Arial"/>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a:rPr>
                        <a:t>0.28%</a:t>
                      </a:r>
                    </a:p>
                    <a:p>
                      <a:pPr algn="ctr"/>
                      <a:endParaRPr lang="en-US" sz="600" b="1"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pPr>
                      <a:r>
                        <a:rPr lang="en-US" sz="600" b="0" dirty="0" smtClean="0">
                          <a:solidFill>
                            <a:schemeClr val="tx1"/>
                          </a:solidFill>
                          <a:latin typeface="Arial" panose="020B0604020202020204" pitchFamily="34" charset="0"/>
                          <a:cs typeface="Arial" panose="020B0604020202020204" pitchFamily="34" charset="0"/>
                        </a:rPr>
                        <a:t>0.28%</a:t>
                      </a:r>
                      <a:endParaRPr lang="en-US" sz="6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pPr>
                      <a:r>
                        <a:rPr lang="en-US" sz="600" b="0" dirty="0" smtClean="0">
                          <a:solidFill>
                            <a:schemeClr val="tx1"/>
                          </a:solidFill>
                          <a:latin typeface="Arial" panose="020B0604020202020204" pitchFamily="34" charset="0"/>
                          <a:cs typeface="Arial" panose="020B0604020202020204" pitchFamily="34" charset="0"/>
                        </a:rPr>
                        <a:t>0.26%</a:t>
                      </a:r>
                      <a:endParaRPr lang="en-US" sz="6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NCO</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emains in Amber as it is calculated on a rolling 12 month basis. No further NCOs have been booked. No further actions to take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6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50239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7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7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7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7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7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i="0" kern="1200" dirty="0" smtClean="0">
                          <a:solidFill>
                            <a:schemeClr val="tx1"/>
                          </a:solidFill>
                          <a:latin typeface="Arial" panose="020B0604020202020204" pitchFamily="34" charset="0"/>
                          <a:ea typeface="+mn-ea"/>
                          <a:cs typeface="Arial" panose="020B0604020202020204" pitchFamily="34" charset="0"/>
                        </a:rPr>
                        <a:t>10</a:t>
                      </a: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nchor="ctr">
                    <a:lnL w="12700" cap="flat" cmpd="sng" algn="ctr">
                      <a:no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a:t>
                      </a:r>
                    </a:p>
                  </a:txBody>
                  <a:tcPr marL="45720" marR="4572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dirty="0" smtClean="0">
                          <a:solidFill>
                            <a:srgbClr val="000000"/>
                          </a:solidFill>
                          <a:latin typeface="Arial" panose="020B0604020202020204" pitchFamily="34" charset="0"/>
                          <a:ea typeface="MS PGothic" pitchFamily="34" charset="-128"/>
                          <a:cs typeface="Arial" panose="020B0604020202020204" pitchFamily="34" charset="0"/>
                        </a:rPr>
                        <a:t>Action plan submitted – </a:t>
                      </a:r>
                      <a:r>
                        <a:rPr lang="en-US" sz="600" b="0" i="0" u="none" strike="noStrike" dirty="0" smtClean="0">
                          <a:solidFill>
                            <a:srgbClr val="000000"/>
                          </a:solidFill>
                          <a:effectLst/>
                          <a:latin typeface="Arial" panose="020B0604020202020204" pitchFamily="34" charset="0"/>
                          <a:cs typeface="Arial" panose="020B0604020202020204" pitchFamily="34" charset="0"/>
                        </a:rPr>
                        <a:t>OCC has given the opportunity to raise ratings on stabilized construction deals (leasing space, producing income). Breached deals are in construction phase and exceptions may be required</a:t>
                      </a:r>
                      <a:endParaRPr lang="en-US" sz="6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9455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7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7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7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5720" marR="45720">
                    <a:lnL w="12700" cap="flat" cmpd="sng" algn="ctr">
                      <a:no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rtl="0" eaLnBrk="1" fontAlgn="b" latinLnBrk="0" hangingPunct="1">
                        <a:spcBef>
                          <a:spcPts val="0"/>
                        </a:spcBef>
                        <a:spcAft>
                          <a:spcPts val="0"/>
                        </a:spcAft>
                      </a:pPr>
                      <a:r>
                        <a:rPr lang="en-US" sz="600" b="1" i="0" u="none" strike="noStrike" kern="1200" dirty="0" smtClean="0">
                          <a:solidFill>
                            <a:srgbClr val="000000"/>
                          </a:solidFill>
                          <a:effectLst/>
                          <a:latin typeface="Arial"/>
                        </a:rPr>
                        <a:t>$5.1B</a:t>
                      </a:r>
                      <a:endParaRPr lang="en-US" sz="600" b="0" i="0" u="none" strike="noStrike" dirty="0">
                        <a:effectLst/>
                        <a:latin typeface="Arial"/>
                      </a:endParaRPr>
                    </a:p>
                    <a:p>
                      <a:pPr marL="0" algn="ctr" rtl="0" eaLnBrk="1" fontAlgn="b" latinLnBrk="0" hangingPunct="1">
                        <a:spcBef>
                          <a:spcPts val="0"/>
                        </a:spcBef>
                        <a:spcAft>
                          <a:spcPts val="0"/>
                        </a:spcAft>
                      </a:pPr>
                      <a:r>
                        <a:rPr lang="en-US" sz="600" b="1" i="0" u="none" strike="noStrike" kern="1200" dirty="0">
                          <a:solidFill>
                            <a:srgbClr val="000000"/>
                          </a:solidFill>
                          <a:effectLst/>
                          <a:latin typeface="Arial"/>
                        </a:rPr>
                        <a:t>(Financial/Insurance)</a:t>
                      </a:r>
                      <a:endParaRPr lang="en-US" sz="600" b="0" i="0" u="none" strike="noStrike" dirty="0">
                        <a:effectLst/>
                        <a:latin typeface="Arial"/>
                      </a:endParaRPr>
                    </a:p>
                  </a:txBody>
                  <a:tcPr marL="27432" marR="27432"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baseline="0" dirty="0" smtClean="0">
                          <a:solidFill>
                            <a:schemeClr val="tx1"/>
                          </a:solidFill>
                          <a:effectLst/>
                          <a:latin typeface="Arial" panose="020B0604020202020204" pitchFamily="34" charset="0"/>
                          <a:ea typeface="Calibri"/>
                          <a:cs typeface="Arial" panose="020B0604020202020204" pitchFamily="34" charset="0"/>
                        </a:rPr>
                        <a:t> </a:t>
                      </a:r>
                      <a:r>
                        <a:rPr lang="en-US" sz="600" b="0" i="0" kern="1200" dirty="0" smtClean="0">
                          <a:solidFill>
                            <a:schemeClr val="tx1"/>
                          </a:solidFill>
                          <a:latin typeface="Arial" panose="020B0604020202020204" pitchFamily="34" charset="0"/>
                          <a:ea typeface="+mn-ea"/>
                          <a:cs typeface="Arial" panose="020B0604020202020204" pitchFamily="34" charset="0"/>
                        </a:rPr>
                        <a:t>(Financial</a:t>
                      </a:r>
                      <a:r>
                        <a:rPr lang="en-US" sz="600" b="0" i="0" kern="1200" baseline="0" dirty="0" smtClean="0">
                          <a:solidFill>
                            <a:schemeClr val="tx1"/>
                          </a:solidFill>
                          <a:latin typeface="Arial" panose="020B0604020202020204" pitchFamily="34" charset="0"/>
                          <a:ea typeface="+mn-ea"/>
                          <a:cs typeface="Arial" panose="020B0604020202020204" pitchFamily="34" charset="0"/>
                        </a:rPr>
                        <a:t> &amp; Insurance)</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1" i="0" u="none" strike="noStrike" kern="1200" dirty="0" smtClean="0">
                          <a:solidFill>
                            <a:srgbClr val="000000"/>
                          </a:solidFill>
                          <a:effectLst/>
                          <a:latin typeface="Arial"/>
                        </a:rPr>
                        <a:t>$5.0B</a:t>
                      </a:r>
                      <a:endParaRPr lang="en-US" sz="600" b="0" i="0" u="none" strike="noStrike" dirty="0">
                        <a:effectLst/>
                        <a:latin typeface="Arial"/>
                      </a:endParaRPr>
                    </a:p>
                    <a:p>
                      <a:pPr marL="0" algn="ctr" rtl="0" eaLnBrk="1" fontAlgn="b" latinLnBrk="0" hangingPunct="1">
                        <a:spcBef>
                          <a:spcPts val="0"/>
                        </a:spcBef>
                        <a:spcAft>
                          <a:spcPts val="0"/>
                        </a:spcAft>
                      </a:pPr>
                      <a:r>
                        <a:rPr lang="en-US" sz="600" b="1" i="0" u="none" strike="noStrike" kern="1200" dirty="0">
                          <a:solidFill>
                            <a:schemeClr val="bg1">
                              <a:lumMod val="50000"/>
                            </a:schemeClr>
                          </a:solidFill>
                          <a:effectLst/>
                          <a:latin typeface="Arial"/>
                        </a:rPr>
                        <a:t>(Financial/Insurance)</a:t>
                      </a:r>
                      <a:endParaRPr lang="en-US" sz="600" b="0" i="0" u="none" strike="noStrike" dirty="0">
                        <a:solidFill>
                          <a:schemeClr val="bg1">
                            <a:lumMod val="50000"/>
                          </a:schemeClr>
                        </a:solidFill>
                        <a:effectLst/>
                        <a:latin typeface="Arial"/>
                      </a:endParaRPr>
                    </a:p>
                  </a:txBody>
                  <a:tcPr marL="27432" marR="27432" marT="27432" marB="27432"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$4.5B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$5.0B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Action plans for the Industry “trigger” and breach include: 1) June limit recalibration for Utilities 2) a limit increase to $5.5 BN for F&amp;I based on 2016 growth plans</a:t>
                      </a:r>
                      <a:endParaRPr lang="en-US" sz="6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6453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spcBef>
                          <a:spcPts val="0"/>
                        </a:spcBef>
                        <a:spcAft>
                          <a:spcPts val="0"/>
                        </a:spcAft>
                      </a:pPr>
                      <a:r>
                        <a:rPr lang="en-US" sz="600" b="1" i="0" u="none" strike="noStrike" kern="1200" dirty="0" smtClean="0">
                          <a:solidFill>
                            <a:srgbClr val="000000"/>
                          </a:solidFill>
                          <a:effectLst/>
                          <a:latin typeface="Arial"/>
                        </a:rPr>
                        <a:t>$4.8B</a:t>
                      </a:r>
                      <a:endParaRPr lang="en-US" sz="600" b="0" i="0" u="none" strike="noStrike" dirty="0">
                        <a:effectLst/>
                        <a:latin typeface="Arial"/>
                      </a:endParaRPr>
                    </a:p>
                    <a:p>
                      <a:pPr marL="0" algn="ctr" rtl="0" eaLnBrk="1" fontAlgn="b" latinLnBrk="0" hangingPunct="1">
                        <a:spcBef>
                          <a:spcPts val="0"/>
                        </a:spcBef>
                        <a:spcAft>
                          <a:spcPts val="0"/>
                        </a:spcAft>
                      </a:pPr>
                      <a:r>
                        <a:rPr lang="en-US" sz="600" b="1" i="0" u="none" strike="noStrike" kern="1200" dirty="0">
                          <a:solidFill>
                            <a:srgbClr val="000000"/>
                          </a:solidFill>
                          <a:effectLst/>
                          <a:latin typeface="Arial"/>
                        </a:rPr>
                        <a:t>(Utilities)</a:t>
                      </a:r>
                      <a:endParaRPr lang="en-US" sz="600" b="0" i="0" u="none" strike="noStrike" dirty="0">
                        <a:effectLst/>
                        <a:latin typeface="Arial"/>
                      </a:endParaRPr>
                    </a:p>
                  </a:txBody>
                  <a:tcPr marL="27432" marR="27432"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6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effectLst/>
                          <a:latin typeface="Arial" panose="020B0604020202020204" pitchFamily="34" charset="0"/>
                          <a:ea typeface="+mn-ea"/>
                          <a:cs typeface="Arial" panose="020B0604020202020204" pitchFamily="34" charset="0"/>
                        </a:rPr>
                        <a:t>(Utilities)</a:t>
                      </a:r>
                      <a:endParaRPr lang="en-US" sz="600" b="0" kern="1200" dirty="0" smtClean="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1" i="0" u="none" strike="noStrike" kern="1200" dirty="0" smtClean="0">
                          <a:solidFill>
                            <a:srgbClr val="000000"/>
                          </a:solidFill>
                          <a:effectLst/>
                          <a:latin typeface="Arial"/>
                        </a:rPr>
                        <a:t>$4.6B</a:t>
                      </a:r>
                      <a:endParaRPr lang="en-US" sz="600" b="0" i="0" u="none" strike="noStrike" dirty="0">
                        <a:effectLst/>
                        <a:latin typeface="Arial"/>
                      </a:endParaRPr>
                    </a:p>
                    <a:p>
                      <a:pPr marL="0" algn="ctr" rtl="0" eaLnBrk="1" fontAlgn="b" latinLnBrk="0" hangingPunct="1">
                        <a:spcBef>
                          <a:spcPts val="0"/>
                        </a:spcBef>
                        <a:spcAft>
                          <a:spcPts val="0"/>
                        </a:spcAft>
                      </a:pPr>
                      <a:r>
                        <a:rPr lang="en-US" sz="600" b="1" i="0" u="none" strike="noStrike" kern="1200" dirty="0">
                          <a:solidFill>
                            <a:schemeClr val="bg1">
                              <a:lumMod val="50000"/>
                            </a:schemeClr>
                          </a:solidFill>
                          <a:effectLst/>
                          <a:latin typeface="Arial"/>
                        </a:rPr>
                        <a:t>(Utilities)</a:t>
                      </a:r>
                      <a:endParaRPr lang="en-US" sz="600" b="0" i="0" u="none" strike="noStrike" dirty="0">
                        <a:solidFill>
                          <a:schemeClr val="bg1">
                            <a:lumMod val="50000"/>
                          </a:schemeClr>
                        </a:solidFill>
                        <a:effectLst/>
                        <a:latin typeface="Arial"/>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2645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7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7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chemeClr val="tx1"/>
                          </a:solidFill>
                          <a:latin typeface="Arial" panose="020B0604020202020204" pitchFamily="34" charset="0"/>
                          <a:ea typeface="+mn-ea"/>
                          <a:cs typeface="Arial" panose="020B0604020202020204" pitchFamily="34" charset="0"/>
                        </a:rPr>
                        <a:t>Multifamily exposure</a:t>
                      </a:r>
                      <a:endParaRPr lang="en-US" sz="7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spcBef>
                          <a:spcPts val="0"/>
                        </a:spcBef>
                        <a:spcAft>
                          <a:spcPts val="0"/>
                        </a:spcAft>
                      </a:pPr>
                      <a:r>
                        <a:rPr lang="en-US" sz="600" b="1" i="0" u="none" strike="noStrike" kern="1200" dirty="0" smtClean="0">
                          <a:solidFill>
                            <a:srgbClr val="000000"/>
                          </a:solidFill>
                          <a:effectLst/>
                          <a:latin typeface="Arial"/>
                          <a:ea typeface="+mn-ea"/>
                          <a:cs typeface="+mn-cs"/>
                        </a:rPr>
                        <a:t>10.5B</a:t>
                      </a:r>
                      <a:endParaRPr lang="en-US" sz="600" b="1" i="0" u="none" strike="noStrike" kern="1200" dirty="0">
                        <a:solidFill>
                          <a:srgbClr val="000000"/>
                        </a:solidFill>
                        <a:effectLst/>
                        <a:latin typeface="Arial"/>
                        <a:ea typeface="+mn-ea"/>
                        <a:cs typeface="+mn-cs"/>
                      </a:endParaRPr>
                    </a:p>
                  </a:txBody>
                  <a:tcPr marL="27432" marR="27432"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ts val="1415"/>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600" b="0" dirty="0" smtClean="0">
                          <a:latin typeface="Arial" panose="020B0604020202020204" pitchFamily="34" charset="0"/>
                          <a:cs typeface="Arial" panose="020B0604020202020204" pitchFamily="34" charset="0"/>
                        </a:rPr>
                        <a:t>$10.3B</a:t>
                      </a:r>
                      <a:endParaRPr lang="en-US" sz="600" b="0" dirty="0">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$10.5B</a:t>
                      </a:r>
                      <a:endParaRPr lang="en-US" sz="6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$11.0B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dirty="0" smtClean="0">
                          <a:solidFill>
                            <a:srgbClr val="000000"/>
                          </a:solidFill>
                          <a:latin typeface="Arial" panose="020B0604020202020204" pitchFamily="34" charset="0"/>
                          <a:ea typeface="MS PGothic" pitchFamily="34" charset="-128"/>
                          <a:cs typeface="Arial" panose="020B0604020202020204" pitchFamily="34" charset="0"/>
                        </a:rPr>
                        <a:t>Trend</a:t>
                      </a:r>
                      <a:r>
                        <a:rPr lang="en-US" sz="600" baseline="0" dirty="0" smtClean="0">
                          <a:solidFill>
                            <a:srgbClr val="000000"/>
                          </a:solidFill>
                          <a:latin typeface="Arial" panose="020B0604020202020204" pitchFamily="34" charset="0"/>
                          <a:ea typeface="MS PGothic" pitchFamily="34" charset="-128"/>
                          <a:cs typeface="Arial" panose="020B0604020202020204" pitchFamily="34" charset="0"/>
                        </a:rPr>
                        <a:t> is being monitored and action plan is in development</a:t>
                      </a:r>
                      <a:endParaRPr lang="en-US" sz="6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35392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7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700" b="1" dirty="0" smtClean="0">
                          <a:latin typeface="Arial" panose="020B0604020202020204" pitchFamily="34" charset="0"/>
                          <a:cs typeface="Arial" panose="020B0604020202020204" pitchFamily="34" charset="0"/>
                        </a:rPr>
                        <a:t>Operational</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700" dirty="0" smtClean="0">
                          <a:latin typeface="Arial" panose="020B0604020202020204" pitchFamily="34" charset="0"/>
                          <a:cs typeface="Arial" panose="020B0604020202020204" pitchFamily="34" charset="0"/>
                        </a:rPr>
                        <a:t>Gross losses</a:t>
                      </a:r>
                      <a:r>
                        <a:rPr lang="en-US" sz="700" baseline="0" dirty="0" smtClean="0">
                          <a:latin typeface="Arial" panose="020B0604020202020204" pitchFamily="34" charset="0"/>
                          <a:cs typeface="Arial" panose="020B0604020202020204" pitchFamily="34" charset="0"/>
                        </a:rPr>
                        <a:t> / Gross margin</a:t>
                      </a:r>
                      <a:r>
                        <a:rPr lang="en-US" sz="700" b="0" i="0" kern="1200" baseline="30000" dirty="0" smtClean="0">
                          <a:solidFill>
                            <a:schemeClr val="tx1"/>
                          </a:solidFill>
                          <a:latin typeface="Arial" panose="020B0604020202020204" pitchFamily="34" charset="0"/>
                          <a:ea typeface="ＭＳ Ｐゴシック"/>
                          <a:cs typeface="Arial" panose="020B0604020202020204" pitchFamily="34" charset="0"/>
                        </a:rPr>
                        <a:t>3</a:t>
                      </a:r>
                      <a:endParaRPr lang="en-US" sz="7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kern="1200" dirty="0" smtClean="0">
                          <a:solidFill>
                            <a:schemeClr val="bg1">
                              <a:lumMod val="50000"/>
                            </a:schemeClr>
                          </a:solidFill>
                          <a:effectLst/>
                          <a:latin typeface="Arial" panose="020B0604020202020204" pitchFamily="34" charset="0"/>
                          <a:ea typeface="Calibri"/>
                          <a:cs typeface="Arial" panose="020B0604020202020204" pitchFamily="34" charset="0"/>
                        </a:rPr>
                        <a:t>TBD</a:t>
                      </a:r>
                    </a:p>
                  </a:txBody>
                  <a:tcPr marL="9525" marR="9525"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NA</a:t>
                      </a:r>
                    </a:p>
                  </a:txBody>
                  <a:tcPr marL="9525" marR="9525" marT="9525" marB="0" anchor="ctr">
                    <a:lnL w="12700" cap="flat" cmpd="sng" algn="ctr">
                      <a:no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dirty="0" smtClean="0">
                          <a:solidFill>
                            <a:schemeClr val="tx1"/>
                          </a:solidFill>
                          <a:effectLst/>
                          <a:latin typeface="Arial" panose="020B0604020202020204" pitchFamily="34" charset="0"/>
                          <a:ea typeface="Calibri"/>
                          <a:cs typeface="Arial" panose="020B0604020202020204" pitchFamily="34" charset="0"/>
                        </a:rPr>
                        <a:t>NA</a:t>
                      </a:r>
                    </a:p>
                  </a:txBody>
                  <a:tcPr marL="45720" marR="45720"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Gross losses / Gross margin reached 3.85% in Q4 2015.</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The increase was primarily due to a $13.5 MM loss from Overdraft Opt-in Provision (CFBP) due to accounting system error. The unpredictable nature of operational risk event occurrence, as well as the delay in loss recognition, causes periodic breaches. The level of risk has not increased due to this breach. </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The accounting process will be enhanced. New resources will be allocated to monitor the process</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353929">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7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700" b="1" dirty="0" smtClean="0">
                          <a:latin typeface="Arial" panose="020B0604020202020204" pitchFamily="34" charset="0"/>
                          <a:cs typeface="Arial" panose="020B0604020202020204" pitchFamily="34" charset="0"/>
                        </a:rPr>
                        <a:t>Interest rate</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$(791)MM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$(776)MM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nchor="ctr">
                    <a:lnL w="952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TBD</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36537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7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7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7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6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lnSpc>
                          <a:spcPct val="100000"/>
                        </a:lnSpc>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no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lnSpc>
                          <a:spcPct val="100000"/>
                        </a:lnSpc>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fontAlgn="b" latinLnBrk="0" hangingPunct="1">
                        <a:lnSpc>
                          <a:spcPct val="100000"/>
                        </a:lnSpc>
                        <a:buFont typeface="Arial" panose="020B0604020202020204" pitchFamily="34" charset="0"/>
                        <a:buNone/>
                      </a:pPr>
                      <a:r>
                        <a:rPr lang="en-US" sz="6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Continued work on Heightened Standards and on existing OCC enforcement actions</a:t>
                      </a: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30671">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700" b="1" dirty="0" smtClean="0">
                          <a:latin typeface="Arial" panose="020B0604020202020204" pitchFamily="34" charset="0"/>
                          <a:cs typeface="Arial" panose="020B0604020202020204" pitchFamily="34" charset="0"/>
                        </a:rPr>
                        <a:t>SC</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700" b="1" dirty="0" smtClean="0">
                          <a:latin typeface="Arial" panose="020B0604020202020204" pitchFamily="34" charset="0"/>
                          <a:cs typeface="Arial" panose="020B0604020202020204" pitchFamily="34" charset="0"/>
                        </a:rPr>
                        <a:t>Capital adequacy</a:t>
                      </a:r>
                      <a:r>
                        <a:rPr lang="en-US" sz="700" b="1" baseline="30000" dirty="0" smtClean="0">
                          <a:latin typeface="Arial" panose="020B0604020202020204" pitchFamily="34" charset="0"/>
                          <a:cs typeface="Arial" panose="020B0604020202020204" pitchFamily="34" charset="0"/>
                        </a:rPr>
                        <a:t>5</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7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700" b="0" kern="1200" baseline="30000" dirty="0" smtClean="0">
                          <a:solidFill>
                            <a:schemeClr val="tx1"/>
                          </a:solidFill>
                          <a:latin typeface="Arial" panose="020B0604020202020204" pitchFamily="34" charset="0"/>
                          <a:ea typeface="+mn-ea"/>
                          <a:cs typeface="Arial" panose="020B0604020202020204" pitchFamily="34" charset="0"/>
                        </a:rPr>
                        <a:t>5</a:t>
                      </a:r>
                      <a:r>
                        <a:rPr lang="en-US" sz="700" b="1" i="0" kern="1200" baseline="30000" dirty="0" smtClean="0">
                          <a:solidFill>
                            <a:schemeClr val="tx1"/>
                          </a:solidFill>
                          <a:latin typeface="Arial" panose="020B0604020202020204" pitchFamily="34" charset="0"/>
                          <a:ea typeface="+mn-ea"/>
                          <a:cs typeface="Arial" panose="020B0604020202020204" pitchFamily="34" charset="0"/>
                        </a:rPr>
                        <a:t> </a:t>
                      </a:r>
                      <a:endParaRPr lang="en-US" sz="700" b="0" kern="1200" dirty="0" smtClean="0">
                        <a:solidFill>
                          <a:schemeClr val="tx1"/>
                        </a:solidFill>
                        <a:latin typeface="Arial" panose="020B0604020202020204" pitchFamily="34" charset="0"/>
                        <a:ea typeface="+mn-ea"/>
                        <a:cs typeface="Arial" panose="020B0604020202020204" pitchFamily="34" charset="0"/>
                      </a:endParaRPr>
                    </a:p>
                    <a:p>
                      <a:endParaRPr lang="en-US" sz="7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$38.9B(with</a:t>
                      </a:r>
                      <a:r>
                        <a:rPr lang="en-US" sz="600" b="0"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4,</a:t>
                      </a:r>
                      <a:r>
                        <a:rPr lang="en-US" sz="600" b="0"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6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$38.1B</a:t>
                      </a:r>
                    </a:p>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(with PL</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4</a:t>
                      </a:r>
                      <a:r>
                        <a:rPr lang="en-US" sz="600" b="0"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no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$38.4B</a:t>
                      </a:r>
                    </a:p>
                    <a:p>
                      <a:pPr marL="0" marR="0" indent="0" algn="ctr" defTabSz="457200" rtl="0" eaLnBrk="1" fontAlgn="b"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(with PL</a:t>
                      </a:r>
                      <a:r>
                        <a:rPr kumimoji="0" lang="en-US" sz="6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4</a:t>
                      </a:r>
                      <a:r>
                        <a:rPr kumimoji="0" lang="en-US" sz="6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nchor="ctr">
                    <a:lnL w="9525" cap="flat" cmpd="sng" algn="ctr">
                      <a:solidFill>
                        <a:sysClr val="window" lastClr="FFFFFF"/>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$36.5B</a:t>
                      </a:r>
                    </a:p>
                  </a:txBody>
                  <a:tcPr marL="45720" marR="45720" anchor="ctr">
                    <a:lnL w="12700" cap="flat" cmpd="sng" algn="ctr">
                      <a:solidFill>
                        <a:srgbClr val="FFFFCC"/>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$38.5B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RWA received ERMC and Capital Committee approval to use a risk weighting of 20% for restricted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cash, which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would decrease RWA by $2.1B and move RWA to </a:t>
                      </a:r>
                      <a:r>
                        <a:rPr lang="en-US" sz="600" b="0" i="0" u="none" strike="noStrike" baseline="0" dirty="0" smtClean="0">
                          <a:solidFill>
                            <a:srgbClr val="00B050"/>
                          </a:solidFill>
                          <a:effectLst/>
                          <a:latin typeface="Arial" panose="020B0604020202020204" pitchFamily="34" charset="0"/>
                          <a:cs typeface="Arial" panose="020B0604020202020204" pitchFamily="34" charset="0"/>
                        </a:rPr>
                        <a:t>Green. </a:t>
                      </a:r>
                      <a:r>
                        <a:rPr lang="en-US" sz="600" b="0" i="0" u="none" strike="noStrike" dirty="0" smtClean="0">
                          <a:solidFill>
                            <a:srgbClr val="000000"/>
                          </a:solidFill>
                          <a:effectLst/>
                          <a:latin typeface="Arial" panose="020B0604020202020204" pitchFamily="34" charset="0"/>
                          <a:cs typeface="Arial" panose="020B0604020202020204" pitchFamily="34" charset="0"/>
                        </a:rPr>
                        <a:t>The revised risk weighting will likely be used on 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go forward basis starting in April 2016</a:t>
                      </a:r>
                    </a:p>
                    <a:p>
                      <a:pPr marL="0" algn="l" defTabSz="457200" rtl="0" eaLnBrk="1" fontAlgn="b" latinLnBrk="0" hangingPunct="1"/>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24765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$37.5B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$36.7B (excl.PL)</a:t>
                      </a:r>
                      <a:endParaRPr lang="en-US" sz="6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no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$36.0B (excl.PL)</a:t>
                      </a:r>
                      <a:endParaRPr lang="en-US" sz="6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ysClr val="window" lastClr="FFFFFF"/>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247652">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7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700" b="1" kern="1200" dirty="0" smtClean="0">
                          <a:solidFill>
                            <a:schemeClr val="tx1"/>
                          </a:solidFill>
                          <a:latin typeface="Arial" panose="020B0604020202020204" pitchFamily="34" charset="0"/>
                          <a:ea typeface="+mn-ea"/>
                          <a:cs typeface="Arial" panose="020B0604020202020204" pitchFamily="34" charset="0"/>
                        </a:rPr>
                        <a:t>Operational</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700" baseline="0" dirty="0" smtClean="0">
                          <a:latin typeface="Arial" panose="020B0604020202020204" pitchFamily="34" charset="0"/>
                          <a:cs typeface="Arial" panose="020B0604020202020204" pitchFamily="34" charset="0"/>
                        </a:rPr>
                        <a:t>Frequency of events &gt;$200K in losses</a:t>
                      </a:r>
                    </a:p>
                    <a:p>
                      <a:endParaRPr lang="en-US" sz="7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7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700" b="0" kern="1200" baseline="0" dirty="0" smtClean="0">
                          <a:solidFill>
                            <a:schemeClr val="tx1"/>
                          </a:solidFill>
                          <a:effectLst/>
                          <a:latin typeface="Arial" panose="020B0604020202020204" pitchFamily="34" charset="0"/>
                          <a:ea typeface="+mn-ea"/>
                          <a:cs typeface="Arial" panose="020B0604020202020204" pitchFamily="34" charset="0"/>
                        </a:rPr>
                        <a:t>NA</a:t>
                      </a:r>
                      <a:endParaRPr lang="en-US" sz="7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700" b="0" i="0" kern="1200" dirty="0" smtClean="0">
                          <a:solidFill>
                            <a:schemeClr val="tx1"/>
                          </a:solidFill>
                          <a:latin typeface="Arial" panose="020B0604020202020204" pitchFamily="34" charset="0"/>
                          <a:ea typeface="+mn-ea"/>
                          <a:cs typeface="Arial" panose="020B0604020202020204" pitchFamily="34" charset="0"/>
                        </a:rPr>
                        <a:t>NA</a:t>
                      </a:r>
                    </a:p>
                  </a:txBody>
                  <a:tcPr marL="45720" marR="45720" anchor="ctr">
                    <a:lnL w="9525" cap="flat" cmpd="sng" algn="ctr">
                      <a:solidFill>
                        <a:sysClr val="window" lastClr="FFFFFF"/>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700" b="0" i="0" kern="1200" dirty="0" smtClean="0">
                          <a:solidFill>
                            <a:schemeClr val="tx1"/>
                          </a:solidFill>
                          <a:latin typeface="Arial" panose="020B0604020202020204" pitchFamily="34" charset="0"/>
                          <a:ea typeface="+mn-ea"/>
                          <a:cs typeface="Arial" panose="020B0604020202020204" pitchFamily="34" charset="0"/>
                        </a:rPr>
                        <a:t>3</a:t>
                      </a:r>
                      <a:endParaRPr lang="en-US" sz="7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FFCC"/>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700" b="0" i="0" kern="1200" dirty="0" smtClean="0">
                          <a:solidFill>
                            <a:schemeClr val="tx1"/>
                          </a:solidFill>
                          <a:latin typeface="Arial" panose="020B0604020202020204" pitchFamily="34" charset="0"/>
                          <a:ea typeface="+mn-ea"/>
                          <a:cs typeface="Arial" panose="020B0604020202020204" pitchFamily="34" charset="0"/>
                        </a:rPr>
                        <a:t>6</a:t>
                      </a:r>
                      <a:endParaRPr lang="en-US" sz="7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 new reconciliation process has been set up between SC OR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and Legal.</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Action plan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due on 4/27 is in development</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marL="0" algn="l" defTabSz="457200" rtl="0" eaLnBrk="1" fontAlgn="b" latinLnBrk="0" hangingPunct="1"/>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54000" y="248488"/>
            <a:ext cx="8890000" cy="400110"/>
          </a:xfrm>
          <a:prstGeom prst="rect">
            <a:avLst/>
          </a:prstGeom>
          <a:noFill/>
        </p:spPr>
        <p:txBody>
          <a:bodyPr wrap="square" rtlCol="0">
            <a:spAutoFit/>
          </a:bodyPr>
          <a:lstStyle/>
          <a:p>
            <a:pPr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a:t>
            </a:r>
            <a:endParaRPr lang="en-US" sz="2000" b="1" dirty="0">
              <a:solidFill>
                <a:prstClr val="black"/>
              </a:solidFill>
              <a:latin typeface="Arial" charset="0"/>
              <a:ea typeface="MS PGothic" pitchFamily="34" charset="-128"/>
            </a:endParaRPr>
          </a:p>
        </p:txBody>
      </p:sp>
      <p:sp>
        <p:nvSpPr>
          <p:cNvPr id="10" name="Footnote"/>
          <p:cNvSpPr/>
          <p:nvPr/>
        </p:nvSpPr>
        <p:spPr bwMode="auto">
          <a:xfrm>
            <a:off x="1884948" y="6273839"/>
            <a:ext cx="84782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Metric is on a </a:t>
            </a:r>
            <a:r>
              <a:rPr lang="en-US" sz="600" dirty="0" smtClean="0">
                <a:latin typeface="Arial" panose="020B0604020202020204" pitchFamily="34" charset="0"/>
                <a:ea typeface="MS PGothic" pitchFamily="34" charset="-128"/>
                <a:cs typeface="Arial" panose="020B0604020202020204" pitchFamily="34" charset="0"/>
                <a:sym typeface="Arial"/>
              </a:rPr>
              <a:t>two-month </a:t>
            </a:r>
            <a:r>
              <a:rPr lang="en-US" sz="600" dirty="0">
                <a:latin typeface="Arial" panose="020B0604020202020204" pitchFamily="34" charset="0"/>
                <a:ea typeface="MS PGothic" pitchFamily="34" charset="-128"/>
                <a:cs typeface="Arial" panose="020B0604020202020204" pitchFamily="34" charset="0"/>
                <a:sym typeface="Arial"/>
              </a:rPr>
              <a:t>lag</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A Santander Risk Rating (internal rating scale) of 5.0 maps to a BB+ according to the S&amp;P rating scale</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Gross losses/gross margin is a Quarterly </a:t>
            </a:r>
            <a:r>
              <a:rPr lang="en-US" sz="600" dirty="0" smtClean="0">
                <a:latin typeface="Arial" panose="020B0604020202020204" pitchFamily="34" charset="0"/>
                <a:ea typeface="MS PGothic" pitchFamily="34" charset="-128"/>
                <a:cs typeface="Arial" panose="020B0604020202020204" pitchFamily="34" charset="0"/>
                <a:sym typeface="Arial"/>
              </a:rPr>
              <a:t>metrics with a two-month lag</a:t>
            </a:r>
            <a:endParaRPr lang="en-US" sz="600" dirty="0">
              <a:latin typeface="Arial" panose="020B0604020202020204" pitchFamily="34" charset="0"/>
              <a:ea typeface="MS PGothic" pitchFamily="34" charset="-128"/>
              <a:cs typeface="Arial" panose="020B0604020202020204" pitchFamily="34" charset="0"/>
              <a:sym typeface="Arial"/>
            </a:endParaRP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PL: Personal Lending – Lending Club (sold on Feb 1st) &amp; Bluestem (Held for Sale)  &amp; NCL (Held for Sale</a:t>
            </a:r>
            <a:r>
              <a:rPr lang="en-US" sz="600" dirty="0" smtClean="0">
                <a:latin typeface="Arial" panose="020B0604020202020204" pitchFamily="34" charset="0"/>
                <a:ea typeface="MS PGothic" pitchFamily="34" charset="-128"/>
                <a:cs typeface="Arial" panose="020B0604020202020204" pitchFamily="34" charset="0"/>
                <a:sym typeface="Arial"/>
              </a:rPr>
              <a:t>)</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RWA received ERMC and Capital Committee approval to use a risk weighting of 20% for restricted cash, which would decrease the metric by $2.1bn </a:t>
            </a:r>
          </a:p>
          <a:p>
            <a:pPr marL="0" lvl="1"/>
            <a:r>
              <a:rPr lang="en-US" sz="600" dirty="0" smtClean="0">
                <a:latin typeface="Arial" panose="020B0604020202020204" pitchFamily="34" charset="0"/>
                <a:ea typeface="MS PGothic" pitchFamily="34" charset="-128"/>
                <a:cs typeface="Arial" panose="020B0604020202020204" pitchFamily="34" charset="0"/>
                <a:sym typeface="Arial"/>
              </a:rPr>
              <a:t>           and </a:t>
            </a:r>
            <a:r>
              <a:rPr lang="en-US" sz="600" dirty="0">
                <a:latin typeface="Arial" panose="020B0604020202020204" pitchFamily="34" charset="0"/>
                <a:ea typeface="MS PGothic" pitchFamily="34" charset="-128"/>
                <a:cs typeface="Arial" panose="020B0604020202020204" pitchFamily="34" charset="0"/>
                <a:sym typeface="Arial"/>
              </a:rPr>
              <a:t>move the metric to green ($36.8bn). The revised risk weighting will likely be used on a go forward basis starting in April 2016</a:t>
            </a:r>
          </a:p>
          <a:p>
            <a:pPr marL="228600" lvl="1" indent="-228600">
              <a:buFontTx/>
              <a:buAutoNum type="arabicPeriod"/>
            </a:pPr>
            <a:endParaRPr lang="en-US" sz="600" dirty="0">
              <a:latin typeface="Arial" panose="020B0604020202020204" pitchFamily="34" charset="0"/>
              <a:ea typeface="MS PGothic" pitchFamily="34" charset="-128"/>
              <a:cs typeface="Arial" panose="020B0604020202020204" pitchFamily="34" charset="0"/>
              <a:sym typeface="Arial"/>
            </a:endParaRPr>
          </a:p>
        </p:txBody>
      </p:sp>
    </p:spTree>
    <p:extLst>
      <p:ext uri="{BB962C8B-B14F-4D97-AF65-F5344CB8AC3E}">
        <p14:creationId xmlns:p14="http://schemas.microsoft.com/office/powerpoint/2010/main" val="2240402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673729589"/>
              </p:ext>
            </p:extLst>
          </p:nvPr>
        </p:nvGraphicFramePr>
        <p:xfrm>
          <a:off x="381000" y="304800"/>
          <a:ext cx="8400047" cy="4357035"/>
        </p:xfrm>
        <a:graphic>
          <a:graphicData uri="http://schemas.openxmlformats.org/drawingml/2006/table">
            <a:tbl>
              <a:tblPr firstRow="1" bandRow="1"/>
              <a:tblGrid>
                <a:gridCol w="697595"/>
                <a:gridCol w="556463"/>
                <a:gridCol w="1948269"/>
                <a:gridCol w="554674"/>
                <a:gridCol w="554674"/>
                <a:gridCol w="598611"/>
                <a:gridCol w="585379"/>
                <a:gridCol w="630408"/>
                <a:gridCol w="546214"/>
                <a:gridCol w="523230"/>
                <a:gridCol w="641666"/>
                <a:gridCol w="562864"/>
              </a:tblGrid>
              <a:tr h="308526">
                <a:tc gridSpan="1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r>
              <a:tr h="268989">
                <a:tc rowSpan="2">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Entity</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Baseline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Stress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4800">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Jan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Base</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Stress</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Capital</a:t>
                      </a:r>
                      <a:r>
                        <a:rPr lang="en-US" sz="800" b="1" baseline="0" dirty="0" smtClean="0">
                          <a:solidFill>
                            <a:schemeClr val="tx1"/>
                          </a:solidFill>
                          <a:latin typeface="Arial" panose="020B0604020202020204" pitchFamily="34" charset="0"/>
                          <a:cs typeface="Arial" panose="020B0604020202020204" pitchFamily="34" charset="0"/>
                        </a:rPr>
                        <a:t> adequacy</a:t>
                      </a:r>
                      <a:r>
                        <a:rPr lang="en-US" sz="800" b="1" baseline="30000" dirty="0" smtClean="0">
                          <a:solidFill>
                            <a:schemeClr val="tx1"/>
                          </a:solidFill>
                          <a:latin typeface="Arial" panose="020B0604020202020204" pitchFamily="34" charset="0"/>
                          <a:cs typeface="Arial" panose="020B0604020202020204" pitchFamily="34" charset="0"/>
                        </a:rPr>
                        <a:t>1</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b="1" dirty="0" smtClean="0">
                          <a:solidFill>
                            <a:schemeClr val="bg1">
                              <a:lumMod val="50000"/>
                            </a:schemeClr>
                          </a:solidFill>
                          <a:latin typeface="Arial" panose="020B0604020202020204" pitchFamily="34" charset="0"/>
                          <a:cs typeface="Arial" panose="020B0604020202020204" pitchFamily="34" charset="0"/>
                        </a:rPr>
                        <a:t>TBD</a:t>
                      </a:r>
                      <a:endParaRPr lang="en-US" sz="800" b="1" dirty="0">
                        <a:solidFill>
                          <a:schemeClr val="bg1">
                            <a:lumMod val="50000"/>
                          </a:schemeClr>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0" dirty="0" smtClean="0">
                          <a:latin typeface="Arial" panose="020B0604020202020204" pitchFamily="34" charset="0"/>
                          <a:cs typeface="Arial" panose="020B0604020202020204" pitchFamily="34" charset="0"/>
                        </a:rPr>
                        <a:t>11.64%</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solidFill>
                            <a:schemeClr val="tx1"/>
                          </a:solidFill>
                          <a:latin typeface="Arial" panose="020B0604020202020204" pitchFamily="34" charset="0"/>
                          <a:cs typeface="Arial" panose="020B0604020202020204" pitchFamily="34" charset="0"/>
                        </a:rPr>
                        <a:t>11.59%</a:t>
                      </a:r>
                      <a:r>
                        <a:rPr lang="en-US" sz="800" b="1" baseline="30000" dirty="0" smtClean="0">
                          <a:solidFill>
                            <a:schemeClr val="tx1"/>
                          </a:solidFill>
                          <a:latin typeface="Arial" panose="020B0604020202020204" pitchFamily="34" charset="0"/>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9.4%</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7.50%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b="1" dirty="0" smtClean="0">
                          <a:solidFill>
                            <a:schemeClr val="bg1">
                              <a:lumMod val="50000"/>
                            </a:schemeClr>
                          </a:solidFill>
                          <a:latin typeface="Arial" panose="020B0604020202020204" pitchFamily="34" charset="0"/>
                          <a:cs typeface="Arial" panose="020B0604020202020204" pitchFamily="34" charset="0"/>
                        </a:rPr>
                        <a:t>TBD</a:t>
                      </a:r>
                      <a:endParaRPr lang="en-US" sz="800" b="1" dirty="0">
                        <a:solidFill>
                          <a:schemeClr val="bg1">
                            <a:lumMod val="50000"/>
                          </a:schemeClr>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0" dirty="0" smtClean="0">
                          <a:latin typeface="Arial" panose="020B0604020202020204" pitchFamily="34" charset="0"/>
                          <a:cs typeface="Arial" panose="020B0604020202020204" pitchFamily="34" charset="0"/>
                        </a:rPr>
                        <a:t>13.18%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solidFill>
                            <a:schemeClr val="tx1"/>
                          </a:solidFill>
                          <a:latin typeface="Arial" panose="020B0604020202020204" pitchFamily="34" charset="0"/>
                          <a:cs typeface="Arial" panose="020B0604020202020204" pitchFamily="34" charset="0"/>
                        </a:rPr>
                        <a:t>13.13%</a:t>
                      </a:r>
                      <a:r>
                        <a:rPr lang="en-US" sz="800" b="1" baseline="30000" dirty="0" smtClean="0">
                          <a:solidFill>
                            <a:schemeClr val="tx1"/>
                          </a:solidFill>
                          <a:latin typeface="Arial" panose="020B0604020202020204" pitchFamily="34" charset="0"/>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12.40%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9.5%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9.00%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b="1" dirty="0" smtClean="0">
                          <a:solidFill>
                            <a:schemeClr val="bg1">
                              <a:lumMod val="50000"/>
                            </a:schemeClr>
                          </a:solidFill>
                          <a:latin typeface="Arial" panose="020B0604020202020204" pitchFamily="34" charset="0"/>
                          <a:cs typeface="Arial" panose="020B0604020202020204" pitchFamily="34" charset="0"/>
                        </a:rPr>
                        <a:t>TBD</a:t>
                      </a:r>
                      <a:endParaRPr lang="en-US" sz="800" b="1" dirty="0">
                        <a:solidFill>
                          <a:schemeClr val="bg1">
                            <a:lumMod val="50000"/>
                          </a:schemeClr>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0" dirty="0" smtClean="0">
                          <a:latin typeface="Arial" panose="020B0604020202020204" pitchFamily="34" charset="0"/>
                          <a:cs typeface="Arial" panose="020B0604020202020204" pitchFamily="34" charset="0"/>
                        </a:rPr>
                        <a:t>15.06%</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solidFill>
                            <a:schemeClr val="tx1"/>
                          </a:solidFill>
                          <a:latin typeface="Arial" panose="020B0604020202020204" pitchFamily="34" charset="0"/>
                          <a:cs typeface="Arial" panose="020B0604020202020204" pitchFamily="34" charset="0"/>
                        </a:rPr>
                        <a:t>15.01%</a:t>
                      </a:r>
                      <a:r>
                        <a:rPr lang="en-US" sz="800" b="1" baseline="30000" dirty="0" smtClean="0">
                          <a:solidFill>
                            <a:schemeClr val="tx1"/>
                          </a:solidFill>
                          <a:latin typeface="Arial" panose="020B0604020202020204" pitchFamily="34" charset="0"/>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14.70%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11.8%</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b="1" dirty="0" smtClean="0">
                          <a:solidFill>
                            <a:schemeClr val="bg1">
                              <a:lumMod val="50000"/>
                            </a:schemeClr>
                          </a:solidFill>
                          <a:latin typeface="Arial" panose="020B0604020202020204" pitchFamily="34" charset="0"/>
                          <a:cs typeface="Arial" panose="020B0604020202020204" pitchFamily="34" charset="0"/>
                        </a:rPr>
                        <a:t>TBD</a:t>
                      </a:r>
                      <a:endParaRPr lang="en-US" sz="800" b="1" dirty="0">
                        <a:solidFill>
                          <a:schemeClr val="bg1">
                            <a:lumMod val="50000"/>
                          </a:schemeClr>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0" dirty="0" smtClean="0">
                          <a:latin typeface="Arial" panose="020B0604020202020204" pitchFamily="34" charset="0"/>
                          <a:cs typeface="Arial" panose="020B0604020202020204" pitchFamily="34" charset="0"/>
                        </a:rPr>
                        <a:t>11.55%</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solidFill>
                            <a:schemeClr val="tx1"/>
                          </a:solidFill>
                          <a:latin typeface="Arial" panose="020B0604020202020204" pitchFamily="34" charset="0"/>
                          <a:cs typeface="Arial" panose="020B0604020202020204" pitchFamily="34" charset="0"/>
                        </a:rPr>
                        <a:t>11.43%</a:t>
                      </a:r>
                      <a:r>
                        <a:rPr lang="en-US" sz="800" b="1" baseline="30000" dirty="0" smtClean="0">
                          <a:solidFill>
                            <a:schemeClr val="tx1"/>
                          </a:solidFill>
                          <a:latin typeface="Arial" panose="020B0604020202020204" pitchFamily="34" charset="0"/>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9.0%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2</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kern="1200" dirty="0" smtClean="0">
                          <a:solidFill>
                            <a:schemeClr val="bg1">
                              <a:lumMod val="50000"/>
                            </a:schemeClr>
                          </a:solidFill>
                          <a:latin typeface="Arial" panose="020B0604020202020204" pitchFamily="34" charset="0"/>
                          <a:ea typeface="+mn-ea"/>
                          <a:cs typeface="Arial" panose="020B0604020202020204" pitchFamily="34" charset="0"/>
                        </a:rPr>
                        <a:t>NA</a:t>
                      </a:r>
                      <a:r>
                        <a:rPr lang="en-US" sz="800" b="1"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0" kern="1200" dirty="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kern="1200" dirty="0" smtClean="0">
                          <a:solidFill>
                            <a:schemeClr val="bg1">
                              <a:lumMod val="50000"/>
                            </a:schemeClr>
                          </a:solidFill>
                          <a:latin typeface="Arial" panose="020B0604020202020204" pitchFamily="34" charset="0"/>
                          <a:ea typeface="+mn-ea"/>
                          <a:cs typeface="Arial" panose="020B0604020202020204" pitchFamily="34" charset="0"/>
                        </a:rPr>
                        <a:t>NA</a:t>
                      </a:r>
                      <a:r>
                        <a:rPr lang="en-US" sz="800" b="1"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kern="1200" dirty="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7.25%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6.25%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SBNA</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800" b="1" i="0" u="none" strike="noStrike" dirty="0">
                          <a:solidFill>
                            <a:srgbClr val="000000"/>
                          </a:solidFill>
                          <a:effectLst/>
                          <a:latin typeface="Arial"/>
                        </a:rPr>
                        <a:t>13.87%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13.73%</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13.67%</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dirty="0" smtClean="0">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dirty="0" smtClean="0">
                          <a:latin typeface="Arial" panose="020B0604020202020204" pitchFamily="34" charset="0"/>
                          <a:cs typeface="Arial" panose="020B0604020202020204" pitchFamily="34" charset="0"/>
                        </a:rPr>
                        <a:t>10.75%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7.55%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800" b="1" i="0" u="none" strike="noStrike" dirty="0">
                          <a:solidFill>
                            <a:srgbClr val="000000"/>
                          </a:solidFill>
                          <a:effectLst/>
                          <a:latin typeface="Arial"/>
                        </a:rPr>
                        <a:t>13.87%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13.73%</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13.67%</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dirty="0" smtClean="0">
                          <a:latin typeface="Arial" panose="020B0604020202020204" pitchFamily="34" charset="0"/>
                          <a:cs typeface="Arial" panose="020B0604020202020204" pitchFamily="34" charset="0"/>
                        </a:rPr>
                        <a:t>12.50%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dirty="0" smtClean="0">
                          <a:latin typeface="Arial" panose="020B0604020202020204" pitchFamily="34" charset="0"/>
                          <a:cs typeface="Arial" panose="020B0604020202020204" pitchFamily="34" charset="0"/>
                        </a:rPr>
                        <a:t>12.25%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9.05%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800" b="1" i="0" u="none" strike="noStrike" dirty="0">
                          <a:solidFill>
                            <a:srgbClr val="000000"/>
                          </a:solidFill>
                          <a:effectLst/>
                          <a:latin typeface="Arial"/>
                        </a:rPr>
                        <a:t>15.31%</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15.06%</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15.00%</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14.50%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dirty="0" smtClean="0">
                          <a:latin typeface="Arial" panose="020B0604020202020204" pitchFamily="34" charset="0"/>
                          <a:cs typeface="Arial" panose="020B0604020202020204" pitchFamily="34" charset="0"/>
                        </a:rPr>
                        <a:t>14.30%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dirty="0" smtClean="0">
                          <a:latin typeface="Arial" panose="020B0604020202020204" pitchFamily="34" charset="0"/>
                          <a:cs typeface="Arial" panose="020B0604020202020204" pitchFamily="34" charset="0"/>
                        </a:rPr>
                        <a:t>14.05%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12.5%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11.05%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800" b="1" i="0" u="none" strike="noStrike" dirty="0">
                          <a:solidFill>
                            <a:srgbClr val="000000"/>
                          </a:solidFill>
                          <a:effectLst/>
                          <a:latin typeface="Arial"/>
                        </a:rPr>
                        <a:t>11.25%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11.35%</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11.36%</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11.70%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dirty="0" smtClean="0">
                          <a:latin typeface="Arial" panose="020B0604020202020204" pitchFamily="34" charset="0"/>
                          <a:cs typeface="Arial" panose="020B0604020202020204" pitchFamily="34" charset="0"/>
                        </a:rPr>
                        <a:t>9.95%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dirty="0" smtClean="0">
                          <a:latin typeface="Arial" panose="020B0604020202020204" pitchFamily="34" charset="0"/>
                          <a:cs typeface="Arial" panose="020B0604020202020204" pitchFamily="34" charset="0"/>
                        </a:rPr>
                        <a:t>9.70%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9.7%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7.05%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800" b="1" i="0" u="none" strike="noStrike" dirty="0">
                          <a:solidFill>
                            <a:srgbClr val="000000"/>
                          </a:solidFill>
                          <a:effectLst/>
                          <a:latin typeface="Arial"/>
                        </a:rPr>
                        <a:t>10.99%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10.95%</a:t>
                      </a:r>
                      <a:r>
                        <a:rPr lang="en-US" sz="800" b="0" baseline="30000" dirty="0" smtClean="0">
                          <a:solidFill>
                            <a:schemeClr val="tx1"/>
                          </a:solidFill>
                          <a:latin typeface="Arial" panose="020B0604020202020204" pitchFamily="34" charset="0"/>
                          <a:cs typeface="Arial" panose="020B0604020202020204" pitchFamily="34" charset="0"/>
                        </a:rPr>
                        <a:t>5</a:t>
                      </a:r>
                      <a:endParaRPr lang="en-US" sz="800" b="0" dirty="0" smtClean="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11.15%</a:t>
                      </a:r>
                      <a:r>
                        <a:rPr lang="en-US" sz="800" b="1" baseline="30000" dirty="0" smtClean="0">
                          <a:solidFill>
                            <a:schemeClr val="tx1"/>
                          </a:solidFill>
                          <a:latin typeface="Arial" panose="020B0604020202020204" pitchFamily="34" charset="0"/>
                          <a:cs typeface="Arial" panose="020B0604020202020204" pitchFamily="34" charset="0"/>
                        </a:rPr>
                        <a:t>5</a:t>
                      </a:r>
                      <a:endParaRPr lang="en-US" sz="800" b="0" dirty="0" smtClean="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dirty="0" smtClean="0">
                          <a:latin typeface="Arial" panose="020B0604020202020204" pitchFamily="34" charset="0"/>
                          <a:cs typeface="Arial" panose="020B0604020202020204" pitchFamily="34" charset="0"/>
                        </a:rPr>
                        <a:t>9.90%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dirty="0" smtClean="0">
                          <a:latin typeface="Arial" panose="020B0604020202020204" pitchFamily="34" charset="0"/>
                          <a:cs typeface="Arial" panose="020B0604020202020204" pitchFamily="34" charset="0"/>
                        </a:rPr>
                        <a:t>9.65%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11.7%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6.00%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SC</a:t>
                      </a:r>
                      <a:r>
                        <a:rPr lang="en-US" sz="800" b="0" baseline="30000" dirty="0" smtClean="0">
                          <a:solidFill>
                            <a:schemeClr val="tx1"/>
                          </a:solidFill>
                          <a:latin typeface="Arial" panose="020B0604020202020204" pitchFamily="34" charset="0"/>
                          <a:cs typeface="Arial" panose="020B0604020202020204" pitchFamily="34" charset="0"/>
                        </a:rPr>
                        <a:t> </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10</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b="1" dirty="0" smtClean="0">
                          <a:latin typeface="Arial" panose="020B0604020202020204" pitchFamily="34" charset="0"/>
                          <a:cs typeface="Arial" panose="020B0604020202020204" pitchFamily="34" charset="0"/>
                        </a:rPr>
                        <a:t>11.38%</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11.27%</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11.05%</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10.00%</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10</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b="1" dirty="0" smtClean="0">
                          <a:latin typeface="Arial" panose="020B0604020202020204" pitchFamily="34" charset="0"/>
                          <a:cs typeface="Arial" panose="020B0604020202020204" pitchFamily="34" charset="0"/>
                        </a:rPr>
                        <a:t>11.38%</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11.27%</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11.05%</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dirty="0" smtClean="0">
                          <a:latin typeface="Arial" panose="020B0604020202020204" pitchFamily="34" charset="0"/>
                          <a:cs typeface="Arial" panose="020B0604020202020204" pitchFamily="34" charset="0"/>
                        </a:rPr>
                        <a:t>10.00%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b="1" dirty="0" smtClean="0">
                          <a:latin typeface="Arial" panose="020B0604020202020204" pitchFamily="34" charset="0"/>
                          <a:cs typeface="Arial" panose="020B0604020202020204" pitchFamily="34" charset="0"/>
                        </a:rPr>
                        <a:t>11.88%</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11.80%</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11.61%</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12.20%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dirty="0" smtClean="0">
                          <a:latin typeface="Arial" panose="020B0604020202020204" pitchFamily="34" charset="0"/>
                          <a:cs typeface="Arial" panose="020B0604020202020204" pitchFamily="34" charset="0"/>
                        </a:rPr>
                        <a:t>10.50%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dirty="0" smtClean="0">
                          <a:latin typeface="Arial" panose="020B0604020202020204" pitchFamily="34" charset="0"/>
                          <a:cs typeface="Arial" panose="020B0604020202020204" pitchFamily="34" charset="0"/>
                        </a:rPr>
                        <a:t>9.25%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6.0%</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smtClean="0">
                          <a:solidFill>
                            <a:schemeClr val="tx1"/>
                          </a:solidFill>
                          <a:latin typeface="Arial" panose="020B0604020202020204" pitchFamily="34" charset="0"/>
                          <a:ea typeface="+mn-ea"/>
                          <a:cs typeface="Arial" panose="020B0604020202020204" pitchFamily="34" charset="0"/>
                        </a:rPr>
                        <a:t>5.75%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 / SC</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8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800" b="0" kern="1200" baseline="30000" dirty="0" smtClean="0">
                          <a:solidFill>
                            <a:schemeClr val="tx1"/>
                          </a:solidFill>
                          <a:latin typeface="Arial" panose="020B0604020202020204" pitchFamily="34" charset="0"/>
                          <a:ea typeface="+mn-ea"/>
                          <a:cs typeface="Arial" panose="020B0604020202020204" pitchFamily="34" charset="0"/>
                        </a:rPr>
                        <a:t>7,9</a:t>
                      </a:r>
                      <a:endParaRPr lang="en-US" sz="800" b="0" baseline="300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$38.9B(with</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8</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$38.1B(with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8</a:t>
                      </a:r>
                      <a:r>
                        <a:rPr lang="en-US" sz="800" b="0"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$38.4B(with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8</a:t>
                      </a:r>
                      <a:r>
                        <a:rPr lang="en-US" sz="800" b="0"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algn="ctr"/>
                      <a:r>
                        <a:rPr lang="en-US" sz="800" dirty="0" smtClean="0">
                          <a:latin typeface="Arial" panose="020B0604020202020204" pitchFamily="34" charset="0"/>
                          <a:cs typeface="Arial" panose="020B0604020202020204" pitchFamily="34" charset="0"/>
                        </a:rPr>
                        <a:t>NA</a:t>
                      </a:r>
                      <a:r>
                        <a:rPr lang="en-US" sz="800" baseline="30000" dirty="0" smtClean="0">
                          <a:latin typeface="Arial" panose="020B0604020202020204" pitchFamily="34" charset="0"/>
                          <a:cs typeface="Arial" panose="020B0604020202020204" pitchFamily="34" charset="0"/>
                        </a:rPr>
                        <a:t>7</a:t>
                      </a:r>
                      <a:endParaRPr lang="en-US" sz="800" baseline="30000" dirty="0">
                        <a:latin typeface="Arial" panose="020B0604020202020204" pitchFamily="34" charset="0"/>
                        <a:cs typeface="Arial" panose="020B0604020202020204" pitchFamily="34" charset="0"/>
                      </a:endParaRPr>
                    </a:p>
                  </a:txBody>
                  <a:tcPr marL="45720" marR="4572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$36.5B</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$38.5B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aseline="30000" dirty="0" smtClean="0">
                          <a:solidFill>
                            <a:schemeClr val="bg1">
                              <a:lumMod val="50000"/>
                            </a:schemeClr>
                          </a:solidFill>
                          <a:latin typeface="Arial" panose="020B0604020202020204" pitchFamily="34" charset="0"/>
                          <a:cs typeface="Arial" panose="020B0604020202020204" pitchFamily="34" charset="0"/>
                        </a:rPr>
                        <a:t>6</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aseline="30000" dirty="0" smtClean="0">
                          <a:solidFill>
                            <a:schemeClr val="bg1">
                              <a:lumMod val="50000"/>
                            </a:schemeClr>
                          </a:solidFill>
                          <a:latin typeface="Arial" panose="020B0604020202020204" pitchFamily="34" charset="0"/>
                          <a:cs typeface="Arial" panose="020B0604020202020204" pitchFamily="34" charset="0"/>
                        </a:rPr>
                        <a:t>6</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aseline="30000" dirty="0" smtClean="0">
                          <a:solidFill>
                            <a:schemeClr val="bg1">
                              <a:lumMod val="50000"/>
                            </a:schemeClr>
                          </a:solidFill>
                          <a:latin typeface="Arial" panose="020B0604020202020204" pitchFamily="34" charset="0"/>
                          <a:cs typeface="Arial" panose="020B0604020202020204" pitchFamily="34" charset="0"/>
                        </a:rPr>
                        <a:t>6</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$37.5B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$36.7B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$36.0B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vMerge="1">
                  <a:txBody>
                    <a:bodyPr/>
                    <a:lstStyle/>
                    <a:p>
                      <a:endParaRPr lang="en-US"/>
                    </a:p>
                  </a:txBody>
                  <a:tcP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aseline="30000" dirty="0" smtClean="0">
                          <a:solidFill>
                            <a:schemeClr val="bg1">
                              <a:lumMod val="50000"/>
                            </a:schemeClr>
                          </a:solidFill>
                          <a:latin typeface="Arial" panose="020B0604020202020204" pitchFamily="34" charset="0"/>
                          <a:cs typeface="Arial" panose="020B0604020202020204" pitchFamily="34" charset="0"/>
                        </a:rPr>
                        <a:t>6</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aseline="30000" dirty="0" smtClean="0">
                          <a:solidFill>
                            <a:schemeClr val="bg1">
                              <a:lumMod val="50000"/>
                            </a:schemeClr>
                          </a:solidFill>
                          <a:latin typeface="Arial" panose="020B0604020202020204" pitchFamily="34" charset="0"/>
                          <a:cs typeface="Arial" panose="020B0604020202020204" pitchFamily="34" charset="0"/>
                        </a:rPr>
                        <a:t>6</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aseline="30000" dirty="0" smtClean="0">
                          <a:solidFill>
                            <a:schemeClr val="bg1">
                              <a:lumMod val="50000"/>
                            </a:schemeClr>
                          </a:solidFill>
                          <a:latin typeface="Arial" panose="020B0604020202020204" pitchFamily="34" charset="0"/>
                          <a:cs typeface="Arial" panose="020B0604020202020204" pitchFamily="34" charset="0"/>
                        </a:rPr>
                        <a:t>6</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Footnote"/>
          <p:cNvSpPr/>
          <p:nvPr/>
        </p:nvSpPr>
        <p:spPr bwMode="auto">
          <a:xfrm>
            <a:off x="1893254" y="5828612"/>
            <a:ext cx="728328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lgn="l">
              <a:lnSpc>
                <a:spcPct val="100000"/>
              </a:lnSpc>
              <a:buFont typeface="+mj-lt"/>
              <a:buAutoNum type="arabicPeriod"/>
            </a:pPr>
            <a:r>
              <a:rPr lang="en-US" sz="600" dirty="0" smtClean="0">
                <a:latin typeface="Arial"/>
                <a:sym typeface="Arial"/>
              </a:rPr>
              <a:t>Transitional as the regulatory requirements are a core RAS objective and will follow the glide-path Quarter end Capital figures are final, monthly capital figures are estimates and subject to change</a:t>
            </a:r>
          </a:p>
          <a:p>
            <a:pPr marL="228600" lvl="1" indent="-228600" algn="l">
              <a:lnSpc>
                <a:spcPct val="100000"/>
              </a:lnSpc>
              <a:buAutoNum type="arabicPeriod" startAt="2"/>
            </a:pPr>
            <a:r>
              <a:rPr lang="en-US" sz="600" dirty="0" smtClean="0">
                <a:latin typeface="Arial"/>
                <a:sym typeface="Arial"/>
              </a:rPr>
              <a:t>SHUSA TCE is being calculated with CMG methodology</a:t>
            </a:r>
          </a:p>
          <a:p>
            <a:pPr marL="228600" lvl="1" indent="-228600" algn="l">
              <a:lnSpc>
                <a:spcPct val="100000"/>
              </a:lnSpc>
              <a:buAutoNum type="arabicPeriod" startAt="2"/>
            </a:pPr>
            <a:r>
              <a:rPr lang="en-US" sz="600" dirty="0" smtClean="0">
                <a:latin typeface="Arial"/>
                <a:sym typeface="Arial"/>
              </a:rPr>
              <a:t>Recast January SHUSA figures </a:t>
            </a:r>
          </a:p>
          <a:p>
            <a:pPr marL="228600" lvl="1" indent="-228600">
              <a:buAutoNum type="arabicPeriod" startAt="4"/>
            </a:pPr>
            <a:r>
              <a:rPr lang="en-US" sz="600" dirty="0" smtClean="0">
                <a:latin typeface="Arial"/>
              </a:rPr>
              <a:t>TCE1 is no longer in SHUSA Capital Policy . Therefore, it is not reported by SHUSA Capital Team</a:t>
            </a:r>
          </a:p>
          <a:p>
            <a:pPr marL="228600" lvl="1" indent="-228600">
              <a:buAutoNum type="arabicPeriod" startAt="4"/>
            </a:pPr>
            <a:r>
              <a:rPr lang="en-US" sz="600" dirty="0" smtClean="0">
                <a:latin typeface="Arial"/>
              </a:rPr>
              <a:t>The metric is reported by Regulatory Capital Reporting Team</a:t>
            </a:r>
          </a:p>
          <a:p>
            <a:pPr marL="228600" lvl="1" indent="-228600">
              <a:buAutoNum type="arabicPeriod" startAt="4"/>
            </a:pPr>
            <a:r>
              <a:rPr lang="en-US" sz="600" dirty="0" smtClean="0">
                <a:latin typeface="Arial"/>
              </a:rPr>
              <a:t>SC RWA is not CCAR-linked and therefore does not have baseline and stressed values</a:t>
            </a:r>
          </a:p>
          <a:p>
            <a:pPr marL="228600" lvl="1" indent="-228600">
              <a:buAutoNum type="arabicPeriod" startAt="4"/>
            </a:pPr>
            <a:r>
              <a:rPr lang="en-US" sz="600" dirty="0" smtClean="0">
                <a:latin typeface="Arial"/>
              </a:rPr>
              <a:t>SC RWA moved to Capital adequacy</a:t>
            </a:r>
          </a:p>
          <a:p>
            <a:pPr marL="228600" lvl="1" indent="-228600">
              <a:buFontTx/>
              <a:buAutoNum type="arabicPeriod" startAt="4"/>
            </a:pPr>
            <a:r>
              <a:rPr lang="en-US" sz="600" dirty="0">
                <a:latin typeface="Arial" panose="020B0604020202020204" pitchFamily="34" charset="0"/>
                <a:ea typeface="MS PGothic" pitchFamily="34" charset="-128"/>
                <a:cs typeface="Arial" panose="020B0604020202020204" pitchFamily="34" charset="0"/>
                <a:sym typeface="Arial"/>
              </a:rPr>
              <a:t>PL: Personal Lending – Lending Club (sold on Feb 1st) &amp; Bluestem (Held for Sale)  &amp; NCL (Held for Sale</a:t>
            </a:r>
            <a:r>
              <a:rPr lang="en-US" sz="600" dirty="0" smtClean="0">
                <a:latin typeface="Arial" panose="020B0604020202020204" pitchFamily="34" charset="0"/>
                <a:ea typeface="MS PGothic" pitchFamily="34" charset="-128"/>
                <a:cs typeface="Arial" panose="020B0604020202020204" pitchFamily="34" charset="0"/>
                <a:sym typeface="Arial"/>
              </a:rPr>
              <a:t>)</a:t>
            </a:r>
          </a:p>
          <a:p>
            <a:pPr marL="228600" lvl="1" indent="-228600">
              <a:buFontTx/>
              <a:buAutoNum type="arabicPeriod" startAt="4"/>
            </a:pPr>
            <a:r>
              <a:rPr lang="en-US" sz="600" dirty="0">
                <a:latin typeface="Arial" panose="020B0604020202020204" pitchFamily="34" charset="0"/>
                <a:cs typeface="Arial" panose="020B0604020202020204" pitchFamily="34" charset="0"/>
              </a:rPr>
              <a:t>RWA received ERMC and Capital Committee approval to use a risk weighting of </a:t>
            </a:r>
            <a:r>
              <a:rPr lang="en-US" sz="600" dirty="0" smtClean="0">
                <a:latin typeface="Arial" panose="020B0604020202020204" pitchFamily="34" charset="0"/>
                <a:cs typeface="Arial" panose="020B0604020202020204" pitchFamily="34" charset="0"/>
              </a:rPr>
              <a:t>20% for </a:t>
            </a:r>
            <a:r>
              <a:rPr lang="en-US" sz="600" dirty="0">
                <a:latin typeface="Arial" panose="020B0604020202020204" pitchFamily="34" charset="0"/>
                <a:cs typeface="Arial" panose="020B0604020202020204" pitchFamily="34" charset="0"/>
              </a:rPr>
              <a:t>restricted cash, which would decrease the metric by $2.1bn </a:t>
            </a:r>
            <a:endParaRPr lang="en-US" sz="600" dirty="0" smtClean="0">
              <a:latin typeface="Arial" panose="020B0604020202020204" pitchFamily="34" charset="0"/>
              <a:cs typeface="Arial" panose="020B0604020202020204" pitchFamily="34" charset="0"/>
            </a:endParaRPr>
          </a:p>
          <a:p>
            <a:pPr marL="0" lvl="1"/>
            <a:r>
              <a:rPr lang="en-US" sz="600" dirty="0">
                <a:latin typeface="Arial" panose="020B0604020202020204" pitchFamily="34" charset="0"/>
                <a:cs typeface="Arial" panose="020B0604020202020204" pitchFamily="34" charset="0"/>
              </a:rPr>
              <a:t> </a:t>
            </a:r>
            <a:r>
              <a:rPr lang="en-US" sz="600" dirty="0" smtClean="0">
                <a:latin typeface="Arial" panose="020B0604020202020204" pitchFamily="34" charset="0"/>
                <a:cs typeface="Arial" panose="020B0604020202020204" pitchFamily="34" charset="0"/>
              </a:rPr>
              <a:t>          and </a:t>
            </a:r>
            <a:r>
              <a:rPr lang="en-US" sz="600" dirty="0">
                <a:latin typeface="Arial" panose="020B0604020202020204" pitchFamily="34" charset="0"/>
                <a:cs typeface="Arial" panose="020B0604020202020204" pitchFamily="34" charset="0"/>
              </a:rPr>
              <a:t>move the metric </a:t>
            </a:r>
            <a:r>
              <a:rPr lang="en-US" sz="600" dirty="0" smtClean="0">
                <a:latin typeface="Arial" panose="020B0604020202020204" pitchFamily="34" charset="0"/>
                <a:cs typeface="Arial" panose="020B0604020202020204" pitchFamily="34" charset="0"/>
              </a:rPr>
              <a:t>to green </a:t>
            </a:r>
            <a:r>
              <a:rPr lang="en-US" sz="600" dirty="0">
                <a:latin typeface="Arial" panose="020B0604020202020204" pitchFamily="34" charset="0"/>
                <a:cs typeface="Arial" panose="020B0604020202020204" pitchFamily="34" charset="0"/>
              </a:rPr>
              <a:t>($36.8bn). The revised risk weighting will likely be used on a go forward </a:t>
            </a:r>
            <a:r>
              <a:rPr lang="en-US" sz="600" dirty="0" smtClean="0">
                <a:latin typeface="Arial" panose="020B0604020202020204" pitchFamily="34" charset="0"/>
                <a:cs typeface="Arial" panose="020B0604020202020204" pitchFamily="34" charset="0"/>
              </a:rPr>
              <a:t>basis starting </a:t>
            </a:r>
            <a:r>
              <a:rPr lang="en-US" sz="600" dirty="0">
                <a:latin typeface="Arial" panose="020B0604020202020204" pitchFamily="34" charset="0"/>
                <a:cs typeface="Arial" panose="020B0604020202020204" pitchFamily="34" charset="0"/>
              </a:rPr>
              <a:t>in April </a:t>
            </a:r>
            <a:r>
              <a:rPr lang="en-US" sz="600" dirty="0" smtClean="0">
                <a:latin typeface="Arial" panose="020B0604020202020204" pitchFamily="34" charset="0"/>
                <a:cs typeface="Arial" panose="020B0604020202020204" pitchFamily="34" charset="0"/>
              </a:rPr>
              <a:t>2016</a:t>
            </a:r>
          </a:p>
          <a:p>
            <a:pPr marL="0" lvl="1"/>
            <a:r>
              <a:rPr lang="en-US" sz="600" dirty="0" smtClean="0">
                <a:latin typeface="Arial" panose="020B0604020202020204" pitchFamily="34" charset="0"/>
                <a:cs typeface="Arial" panose="020B0604020202020204" pitchFamily="34" charset="0"/>
              </a:rPr>
              <a:t>11.      SC is now managing to the two metrics of 11% per capital policy </a:t>
            </a:r>
          </a:p>
        </p:txBody>
      </p:sp>
      <p:sp>
        <p:nvSpPr>
          <p:cNvPr id="4" name="TextBox 3"/>
          <p:cNvSpPr txBox="1"/>
          <p:nvPr/>
        </p:nvSpPr>
        <p:spPr>
          <a:xfrm>
            <a:off x="294356" y="235115"/>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(1/4)</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3364061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09203306"/>
              </p:ext>
            </p:extLst>
          </p:nvPr>
        </p:nvGraphicFramePr>
        <p:xfrm>
          <a:off x="304800" y="257870"/>
          <a:ext cx="8517321" cy="5180778"/>
        </p:xfrm>
        <a:graphic>
          <a:graphicData uri="http://schemas.openxmlformats.org/drawingml/2006/table">
            <a:tbl>
              <a:tblPr firstRow="1" bandRow="1"/>
              <a:tblGrid>
                <a:gridCol w="851732"/>
                <a:gridCol w="1703464"/>
                <a:gridCol w="1277599"/>
                <a:gridCol w="1135643"/>
                <a:gridCol w="1135643"/>
                <a:gridCol w="993688"/>
                <a:gridCol w="697539"/>
                <a:gridCol w="722013"/>
              </a:tblGrid>
              <a:tr h="429200">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0000"/>
                    </a:solidFill>
                  </a:tcPr>
                </a:tc>
              </a:tr>
              <a:tr h="227330">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Jan 16</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tx1"/>
                          </a:solidFill>
                          <a:latin typeface="Arial" panose="020B0604020202020204" pitchFamily="34" charset="0"/>
                          <a:ea typeface="+mn-ea"/>
                          <a:cs typeface="Arial" panose="020B0604020202020204" pitchFamily="34" charset="0"/>
                        </a:rPr>
                        <a:t>Amber limit</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8">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 charge-off rate</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7.67%</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7.54%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7.38%</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12700" cap="flat" cmpd="sng" algn="ctr">
                      <a:solidFill>
                        <a:srgbClr val="E8F6F2"/>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27.34%</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27.40%</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solidFill>
                            <a:schemeClr val="tx1"/>
                          </a:solidFill>
                          <a:latin typeface="Arial" panose="020B0604020202020204" pitchFamily="34" charset="0"/>
                          <a:cs typeface="Arial" panose="020B0604020202020204" pitchFamily="34" charset="0"/>
                        </a:rPr>
                        <a:t>19.16%</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rgbClr val="FFFFCC"/>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30.0%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12700" cap="flat" cmpd="sng" algn="ctr">
                      <a:solidFill>
                        <a:srgbClr val="FFFF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35.0%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0.53%</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0.67%</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800" b="0" dirty="0">
                          <a:solidFill>
                            <a:srgbClr val="000000"/>
                          </a:solidFill>
                          <a:effectLst/>
                          <a:latin typeface="Arial"/>
                          <a:ea typeface="Calibri"/>
                          <a:cs typeface="Times New Roman"/>
                        </a:rPr>
                        <a:t>0.69%</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1.0%</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Small</a:t>
                      </a:r>
                      <a:r>
                        <a:rPr lang="en-US" sz="800" b="0" baseline="0" dirty="0" smtClean="0">
                          <a:latin typeface="Arial" panose="020B0604020202020204" pitchFamily="34" charset="0"/>
                          <a:cs typeface="Arial" panose="020B0604020202020204" pitchFamily="34" charset="0"/>
                        </a:rPr>
                        <a:t> Business</a:t>
                      </a:r>
                      <a:r>
                        <a:rPr lang="en-US" sz="800" b="0" dirty="0" smtClean="0">
                          <a:latin typeface="Arial" panose="020B0604020202020204" pitchFamily="34" charset="0"/>
                          <a:cs typeface="Arial" panose="020B0604020202020204" pitchFamily="34" charset="0"/>
                        </a:rPr>
                        <a:t> + Business</a:t>
                      </a:r>
                      <a:r>
                        <a:rPr lang="en-US" sz="800" b="0" baseline="0" dirty="0" smtClean="0">
                          <a:latin typeface="Arial" panose="020B0604020202020204" pitchFamily="34" charset="0"/>
                          <a:cs typeface="Arial" panose="020B0604020202020204" pitchFamily="34" charset="0"/>
                        </a:rPr>
                        <a:t> Banking + Auto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0.50%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0.55%</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875"/>
                        </a:lnSpc>
                        <a:spcBef>
                          <a:spcPts val="0"/>
                        </a:spcBef>
                        <a:spcAft>
                          <a:spcPts val="0"/>
                        </a:spcAft>
                      </a:pPr>
                      <a:r>
                        <a:rPr lang="en-US" sz="800" b="0" dirty="0">
                          <a:solidFill>
                            <a:srgbClr val="000000"/>
                          </a:solidFill>
                          <a:effectLst/>
                          <a:latin typeface="Arial"/>
                          <a:ea typeface="Calibri"/>
                          <a:cs typeface="Times New Roman"/>
                        </a:rPr>
                        <a:t>0.56%</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a:t>
                      </a:r>
                      <a:r>
                        <a:rPr lang="en-US" sz="800" b="0" baseline="0" dirty="0" smtClean="0">
                          <a:latin typeface="Arial" panose="020B0604020202020204" pitchFamily="34" charset="0"/>
                          <a:cs typeface="Arial" panose="020B0604020202020204" pitchFamily="34" charset="0"/>
                        </a:rPr>
                        <a:t> C&amp;I </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0.10%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0.24%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800" b="0" dirty="0">
                          <a:solidFill>
                            <a:srgbClr val="000000"/>
                          </a:solidFill>
                          <a:effectLst/>
                          <a:latin typeface="Arial"/>
                          <a:ea typeface="Calibri"/>
                          <a:cs typeface="Times New Roman"/>
                        </a:rPr>
                        <a:t>0.30%</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CRE</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0.05%</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800" b="0" dirty="0">
                          <a:solidFill>
                            <a:srgbClr val="000000"/>
                          </a:solidFill>
                          <a:effectLst/>
                          <a:latin typeface="Arial"/>
                          <a:ea typeface="Calibri"/>
                          <a:cs typeface="Times New Roman"/>
                        </a:rPr>
                        <a:t>0.06%</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GCB</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0.28%</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fontAlgn="ctr">
                        <a:spcBef>
                          <a:spcPts val="0"/>
                        </a:spcBef>
                        <a:spcAft>
                          <a:spcPts val="0"/>
                        </a:spcAft>
                      </a:pPr>
                      <a:r>
                        <a:rPr lang="en-US" sz="800" b="0" dirty="0">
                          <a:solidFill>
                            <a:schemeClr val="tx1"/>
                          </a:solidFill>
                          <a:effectLst/>
                          <a:latin typeface="Arial"/>
                          <a:ea typeface="Calibri"/>
                          <a:cs typeface="Times New Roman"/>
                        </a:rPr>
                        <a:t>0.26%</a:t>
                      </a:r>
                      <a:endParaRPr lang="en-US" sz="800" b="0" dirty="0">
                        <a:solidFill>
                          <a:schemeClr val="tx1"/>
                        </a:solidFill>
                        <a:effectLst/>
                        <a:latin typeface="Calibri"/>
                        <a:ea typeface="Calibri"/>
                        <a:cs typeface="Times New Roman"/>
                      </a:endParaRPr>
                    </a:p>
                  </a:txBody>
                  <a:tcPr marL="9525" marR="9525" marT="9525" marB="0" anchor="ctr">
                    <a:lnL w="12700" cap="flat" cmpd="sng" algn="ctr">
                      <a:solidFill>
                        <a:srgbClr val="FFFFCC"/>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61+ days past due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Auto</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4.02%</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4.01%</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solidFill>
                            <a:schemeClr val="tx1"/>
                          </a:solidFill>
                          <a:latin typeface="Arial" panose="020B0604020202020204" pitchFamily="34" charset="0"/>
                          <a:cs typeface="Arial" panose="020B0604020202020204" pitchFamily="34" charset="0"/>
                        </a:rPr>
                        <a:t>4.00%</a:t>
                      </a:r>
                      <a:r>
                        <a:rPr lang="en-US" sz="8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rgbClr val="FFFFCC"/>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4.4%</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4.9%</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Unsecured</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10.74%</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10.70%</a:t>
                      </a:r>
                      <a:r>
                        <a:rPr lang="en-US" sz="800" b="0" i="0" kern="1200" baseline="30000" dirty="0" smtClean="0">
                          <a:solidFill>
                            <a:schemeClr val="tx1"/>
                          </a:solidFill>
                          <a:effectLst/>
                          <a:latin typeface="Arial" panose="020B0604020202020204" pitchFamily="34" charset="0"/>
                          <a:ea typeface="+mn-ea"/>
                          <a:cs typeface="Arial" panose="020B0604020202020204" pitchFamily="34" charset="0"/>
                        </a:rPr>
                        <a:t>6</a:t>
                      </a:r>
                      <a:endParaRPr lang="en-US" sz="800" b="0" kern="1200" dirty="0">
                        <a:solidFill>
                          <a:srgbClr val="FF0000"/>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6.54%</a:t>
                      </a:r>
                      <a:r>
                        <a:rPr lang="en-US" sz="8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12.50%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13.50%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60+ days past due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SBNA Retail</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rtl="0" eaLnBrk="1" fontAlgn="ctr" latinLnBrk="0" hangingPunct="1">
                        <a:spcBef>
                          <a:spcPts val="0"/>
                        </a:spcBef>
                        <a:spcAft>
                          <a:spcPts val="0"/>
                        </a:spcAft>
                      </a:pPr>
                      <a:r>
                        <a:rPr lang="en-US" sz="800" b="1" i="0" u="none" strike="noStrike" kern="1200" dirty="0">
                          <a:solidFill>
                            <a:srgbClr val="000000"/>
                          </a:solidFill>
                          <a:effectLst/>
                          <a:latin typeface="Arial"/>
                        </a:rPr>
                        <a:t>2.06%</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2.19%</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2.25%</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5.0%</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7.5%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i="0" kern="1200" baseline="0" dirty="0" smtClean="0">
                          <a:solidFill>
                            <a:schemeClr val="tx1"/>
                          </a:solidFill>
                          <a:latin typeface="Arial" panose="020B0604020202020204" pitchFamily="34" charset="0"/>
                          <a:ea typeface="+mn-ea"/>
                          <a:cs typeface="Arial" panose="020B0604020202020204" pitchFamily="34" charset="0"/>
                        </a:rPr>
                        <a:t> of </a:t>
                      </a:r>
                      <a:r>
                        <a:rPr lang="en-US" sz="800" b="0" i="0" kern="1200" dirty="0" smtClean="0">
                          <a:solidFill>
                            <a:schemeClr val="tx1"/>
                          </a:solidFill>
                          <a:latin typeface="Arial" panose="020B0604020202020204" pitchFamily="34" charset="0"/>
                          <a:ea typeface="+mn-ea"/>
                          <a:cs typeface="Arial" panose="020B0604020202020204" pitchFamily="34" charset="0"/>
                        </a:rPr>
                        <a:t>counterparties  with Santander Risk Rating (internal) &lt; 5.0 and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&gt; $100MM</a:t>
                      </a:r>
                      <a:r>
                        <a:rPr lang="en-US" sz="800" b="0" i="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ts val="1415"/>
                        </a:lnSpc>
                        <a:spcBef>
                          <a:spcPts val="0"/>
                        </a:spcBef>
                        <a:spcAft>
                          <a:spcPts val="0"/>
                        </a:spcAft>
                        <a:buClr>
                          <a:schemeClr val="tx1"/>
                        </a:buClr>
                        <a:buSzTx/>
                        <a:buFont typeface="Arial" panose="020B0604020202020204" pitchFamily="34" charset="0"/>
                        <a:buNone/>
                        <a:tabLst/>
                        <a:defRPr/>
                      </a:pPr>
                      <a:r>
                        <a:rPr lang="en-US" sz="800" b="1" kern="1200" dirty="0">
                          <a:solidFill>
                            <a:schemeClr val="tx1"/>
                          </a:solidFill>
                          <a:effectLst/>
                          <a:latin typeface="Arial" panose="020B0604020202020204" pitchFamily="34" charset="0"/>
                          <a:ea typeface="Calibri"/>
                          <a:cs typeface="Arial" panose="020B0604020202020204" pitchFamily="34" charset="0"/>
                        </a:rPr>
                        <a:t>10</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ts val="1415"/>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7</a:t>
                      </a: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a:t>
                      </a:r>
                    </a:p>
                  </a:txBody>
                  <a:tcPr marL="9525" marR="9525" marT="9525" marB="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Industry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(by OCC group)</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SBNA</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fontAlgn="b" latinLnBrk="0" hangingPunct="1">
                        <a:spcBef>
                          <a:spcPts val="0"/>
                        </a:spcBef>
                        <a:spcAft>
                          <a:spcPts val="0"/>
                        </a:spcAft>
                      </a:pPr>
                      <a:r>
                        <a:rPr lang="en-US" sz="800" b="1" i="0" u="none" strike="noStrike" kern="1200" dirty="0" smtClean="0">
                          <a:solidFill>
                            <a:srgbClr val="000000"/>
                          </a:solidFill>
                          <a:effectLst/>
                          <a:latin typeface="Arial"/>
                        </a:rPr>
                        <a:t>$5.1B</a:t>
                      </a:r>
                      <a:endParaRPr lang="en-US" sz="1800" b="0" i="0" u="none" strike="noStrike" dirty="0">
                        <a:effectLst/>
                        <a:latin typeface="Arial"/>
                      </a:endParaRPr>
                    </a:p>
                    <a:p>
                      <a:pPr marL="0" algn="ctr" rtl="0" eaLnBrk="1" fontAlgn="b" latinLnBrk="0" hangingPunct="1">
                        <a:spcBef>
                          <a:spcPts val="0"/>
                        </a:spcBef>
                        <a:spcAft>
                          <a:spcPts val="0"/>
                        </a:spcAft>
                      </a:pPr>
                      <a:r>
                        <a:rPr lang="en-US" sz="700" b="1" i="0" u="none" strike="noStrike" kern="1200" dirty="0">
                          <a:solidFill>
                            <a:schemeClr val="bg1">
                              <a:lumMod val="50000"/>
                            </a:schemeClr>
                          </a:solidFill>
                          <a:effectLst/>
                          <a:latin typeface="Arial"/>
                        </a:rPr>
                        <a:t>(Financial/Insurance)</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 </a:t>
                      </a:r>
                      <a:r>
                        <a:rPr lang="en-US" sz="800" b="0" i="0" kern="1200" dirty="0" smtClean="0">
                          <a:solidFill>
                            <a:schemeClr val="bg1">
                              <a:lumMod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bg1">
                              <a:lumMod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800" b="1" i="0" u="none" strike="noStrike" kern="1200" dirty="0" smtClean="0">
                          <a:solidFill>
                            <a:srgbClr val="000000"/>
                          </a:solidFill>
                          <a:effectLst/>
                          <a:latin typeface="Arial"/>
                        </a:rPr>
                        <a:t>$5.0B</a:t>
                      </a:r>
                      <a:endParaRPr lang="en-US" sz="1800" b="0" i="0" u="none" strike="noStrike" dirty="0">
                        <a:effectLst/>
                        <a:latin typeface="Arial"/>
                      </a:endParaRPr>
                    </a:p>
                    <a:p>
                      <a:pPr marL="0" algn="ctr" rtl="0" eaLnBrk="1" fontAlgn="b" latinLnBrk="0" hangingPunct="1">
                        <a:spcBef>
                          <a:spcPts val="0"/>
                        </a:spcBef>
                        <a:spcAft>
                          <a:spcPts val="0"/>
                        </a:spcAft>
                      </a:pPr>
                      <a:r>
                        <a:rPr lang="en-US" sz="700" b="1" i="0" u="none" strike="noStrike" kern="1200" dirty="0">
                          <a:solidFill>
                            <a:schemeClr val="bg1">
                              <a:lumMod val="50000"/>
                            </a:schemeClr>
                          </a:solidFill>
                          <a:effectLst/>
                          <a:latin typeface="Arial"/>
                        </a:rPr>
                        <a:t>(Financial/Insurance)</a:t>
                      </a:r>
                      <a:endParaRPr lang="en-US" sz="1800" b="0" i="0" u="none" strike="noStrike" dirty="0">
                        <a:solidFill>
                          <a:schemeClr val="bg1">
                            <a:lumMod val="50000"/>
                          </a:schemeClr>
                        </a:solidFill>
                        <a:effectLst/>
                        <a:latin typeface="Arial"/>
                      </a:endParaRPr>
                    </a:p>
                  </a:txBody>
                  <a:tcPr marL="27432" marR="27432" marT="27432" marB="27432"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spcBef>
                          <a:spcPts val="0"/>
                        </a:spcBef>
                        <a:spcAft>
                          <a:spcPts val="0"/>
                        </a:spcAft>
                      </a:pPr>
                      <a:r>
                        <a:rPr lang="en-US" sz="800" b="1" i="0" u="none" strike="noStrike" kern="1200" dirty="0" smtClean="0">
                          <a:solidFill>
                            <a:srgbClr val="000000"/>
                          </a:solidFill>
                          <a:effectLst/>
                          <a:latin typeface="Arial"/>
                        </a:rPr>
                        <a:t>$4.8B</a:t>
                      </a:r>
                      <a:endParaRPr lang="en-US" sz="1800" b="0" i="0" u="none" strike="noStrike" dirty="0">
                        <a:effectLst/>
                        <a:latin typeface="Arial"/>
                      </a:endParaRPr>
                    </a:p>
                    <a:p>
                      <a:pPr marL="0" algn="ctr" rtl="0" eaLnBrk="1" fontAlgn="b" latinLnBrk="0" hangingPunct="1">
                        <a:spcBef>
                          <a:spcPts val="0"/>
                        </a:spcBef>
                        <a:spcAft>
                          <a:spcPts val="0"/>
                        </a:spcAft>
                      </a:pPr>
                      <a:r>
                        <a:rPr lang="en-US" sz="700" b="1" i="0" u="none" strike="noStrike" kern="1200" dirty="0">
                          <a:solidFill>
                            <a:schemeClr val="bg1">
                              <a:lumMod val="50000"/>
                            </a:schemeClr>
                          </a:solidFill>
                          <a:effectLst/>
                          <a:latin typeface="Arial"/>
                        </a:rPr>
                        <a:t>(Utilities)</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8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bg1">
                              <a:lumMod val="50000"/>
                            </a:schemeClr>
                          </a:solidFill>
                          <a:effectLst/>
                          <a:latin typeface="Arial" panose="020B0604020202020204" pitchFamily="34" charset="0"/>
                          <a:ea typeface="+mn-ea"/>
                          <a:cs typeface="Arial" panose="020B0604020202020204" pitchFamily="34" charset="0"/>
                        </a:rPr>
                        <a:t>(Utilities)</a:t>
                      </a:r>
                      <a:endParaRPr lang="en-US" sz="800" b="0" kern="1200" dirty="0" smtClean="0">
                        <a:solidFill>
                          <a:schemeClr val="bg1">
                            <a:lumMod val="50000"/>
                          </a:schemeClr>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800" b="1" i="0" u="none" strike="noStrike" kern="1200" dirty="0" smtClean="0">
                          <a:solidFill>
                            <a:srgbClr val="000000"/>
                          </a:solidFill>
                          <a:effectLst/>
                          <a:latin typeface="Arial"/>
                        </a:rPr>
                        <a:t>$4.6B</a:t>
                      </a:r>
                      <a:endParaRPr lang="en-US" sz="1800" b="0" i="0" u="none" strike="noStrike" dirty="0">
                        <a:effectLst/>
                        <a:latin typeface="Arial"/>
                      </a:endParaRPr>
                    </a:p>
                    <a:p>
                      <a:pPr marL="0" algn="ctr" rtl="0" eaLnBrk="1" fontAlgn="b" latinLnBrk="0" hangingPunct="1">
                        <a:spcBef>
                          <a:spcPts val="0"/>
                        </a:spcBef>
                        <a:spcAft>
                          <a:spcPts val="0"/>
                        </a:spcAft>
                      </a:pPr>
                      <a:r>
                        <a:rPr lang="en-US" sz="700" b="1" i="0" u="none" strike="noStrike" kern="1200" dirty="0">
                          <a:solidFill>
                            <a:schemeClr val="bg1">
                              <a:lumMod val="50000"/>
                            </a:schemeClr>
                          </a:solidFill>
                          <a:effectLst/>
                          <a:latin typeface="Arial"/>
                        </a:rPr>
                        <a:t>(Utilities)</a:t>
                      </a:r>
                      <a:endParaRPr lang="en-US" sz="1800" b="0" i="0" u="none" strike="noStrike" dirty="0">
                        <a:solidFill>
                          <a:schemeClr val="bg1">
                            <a:lumMod val="50000"/>
                          </a:schemeClr>
                        </a:solidFill>
                        <a:effectLst/>
                        <a:latin typeface="Arial"/>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vMerge="1">
                  <a:txBody>
                    <a:bodyPr/>
                    <a:lstStyle/>
                    <a:p>
                      <a:endParaRPr lang="en-US"/>
                    </a:p>
                  </a:txBody>
                  <a:tcPr/>
                </a:tc>
                <a:tc vMerge="1">
                  <a:txBody>
                    <a:bodyPr/>
                    <a:lstStyle/>
                    <a:p>
                      <a:endParaRPr lang="en-US"/>
                    </a:p>
                  </a:txBody>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CRE exposure (excl. Multifamily)</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spcBef>
                          <a:spcPts val="0"/>
                        </a:spcBef>
                        <a:spcAft>
                          <a:spcPts val="0"/>
                        </a:spcAft>
                      </a:pPr>
                      <a:r>
                        <a:rPr lang="en-US" sz="800" b="1" i="0" u="none" strike="noStrike" kern="1200" dirty="0" smtClean="0">
                          <a:solidFill>
                            <a:srgbClr val="000000"/>
                          </a:solidFill>
                          <a:effectLst/>
                          <a:latin typeface="Arial"/>
                          <a:ea typeface="+mn-ea"/>
                          <a:cs typeface="+mn-cs"/>
                        </a:rPr>
                        <a:t>9.1B</a:t>
                      </a:r>
                      <a:endParaRPr lang="en-US" sz="800" b="1"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$8.9B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$8.8B</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Multifamily exposure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spcBef>
                          <a:spcPts val="0"/>
                        </a:spcBef>
                        <a:spcAft>
                          <a:spcPts val="0"/>
                        </a:spcAft>
                      </a:pPr>
                      <a:r>
                        <a:rPr lang="en-US" sz="800" b="1" i="0" u="none" strike="noStrike" kern="1200" dirty="0" smtClean="0">
                          <a:solidFill>
                            <a:srgbClr val="000000"/>
                          </a:solidFill>
                          <a:effectLst/>
                          <a:latin typeface="Arial"/>
                          <a:ea typeface="+mn-ea"/>
                          <a:cs typeface="+mn-cs"/>
                        </a:rPr>
                        <a:t>10.5B</a:t>
                      </a:r>
                      <a:endParaRPr lang="en-US" sz="800" b="1"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$10.3B</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Single obligor exposure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spcBef>
                          <a:spcPts val="0"/>
                        </a:spcBef>
                        <a:spcAft>
                          <a:spcPts val="0"/>
                        </a:spcAft>
                      </a:pPr>
                      <a:r>
                        <a:rPr lang="en-US" sz="800" b="1" i="0" u="none" strike="noStrike" kern="1200" dirty="0">
                          <a:solidFill>
                            <a:srgbClr val="000000"/>
                          </a:solidFill>
                          <a:effectLst/>
                          <a:latin typeface="Arial"/>
                          <a:ea typeface="+mn-ea"/>
                          <a:cs typeface="+mn-cs"/>
                        </a:rPr>
                        <a:t>$500MM</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$500MM</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$500MM</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&gt;$500MM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Top 20 obligors exposure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rtl="0" eaLnBrk="1" fontAlgn="ctr" latinLnBrk="0" hangingPunct="1">
                        <a:spcBef>
                          <a:spcPts val="0"/>
                        </a:spcBef>
                        <a:spcAft>
                          <a:spcPts val="0"/>
                        </a:spcAft>
                      </a:pPr>
                      <a:r>
                        <a:rPr lang="en-US" sz="800" b="1" i="0" u="none" strike="noStrike" kern="1200" dirty="0">
                          <a:solidFill>
                            <a:srgbClr val="000000"/>
                          </a:solidFill>
                          <a:effectLst/>
                          <a:latin typeface="Arial"/>
                        </a:rPr>
                        <a:t>$</a:t>
                      </a:r>
                      <a:r>
                        <a:rPr lang="en-US" sz="800" b="1" i="0" u="none" strike="noStrike" kern="1200" dirty="0" smtClean="0">
                          <a:solidFill>
                            <a:srgbClr val="000000"/>
                          </a:solidFill>
                          <a:effectLst/>
                          <a:latin typeface="Arial"/>
                        </a:rPr>
                        <a:t>6.17B</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ctr" latinLnBrk="0" hangingPunct="1">
                        <a:lnSpc>
                          <a:spcPts val="1415"/>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$6.49B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$6.45B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$7.0B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$8.0B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SC subprime assets as % of SHUSA credit exposure</a:t>
                      </a:r>
                      <a:r>
                        <a:rPr lang="en-US" sz="800" b="0" kern="1200" baseline="30000" dirty="0" smtClean="0">
                          <a:solidFill>
                            <a:schemeClr val="tx1"/>
                          </a:solidFill>
                          <a:latin typeface="Arial" panose="020B0604020202020204" pitchFamily="34" charset="0"/>
                          <a:ea typeface="+mn-ea"/>
                          <a:cs typeface="Arial" panose="020B0604020202020204" pitchFamily="34" charset="0"/>
                        </a:rPr>
                        <a:t>6,7 </a:t>
                      </a:r>
                      <a:endParaRPr lang="en-US" sz="800" b="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SC</a:t>
                      </a:r>
                      <a:r>
                        <a:rPr lang="en-US" sz="800" b="0" baseline="30000" dirty="0" smtClean="0">
                          <a:latin typeface="Arial" panose="020B0604020202020204" pitchFamily="34" charset="0"/>
                          <a:cs typeface="Arial" panose="020B0604020202020204" pitchFamily="34" charset="0"/>
                        </a:rPr>
                        <a:t>8</a:t>
                      </a:r>
                      <a:endParaRPr lang="en-US" sz="800" b="0" baseline="300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bg1">
                              <a:lumMod val="50000"/>
                            </a:schemeClr>
                          </a:solidFill>
                          <a:effectLst/>
                          <a:uLnTx/>
                          <a:uFillTx/>
                          <a:latin typeface="Arial" panose="020B0604020202020204" pitchFamily="34" charset="0"/>
                          <a:ea typeface="ＭＳ Ｐゴシック"/>
                          <a:cs typeface="Arial" panose="020B0604020202020204" pitchFamily="34" charset="0"/>
                        </a:rPr>
                        <a:t>TBD</a:t>
                      </a:r>
                      <a:r>
                        <a:rPr kumimoji="0" lang="en-US" sz="800" b="1" i="0" u="none" strike="noStrike" kern="1200" cap="none" spc="0" normalizeH="0" baseline="30000" noProof="0" dirty="0" smtClean="0">
                          <a:ln>
                            <a:noFill/>
                          </a:ln>
                          <a:solidFill>
                            <a:schemeClr val="bg1">
                              <a:lumMod val="50000"/>
                            </a:schemeClr>
                          </a:solidFill>
                          <a:effectLst/>
                          <a:uLnTx/>
                          <a:uFillTx/>
                          <a:latin typeface="Arial" panose="020B0604020202020204" pitchFamily="34" charset="0"/>
                          <a:ea typeface="ＭＳ Ｐゴシック"/>
                          <a:cs typeface="Arial" panose="020B0604020202020204" pitchFamily="34" charset="0"/>
                        </a:rPr>
                        <a:t>9</a:t>
                      </a:r>
                      <a:endParaRPr kumimoji="0" lang="en-US" sz="800" b="1" i="0" u="none" strike="noStrike" kern="1200" cap="none" spc="0" normalizeH="0" baseline="0" noProof="0" dirty="0" smtClean="0">
                        <a:ln>
                          <a:noFill/>
                        </a:ln>
                        <a:solidFill>
                          <a:schemeClr val="bg1">
                            <a:lumMod val="50000"/>
                          </a:schemeClr>
                        </a:solidFill>
                        <a:effectLst/>
                        <a:uLnTx/>
                        <a:uFillTx/>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8</a:t>
                      </a: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18.6% (excl. PL)</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r>
                        <a:rPr kumimoji="0" lang="en-US" sz="800" b="1"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8</a:t>
                      </a: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a:t>
                      </a:r>
                      <a:endParaRPr kumimoji="0" lang="en-US" sz="800" b="1"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18.0% (excl. PL)</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23%</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5" name="TextBox 4"/>
          <p:cNvSpPr txBox="1"/>
          <p:nvPr/>
        </p:nvSpPr>
        <p:spPr>
          <a:xfrm>
            <a:off x="1828800" y="5933535"/>
            <a:ext cx="5296474" cy="1015663"/>
          </a:xfrm>
          <a:prstGeom prst="rect">
            <a:avLst/>
          </a:prstGeom>
          <a:noFill/>
        </p:spPr>
        <p:txBody>
          <a:bodyPr wrap="square" rtlCol="0">
            <a:spAutoFit/>
          </a:bodyPr>
          <a:lstStyle/>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Net </a:t>
            </a:r>
            <a:r>
              <a:rPr lang="en-US" sz="600" dirty="0">
                <a:latin typeface="Arial" panose="020B0604020202020204" pitchFamily="34" charset="0"/>
                <a:cs typeface="Arial" panose="020B0604020202020204" pitchFamily="34" charset="0"/>
                <a:sym typeface="Arial"/>
              </a:rPr>
              <a:t>charge-off metric has been revised to a 12-month rolling calculation </a:t>
            </a:r>
            <a:endParaRPr lang="en-US" sz="600" dirty="0" smtClean="0">
              <a:latin typeface="Arial" panose="020B0604020202020204" pitchFamily="34" charset="0"/>
              <a:cs typeface="Arial" panose="020B0604020202020204" pitchFamily="34" charset="0"/>
              <a:sym typeface="Arial"/>
            </a:endParaRPr>
          </a:p>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SC Limit change: Trigger from 18% to 30% and Limit from 20% to 35%</a:t>
            </a:r>
          </a:p>
          <a:p>
            <a:pPr marL="228600" indent="-228600">
              <a:buFontTx/>
              <a:buAutoNum type="arabicPeriod"/>
            </a:pPr>
            <a:r>
              <a:rPr lang="en-US" sz="600" dirty="0" smtClean="0">
                <a:latin typeface="Arial" panose="020B0604020202020204" pitchFamily="34" charset="0"/>
                <a:cs typeface="Arial" panose="020B0604020202020204" pitchFamily="34" charset="0"/>
              </a:rPr>
              <a:t>Changes </a:t>
            </a:r>
            <a:r>
              <a:rPr lang="en-US" sz="600" dirty="0">
                <a:latin typeface="Arial" panose="020B0604020202020204" pitchFamily="34" charset="0"/>
                <a:cs typeface="Arial" panose="020B0604020202020204" pitchFamily="34" charset="0"/>
              </a:rPr>
              <a:t>to 61+ metric calculations for January 2016 data aligns all NCO &amp; 61+ metric calculations, allowing for smoothing of all Credit metrics.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r>
              <a:rPr lang="en-US" sz="600" dirty="0">
                <a:latin typeface="Arial" panose="020B0604020202020204" pitchFamily="34" charset="0"/>
                <a:cs typeface="Arial" panose="020B0604020202020204" pitchFamily="34" charset="0"/>
                <a:sym typeface="Arial"/>
              </a:rPr>
              <a:t>A Santander Risk Rating (internal rating scale) of 5.0 maps to a BB+ according to the S&amp;P rating </a:t>
            </a:r>
            <a:r>
              <a:rPr lang="en-US" sz="600" dirty="0" smtClean="0">
                <a:latin typeface="Arial" panose="020B0604020202020204" pitchFamily="34" charset="0"/>
                <a:cs typeface="Arial" panose="020B0604020202020204" pitchFamily="34" charset="0"/>
                <a:sym typeface="Arial"/>
              </a:rPr>
              <a:t>scale</a:t>
            </a:r>
          </a:p>
          <a:p>
            <a:pPr marL="228600" indent="-228600">
              <a:buAutoNum type="arabicPeriod"/>
            </a:pPr>
            <a:r>
              <a:rPr lang="en-US" sz="600" dirty="0">
                <a:latin typeface="Arial" panose="020B0604020202020204" pitchFamily="34" charset="0"/>
                <a:cs typeface="Arial" panose="020B0604020202020204" pitchFamily="34" charset="0"/>
                <a:sym typeface="Arial"/>
              </a:rPr>
              <a:t>Unsecured 61+</a:t>
            </a:r>
            <a:r>
              <a:rPr lang="en-US" sz="600" dirty="0" smtClean="0">
                <a:latin typeface="Arial" panose="020B0604020202020204" pitchFamily="34" charset="0"/>
                <a:cs typeface="Arial" panose="020B0604020202020204" pitchFamily="34" charset="0"/>
                <a:sym typeface="Arial"/>
              </a:rPr>
              <a:t>’s Amber </a:t>
            </a:r>
            <a:r>
              <a:rPr lang="en-US" sz="600" dirty="0">
                <a:latin typeface="Arial" panose="020B0604020202020204" pitchFamily="34" charset="0"/>
                <a:cs typeface="Arial" panose="020B0604020202020204" pitchFamily="34" charset="0"/>
                <a:sym typeface="Arial"/>
              </a:rPr>
              <a:t>Trigger changed from 7.00% to 12.50% and the Red Limit changed from 8.00% to 13.50</a:t>
            </a:r>
            <a:r>
              <a:rPr lang="en-US" sz="600" dirty="0" smtClean="0">
                <a:latin typeface="Arial" panose="020B0604020202020204" pitchFamily="34" charset="0"/>
                <a:cs typeface="Arial" panose="020B0604020202020204" pitchFamily="34" charset="0"/>
                <a:sym typeface="Arial"/>
              </a:rPr>
              <a:t>% (Board approved in March)</a:t>
            </a:r>
          </a:p>
          <a:p>
            <a:pPr marL="228600" indent="-228600">
              <a:buAutoNum type="arabicPeriod"/>
            </a:pPr>
            <a:r>
              <a:rPr lang="en-US" sz="600" dirty="0" smtClean="0">
                <a:latin typeface="Arial" panose="020B0604020202020204" pitchFamily="34" charset="0"/>
                <a:cs typeface="Arial" panose="020B0604020202020204" pitchFamily="34" charset="0"/>
              </a:rPr>
              <a:t>Subprime </a:t>
            </a:r>
            <a:r>
              <a:rPr lang="en-US" sz="600" dirty="0">
                <a:latin typeface="Arial" panose="020B0604020202020204" pitchFamily="34" charset="0"/>
                <a:cs typeface="Arial" panose="020B0604020202020204" pitchFamily="34" charset="0"/>
              </a:rPr>
              <a:t>is defined as FICO &lt; 630 or no FICO score available </a:t>
            </a:r>
            <a:endParaRPr lang="en-US" sz="600" dirty="0" smtClean="0">
              <a:latin typeface="Arial" panose="020B0604020202020204" pitchFamily="34" charset="0"/>
              <a:cs typeface="Arial" panose="020B0604020202020204" pitchFamily="34" charset="0"/>
            </a:endParaRPr>
          </a:p>
          <a:p>
            <a:pPr marL="228600" indent="-228600">
              <a:buAutoNum type="arabicPeriod"/>
            </a:pPr>
            <a:r>
              <a:rPr lang="en-US" sz="600" dirty="0" smtClean="0">
                <a:latin typeface="Arial" panose="020B0604020202020204" pitchFamily="34" charset="0"/>
                <a:cs typeface="Arial" panose="020B0604020202020204" pitchFamily="34" charset="0"/>
              </a:rPr>
              <a:t>SC subprime assets as % of SHUSA moved to Credit risk</a:t>
            </a:r>
          </a:p>
          <a:p>
            <a:pPr marL="228600" indent="-228600">
              <a:buAutoNum type="arabicPeriod"/>
            </a:pPr>
            <a:r>
              <a:rPr lang="en-US" sz="600" kern="0" dirty="0" smtClean="0">
                <a:latin typeface="Arial" panose="020B0604020202020204" pitchFamily="34" charset="0"/>
                <a:cs typeface="Arial" panose="020B0604020202020204" pitchFamily="34" charset="0"/>
              </a:rPr>
              <a:t>PL</a:t>
            </a:r>
            <a:r>
              <a:rPr lang="en-US" sz="600" kern="0"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sym typeface="Arial"/>
              </a:rPr>
              <a:t>Personal Lending – Lending Club (sold on Feb 1</a:t>
            </a:r>
            <a:r>
              <a:rPr lang="en-US" sz="600" baseline="30000" dirty="0">
                <a:latin typeface="Arial" panose="020B0604020202020204" pitchFamily="34" charset="0"/>
                <a:cs typeface="Arial" panose="020B0604020202020204" pitchFamily="34" charset="0"/>
                <a:sym typeface="Arial"/>
              </a:rPr>
              <a:t>st</a:t>
            </a:r>
            <a:r>
              <a:rPr lang="en-US" sz="600" dirty="0">
                <a:latin typeface="Arial" panose="020B0604020202020204" pitchFamily="34" charset="0"/>
                <a:cs typeface="Arial" panose="020B0604020202020204" pitchFamily="34" charset="0"/>
                <a:sym typeface="Arial"/>
              </a:rPr>
              <a:t>) &amp; Bluestem (Held for Sale) &amp; NCL (Held for Sale)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r>
              <a:rPr lang="en-US" sz="600" dirty="0" smtClean="0">
                <a:latin typeface="Arial" panose="020B0604020202020204" pitchFamily="34" charset="0"/>
                <a:cs typeface="Arial" panose="020B0604020202020204" pitchFamily="34" charset="0"/>
                <a:sym typeface="Arial"/>
              </a:rPr>
              <a:t>TBD due </a:t>
            </a:r>
            <a:r>
              <a:rPr lang="en-US" sz="600" dirty="0">
                <a:latin typeface="Arial" panose="020B0604020202020204" pitchFamily="34" charset="0"/>
                <a:cs typeface="Arial" panose="020B0604020202020204" pitchFamily="34" charset="0"/>
                <a:sym typeface="Arial"/>
              </a:rPr>
              <a:t>to SHUSA books not being closed at this </a:t>
            </a:r>
            <a:r>
              <a:rPr lang="en-US" sz="600" dirty="0" smtClean="0">
                <a:latin typeface="Arial" panose="020B0604020202020204" pitchFamily="34" charset="0"/>
                <a:cs typeface="Arial" panose="020B0604020202020204" pitchFamily="34" charset="0"/>
                <a:sym typeface="Arial"/>
              </a:rPr>
              <a:t>time</a:t>
            </a:r>
          </a:p>
          <a:p>
            <a:pPr marL="228600" indent="-228600">
              <a:buAutoNum type="arabicPeriod"/>
            </a:pPr>
            <a:endParaRPr lang="en-US" sz="600" kern="0" dirty="0">
              <a:latin typeface="Arial" panose="020B0604020202020204" pitchFamily="34" charset="0"/>
              <a:cs typeface="Arial" panose="020B0604020202020204" pitchFamily="34" charset="0"/>
            </a:endParaRPr>
          </a:p>
        </p:txBody>
      </p:sp>
      <p:sp>
        <p:nvSpPr>
          <p:cNvPr id="6"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8" name="TextBox 7"/>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(2/4)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8726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176492741"/>
              </p:ext>
            </p:extLst>
          </p:nvPr>
        </p:nvGraphicFramePr>
        <p:xfrm>
          <a:off x="304799" y="487680"/>
          <a:ext cx="8517322" cy="4084320"/>
        </p:xfrm>
        <a:graphic>
          <a:graphicData uri="http://schemas.openxmlformats.org/drawingml/2006/table">
            <a:tbl>
              <a:tblPr firstRow="1" bandRow="1"/>
              <a:tblGrid>
                <a:gridCol w="842306"/>
                <a:gridCol w="1684612"/>
                <a:gridCol w="1333652"/>
                <a:gridCol w="982692"/>
                <a:gridCol w="982692"/>
                <a:gridCol w="982692"/>
                <a:gridCol w="857477"/>
                <a:gridCol w="851199"/>
              </a:tblGrid>
              <a:tr h="185045">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240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a:t>
                      </a:r>
                      <a:r>
                        <a:rPr lang="en-US" sz="800" b="1" baseline="0" dirty="0" smtClean="0">
                          <a:solidFill>
                            <a:srgbClr val="FF0000"/>
                          </a:solidFill>
                          <a:latin typeface="Arial" panose="020B0604020202020204" pitchFamily="34" charset="0"/>
                          <a:cs typeface="Arial" panose="020B0604020202020204" pitchFamily="34" charset="0"/>
                        </a:rPr>
                        <a:t> </a:t>
                      </a:r>
                      <a:r>
                        <a:rPr lang="en-US" sz="800" b="1" dirty="0" smtClean="0">
                          <a:solidFill>
                            <a:srgbClr val="FF0000"/>
                          </a:solidFill>
                          <a:latin typeface="Arial" panose="020B0604020202020204" pitchFamily="34" charset="0"/>
                          <a:cs typeface="Arial" panose="020B0604020202020204" pitchFamily="34" charset="0"/>
                        </a:rPr>
                        <a:t>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Feb </a:t>
                      </a:r>
                      <a:r>
                        <a:rPr lang="en-US" sz="800" b="1" kern="1200" baseline="0" dirty="0" smtClean="0">
                          <a:solidFill>
                            <a:schemeClr val="tx1"/>
                          </a:solidFill>
                          <a:latin typeface="Arial" panose="020B0604020202020204" pitchFamily="34" charset="0"/>
                          <a:ea typeface="+mn-ea"/>
                          <a:cs typeface="Arial" panose="020B0604020202020204" pitchFamily="34" charset="0"/>
                        </a:rPr>
                        <a:t>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Jan </a:t>
                      </a:r>
                      <a:r>
                        <a:rPr lang="en-US" sz="800" b="1" kern="1200" baseline="0" dirty="0" smtClean="0">
                          <a:solidFill>
                            <a:schemeClr val="tx1"/>
                          </a:solidFill>
                          <a:latin typeface="Arial" panose="020B0604020202020204" pitchFamily="34" charset="0"/>
                          <a:ea typeface="+mn-ea"/>
                          <a:cs typeface="Arial" panose="020B0604020202020204" pitchFamily="34" charset="0"/>
                        </a:rPr>
                        <a:t>16</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solidFill>
                            <a:schemeClr val="tx1"/>
                          </a:solidFill>
                          <a:latin typeface="Arial" panose="020B0604020202020204" pitchFamily="34" charset="0"/>
                          <a:cs typeface="Arial" panose="020B0604020202020204" pitchFamily="34" charset="0"/>
                        </a:rPr>
                        <a:t>Net residual value exposure</a:t>
                      </a: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2.26%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2.03%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1.84%</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Liquidity</a:t>
                      </a:r>
                      <a:r>
                        <a:rPr lang="en-US" sz="800" b="1" baseline="0" dirty="0" smtClean="0">
                          <a:latin typeface="Arial" panose="020B0604020202020204" pitchFamily="34" charset="0"/>
                          <a:cs typeface="Arial" panose="020B0604020202020204" pitchFamily="34" charset="0"/>
                        </a:rPr>
                        <a:t> / funding </a:t>
                      </a:r>
                      <a:endParaRPr lang="en-US" sz="800" b="1" i="0" baseline="300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Survival Horizon</a:t>
                      </a:r>
                      <a:r>
                        <a:rPr lang="en-US" sz="8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800" b="1"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82</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59</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12700" cap="flat" cmpd="sng" algn="ctr">
                      <a:solidFill>
                        <a:srgbClr val="FFFFCC"/>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120</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120 days</a:t>
                      </a: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Liquidity Coverage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bg1">
                              <a:lumMod val="50000"/>
                            </a:schemeClr>
                          </a:solidFill>
                          <a:latin typeface="Arial" panose="020B0604020202020204" pitchFamily="34" charset="0"/>
                          <a:ea typeface="+mn-ea"/>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247.2%</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229.3%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140%</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125%</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bg1">
                              <a:lumMod val="50000"/>
                            </a:schemeClr>
                          </a:solidFill>
                          <a:latin typeface="Arial" panose="020B0604020202020204" pitchFamily="34" charset="0"/>
                          <a:ea typeface="+mn-ea"/>
                          <a:cs typeface="Arial" panose="020B0604020202020204" pitchFamily="34" charset="0"/>
                        </a:rPr>
                        <a:t>TBD</a:t>
                      </a:r>
                      <a:endParaRPr lang="en-US" sz="800" b="1" kern="1200" dirty="0">
                        <a:solidFill>
                          <a:schemeClr val="bg1">
                            <a:lumMod val="50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170.5%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183.0%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120%</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110%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Structural Funding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bg1">
                              <a:lumMod val="50000"/>
                            </a:schemeClr>
                          </a:solidFill>
                          <a:latin typeface="Arial" panose="020B0604020202020204" pitchFamily="34" charset="0"/>
                          <a:ea typeface="+mn-ea"/>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111.5%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109.1%</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ＭＳ Ｐゴシック"/>
                          <a:cs typeface="Arial" panose="020B0604020202020204" pitchFamily="34" charset="0"/>
                        </a:rPr>
                        <a:t>86.3%</a:t>
                      </a:r>
                      <a:endParaRPr lang="en-US" sz="800" b="1"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87.3%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87.3%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75%</a:t>
                      </a: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tx1"/>
                          </a:solidFill>
                          <a:latin typeface="Arial" panose="020B0604020202020204" pitchFamily="34" charset="0"/>
                          <a:cs typeface="Arial" panose="020B0604020202020204" pitchFamily="34" charset="0"/>
                        </a:rPr>
                        <a:t>70%</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bg1">
                              <a:lumMod val="50000"/>
                            </a:schemeClr>
                          </a:solidFill>
                          <a:latin typeface="Arial" panose="020B0604020202020204" pitchFamily="34" charset="0"/>
                          <a:ea typeface="+mn-ea"/>
                          <a:cs typeface="Arial" panose="020B0604020202020204" pitchFamily="34" charset="0"/>
                        </a:rPr>
                        <a:t>TBD</a:t>
                      </a:r>
                      <a:endParaRPr lang="en-US" sz="800" b="1" kern="1200" dirty="0">
                        <a:solidFill>
                          <a:schemeClr val="bg1">
                            <a:lumMod val="50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124.0%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122.7%</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100" b="1" dirty="0"/>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Available SC committed liquidity / average projected net originations</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 / 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i="0" kern="1200" dirty="0" smtClean="0">
                          <a:solidFill>
                            <a:schemeClr val="tx1"/>
                          </a:solidFill>
                          <a:latin typeface="Arial" panose="020B0604020202020204" pitchFamily="34" charset="0"/>
                          <a:ea typeface="+mn-ea"/>
                          <a:cs typeface="Arial" panose="020B0604020202020204" pitchFamily="34" charset="0"/>
                        </a:rPr>
                        <a:t>6.8</a:t>
                      </a:r>
                      <a:r>
                        <a:rPr lang="en-US" sz="800" b="1" i="0" kern="1200" baseline="0" dirty="0" smtClean="0">
                          <a:solidFill>
                            <a:schemeClr val="tx1"/>
                          </a:solidFill>
                          <a:latin typeface="Arial" panose="020B0604020202020204" pitchFamily="34" charset="0"/>
                          <a:ea typeface="+mn-ea"/>
                          <a:cs typeface="Arial" panose="020B0604020202020204" pitchFamily="34" charset="0"/>
                        </a:rPr>
                        <a:t> months</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6.9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5.6</a:t>
                      </a:r>
                      <a:r>
                        <a:rPr lang="en-US" sz="800" b="0" i="0" kern="1200" baseline="0" dirty="0" smtClean="0">
                          <a:solidFill>
                            <a:schemeClr val="tx1"/>
                          </a:solidFill>
                          <a:latin typeface="Arial" panose="020B0604020202020204" pitchFamily="34" charset="0"/>
                          <a:ea typeface="+mn-ea"/>
                          <a:cs typeface="Arial" panose="020B0604020202020204" pitchFamily="34" charset="0"/>
                        </a:rPr>
                        <a:t>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i="0" dirty="0" smtClean="0">
                          <a:solidFill>
                            <a:schemeClr val="tx1"/>
                          </a:solidFill>
                          <a:latin typeface="Arial" panose="020B0604020202020204" pitchFamily="34" charset="0"/>
                          <a:cs typeface="Arial" panose="020B0604020202020204" pitchFamily="34" charset="0"/>
                        </a:rPr>
                        <a:t>&lt; 6 months</a:t>
                      </a:r>
                    </a:p>
                  </a:txBody>
                  <a:tcPr marL="45720" marR="45720" anchor="ctr">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&lt; 5 months</a:t>
                      </a:r>
                      <a:endParaRPr lang="en-US" sz="80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Interest rate </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a:t>
                      </a:r>
                      <a:r>
                        <a:rPr lang="en-US" sz="800" b="0" i="0" kern="1200" baseline="0" dirty="0" smtClean="0">
                          <a:solidFill>
                            <a:schemeClr val="tx1"/>
                          </a:solidFill>
                          <a:latin typeface="Arial" panose="020B0604020202020204" pitchFamily="34" charset="0"/>
                          <a:ea typeface="+mn-ea"/>
                          <a:cs typeface="Arial" panose="020B0604020202020204" pitchFamily="34" charset="0"/>
                        </a:rPr>
                        <a:t> interest income sensitivity</a:t>
                      </a:r>
                      <a:r>
                        <a:rPr lang="en-US" sz="800" b="0" i="0" kern="1200" dirty="0" smtClean="0">
                          <a:solidFill>
                            <a:schemeClr val="tx1"/>
                          </a:solidFill>
                          <a:latin typeface="Arial" panose="020B0604020202020204" pitchFamily="34" charset="0"/>
                          <a:ea typeface="+mn-ea"/>
                          <a:cs typeface="Arial" panose="020B0604020202020204" pitchFamily="34" charset="0"/>
                        </a:rPr>
                        <a:t> (+/- 100bps shock)</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bg1">
                              <a:lumMod val="50000"/>
                            </a:schemeClr>
                          </a:solidFill>
                          <a:latin typeface="Arial" panose="020B0604020202020204" pitchFamily="34" charset="0"/>
                          <a:ea typeface="+mn-ea"/>
                          <a:cs typeface="Arial" panose="020B0604020202020204" pitchFamily="34" charset="0"/>
                        </a:rPr>
                        <a:t>TBD</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$(112)MM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$(92)MM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lnL w="12700" cap="flat" cmpd="sng" algn="ctr">
                      <a:solidFill>
                        <a:srgbClr val="E8F6E6"/>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1" i="0" u="none" strike="noStrike" dirty="0" smtClean="0">
                          <a:solidFill>
                            <a:schemeClr val="tx1"/>
                          </a:solidFill>
                          <a:effectLst/>
                          <a:latin typeface="Arial" panose="020B0604020202020204" pitchFamily="34" charset="0"/>
                          <a:cs typeface="Arial" panose="020B0604020202020204" pitchFamily="34" charset="0"/>
                        </a:rPr>
                        <a:t>$(56)MM</a:t>
                      </a:r>
                      <a:endParaRPr lang="en-US" sz="8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$(47)MM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$(51)MM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$(75)MM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$(111)MM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$(108)MM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$(84)MM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$(150)MM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bg1">
                              <a:lumMod val="50000"/>
                            </a:schemeClr>
                          </a:solidFill>
                          <a:latin typeface="Arial" panose="020B0604020202020204" pitchFamily="34" charset="0"/>
                          <a:ea typeface="+mn-ea"/>
                          <a:cs typeface="Arial" panose="020B0604020202020204" pitchFamily="34" charset="0"/>
                        </a:rPr>
                        <a:t>TBD</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$(834)MM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$(830)MM</a:t>
                      </a: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$(1,070)MM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$(1,220)MM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i="0" u="none" strike="noStrike" dirty="0" smtClean="0">
                          <a:solidFill>
                            <a:schemeClr val="tx1"/>
                          </a:solidFill>
                          <a:effectLst/>
                          <a:latin typeface="Arial" panose="020B0604020202020204" pitchFamily="34" charset="0"/>
                          <a:cs typeface="Arial" panose="020B0604020202020204" pitchFamily="34" charset="0"/>
                        </a:rPr>
                        <a:t>$(216)MM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$(202)MM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$(208)MM</a:t>
                      </a: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$(240)MM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$(300)MM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$(791)MM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$(776)MM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Mark-to-market portfolio</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a:t>
                      </a:r>
                      <a:r>
                        <a:rPr lang="en-US" sz="8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8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800" b="0" i="0" kern="1200" baseline="0" dirty="0" smtClean="0">
                          <a:solidFill>
                            <a:schemeClr val="tx1"/>
                          </a:solidFill>
                          <a:latin typeface="Arial" panose="020B0604020202020204" pitchFamily="34" charset="0"/>
                          <a:ea typeface="+mn-ea"/>
                          <a:cs typeface="Arial" panose="020B0604020202020204" pitchFamily="34" charset="0"/>
                        </a:rPr>
                        <a:t>)</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solidFill>
                            <a:schemeClr val="tx1"/>
                          </a:solidFill>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$8.5MM</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$8.5MM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$8.3MM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$24.4MM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$28MM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6" name="Footnote"/>
          <p:cNvSpPr/>
          <p:nvPr/>
        </p:nvSpPr>
        <p:spPr bwMode="auto">
          <a:xfrm>
            <a:off x="1896046" y="6721733"/>
            <a:ext cx="3666554"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Metric </a:t>
            </a:r>
            <a:r>
              <a:rPr lang="en-US" sz="600" dirty="0">
                <a:latin typeface="Arial" panose="020B0604020202020204" pitchFamily="34" charset="0"/>
                <a:cs typeface="Arial" panose="020B0604020202020204" pitchFamily="34" charset="0"/>
                <a:sym typeface="Arial"/>
              </a:rPr>
              <a:t>is on a </a:t>
            </a:r>
            <a:r>
              <a:rPr lang="en-US" sz="600" dirty="0" smtClean="0">
                <a:latin typeface="Arial" panose="020B0604020202020204" pitchFamily="34" charset="0"/>
                <a:cs typeface="Arial" panose="020B0604020202020204" pitchFamily="34" charset="0"/>
                <a:sym typeface="Arial"/>
              </a:rPr>
              <a:t>two month lag</a:t>
            </a:r>
          </a:p>
        </p:txBody>
      </p:sp>
      <p:sp>
        <p:nvSpPr>
          <p:cNvPr id="5"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7" name="TextBox 6"/>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(3/4)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4091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09489312"/>
              </p:ext>
            </p:extLst>
          </p:nvPr>
        </p:nvGraphicFramePr>
        <p:xfrm>
          <a:off x="321880" y="450050"/>
          <a:ext cx="8500239" cy="3965585"/>
        </p:xfrm>
        <a:graphic>
          <a:graphicData uri="http://schemas.openxmlformats.org/drawingml/2006/table">
            <a:tbl>
              <a:tblPr firstRow="1" bandRow="1"/>
              <a:tblGrid>
                <a:gridCol w="866312"/>
                <a:gridCol w="1732630"/>
                <a:gridCol w="1371664"/>
                <a:gridCol w="945858"/>
                <a:gridCol w="945858"/>
                <a:gridCol w="1000637"/>
                <a:gridCol w="827521"/>
                <a:gridCol w="809759"/>
              </a:tblGrid>
              <a:tr h="229237">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Mar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Jan </a:t>
                      </a:r>
                      <a:r>
                        <a:rPr lang="en-US" sz="800" b="1" kern="1200" baseline="0" dirty="0" smtClean="0">
                          <a:solidFill>
                            <a:schemeClr val="tx1"/>
                          </a:solidFill>
                          <a:latin typeface="Arial" panose="020B0604020202020204" pitchFamily="34" charset="0"/>
                          <a:ea typeface="+mn-ea"/>
                          <a:cs typeface="Arial" panose="020B0604020202020204" pitchFamily="34" charset="0"/>
                        </a:rPr>
                        <a:t>16</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Model</a:t>
                      </a:r>
                      <a:endParaRPr lang="en-US" sz="8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Backlog of Tier 1 models not appropriately approved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dirty="0" smtClean="0">
                          <a:solidFill>
                            <a:schemeClr val="tx1"/>
                          </a:solidFill>
                          <a:effectLst/>
                          <a:latin typeface="Arial" panose="020B0604020202020204" pitchFamily="34" charset="0"/>
                          <a:ea typeface="Calibri"/>
                          <a:cs typeface="Arial" panose="020B0604020202020204" pitchFamily="34" charset="0"/>
                        </a:rPr>
                        <a:t>Total 102</a:t>
                      </a:r>
                    </a:p>
                    <a:p>
                      <a:pPr marL="0" marR="0" indent="0" algn="ctr">
                        <a:spcBef>
                          <a:spcPts val="0"/>
                        </a:spcBef>
                        <a:spcAft>
                          <a:spcPts val="0"/>
                        </a:spcAft>
                        <a:buFont typeface="Arial" panose="020B0604020202020204" pitchFamily="34" charset="0"/>
                        <a:buNone/>
                      </a:pPr>
                      <a:r>
                        <a:rPr lang="en-US" sz="800" b="1" kern="1200" dirty="0" smtClean="0">
                          <a:solidFill>
                            <a:schemeClr val="tx1"/>
                          </a:solidFill>
                          <a:effectLst/>
                          <a:latin typeface="Arial" panose="020B0604020202020204" pitchFamily="34" charset="0"/>
                          <a:ea typeface="Calibri"/>
                          <a:cs typeface="Arial" panose="020B0604020202020204" pitchFamily="34" charset="0"/>
                        </a:rPr>
                        <a:t>SHUSA</a:t>
                      </a:r>
                      <a:r>
                        <a:rPr lang="en-US" sz="800" b="1" dirty="0" smtClean="0">
                          <a:solidFill>
                            <a:schemeClr val="tx1"/>
                          </a:solidFill>
                          <a:effectLst/>
                          <a:latin typeface="Arial" panose="020B0604020202020204" pitchFamily="34" charset="0"/>
                          <a:cs typeface="Arial" panose="020B0604020202020204" pitchFamily="34" charset="0"/>
                        </a:rPr>
                        <a:t> – 3 </a:t>
                      </a:r>
                      <a:endParaRPr lang="en-US" sz="8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SC – 21</a:t>
                      </a:r>
                      <a:endParaRPr lang="en-US" sz="8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SBNA – 27 </a:t>
                      </a:r>
                      <a:endParaRPr lang="en-US" sz="8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Other </a:t>
                      </a:r>
                      <a:r>
                        <a:rPr lang="en-US" sz="800" b="1" dirty="0" err="1" smtClean="0">
                          <a:solidFill>
                            <a:schemeClr val="tx1"/>
                          </a:solidFill>
                          <a:effectLst/>
                          <a:latin typeface="Arial" panose="020B0604020202020204" pitchFamily="34" charset="0"/>
                          <a:cs typeface="Arial" panose="020B0604020202020204" pitchFamily="34" charset="0"/>
                        </a:rPr>
                        <a:t>ent</a:t>
                      </a:r>
                      <a:r>
                        <a:rPr lang="en-US" sz="800" b="1" dirty="0" smtClean="0">
                          <a:solidFill>
                            <a:schemeClr val="tx1"/>
                          </a:solidFill>
                          <a:effectLst/>
                          <a:latin typeface="Arial" panose="020B0604020202020204" pitchFamily="34" charset="0"/>
                          <a:cs typeface="Arial" panose="020B0604020202020204" pitchFamily="34" charset="0"/>
                        </a:rPr>
                        <a:t>. – 51</a:t>
                      </a:r>
                      <a:endParaRPr lang="en-US" sz="8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111</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32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55</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136</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2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24</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43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67</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dirty="0" smtClean="0">
                          <a:solidFill>
                            <a:schemeClr val="tx1"/>
                          </a:solidFill>
                          <a:latin typeface="Arial" panose="020B0604020202020204" pitchFamily="34" charset="0"/>
                          <a:ea typeface="+mn-ea"/>
                          <a:cs typeface="Arial" panose="020B0604020202020204" pitchFamily="34" charset="0"/>
                        </a:rPr>
                        <a:t>1Q2016</a:t>
                      </a:r>
                      <a:r>
                        <a:rPr lang="en-US" sz="8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4Q2017 – 46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rowSpan="4">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Compliance and reputational</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25</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kern="1200" baseline="0" dirty="0" smtClean="0">
                          <a:solidFill>
                            <a:schemeClr val="tx1"/>
                          </a:solidFill>
                          <a:latin typeface="Arial" panose="020B0604020202020204" pitchFamily="34" charset="0"/>
                          <a:ea typeface="+mn-ea"/>
                          <a:cs typeface="Arial" panose="020B0604020202020204" pitchFamily="34" charset="0"/>
                        </a:rPr>
                        <a:t>Serviced for others monthly net charge-off rate</a:t>
                      </a:r>
                      <a:r>
                        <a:rPr lang="en-US" sz="800" kern="1200" baseline="30000" dirty="0" smtClean="0">
                          <a:solidFill>
                            <a:schemeClr val="tx1"/>
                          </a:solidFill>
                          <a:latin typeface="Arial" panose="020B0604020202020204" pitchFamily="34" charset="0"/>
                          <a:ea typeface="+mn-ea"/>
                          <a:cs typeface="Arial" panose="020B0604020202020204" pitchFamily="34" charset="0"/>
                        </a:rPr>
                        <a:t>1</a:t>
                      </a:r>
                      <a:endParaRPr lang="en-US" sz="8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0.84%</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0.82%</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CFPB Complaints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dirty="0" smtClean="0">
                          <a:effectLst/>
                          <a:latin typeface="Arial" panose="020B0604020202020204" pitchFamily="34" charset="0"/>
                          <a:ea typeface="Calibri"/>
                          <a:cs typeface="Arial" panose="020B0604020202020204" pitchFamily="34" charset="0"/>
                        </a:rPr>
                        <a:t>30</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26</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22</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41</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73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1Q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4Q</a:t>
                      </a:r>
                      <a:r>
                        <a:rPr lang="en-US" sz="800" b="1" kern="1200" baseline="0" dirty="0" smtClean="0">
                          <a:solidFill>
                            <a:schemeClr val="tx1"/>
                          </a:solidFill>
                          <a:latin typeface="Arial" panose="020B0604020202020204" pitchFamily="34" charset="0"/>
                          <a:ea typeface="+mn-ea"/>
                          <a:cs typeface="Arial" panose="020B0604020202020204" pitchFamily="34" charset="0"/>
                        </a:rPr>
                        <a:t> 15</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3Q 15</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03526">
                <a:tc rowSpan="6">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Operational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latin typeface="Arial" panose="020B0604020202020204" pitchFamily="34" charset="0"/>
                          <a:cs typeface="Arial" panose="020B0604020202020204" pitchFamily="34" charset="0"/>
                        </a:rPr>
                        <a:t>Gross losses</a:t>
                      </a:r>
                      <a:r>
                        <a:rPr lang="en-US" sz="800" baseline="0" dirty="0" smtClean="0">
                          <a:latin typeface="Arial" panose="020B0604020202020204" pitchFamily="34" charset="0"/>
                          <a:cs typeface="Arial" panose="020B0604020202020204" pitchFamily="34" charset="0"/>
                        </a:rPr>
                        <a:t> / Gross margin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SHUSA</a:t>
                      </a:r>
                      <a:endParaRPr lang="en-US" sz="80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TBD</a:t>
                      </a:r>
                      <a:r>
                        <a:rPr lang="en-US" sz="800" b="0" kern="1200" baseline="30000" dirty="0" smtClean="0">
                          <a:solidFill>
                            <a:schemeClr val="bg1">
                              <a:lumMod val="50000"/>
                            </a:schemeClr>
                          </a:solidFill>
                          <a:effectLst/>
                          <a:latin typeface="Arial" panose="020B0604020202020204" pitchFamily="34" charset="0"/>
                          <a:cs typeface="Arial" panose="020B0604020202020204" pitchFamily="34" charset="0"/>
                        </a:rPr>
                        <a:t>4</a:t>
                      </a:r>
                      <a:endParaRPr lang="en-US" sz="8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TBD</a:t>
                      </a:r>
                      <a:r>
                        <a:rPr lang="en-US" sz="800" b="0" kern="1200" baseline="30000" dirty="0" smtClean="0">
                          <a:solidFill>
                            <a:schemeClr val="bg1">
                              <a:lumMod val="50000"/>
                            </a:schemeClr>
                          </a:solidFill>
                          <a:effectLst/>
                          <a:latin typeface="Arial" panose="020B0604020202020204" pitchFamily="34" charset="0"/>
                          <a:ea typeface="Calibri"/>
                          <a:cs typeface="Arial" panose="020B0604020202020204" pitchFamily="34" charset="0"/>
                        </a:rPr>
                        <a:t>3</a:t>
                      </a:r>
                      <a:endParaRPr lang="en-US" sz="800" b="0" baseline="30000" dirty="0" smtClean="0">
                        <a:solidFill>
                          <a:schemeClr val="bg1">
                            <a:lumMod val="50000"/>
                          </a:schemeClr>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0.57%</a:t>
                      </a:r>
                      <a:r>
                        <a:rPr lang="en-US" sz="800" b="0" baseline="3000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0.80%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kern="1200" dirty="0" smtClean="0">
                          <a:solidFill>
                            <a:schemeClr val="bg1">
                              <a:lumMod val="50000"/>
                            </a:schemeClr>
                          </a:solidFill>
                          <a:effectLst/>
                          <a:latin typeface="Arial" panose="020B0604020202020204" pitchFamily="34" charset="0"/>
                          <a:ea typeface="Calibri"/>
                          <a:cs typeface="Arial" panose="020B0604020202020204" pitchFamily="34" charset="0"/>
                        </a:rPr>
                        <a:t>TBD</a:t>
                      </a:r>
                      <a:r>
                        <a:rPr lang="en-US" sz="800" b="0" kern="1200" baseline="30000" dirty="0" smtClean="0">
                          <a:solidFill>
                            <a:schemeClr val="bg1">
                              <a:lumMod val="50000"/>
                            </a:schemeClr>
                          </a:solidFill>
                          <a:effectLst/>
                          <a:latin typeface="Arial" panose="020B0604020202020204" pitchFamily="34" charset="0"/>
                          <a:cs typeface="Arial" panose="020B0604020202020204" pitchFamily="34" charset="0"/>
                        </a:rPr>
                        <a:t>4</a:t>
                      </a:r>
                      <a:endParaRPr lang="en-US" sz="800" dirty="0">
                        <a:solidFill>
                          <a:schemeClr val="bg1">
                            <a:lumMod val="50000"/>
                          </a:schemeClr>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latin typeface="Arial" panose="020B0604020202020204" pitchFamily="34" charset="0"/>
                          <a:cs typeface="Arial" panose="020B0604020202020204" pitchFamily="34" charset="0"/>
                        </a:rPr>
                        <a:t>Frequency of events &gt;$200K in losses</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TBD</a:t>
                      </a:r>
                      <a:r>
                        <a:rPr lang="en-US" sz="800" b="0" kern="1200" baseline="30000" dirty="0" smtClean="0">
                          <a:solidFill>
                            <a:schemeClr val="bg1">
                              <a:lumMod val="50000"/>
                            </a:schemeClr>
                          </a:solidFill>
                          <a:effectLst/>
                          <a:latin typeface="Arial" panose="020B0604020202020204" pitchFamily="34" charset="0"/>
                          <a:cs typeface="Arial" panose="020B0604020202020204" pitchFamily="34" charset="0"/>
                        </a:rPr>
                        <a:t>4</a:t>
                      </a:r>
                      <a:endParaRPr lang="en-US" sz="800" dirty="0" smtClean="0">
                        <a:solidFill>
                          <a:schemeClr val="bg1">
                            <a:lumMod val="50000"/>
                          </a:schemeClr>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ea typeface="Calibri"/>
                          <a:cs typeface="Arial" panose="020B0604020202020204" pitchFamily="34" charset="0"/>
                        </a:rPr>
                        <a:t>1</a:t>
                      </a:r>
                      <a:endParaRPr lang="en-US" sz="8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bg1">
                              <a:lumMod val="50000"/>
                            </a:schemeClr>
                          </a:solidFill>
                          <a:effectLst/>
                          <a:latin typeface="Arial" panose="020B0604020202020204" pitchFamily="34" charset="0"/>
                          <a:ea typeface="Calibri"/>
                          <a:cs typeface="Arial" panose="020B0604020202020204" pitchFamily="34" charset="0"/>
                        </a:rPr>
                        <a:t>TBD</a:t>
                      </a:r>
                      <a:r>
                        <a:rPr lang="en-US" sz="800" b="0" kern="1200" baseline="30000" dirty="0" smtClean="0">
                          <a:solidFill>
                            <a:schemeClr val="bg1">
                              <a:lumMod val="50000"/>
                            </a:schemeClr>
                          </a:solidFill>
                          <a:effectLst/>
                          <a:latin typeface="Arial" panose="020B0604020202020204" pitchFamily="34" charset="0"/>
                          <a:cs typeface="Arial" panose="020B0604020202020204" pitchFamily="34" charset="0"/>
                        </a:rPr>
                        <a:t>4</a:t>
                      </a:r>
                      <a:endParaRPr lang="en-US" sz="800" dirty="0" smtClean="0">
                        <a:solidFill>
                          <a:schemeClr val="bg1">
                            <a:lumMod val="50000"/>
                          </a:schemeClr>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Rectangle 2"/>
          <p:cNvSpPr/>
          <p:nvPr/>
        </p:nvSpPr>
        <p:spPr>
          <a:xfrm>
            <a:off x="1792149" y="6240963"/>
            <a:ext cx="5286500" cy="830997"/>
          </a:xfrm>
          <a:prstGeom prst="rect">
            <a:avLst/>
          </a:prstGeom>
        </p:spPr>
        <p:txBody>
          <a:bodyPr wrap="square">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For </a:t>
            </a:r>
            <a:r>
              <a:rPr lang="en-US" sz="600" dirty="0">
                <a:latin typeface="Arial" panose="020B0604020202020204" pitchFamily="34" charset="0"/>
                <a:cs typeface="Arial" panose="020B0604020202020204" pitchFamily="34" charset="0"/>
                <a:sym typeface="Arial"/>
              </a:rPr>
              <a:t>those portfolios exposing SC to </a:t>
            </a:r>
            <a:r>
              <a:rPr lang="en-US" sz="600" dirty="0" smtClean="0">
                <a:latin typeface="Arial" panose="020B0604020202020204" pitchFamily="34" charset="0"/>
                <a:cs typeface="Arial" panose="020B0604020202020204" pitchFamily="34" charset="0"/>
                <a:sym typeface="Arial"/>
              </a:rPr>
              <a:t>reputational </a:t>
            </a:r>
            <a:r>
              <a:rPr lang="en-US" sz="600" dirty="0">
                <a:latin typeface="Arial" panose="020B0604020202020204" pitchFamily="34" charset="0"/>
                <a:cs typeface="Arial" panose="020B0604020202020204" pitchFamily="34" charset="0"/>
                <a:sym typeface="Arial"/>
              </a:rPr>
              <a:t>risk </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Methodology changed to </a:t>
            </a:r>
            <a:r>
              <a:rPr lang="en-US" sz="600" dirty="0">
                <a:latin typeface="Arial" panose="020B0604020202020204" pitchFamily="34" charset="0"/>
                <a:cs typeface="Arial" panose="020B0604020202020204" pitchFamily="34" charset="0"/>
                <a:sym typeface="Arial"/>
              </a:rPr>
              <a:t>better align with </a:t>
            </a:r>
            <a:r>
              <a:rPr lang="en-US" sz="600" dirty="0" smtClean="0">
                <a:latin typeface="Arial" panose="020B0604020202020204" pitchFamily="34" charset="0"/>
                <a:cs typeface="Arial" panose="020B0604020202020204" pitchFamily="34" charset="0"/>
                <a:sym typeface="Arial"/>
              </a:rPr>
              <a:t>SHUSA CCAR </a:t>
            </a:r>
            <a:r>
              <a:rPr lang="en-US" sz="600" dirty="0">
                <a:latin typeface="Arial" panose="020B0604020202020204" pitchFamily="34" charset="0"/>
                <a:cs typeface="Arial" panose="020B0604020202020204" pitchFamily="34" charset="0"/>
                <a:sym typeface="Arial"/>
              </a:rPr>
              <a:t>process, and Madrid </a:t>
            </a:r>
            <a:r>
              <a:rPr lang="en-US" sz="600" dirty="0" smtClean="0">
                <a:latin typeface="Arial" panose="020B0604020202020204" pitchFamily="34" charset="0"/>
                <a:cs typeface="Arial" panose="020B0604020202020204" pitchFamily="34" charset="0"/>
                <a:sym typeface="Arial"/>
              </a:rPr>
              <a:t>reporting. The change is the timing of events being report from closed </a:t>
            </a:r>
            <a:r>
              <a:rPr lang="en-US" sz="600" dirty="0">
                <a:latin typeface="Arial" panose="020B0604020202020204" pitchFamily="34" charset="0"/>
                <a:cs typeface="Arial" panose="020B0604020202020204" pitchFamily="34" charset="0"/>
                <a:sym typeface="Arial"/>
              </a:rPr>
              <a:t>date to open date, the result is a one time true‐up of $21.95mm on 12/31. (With </a:t>
            </a:r>
            <a:r>
              <a:rPr lang="en-US" sz="600" dirty="0" smtClean="0">
                <a:latin typeface="Arial" panose="020B0604020202020204" pitchFamily="34" charset="0"/>
                <a:cs typeface="Arial" panose="020B0604020202020204" pitchFamily="34" charset="0"/>
                <a:sym typeface="Arial"/>
              </a:rPr>
              <a:t>the true‐up </a:t>
            </a:r>
            <a:r>
              <a:rPr lang="en-US" sz="600" dirty="0">
                <a:latin typeface="Arial" panose="020B0604020202020204" pitchFamily="34" charset="0"/>
                <a:cs typeface="Arial" panose="020B0604020202020204" pitchFamily="34" charset="0"/>
                <a:sym typeface="Arial"/>
              </a:rPr>
              <a:t>included, the 4th quarter value would </a:t>
            </a:r>
            <a:r>
              <a:rPr lang="en-US" sz="600" dirty="0" smtClean="0">
                <a:latin typeface="Arial" panose="020B0604020202020204" pitchFamily="34" charset="0"/>
                <a:cs typeface="Arial" panose="020B0604020202020204" pitchFamily="34" charset="0"/>
                <a:sym typeface="Arial"/>
              </a:rPr>
              <a:t>within </a:t>
            </a:r>
            <a:r>
              <a:rPr lang="en-US" sz="600" dirty="0">
                <a:latin typeface="Arial" panose="020B0604020202020204" pitchFamily="34" charset="0"/>
                <a:cs typeface="Arial" panose="020B0604020202020204" pitchFamily="34" charset="0"/>
                <a:sym typeface="Arial"/>
              </a:rPr>
              <a:t>Risk Appetite at approximately 1.78</a:t>
            </a:r>
            <a:r>
              <a:rPr lang="en-US" sz="600" dirty="0" smtClean="0">
                <a:latin typeface="Arial" panose="020B0604020202020204" pitchFamily="34" charset="0"/>
                <a:cs typeface="Arial" panose="020B0604020202020204" pitchFamily="34" charset="0"/>
                <a:sym typeface="Arial"/>
              </a:rPr>
              <a:t>%)</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TBD due to SHUSA books not being closed at this time</a:t>
            </a:r>
          </a:p>
          <a:p>
            <a:pPr marL="228600" lvl="1" indent="-228600">
              <a:buFontTx/>
              <a:buAutoNum type="arabicPeriod"/>
            </a:pPr>
            <a:r>
              <a:rPr lang="en-US" sz="600" dirty="0" smtClean="0">
                <a:latin typeface="Arial" panose="020B0604020202020204" pitchFamily="34" charset="0"/>
                <a:cs typeface="Arial" panose="020B0604020202020204" pitchFamily="34" charset="0"/>
                <a:sym typeface="Arial"/>
              </a:rPr>
              <a:t>TBD due to a </a:t>
            </a:r>
            <a:r>
              <a:rPr lang="en-US" sz="600" dirty="0" smtClean="0">
                <a:latin typeface="Arial" panose="020B0604020202020204" pitchFamily="34" charset="0"/>
                <a:ea typeface="MS PGothic" pitchFamily="34" charset="-128"/>
                <a:cs typeface="Arial" panose="020B0604020202020204" pitchFamily="34" charset="0"/>
                <a:sym typeface="Arial"/>
              </a:rPr>
              <a:t>two-month lag in reporting</a:t>
            </a:r>
            <a:endParaRPr lang="en-US" sz="600" dirty="0">
              <a:latin typeface="Arial" panose="020B0604020202020204" pitchFamily="34" charset="0"/>
              <a:ea typeface="MS PGothic" pitchFamily="34" charset="-128"/>
              <a:cs typeface="Arial" panose="020B0604020202020204" pitchFamily="34" charset="0"/>
              <a:sym typeface="Arial"/>
            </a:endParaRPr>
          </a:p>
          <a:p>
            <a:pPr marL="228600" lvl="1" indent="-228600">
              <a:buAutoNum type="arabicPeriod"/>
            </a:pPr>
            <a:endParaRPr lang="en-US" sz="600" dirty="0" smtClean="0">
              <a:latin typeface="Arial" panose="020B0604020202020204" pitchFamily="34" charset="0"/>
              <a:cs typeface="Arial" panose="020B0604020202020204" pitchFamily="34" charset="0"/>
              <a:sym typeface="Arial"/>
            </a:endParaRPr>
          </a:p>
          <a:p>
            <a:pPr marL="228600" lvl="1" indent="-228600">
              <a:buAutoNum type="arabicPeriod"/>
            </a:pPr>
            <a:endParaRPr lang="en-US" sz="600" dirty="0">
              <a:latin typeface="Arial" panose="020B0604020202020204" pitchFamily="34" charset="0"/>
              <a:cs typeface="Arial" panose="020B0604020202020204" pitchFamily="34" charset="0"/>
              <a:sym typeface="Arial"/>
            </a:endParaRPr>
          </a:p>
        </p:txBody>
      </p:sp>
      <p:sp>
        <p:nvSpPr>
          <p:cNvPr id="4" name="TextBox 3"/>
          <p:cNvSpPr txBox="1"/>
          <p:nvPr/>
        </p:nvSpPr>
        <p:spPr>
          <a:xfrm>
            <a:off x="294356"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(4/4)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8246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75898796"/>
              </p:ext>
            </p:extLst>
          </p:nvPr>
        </p:nvGraphicFramePr>
        <p:xfrm>
          <a:off x="304801" y="483311"/>
          <a:ext cx="8517319" cy="2884998"/>
        </p:xfrm>
        <a:graphic>
          <a:graphicData uri="http://schemas.openxmlformats.org/drawingml/2006/table">
            <a:tbl>
              <a:tblPr firstRow="1" bandRow="1"/>
              <a:tblGrid>
                <a:gridCol w="866078"/>
                <a:gridCol w="1732153"/>
                <a:gridCol w="1154769"/>
                <a:gridCol w="121398"/>
                <a:gridCol w="645449"/>
                <a:gridCol w="992077"/>
                <a:gridCol w="1070943"/>
                <a:gridCol w="1078883"/>
                <a:gridCol w="855569"/>
              </a:tblGrid>
              <a:tr h="197126">
                <a:tc gridSpan="9">
                  <a:txBody>
                    <a:bodyPr/>
                    <a:lstStyle/>
                    <a:p>
                      <a:pPr algn="ct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 BHC</a:t>
                      </a:r>
                      <a:r>
                        <a:rPr lang="en-US" sz="800" b="1" baseline="0" dirty="0" smtClean="0">
                          <a:solidFill>
                            <a:schemeClr val="tx1"/>
                          </a:solidFill>
                          <a:latin typeface="Arial" panose="020B0604020202020204" pitchFamily="34" charset="0"/>
                          <a:cs typeface="Arial" panose="020B0604020202020204" pitchFamily="34" charset="0"/>
                        </a:rPr>
                        <a:t> Stress and baseline</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hMerge="1">
                  <a:txBody>
                    <a:body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246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Residual value deterioriation</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ctr" defTabSz="457200" rtl="0" eaLnBrk="1" fontAlgn="b" latinLnBrk="0" hangingPunct="1"/>
                      <a:endParaRPr lang="en-US" sz="8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71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BHC</a:t>
                      </a:r>
                      <a:r>
                        <a:rPr lang="en-US" sz="800" b="1" baseline="0" dirty="0" smtClean="0">
                          <a:solidFill>
                            <a:schemeClr val="tx1"/>
                          </a:solidFill>
                          <a:latin typeface="Arial" panose="020B0604020202020204" pitchFamily="34" charset="0"/>
                          <a:cs typeface="Arial" panose="020B0604020202020204" pitchFamily="34" charset="0"/>
                        </a:rPr>
                        <a:t> Stress</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CCAR loss budget</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$6,375MM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$7,000MM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$1,175MM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Wholesale</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$1,225MM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GBM</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$400MM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Capital</a:t>
                      </a:r>
                      <a:r>
                        <a:rPr lang="en-US" sz="800" b="1" baseline="0" dirty="0" smtClean="0">
                          <a:latin typeface="Arial" panose="020B0604020202020204" pitchFamily="34" charset="0"/>
                          <a:cs typeface="Arial" panose="020B0604020202020204" pitchFamily="34" charset="0"/>
                        </a:rPr>
                        <a:t> adequacy</a:t>
                      </a:r>
                      <a:r>
                        <a:rPr lang="en-US" sz="800" b="1" baseline="30000" dirty="0" smtClean="0">
                          <a:latin typeface="Arial" panose="020B0604020202020204" pitchFamily="34" charset="0"/>
                          <a:cs typeface="Arial" panose="020B0604020202020204" pitchFamily="34" charset="0"/>
                        </a:rPr>
                        <a:t>4</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tx1"/>
                          </a:solidFill>
                          <a:latin typeface="Arial" panose="020B0604020202020204" pitchFamily="34" charset="0"/>
                          <a:cs typeface="Arial" panose="020B0604020202020204" pitchFamily="34" charset="0"/>
                        </a:rPr>
                        <a:t>Pre-provisioned  net revenue</a:t>
                      </a:r>
                      <a:r>
                        <a:rPr lang="en-US" sz="800" baseline="0" dirty="0" smtClean="0">
                          <a:solidFill>
                            <a:schemeClr val="tx1"/>
                          </a:solidFill>
                          <a:latin typeface="Arial" panose="020B0604020202020204" pitchFamily="34" charset="0"/>
                          <a:cs typeface="Arial" panose="020B0604020202020204" pitchFamily="34" charset="0"/>
                        </a:rPr>
                        <a:t> (PPNR) impairment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 $3,700MM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$3,825MM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$4,100MM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$2,775MM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kern="1200" dirty="0" smtClean="0">
                          <a:solidFill>
                            <a:schemeClr val="tx1"/>
                          </a:solidFill>
                          <a:latin typeface="Arial" panose="020B0604020202020204" pitchFamily="34" charset="0"/>
                          <a:ea typeface="+mn-ea"/>
                          <a:cs typeface="Arial" panose="020B0604020202020204" pitchFamily="34" charset="0"/>
                        </a:rPr>
                        <a:t>Loss in stress </a:t>
                      </a:r>
                      <a:r>
                        <a:rPr lang="en-US" sz="80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139%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Footnote"/>
          <p:cNvSpPr/>
          <p:nvPr/>
        </p:nvSpPr>
        <p:spPr bwMode="auto">
          <a:xfrm>
            <a:off x="1905000" y="6384667"/>
            <a:ext cx="5323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a:t>
            </a:r>
            <a:r>
              <a:rPr lang="en-US" sz="600" dirty="0">
                <a:latin typeface="Arial" panose="020B0604020202020204" pitchFamily="34" charset="0"/>
                <a:cs typeface="Arial" panose="020B0604020202020204" pitchFamily="34" charset="0"/>
                <a:sym typeface="Arial"/>
              </a:rPr>
              <a:t>increase in Leased Vehicle Expense </a:t>
            </a:r>
            <a:r>
              <a:rPr lang="en-US" sz="600" dirty="0">
                <a:latin typeface="Arial" panose="020B0604020202020204" pitchFamily="34" charset="0"/>
                <a:cs typeface="Arial" panose="020B0604020202020204" pitchFamily="34" charset="0"/>
              </a:rPr>
              <a:t>between </a:t>
            </a:r>
            <a:r>
              <a:rPr lang="en-US" sz="600" dirty="0" smtClean="0">
                <a:latin typeface="Arial" panose="020B0604020202020204" pitchFamily="34" charset="0"/>
                <a:cs typeface="Arial" panose="020B0604020202020204" pitchFamily="34" charset="0"/>
              </a:rPr>
              <a:t>BHC </a:t>
            </a:r>
            <a:r>
              <a:rPr lang="en-US" sz="600" dirty="0">
                <a:latin typeface="Arial" panose="020B0604020202020204" pitchFamily="34" charset="0"/>
                <a:cs typeface="Arial" panose="020B0604020202020204" pitchFamily="34" charset="0"/>
              </a:rPr>
              <a:t>Stress and Baseline scenarios – a</a:t>
            </a:r>
            <a:r>
              <a:rPr lang="en-US" sz="600" dirty="0">
                <a:latin typeface="Arial" panose="020B0604020202020204" pitchFamily="34" charset="0"/>
                <a:cs typeface="Arial" panose="020B0604020202020204" pitchFamily="34" charset="0"/>
                <a:sym typeface="Arial"/>
              </a:rPr>
              <a:t>ssumes all </a:t>
            </a:r>
            <a:r>
              <a:rPr lang="en-US" sz="600" dirty="0" smtClean="0">
                <a:latin typeface="Arial" panose="020B0604020202020204" pitchFamily="34" charset="0"/>
                <a:cs typeface="Arial" panose="020B0604020202020204" pitchFamily="34" charset="0"/>
                <a:sym typeface="Arial"/>
              </a:rPr>
              <a:t>attributed </a:t>
            </a:r>
            <a:r>
              <a:rPr lang="en-US" sz="600" dirty="0">
                <a:latin typeface="Arial" panose="020B0604020202020204" pitchFamily="34" charset="0"/>
                <a:cs typeface="Arial" panose="020B0604020202020204" pitchFamily="34" charset="0"/>
                <a:sym typeface="Arial"/>
              </a:rPr>
              <a:t>to </a:t>
            </a:r>
            <a:r>
              <a:rPr lang="en-US" sz="600" dirty="0" smtClean="0">
                <a:latin typeface="Arial" panose="020B0604020202020204" pitchFamily="34" charset="0"/>
                <a:cs typeface="Arial" panose="020B0604020202020204" pitchFamily="34" charset="0"/>
                <a:sym typeface="Arial"/>
              </a:rPr>
              <a:t>SC</a:t>
            </a:r>
          </a:p>
          <a:p>
            <a:pPr marL="228600" lvl="1" indent="-228600">
              <a:buAutoNum type="arabicPeriod" startAt="2"/>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losses by portfolio under the BHC Stress </a:t>
            </a:r>
            <a:r>
              <a:rPr lang="en-US" sz="600" dirty="0" smtClean="0">
                <a:latin typeface="Arial" panose="020B0604020202020204" pitchFamily="34" charset="0"/>
                <a:cs typeface="Arial" panose="020B0604020202020204" pitchFamily="34" charset="0"/>
              </a:rPr>
              <a:t>scenario</a:t>
            </a:r>
          </a:p>
          <a:p>
            <a:pPr marL="228600" lvl="1" indent="-228600">
              <a:buFontTx/>
              <a:buAutoNum type="arabicPeriod" startAt="2"/>
            </a:pPr>
            <a:r>
              <a:rPr lang="en-US" sz="600" dirty="0">
                <a:latin typeface="Arial" panose="020B0604020202020204" pitchFamily="34" charset="0"/>
                <a:cs typeface="Arial" panose="020B0604020202020204" pitchFamily="34" charset="0"/>
              </a:rPr>
              <a:t>Projected losses in stress scenario aligning to Group (CCAR FRB Adverse </a:t>
            </a:r>
            <a:r>
              <a:rPr lang="en-US" sz="600" dirty="0" smtClean="0">
                <a:latin typeface="Arial" panose="020B0604020202020204" pitchFamily="34" charset="0"/>
                <a:cs typeface="Arial" panose="020B0604020202020204" pitchFamily="34" charset="0"/>
              </a:rPr>
              <a:t>scenario </a:t>
            </a:r>
            <a:r>
              <a:rPr lang="en-US" sz="600" dirty="0">
                <a:latin typeface="Arial" panose="020B0604020202020204" pitchFamily="34" charset="0"/>
                <a:cs typeface="Arial" panose="020B0604020202020204" pitchFamily="34" charset="0"/>
              </a:rPr>
              <a:t>is used as it is the scenario that is the closest to the ICAAP scenario run by Group)  </a:t>
            </a:r>
            <a:endParaRPr lang="en-US" sz="600" dirty="0" smtClean="0">
              <a:latin typeface="Arial" panose="020B0604020202020204" pitchFamily="34" charset="0"/>
              <a:cs typeface="Arial" panose="020B0604020202020204" pitchFamily="34" charset="0"/>
            </a:endParaRPr>
          </a:p>
          <a:p>
            <a:pPr marL="228600" lvl="1" indent="-228600">
              <a:buFontTx/>
              <a:buAutoNum type="arabicPeriod" startAt="2"/>
            </a:pPr>
            <a:r>
              <a:rPr lang="en-US" sz="600" dirty="0">
                <a:latin typeface="Arial" panose="020B0604020202020204" pitchFamily="34" charset="0"/>
                <a:cs typeface="Arial" panose="020B0604020202020204" pitchFamily="34" charset="0"/>
              </a:rPr>
              <a:t>Moved PPNR and Loss in stress to Capital </a:t>
            </a:r>
            <a:r>
              <a:rPr lang="en-US" sz="600" dirty="0" smtClean="0">
                <a:latin typeface="Arial" panose="020B0604020202020204" pitchFamily="34" charset="0"/>
                <a:cs typeface="Arial" panose="020B0604020202020204" pitchFamily="34" charset="0"/>
              </a:rPr>
              <a:t>adequacy</a:t>
            </a:r>
            <a:endParaRPr lang="en-US" sz="600" dirty="0">
              <a:latin typeface="Arial" panose="020B0604020202020204" pitchFamily="34" charset="0"/>
              <a:cs typeface="Arial" panose="020B0604020202020204" pitchFamily="34" charset="0"/>
            </a:endParaRPr>
          </a:p>
        </p:txBody>
      </p:sp>
      <p:sp>
        <p:nvSpPr>
          <p:cNvPr id="4" name="TextBox 3"/>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4.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Annual Metrics</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2063557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5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4000</TotalTime>
  <Words>3436</Words>
  <Application>Microsoft Office PowerPoint</Application>
  <PresentationFormat>On-screen Show (4:3)</PresentationFormat>
  <Paragraphs>813</Paragraphs>
  <Slides>8</Slides>
  <Notes>3</Notes>
  <HiddenSlides>0</HiddenSlides>
  <MMClips>0</MMClips>
  <ScaleCrop>false</ScaleCrop>
  <HeadingPairs>
    <vt:vector size="4" baseType="variant">
      <vt:variant>
        <vt:lpstr>Theme</vt:lpstr>
      </vt:variant>
      <vt:variant>
        <vt:i4>7</vt:i4>
      </vt:variant>
      <vt:variant>
        <vt:lpstr>Slide Titles</vt:lpstr>
      </vt:variant>
      <vt:variant>
        <vt:i4>8</vt:i4>
      </vt:variant>
    </vt:vector>
  </HeadingPairs>
  <TitlesOfParts>
    <vt:vector size="15" baseType="lpstr">
      <vt:lpstr>Office Theme</vt:lpstr>
      <vt:lpstr>Body Slide</vt:lpstr>
      <vt:lpstr>1_Body Slide</vt:lpstr>
      <vt:lpstr>2_Body Slide</vt:lpstr>
      <vt:lpstr>3_Body Slide</vt:lpstr>
      <vt:lpstr>4_Body Slide</vt:lpstr>
      <vt:lpstr>5_Body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Jaume Martorell</dc:creator>
  <cp:lastModifiedBy>Zhang, Zhiyi</cp:lastModifiedBy>
  <cp:revision>654</cp:revision>
  <cp:lastPrinted>2016-04-21T17:59:20Z</cp:lastPrinted>
  <dcterms:created xsi:type="dcterms:W3CDTF">2016-01-25T15:48:23Z</dcterms:created>
  <dcterms:modified xsi:type="dcterms:W3CDTF">2016-04-25T21:33:20Z</dcterms:modified>
</cp:coreProperties>
</file>