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83" r:id="rId9"/>
    <p:sldId id="284"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E8F6E6"/>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7" autoAdjust="0"/>
    <p:restoredTop sz="93913" autoAdjust="0"/>
  </p:normalViewPr>
  <p:slideViewPr>
    <p:cSldViewPr>
      <p:cViewPr>
        <p:scale>
          <a:sx n="100" d="100"/>
          <a:sy n="100" d="100"/>
        </p:scale>
        <p:origin x="-816" y="954"/>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6/27/2016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6/27/2016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6/27/2016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6/27/2016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6/27/2016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April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348309" y="6636120"/>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46753" y="6568114"/>
            <a:ext cx="5820660" cy="215444"/>
          </a:xfrm>
          <a:prstGeom prst="rect">
            <a:avLst/>
          </a:prstGeom>
        </p:spPr>
        <p:txBody>
          <a:bodyPr wrap="square">
            <a:spAutoFit/>
          </a:bodyPr>
          <a:lstStyle/>
          <a:p>
            <a:pPr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graphicFrame>
        <p:nvGraphicFramePr>
          <p:cNvPr id="14" name="Table 13"/>
          <p:cNvGraphicFramePr>
            <a:graphicFrameLocks noGrp="1"/>
          </p:cNvGraphicFramePr>
          <p:nvPr>
            <p:extLst>
              <p:ext uri="{D42A27DB-BD31-4B8C-83A1-F6EECF244321}">
                <p14:modId xmlns:p14="http://schemas.microsoft.com/office/powerpoint/2010/main" val="1443767019"/>
              </p:ext>
            </p:extLst>
          </p:nvPr>
        </p:nvGraphicFramePr>
        <p:xfrm>
          <a:off x="241431" y="718652"/>
          <a:ext cx="8795693" cy="5809147"/>
        </p:xfrm>
        <a:graphic>
          <a:graphicData uri="http://schemas.openxmlformats.org/drawingml/2006/table">
            <a:tbl>
              <a:tblPr firstRow="1" bandRow="1">
                <a:tableStyleId>{5C22544A-7EE6-4342-B048-85BDC9FD1C3A}</a:tableStyleId>
              </a:tblPr>
              <a:tblGrid>
                <a:gridCol w="879570"/>
                <a:gridCol w="7916123"/>
              </a:tblGrid>
              <a:tr h="151527">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342581">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85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8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8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800" kern="1200" baseline="0" dirty="0" smtClean="0">
                          <a:solidFill>
                            <a:schemeClr val="dk1"/>
                          </a:solidFill>
                          <a:effectLst/>
                          <a:latin typeface="Arial" panose="020B0604020202020204" pitchFamily="34" charset="0"/>
                          <a:ea typeface="+mn-ea"/>
                          <a:cs typeface="Arial" panose="020B0604020202020204" pitchFamily="34" charset="0"/>
                        </a:rPr>
                        <a:t> </a:t>
                      </a:r>
                      <a:r>
                        <a:rPr lang="en-US" sz="8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800" dirty="0" smtClean="0">
                        <a:solidFill>
                          <a:prstClr val="black"/>
                        </a:solidFill>
                        <a:latin typeface="Arial" panose="020B0604020202020204" pitchFamily="34" charset="0"/>
                        <a:ea typeface="MS PGothic" pitchFamily="34" charset="-128"/>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Capital </a:t>
                      </a:r>
                      <a:r>
                        <a:rPr lang="en-US" sz="85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SC</a:t>
                      </a:r>
                      <a:r>
                        <a:rPr lang="en-US" sz="800" b="0" i="0" u="none" strike="noStrike" dirty="0" smtClean="0">
                          <a:solidFill>
                            <a:srgbClr val="000000"/>
                          </a:solidFill>
                          <a:effectLst/>
                          <a:latin typeface="Arial" panose="020B0604020202020204" pitchFamily="34" charset="0"/>
                          <a:cs typeface="Arial" panose="020B0604020202020204" pitchFamily="34" charset="0"/>
                        </a:rPr>
                        <a:t> Common Equity Tier 1 and Tier 1 Risk-based Capital ratios improved as the values increased from </a:t>
                      </a:r>
                      <a:r>
                        <a:rPr lang="en-US" sz="800" b="1" i="0" u="none" strike="noStrike" dirty="0" smtClean="0">
                          <a:solidFill>
                            <a:srgbClr val="00B050"/>
                          </a:solidFill>
                          <a:effectLst/>
                          <a:latin typeface="Arial" panose="020B0604020202020204" pitchFamily="34" charset="0"/>
                          <a:cs typeface="Arial" panose="020B0604020202020204" pitchFamily="34" charset="0"/>
                        </a:rPr>
                        <a:t>12.11%</a:t>
                      </a:r>
                      <a:r>
                        <a:rPr lang="en-US" sz="800" b="0" i="0" u="none" strike="noStrike" dirty="0" smtClean="0">
                          <a:solidFill>
                            <a:srgbClr val="000000"/>
                          </a:solidFill>
                          <a:effectLst/>
                          <a:latin typeface="Arial" panose="020B0604020202020204" pitchFamily="34" charset="0"/>
                          <a:cs typeface="Arial" panose="020B0604020202020204" pitchFamily="34" charset="0"/>
                        </a:rPr>
                        <a:t> in</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Apr’16 to </a:t>
                      </a:r>
                      <a:r>
                        <a:rPr lang="en-US" sz="800" b="1" i="0" u="none" strike="noStrike" dirty="0" smtClean="0">
                          <a:solidFill>
                            <a:srgbClr val="00B050"/>
                          </a:solidFill>
                          <a:effectLst/>
                          <a:latin typeface="Arial" panose="020B0604020202020204" pitchFamily="34" charset="0"/>
                          <a:cs typeface="Arial" panose="020B0604020202020204" pitchFamily="34" charset="0"/>
                        </a:rPr>
                        <a:t>12.40%</a:t>
                      </a:r>
                      <a:r>
                        <a:rPr lang="en-US" sz="800" b="0" i="0" u="none" strike="noStrike" dirty="0" smtClean="0">
                          <a:solidFill>
                            <a:srgbClr val="000000"/>
                          </a:solidFill>
                          <a:effectLst/>
                          <a:latin typeface="Arial" panose="020B0604020202020204" pitchFamily="34" charset="0"/>
                          <a:cs typeface="Arial" panose="020B0604020202020204" pitchFamily="34" charset="0"/>
                        </a:rPr>
                        <a:t> in May’16.</a:t>
                      </a:r>
                      <a:endPar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3750">
                <a:tc rowSpan="5">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Credit</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SBNA Industry Exposure</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trigger for Finance &amp; Insurance (ongoing) and Amber trigger for Utilities (ongoing). A</a:t>
                      </a:r>
                      <a:r>
                        <a:rPr lang="en-US" sz="800" b="0" i="0" u="none" strike="noStrike" dirty="0" smtClean="0">
                          <a:solidFill>
                            <a:srgbClr val="000000"/>
                          </a:solidFill>
                          <a:effectLst/>
                          <a:latin typeface="Arial" panose="020B0604020202020204" pitchFamily="34" charset="0"/>
                          <a:cs typeface="Arial" panose="020B0604020202020204" pitchFamily="34" charset="0"/>
                        </a:rPr>
                        <a:t> limit increase to $5.5 B for Finance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8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800" b="0" i="0" u="none" strike="noStrike" dirty="0" smtClean="0">
                          <a:solidFill>
                            <a:srgbClr val="000000"/>
                          </a:solidFill>
                          <a:effectLst/>
                          <a:latin typeface="Arial" panose="020B0604020202020204" pitchFamily="34" charset="0"/>
                          <a:cs typeface="Arial" panose="020B0604020202020204" pitchFamily="34" charset="0"/>
                        </a:rPr>
                        <a:t>pproved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The # of counterparties with SRR &lt; 5.0 and exposure &gt; $100MM </a:t>
                      </a:r>
                      <a:r>
                        <a:rPr lang="en-US" sz="800" b="0" i="0" u="none" strike="noStrike" dirty="0" smtClean="0">
                          <a:solidFill>
                            <a:srgbClr val="000000"/>
                          </a:solidFill>
                          <a:effectLst/>
                          <a:latin typeface="Arial" panose="020B0604020202020204" pitchFamily="34" charset="0"/>
                          <a:cs typeface="Arial" panose="020B0604020202020204" pitchFamily="34" charset="0"/>
                        </a:rPr>
                        <a:t>remains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9, </a:t>
                      </a:r>
                      <a:r>
                        <a:rPr lang="en-US" sz="800" b="0" i="0" u="none" strike="noStrike" dirty="0" smtClean="0">
                          <a:solidFill>
                            <a:srgbClr val="000000"/>
                          </a:solidFill>
                          <a:effectLst/>
                          <a:latin typeface="Arial" panose="020B0604020202020204" pitchFamily="34" charset="0"/>
                          <a:cs typeface="Arial" panose="020B0604020202020204" pitchFamily="34" charset="0"/>
                        </a:rPr>
                        <a:t>above </a:t>
                      </a:r>
                      <a:r>
                        <a:rPr lang="en-US" sz="800" b="1" i="0" u="none" strike="noStrike" dirty="0" smtClean="0">
                          <a:solidFill>
                            <a:srgbClr val="FF0000"/>
                          </a:solidFill>
                          <a:effectLst/>
                          <a:latin typeface="Arial" panose="020B0604020202020204" pitchFamily="34" charset="0"/>
                          <a:cs typeface="Arial" panose="020B0604020202020204" pitchFamily="34" charset="0"/>
                        </a:rPr>
                        <a:t>Red</a:t>
                      </a:r>
                      <a:r>
                        <a:rPr lang="en-US" sz="800" b="0" i="0" u="none" strike="noStrike" dirty="0" smtClean="0">
                          <a:solidFill>
                            <a:srgbClr val="000000"/>
                          </a:solidFill>
                          <a:effectLst/>
                          <a:latin typeface="Arial" panose="020B0604020202020204" pitchFamily="34" charset="0"/>
                          <a:cs typeface="Arial" panose="020B0604020202020204" pitchFamily="34" charset="0"/>
                        </a:rPr>
                        <a:t> limit by 9.</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tx1"/>
                          </a:solidFill>
                          <a:effectLst/>
                          <a:latin typeface="Arial" panose="020B0604020202020204" pitchFamily="34" charset="0"/>
                          <a:cs typeface="Arial" panose="020B0604020202020204" pitchFamily="34" charset="0"/>
                        </a:rPr>
                        <a:t>Action plan: </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Limit proposal in progress, scheduled for June Board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8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dirty="0" smtClean="0">
                          <a:solidFill>
                            <a:srgbClr val="000000"/>
                          </a:solidFill>
                          <a:effectLst/>
                          <a:latin typeface="Arial" panose="020B0604020202020204" pitchFamily="34" charset="0"/>
                          <a:cs typeface="Arial" panose="020B0604020202020204" pitchFamily="34" charset="0"/>
                        </a:rPr>
                        <a:t>Trigger</a:t>
                      </a:r>
                      <a:r>
                        <a:rPr lang="en-US" sz="800" b="1" i="0" u="none" strike="noStrike"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caused by $24MM charge-off of Oil &amp; Gas account Paragon Offshore Limited after the November sale of  SBNA’s participation in a syndicated loan at 68.7</a:t>
                      </a:r>
                      <a:r>
                        <a:rPr lang="en-US" sz="800" b="0" i="0" u="none" strike="noStrike" dirty="0" smtClean="0">
                          <a:solidFill>
                            <a:schemeClr val="tx1"/>
                          </a:solidFill>
                          <a:effectLst/>
                          <a:latin typeface="Arial" panose="020B0604020202020204" pitchFamily="34" charset="0"/>
                          <a:cs typeface="Arial" panose="020B0604020202020204" pitchFamily="34" charset="0"/>
                        </a:rPr>
                        <a:t>%.</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8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rgbClr val="000000"/>
                          </a:solidFill>
                          <a:effectLst/>
                          <a:latin typeface="Arial" panose="020B0604020202020204" pitchFamily="34" charset="0"/>
                          <a:cs typeface="Arial" panose="020B0604020202020204" pitchFamily="34" charset="0"/>
                        </a:rPr>
                        <a:t>The Oil and Gas group has seen a continued increase in classified assets, higher provisions and charge offs.</a:t>
                      </a:r>
                      <a:r>
                        <a:rPr lang="en-US" sz="800" b="0" i="0" u="none" strike="noStrike" dirty="0" smtClean="0">
                          <a:solidFill>
                            <a:srgbClr val="000000"/>
                          </a:solidFill>
                          <a:effectLst/>
                          <a:latin typeface="Arial" panose="020B0604020202020204" pitchFamily="34" charset="0"/>
                          <a:cs typeface="Arial" panose="020B0604020202020204" pitchFamily="34" charset="0"/>
                        </a:rPr>
                        <a:t> </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163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 remains in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due to an increase in Commercial Real Estate (CRE) investment. Business is seeing a decrease in multi-family in 2016 while Enterprise Risk Management is showing an increase because investment CRE is included in the total exposure. </a:t>
                      </a:r>
                      <a:r>
                        <a:rPr lang="en-US" sz="800" b="0" i="0" u="sng" strike="noStrike" kern="1200" baseline="0" dirty="0" smtClean="0">
                          <a:solidFill>
                            <a:schemeClr val="dk1"/>
                          </a:solidFill>
                          <a:effectLst/>
                          <a:latin typeface="Arial" panose="020B0604020202020204" pitchFamily="34" charset="0"/>
                          <a:ea typeface="SimSun"/>
                          <a:cs typeface="Arial" panose="020B0604020202020204" pitchFamily="34" charset="0"/>
                        </a:rPr>
                        <a:t>Action plan: TBD</a:t>
                      </a:r>
                    </a:p>
                    <a:p>
                      <a:pPr marL="0" marR="0" indent="0" algn="l" defTabSz="457200" rtl="0" eaLnBrk="1" fontAlgn="t" latinLnBrk="0" hangingPunct="1">
                        <a:lnSpc>
                          <a:spcPct val="100000"/>
                        </a:lnSpc>
                        <a:spcBef>
                          <a:spcPts val="0"/>
                        </a:spcBef>
                        <a:spcAft>
                          <a:spcPts val="0"/>
                        </a:spcAft>
                        <a:buClrTx/>
                        <a:buSzTx/>
                        <a:buFontTx/>
                        <a:buNone/>
                        <a:tabLst/>
                        <a:defRPr/>
                      </a:pPr>
                      <a:endParaRPr lang="en-US" sz="8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Auto Net Charge-Off deteriorated as the values increased from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7.90%</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Apr’16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7.98%</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May’16. Due to an increase of high risk thin file/out of buy box loans from 2015 originations in SC’s credit mix, charge-offs on the auto portfolio have risen and will continue to rise in 2016. 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Revisions/Updates of the Action Plan are due July 6, 2016.</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99659">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Residual </a:t>
                      </a:r>
                      <a:r>
                        <a:rPr lang="en-US" sz="85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102% below</a:t>
                      </a:r>
                      <a:r>
                        <a:rPr lang="en-US" sz="8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 Red</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limit 110</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800" b="0" i="0" u="sng" strike="noStrike" kern="1200" baseline="0" dirty="0" smtClean="0">
                          <a:solidFill>
                            <a:srgbClr val="000000"/>
                          </a:solidFill>
                          <a:effectLst/>
                          <a:latin typeface="Arial" panose="020B0604020202020204" pitchFamily="34" charset="0"/>
                          <a:ea typeface="+mn-ea"/>
                          <a:cs typeface="Arial" panose="020B0604020202020204" pitchFamily="34" charset="0"/>
                        </a:rPr>
                        <a:t>I</a:t>
                      </a:r>
                      <a:r>
                        <a:rPr lang="en-US" sz="800" b="0" i="0" u="sng" strike="noStrike" dirty="0" smtClean="0">
                          <a:solidFill>
                            <a:srgbClr val="000000"/>
                          </a:solidFill>
                          <a:effectLst/>
                          <a:latin typeface="Arial" panose="020B0604020202020204" pitchFamily="34" charset="0"/>
                          <a:cs typeface="Arial" panose="020B0604020202020204" pitchFamily="34" charset="0"/>
                        </a:rPr>
                        <a:t>mplementation of enhanced data sourcing includes a more detailed calculation of the metric under US regulatory standards resulting in lower results since February 2016. </a:t>
                      </a:r>
                      <a:r>
                        <a:rPr lang="en-US" sz="800" b="0" i="0" u="none" strike="noStrike" dirty="0" smtClean="0">
                          <a:solidFill>
                            <a:srgbClr val="000000"/>
                          </a:solidFill>
                          <a:effectLst/>
                          <a:latin typeface="Arial" panose="020B0604020202020204" pitchFamily="34" charset="0"/>
                          <a:cs typeface="Arial" panose="020B0604020202020204" pitchFamily="34" charset="0"/>
                        </a:rPr>
                        <a:t>SBNA is currently in the process of approving new RAS limits and threshold.(New:</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8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r>
                        <a:rPr lang="en-US" sz="800" b="0" i="0" u="sng" strike="noStrike" dirty="0" smtClean="0">
                          <a:solidFill>
                            <a:srgbClr val="000000"/>
                          </a:solidFill>
                          <a:effectLst/>
                          <a:latin typeface="Arial" panose="020B0604020202020204" pitchFamily="34" charset="0"/>
                          <a:cs typeface="Arial" panose="020B0604020202020204" pitchFamily="34" charset="0"/>
                        </a:rPr>
                        <a:t>.</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sng" strike="noStrike" dirty="0" smtClean="0">
                          <a:solidFill>
                            <a:srgbClr val="000000"/>
                          </a:solidFill>
                          <a:effectLst/>
                          <a:latin typeface="Arial" panose="020B0604020202020204" pitchFamily="34" charset="0"/>
                          <a:cs typeface="Arial" panose="020B0604020202020204" pitchFamily="34" charset="0"/>
                        </a:rPr>
                        <a:t>SBNA</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MVE) sensitivity (+/- 200 bps shock)  and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NII sensitivity (+/- 100 bps shock)  below </a:t>
                      </a:r>
                      <a:r>
                        <a:rPr lang="en-US" sz="800" b="1" i="0" u="sng" strike="noStrike" kern="1200" dirty="0" smtClean="0">
                          <a:solidFill>
                            <a:srgbClr val="FFC000"/>
                          </a:solidFill>
                          <a:effectLst/>
                          <a:latin typeface="Arial" panose="020B0604020202020204" pitchFamily="34" charset="0"/>
                          <a:ea typeface="+mn-ea"/>
                          <a:cs typeface="Arial" panose="020B0604020202020204" pitchFamily="34" charset="0"/>
                        </a:rPr>
                        <a:t>Amber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triggers. </a:t>
                      </a:r>
                    </a:p>
                    <a:p>
                      <a:pPr algn="l" fontAlgn="t"/>
                      <a:r>
                        <a:rPr lang="en-US" sz="800" b="1" i="0" u="sng" strike="noStrike" dirty="0" smtClean="0">
                          <a:solidFill>
                            <a:srgbClr val="000000"/>
                          </a:solidFill>
                          <a:effectLst/>
                          <a:latin typeface="Arial" panose="020B0604020202020204" pitchFamily="34" charset="0"/>
                          <a:cs typeface="Arial" panose="020B0604020202020204" pitchFamily="34" charset="0"/>
                        </a:rPr>
                        <a:t>SHUSA</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800" b="0" i="0" u="sng" strike="noStrike" dirty="0" smtClean="0">
                          <a:solidFill>
                            <a:srgbClr val="000000"/>
                          </a:solidFill>
                          <a:effectLst/>
                          <a:latin typeface="Arial" panose="020B0604020202020204" pitchFamily="34" charset="0"/>
                          <a:cs typeface="Arial" panose="020B0604020202020204" pitchFamily="34" charset="0"/>
                        </a:rPr>
                        <a:t>erminated $1.5B in Existing FHLB Pay-Fixed Swaps on 05/20</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800" b="0" i="0" u="sng" strike="noStrike" dirty="0" smtClean="0">
                          <a:solidFill>
                            <a:srgbClr val="000000"/>
                          </a:solidFill>
                          <a:effectLst/>
                          <a:latin typeface="Arial" panose="020B0604020202020204" pitchFamily="34" charset="0"/>
                          <a:cs typeface="Arial" panose="020B0604020202020204" pitchFamily="34" charset="0"/>
                        </a:rPr>
                        <a:t>from $(133) mm to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800" b="0" i="0" u="sng" strike="noStrike" dirty="0" smtClean="0">
                          <a:solidFill>
                            <a:srgbClr val="000000"/>
                          </a:solidFill>
                          <a:effectLst/>
                          <a:latin typeface="Arial" panose="020B0604020202020204" pitchFamily="34" charset="0"/>
                          <a:cs typeface="Arial" panose="020B0604020202020204" pitchFamily="34" charset="0"/>
                        </a:rPr>
                        <a:t>119) mm </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8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MVE.</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99659">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MTM </a:t>
                      </a:r>
                      <a:r>
                        <a:rPr lang="en-US" sz="85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sng" strike="noStrike" dirty="0" smtClean="0">
                          <a:solidFill>
                            <a:srgbClr val="000000"/>
                          </a:solidFill>
                          <a:effectLst/>
                          <a:latin typeface="Arial" panose="020B0604020202020204" pitchFamily="34" charset="0"/>
                          <a:cs typeface="Arial" panose="020B0604020202020204" pitchFamily="34" charset="0"/>
                        </a:rPr>
                        <a:t>Metrics within appetite</a:t>
                      </a:r>
                      <a:r>
                        <a:rPr lang="en-US" sz="800" b="0" i="0" u="sng" strike="noStrike" baseline="0" dirty="0" smtClean="0">
                          <a:solidFill>
                            <a:srgbClr val="000000"/>
                          </a:solidFill>
                          <a:effectLst/>
                          <a:latin typeface="Arial" panose="020B0604020202020204" pitchFamily="34" charset="0"/>
                          <a:cs typeface="Arial" panose="020B0604020202020204" pitchFamily="34" charset="0"/>
                        </a:rPr>
                        <a:t> (projected).</a:t>
                      </a:r>
                      <a:endParaRPr lang="en-US" sz="8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27841">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SC: </a:t>
                      </a:r>
                      <a:r>
                        <a:rPr lang="en-US" sz="800" b="0" i="0" u="none" strike="noStrike" dirty="0" smtClean="0">
                          <a:solidFill>
                            <a:srgbClr val="000000"/>
                          </a:solidFill>
                          <a:effectLst/>
                          <a:latin typeface="Arial" panose="020B0604020202020204" pitchFamily="34" charset="0"/>
                          <a:cs typeface="Arial" panose="020B0604020202020204" pitchFamily="34" charset="0"/>
                        </a:rPr>
                        <a:t>Metrics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reported quarterly. </a:t>
                      </a:r>
                      <a:r>
                        <a:rPr lang="en-US" sz="800" b="0" i="0" u="none" strike="noStrike" dirty="0" smtClean="0">
                          <a:solidFill>
                            <a:srgbClr val="000000"/>
                          </a:solidFill>
                          <a:effectLst/>
                          <a:latin typeface="Arial" panose="020B0604020202020204" pitchFamily="34" charset="0"/>
                          <a:cs typeface="Arial" panose="020B0604020202020204" pitchFamily="34" charset="0"/>
                        </a:rPr>
                        <a:t>To note, there were 0 material events (&gt;$200K)</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8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Once the final quarterly number comes in, this will be updated from Amber</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3750">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Model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 Due to potential late delivery of first line model documentation from Madrid, the overall status is set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MRMG has a contingency plan in place to validate these models using legacy documentation if necessary.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57019">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Compliance </a:t>
                      </a:r>
                      <a:r>
                        <a:rPr lang="en-US" sz="850" b="1" i="0" u="none" strike="noStrike" dirty="0">
                          <a:solidFill>
                            <a:schemeClr val="tx1"/>
                          </a:solidFill>
                          <a:effectLst/>
                          <a:latin typeface="Arial" panose="020B0604020202020204" pitchFamily="34" charset="0"/>
                          <a:cs typeface="Arial" panose="020B0604020202020204" pitchFamily="34" charset="0"/>
                        </a:rPr>
                        <a:t>and </a:t>
                      </a:r>
                      <a:r>
                        <a:rPr lang="en-US" sz="85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SHUSA</a:t>
                      </a:r>
                      <a:r>
                        <a:rPr lang="en-US" sz="800" b="0" i="0" u="none" strike="noStrike"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23 MR(I)As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May 31 </a:t>
                      </a:r>
                      <a:r>
                        <a:rPr lang="en-US" sz="800" b="0" i="0" u="none" strike="noStrike" dirty="0" smtClean="0">
                          <a:solidFill>
                            <a:srgbClr val="000000"/>
                          </a:solidFill>
                          <a:effectLst/>
                          <a:latin typeface="Arial" panose="020B0604020202020204" pitchFamily="34" charset="0"/>
                          <a:cs typeface="Arial" panose="020B0604020202020204" pitchFamily="34" charset="0"/>
                        </a:rPr>
                        <a:t>as the Federal Reserve closed two MRIAs during May 2016</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CART</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plans addressing MR(I)As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0" i="0" u="none" strike="noStrike" dirty="0" smtClean="0">
                          <a:solidFill>
                            <a:srgbClr val="000000"/>
                          </a:solidFill>
                          <a:effectLst/>
                          <a:latin typeface="Arial" panose="020B0604020202020204" pitchFamily="34" charset="0"/>
                          <a:cs typeface="Arial" panose="020B0604020202020204" pitchFamily="34" charset="0"/>
                        </a:rPr>
                        <a:t>: 3 OCC enforcement actions against SBNA. Continued work on Heightened Standards and on existing OCC enforcement actions; Board is monitoring</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3" name="Rectangle 2"/>
          <p:cNvSpPr/>
          <p:nvPr/>
        </p:nvSpPr>
        <p:spPr>
          <a:xfrm>
            <a:off x="7759590" y="58189"/>
            <a:ext cx="1290215" cy="55775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Underlined items pending update</a:t>
            </a:r>
            <a:endParaRPr lang="en-US" sz="1100" b="1" dirty="0"/>
          </a:p>
        </p:txBody>
      </p:sp>
    </p:spTree>
    <p:extLst>
      <p:ext uri="{BB962C8B-B14F-4D97-AF65-F5344CB8AC3E}">
        <p14:creationId xmlns:p14="http://schemas.microsoft.com/office/powerpoint/2010/main" val="252159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96801217"/>
              </p:ext>
            </p:extLst>
          </p:nvPr>
        </p:nvGraphicFramePr>
        <p:xfrm>
          <a:off x="290270" y="477986"/>
          <a:ext cx="8531849" cy="5779008"/>
        </p:xfrm>
        <a:graphic>
          <a:graphicData uri="http://schemas.openxmlformats.org/drawingml/2006/table">
            <a:tbl>
              <a:tblPr firstRow="1" bandRow="1"/>
              <a:tblGrid>
                <a:gridCol w="813486"/>
                <a:gridCol w="723993"/>
                <a:gridCol w="1238069"/>
                <a:gridCol w="845429"/>
                <a:gridCol w="845429"/>
                <a:gridCol w="715242"/>
                <a:gridCol w="500669"/>
                <a:gridCol w="615648"/>
                <a:gridCol w="2233884"/>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May-16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TBD</a:t>
                      </a: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600" b="0" i="0" u="sng"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sng" strike="noStrike" dirty="0" err="1" smtClean="0">
                          <a:solidFill>
                            <a:srgbClr val="000000"/>
                          </a:solidFill>
                          <a:effectLst/>
                          <a:latin typeface="Arial" panose="020B0604020202020204" pitchFamily="34" charset="0"/>
                          <a:cs typeface="Arial" panose="020B0604020202020204" pitchFamily="34" charset="0"/>
                        </a:rPr>
                        <a:t>bn</a:t>
                      </a:r>
                      <a:r>
                        <a:rPr lang="en-US" sz="600" b="0" i="0" u="sng"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sng"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119) mm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23</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u="none"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u="none"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endParaRPr lang="en-US" sz="6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u="none" kern="1200" dirty="0" smtClean="0">
                          <a:solidFill>
                            <a:prstClr val="black"/>
                          </a:solidFill>
                          <a:latin typeface="Arial" panose="020B0604020202020204" pitchFamily="34" charset="0"/>
                          <a:ea typeface="MS PGothic" pitchFamily="34" charset="-128"/>
                          <a:cs typeface="Arial" panose="020B0604020202020204" pitchFamily="34" charset="0"/>
                        </a:rPr>
                        <a:t>Action plan: Limit proposal in progress, scheduled for June Board</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u="sng"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$4.99B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endParaRPr lang="en-US" sz="600" b="0" i="0" u="none" strike="noStrike" kern="1200" dirty="0" smtClean="0">
                        <a:solidFill>
                          <a:schemeClr val="bg1">
                            <a:lumMod val="50000"/>
                          </a:schemeClr>
                        </a:solidFill>
                        <a:effectLst/>
                        <a:latin typeface="Arial"/>
                        <a:ea typeface="+mn-ea"/>
                        <a:cs typeface="+mn-cs"/>
                      </a:endParaRP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r>
                        <a:rPr lang="en-US" sz="600" b="0" i="0" u="none" strike="noStrike" kern="1200" dirty="0" smtClean="0">
                          <a:solidFill>
                            <a:schemeClr val="bg1">
                              <a:lumMod val="50000"/>
                            </a:schemeClr>
                          </a:solidFill>
                          <a:effectLst/>
                          <a:latin typeface="Arial"/>
                          <a:ea typeface="+mn-ea"/>
                          <a:cs typeface="+mn-cs"/>
                        </a:rPr>
                        <a:t>)</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endParaRPr lang="en-US" sz="600" b="0"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a:t>
                      </a:r>
                      <a:r>
                        <a:rPr lang="en-US" sz="600" b="0" i="0" u="none" strike="noStrike" kern="1200" dirty="0" smtClean="0">
                          <a:solidFill>
                            <a:schemeClr val="bg1">
                              <a:lumMod val="50000"/>
                            </a:schemeClr>
                          </a:solidFill>
                          <a:effectLst/>
                          <a:latin typeface="Arial"/>
                          <a:ea typeface="+mn-ea"/>
                          <a:cs typeface="+mn-cs"/>
                        </a:rPr>
                        <a:t>Financial &amp; Insurance</a:t>
                      </a:r>
                      <a:r>
                        <a:rPr lang="en-US" sz="600" b="0" i="0" u="none" strike="noStrike" kern="1200" dirty="0">
                          <a:solidFill>
                            <a:schemeClr val="bg1">
                              <a:lumMod val="50000"/>
                            </a:schemeClr>
                          </a:solidFill>
                          <a:effectLst/>
                          <a:latin typeface="Arial"/>
                          <a:ea typeface="+mn-ea"/>
                          <a:cs typeface="+mn-cs"/>
                        </a:rPr>
                        <a:t>)</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u="none"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600" b="1" i="0" u="none" strike="noStrike"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0" i="0" u="none" strike="noStrike" baseline="0" dirty="0" smtClean="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(Utilities)</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sng" strike="noStrike" baseline="0" smtClean="0">
                          <a:solidFill>
                            <a:srgbClr val="000000"/>
                          </a:solidFill>
                          <a:effectLst/>
                          <a:latin typeface="Arial" panose="020B0604020202020204" pitchFamily="34" charset="0"/>
                          <a:cs typeface="Arial" panose="020B0604020202020204" pitchFamily="34" charset="0"/>
                        </a:rPr>
                        <a:t>Action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plan: TBD</a:t>
                      </a:r>
                      <a:endParaRPr lang="en-US" sz="600" b="0" i="0" u="sng" strike="noStrike" dirty="0" smtClean="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102%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111%</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sng"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a:t>
                      </a:r>
                      <a:r>
                        <a:rPr lang="en-US" sz="600" b="0" i="0" u="none" strike="noStrike" dirty="0" smtClean="0">
                          <a:solidFill>
                            <a:srgbClr val="000000"/>
                          </a:solidFill>
                          <a:effectLst/>
                          <a:latin typeface="Arial" panose="020B0604020202020204" pitchFamily="34" charset="0"/>
                          <a:cs typeface="Arial" panose="020B0604020202020204" pitchFamily="34" charset="0"/>
                        </a:rPr>
                        <a:t>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TBD</a:t>
                      </a: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sng" strike="noStrike" baseline="0" dirty="0" smtClean="0">
                          <a:solidFill>
                            <a:srgbClr val="000000"/>
                          </a:solidFill>
                          <a:effectLst/>
                          <a:latin typeface="Arial" panose="020B0604020202020204" pitchFamily="34" charset="0"/>
                          <a:cs typeface="Arial" panose="020B0604020202020204" pitchFamily="34" charset="0"/>
                        </a:rPr>
                        <a:t>T</a:t>
                      </a:r>
                      <a:r>
                        <a:rPr lang="en-US" sz="600" b="0" i="0" u="sng" strike="noStrike" dirty="0" smtClean="0">
                          <a:solidFill>
                            <a:srgbClr val="000000"/>
                          </a:solidFill>
                          <a:effectLst/>
                          <a:latin typeface="Arial" panose="020B0604020202020204" pitchFamily="34" charset="0"/>
                          <a:cs typeface="Arial" panose="020B0604020202020204" pitchFamily="34" charset="0"/>
                        </a:rPr>
                        <a:t>ermination</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sng" strike="noStrike" dirty="0" smtClean="0">
                          <a:solidFill>
                            <a:srgbClr val="000000"/>
                          </a:solidFill>
                          <a:effectLst/>
                          <a:latin typeface="Arial" panose="020B0604020202020204" pitchFamily="34" charset="0"/>
                          <a:cs typeface="Arial" panose="020B0604020202020204" pitchFamily="34" charset="0"/>
                        </a:rPr>
                        <a:t> $1.5 </a:t>
                      </a:r>
                      <a:r>
                        <a:rPr lang="en-US" sz="600" b="0" i="0" u="sng" strike="noStrike" dirty="0" err="1" smtClean="0">
                          <a:solidFill>
                            <a:srgbClr val="000000"/>
                          </a:solidFill>
                          <a:effectLst/>
                          <a:latin typeface="Arial" panose="020B0604020202020204" pitchFamily="34" charset="0"/>
                          <a:cs typeface="Arial" panose="020B0604020202020204" pitchFamily="34" charset="0"/>
                        </a:rPr>
                        <a:t>bn</a:t>
                      </a:r>
                      <a:r>
                        <a:rPr lang="en-US" sz="600" b="0" i="0" u="sng"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endParaRPr lang="en-US" sz="6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sng"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for a) the </a:t>
                      </a:r>
                      <a:r>
                        <a:rPr lang="en-US" sz="600" b="0" i="0" u="none" strike="noStrike" dirty="0" smtClean="0">
                          <a:solidFill>
                            <a:srgbClr val="000000"/>
                          </a:solidFill>
                          <a:effectLst/>
                          <a:latin typeface="Arial" panose="020B0604020202020204" pitchFamily="34" charset="0"/>
                          <a:cs typeface="Arial" panose="020B0604020202020204" pitchFamily="34" charset="0"/>
                        </a:rPr>
                        <a:t>loans still on SCs Book to work their way through the system, and b) for the credit mix to be fully impacted by the Buy Box changes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Revisions/Updates of the Action Plan are due July 6, 2016</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600" b="1" kern="1200" baseline="0" dirty="0" smtClean="0">
                          <a:solidFill>
                            <a:schemeClr val="tx1"/>
                          </a:solidFill>
                          <a:latin typeface="Arial" panose="020B0604020202020204" pitchFamily="34" charset="0"/>
                          <a:ea typeface="+mn-ea"/>
                          <a:cs typeface="Arial" panose="020B0604020202020204" pitchFamily="34" charset="0"/>
                        </a:rPr>
                        <a:t>3Q 15</a:t>
                      </a:r>
                      <a:endParaRPr lang="en-US" sz="6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7</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4</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3</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
        <p:nvSpPr>
          <p:cNvPr id="7" name="Rectangle 6"/>
          <p:cNvSpPr/>
          <p:nvPr/>
        </p:nvSpPr>
        <p:spPr>
          <a:xfrm>
            <a:off x="7759590" y="58189"/>
            <a:ext cx="1290215" cy="55775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Underlined items pending update</a:t>
            </a:r>
            <a:endParaRPr lang="en-US" sz="1100" b="1" dirty="0"/>
          </a:p>
        </p:txBody>
      </p:sp>
    </p:spTree>
    <p:extLst>
      <p:ext uri="{BB962C8B-B14F-4D97-AF65-F5344CB8AC3E}">
        <p14:creationId xmlns:p14="http://schemas.microsoft.com/office/powerpoint/2010/main" val="291156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71315772"/>
              </p:ext>
            </p:extLst>
          </p:nvPr>
        </p:nvGraphicFramePr>
        <p:xfrm>
          <a:off x="381000" y="304800"/>
          <a:ext cx="8441119" cy="4357035"/>
        </p:xfrm>
        <a:graphic>
          <a:graphicData uri="http://schemas.openxmlformats.org/drawingml/2006/table">
            <a:tbl>
              <a:tblPr firstRow="1" bandRow="1"/>
              <a:tblGrid>
                <a:gridCol w="704692"/>
                <a:gridCol w="562124"/>
                <a:gridCol w="1968089"/>
                <a:gridCol w="560317"/>
                <a:gridCol w="560317"/>
                <a:gridCol w="560317"/>
                <a:gridCol w="591334"/>
                <a:gridCol w="636821"/>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a:t>
                      </a:r>
                      <a:r>
                        <a:rPr lang="en-US" sz="800" b="1" kern="1200" baseline="0" dirty="0" smtClean="0">
                          <a:solidFill>
                            <a:schemeClr val="tx1"/>
                          </a:solidFill>
                          <a:latin typeface="Arial" panose="020B0604020202020204" pitchFamily="34" charset="0"/>
                          <a:ea typeface="+mn-ea"/>
                          <a:cs typeface="Arial" panose="020B0604020202020204" pitchFamily="34" charset="0"/>
                        </a:rPr>
                        <a:t>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12.19%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12.07%</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13.79%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13.65%</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15.60%</a:t>
                      </a:r>
                      <a:endParaRPr lang="en-US" sz="800" b="1"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11.50%</a:t>
                      </a:r>
                      <a:endParaRPr lang="en-US" sz="800" b="1"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15.83%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15.78%</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11.32%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11.09%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11.24%</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12.29%</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11.98%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$37.1B(with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$38.7B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$40.7B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$36.0B (excl.</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$36.0B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22770898"/>
              </p:ext>
            </p:extLst>
          </p:nvPr>
        </p:nvGraphicFramePr>
        <p:xfrm>
          <a:off x="304800" y="257870"/>
          <a:ext cx="8517321" cy="5124898"/>
        </p:xfrm>
        <a:graphic>
          <a:graphicData uri="http://schemas.openxmlformats.org/drawingml/2006/table">
            <a:tbl>
              <a:tblPr firstRow="1" bandRow="1"/>
              <a:tblGrid>
                <a:gridCol w="837768"/>
                <a:gridCol w="1675540"/>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27.76%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smtClean="0">
                          <a:solidFill>
                            <a:srgbClr val="000000"/>
                          </a:solidFill>
                          <a:effectLst/>
                          <a:latin typeface="Arial"/>
                        </a:rPr>
                        <a:t>0.52%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0.43%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0.04%</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0.06%</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10.86%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TBD</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$4.99B</a:t>
                      </a:r>
                    </a:p>
                    <a:p>
                      <a:pPr marL="0" algn="ctr" defTabSz="457200" rtl="0" eaLnBrk="1" fontAlgn="b" latinLnBrk="0" hangingPunct="1">
                        <a:lnSpc>
                          <a:spcPct val="100000"/>
                        </a:lnSpc>
                        <a:spcBef>
                          <a:spcPts val="0"/>
                        </a:spcBef>
                        <a:spcAft>
                          <a:spcPts val="0"/>
                        </a:spcAft>
                      </a:pPr>
                      <a:r>
                        <a:rPr lang="en-US" sz="700" b="0" i="0" u="none" strike="noStrike" kern="1200" dirty="0" smtClean="0">
                          <a:solidFill>
                            <a:schemeClr val="bg1">
                              <a:lumMod val="50000"/>
                            </a:schemeClr>
                          </a:solidFill>
                          <a:effectLst/>
                          <a:latin typeface="Arial"/>
                          <a:ea typeface="+mn-ea"/>
                          <a:cs typeface="+mn-cs"/>
                        </a:rPr>
                        <a:t>(Financial &amp; Insurance)</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0" i="0" u="none" strike="noStrike" kern="1200" dirty="0" smtClean="0">
                          <a:solidFill>
                            <a:schemeClr val="bg1">
                              <a:lumMod val="50000"/>
                            </a:schemeClr>
                          </a:solidFill>
                          <a:effectLst/>
                          <a:latin typeface="Arial"/>
                          <a:ea typeface="+mn-ea"/>
                          <a:cs typeface="+mn-cs"/>
                        </a:rPr>
                        <a:t>(Financial &amp; Insurance)</a:t>
                      </a:r>
                      <a:endParaRPr lang="en-US" sz="700" b="0"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700" b="1" i="0" u="none" strike="noStrike"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0" i="0" u="none" strike="noStrike" baseline="0" dirty="0" smtClean="0">
                          <a:solidFill>
                            <a:schemeClr val="bg1">
                              <a:lumMod val="50000"/>
                            </a:schemeClr>
                          </a:solidFill>
                          <a:effectLst/>
                          <a:latin typeface="Arial"/>
                        </a:rPr>
                        <a:t>(Utilities)</a:t>
                      </a:r>
                      <a:endParaRPr lang="en-US" sz="7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$8.83B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$10.52B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$10.52B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$500MM</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$6.07B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10359494"/>
              </p:ext>
            </p:extLst>
          </p:nvPr>
        </p:nvGraphicFramePr>
        <p:xfrm>
          <a:off x="304798"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2.63%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TBD</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TBD</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TBD</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TBD</a:t>
                      </a:r>
                      <a:endParaRPr lang="en-US" sz="8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TBD</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14.1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8.1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$(36)MM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$(132)MM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baseline="0" dirty="0" smtClean="0">
                          <a:solidFill>
                            <a:schemeClr val="tx1"/>
                          </a:solidFill>
                          <a:latin typeface="Arial" panose="020B0604020202020204" pitchFamily="34" charset="0"/>
                          <a:ea typeface="+mn-ea"/>
                          <a:cs typeface="Arial" panose="020B0604020202020204" pitchFamily="34" charset="0"/>
                        </a:rPr>
                        <a:t>TBD</a:t>
                      </a:r>
                      <a:endParaRPr lang="en-US" sz="800" b="1"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TBD</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629400"/>
            <a:ext cx="366655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SC value is not available; projected metric value is within risk appetite.</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55284079"/>
              </p:ext>
            </p:extLst>
          </p:nvPr>
        </p:nvGraphicFramePr>
        <p:xfrm>
          <a:off x="321880" y="450050"/>
          <a:ext cx="8500240" cy="2288548"/>
        </p:xfrm>
        <a:graphic>
          <a:graphicData uri="http://schemas.openxmlformats.org/drawingml/2006/table">
            <a:tbl>
              <a:tblPr firstRow="1" bandRow="1"/>
              <a:tblGrid>
                <a:gridCol w="871930"/>
                <a:gridCol w="1743867"/>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May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baseline="0" dirty="0" smtClean="0">
                          <a:solidFill>
                            <a:schemeClr val="tx1"/>
                          </a:solidFill>
                          <a:effectLst/>
                          <a:latin typeface="Arial" panose="020B0604020202020204" pitchFamily="34" charset="0"/>
                          <a:cs typeface="Arial" panose="020B0604020202020204" pitchFamily="34" charset="0"/>
                        </a:rPr>
                        <a:t>SC </a:t>
                      </a:r>
                      <a:r>
                        <a:rPr lang="en-US" sz="800" b="0" dirty="0" smtClean="0">
                          <a:solidFill>
                            <a:schemeClr val="tx1"/>
                          </a:solidFill>
                          <a:effectLst/>
                          <a:latin typeface="Arial" panose="020B0604020202020204" pitchFamily="34" charset="0"/>
                          <a:cs typeface="Arial" panose="020B0604020202020204" pitchFamily="34" charset="0"/>
                        </a:rPr>
                        <a:t>– 20</a:t>
                      </a:r>
                      <a:r>
                        <a:rPr lang="en-US" sz="800" b="0" baseline="0" dirty="0" smtClean="0">
                          <a:solidFill>
                            <a:schemeClr val="tx1"/>
                          </a:solidFill>
                          <a:effectLst/>
                          <a:latin typeface="Arial" panose="020B0604020202020204" pitchFamily="34" charset="0"/>
                          <a:cs typeface="Arial" panose="020B0604020202020204" pitchFamily="34" charset="0"/>
                        </a:rPr>
                        <a:t> </a:t>
                      </a:r>
                      <a:endParaRPr lang="en-US" sz="800" b="0"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SBNA – 26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Other </a:t>
                      </a:r>
                      <a:r>
                        <a:rPr lang="en-US" sz="800" b="0" dirty="0" err="1" smtClean="0">
                          <a:solidFill>
                            <a:schemeClr val="tx1"/>
                          </a:solidFill>
                          <a:effectLst/>
                          <a:latin typeface="Arial" panose="020B0604020202020204" pitchFamily="34" charset="0"/>
                          <a:ea typeface="Calibri"/>
                          <a:cs typeface="Arial" panose="020B0604020202020204" pitchFamily="34" charset="0"/>
                        </a:rPr>
                        <a:t>ent</a:t>
                      </a:r>
                      <a:r>
                        <a:rPr lang="en-US" sz="800" b="0" dirty="0" smtClean="0">
                          <a:solidFill>
                            <a:schemeClr val="tx1"/>
                          </a:solidFill>
                          <a:effectLst/>
                          <a:latin typeface="Arial" panose="020B0604020202020204" pitchFamily="34" charset="0"/>
                          <a:ea typeface="Calibri"/>
                          <a:cs typeface="Arial" panose="020B0604020202020204" pitchFamily="34" charset="0"/>
                        </a:rPr>
                        <a:t>.</a:t>
                      </a:r>
                      <a:r>
                        <a:rPr lang="en-US" sz="800" b="0" baseline="0" dirty="0" smtClean="0">
                          <a:solidFill>
                            <a:schemeClr val="tx1"/>
                          </a:solidFill>
                          <a:effectLst/>
                          <a:latin typeface="Arial" panose="020B0604020202020204" pitchFamily="34" charset="0"/>
                          <a:ea typeface="Calibri"/>
                          <a:cs typeface="Arial" panose="020B0604020202020204" pitchFamily="34" charset="0"/>
                        </a:rPr>
                        <a:t> </a:t>
                      </a:r>
                      <a:r>
                        <a:rPr lang="en-US" sz="800" b="0" dirty="0" smtClean="0">
                          <a:solidFill>
                            <a:schemeClr val="tx1"/>
                          </a:solidFill>
                          <a:effectLst/>
                          <a:latin typeface="Arial" panose="020B0604020202020204" pitchFamily="34" charset="0"/>
                          <a:cs typeface="Arial" panose="020B0604020202020204" pitchFamily="34" charset="0"/>
                        </a:rPr>
                        <a:t>–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0.81%</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endParaRPr lang="en-US" sz="800" b="1" dirty="0" smtClean="0">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67170996"/>
              </p:ext>
            </p:extLst>
          </p:nvPr>
        </p:nvGraphicFramePr>
        <p:xfrm>
          <a:off x="325606" y="2890388"/>
          <a:ext cx="8496514" cy="1677037"/>
        </p:xfrm>
        <a:graphic>
          <a:graphicData uri="http://schemas.openxmlformats.org/drawingml/2006/table">
            <a:tbl>
              <a:tblPr firstRow="1" bandRow="1"/>
              <a:tblGrid>
                <a:gridCol w="871548"/>
                <a:gridCol w="1743103"/>
                <a:gridCol w="1379955"/>
                <a:gridCol w="951577"/>
                <a:gridCol w="951577"/>
                <a:gridCol w="951577"/>
                <a:gridCol w="832524"/>
                <a:gridCol w="814653"/>
              </a:tblGrid>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7274</TotalTime>
  <Words>3416</Words>
  <Application>Microsoft Office PowerPoint</Application>
  <PresentationFormat>On-screen Show (4:3)</PresentationFormat>
  <Paragraphs>786</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1200</cp:revision>
  <cp:lastPrinted>2016-06-24T19:27:10Z</cp:lastPrinted>
  <dcterms:created xsi:type="dcterms:W3CDTF">2016-01-25T15:48:23Z</dcterms:created>
  <dcterms:modified xsi:type="dcterms:W3CDTF">2016-06-27T21:53:02Z</dcterms:modified>
</cp:coreProperties>
</file>