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 id="2147483672" r:id="rId5"/>
    <p:sldMasterId id="2147483676" r:id="rId6"/>
    <p:sldMasterId id="2147483680" r:id="rId7"/>
  </p:sldMasterIdLst>
  <p:notesMasterIdLst>
    <p:notesMasterId r:id="rId16"/>
  </p:notesMasterIdLst>
  <p:sldIdLst>
    <p:sldId id="256" r:id="rId8"/>
    <p:sldId id="283" r:id="rId9"/>
    <p:sldId id="284" r:id="rId10"/>
    <p:sldId id="278" r:id="rId11"/>
    <p:sldId id="279" r:id="rId12"/>
    <p:sldId id="280" r:id="rId13"/>
    <p:sldId id="281" r:id="rId14"/>
    <p:sldId id="282"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rish, Rut" initials="P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FFCC"/>
    <a:srgbClr val="FFCCCC"/>
    <a:srgbClr val="EEECE1"/>
    <a:srgbClr val="E8F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9" autoAdjust="0"/>
    <p:restoredTop sz="93913" autoAdjust="0"/>
  </p:normalViewPr>
  <p:slideViewPr>
    <p:cSldViewPr>
      <p:cViewPr>
        <p:scale>
          <a:sx n="110" d="100"/>
          <a:sy n="110" d="100"/>
        </p:scale>
        <p:origin x="-516" y="258"/>
      </p:cViewPr>
      <p:guideLst>
        <p:guide orient="horz" pos="624"/>
        <p:guide pos="1584"/>
      </p:guideLst>
    </p:cSldViewPr>
  </p:slideViewPr>
  <p:outlineViewPr>
    <p:cViewPr>
      <p:scale>
        <a:sx n="33" d="100"/>
        <a:sy n="33" d="100"/>
      </p:scale>
      <p:origin x="0" y="0"/>
    </p:cViewPr>
  </p:outlineViewPr>
  <p:notesTextViewPr>
    <p:cViewPr>
      <p:scale>
        <a:sx n="1" d="1"/>
        <a:sy n="1" d="1"/>
      </p:scale>
      <p:origin x="0" y="0"/>
    </p:cViewPr>
  </p:notesText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5448E58-F4CF-44A8-945A-50814826B206}" type="datetimeFigureOut">
              <a:rPr lang="en-US" smtClean="0"/>
              <a:t>6/30/2016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386FD3E-9833-4BD8-9BDD-48A38677E9CB}" type="slidenum">
              <a:rPr lang="en-US" smtClean="0"/>
              <a:t>‹#›</a:t>
            </a:fld>
            <a:endParaRPr lang="en-US"/>
          </a:p>
        </p:txBody>
      </p:sp>
    </p:spTree>
    <p:extLst>
      <p:ext uri="{BB962C8B-B14F-4D97-AF65-F5344CB8AC3E}">
        <p14:creationId xmlns:p14="http://schemas.microsoft.com/office/powerpoint/2010/main" val="192928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86FD3E-9833-4BD8-9BDD-48A38677E9CB}" type="slidenum">
              <a:rPr lang="en-US" smtClean="0"/>
              <a:t>4</a:t>
            </a:fld>
            <a:endParaRPr lang="en-US"/>
          </a:p>
        </p:txBody>
      </p:sp>
    </p:spTree>
    <p:extLst>
      <p:ext uri="{BB962C8B-B14F-4D97-AF65-F5344CB8AC3E}">
        <p14:creationId xmlns:p14="http://schemas.microsoft.com/office/powerpoint/2010/main" val="310441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00511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08602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86919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8292432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72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364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4070651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85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1428617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729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6819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229855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0428597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741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68195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1053744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826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478548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760766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691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9757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C0013-019A-4060-9DFC-9F9B4E485DC5}"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3609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C0013-019A-4060-9DFC-9F9B4E485DC5}" type="datetimeFigureOut">
              <a:rPr lang="en-US" smtClean="0"/>
              <a:t>6/30/2016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23658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C0013-019A-4060-9DFC-9F9B4E485DC5}" type="datetimeFigureOut">
              <a:rPr lang="en-US" smtClean="0"/>
              <a:t>6/30/2016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372122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C0013-019A-4060-9DFC-9F9B4E485DC5}" type="datetimeFigureOut">
              <a:rPr lang="en-US" smtClean="0"/>
              <a:t>6/30/2016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64420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C0013-019A-4060-9DFC-9F9B4E485DC5}" type="datetimeFigureOut">
              <a:rPr lang="en-US" smtClean="0"/>
              <a:t>6/30/2016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93605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6/30/2016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30424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6/30/2016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7527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image" Target="../media/image1.jpe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C0013-019A-4060-9DFC-9F9B4E485DC5}" type="datetimeFigureOut">
              <a:rPr lang="en-US" smtClean="0"/>
              <a:t>6/30/2016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3BEF3-74A0-43B7-8462-72BCEBF576A2}" type="slidenum">
              <a:rPr lang="en-US" smtClean="0"/>
              <a:t>‹#›</a:t>
            </a:fld>
            <a:endParaRPr lang="en-US"/>
          </a:p>
        </p:txBody>
      </p:sp>
    </p:spTree>
    <p:extLst>
      <p:ext uri="{BB962C8B-B14F-4D97-AF65-F5344CB8AC3E}">
        <p14:creationId xmlns:p14="http://schemas.microsoft.com/office/powerpoint/2010/main" val="305275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510552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036574110"/>
      </p:ext>
    </p:extLst>
  </p:cSld>
  <p:clrMap bg1="lt1" tx1="dk1" bg2="lt2" tx2="dk2" accent1="accent1" accent2="accent2" accent3="accent3" accent4="accent4" accent5="accent5" accent6="accent6" hlink="hlink" folHlink="folHlink"/>
  <p:sldLayoutIdLst>
    <p:sldLayoutId id="2147483665" r:id="rId1"/>
    <p:sldLayoutId id="2147483666"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27278221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810835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40477116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66556099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eaLnBrk="0" hangingPunct="0">
              <a:defRPr/>
            </a:pPr>
            <a:r>
              <a:rPr lang="en-US" sz="1400" dirty="0" smtClean="0">
                <a:solidFill>
                  <a:prstClr val="white">
                    <a:lumMod val="50000"/>
                  </a:prstClr>
                </a:solidFill>
                <a:latin typeface="Arial"/>
                <a:ea typeface="MS PGothic" pitchFamily="34" charset="-128"/>
                <a:cs typeface="Arial"/>
              </a:rPr>
              <a:t>Draft</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286664" y="174075"/>
            <a:ext cx="5606672" cy="307777"/>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31787" y="4349163"/>
            <a:ext cx="814228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ct val="120000"/>
              </a:lnSpc>
              <a:spcBef>
                <a:spcPct val="0"/>
              </a:spcBef>
            </a:pPr>
            <a:r>
              <a:rPr lang="en-US" dirty="0" smtClean="0">
                <a:solidFill>
                  <a:prstClr val="white">
                    <a:lumMod val="50000"/>
                  </a:prstClr>
                </a:solidFill>
                <a:latin typeface="Arial"/>
                <a:ea typeface="MS PGothic" pitchFamily="34" charset="-128"/>
                <a:cs typeface="Arial"/>
              </a:rPr>
              <a:t>SHUSA Risk Appetite</a:t>
            </a:r>
            <a:endParaRPr lang="en-US"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2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fontAlgn="base" hangingPunct="0">
              <a:lnSpc>
                <a:spcPts val="2700"/>
              </a:lnSpc>
              <a:spcBef>
                <a:spcPct val="0"/>
              </a:spcBef>
              <a:spcAft>
                <a:spcPts val="600"/>
              </a:spcAft>
            </a:pPr>
            <a:r>
              <a:rPr lang="en-US" sz="20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2000" b="1" dirty="0" smtClean="0">
                <a:solidFill>
                  <a:prstClr val="black"/>
                </a:solidFill>
                <a:latin typeface="Arial" panose="020B0604020202020204" pitchFamily="34" charset="0"/>
                <a:ea typeface="MS PGothic" pitchFamily="34" charset="-128"/>
                <a:cs typeface="Arial" panose="020B0604020202020204" pitchFamily="34" charset="0"/>
              </a:rPr>
              <a:t>Statement– May Report</a:t>
            </a:r>
          </a:p>
          <a:p>
            <a:pPr eaLnBrk="0" fontAlgn="base" hangingPunct="0">
              <a:lnSpc>
                <a:spcPts val="2700"/>
              </a:lnSpc>
              <a:spcBef>
                <a:spcPct val="0"/>
              </a:spcBef>
              <a:spcAft>
                <a:spcPts val="600"/>
              </a:spcAft>
            </a:pPr>
            <a:r>
              <a:rPr lang="en-US" dirty="0" smtClean="0">
                <a:solidFill>
                  <a:prstClr val="black"/>
                </a:solidFill>
                <a:latin typeface="Arial" panose="020B0604020202020204" pitchFamily="34" charset="0"/>
                <a:ea typeface="MS PGothic" pitchFamily="34" charset="-128"/>
                <a:cs typeface="Arial" panose="020B0604020202020204" pitchFamily="34" charset="0"/>
              </a:rPr>
              <a:t>May 2016</a:t>
            </a:r>
            <a:endParaRPr lang="en-US"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311892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pPr eaLnBrk="0" fontAlgn="base" hangingPunct="0">
              <a:spcBef>
                <a:spcPct val="0"/>
              </a:spcBef>
              <a:spcAft>
                <a:spcPct val="0"/>
              </a:spcAft>
            </a:pPr>
            <a:r>
              <a:rPr lang="en-US" sz="2400" b="1" dirty="0">
                <a:solidFill>
                  <a:prstClr val="black"/>
                </a:solidFill>
                <a:latin typeface="Arial" charset="0"/>
                <a:ea typeface="MS PGothic" pitchFamily="34" charset="-128"/>
              </a:rPr>
              <a:t>2</a:t>
            </a:r>
            <a:r>
              <a:rPr lang="en-US" sz="2400" b="1" dirty="0" smtClean="0">
                <a:solidFill>
                  <a:prstClr val="black"/>
                </a:solidFill>
                <a:latin typeface="Arial" charset="0"/>
                <a:ea typeface="MS PGothic" pitchFamily="34" charset="-128"/>
              </a:rPr>
              <a:t>. Risk Appetite Statement Dashboard</a:t>
            </a:r>
          </a:p>
        </p:txBody>
      </p:sp>
      <p:grpSp>
        <p:nvGrpSpPr>
          <p:cNvPr id="154" name="Group 153"/>
          <p:cNvGrpSpPr/>
          <p:nvPr/>
        </p:nvGrpSpPr>
        <p:grpSpPr>
          <a:xfrm>
            <a:off x="348309" y="6636120"/>
            <a:ext cx="2590804" cy="123111"/>
            <a:chOff x="1201643" y="6031365"/>
            <a:chExt cx="3491000" cy="163861"/>
          </a:xfrm>
        </p:grpSpPr>
        <p:sp>
          <p:nvSpPr>
            <p:cNvPr id="155" name="80 CuadroTexto"/>
            <p:cNvSpPr txBox="1"/>
            <p:nvPr/>
          </p:nvSpPr>
          <p:spPr bwMode="gray">
            <a:xfrm>
              <a:off x="1358881" y="6031365"/>
              <a:ext cx="1138487"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69" y="6031365"/>
              <a:ext cx="907574"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55" name="Rectangle 54"/>
          <p:cNvSpPr/>
          <p:nvPr/>
        </p:nvSpPr>
        <p:spPr>
          <a:xfrm>
            <a:off x="3146753" y="6464800"/>
            <a:ext cx="5820660" cy="215444"/>
          </a:xfrm>
          <a:prstGeom prst="rect">
            <a:avLst/>
          </a:prstGeom>
        </p:spPr>
        <p:txBody>
          <a:bodyPr wrap="square">
            <a:spAutoFit/>
          </a:bodyPr>
          <a:lstStyle/>
          <a:p>
            <a:pPr defTabSz="457200" fontAlgn="t">
              <a:defRPr/>
            </a:pPr>
            <a:r>
              <a:rPr lang="en-US" sz="800" dirty="0">
                <a:solidFill>
                  <a:srgbClr val="9D9D9C"/>
                </a:solidFill>
                <a:ea typeface="MS PGothic" pitchFamily="34" charset="-128"/>
                <a:cs typeface="Arial" panose="020B0604020202020204" pitchFamily="34" charset="0"/>
              </a:rPr>
              <a:t>Aggregated RAS status for the purpose of this summary is based on expert judgment and reviewed by ERMC prior to RC and Board. </a:t>
            </a:r>
          </a:p>
        </p:txBody>
      </p:sp>
      <p:graphicFrame>
        <p:nvGraphicFramePr>
          <p:cNvPr id="14" name="Table 13"/>
          <p:cNvGraphicFramePr>
            <a:graphicFrameLocks noGrp="1"/>
          </p:cNvGraphicFramePr>
          <p:nvPr>
            <p:extLst>
              <p:ext uri="{D42A27DB-BD31-4B8C-83A1-F6EECF244321}">
                <p14:modId xmlns:p14="http://schemas.microsoft.com/office/powerpoint/2010/main" val="2583147597"/>
              </p:ext>
            </p:extLst>
          </p:nvPr>
        </p:nvGraphicFramePr>
        <p:xfrm>
          <a:off x="241431" y="718658"/>
          <a:ext cx="8795693" cy="5768869"/>
        </p:xfrm>
        <a:graphic>
          <a:graphicData uri="http://schemas.openxmlformats.org/drawingml/2006/table">
            <a:tbl>
              <a:tblPr firstRow="1" bandRow="1">
                <a:tableStyleId>{5C22544A-7EE6-4342-B048-85BDC9FD1C3A}</a:tableStyleId>
              </a:tblPr>
              <a:tblGrid>
                <a:gridCol w="879570"/>
                <a:gridCol w="7916123"/>
              </a:tblGrid>
              <a:tr h="153770">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Risk Type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000" b="1" i="0" u="none" strike="noStrike" dirty="0" smtClean="0">
                          <a:solidFill>
                            <a:srgbClr val="000000"/>
                          </a:solidFill>
                          <a:effectLst/>
                          <a:latin typeface="Arial" panose="020B0604020202020204" pitchFamily="34" charset="0"/>
                          <a:cs typeface="Arial" panose="020B0604020202020204" pitchFamily="34" charset="0"/>
                        </a:rPr>
                        <a:t>RAS Metrics Summary, Assessment &amp; Key Actions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246866">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850" b="1" i="0" u="none" strike="noStrike" baseline="30000"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65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u="none" kern="1200" dirty="0" smtClean="0">
                          <a:solidFill>
                            <a:schemeClr val="dk1"/>
                          </a:solidFill>
                          <a:effectLst/>
                          <a:latin typeface="Arial" panose="020B0604020202020204" pitchFamily="34" charset="0"/>
                          <a:ea typeface="+mn-ea"/>
                          <a:cs typeface="Arial" panose="020B0604020202020204" pitchFamily="34" charset="0"/>
                        </a:rPr>
                        <a:t>TBD – start reporting in July </a:t>
                      </a:r>
                      <a:endParaRPr lang="en-US" sz="800" u="none" dirty="0" smtClean="0">
                        <a:solidFill>
                          <a:prstClr val="black"/>
                        </a:solidFill>
                        <a:latin typeface="Arial" panose="020B0604020202020204" pitchFamily="34" charset="0"/>
                        <a:ea typeface="MS PGothic" pitchFamily="34" charset="-128"/>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55077">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Capital </a:t>
                      </a:r>
                      <a:r>
                        <a:rPr lang="en-US" sz="850" b="1" i="0" u="none" strike="noStrike" dirty="0">
                          <a:solidFill>
                            <a:schemeClr val="tx1"/>
                          </a:solidFill>
                          <a:effectLst/>
                          <a:latin typeface="Arial" panose="020B0604020202020204" pitchFamily="34" charset="0"/>
                          <a:cs typeface="Arial" panose="020B0604020202020204" pitchFamily="34" charset="0"/>
                        </a:rPr>
                        <a:t>Adequacy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800" b="0" i="0" u="none" strike="noStrike" dirty="0" smtClean="0">
                          <a:solidFill>
                            <a:srgbClr val="000000"/>
                          </a:solidFill>
                          <a:effectLst/>
                          <a:latin typeface="Arial" panose="020B0604020202020204" pitchFamily="34" charset="0"/>
                          <a:cs typeface="Arial" panose="020B0604020202020204" pitchFamily="34" charset="0"/>
                        </a:rPr>
                        <a:t>Metrics within appetite.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18394">
                <a:tc rowSpan="5">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Credit</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800" b="1" i="0" u="none" strike="noStrike" kern="1200" dirty="0" smtClean="0">
                          <a:solidFill>
                            <a:srgbClr val="000000"/>
                          </a:solidFill>
                          <a:effectLst/>
                          <a:latin typeface="Arial" panose="020B0604020202020204" pitchFamily="34" charset="0"/>
                          <a:ea typeface="+mn-ea"/>
                          <a:cs typeface="Arial" panose="020B0604020202020204" pitchFamily="34" charset="0"/>
                        </a:rPr>
                        <a:t>SBNA Industry Exposure</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 </a:t>
                      </a:r>
                      <a:r>
                        <a:rPr lang="en-US" sz="800" b="1" i="0" u="none" strike="noStrike" dirty="0" smtClean="0">
                          <a:solidFill>
                            <a:srgbClr val="FFC000"/>
                          </a:solidFill>
                          <a:effectLst/>
                          <a:latin typeface="Arial" panose="020B0604020202020204" pitchFamily="34" charset="0"/>
                          <a:cs typeface="Arial" panose="020B0604020202020204" pitchFamily="34" charset="0"/>
                        </a:rPr>
                        <a:t>Amber </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trigger for Finance &amp; Insurance (ongoing) and Amber trigger for Utilities (ongoing). A</a:t>
                      </a:r>
                      <a:r>
                        <a:rPr lang="en-US" sz="800" b="0" i="0" u="none" strike="noStrike" dirty="0" smtClean="0">
                          <a:solidFill>
                            <a:srgbClr val="000000"/>
                          </a:solidFill>
                          <a:effectLst/>
                          <a:latin typeface="Arial" panose="020B0604020202020204" pitchFamily="34" charset="0"/>
                          <a:cs typeface="Arial" panose="020B0604020202020204" pitchFamily="34" charset="0"/>
                        </a:rPr>
                        <a:t> limit increase to $5.5 B for Finance</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8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has been a</a:t>
                      </a:r>
                      <a:r>
                        <a:rPr lang="en-US" sz="800" b="0" i="0" u="none" strike="noStrike" dirty="0" smtClean="0">
                          <a:solidFill>
                            <a:srgbClr val="000000"/>
                          </a:solidFill>
                          <a:effectLst/>
                          <a:latin typeface="Arial" panose="020B0604020202020204" pitchFamily="34" charset="0"/>
                          <a:cs typeface="Arial" panose="020B0604020202020204" pitchFamily="34" charset="0"/>
                        </a:rPr>
                        <a:t>pproved</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800" b="1" i="0" u="none" strike="noStrike" dirty="0" smtClean="0">
                          <a:solidFill>
                            <a:srgbClr val="000000"/>
                          </a:solidFill>
                          <a:effectLst/>
                          <a:latin typeface="Arial" panose="020B0604020202020204" pitchFamily="34" charset="0"/>
                          <a:cs typeface="Arial" panose="020B0604020202020204" pitchFamily="34" charset="0"/>
                        </a:rPr>
                        <a:t>The # of counterparties with SRR &lt; 5.0 and exposure &gt; $100MM </a:t>
                      </a:r>
                      <a:r>
                        <a:rPr lang="en-US" sz="800" b="0" i="0" u="none" strike="noStrike" dirty="0" smtClean="0">
                          <a:solidFill>
                            <a:srgbClr val="000000"/>
                          </a:solidFill>
                          <a:effectLst/>
                          <a:latin typeface="Arial" panose="020B0604020202020204" pitchFamily="34" charset="0"/>
                          <a:cs typeface="Arial" panose="020B0604020202020204" pitchFamily="34" charset="0"/>
                        </a:rPr>
                        <a:t>remains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9, </a:t>
                      </a:r>
                      <a:r>
                        <a:rPr lang="en-US" sz="800" b="0" i="0" u="none" strike="noStrike" dirty="0" smtClean="0">
                          <a:solidFill>
                            <a:srgbClr val="000000"/>
                          </a:solidFill>
                          <a:effectLst/>
                          <a:latin typeface="Arial" panose="020B0604020202020204" pitchFamily="34" charset="0"/>
                          <a:cs typeface="Arial" panose="020B0604020202020204" pitchFamily="34" charset="0"/>
                        </a:rPr>
                        <a:t>above </a:t>
                      </a:r>
                      <a:r>
                        <a:rPr lang="en-US" sz="800" b="1" i="0" u="none" strike="noStrike" dirty="0" smtClean="0">
                          <a:solidFill>
                            <a:srgbClr val="FF0000"/>
                          </a:solidFill>
                          <a:effectLst/>
                          <a:latin typeface="Arial" panose="020B0604020202020204" pitchFamily="34" charset="0"/>
                          <a:cs typeface="Arial" panose="020B0604020202020204" pitchFamily="34" charset="0"/>
                        </a:rPr>
                        <a:t>Red</a:t>
                      </a:r>
                      <a:r>
                        <a:rPr lang="en-US" sz="800" b="0" i="0" u="none" strike="noStrike" dirty="0" smtClean="0">
                          <a:solidFill>
                            <a:srgbClr val="000000"/>
                          </a:solidFill>
                          <a:effectLst/>
                          <a:latin typeface="Arial" panose="020B0604020202020204" pitchFamily="34" charset="0"/>
                          <a:cs typeface="Arial" panose="020B0604020202020204" pitchFamily="34" charset="0"/>
                        </a:rPr>
                        <a:t> limit by 9.</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Primarily the result of an OCC directive to risk rate CRE Construction transactions as low pass, causing otherwise strong One Obligor relationships to not reach the 5.0 risk rating hurdle. </a:t>
                      </a:r>
                    </a:p>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baseline="0" dirty="0" smtClean="0">
                          <a:solidFill>
                            <a:schemeClr val="tx1"/>
                          </a:solidFill>
                          <a:effectLst/>
                          <a:latin typeface="Arial" panose="020B0604020202020204" pitchFamily="34" charset="0"/>
                          <a:cs typeface="Arial" panose="020B0604020202020204" pitchFamily="34" charset="0"/>
                        </a:rPr>
                        <a:t>Breach escalated. Action plans (late as of 6/16) are in development.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effectLst/>
                          <a:latin typeface="Arial" panose="020B0604020202020204" pitchFamily="34" charset="0"/>
                          <a:cs typeface="Arial" panose="020B0604020202020204" pitchFamily="34" charset="0"/>
                        </a:rPr>
                        <a:t>Net Charge-Off GCB </a:t>
                      </a:r>
                      <a:r>
                        <a:rPr lang="en-US" sz="800" b="0" i="0" u="none" strike="noStrike" dirty="0" smtClean="0">
                          <a:solidFill>
                            <a:srgbClr val="000000"/>
                          </a:solidFill>
                          <a:effectLst/>
                          <a:latin typeface="Arial" panose="020B0604020202020204" pitchFamily="34" charset="0"/>
                          <a:cs typeface="Arial" panose="020B0604020202020204" pitchFamily="34" charset="0"/>
                        </a:rPr>
                        <a:t>remains in </a:t>
                      </a:r>
                      <a:r>
                        <a:rPr lang="en-US" sz="800" b="1" i="0" u="none" strike="noStrike" dirty="0" smtClean="0">
                          <a:solidFill>
                            <a:srgbClr val="FFC000"/>
                          </a:solidFill>
                          <a:effectLst/>
                          <a:latin typeface="Arial" panose="020B0604020202020204" pitchFamily="34" charset="0"/>
                          <a:cs typeface="Arial" panose="020B0604020202020204" pitchFamily="34" charset="0"/>
                        </a:rPr>
                        <a:t>Amber. </a:t>
                      </a:r>
                      <a:r>
                        <a:rPr lang="en-US" sz="800" b="0" i="0" u="none" strike="noStrike" dirty="0" smtClean="0">
                          <a:solidFill>
                            <a:srgbClr val="000000"/>
                          </a:solidFill>
                          <a:effectLst/>
                          <a:latin typeface="Arial" panose="020B0604020202020204" pitchFamily="34" charset="0"/>
                          <a:cs typeface="Arial" panose="020B0604020202020204" pitchFamily="34" charset="0"/>
                        </a:rPr>
                        <a:t>Trigger</a:t>
                      </a:r>
                      <a:r>
                        <a:rPr lang="en-US" sz="800" b="1" i="0" u="none" strike="noStrike"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caused by $24MM charge-off of Oil &amp; Gas account Paragon Offshore Limited after the November sale of  SBNA’s participation in a syndicated loan at 68.7</a:t>
                      </a:r>
                      <a:r>
                        <a:rPr lang="en-US" sz="800" b="0" i="0" u="none" strike="noStrike" dirty="0" smtClean="0">
                          <a:solidFill>
                            <a:schemeClr val="tx1"/>
                          </a:solidFill>
                          <a:effectLst/>
                          <a:latin typeface="Arial" panose="020B0604020202020204" pitchFamily="34" charset="0"/>
                          <a:cs typeface="Arial" panose="020B0604020202020204" pitchFamily="34" charset="0"/>
                        </a:rPr>
                        <a:t>%.</a:t>
                      </a:r>
                      <a:r>
                        <a:rPr lang="en-US" sz="800" b="0" i="0" u="none" strike="noStrike" baseline="0" dirty="0" smtClean="0">
                          <a:solidFill>
                            <a:schemeClr val="tx1"/>
                          </a:solidFill>
                          <a:effectLst/>
                          <a:latin typeface="Arial" panose="020B0604020202020204" pitchFamily="34" charset="0"/>
                          <a:cs typeface="Arial" panose="020B0604020202020204" pitchFamily="34" charset="0"/>
                        </a:rPr>
                        <a:t> NCO</a:t>
                      </a:r>
                      <a:r>
                        <a:rPr lang="en-US" sz="800" b="0" i="0" u="none" strike="noStrike" dirty="0" smtClean="0">
                          <a:solidFill>
                            <a:schemeClr val="tx1"/>
                          </a:solidFill>
                          <a:effectLst/>
                          <a:latin typeface="Arial" panose="020B0604020202020204" pitchFamily="34" charset="0"/>
                          <a:cs typeface="Arial" panose="020B0604020202020204" pitchFamily="34" charset="0"/>
                        </a:rPr>
                        <a:t> is calculated on a rolling 12 month basis. No further NCOs have been booked.</a:t>
                      </a:r>
                    </a:p>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baseline="0" dirty="0" smtClean="0">
                          <a:solidFill>
                            <a:srgbClr val="000000"/>
                          </a:solidFill>
                          <a:effectLst/>
                          <a:latin typeface="Arial" panose="020B0604020202020204" pitchFamily="34" charset="0"/>
                          <a:cs typeface="Arial" panose="020B0604020202020204" pitchFamily="34" charset="0"/>
                        </a:rPr>
                        <a:t>The Oil and Gas group has seen a continued increase in classified assets, higher provisions and charge offs.</a:t>
                      </a:r>
                      <a:r>
                        <a:rPr lang="en-US" sz="800" b="0" i="0" u="none" strike="noStrike" dirty="0" smtClean="0">
                          <a:solidFill>
                            <a:srgbClr val="000000"/>
                          </a:solidFill>
                          <a:effectLst/>
                          <a:latin typeface="Arial" panose="020B0604020202020204" pitchFamily="34" charset="0"/>
                          <a:cs typeface="Arial" panose="020B0604020202020204" pitchFamily="34" charset="0"/>
                        </a:rPr>
                        <a:t> </a:t>
                      </a:r>
                      <a:endParaRPr lang="en-US" sz="800" b="0" i="0" u="none" strike="noStrike" dirty="0" smtClean="0">
                        <a:solidFill>
                          <a:srgbClr val="FF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baseline="0" dirty="0" smtClean="0">
                          <a:solidFill>
                            <a:schemeClr val="dk1"/>
                          </a:solidFill>
                          <a:effectLst/>
                          <a:latin typeface="Arial" panose="020B0604020202020204" pitchFamily="34" charset="0"/>
                          <a:ea typeface="SimSun"/>
                          <a:cs typeface="Arial" panose="020B0604020202020204" pitchFamily="34" charset="0"/>
                        </a:rPr>
                        <a:t>Multifamily exposure remains in </a:t>
                      </a:r>
                      <a:r>
                        <a:rPr lang="en-US" sz="800" b="1" i="0" u="none" strike="noStrike" kern="1200" dirty="0" smtClean="0">
                          <a:solidFill>
                            <a:srgbClr val="FFC000"/>
                          </a:solidFill>
                          <a:effectLst/>
                          <a:latin typeface="Arial" panose="020B0604020202020204" pitchFamily="34" charset="0"/>
                          <a:ea typeface="+mn-ea"/>
                          <a:cs typeface="Arial" panose="020B0604020202020204" pitchFamily="34" charset="0"/>
                        </a:rPr>
                        <a:t>Amber</a:t>
                      </a:r>
                      <a:r>
                        <a:rPr lang="en-US" sz="800" b="0" i="0" u="none" strike="noStrike" kern="1200" baseline="0" dirty="0" smtClean="0">
                          <a:solidFill>
                            <a:schemeClr val="dk1"/>
                          </a:solidFill>
                          <a:effectLst/>
                          <a:latin typeface="Arial" panose="020B0604020202020204" pitchFamily="34" charset="0"/>
                          <a:ea typeface="SimSun"/>
                          <a:cs typeface="Arial" panose="020B0604020202020204" pitchFamily="34" charset="0"/>
                        </a:rPr>
                        <a:t> due to an increase in Commercial Real Estate (CRE) investment. Business is seeing a decrease in multi-family in 2016 while Enterprise Risk Management is showing an increase because investment CRE is included in the total exposure. </a:t>
                      </a:r>
                      <a:r>
                        <a:rPr lang="en-US" sz="800" b="0" i="0" u="none" strike="noStrike" baseline="0" dirty="0" smtClean="0">
                          <a:solidFill>
                            <a:schemeClr val="tx1"/>
                          </a:solidFill>
                          <a:effectLst/>
                          <a:latin typeface="Arial" panose="020B0604020202020204" pitchFamily="34" charset="0"/>
                          <a:cs typeface="Arial" panose="020B0604020202020204" pitchFamily="34" charset="0"/>
                        </a:rPr>
                        <a:t>Breach escalated. Action plans (late as of 6/16) are in development.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49953">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SC Auto Net Charge-Off deteriorated as the values increased from </a:t>
                      </a:r>
                      <a:r>
                        <a:rPr lang="en-US" sz="8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7.90%</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Apr’16 to </a:t>
                      </a:r>
                      <a:r>
                        <a:rPr lang="en-US" sz="8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7.98%</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May’16. Due to an increase of high risk thin file/out of buy box loans from 2015 originations in SC’s credit mix, charge-offs on the auto portfolio have risen and will continue to rise in 2016. Remediation plans including credit buy box actions</a:t>
                      </a:r>
                    </a:p>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were taken at the end of Mar’16. However, the effects are not expected to be seen until 2017. The metric will no longer be in breach under new auto NCO limits (9.3 for amber, 9.6 for red)</a:t>
                      </a:r>
                      <a:endParaRPr lang="en-US" sz="800" b="0" i="0" u="none" strike="noStrike" dirty="0" smtClean="0">
                        <a:solidFill>
                          <a:srgbClr val="FF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02614">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Residual </a:t>
                      </a:r>
                      <a:r>
                        <a:rPr lang="en-US" sz="850" b="1" i="0" u="none" strike="noStrike" dirty="0">
                          <a:solidFill>
                            <a:schemeClr val="tx1"/>
                          </a:solidFill>
                          <a:effectLst/>
                          <a:latin typeface="Arial" panose="020B0604020202020204" pitchFamily="34" charset="0"/>
                          <a:cs typeface="Arial" panose="020B0604020202020204" pitchFamily="34" charset="0"/>
                        </a:rPr>
                        <a:t>Value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800" b="0" i="0" u="none" strike="noStrike" dirty="0" smtClean="0">
                          <a:solidFill>
                            <a:srgbClr val="000000"/>
                          </a:solidFill>
                          <a:effectLst/>
                          <a:latin typeface="Arial" panose="020B0604020202020204" pitchFamily="34" charset="0"/>
                          <a:cs typeface="Arial" panose="020B0604020202020204" pitchFamily="34" charset="0"/>
                        </a:rPr>
                        <a:t>Metrics within appetite.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49953">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800" b="1" i="0" u="none" strike="noStrike" kern="1200" dirty="0" smtClean="0">
                          <a:solidFill>
                            <a:schemeClr val="tx1"/>
                          </a:solidFill>
                          <a:effectLst/>
                          <a:latin typeface="Arial" panose="020B0604020202020204" pitchFamily="34" charset="0"/>
                          <a:ea typeface="+mn-ea"/>
                          <a:cs typeface="Arial" panose="020B0604020202020204" pitchFamily="34" charset="0"/>
                        </a:rPr>
                        <a:t>SBNA</a:t>
                      </a:r>
                      <a:r>
                        <a:rPr lang="en-US" sz="800" b="1" i="0" u="none" strike="noStrike" kern="1200" dirty="0" smtClean="0">
                          <a:solidFill>
                            <a:srgbClr val="000000"/>
                          </a:solidFill>
                          <a:effectLst/>
                          <a:latin typeface="Arial" panose="020B0604020202020204" pitchFamily="34" charset="0"/>
                          <a:ea typeface="+mn-ea"/>
                          <a:cs typeface="Arial" panose="020B0604020202020204" pitchFamily="34" charset="0"/>
                        </a:rPr>
                        <a:t> </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Liquidity Coverage Ratio (LCR) 102% below</a:t>
                      </a:r>
                      <a:r>
                        <a:rPr lang="en-US" sz="800" b="1" i="0" u="none" strike="noStrike" kern="1200" baseline="0" dirty="0" smtClean="0">
                          <a:solidFill>
                            <a:srgbClr val="FF0000"/>
                          </a:solidFill>
                          <a:effectLst/>
                          <a:latin typeface="Arial" panose="020B0604020202020204" pitchFamily="34" charset="0"/>
                          <a:ea typeface="+mn-ea"/>
                          <a:cs typeface="Arial" panose="020B0604020202020204" pitchFamily="34" charset="0"/>
                        </a:rPr>
                        <a:t> Red</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limit 110%. </a:t>
                      </a:r>
                      <a:r>
                        <a:rPr lang="en-US" sz="800" b="0" i="0" u="sng" strike="noStrike" kern="1200" baseline="0" dirty="0" smtClean="0">
                          <a:solidFill>
                            <a:srgbClr val="000000"/>
                          </a:solidFill>
                          <a:effectLst/>
                          <a:latin typeface="Arial" panose="020B0604020202020204" pitchFamily="34" charset="0"/>
                          <a:ea typeface="+mn-ea"/>
                          <a:cs typeface="Arial" panose="020B0604020202020204" pitchFamily="34" charset="0"/>
                        </a:rPr>
                        <a:t>I</a:t>
                      </a:r>
                      <a:r>
                        <a:rPr lang="en-US" sz="800" b="0" i="0" u="sng" strike="noStrike" dirty="0" smtClean="0">
                          <a:solidFill>
                            <a:srgbClr val="000000"/>
                          </a:solidFill>
                          <a:effectLst/>
                          <a:latin typeface="Arial" panose="020B0604020202020204" pitchFamily="34" charset="0"/>
                          <a:cs typeface="Arial" panose="020B0604020202020204" pitchFamily="34" charset="0"/>
                        </a:rPr>
                        <a:t>mplementation of enhanced data sourcing includes a more detailed calculation of the metric under US regulatory standards resulting in lower results since February 2016. SBNA is currently in the process of approving new RAS limits and threshold.(New:</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800" b="0" i="0" u="sng" strike="noStrike" dirty="0" smtClean="0">
                          <a:solidFill>
                            <a:srgbClr val="000000"/>
                          </a:solidFill>
                          <a:effectLst/>
                          <a:latin typeface="Arial" panose="020B0604020202020204" pitchFamily="34" charset="0"/>
                          <a:cs typeface="Arial" panose="020B0604020202020204" pitchFamily="34" charset="0"/>
                        </a:rPr>
                        <a:t>105% for Amber,</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800" b="0" i="0" u="sng" strike="noStrike" dirty="0" smtClean="0">
                          <a:solidFill>
                            <a:srgbClr val="000000"/>
                          </a:solidFill>
                          <a:effectLst/>
                          <a:latin typeface="Arial" panose="020B0604020202020204" pitchFamily="34" charset="0"/>
                          <a:cs typeface="Arial" panose="020B0604020202020204" pitchFamily="34" charset="0"/>
                        </a:rPr>
                        <a:t>100% for Red vs. Current:</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800" b="0" i="0" u="sng"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r>
                        <a:rPr lang="en-US" sz="800" b="0" i="0" u="sng" strike="noStrike" smtClean="0">
                          <a:solidFill>
                            <a:srgbClr val="000000"/>
                          </a:solidFill>
                          <a:effectLst/>
                          <a:latin typeface="Arial" panose="020B0604020202020204" pitchFamily="34" charset="0"/>
                          <a:cs typeface="Arial" panose="020B0604020202020204" pitchFamily="34" charset="0"/>
                        </a:rPr>
                        <a:t>. </a:t>
                      </a:r>
                      <a:endParaRPr lang="en-US" sz="800" b="0" i="0" u="sng" strike="noStrike" kern="1200" dirty="0" smtClean="0">
                        <a:solidFill>
                          <a:srgbClr val="000000"/>
                        </a:solidFill>
                        <a:effectLst/>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49953">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800" b="1" i="0" u="sng" strike="noStrike" dirty="0" smtClean="0">
                          <a:solidFill>
                            <a:srgbClr val="000000"/>
                          </a:solidFill>
                          <a:effectLst/>
                          <a:latin typeface="Arial" panose="020B0604020202020204" pitchFamily="34" charset="0"/>
                          <a:cs typeface="Arial" panose="020B0604020202020204" pitchFamily="34" charset="0"/>
                        </a:rPr>
                        <a:t>SBNA</a:t>
                      </a:r>
                      <a:r>
                        <a:rPr lang="en-US" sz="800" b="1" i="0" u="sng" strike="noStrike" baseline="0" dirty="0" smtClean="0">
                          <a:solidFill>
                            <a:srgbClr val="000000"/>
                          </a:solidFill>
                          <a:effectLst/>
                          <a:latin typeface="Arial" panose="020B0604020202020204" pitchFamily="34" charset="0"/>
                          <a:cs typeface="Arial" panose="020B0604020202020204" pitchFamily="34" charset="0"/>
                        </a:rPr>
                        <a:t> </a:t>
                      </a:r>
                      <a:r>
                        <a:rPr lang="en-US" sz="800" b="0" i="0" u="sng" strike="noStrike" kern="1200" dirty="0" smtClean="0">
                          <a:solidFill>
                            <a:srgbClr val="000000"/>
                          </a:solidFill>
                          <a:effectLst/>
                          <a:latin typeface="Arial" panose="020B0604020202020204" pitchFamily="34" charset="0"/>
                          <a:ea typeface="+mn-ea"/>
                          <a:cs typeface="Arial" panose="020B0604020202020204" pitchFamily="34" charset="0"/>
                        </a:rPr>
                        <a:t>Market value of equity (</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MVE) sensitivity (+/- 200 bps shock)  and </a:t>
                      </a:r>
                      <a:r>
                        <a:rPr lang="en-US" sz="800" b="1" i="0" u="sng" strike="noStrike" baseline="0" dirty="0" smtClean="0">
                          <a:solidFill>
                            <a:srgbClr val="000000"/>
                          </a:solidFill>
                          <a:effectLst/>
                          <a:latin typeface="Arial" panose="020B0604020202020204" pitchFamily="34" charset="0"/>
                          <a:cs typeface="Arial" panose="020B0604020202020204" pitchFamily="34" charset="0"/>
                        </a:rPr>
                        <a:t>SHUSA</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NII sensitivity (+/- 100 bps shock)  below </a:t>
                      </a:r>
                      <a:r>
                        <a:rPr lang="en-US" sz="800" b="1" i="0" u="sng" strike="noStrike" kern="1200" dirty="0" smtClean="0">
                          <a:solidFill>
                            <a:srgbClr val="FFC000"/>
                          </a:solidFill>
                          <a:effectLst/>
                          <a:latin typeface="Arial" panose="020B0604020202020204" pitchFamily="34" charset="0"/>
                          <a:ea typeface="+mn-ea"/>
                          <a:cs typeface="Arial" panose="020B0604020202020204" pitchFamily="34" charset="0"/>
                        </a:rPr>
                        <a:t>Amber </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triggers. </a:t>
                      </a:r>
                    </a:p>
                    <a:p>
                      <a:pPr algn="l" fontAlgn="t"/>
                      <a:r>
                        <a:rPr lang="en-US" sz="800" b="1" i="0" u="sng" strike="noStrike" dirty="0" smtClean="0">
                          <a:solidFill>
                            <a:srgbClr val="000000"/>
                          </a:solidFill>
                          <a:effectLst/>
                          <a:latin typeface="Arial" panose="020B0604020202020204" pitchFamily="34" charset="0"/>
                          <a:cs typeface="Arial" panose="020B0604020202020204" pitchFamily="34" charset="0"/>
                        </a:rPr>
                        <a:t>SHUSA</a:t>
                      </a:r>
                      <a:r>
                        <a:rPr lang="en-US" sz="800" b="1" i="0" u="sng" strike="noStrike" baseline="0" dirty="0" smtClean="0">
                          <a:solidFill>
                            <a:srgbClr val="000000"/>
                          </a:solidFill>
                          <a:effectLst/>
                          <a:latin typeface="Arial" panose="020B0604020202020204" pitchFamily="34" charset="0"/>
                          <a:cs typeface="Arial" panose="020B0604020202020204" pitchFamily="34" charset="0"/>
                        </a:rPr>
                        <a:t> </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t</a:t>
                      </a:r>
                      <a:r>
                        <a:rPr lang="en-US" sz="800" b="0" i="0" u="sng" strike="noStrike" dirty="0" smtClean="0">
                          <a:solidFill>
                            <a:srgbClr val="000000"/>
                          </a:solidFill>
                          <a:effectLst/>
                          <a:latin typeface="Arial" panose="020B0604020202020204" pitchFamily="34" charset="0"/>
                          <a:cs typeface="Arial" panose="020B0604020202020204" pitchFamily="34" charset="0"/>
                        </a:rPr>
                        <a:t>erminated $1.5B in Existing FHLB Pay-Fixed Swaps on 05/20</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800" b="0" i="0" u="sng" strike="noStrike" dirty="0" smtClean="0">
                          <a:solidFill>
                            <a:srgbClr val="000000"/>
                          </a:solidFill>
                          <a:effectLst/>
                          <a:latin typeface="Arial" panose="020B0604020202020204" pitchFamily="34" charset="0"/>
                          <a:cs typeface="Arial" panose="020B0604020202020204" pitchFamily="34" charset="0"/>
                        </a:rPr>
                        <a:t>from $(133) mm to </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800" b="0" i="0" u="sng" strike="noStrike" dirty="0" smtClean="0">
                          <a:solidFill>
                            <a:srgbClr val="000000"/>
                          </a:solidFill>
                          <a:effectLst/>
                          <a:latin typeface="Arial" panose="020B0604020202020204" pitchFamily="34" charset="0"/>
                          <a:cs typeface="Arial" panose="020B0604020202020204" pitchFamily="34" charset="0"/>
                        </a:rPr>
                        <a:t>119) mm </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and improving </a:t>
                      </a:r>
                      <a:r>
                        <a:rPr lang="en-US" sz="800" b="1" i="0" u="sng" strike="noStrike" baseline="0" dirty="0" smtClean="0">
                          <a:solidFill>
                            <a:srgbClr val="000000"/>
                          </a:solidFill>
                          <a:effectLst/>
                          <a:latin typeface="Arial" panose="020B0604020202020204" pitchFamily="34" charset="0"/>
                          <a:cs typeface="Arial" panose="020B0604020202020204" pitchFamily="34" charset="0"/>
                        </a:rPr>
                        <a:t>SBNA</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MVE by 28 MM. The termination of swap makes </a:t>
                      </a:r>
                      <a:r>
                        <a:rPr lang="en-US" sz="800" b="1" i="0" u="sng" strike="noStrike" baseline="0" dirty="0" smtClean="0">
                          <a:solidFill>
                            <a:srgbClr val="000000"/>
                          </a:solidFill>
                          <a:effectLst/>
                          <a:latin typeface="Arial" panose="020B0604020202020204" pitchFamily="34" charset="0"/>
                          <a:cs typeface="Arial" panose="020B0604020202020204" pitchFamily="34" charset="0"/>
                        </a:rPr>
                        <a:t>SHUSA</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  Swap $750 mm of 2018 Debt Maturities to Floating Rate is expected to be executed by 05/31/2016 and will further reduce the risk of </a:t>
                      </a:r>
                      <a:r>
                        <a:rPr lang="en-US" sz="800" b="1" i="0" u="sng" strike="noStrike" baseline="0" dirty="0" smtClean="0">
                          <a:solidFill>
                            <a:srgbClr val="000000"/>
                          </a:solidFill>
                          <a:effectLst/>
                          <a:latin typeface="Arial" panose="020B0604020202020204" pitchFamily="34" charset="0"/>
                          <a:cs typeface="Arial" panose="020B0604020202020204" pitchFamily="34" charset="0"/>
                        </a:rPr>
                        <a:t>SBNA</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MVE.</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02614">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MTM </a:t>
                      </a:r>
                      <a:r>
                        <a:rPr lang="en-US" sz="850" b="1" i="0" u="none" strike="noStrike" dirty="0">
                          <a:solidFill>
                            <a:schemeClr val="tx1"/>
                          </a:solidFill>
                          <a:effectLst/>
                          <a:latin typeface="Arial" panose="020B0604020202020204" pitchFamily="34" charset="0"/>
                          <a:cs typeface="Arial" panose="020B0604020202020204" pitchFamily="34" charset="0"/>
                        </a:rPr>
                        <a:t>portfolio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0" i="0" u="sng" strike="noStrike" dirty="0" smtClean="0">
                          <a:solidFill>
                            <a:srgbClr val="000000"/>
                          </a:solidFill>
                          <a:effectLst/>
                          <a:latin typeface="Arial" panose="020B0604020202020204" pitchFamily="34" charset="0"/>
                          <a:cs typeface="Arial" panose="020B0604020202020204" pitchFamily="34" charset="0"/>
                        </a:rPr>
                        <a:t>Metrics within appetite</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(projected).</a:t>
                      </a:r>
                      <a:endParaRPr lang="en-US" sz="800" b="0" i="0" u="sng"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effectLst/>
                          <a:latin typeface="Arial" panose="020B0604020202020204" pitchFamily="34" charset="0"/>
                          <a:cs typeface="Arial" panose="020B0604020202020204" pitchFamily="34" charset="0"/>
                        </a:rPr>
                        <a:t>SC:</a:t>
                      </a:r>
                      <a:r>
                        <a:rPr lang="en-US" sz="800" b="0" i="0" u="none" strike="noStrike" dirty="0" smtClean="0">
                          <a:solidFill>
                            <a:srgbClr val="000000"/>
                          </a:solidFill>
                          <a:effectLst/>
                          <a:latin typeface="Arial" panose="020B0604020202020204" pitchFamily="34" charset="0"/>
                          <a:cs typeface="Arial" panose="020B0604020202020204" pitchFamily="34" charset="0"/>
                        </a:rPr>
                        <a:t> Metrics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reported quarterly. </a:t>
                      </a:r>
                      <a:r>
                        <a:rPr lang="en-US" sz="800" b="0" i="0" u="none" strike="noStrike" dirty="0" smtClean="0">
                          <a:solidFill>
                            <a:srgbClr val="000000"/>
                          </a:solidFill>
                          <a:effectLst/>
                          <a:latin typeface="Arial" panose="020B0604020202020204" pitchFamily="34" charset="0"/>
                          <a:cs typeface="Arial" panose="020B0604020202020204" pitchFamily="34" charset="0"/>
                        </a:rPr>
                        <a:t>To note, there were 0 material events (&gt;$200K)</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800" b="0" i="0" u="none" strike="noStrike" dirty="0" smtClean="0">
                          <a:solidFill>
                            <a:srgbClr val="000000"/>
                          </a:solidFill>
                          <a:effectLst/>
                          <a:latin typeface="Arial" panose="020B0604020202020204" pitchFamily="34" charset="0"/>
                          <a:cs typeface="Arial" panose="020B0604020202020204" pitchFamily="34" charset="0"/>
                        </a:rPr>
                        <a:t>Apr’16 .</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chemeClr val="tx1"/>
                          </a:solidFill>
                          <a:effectLst/>
                          <a:latin typeface="Arial" panose="020B0604020202020204" pitchFamily="34" charset="0"/>
                          <a:cs typeface="Arial" panose="020B0604020202020204" pitchFamily="34" charset="0"/>
                        </a:rPr>
                        <a:t>A new reconciliation process has been set up between SC Operational Risk and Legal. Action plan was implemented in February. </a:t>
                      </a:r>
                      <a:r>
                        <a:rPr lang="en-US" sz="800" b="0" i="0" u="sng" strike="noStrike" smtClean="0">
                          <a:solidFill>
                            <a:srgbClr val="000000"/>
                          </a:solidFill>
                          <a:effectLst/>
                          <a:latin typeface="Arial" panose="020B0604020202020204" pitchFamily="34" charset="0"/>
                          <a:cs typeface="Arial" panose="020B0604020202020204" pitchFamily="34" charset="0"/>
                        </a:rPr>
                        <a:t>With the</a:t>
                      </a:r>
                      <a:r>
                        <a:rPr lang="en-US" sz="800" b="0" i="0" u="sng" strike="noStrike" baseline="0" smtClean="0">
                          <a:solidFill>
                            <a:srgbClr val="000000"/>
                          </a:solidFill>
                          <a:effectLst/>
                          <a:latin typeface="Arial" panose="020B0604020202020204" pitchFamily="34" charset="0"/>
                          <a:cs typeface="Arial" panose="020B0604020202020204" pitchFamily="34" charset="0"/>
                        </a:rPr>
                        <a:t> </a:t>
                      </a:r>
                      <a:r>
                        <a:rPr lang="en-US" sz="800" b="0" i="0" u="sng" strike="noStrike" smtClean="0">
                          <a:solidFill>
                            <a:srgbClr val="000000"/>
                          </a:solidFill>
                          <a:effectLst/>
                          <a:latin typeface="Arial" panose="020B0604020202020204" pitchFamily="34" charset="0"/>
                          <a:cs typeface="Arial" panose="020B0604020202020204" pitchFamily="34" charset="0"/>
                        </a:rPr>
                        <a:t>new </a:t>
                      </a:r>
                      <a:r>
                        <a:rPr lang="en-US" sz="800" b="0" i="0" u="sng" strike="noStrike" dirty="0" smtClean="0">
                          <a:solidFill>
                            <a:srgbClr val="000000"/>
                          </a:solidFill>
                          <a:effectLst/>
                          <a:latin typeface="Arial" panose="020B0604020202020204" pitchFamily="34" charset="0"/>
                          <a:cs typeface="Arial" panose="020B0604020202020204" pitchFamily="34" charset="0"/>
                        </a:rPr>
                        <a:t>threshold</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500k, </a:t>
                      </a:r>
                      <a:r>
                        <a:rPr lang="en-US" sz="800" b="0" i="0" u="sng" strike="noStrike" dirty="0" smtClean="0">
                          <a:solidFill>
                            <a:srgbClr val="000000"/>
                          </a:solidFill>
                          <a:effectLst/>
                          <a:latin typeface="Arial" panose="020B0604020202020204" pitchFamily="34" charset="0"/>
                          <a:cs typeface="Arial" panose="020B0604020202020204" pitchFamily="34" charset="0"/>
                        </a:rPr>
                        <a:t>SC</a:t>
                      </a:r>
                      <a:r>
                        <a:rPr lang="en-US" sz="800" b="1" i="0" u="sng" strike="noStrike" baseline="0" dirty="0" smtClean="0">
                          <a:solidFill>
                            <a:srgbClr val="000000"/>
                          </a:solidFill>
                          <a:effectLst/>
                          <a:latin typeface="Arial" panose="020B0604020202020204" pitchFamily="34" charset="0"/>
                          <a:cs typeface="Arial" panose="020B0604020202020204" pitchFamily="34" charset="0"/>
                        </a:rPr>
                        <a:t> </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F</a:t>
                      </a:r>
                      <a:r>
                        <a:rPr lang="en-US" sz="800" b="0" i="0" u="sng" strike="noStrike" dirty="0" smtClean="0">
                          <a:solidFill>
                            <a:srgbClr val="000000"/>
                          </a:solidFill>
                          <a:effectLst/>
                          <a:latin typeface="Arial" panose="020B0604020202020204" pitchFamily="34" charset="0"/>
                          <a:cs typeface="Arial" panose="020B0604020202020204" pitchFamily="34" charset="0"/>
                        </a:rPr>
                        <a:t>requency</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of events </a:t>
                      </a:r>
                      <a:r>
                        <a:rPr lang="en-US" sz="800" b="0" i="0" u="sng" strike="noStrike" dirty="0" smtClean="0">
                          <a:solidFill>
                            <a:srgbClr val="000000"/>
                          </a:solidFill>
                          <a:effectLst/>
                          <a:latin typeface="Arial" panose="020B0604020202020204" pitchFamily="34" charset="0"/>
                          <a:cs typeface="Arial" panose="020B0604020202020204" pitchFamily="34" charset="0"/>
                        </a:rPr>
                        <a:t>will move green (5 for amber trigger)</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800" b="0" i="0" u="sng" strike="noStrike" dirty="0" smtClean="0">
                          <a:solidFill>
                            <a:srgbClr val="000000"/>
                          </a:solidFill>
                          <a:effectLst/>
                          <a:latin typeface="Arial" panose="020B0604020202020204" pitchFamily="34" charset="0"/>
                          <a:cs typeface="Arial" panose="020B0604020202020204" pitchFamily="34" charset="0"/>
                        </a:rPr>
                        <a:t> with 2 material events </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next month.</a:t>
                      </a:r>
                      <a:endParaRPr lang="en-US" sz="800" b="0" i="0" u="sng"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18394">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Model</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Metric is within appetite. Due to potential late delivery of first line model documentation from Madrid, the overall status is set to </a:t>
                      </a:r>
                      <a:r>
                        <a:rPr lang="en-US" sz="8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until this is resolved. MRMG has a contingency plan in place to validate these models using legacy documentation if necessary.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Compliance </a:t>
                      </a:r>
                      <a:r>
                        <a:rPr lang="en-US" sz="850" b="1" i="0" u="none" strike="noStrike" dirty="0">
                          <a:solidFill>
                            <a:schemeClr val="tx1"/>
                          </a:solidFill>
                          <a:effectLst/>
                          <a:latin typeface="Arial" panose="020B0604020202020204" pitchFamily="34" charset="0"/>
                          <a:cs typeface="Arial" panose="020B0604020202020204" pitchFamily="34" charset="0"/>
                        </a:rPr>
                        <a:t>and </a:t>
                      </a:r>
                      <a:r>
                        <a:rPr lang="en-US" sz="850" b="1" i="0" u="none" strike="noStrike" dirty="0" smtClean="0">
                          <a:solidFill>
                            <a:schemeClr val="tx1"/>
                          </a:solidFill>
                          <a:effectLst/>
                          <a:latin typeface="Arial" panose="020B0604020202020204" pitchFamily="34" charset="0"/>
                          <a:cs typeface="Arial" panose="020B0604020202020204" pitchFamily="34" charset="0"/>
                        </a:rPr>
                        <a:t>Reputational</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800" b="1" i="0" u="none" strike="noStrike" dirty="0" smtClean="0">
                          <a:solidFill>
                            <a:srgbClr val="000000"/>
                          </a:solidFill>
                          <a:effectLst/>
                          <a:latin typeface="Arial" panose="020B0604020202020204" pitchFamily="34" charset="0"/>
                          <a:cs typeface="Arial" panose="020B0604020202020204" pitchFamily="34" charset="0"/>
                        </a:rPr>
                        <a:t>SHUSA</a:t>
                      </a:r>
                      <a:r>
                        <a:rPr lang="en-US" sz="800" b="0" i="0" u="none" strike="noStrike" dirty="0" smtClean="0">
                          <a:solidFill>
                            <a:srgbClr val="000000"/>
                          </a:solidFill>
                          <a:effectLst/>
                          <a:latin typeface="Arial" panose="020B0604020202020204" pitchFamily="34" charset="0"/>
                          <a:cs typeface="Arial" panose="020B0604020202020204" pitchFamily="34" charset="0"/>
                        </a:rPr>
                        <a:t>: 23 MR(I)As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baseline="0" dirty="0" err="1" smtClean="0">
                          <a:solidFill>
                            <a:srgbClr val="000000"/>
                          </a:solidFill>
                          <a:effectLst/>
                          <a:latin typeface="Arial" panose="020B0604020202020204" pitchFamily="34" charset="0"/>
                          <a:cs typeface="Arial" panose="020B0604020202020204" pitchFamily="34" charset="0"/>
                        </a:rPr>
                        <a:t>as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of May 31 </a:t>
                      </a:r>
                      <a:r>
                        <a:rPr lang="en-US" sz="800" b="0" i="0" u="none" strike="noStrike" dirty="0" smtClean="0">
                          <a:solidFill>
                            <a:srgbClr val="000000"/>
                          </a:solidFill>
                          <a:effectLst/>
                          <a:latin typeface="Arial" panose="020B0604020202020204" pitchFamily="34" charset="0"/>
                          <a:cs typeface="Arial" panose="020B0604020202020204" pitchFamily="34" charset="0"/>
                        </a:rPr>
                        <a:t>as the Federal Reserve Closed two MRIAs during May 2016</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CART</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8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800" b="1" i="0" u="none" strike="noStrike" dirty="0" smtClean="0">
                          <a:solidFill>
                            <a:srgbClr val="000000"/>
                          </a:solidFill>
                          <a:effectLst/>
                          <a:latin typeface="Arial" panose="020B0604020202020204" pitchFamily="34" charset="0"/>
                          <a:cs typeface="Arial" panose="020B0604020202020204" pitchFamily="34" charset="0"/>
                        </a:rPr>
                        <a:t>SBNA</a:t>
                      </a:r>
                      <a:r>
                        <a:rPr lang="en-US" sz="800" b="0" i="0" u="none" strike="noStrike" dirty="0" smtClean="0">
                          <a:solidFill>
                            <a:srgbClr val="000000"/>
                          </a:solidFill>
                          <a:effectLst/>
                          <a:latin typeface="Arial" panose="020B0604020202020204" pitchFamily="34" charset="0"/>
                          <a:cs typeface="Arial" panose="020B0604020202020204" pitchFamily="34" charset="0"/>
                        </a:rPr>
                        <a:t>: 3 OCC enforcement actions against SBNA. Continued work on Heightened Standards and on existing OCC enforcement actions; Board is monitoring</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800" b="0" i="0" u="none"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3" name="Rectangle 2"/>
          <p:cNvSpPr/>
          <p:nvPr/>
        </p:nvSpPr>
        <p:spPr>
          <a:xfrm>
            <a:off x="7759590" y="58189"/>
            <a:ext cx="1290215" cy="557753"/>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smtClean="0"/>
              <a:t>Underlined items pending update</a:t>
            </a:r>
            <a:endParaRPr lang="en-US" sz="1100" b="1" dirty="0"/>
          </a:p>
        </p:txBody>
      </p:sp>
    </p:spTree>
    <p:extLst>
      <p:ext uri="{BB962C8B-B14F-4D97-AF65-F5344CB8AC3E}">
        <p14:creationId xmlns:p14="http://schemas.microsoft.com/office/powerpoint/2010/main" val="2521599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009005313"/>
              </p:ext>
            </p:extLst>
          </p:nvPr>
        </p:nvGraphicFramePr>
        <p:xfrm>
          <a:off x="288331" y="448543"/>
          <a:ext cx="8607746" cy="5596128"/>
        </p:xfrm>
        <a:graphic>
          <a:graphicData uri="http://schemas.openxmlformats.org/drawingml/2006/table">
            <a:tbl>
              <a:tblPr firstRow="1" bandRow="1"/>
              <a:tblGrid>
                <a:gridCol w="820722"/>
                <a:gridCol w="730433"/>
                <a:gridCol w="1249082"/>
                <a:gridCol w="852950"/>
                <a:gridCol w="852950"/>
                <a:gridCol w="721605"/>
                <a:gridCol w="505123"/>
                <a:gridCol w="621125"/>
                <a:gridCol w="2253756"/>
              </a:tblGrid>
              <a:tr h="129811">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19471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Entity</a:t>
                      </a:r>
                      <a:r>
                        <a:rPr lang="en-US" sz="600" b="1" baseline="0" dirty="0" smtClean="0">
                          <a:solidFill>
                            <a:srgbClr val="FF0000"/>
                          </a:solidFill>
                          <a:latin typeface="Arial" panose="020B0604020202020204" pitchFamily="34" charset="0"/>
                          <a:cs typeface="Arial" panose="020B0604020202020204" pitchFamily="34" charset="0"/>
                        </a:rPr>
                        <a:t> / </a:t>
                      </a:r>
                      <a:r>
                        <a:rPr lang="en-US" sz="600" b="1" dirty="0" smtClean="0">
                          <a:solidFill>
                            <a:srgbClr val="FF0000"/>
                          </a:solidFill>
                          <a:latin typeface="Arial" panose="020B0604020202020204" pitchFamily="34" charset="0"/>
                          <a:cs typeface="Arial" panose="020B0604020202020204" pitchFamily="34" charset="0"/>
                        </a:rPr>
                        <a:t>portfolio</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Risk Type</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Metrics</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May-16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Apr-16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Mar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tx1"/>
                          </a:solidFill>
                          <a:latin typeface="Arial" panose="020B0604020202020204" pitchFamily="34" charset="0"/>
                          <a:ea typeface="+mn-ea"/>
                          <a:cs typeface="Arial" panose="020B0604020202020204" pitchFamily="34" charset="0"/>
                        </a:rPr>
                        <a:t>Amber limit</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Red limit</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Action Plan</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32452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SHUSA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Interest</a:t>
                      </a:r>
                      <a:r>
                        <a:rPr lang="en-US" sz="600" b="1" baseline="0" dirty="0" smtClean="0">
                          <a:solidFill>
                            <a:schemeClr val="tx1"/>
                          </a:solidFill>
                          <a:latin typeface="Arial" panose="020B0604020202020204" pitchFamily="34" charset="0"/>
                          <a:cs typeface="Arial" panose="020B0604020202020204" pitchFamily="34" charset="0"/>
                        </a:rPr>
                        <a:t> rate</a:t>
                      </a: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u="sng" dirty="0" smtClean="0">
                          <a:solidFill>
                            <a:schemeClr val="tx1"/>
                          </a:solidFill>
                          <a:latin typeface="Arial" panose="020B0604020202020204" pitchFamily="34" charset="0"/>
                          <a:cs typeface="Arial" panose="020B0604020202020204" pitchFamily="34" charset="0"/>
                        </a:rPr>
                        <a:t>NII</a:t>
                      </a:r>
                      <a:r>
                        <a:rPr lang="en-US" sz="600" b="0" u="sng" baseline="0" dirty="0" smtClean="0">
                          <a:solidFill>
                            <a:schemeClr val="tx1"/>
                          </a:solidFill>
                          <a:latin typeface="Arial" panose="020B0604020202020204" pitchFamily="34" charset="0"/>
                          <a:cs typeface="Arial" panose="020B0604020202020204" pitchFamily="34" charset="0"/>
                        </a:rPr>
                        <a:t> sensitivity (+/- 100 bps shock)</a:t>
                      </a:r>
                      <a:endParaRPr lang="en-US" sz="600" b="0" i="0" u="sng"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u="none" kern="1200" dirty="0" smtClean="0">
                          <a:solidFill>
                            <a:schemeClr val="tx1"/>
                          </a:solidFill>
                          <a:latin typeface="Arial" panose="020B0604020202020204" pitchFamily="34" charset="0"/>
                          <a:ea typeface="+mn-ea"/>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$(133)MM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1" i="0" u="sng" strike="noStrike" dirty="0" smtClean="0">
                          <a:solidFill>
                            <a:srgbClr val="000000"/>
                          </a:solidFill>
                          <a:effectLst/>
                          <a:latin typeface="Arial" panose="020B0604020202020204" pitchFamily="34" charset="0"/>
                          <a:cs typeface="Arial" panose="020B0604020202020204" pitchFamily="34" charset="0"/>
                        </a:rPr>
                        <a:t>SHUSA</a:t>
                      </a:r>
                      <a:r>
                        <a:rPr lang="en-US" sz="600" b="1" i="0" u="sng" strike="noStrike" baseline="0" dirty="0" smtClean="0">
                          <a:solidFill>
                            <a:srgbClr val="000000"/>
                          </a:solidFill>
                          <a:effectLst/>
                          <a:latin typeface="Arial" panose="020B0604020202020204" pitchFamily="34" charset="0"/>
                          <a:cs typeface="Arial" panose="020B0604020202020204" pitchFamily="34" charset="0"/>
                        </a:rPr>
                        <a:t> </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t</a:t>
                      </a:r>
                      <a:r>
                        <a:rPr lang="en-US" sz="600" b="0" i="0" u="sng"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sng" strike="noStrike" dirty="0" err="1" smtClean="0">
                          <a:solidFill>
                            <a:srgbClr val="000000"/>
                          </a:solidFill>
                          <a:effectLst/>
                          <a:latin typeface="Arial" panose="020B0604020202020204" pitchFamily="34" charset="0"/>
                          <a:cs typeface="Arial" panose="020B0604020202020204" pitchFamily="34" charset="0"/>
                        </a:rPr>
                        <a:t>bn</a:t>
                      </a:r>
                      <a:r>
                        <a:rPr lang="en-US" sz="600" b="0" i="0" u="sng"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sng"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600" b="0" i="0" u="sng" strike="noStrike" dirty="0" smtClean="0">
                          <a:solidFill>
                            <a:srgbClr val="000000"/>
                          </a:solidFill>
                          <a:effectLst/>
                          <a:latin typeface="Arial" panose="020B0604020202020204" pitchFamily="34" charset="0"/>
                          <a:cs typeface="Arial" panose="020B0604020202020204" pitchFamily="34" charset="0"/>
                        </a:rPr>
                        <a:t>119) mm </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The termination of swap makes </a:t>
                      </a:r>
                      <a:r>
                        <a:rPr lang="en-US" sz="600" b="1" i="0" u="sng"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9471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1" i="0" kern="1200" dirty="0" smtClean="0">
                          <a:solidFill>
                            <a:schemeClr val="tx1"/>
                          </a:solidFill>
                          <a:latin typeface="Arial" panose="020B0604020202020204" pitchFamily="34" charset="0"/>
                          <a:ea typeface="+mn-ea"/>
                          <a:cs typeface="Arial" panose="020B0604020202020204" pitchFamily="34" charset="0"/>
                        </a:rPr>
                        <a:t>23</a:t>
                      </a:r>
                      <a:endParaRPr lang="en-US" sz="6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6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962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SBNA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chemeClr val="tx1"/>
                          </a:solidFill>
                          <a:latin typeface="Arial" panose="020B0604020202020204" pitchFamily="34" charset="0"/>
                          <a:cs typeface="Arial" panose="020B0604020202020204" pitchFamily="34" charset="0"/>
                        </a:rPr>
                        <a:t>0.28%</a:t>
                      </a:r>
                      <a:endParaRPr lang="en-US" sz="600" b="1"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600" b="0" dirty="0" smtClean="0">
                          <a:solidFill>
                            <a:schemeClr val="tx1"/>
                          </a:solidFill>
                          <a:latin typeface="Arial" panose="020B0604020202020204" pitchFamily="34" charset="0"/>
                          <a:cs typeface="Arial" panose="020B0604020202020204" pitchFamily="34" charset="0"/>
                        </a:rPr>
                        <a:t>0.28%</a:t>
                      </a: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a:rPr>
                        <a:t>0.28%</a:t>
                      </a:r>
                    </a:p>
                    <a:p>
                      <a:pPr algn="ct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600" u="none"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600" u="none"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600" u="none" dirty="0" smtClean="0">
                          <a:solidFill>
                            <a:prstClr val="black"/>
                          </a:solidFill>
                          <a:latin typeface="Arial" panose="020B0604020202020204" pitchFamily="34" charset="0"/>
                          <a:ea typeface="MS PGothic" pitchFamily="34" charset="-128"/>
                          <a:cs typeface="Arial" panose="020B0604020202020204" pitchFamily="34" charset="0"/>
                        </a:rPr>
                        <a:t>emains in </a:t>
                      </a:r>
                      <a:r>
                        <a:rPr lang="en-US" sz="600" b="1" u="none" dirty="0" smtClean="0">
                          <a:solidFill>
                            <a:srgbClr val="FFC000"/>
                          </a:solidFill>
                          <a:latin typeface="Arial" panose="020B0604020202020204" pitchFamily="34" charset="0"/>
                          <a:ea typeface="MS PGothic" pitchFamily="34" charset="-128"/>
                          <a:cs typeface="Arial" panose="020B0604020202020204" pitchFamily="34" charset="0"/>
                        </a:rPr>
                        <a:t>Amber</a:t>
                      </a:r>
                      <a:r>
                        <a:rPr lang="en-US" sz="600" u="none" dirty="0" smtClean="0">
                          <a:solidFill>
                            <a:prstClr val="black"/>
                          </a:solidFill>
                          <a:latin typeface="Arial" panose="020B0604020202020204" pitchFamily="34" charset="0"/>
                          <a:ea typeface="MS PGothic" pitchFamily="34" charset="-128"/>
                          <a:cs typeface="Arial" panose="020B0604020202020204" pitchFamily="34" charset="0"/>
                        </a:rPr>
                        <a:t> as it is calculated on a rolling 12 month basis. No further NCOs have been booked. No further actions to take</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5962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1</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i="0" kern="1200" dirty="0" smtClean="0">
                          <a:solidFill>
                            <a:schemeClr val="tx1"/>
                          </a:solidFill>
                          <a:latin typeface="Arial" panose="020B0604020202020204" pitchFamily="34" charset="0"/>
                          <a:ea typeface="+mn-ea"/>
                          <a:cs typeface="Arial" panose="020B0604020202020204" pitchFamily="34" charset="0"/>
                        </a:rPr>
                        <a:t>9</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9</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Breach escalated.</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ction plans (late as of 6/16) are in development.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u="sng" dirty="0" smtClean="0">
                        <a:solidFill>
                          <a:srgbClr val="FF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33660">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lnSpc>
                          <a:spcPct val="100000"/>
                        </a:lnSpc>
                        <a:spcBef>
                          <a:spcPts val="0"/>
                        </a:spcBef>
                        <a:spcAft>
                          <a:spcPts val="0"/>
                        </a:spcAft>
                      </a:pPr>
                      <a:r>
                        <a:rPr lang="en-US" sz="600" b="0" i="0" u="none" strike="noStrike" kern="1200" dirty="0" smtClean="0">
                          <a:solidFill>
                            <a:srgbClr val="000000"/>
                          </a:solidFill>
                          <a:effectLst/>
                          <a:latin typeface="Arial"/>
                          <a:ea typeface="+mn-ea"/>
                          <a:cs typeface="+mn-cs"/>
                        </a:rPr>
                        <a:t>$4.99B</a:t>
                      </a:r>
                    </a:p>
                    <a:p>
                      <a:pPr marL="0" algn="ctr" defTabSz="457200" rtl="0" eaLnBrk="1" fontAlgn="b" latinLnBrk="0" hangingPunct="1">
                        <a:lnSpc>
                          <a:spcPct val="100000"/>
                        </a:lnSpc>
                        <a:spcBef>
                          <a:spcPts val="0"/>
                        </a:spcBef>
                        <a:spcAft>
                          <a:spcPts val="0"/>
                        </a:spcAft>
                      </a:pPr>
                      <a:r>
                        <a:rPr lang="en-US" sz="600" b="0" i="0" u="none" strike="noStrike" kern="1200" dirty="0" smtClean="0">
                          <a:solidFill>
                            <a:schemeClr val="bg1">
                              <a:lumMod val="50000"/>
                            </a:schemeClr>
                          </a:solidFill>
                          <a:effectLst/>
                          <a:latin typeface="Arial"/>
                          <a:ea typeface="+mn-ea"/>
                          <a:cs typeface="+mn-cs"/>
                        </a:rPr>
                        <a:t>(Financial &amp; </a:t>
                      </a:r>
                    </a:p>
                    <a:p>
                      <a:pPr marL="0" algn="ctr" defTabSz="457200" rtl="0" eaLnBrk="1" fontAlgn="b" latinLnBrk="0" hangingPunct="1">
                        <a:lnSpc>
                          <a:spcPct val="100000"/>
                        </a:lnSpc>
                        <a:spcBef>
                          <a:spcPts val="0"/>
                        </a:spcBef>
                        <a:spcAft>
                          <a:spcPts val="0"/>
                        </a:spcAft>
                      </a:pPr>
                      <a:r>
                        <a:rPr lang="en-US" sz="600" b="0" i="0" u="none" strike="noStrike" kern="1200" dirty="0" smtClean="0">
                          <a:solidFill>
                            <a:schemeClr val="bg1">
                              <a:lumMod val="50000"/>
                            </a:schemeClr>
                          </a:solidFill>
                          <a:effectLst/>
                          <a:latin typeface="Arial"/>
                          <a:ea typeface="+mn-ea"/>
                          <a:cs typeface="+mn-cs"/>
                        </a:rPr>
                        <a:t>Insurance)</a:t>
                      </a: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lnSpc>
                          <a:spcPct val="100000"/>
                        </a:lnSpc>
                        <a:spcBef>
                          <a:spcPts val="0"/>
                        </a:spcBef>
                        <a:spcAft>
                          <a:spcPts val="0"/>
                        </a:spcAft>
                      </a:pPr>
                      <a:r>
                        <a:rPr lang="en-US" sz="600" b="0"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600" b="0" i="0" u="none" strike="noStrike" kern="1200" dirty="0" smtClean="0">
                          <a:solidFill>
                            <a:schemeClr val="bg1">
                              <a:lumMod val="50000"/>
                            </a:schemeClr>
                          </a:solidFill>
                          <a:effectLst/>
                          <a:latin typeface="Arial"/>
                          <a:ea typeface="+mn-ea"/>
                          <a:cs typeface="+mn-cs"/>
                        </a:rPr>
                        <a:t>(Financial &amp; </a:t>
                      </a:r>
                    </a:p>
                    <a:p>
                      <a:pPr marL="0" algn="ctr" defTabSz="457200" rtl="0" eaLnBrk="1" fontAlgn="b" latinLnBrk="0" hangingPunct="1">
                        <a:lnSpc>
                          <a:spcPct val="100000"/>
                        </a:lnSpc>
                        <a:spcBef>
                          <a:spcPts val="0"/>
                        </a:spcBef>
                        <a:spcAft>
                          <a:spcPts val="0"/>
                        </a:spcAft>
                      </a:pPr>
                      <a:r>
                        <a:rPr lang="en-US" sz="600" b="0" i="0" u="none" strike="noStrike" kern="1200" dirty="0" smtClean="0">
                          <a:solidFill>
                            <a:schemeClr val="bg1">
                              <a:lumMod val="50000"/>
                            </a:schemeClr>
                          </a:solidFill>
                          <a:effectLst/>
                          <a:latin typeface="Arial"/>
                          <a:ea typeface="+mn-ea"/>
                          <a:cs typeface="+mn-cs"/>
                        </a:rPr>
                        <a:t>Insurance)</a:t>
                      </a:r>
                      <a:endParaRPr lang="en-US" sz="600" b="0" i="0" u="none" strike="noStrike" kern="1200" dirty="0">
                        <a:solidFill>
                          <a:schemeClr val="bg1">
                            <a:lumMod val="50000"/>
                          </a:schemeClr>
                        </a:solidFill>
                        <a:effectLst/>
                        <a:latin typeface="Arial"/>
                        <a:ea typeface="+mn-ea"/>
                        <a:cs typeface="+mn-cs"/>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$5.1B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chemeClr val="bg1">
                              <a:lumMod val="50000"/>
                            </a:schemeClr>
                          </a:solidFill>
                          <a:effectLst/>
                          <a:latin typeface="Arial"/>
                          <a:ea typeface="+mn-ea"/>
                          <a:cs typeface="+mn-cs"/>
                        </a:rPr>
                        <a:t>(</a:t>
                      </a:r>
                      <a:r>
                        <a:rPr lang="en-US" sz="600" b="0" i="0" u="none" strike="noStrike" kern="1200" dirty="0" smtClean="0">
                          <a:solidFill>
                            <a:schemeClr val="bg1">
                              <a:lumMod val="50000"/>
                            </a:schemeClr>
                          </a:solidFill>
                          <a:effectLst/>
                          <a:latin typeface="Arial"/>
                          <a:ea typeface="+mn-ea"/>
                          <a:cs typeface="+mn-cs"/>
                        </a:rPr>
                        <a:t>Financial &amp; Insurance</a:t>
                      </a:r>
                      <a:r>
                        <a:rPr lang="en-US" sz="600" b="0" i="0" u="none" strike="noStrike" kern="1200" dirty="0">
                          <a:solidFill>
                            <a:schemeClr val="bg1">
                              <a:lumMod val="50000"/>
                            </a:schemeClr>
                          </a:solidFill>
                          <a:effectLst/>
                          <a:latin typeface="Arial"/>
                          <a:ea typeface="+mn-ea"/>
                          <a:cs typeface="+mn-cs"/>
                        </a:rPr>
                        <a:t>)</a:t>
                      </a: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$4.5B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$5.0B</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u="none"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6875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600" b="0" i="0" u="none" strike="noStrike" kern="1200" dirty="0" smtClean="0">
                          <a:solidFill>
                            <a:srgbClr val="000000"/>
                          </a:solidFill>
                          <a:effectLst/>
                          <a:latin typeface="Arial"/>
                          <a:ea typeface="+mn-ea"/>
                          <a:cs typeface="+mn-cs"/>
                        </a:rPr>
                        <a:t>$4.59B</a:t>
                      </a:r>
                    </a:p>
                    <a:p>
                      <a:pPr marL="0" algn="ctr" rtl="0" eaLnBrk="1" fontAlgn="b" latinLnBrk="0" hangingPunct="1">
                        <a:lnSpc>
                          <a:spcPct val="100000"/>
                        </a:lnSpc>
                        <a:spcBef>
                          <a:spcPts val="0"/>
                        </a:spcBef>
                        <a:spcAft>
                          <a:spcPts val="0"/>
                        </a:spcAft>
                      </a:pPr>
                      <a:r>
                        <a:rPr lang="en-US" sz="600" b="1" i="0" u="none" strike="noStrike" dirty="0" smtClean="0">
                          <a:solidFill>
                            <a:schemeClr val="bg1">
                              <a:lumMod val="50000"/>
                            </a:schemeClr>
                          </a:solidFill>
                          <a:effectLst/>
                          <a:latin typeface="Arial"/>
                        </a:rPr>
                        <a:t>(Utilities)</a:t>
                      </a:r>
                      <a:endParaRPr lang="en-US" sz="600" b="1" i="0" u="none" strike="noStrike" dirty="0">
                        <a:solidFill>
                          <a:schemeClr val="bg1">
                            <a:lumMod val="50000"/>
                          </a:schemeClr>
                        </a:solidFill>
                        <a:effectLst/>
                        <a:latin typeface="Arial"/>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600" b="0"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600" b="0" i="0" u="none" strike="noStrike" baseline="0" dirty="0" smtClean="0">
                          <a:solidFill>
                            <a:schemeClr val="bg1">
                              <a:lumMod val="50000"/>
                            </a:schemeClr>
                          </a:solidFill>
                          <a:effectLst/>
                          <a:latin typeface="Arial"/>
                        </a:rPr>
                        <a:t>(Utilities)</a:t>
                      </a:r>
                      <a:endParaRPr lang="en-US" sz="600" b="0" i="0" u="none" strike="noStrike" dirty="0">
                        <a:solidFill>
                          <a:schemeClr val="bg1">
                            <a:lumMod val="50000"/>
                          </a:schemeClr>
                        </a:solidFill>
                        <a:effectLst/>
                        <a:latin typeface="Arial"/>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$4.8B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chemeClr val="bg1">
                              <a:lumMod val="50000"/>
                            </a:schemeClr>
                          </a:solidFill>
                          <a:effectLst/>
                          <a:latin typeface="Arial"/>
                          <a:ea typeface="+mn-ea"/>
                          <a:cs typeface="+mn-cs"/>
                        </a:rPr>
                        <a:t>(Utilities)</a:t>
                      </a: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9471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Multifamily exposure</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spcBef>
                          <a:spcPts val="0"/>
                        </a:spcBef>
                        <a:spcAft>
                          <a:spcPts val="0"/>
                        </a:spcAft>
                      </a:pPr>
                      <a:r>
                        <a:rPr lang="en-US" sz="600" b="1" i="0" u="none" strike="noStrike" kern="1200" dirty="0" smtClean="0">
                          <a:solidFill>
                            <a:srgbClr val="000000"/>
                          </a:solidFill>
                          <a:effectLst/>
                          <a:latin typeface="Arial"/>
                          <a:ea typeface="+mn-ea"/>
                          <a:cs typeface="+mn-cs"/>
                        </a:rPr>
                        <a:t>$10.5B</a:t>
                      </a:r>
                      <a:endParaRPr lang="en-US" sz="600" b="1" i="0" u="none" strike="noStrike" kern="1200" dirty="0">
                        <a:solidFill>
                          <a:srgbClr val="000000"/>
                        </a:solidFill>
                        <a:effectLst/>
                        <a:latin typeface="Arial"/>
                        <a:ea typeface="+mn-ea"/>
                        <a:cs typeface="+mn-cs"/>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$10.5B</a:t>
                      </a:r>
                      <a:endParaRPr lang="en-US" sz="6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$11.0B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Breach escalated.</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ction plans (late as of 6/16) are in development</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519245">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 </a:t>
                      </a:r>
                      <a:r>
                        <a:rPr lang="en-US" sz="600" b="1" baseline="0" dirty="0" smtClean="0">
                          <a:latin typeface="Arial" panose="020B0604020202020204" pitchFamily="34" charset="0"/>
                          <a:cs typeface="Arial" panose="020B0604020202020204" pitchFamily="34" charset="0"/>
                        </a:rPr>
                        <a:t>/ funding</a:t>
                      </a: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Liquidity Coverage Ratio</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102%</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111%</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112%</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120%</a:t>
                      </a:r>
                      <a:endParaRPr lang="en-US" sz="600" dirty="0">
                        <a:latin typeface="Arial" panose="020B0604020202020204" pitchFamily="34" charset="0"/>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110%</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sng"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SBNA is currently in the process of approving new RAS limits and threshold.(New:</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600" b="0" i="0" u="sng"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600" b="0" i="0" u="sng"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sng"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324528">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Interest rate</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u="sng"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u="none" kern="1200" dirty="0" smtClean="0">
                          <a:solidFill>
                            <a:schemeClr val="tx1"/>
                          </a:solidFill>
                          <a:latin typeface="Arial" panose="020B0604020202020204" pitchFamily="34" charset="0"/>
                          <a:ea typeface="+mn-ea"/>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$(890)MM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sng" strike="noStrike" baseline="0" dirty="0" smtClean="0">
                          <a:solidFill>
                            <a:srgbClr val="000000"/>
                          </a:solidFill>
                          <a:effectLst/>
                          <a:latin typeface="Arial" panose="020B0604020202020204" pitchFamily="34" charset="0"/>
                          <a:cs typeface="Arial" panose="020B0604020202020204" pitchFamily="34" charset="0"/>
                        </a:rPr>
                        <a:t>T</a:t>
                      </a:r>
                      <a:r>
                        <a:rPr lang="en-US" sz="600" b="0" i="0" u="sng" strike="noStrike" dirty="0" smtClean="0">
                          <a:solidFill>
                            <a:srgbClr val="000000"/>
                          </a:solidFill>
                          <a:effectLst/>
                          <a:latin typeface="Arial" panose="020B0604020202020204" pitchFamily="34" charset="0"/>
                          <a:cs typeface="Arial" panose="020B0604020202020204" pitchFamily="34" charset="0"/>
                        </a:rPr>
                        <a:t>ermination</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of</a:t>
                      </a:r>
                      <a:r>
                        <a:rPr lang="en-US" sz="600" b="0" i="0" u="sng" strike="noStrike" dirty="0" smtClean="0">
                          <a:solidFill>
                            <a:srgbClr val="000000"/>
                          </a:solidFill>
                          <a:effectLst/>
                          <a:latin typeface="Arial" panose="020B0604020202020204" pitchFamily="34" charset="0"/>
                          <a:cs typeface="Arial" panose="020B0604020202020204" pitchFamily="34" charset="0"/>
                        </a:rPr>
                        <a:t> $1.5 </a:t>
                      </a:r>
                      <a:r>
                        <a:rPr lang="en-US" sz="600" b="0" i="0" u="sng" strike="noStrike" dirty="0" err="1" smtClean="0">
                          <a:solidFill>
                            <a:srgbClr val="000000"/>
                          </a:solidFill>
                          <a:effectLst/>
                          <a:latin typeface="Arial" panose="020B0604020202020204" pitchFamily="34" charset="0"/>
                          <a:cs typeface="Arial" panose="020B0604020202020204" pitchFamily="34" charset="0"/>
                        </a:rPr>
                        <a:t>bn</a:t>
                      </a:r>
                      <a:r>
                        <a:rPr lang="en-US" sz="600" b="0" i="0" u="sng" strike="noStrike" dirty="0" smtClean="0">
                          <a:solidFill>
                            <a:srgbClr val="000000"/>
                          </a:solidFill>
                          <a:effectLst/>
                          <a:latin typeface="Arial" panose="020B0604020202020204" pitchFamily="34" charset="0"/>
                          <a:cs typeface="Arial" panose="020B0604020202020204" pitchFamily="34" charset="0"/>
                        </a:rPr>
                        <a:t> in Existing FHLB Pay-Fixed Swaps on 05/20 improved</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600" b="1" i="0" u="sng"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MVE by 28 mm. Swap $750 mm of 2018 Debt Maturities to Floating Rate is expected to be executed by 05/31/2016 and will further reduce the risk of </a:t>
                      </a:r>
                      <a:r>
                        <a:rPr lang="en-US" sz="600" b="1" i="0" u="sng"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5962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6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lnSpc>
                          <a:spcPct val="100000"/>
                        </a:lnSpc>
                        <a:buFont typeface="Arial" panose="020B0604020202020204" pitchFamily="34" charset="0"/>
                        <a:buNone/>
                      </a:pPr>
                      <a:r>
                        <a:rPr lang="en-US" sz="6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2452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SC</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Net</a:t>
                      </a:r>
                      <a:r>
                        <a:rPr lang="en-US" sz="600" b="0" kern="1200" baseline="0" dirty="0" smtClean="0">
                          <a:solidFill>
                            <a:schemeClr val="tx1"/>
                          </a:solidFill>
                          <a:latin typeface="Arial" panose="020B0604020202020204" pitchFamily="34" charset="0"/>
                          <a:ea typeface="+mn-ea"/>
                          <a:cs typeface="Arial" panose="020B0604020202020204" pitchFamily="34" charset="0"/>
                        </a:rPr>
                        <a:t> Charge Off - Auto</a:t>
                      </a:r>
                      <a:endParaRPr lang="en-US" sz="600" b="0" kern="1200" dirty="0" smtClean="0">
                        <a:solidFill>
                          <a:schemeClr val="tx1"/>
                        </a:solidFill>
                        <a:latin typeface="Arial" panose="020B0604020202020204" pitchFamily="34" charset="0"/>
                        <a:ea typeface="+mn-ea"/>
                        <a:cs typeface="Arial" panose="020B0604020202020204" pitchFamily="34" charset="0"/>
                      </a:endParaRPr>
                    </a:p>
                    <a:p>
                      <a:endParaRPr lang="en-US" sz="6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457200" rtl="0" eaLnBrk="1" fontAlgn="ctr" latinLnBrk="0" hangingPunct="1">
                        <a:lnSpc>
                          <a:spcPct val="100000"/>
                        </a:lnSpc>
                        <a:spcBef>
                          <a:spcPts val="0"/>
                        </a:spcBef>
                        <a:spcAft>
                          <a:spcPts val="0"/>
                        </a:spcAft>
                      </a:pPr>
                      <a:r>
                        <a:rPr lang="en-US" sz="600" b="1" kern="1200" dirty="0" smtClean="0">
                          <a:solidFill>
                            <a:schemeClr val="tx1"/>
                          </a:solidFill>
                          <a:effectLst/>
                          <a:latin typeface="Arial" panose="020B0604020202020204" pitchFamily="34" charset="0"/>
                          <a:ea typeface="Calibri"/>
                          <a:cs typeface="Arial" panose="020B0604020202020204" pitchFamily="34" charset="0"/>
                        </a:rPr>
                        <a:t>7.98%</a:t>
                      </a:r>
                      <a:endParaRPr lang="en-US" sz="6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7.90%</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Remediation plans including credit buy box actions</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were taken at the end of Mar’16. However, the effects are not expected to be seen until 2017. The metric will no longer be in breach under new auto NCO limits (9.3 for amber, 9.6 for red)</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94717">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b="0" dirty="0">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1Q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4Q</a:t>
                      </a:r>
                      <a:r>
                        <a:rPr lang="en-US" sz="600" b="1" kern="1200" baseline="0" dirty="0" smtClean="0">
                          <a:solidFill>
                            <a:schemeClr val="tx1"/>
                          </a:solidFill>
                          <a:latin typeface="Arial" panose="020B0604020202020204" pitchFamily="34" charset="0"/>
                          <a:ea typeface="+mn-ea"/>
                          <a:cs typeface="Arial" panose="020B0604020202020204" pitchFamily="34" charset="0"/>
                        </a:rPr>
                        <a:t> 15</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600" b="1" kern="1200" baseline="0" dirty="0" smtClean="0">
                          <a:solidFill>
                            <a:schemeClr val="tx1"/>
                          </a:solidFill>
                          <a:latin typeface="Arial" panose="020B0604020202020204" pitchFamily="34" charset="0"/>
                          <a:ea typeface="+mn-ea"/>
                          <a:cs typeface="Arial" panose="020B0604020202020204" pitchFamily="34" charset="0"/>
                        </a:rPr>
                        <a:t>3Q 15</a:t>
                      </a:r>
                      <a:endParaRPr lang="en-US" sz="6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b="1" dirty="0" smtClean="0">
                          <a:solidFill>
                            <a:schemeClr val="tx1"/>
                          </a:solidFill>
                          <a:latin typeface="Arial" panose="020B0604020202020204" pitchFamily="34" charset="0"/>
                          <a:cs typeface="Arial" panose="020B0604020202020204" pitchFamily="34" charset="0"/>
                        </a:rPr>
                        <a:t>Amber trigger</a:t>
                      </a:r>
                      <a:endParaRPr lang="en-US" sz="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600" b="1" dirty="0" smtClean="0">
                          <a:solidFill>
                            <a:schemeClr val="bg1"/>
                          </a:solidFill>
                          <a:latin typeface="Arial" panose="020B0604020202020204" pitchFamily="34" charset="0"/>
                          <a:cs typeface="Arial" panose="020B0604020202020204" pitchFamily="34" charset="0"/>
                        </a:rPr>
                        <a:t>Red</a:t>
                      </a:r>
                      <a:r>
                        <a:rPr lang="en-US" sz="600" b="1" baseline="0" dirty="0" smtClean="0">
                          <a:solidFill>
                            <a:schemeClr val="bg1"/>
                          </a:solidFill>
                          <a:latin typeface="Arial" panose="020B0604020202020204" pitchFamily="34" charset="0"/>
                          <a:cs typeface="Arial" panose="020B0604020202020204" pitchFamily="34" charset="0"/>
                        </a:rPr>
                        <a:t> limit</a:t>
                      </a:r>
                      <a:endParaRPr lang="en-US" sz="600" b="1" dirty="0">
                        <a:solidFill>
                          <a:schemeClr val="bg1"/>
                        </a:solidFill>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2981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SHUSA</a:t>
                      </a:r>
                      <a:endParaRPr lang="en-US" sz="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baseline="0" dirty="0" smtClean="0">
                          <a:latin typeface="Arial" panose="020B0604020202020204" pitchFamily="34" charset="0"/>
                          <a:cs typeface="Arial" panose="020B0604020202020204" pitchFamily="34" charset="0"/>
                        </a:rPr>
                        <a:t>Operational</a:t>
                      </a: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aseline="0" dirty="0" smtClean="0">
                          <a:latin typeface="Arial" panose="020B0604020202020204" pitchFamily="34" charset="0"/>
                          <a:cs typeface="Arial" panose="020B0604020202020204" pitchFamily="34" charset="0"/>
                        </a:rPr>
                        <a:t>Frequency of events &gt;$200K in losses</a:t>
                      </a: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9</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600" dirty="0" smtClean="0"/>
                        <a:t>7</a:t>
                      </a:r>
                      <a:endParaRPr lang="en-US" sz="600" dirty="0"/>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9</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A new reconciliation process has been set up between SC Operational Risk and Legal. Action plan was implemented in February. SC</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has</a:t>
                      </a:r>
                      <a:r>
                        <a:rPr lang="en-US" sz="600" b="0" i="0" u="none" strike="noStrike" dirty="0" smtClean="0">
                          <a:solidFill>
                            <a:schemeClr val="tx1"/>
                          </a:solidFill>
                          <a:effectLst/>
                          <a:latin typeface="Arial" panose="020B0604020202020204" pitchFamily="34" charset="0"/>
                          <a:cs typeface="Arial" panose="020B0604020202020204" pitchFamily="34" charset="0"/>
                        </a:rPr>
                        <a:t> 0 material events (&gt;$200K) in Apr’16.</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tx1"/>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981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SC</a:t>
                      </a:r>
                      <a:endParaRPr lang="en-US" sz="600" b="1" dirty="0">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dirty="0" smtClean="0">
                          <a:solidFill>
                            <a:schemeClr val="tx1"/>
                          </a:solidFill>
                          <a:effectLst/>
                          <a:latin typeface="Arial" panose="020B0604020202020204" pitchFamily="34" charset="0"/>
                          <a:ea typeface="Calibri"/>
                          <a:cs typeface="Arial" panose="020B0604020202020204" pitchFamily="34" charset="0"/>
                        </a:rPr>
                        <a:t>1</a:t>
                      </a:r>
                      <a:endParaRPr lang="en-US" sz="6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600" dirty="0" smtClean="0"/>
                        <a:t>4</a:t>
                      </a:r>
                      <a:endParaRPr lang="en-US" sz="600" dirty="0"/>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2981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SBNA</a:t>
                      </a:r>
                      <a:endParaRPr lang="en-US" sz="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3</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600" dirty="0" smtClean="0"/>
                        <a:t>3</a:t>
                      </a:r>
                      <a:endParaRPr lang="en-US" sz="600" dirty="0"/>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54000" y="248488"/>
            <a:ext cx="8890000" cy="400110"/>
          </a:xfrm>
          <a:prstGeom prst="rect">
            <a:avLst/>
          </a:prstGeom>
          <a:noFill/>
        </p:spPr>
        <p:txBody>
          <a:bodyPr wrap="square" rtlCol="0">
            <a:spAutoFit/>
          </a:bodyPr>
          <a:lstStyle/>
          <a:p>
            <a:pPr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a:t>
            </a:r>
            <a:endParaRPr lang="en-US" sz="2000" b="1" dirty="0">
              <a:solidFill>
                <a:prstClr val="black"/>
              </a:solidFill>
              <a:latin typeface="Arial" charset="0"/>
              <a:ea typeface="MS PGothic" pitchFamily="34" charset="-128"/>
            </a:endParaRPr>
          </a:p>
        </p:txBody>
      </p:sp>
      <p:sp>
        <p:nvSpPr>
          <p:cNvPr id="10" name="Footnote"/>
          <p:cNvSpPr/>
          <p:nvPr/>
        </p:nvSpPr>
        <p:spPr bwMode="auto">
          <a:xfrm>
            <a:off x="1884948" y="6567276"/>
            <a:ext cx="84782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endParaRPr lang="en-US" sz="600" dirty="0">
              <a:latin typeface="Arial" panose="020B0604020202020204" pitchFamily="34" charset="0"/>
              <a:ea typeface="MS PGothic" pitchFamily="34" charset="-128"/>
              <a:cs typeface="Arial" panose="020B0604020202020204" pitchFamily="34" charset="0"/>
              <a:sym typeface="Arial"/>
            </a:endParaRP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smtClean="0">
                <a:latin typeface="Arial" panose="020B0604020202020204" pitchFamily="34" charset="0"/>
                <a:ea typeface="MS PGothic" pitchFamily="34" charset="-128"/>
                <a:cs typeface="Arial" panose="020B0604020202020204" pitchFamily="34" charset="0"/>
                <a:sym typeface="Arial"/>
              </a:rPr>
              <a:t>Two </a:t>
            </a:r>
            <a:r>
              <a:rPr lang="en-US" sz="600" dirty="0">
                <a:latin typeface="Arial" panose="020B0604020202020204" pitchFamily="34" charset="0"/>
                <a:ea typeface="MS PGothic" pitchFamily="34" charset="-128"/>
                <a:cs typeface="Arial" panose="020B0604020202020204" pitchFamily="34" charset="0"/>
                <a:sym typeface="Arial"/>
              </a:rPr>
              <a:t>months temporary red limit increase from 5.0 to </a:t>
            </a:r>
            <a:r>
              <a:rPr lang="en-US" sz="600" dirty="0" smtClean="0">
                <a:latin typeface="Arial" panose="020B0604020202020204" pitchFamily="34" charset="0"/>
                <a:ea typeface="MS PGothic" pitchFamily="34" charset="-128"/>
                <a:cs typeface="Arial" panose="020B0604020202020204" pitchFamily="34" charset="0"/>
                <a:sym typeface="Arial"/>
              </a:rPr>
              <a:t>5.5BN for Finance &amp; Insurance in Industry </a:t>
            </a:r>
            <a:r>
              <a:rPr lang="en-US" sz="600" dirty="0">
                <a:latin typeface="Arial" panose="020B0604020202020204" pitchFamily="34" charset="0"/>
                <a:ea typeface="MS PGothic" pitchFamily="34" charset="-128"/>
                <a:cs typeface="Arial" panose="020B0604020202020204" pitchFamily="34" charset="0"/>
                <a:sym typeface="Arial"/>
              </a:rPr>
              <a:t>exposure </a:t>
            </a:r>
            <a:r>
              <a:rPr lang="en-US" sz="600" dirty="0" smtClean="0">
                <a:latin typeface="Arial" panose="020B0604020202020204" pitchFamily="34" charset="0"/>
                <a:ea typeface="MS PGothic" pitchFamily="34" charset="-128"/>
                <a:cs typeface="Arial" panose="020B0604020202020204" pitchFamily="34" charset="0"/>
                <a:sym typeface="Arial"/>
              </a:rPr>
              <a:t>metric</a:t>
            </a:r>
          </a:p>
        </p:txBody>
      </p:sp>
      <p:sp>
        <p:nvSpPr>
          <p:cNvPr id="7" name="Rectangle 6"/>
          <p:cNvSpPr/>
          <p:nvPr/>
        </p:nvSpPr>
        <p:spPr>
          <a:xfrm>
            <a:off x="7759590" y="58189"/>
            <a:ext cx="1290215" cy="557753"/>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smtClean="0"/>
              <a:t>Underlined items pending update</a:t>
            </a:r>
            <a:endParaRPr lang="en-US" sz="1100" b="1" dirty="0"/>
          </a:p>
        </p:txBody>
      </p:sp>
    </p:spTree>
    <p:extLst>
      <p:ext uri="{BB962C8B-B14F-4D97-AF65-F5344CB8AC3E}">
        <p14:creationId xmlns:p14="http://schemas.microsoft.com/office/powerpoint/2010/main" val="2911562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251471734"/>
              </p:ext>
            </p:extLst>
          </p:nvPr>
        </p:nvGraphicFramePr>
        <p:xfrm>
          <a:off x="381000" y="304800"/>
          <a:ext cx="8441119" cy="4357035"/>
        </p:xfrm>
        <a:graphic>
          <a:graphicData uri="http://schemas.openxmlformats.org/drawingml/2006/table">
            <a:tbl>
              <a:tblPr firstRow="1" bandRow="1"/>
              <a:tblGrid>
                <a:gridCol w="704692"/>
                <a:gridCol w="562124"/>
                <a:gridCol w="1968089"/>
                <a:gridCol w="560317"/>
                <a:gridCol w="560317"/>
                <a:gridCol w="560317"/>
                <a:gridCol w="591334"/>
                <a:gridCol w="636821"/>
                <a:gridCol w="551771"/>
                <a:gridCol w="528553"/>
                <a:gridCol w="648194"/>
                <a:gridCol w="568590"/>
              </a:tblGrid>
              <a:tr h="308526">
                <a:tc gridSpan="1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r>
              <a:tr h="268989">
                <a:tc rowSpan="2">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Entity</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Baseline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Stress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4800">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May</a:t>
                      </a:r>
                      <a:r>
                        <a:rPr lang="en-US" sz="800" b="1" kern="1200" baseline="0" dirty="0" smtClean="0">
                          <a:solidFill>
                            <a:schemeClr val="tx1"/>
                          </a:solidFill>
                          <a:latin typeface="Arial" panose="020B0604020202020204" pitchFamily="34" charset="0"/>
                          <a:ea typeface="+mn-ea"/>
                          <a:cs typeface="Arial" panose="020B0604020202020204" pitchFamily="34" charset="0"/>
                        </a:rPr>
                        <a:t>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Base</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Stress</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Capital</a:t>
                      </a:r>
                      <a:r>
                        <a:rPr lang="en-US" sz="800" b="1" baseline="0" dirty="0" smtClean="0">
                          <a:solidFill>
                            <a:schemeClr val="tx1"/>
                          </a:solidFill>
                          <a:latin typeface="Arial" panose="020B0604020202020204" pitchFamily="34" charset="0"/>
                          <a:cs typeface="Arial" panose="020B0604020202020204" pitchFamily="34" charset="0"/>
                        </a:rPr>
                        <a:t> adequacy</a:t>
                      </a:r>
                      <a:r>
                        <a:rPr lang="en-US" sz="800" b="1" baseline="30000" dirty="0" smtClean="0">
                          <a:solidFill>
                            <a:schemeClr val="tx1"/>
                          </a:solidFill>
                          <a:latin typeface="Arial" panose="020B0604020202020204" pitchFamily="34" charset="0"/>
                          <a:cs typeface="Arial" panose="020B0604020202020204" pitchFamily="34" charset="0"/>
                        </a:rPr>
                        <a:t>1</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12.19%</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12.07%</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11.88%</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9.4%</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13.79%</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13.65%</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13.43%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15.60%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15.55%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15.32%</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11.8%</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11.50%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11.48%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11.53%</a:t>
                      </a:r>
                      <a:r>
                        <a:rPr lang="en-US" sz="800" b="0" kern="1200" baseline="30000" dirty="0" smtClean="0">
                          <a:solidFill>
                            <a:schemeClr val="tx1"/>
                          </a:solidFill>
                          <a:latin typeface="Arial" panose="020B0604020202020204" pitchFamily="34" charset="0"/>
                          <a:ea typeface="+mn-ea"/>
                          <a:cs typeface="Arial" panose="020B0604020202020204" pitchFamily="34" charset="0"/>
                        </a:rPr>
                        <a:t>7</a:t>
                      </a:r>
                      <a:endParaRPr lang="en-US" sz="800" b="0" dirty="0" smtClean="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2</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SBNA</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14.49%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14.32%</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13.87%</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14.49%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14.32%</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13.87%</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15.83%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15.78%</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15.31%</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14.50%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14.30%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14.05%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11.32%</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11.29%</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11.25%</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3</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11.09%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11.24%</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10.99%</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9.65%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SC</a:t>
                      </a:r>
                      <a:r>
                        <a:rPr lang="en-US" sz="800" b="0" baseline="30000" dirty="0" smtClean="0">
                          <a:solidFill>
                            <a:schemeClr val="tx1"/>
                          </a:solidFill>
                          <a:latin typeface="Arial" panose="020B0604020202020204" pitchFamily="34" charset="0"/>
                          <a:cs typeface="Arial" panose="020B0604020202020204" pitchFamily="34" charset="0"/>
                        </a:rPr>
                        <a:t> </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6</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12.40%</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12.11%</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10.00%</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6</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12.40%</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12.11%</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10.00%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12.29%</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11.98%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11.88%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12.20%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6.0%</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5.75%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 / SC</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8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800" b="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0" baseline="300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ＭＳ Ｐゴシック"/>
                          <a:cs typeface="Arial" panose="020B0604020202020204" pitchFamily="34" charset="0"/>
                        </a:rPr>
                        <a:t>$37.1B(with</a:t>
                      </a:r>
                      <a:r>
                        <a:rPr lang="en-US" sz="800" b="1"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1"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1"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1"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$37.0B(with</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$38.9B(with</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p>
                      <a:pPr algn="ctr">
                        <a:lnSpc>
                          <a:spcPct val="100000"/>
                        </a:lnSpc>
                      </a:pPr>
                      <a:r>
                        <a:rPr lang="en-US" sz="800" dirty="0" smtClean="0">
                          <a:latin typeface="Arial" panose="020B0604020202020204" pitchFamily="34" charset="0"/>
                          <a:cs typeface="Arial" panose="020B0604020202020204" pitchFamily="34" charset="0"/>
                        </a:rPr>
                        <a:t>NA</a:t>
                      </a:r>
                      <a:r>
                        <a:rPr lang="en-US" sz="800" b="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aseline="30000" dirty="0">
                        <a:latin typeface="Arial" panose="020B0604020202020204" pitchFamily="34" charset="0"/>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$38.7B</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$40.7B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bg1">
                              <a:lumMod val="50000"/>
                            </a:schemeClr>
                          </a:solidFill>
                          <a:latin typeface="Arial" panose="020B0604020202020204" pitchFamily="34" charset="0"/>
                          <a:ea typeface="ＭＳ Ｐゴシック"/>
                          <a:cs typeface="Arial" panose="020B0604020202020204" pitchFamily="34" charset="0"/>
                        </a:rPr>
                        <a:t>$36.0B (excl.</a:t>
                      </a:r>
                      <a:r>
                        <a:rPr lang="en-US" sz="800" b="1" i="0"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 PL)</a:t>
                      </a:r>
                      <a:endParaRPr lang="en-US" sz="800" b="1" i="0" kern="1200" dirty="0" smtClean="0">
                        <a:solidFill>
                          <a:schemeClr val="bg1">
                            <a:lumMod val="50000"/>
                          </a:schemeClr>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$36.0B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$37.5B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Footnote"/>
          <p:cNvSpPr/>
          <p:nvPr/>
        </p:nvSpPr>
        <p:spPr bwMode="auto">
          <a:xfrm>
            <a:off x="1893254" y="6013278"/>
            <a:ext cx="51832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600" dirty="0" smtClean="0">
                <a:latin typeface="Arial"/>
                <a:sym typeface="Arial"/>
              </a:rPr>
              <a:t>Transitional as the regulatory requirements are a core RAS objective and will follow the glide-path; Quarter end Capital figures are final, monthly capital figures are estimates and subject to change</a:t>
            </a:r>
          </a:p>
          <a:p>
            <a:pPr marL="228600" lvl="1" indent="-228600" algn="l">
              <a:lnSpc>
                <a:spcPct val="100000"/>
              </a:lnSpc>
              <a:buAutoNum type="arabicPeriod" startAt="2"/>
            </a:pPr>
            <a:r>
              <a:rPr lang="en-US" sz="600" dirty="0" smtClean="0">
                <a:latin typeface="Arial"/>
                <a:sym typeface="Arial"/>
              </a:rPr>
              <a:t>SHUSA TCE is being calculated with CMG methodology; </a:t>
            </a:r>
            <a:r>
              <a:rPr lang="en-US" sz="600" dirty="0" smtClean="0">
                <a:latin typeface="Arial"/>
              </a:rPr>
              <a:t>TCE1 is no longer in SHUSA Capital Policy. Therefore, it is not reported by SHUSA Capital Team</a:t>
            </a:r>
          </a:p>
          <a:p>
            <a:pPr marL="228600" lvl="1" indent="-228600" algn="l">
              <a:lnSpc>
                <a:spcPct val="100000"/>
              </a:lnSpc>
              <a:buAutoNum type="arabicPeriod" startAt="2"/>
            </a:pPr>
            <a:r>
              <a:rPr lang="en-US" sz="600" dirty="0" smtClean="0">
                <a:latin typeface="Arial"/>
              </a:rPr>
              <a:t>The metric is reported by Regulatory Capital Reporting Team</a:t>
            </a:r>
          </a:p>
          <a:p>
            <a:pPr marL="228600" lvl="1" indent="-228600">
              <a:buAutoNum type="arabicPeriod" startAt="4"/>
            </a:pPr>
            <a:r>
              <a:rPr lang="en-US" sz="600" dirty="0" smtClean="0">
                <a:latin typeface="Arial"/>
              </a:rPr>
              <a:t>SC RWA is not CCAR-linked and therefore does not have baseline and stressed values; SC RWA moved to Capital adequacy</a:t>
            </a:r>
          </a:p>
          <a:p>
            <a:pPr marL="228600" lvl="1" indent="-228600">
              <a:buFontTx/>
              <a:buAutoNum type="arabicPeriod" startAt="4"/>
            </a:pPr>
            <a:r>
              <a:rPr lang="en-US" sz="600" dirty="0">
                <a:latin typeface="Arial" panose="020B0604020202020204" pitchFamily="34" charset="0"/>
                <a:ea typeface="MS PGothic" pitchFamily="34" charset="-128"/>
                <a:cs typeface="Arial" panose="020B0604020202020204" pitchFamily="34" charset="0"/>
                <a:sym typeface="Arial"/>
              </a:rPr>
              <a:t>PL: Personal Lending – Lending Club (sold on Feb 1st) &amp; Bluestem (Held for Sale)  &amp; NCL (Held for Sale</a:t>
            </a:r>
            <a:r>
              <a:rPr lang="en-US" sz="600" dirty="0" smtClean="0">
                <a:latin typeface="Arial" panose="020B0604020202020204" pitchFamily="34" charset="0"/>
                <a:ea typeface="MS PGothic" pitchFamily="34" charset="-128"/>
                <a:cs typeface="Arial" panose="020B0604020202020204" pitchFamily="34" charset="0"/>
                <a:sym typeface="Arial"/>
              </a:rPr>
              <a:t>)</a:t>
            </a:r>
          </a:p>
          <a:p>
            <a:pPr marL="228600" lvl="1" indent="-228600">
              <a:buAutoNum type="arabicPeriod" startAt="6"/>
            </a:pPr>
            <a:r>
              <a:rPr lang="en-US" sz="600" dirty="0" smtClean="0">
                <a:latin typeface="Arial" panose="020B0604020202020204" pitchFamily="34" charset="0"/>
                <a:cs typeface="Arial" panose="020B0604020202020204" pitchFamily="34" charset="0"/>
              </a:rPr>
              <a:t>SC is now managing to the two metrics of 11% per capital policy </a:t>
            </a:r>
          </a:p>
          <a:p>
            <a:pPr marL="228600" lvl="1" indent="-228600">
              <a:buAutoNum type="arabicPeriod" startAt="6"/>
            </a:pPr>
            <a:r>
              <a:rPr lang="en-US" sz="600" dirty="0" smtClean="0">
                <a:latin typeface="Arial" panose="020B0604020202020204" pitchFamily="34" charset="0"/>
                <a:cs typeface="Arial" panose="020B0604020202020204" pitchFamily="34" charset="0"/>
              </a:rPr>
              <a:t>Updated from 11.55%(estimate) to 11. 53%(actual)</a:t>
            </a:r>
          </a:p>
        </p:txBody>
      </p:sp>
      <p:sp>
        <p:nvSpPr>
          <p:cNvPr id="4" name="TextBox 3"/>
          <p:cNvSpPr txBox="1"/>
          <p:nvPr/>
        </p:nvSpPr>
        <p:spPr>
          <a:xfrm>
            <a:off x="294356" y="235115"/>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(1/4)</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3364061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30784569"/>
              </p:ext>
            </p:extLst>
          </p:nvPr>
        </p:nvGraphicFramePr>
        <p:xfrm>
          <a:off x="304800" y="257870"/>
          <a:ext cx="8517321" cy="5124898"/>
        </p:xfrm>
        <a:graphic>
          <a:graphicData uri="http://schemas.openxmlformats.org/drawingml/2006/table">
            <a:tbl>
              <a:tblPr firstRow="1" bandRow="1"/>
              <a:tblGrid>
                <a:gridCol w="837768"/>
                <a:gridCol w="1675540"/>
                <a:gridCol w="1256655"/>
                <a:gridCol w="1117026"/>
                <a:gridCol w="1117026"/>
                <a:gridCol w="1117026"/>
                <a:gridCol w="686103"/>
                <a:gridCol w="710177"/>
              </a:tblGrid>
              <a:tr h="429200">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0000"/>
                    </a:solidFill>
                  </a:tcPr>
                </a:tc>
              </a:tr>
              <a:tr h="227330">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May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tx1"/>
                          </a:solidFill>
                          <a:latin typeface="Arial" panose="020B0604020202020204" pitchFamily="34" charset="0"/>
                          <a:ea typeface="+mn-ea"/>
                          <a:cs typeface="Arial" panose="020B0604020202020204" pitchFamily="34" charset="0"/>
                        </a:rPr>
                        <a:t>Amber limit</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8">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 charge-off rate</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7.98%</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7.90%</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27.76%</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27.60%</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27.34%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30.0%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35.0%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0.52%</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smtClean="0">
                          <a:solidFill>
                            <a:srgbClr val="000000"/>
                          </a:solidFill>
                          <a:effectLst/>
                          <a:latin typeface="Arial"/>
                        </a:rPr>
                        <a:t>0.52%</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0.53%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1.0%</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Small</a:t>
                      </a:r>
                      <a:r>
                        <a:rPr lang="en-US" sz="800" b="0" baseline="0" dirty="0" smtClean="0">
                          <a:latin typeface="Arial" panose="020B0604020202020204" pitchFamily="34" charset="0"/>
                          <a:cs typeface="Arial" panose="020B0604020202020204" pitchFamily="34" charset="0"/>
                        </a:rPr>
                        <a:t> Business</a:t>
                      </a:r>
                      <a:r>
                        <a:rPr lang="en-US" sz="800" b="0" dirty="0" smtClean="0">
                          <a:latin typeface="Arial" panose="020B0604020202020204" pitchFamily="34" charset="0"/>
                          <a:cs typeface="Arial" panose="020B0604020202020204" pitchFamily="34" charset="0"/>
                        </a:rPr>
                        <a:t> + Business</a:t>
                      </a:r>
                      <a:r>
                        <a:rPr lang="en-US" sz="800" b="0" baseline="0" dirty="0" smtClean="0">
                          <a:latin typeface="Arial" panose="020B0604020202020204" pitchFamily="34" charset="0"/>
                          <a:cs typeface="Arial" panose="020B0604020202020204" pitchFamily="34" charset="0"/>
                        </a:rPr>
                        <a:t> Banking + Auto</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0.43%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800" b="0" i="0" u="none" strike="noStrike" dirty="0">
                          <a:solidFill>
                            <a:srgbClr val="000000"/>
                          </a:solidFill>
                          <a:effectLst/>
                          <a:latin typeface="Arial"/>
                        </a:rPr>
                        <a:t>0.49%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0.50%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a:t>
                      </a:r>
                      <a:r>
                        <a:rPr lang="en-US" sz="800" b="0" baseline="0" dirty="0" smtClean="0">
                          <a:latin typeface="Arial" panose="020B0604020202020204" pitchFamily="34" charset="0"/>
                          <a:cs typeface="Arial" panose="020B0604020202020204" pitchFamily="34" charset="0"/>
                        </a:rPr>
                        <a:t> C&amp;I </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0.04%</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800" b="0" i="0" u="none" strike="noStrike">
                          <a:solidFill>
                            <a:srgbClr val="000000"/>
                          </a:solidFill>
                          <a:effectLst/>
                          <a:latin typeface="Arial"/>
                        </a:rPr>
                        <a:t>0.07%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0.10%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CRE</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0.06%</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800" b="0" i="0" u="none" strike="noStrike" dirty="0">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GCB</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Auto</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4.08%</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4.02%</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4.4%</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4.9%</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Unsecured</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10.86%</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10.79%</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12.50%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13.50%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60+ days past due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SBNA Retail</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smtClean="0">
                          <a:solidFill>
                            <a:srgbClr val="000000"/>
                          </a:solidFill>
                          <a:effectLst/>
                          <a:latin typeface="Arial"/>
                        </a:rPr>
                        <a:t>2.0%</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800" b="0" i="0" u="none" strike="noStrike" dirty="0">
                          <a:solidFill>
                            <a:srgbClr val="000000"/>
                          </a:solidFill>
                          <a:effectLst/>
                          <a:latin typeface="Arial"/>
                        </a:rPr>
                        <a:t>2.07%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rPr>
                        <a:t>2.06%</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5.0%</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7.5%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i="0" kern="1200" baseline="0" dirty="0" smtClean="0">
                          <a:solidFill>
                            <a:schemeClr val="tx1"/>
                          </a:solidFill>
                          <a:latin typeface="Arial" panose="020B0604020202020204" pitchFamily="34" charset="0"/>
                          <a:ea typeface="+mn-ea"/>
                          <a:cs typeface="Arial" panose="020B0604020202020204" pitchFamily="34" charset="0"/>
                        </a:rPr>
                        <a:t> of </a:t>
                      </a:r>
                      <a:r>
                        <a:rPr lang="en-US" sz="800" b="0" i="0" kern="1200" dirty="0" smtClean="0">
                          <a:solidFill>
                            <a:schemeClr val="tx1"/>
                          </a:solidFill>
                          <a:latin typeface="Arial" panose="020B0604020202020204" pitchFamily="34" charset="0"/>
                          <a:ea typeface="+mn-ea"/>
                          <a:cs typeface="Arial" panose="020B0604020202020204" pitchFamily="34" charset="0"/>
                        </a:rPr>
                        <a:t>counterparties  with Santander Risk Rating (internal) &lt; 5.0 and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&gt; $100MM</a:t>
                      </a:r>
                      <a:r>
                        <a:rPr lang="en-US" sz="800" b="0" i="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9</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9</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a:solidFill>
                            <a:schemeClr val="tx1"/>
                          </a:solidFill>
                          <a:effectLst/>
                          <a:latin typeface="Arial" panose="020B0604020202020204" pitchFamily="34" charset="0"/>
                          <a:ea typeface="Calibri"/>
                          <a:cs typeface="Arial" panose="020B0604020202020204" pitchFamily="34" charset="0"/>
                        </a:rPr>
                        <a:t>10</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Industry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(by OCC group)</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SBNA</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700" b="1" i="0" u="none" strike="noStrike" kern="1200" dirty="0" smtClean="0">
                          <a:solidFill>
                            <a:schemeClr val="bg1">
                              <a:lumMod val="50000"/>
                            </a:schemeClr>
                          </a:solidFill>
                          <a:effectLst/>
                          <a:latin typeface="Arial"/>
                          <a:ea typeface="+mn-ea"/>
                          <a:cs typeface="+mn-cs"/>
                        </a:rPr>
                        <a:t>(Financial &amp; Insurance)</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700" b="0" i="0" u="none" strike="noStrike" kern="1200" dirty="0" smtClean="0">
                          <a:solidFill>
                            <a:schemeClr val="bg1">
                              <a:lumMod val="50000"/>
                            </a:schemeClr>
                          </a:solidFill>
                          <a:effectLst/>
                          <a:latin typeface="Arial"/>
                          <a:ea typeface="+mn-ea"/>
                          <a:cs typeface="+mn-cs"/>
                        </a:rPr>
                        <a:t>(Financial &amp; Insurance)</a:t>
                      </a:r>
                      <a:endParaRPr lang="en-US" sz="700" b="0" i="0" u="none" strike="noStrike" kern="1200" dirty="0">
                        <a:solidFill>
                          <a:schemeClr val="bg1">
                            <a:lumMod val="50000"/>
                          </a:schemeClr>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rPr>
                        <a:t>$5.1B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0" i="0" u="none" strike="noStrike" kern="1200" dirty="0">
                          <a:solidFill>
                            <a:schemeClr val="bg1">
                              <a:lumMod val="50000"/>
                            </a:schemeClr>
                          </a:solidFill>
                          <a:effectLst/>
                          <a:latin typeface="Arial"/>
                        </a:rPr>
                        <a:t>(Financial/Insurance)</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$5.0B</a:t>
                      </a:r>
                      <a:r>
                        <a:rPr lang="en-US" sz="800" b="0" i="0" kern="1200" baseline="30000" dirty="0" smtClean="0">
                          <a:solidFill>
                            <a:schemeClr val="tx1"/>
                          </a:solidFill>
                          <a:effectLst/>
                          <a:latin typeface="Arial" panose="020B0604020202020204" pitchFamily="34" charset="0"/>
                          <a:ea typeface="ＭＳ Ｐゴシック"/>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$4.59B</a:t>
                      </a:r>
                    </a:p>
                    <a:p>
                      <a:pPr marL="0" algn="ctr" rtl="0" eaLnBrk="1" fontAlgn="b" latinLnBrk="0" hangingPunct="1">
                        <a:lnSpc>
                          <a:spcPct val="100000"/>
                        </a:lnSpc>
                        <a:spcBef>
                          <a:spcPts val="0"/>
                        </a:spcBef>
                        <a:spcAft>
                          <a:spcPts val="0"/>
                        </a:spcAft>
                      </a:pPr>
                      <a:r>
                        <a:rPr lang="en-US" sz="700" b="1" i="0" u="none" strike="noStrike" dirty="0" smtClean="0">
                          <a:solidFill>
                            <a:schemeClr val="bg1">
                              <a:lumMod val="50000"/>
                            </a:schemeClr>
                          </a:solidFill>
                          <a:effectLst/>
                          <a:latin typeface="Arial"/>
                        </a:rPr>
                        <a:t>(Utilities)</a:t>
                      </a:r>
                      <a:endParaRPr lang="en-US" sz="700" b="1"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700" b="0" i="0" u="none" strike="noStrike" baseline="0" dirty="0" smtClean="0">
                          <a:solidFill>
                            <a:schemeClr val="bg1">
                              <a:lumMod val="50000"/>
                            </a:schemeClr>
                          </a:solidFill>
                          <a:effectLst/>
                          <a:latin typeface="Arial"/>
                        </a:rPr>
                        <a:t>(Utilities)</a:t>
                      </a:r>
                      <a:endParaRPr lang="en-US" sz="7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rPr>
                        <a:t>$4.8B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0" i="0" u="none" strike="noStrike" kern="1200" dirty="0">
                          <a:solidFill>
                            <a:schemeClr val="bg1">
                              <a:lumMod val="50000"/>
                            </a:schemeClr>
                          </a:solidFill>
                          <a:effectLst/>
                          <a:latin typeface="Arial"/>
                        </a:rPr>
                        <a:t>(Utilities)</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CRE exposure (excl. Multifamily)</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800" b="1" i="0" u="none" strike="noStrike" dirty="0" smtClean="0">
                          <a:solidFill>
                            <a:srgbClr val="000000"/>
                          </a:solidFill>
                          <a:effectLst/>
                          <a:latin typeface="Arial"/>
                        </a:rPr>
                        <a:t>$8.83B</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$8.95B</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$9.1B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Multifamily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800" b="1" i="0" u="none" strike="noStrike" dirty="0" smtClean="0">
                          <a:solidFill>
                            <a:srgbClr val="000000"/>
                          </a:solidFill>
                          <a:effectLst/>
                          <a:latin typeface="Arial"/>
                        </a:rPr>
                        <a:t>$10.52B</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$10.52B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$10.5B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Single obligor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800" b="1" i="0" u="none" strike="noStrike" dirty="0">
                          <a:solidFill>
                            <a:srgbClr val="000000"/>
                          </a:solidFill>
                          <a:effectLst/>
                          <a:latin typeface="Arial"/>
                        </a:rPr>
                        <a:t>$500MM</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$500MM</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ea typeface="+mn-ea"/>
                          <a:cs typeface="+mn-cs"/>
                        </a:rPr>
                        <a:t>$500MM</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&gt;$500MM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Top 20 obligors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smtClean="0">
                          <a:solidFill>
                            <a:srgbClr val="000000"/>
                          </a:solidFill>
                          <a:effectLst/>
                          <a:latin typeface="Arial"/>
                        </a:rPr>
                        <a:t>$6.07B</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a:ea typeface="+mn-ea"/>
                          <a:cs typeface="+mn-cs"/>
                        </a:rPr>
                        <a:t>$6.25B</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rPr>
                        <a:t>$</a:t>
                      </a:r>
                      <a:r>
                        <a:rPr lang="en-US" sz="800" b="0" i="0" u="none" strike="noStrike" kern="1200" dirty="0" smtClean="0">
                          <a:solidFill>
                            <a:srgbClr val="000000"/>
                          </a:solidFill>
                          <a:effectLst/>
                          <a:latin typeface="Arial"/>
                        </a:rPr>
                        <a:t>6.17B</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$7.0B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$8.0B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SC subprime assets as % of SHUSA credit exposure</a:t>
                      </a:r>
                      <a:r>
                        <a:rPr lang="en-US" sz="800" b="0" kern="1200" baseline="30000" dirty="0" smtClean="0">
                          <a:solidFill>
                            <a:schemeClr val="tx1"/>
                          </a:solidFill>
                          <a:latin typeface="Arial" panose="020B0604020202020204" pitchFamily="34" charset="0"/>
                          <a:ea typeface="+mn-ea"/>
                          <a:cs typeface="Arial" panose="020B0604020202020204" pitchFamily="34" charset="0"/>
                        </a:rPr>
                        <a:t>6 </a:t>
                      </a:r>
                      <a:endParaRPr lang="en-US" sz="800" b="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SC</a:t>
                      </a:r>
                      <a:endParaRPr lang="en-US" sz="800" b="0" baseline="300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20.3%(with PL</a:t>
                      </a:r>
                      <a:r>
                        <a:rPr kumimoji="0" lang="en-US" sz="800" b="1"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20.3%(with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20.0%(with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endPar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19.1%(excl.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23%</a:t>
                      </a: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TextBox 4"/>
          <p:cNvSpPr txBox="1"/>
          <p:nvPr/>
        </p:nvSpPr>
        <p:spPr>
          <a:xfrm>
            <a:off x="1828800" y="6072735"/>
            <a:ext cx="5296474" cy="923330"/>
          </a:xfrm>
          <a:prstGeom prst="rect">
            <a:avLst/>
          </a:prstGeom>
          <a:noFill/>
        </p:spPr>
        <p:txBody>
          <a:bodyPr wrap="square" rtlCol="0">
            <a:spAutoFit/>
          </a:bodyPr>
          <a:lstStyle/>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Net </a:t>
            </a:r>
            <a:r>
              <a:rPr lang="en-US" sz="600" dirty="0">
                <a:latin typeface="Arial" panose="020B0604020202020204" pitchFamily="34" charset="0"/>
                <a:cs typeface="Arial" panose="020B0604020202020204" pitchFamily="34" charset="0"/>
                <a:sym typeface="Arial"/>
              </a:rPr>
              <a:t>charge-off metric has been revised to a 12-month rolling calculation </a:t>
            </a:r>
            <a:endParaRPr lang="en-US" sz="600" dirty="0" smtClean="0">
              <a:latin typeface="Arial" panose="020B0604020202020204" pitchFamily="34" charset="0"/>
              <a:cs typeface="Arial" panose="020B0604020202020204" pitchFamily="34" charset="0"/>
              <a:sym typeface="Arial"/>
            </a:endParaRPr>
          </a:p>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SC Limit change: Trigger from 18% to 30% and Limit from 20% to 35% in March Board meeting</a:t>
            </a:r>
          </a:p>
          <a:p>
            <a:pPr marL="228600" indent="-228600">
              <a:buFontTx/>
              <a:buAutoNum type="arabicPeriod"/>
            </a:pPr>
            <a:r>
              <a:rPr lang="en-US" sz="600" dirty="0">
                <a:latin typeface="Arial" panose="020B0604020202020204" pitchFamily="34" charset="0"/>
                <a:cs typeface="Arial" panose="020B0604020202020204" pitchFamily="34" charset="0"/>
              </a:rPr>
              <a:t>Two months temporary red limit increase from 5.0 to 5.5BN for Finance &amp; Insurance in Industry exposure </a:t>
            </a:r>
            <a:r>
              <a:rPr lang="en-US" sz="600" dirty="0" smtClean="0">
                <a:latin typeface="Arial" panose="020B0604020202020204" pitchFamily="34" charset="0"/>
                <a:cs typeface="Arial" panose="020B0604020202020204" pitchFamily="34" charset="0"/>
              </a:rPr>
              <a:t>metric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r>
              <a:rPr lang="en-US" sz="600" dirty="0" smtClean="0">
                <a:latin typeface="Arial" panose="020B0604020202020204" pitchFamily="34" charset="0"/>
                <a:cs typeface="Arial" panose="020B0604020202020204" pitchFamily="34" charset="0"/>
                <a:sym typeface="Arial"/>
              </a:rPr>
              <a:t>A </a:t>
            </a:r>
            <a:r>
              <a:rPr lang="en-US" sz="600" dirty="0">
                <a:latin typeface="Arial" panose="020B0604020202020204" pitchFamily="34" charset="0"/>
                <a:cs typeface="Arial" panose="020B0604020202020204" pitchFamily="34" charset="0"/>
                <a:sym typeface="Arial"/>
              </a:rPr>
              <a:t>Santander Risk Rating (internal rating scale) of 5.0 maps to a BB+ according to the S&amp;P rating </a:t>
            </a:r>
            <a:r>
              <a:rPr lang="en-US" sz="600" dirty="0" smtClean="0">
                <a:latin typeface="Arial" panose="020B0604020202020204" pitchFamily="34" charset="0"/>
                <a:cs typeface="Arial" panose="020B0604020202020204" pitchFamily="34" charset="0"/>
                <a:sym typeface="Arial"/>
              </a:rPr>
              <a:t>scale</a:t>
            </a:r>
          </a:p>
          <a:p>
            <a:pPr marL="228600" indent="-228600">
              <a:buAutoNum type="arabicPeriod"/>
            </a:pPr>
            <a:r>
              <a:rPr lang="en-US" sz="600" dirty="0">
                <a:latin typeface="Arial" panose="020B0604020202020204" pitchFamily="34" charset="0"/>
                <a:cs typeface="Arial" panose="020B0604020202020204" pitchFamily="34" charset="0"/>
                <a:sym typeface="Arial"/>
              </a:rPr>
              <a:t>Unsecured 61+</a:t>
            </a:r>
            <a:r>
              <a:rPr lang="en-US" sz="600" dirty="0" smtClean="0">
                <a:latin typeface="Arial" panose="020B0604020202020204" pitchFamily="34" charset="0"/>
                <a:cs typeface="Arial" panose="020B0604020202020204" pitchFamily="34" charset="0"/>
                <a:sym typeface="Arial"/>
              </a:rPr>
              <a:t>’s Amber </a:t>
            </a:r>
            <a:r>
              <a:rPr lang="en-US" sz="600" dirty="0">
                <a:latin typeface="Arial" panose="020B0604020202020204" pitchFamily="34" charset="0"/>
                <a:cs typeface="Arial" panose="020B0604020202020204" pitchFamily="34" charset="0"/>
                <a:sym typeface="Arial"/>
              </a:rPr>
              <a:t>Trigger changed from 7.00% to 12.50% and the Red Limit changed from 8.00% to 13.50</a:t>
            </a:r>
            <a:r>
              <a:rPr lang="en-US" sz="600" dirty="0" smtClean="0">
                <a:latin typeface="Arial" panose="020B0604020202020204" pitchFamily="34" charset="0"/>
                <a:cs typeface="Arial" panose="020B0604020202020204" pitchFamily="34" charset="0"/>
                <a:sym typeface="Arial"/>
              </a:rPr>
              <a:t>% (Board approved in March)</a:t>
            </a:r>
          </a:p>
          <a:p>
            <a:pPr marL="228600" indent="-228600">
              <a:buAutoNum type="arabicPeriod"/>
            </a:pPr>
            <a:r>
              <a:rPr lang="en-US" sz="600" dirty="0" smtClean="0">
                <a:latin typeface="Arial" panose="020B0604020202020204" pitchFamily="34" charset="0"/>
                <a:cs typeface="Arial" panose="020B0604020202020204" pitchFamily="34" charset="0"/>
              </a:rPr>
              <a:t>Subprime </a:t>
            </a:r>
            <a:r>
              <a:rPr lang="en-US" sz="600" dirty="0">
                <a:latin typeface="Arial" panose="020B0604020202020204" pitchFamily="34" charset="0"/>
                <a:cs typeface="Arial" panose="020B0604020202020204" pitchFamily="34" charset="0"/>
              </a:rPr>
              <a:t>is defined as FICO &lt; 630 or no FICO score </a:t>
            </a:r>
            <a:r>
              <a:rPr lang="en-US" sz="600" dirty="0" smtClean="0">
                <a:latin typeface="Arial" panose="020B0604020202020204" pitchFamily="34" charset="0"/>
                <a:cs typeface="Arial" panose="020B0604020202020204" pitchFamily="34" charset="0"/>
              </a:rPr>
              <a:t>available for both Auto and Unsecured; SC subprime assets as % of SHUSA moved to Credit risk</a:t>
            </a:r>
          </a:p>
          <a:p>
            <a:pPr marL="228600" indent="-228600">
              <a:buAutoNum type="arabicPeriod"/>
            </a:pPr>
            <a:r>
              <a:rPr lang="en-US" sz="600" kern="0" dirty="0" smtClean="0">
                <a:latin typeface="Arial" panose="020B0604020202020204" pitchFamily="34" charset="0"/>
                <a:cs typeface="Arial" panose="020B0604020202020204" pitchFamily="34" charset="0"/>
              </a:rPr>
              <a:t>PL</a:t>
            </a:r>
            <a:r>
              <a:rPr lang="en-US" sz="600" kern="0"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sym typeface="Arial"/>
              </a:rPr>
              <a:t>Personal Lending – Lending Club (sold on Feb 1</a:t>
            </a:r>
            <a:r>
              <a:rPr lang="en-US" sz="600" baseline="30000" dirty="0">
                <a:latin typeface="Arial" panose="020B0604020202020204" pitchFamily="34" charset="0"/>
                <a:cs typeface="Arial" panose="020B0604020202020204" pitchFamily="34" charset="0"/>
                <a:sym typeface="Arial"/>
              </a:rPr>
              <a:t>st</a:t>
            </a:r>
            <a:r>
              <a:rPr lang="en-US" sz="600" dirty="0">
                <a:latin typeface="Arial" panose="020B0604020202020204" pitchFamily="34" charset="0"/>
                <a:cs typeface="Arial" panose="020B0604020202020204" pitchFamily="34" charset="0"/>
                <a:sym typeface="Arial"/>
              </a:rPr>
              <a:t>) &amp; Bluestem (Held for Sale) &amp; NCL (Held for Sale)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endParaRPr lang="en-US" sz="600" kern="0" dirty="0">
              <a:latin typeface="Arial" panose="020B0604020202020204" pitchFamily="34" charset="0"/>
              <a:cs typeface="Arial" panose="020B0604020202020204" pitchFamily="34" charset="0"/>
            </a:endParaRPr>
          </a:p>
        </p:txBody>
      </p:sp>
      <p:sp>
        <p:nvSpPr>
          <p:cNvPr id="6"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8" name="TextBox 7"/>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(2/4)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8726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043779067"/>
              </p:ext>
            </p:extLst>
          </p:nvPr>
        </p:nvGraphicFramePr>
        <p:xfrm>
          <a:off x="304798" y="487680"/>
          <a:ext cx="8517322" cy="4084320"/>
        </p:xfrm>
        <a:graphic>
          <a:graphicData uri="http://schemas.openxmlformats.org/drawingml/2006/table">
            <a:tbl>
              <a:tblPr firstRow="1" bandRow="1"/>
              <a:tblGrid>
                <a:gridCol w="842306"/>
                <a:gridCol w="1684612"/>
                <a:gridCol w="1333652"/>
                <a:gridCol w="982692"/>
                <a:gridCol w="982692"/>
                <a:gridCol w="982692"/>
                <a:gridCol w="857477"/>
                <a:gridCol w="851199"/>
              </a:tblGrid>
              <a:tr h="185045">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240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a:t>
                      </a:r>
                      <a:r>
                        <a:rPr lang="en-US" sz="800" b="1" baseline="0" dirty="0" smtClean="0">
                          <a:solidFill>
                            <a:srgbClr val="FF0000"/>
                          </a:solidFill>
                          <a:latin typeface="Arial" panose="020B0604020202020204" pitchFamily="34" charset="0"/>
                          <a:cs typeface="Arial" panose="020B0604020202020204" pitchFamily="34" charset="0"/>
                        </a:rPr>
                        <a:t> </a:t>
                      </a:r>
                      <a:r>
                        <a:rPr lang="en-US" sz="800" b="1" dirty="0" smtClean="0">
                          <a:solidFill>
                            <a:srgbClr val="FF0000"/>
                          </a:solidFill>
                          <a:latin typeface="Arial" panose="020B0604020202020204" pitchFamily="34" charset="0"/>
                          <a:cs typeface="Arial" panose="020B0604020202020204" pitchFamily="34" charset="0"/>
                        </a:rPr>
                        <a:t>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May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solidFill>
                            <a:schemeClr val="tx1"/>
                          </a:solidFill>
                          <a:latin typeface="Arial" panose="020B0604020202020204" pitchFamily="34" charset="0"/>
                          <a:cs typeface="Arial" panose="020B0604020202020204" pitchFamily="34" charset="0"/>
                        </a:rPr>
                        <a:t>Net residual value exposure</a:t>
                      </a: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2.63%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2.32%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2.26%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Liquidity</a:t>
                      </a:r>
                      <a:r>
                        <a:rPr lang="en-US" sz="800" b="1" baseline="0" dirty="0" smtClean="0">
                          <a:latin typeface="Arial" panose="020B0604020202020204" pitchFamily="34" charset="0"/>
                          <a:cs typeface="Arial" panose="020B0604020202020204" pitchFamily="34" charset="0"/>
                        </a:rPr>
                        <a:t> / funding </a:t>
                      </a:r>
                      <a:endParaRPr lang="en-US" sz="800" b="1" i="0" baseline="300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Survival Horizon</a:t>
                      </a:r>
                      <a:r>
                        <a:rPr lang="en-US" sz="8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800" b="1"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90</a:t>
                      </a:r>
                      <a:r>
                        <a:rPr lang="en-US" sz="800" b="0" kern="1200" baseline="0" dirty="0" smtClean="0">
                          <a:solidFill>
                            <a:schemeClr val="tx1"/>
                          </a:solidFill>
                          <a:latin typeface="Arial" panose="020B0604020202020204" pitchFamily="34" charset="0"/>
                          <a:ea typeface="+mn-ea"/>
                          <a:cs typeface="Arial" panose="020B0604020202020204" pitchFamily="34" charset="0"/>
                        </a:rPr>
                        <a:t> days</a:t>
                      </a:r>
                      <a:endParaRPr lang="en-US" sz="800" b="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82</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180</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90 days</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Liquidity Coverage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152%</a:t>
                      </a:r>
                      <a:endParaRPr lang="en-US" sz="800" b="1"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140%</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125%</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102%</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111%</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112%</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120%</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110%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Structural Funding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146%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ＭＳ Ｐゴシック"/>
                          <a:cs typeface="Arial" panose="020B0604020202020204" pitchFamily="34" charset="0"/>
                        </a:rPr>
                        <a:t>TBD</a:t>
                      </a:r>
                      <a:endParaRPr lang="en-US" sz="8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83.3%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86.3%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75%</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tx1"/>
                          </a:solidFill>
                          <a:latin typeface="Arial" panose="020B0604020202020204" pitchFamily="34" charset="0"/>
                          <a:cs typeface="Arial" panose="020B0604020202020204" pitchFamily="34" charset="0"/>
                        </a:rPr>
                        <a:t>70%</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lumMod val="95000"/>
                              <a:lumOff val="5000"/>
                            </a:schemeClr>
                          </a:solidFill>
                          <a:latin typeface="Arial" panose="020B0604020202020204" pitchFamily="34" charset="0"/>
                          <a:ea typeface="+mn-ea"/>
                          <a:cs typeface="Arial" panose="020B0604020202020204" pitchFamily="34" charset="0"/>
                        </a:rPr>
                        <a:t>120%</a:t>
                      </a:r>
                      <a:endParaRPr lang="en-US" sz="800" b="1"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lumMod val="95000"/>
                              <a:lumOff val="5000"/>
                            </a:schemeClr>
                          </a:solidFill>
                          <a:latin typeface="Arial" panose="020B0604020202020204" pitchFamily="34" charset="0"/>
                          <a:ea typeface="+mn-ea"/>
                          <a:cs typeface="Arial" panose="020B0604020202020204" pitchFamily="34" charset="0"/>
                        </a:rPr>
                        <a:t>120%</a:t>
                      </a:r>
                      <a:endParaRPr lang="en-US" sz="800" b="0"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lumMod val="95000"/>
                              <a:lumOff val="5000"/>
                            </a:schemeClr>
                          </a:solidFill>
                          <a:latin typeface="Arial" panose="020B0604020202020204" pitchFamily="34" charset="0"/>
                          <a:ea typeface="+mn-ea"/>
                          <a:cs typeface="Arial" panose="020B0604020202020204" pitchFamily="34" charset="0"/>
                        </a:rPr>
                        <a:t>124%</a:t>
                      </a:r>
                      <a:endParaRPr lang="en-US" sz="800" b="0"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100" b="1" dirty="0"/>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Available SC committed liquidity / average projected net originations</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 / 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i="0" kern="1200" dirty="0" smtClean="0">
                          <a:solidFill>
                            <a:schemeClr val="tx1"/>
                          </a:solidFill>
                          <a:latin typeface="Arial" panose="020B0604020202020204" pitchFamily="34" charset="0"/>
                          <a:ea typeface="+mn-ea"/>
                          <a:cs typeface="Arial" panose="020B0604020202020204" pitchFamily="34" charset="0"/>
                        </a:rPr>
                        <a:t>14.1 months</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8.1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6.8</a:t>
                      </a:r>
                      <a:r>
                        <a:rPr lang="en-US" sz="800" b="0" i="0" kern="1200" baseline="0" dirty="0" smtClean="0">
                          <a:solidFill>
                            <a:schemeClr val="tx1"/>
                          </a:solidFill>
                          <a:latin typeface="Arial" panose="020B0604020202020204" pitchFamily="34" charset="0"/>
                          <a:ea typeface="+mn-ea"/>
                          <a:cs typeface="Arial" panose="020B0604020202020204" pitchFamily="34" charset="0"/>
                        </a:rPr>
                        <a:t>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i="0" dirty="0" smtClean="0">
                          <a:solidFill>
                            <a:schemeClr val="tx1"/>
                          </a:solidFill>
                          <a:latin typeface="Arial" panose="020B0604020202020204" pitchFamily="34" charset="0"/>
                          <a:cs typeface="Arial" panose="020B0604020202020204" pitchFamily="34" charset="0"/>
                        </a:rPr>
                        <a:t>&lt; 6 months</a:t>
                      </a: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80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Interest rate </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a:t>
                      </a:r>
                      <a:r>
                        <a:rPr lang="en-US" sz="800" b="0" i="0" kern="1200" baseline="0" dirty="0" smtClean="0">
                          <a:solidFill>
                            <a:schemeClr val="tx1"/>
                          </a:solidFill>
                          <a:latin typeface="Arial" panose="020B0604020202020204" pitchFamily="34" charset="0"/>
                          <a:ea typeface="+mn-ea"/>
                          <a:cs typeface="Arial" panose="020B0604020202020204" pitchFamily="34" charset="0"/>
                        </a:rPr>
                        <a:t> interest income sensitivity</a:t>
                      </a:r>
                      <a:r>
                        <a:rPr lang="en-US" sz="800" b="0" i="0" kern="1200" dirty="0" smtClean="0">
                          <a:solidFill>
                            <a:schemeClr val="tx1"/>
                          </a:solidFill>
                          <a:latin typeface="Arial" panose="020B0604020202020204" pitchFamily="34" charset="0"/>
                          <a:ea typeface="+mn-ea"/>
                          <a:cs typeface="Arial" panose="020B0604020202020204" pitchFamily="34" charset="0"/>
                        </a:rPr>
                        <a:t> (+/- 100bps shock)</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TBD</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$(133)MM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$(36)MM</a:t>
                      </a:r>
                      <a:endParaRPr lang="en-US" sz="8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$(55)MM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$(56)MM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$(75)MM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TBD</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$(130)MM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$(111)MM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$(150)MM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TBD</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$(920)MM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$(893)MM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$(1,070)MM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$(1,220)MM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i="0" u="none" strike="noStrike" dirty="0" smtClean="0">
                          <a:solidFill>
                            <a:schemeClr val="tx1"/>
                          </a:solidFill>
                          <a:effectLst/>
                          <a:latin typeface="Arial" panose="020B0604020202020204" pitchFamily="34" charset="0"/>
                          <a:cs typeface="Arial" panose="020B0604020202020204" pitchFamily="34" charset="0"/>
                        </a:rPr>
                        <a:t>$(132)MM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$(222)MM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$(216)MM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$(300)MM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TBD</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$(890)MM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Mark-to-market portfolio</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a:t>
                      </a:r>
                      <a:r>
                        <a:rPr lang="en-US" sz="8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8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800" b="0" i="0" kern="1200" baseline="0" dirty="0" smtClean="0">
                          <a:solidFill>
                            <a:schemeClr val="tx1"/>
                          </a:solidFill>
                          <a:latin typeface="Arial" panose="020B0604020202020204" pitchFamily="34" charset="0"/>
                          <a:ea typeface="+mn-ea"/>
                          <a:cs typeface="Arial" panose="020B0604020202020204" pitchFamily="34" charset="0"/>
                        </a:rPr>
                        <a:t>)</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solidFill>
                            <a:schemeClr val="tx1"/>
                          </a:solidFill>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baseline="0" dirty="0" smtClean="0">
                          <a:solidFill>
                            <a:schemeClr val="tx1"/>
                          </a:solidFill>
                          <a:latin typeface="Arial" panose="020B0604020202020204" pitchFamily="34" charset="0"/>
                          <a:ea typeface="+mn-ea"/>
                          <a:cs typeface="Arial" panose="020B0604020202020204" pitchFamily="34" charset="0"/>
                        </a:rPr>
                        <a:t>TBD</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TBD</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$8.5MM</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$24.4MM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$28MM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6" name="Footnote"/>
          <p:cNvSpPr/>
          <p:nvPr/>
        </p:nvSpPr>
        <p:spPr bwMode="auto">
          <a:xfrm>
            <a:off x="1896046" y="6721733"/>
            <a:ext cx="3666554"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Metric </a:t>
            </a:r>
            <a:r>
              <a:rPr lang="en-US" sz="600" dirty="0">
                <a:latin typeface="Arial" panose="020B0604020202020204" pitchFamily="34" charset="0"/>
                <a:cs typeface="Arial" panose="020B0604020202020204" pitchFamily="34" charset="0"/>
                <a:sym typeface="Arial"/>
              </a:rPr>
              <a:t>is on a </a:t>
            </a:r>
            <a:r>
              <a:rPr lang="en-US" sz="600" dirty="0" smtClean="0">
                <a:latin typeface="Arial" panose="020B0604020202020204" pitchFamily="34" charset="0"/>
                <a:cs typeface="Arial" panose="020B0604020202020204" pitchFamily="34" charset="0"/>
                <a:sym typeface="Arial"/>
              </a:rPr>
              <a:t>two month lag</a:t>
            </a:r>
          </a:p>
        </p:txBody>
      </p:sp>
      <p:sp>
        <p:nvSpPr>
          <p:cNvPr id="5"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7" name="TextBox 6"/>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(3/4)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4091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70546282"/>
              </p:ext>
            </p:extLst>
          </p:nvPr>
        </p:nvGraphicFramePr>
        <p:xfrm>
          <a:off x="321880" y="450050"/>
          <a:ext cx="8500240" cy="2288548"/>
        </p:xfrm>
        <a:graphic>
          <a:graphicData uri="http://schemas.openxmlformats.org/drawingml/2006/table">
            <a:tbl>
              <a:tblPr firstRow="1" bandRow="1"/>
              <a:tblGrid>
                <a:gridCol w="871930"/>
                <a:gridCol w="1743867"/>
                <a:gridCol w="1380561"/>
                <a:gridCol w="951994"/>
                <a:gridCol w="951994"/>
                <a:gridCol w="951994"/>
                <a:gridCol w="832889"/>
                <a:gridCol w="815011"/>
              </a:tblGrid>
              <a:tr h="229237">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May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Apr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Mar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Model</a:t>
                      </a:r>
                      <a:endParaRPr lang="en-US" sz="8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Total</a:t>
                      </a:r>
                      <a:r>
                        <a:rPr lang="en-US" sz="800" b="1" baseline="0" dirty="0" smtClean="0">
                          <a:solidFill>
                            <a:schemeClr val="tx1"/>
                          </a:solidFill>
                          <a:effectLst/>
                          <a:latin typeface="Arial" panose="020B0604020202020204" pitchFamily="34" charset="0"/>
                          <a:ea typeface="Calibri"/>
                          <a:cs typeface="Arial" panose="020B0604020202020204" pitchFamily="34" charset="0"/>
                        </a:rPr>
                        <a:t> 69</a:t>
                      </a:r>
                    </a:p>
                    <a:p>
                      <a:pPr marL="0" marR="0" indent="0" algn="ctr">
                        <a:spcBef>
                          <a:spcPts val="0"/>
                        </a:spcBef>
                        <a:spcAft>
                          <a:spcPts val="0"/>
                        </a:spcAft>
                        <a:buFont typeface="Arial" panose="020B0604020202020204" pitchFamily="34" charset="0"/>
                        <a:buNone/>
                      </a:pPr>
                      <a:r>
                        <a:rPr lang="en-US" sz="800" b="1" baseline="0" dirty="0" smtClean="0">
                          <a:solidFill>
                            <a:schemeClr val="tx1"/>
                          </a:solidFill>
                          <a:effectLst/>
                          <a:latin typeface="Arial" panose="020B0604020202020204" pitchFamily="34" charset="0"/>
                          <a:ea typeface="Calibri"/>
                          <a:cs typeface="Arial" panose="020B0604020202020204" pitchFamily="34" charset="0"/>
                        </a:rPr>
                        <a:t>SHUSA </a:t>
                      </a:r>
                      <a:r>
                        <a:rPr lang="en-US" sz="800" b="1" dirty="0" smtClean="0">
                          <a:solidFill>
                            <a:schemeClr val="tx1"/>
                          </a:solidFill>
                          <a:effectLst/>
                          <a:latin typeface="Arial" panose="020B0604020202020204" pitchFamily="34" charset="0"/>
                          <a:cs typeface="Arial" panose="020B0604020202020204" pitchFamily="34" charset="0"/>
                        </a:rPr>
                        <a:t>– 2</a:t>
                      </a: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SC</a:t>
                      </a:r>
                      <a:r>
                        <a:rPr lang="en-US" sz="800" b="1" baseline="0" dirty="0" smtClean="0">
                          <a:solidFill>
                            <a:schemeClr val="tx1"/>
                          </a:solidFill>
                          <a:effectLst/>
                          <a:latin typeface="Arial" panose="020B0604020202020204" pitchFamily="34" charset="0"/>
                          <a:cs typeface="Arial" panose="020B0604020202020204" pitchFamily="34" charset="0"/>
                        </a:rPr>
                        <a:t> </a:t>
                      </a:r>
                      <a:r>
                        <a:rPr lang="en-US" sz="800" b="1" dirty="0" smtClean="0">
                          <a:solidFill>
                            <a:schemeClr val="tx1"/>
                          </a:solidFill>
                          <a:effectLst/>
                          <a:latin typeface="Arial" panose="020B0604020202020204" pitchFamily="34" charset="0"/>
                          <a:cs typeface="Arial" panose="020B0604020202020204" pitchFamily="34" charset="0"/>
                        </a:rPr>
                        <a:t>– </a:t>
                      </a:r>
                      <a:r>
                        <a:rPr lang="en-US" sz="800" b="1" baseline="0" dirty="0" smtClean="0">
                          <a:solidFill>
                            <a:schemeClr val="tx1"/>
                          </a:solidFill>
                          <a:effectLst/>
                          <a:latin typeface="Arial" panose="020B0604020202020204" pitchFamily="34" charset="0"/>
                          <a:cs typeface="Arial" panose="020B0604020202020204" pitchFamily="34" charset="0"/>
                        </a:rPr>
                        <a:t>14</a:t>
                      </a:r>
                    </a:p>
                    <a:p>
                      <a:pPr marL="0" marR="0" indent="0" algn="ctr">
                        <a:spcBef>
                          <a:spcPts val="0"/>
                        </a:spcBef>
                        <a:spcAft>
                          <a:spcPts val="0"/>
                        </a:spcAft>
                        <a:buFont typeface="Arial" panose="020B0604020202020204" pitchFamily="34" charset="0"/>
                        <a:buNone/>
                      </a:pPr>
                      <a:r>
                        <a:rPr lang="en-US" sz="800" b="1" baseline="0" dirty="0" smtClean="0">
                          <a:solidFill>
                            <a:schemeClr val="tx1"/>
                          </a:solidFill>
                          <a:effectLst/>
                          <a:latin typeface="Arial" panose="020B0604020202020204" pitchFamily="34" charset="0"/>
                          <a:cs typeface="Arial" panose="020B0604020202020204" pitchFamily="34" charset="0"/>
                        </a:rPr>
                        <a:t>SBNA </a:t>
                      </a:r>
                      <a:r>
                        <a:rPr lang="en-US" sz="800" b="1" dirty="0" smtClean="0">
                          <a:solidFill>
                            <a:schemeClr val="tx1"/>
                          </a:solidFill>
                          <a:effectLst/>
                          <a:latin typeface="Arial" panose="020B0604020202020204" pitchFamily="34" charset="0"/>
                          <a:cs typeface="Arial" panose="020B0604020202020204" pitchFamily="34" charset="0"/>
                        </a:rPr>
                        <a:t>– 18</a:t>
                      </a: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Other </a:t>
                      </a:r>
                      <a:r>
                        <a:rPr lang="en-US" sz="800" b="1" dirty="0" err="1" smtClean="0">
                          <a:solidFill>
                            <a:schemeClr val="tx1"/>
                          </a:solidFill>
                          <a:effectLst/>
                          <a:latin typeface="Arial" panose="020B0604020202020204" pitchFamily="34" charset="0"/>
                          <a:cs typeface="Arial" panose="020B0604020202020204" pitchFamily="34" charset="0"/>
                        </a:rPr>
                        <a:t>ent</a:t>
                      </a:r>
                      <a:r>
                        <a:rPr lang="en-US" sz="800" b="1" dirty="0" smtClean="0">
                          <a:solidFill>
                            <a:schemeClr val="tx1"/>
                          </a:solidFill>
                          <a:effectLst/>
                          <a:latin typeface="Arial" panose="020B0604020202020204" pitchFamily="34" charset="0"/>
                          <a:cs typeface="Arial" panose="020B0604020202020204" pitchFamily="34" charset="0"/>
                        </a:rPr>
                        <a:t>. – 35    </a:t>
                      </a:r>
                      <a:endParaRPr lang="en-US" sz="8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cs typeface="Arial" panose="020B0604020202020204" pitchFamily="34" charset="0"/>
                        </a:rPr>
                        <a:t>Total 100</a:t>
                      </a: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cs typeface="Arial" panose="020B0604020202020204" pitchFamily="34" charset="0"/>
                        </a:rPr>
                        <a:t>SHUSA – 3</a:t>
                      </a: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baseline="0" dirty="0" smtClean="0">
                          <a:solidFill>
                            <a:schemeClr val="tx1"/>
                          </a:solidFill>
                          <a:effectLst/>
                          <a:latin typeface="Arial" panose="020B0604020202020204" pitchFamily="34" charset="0"/>
                          <a:cs typeface="Arial" panose="020B0604020202020204" pitchFamily="34" charset="0"/>
                        </a:rPr>
                        <a:t>SC </a:t>
                      </a:r>
                      <a:r>
                        <a:rPr lang="en-US" sz="800" b="0" dirty="0" smtClean="0">
                          <a:solidFill>
                            <a:schemeClr val="tx1"/>
                          </a:solidFill>
                          <a:effectLst/>
                          <a:latin typeface="Arial" panose="020B0604020202020204" pitchFamily="34" charset="0"/>
                          <a:cs typeface="Arial" panose="020B0604020202020204" pitchFamily="34" charset="0"/>
                        </a:rPr>
                        <a:t>– 20</a:t>
                      </a:r>
                      <a:r>
                        <a:rPr lang="en-US" sz="800" b="0" baseline="0" dirty="0" smtClean="0">
                          <a:solidFill>
                            <a:schemeClr val="tx1"/>
                          </a:solidFill>
                          <a:effectLst/>
                          <a:latin typeface="Arial" panose="020B0604020202020204" pitchFamily="34" charset="0"/>
                          <a:cs typeface="Arial" panose="020B0604020202020204" pitchFamily="34" charset="0"/>
                        </a:rPr>
                        <a:t> </a:t>
                      </a:r>
                      <a:endParaRPr lang="en-US" sz="800" b="0" dirty="0" smtClean="0">
                        <a:solidFill>
                          <a:schemeClr val="tx1"/>
                        </a:solidFill>
                        <a:effectLst/>
                        <a:latin typeface="Arial" panose="020B0604020202020204" pitchFamily="34" charset="0"/>
                        <a:cs typeface="Arial" panose="020B0604020202020204" pitchFamily="34" charset="0"/>
                      </a:endParaRP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cs typeface="Arial" panose="020B0604020202020204" pitchFamily="34" charset="0"/>
                        </a:rPr>
                        <a:t>SBNA – 26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Other </a:t>
                      </a:r>
                      <a:r>
                        <a:rPr lang="en-US" sz="800" b="0" dirty="0" err="1" smtClean="0">
                          <a:solidFill>
                            <a:schemeClr val="tx1"/>
                          </a:solidFill>
                          <a:effectLst/>
                          <a:latin typeface="Arial" panose="020B0604020202020204" pitchFamily="34" charset="0"/>
                          <a:ea typeface="Calibri"/>
                          <a:cs typeface="Arial" panose="020B0604020202020204" pitchFamily="34" charset="0"/>
                        </a:rPr>
                        <a:t>ent</a:t>
                      </a:r>
                      <a:r>
                        <a:rPr lang="en-US" sz="800" b="0" dirty="0" smtClean="0">
                          <a:solidFill>
                            <a:schemeClr val="tx1"/>
                          </a:solidFill>
                          <a:effectLst/>
                          <a:latin typeface="Arial" panose="020B0604020202020204" pitchFamily="34" charset="0"/>
                          <a:ea typeface="Calibri"/>
                          <a:cs typeface="Arial" panose="020B0604020202020204" pitchFamily="34" charset="0"/>
                        </a:rPr>
                        <a:t>.</a:t>
                      </a:r>
                      <a:r>
                        <a:rPr lang="en-US" sz="800" b="0" baseline="0" dirty="0" smtClean="0">
                          <a:solidFill>
                            <a:schemeClr val="tx1"/>
                          </a:solidFill>
                          <a:effectLst/>
                          <a:latin typeface="Arial" panose="020B0604020202020204" pitchFamily="34" charset="0"/>
                          <a:ea typeface="Calibri"/>
                          <a:cs typeface="Arial" panose="020B0604020202020204" pitchFamily="34" charset="0"/>
                        </a:rPr>
                        <a:t> </a:t>
                      </a:r>
                      <a:r>
                        <a:rPr lang="en-US" sz="800" b="0" dirty="0" smtClean="0">
                          <a:solidFill>
                            <a:schemeClr val="tx1"/>
                          </a:solidFill>
                          <a:effectLst/>
                          <a:latin typeface="Arial" panose="020B0604020202020204" pitchFamily="34" charset="0"/>
                          <a:cs typeface="Arial" panose="020B0604020202020204" pitchFamily="34" charset="0"/>
                        </a:rPr>
                        <a:t>– 51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102</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27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51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dirty="0" smtClean="0">
                          <a:solidFill>
                            <a:schemeClr val="tx1"/>
                          </a:solidFill>
                          <a:latin typeface="Arial" panose="020B0604020202020204" pitchFamily="34" charset="0"/>
                          <a:ea typeface="+mn-ea"/>
                          <a:cs typeface="Arial" panose="020B0604020202020204" pitchFamily="34" charset="0"/>
                        </a:rPr>
                        <a:t>1Q2016</a:t>
                      </a:r>
                      <a:r>
                        <a:rPr lang="en-US" sz="8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4Q2017 – 46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rowSpan="4">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Compliance and reputational</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23</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50000"/>
                        </a:lnSpc>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50000"/>
                        </a:lnSpc>
                      </a:pPr>
                      <a:r>
                        <a:rPr lang="en-US" sz="8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r>
                        <a:rPr lang="en-US" sz="800" kern="1200" baseline="30000" dirty="0" smtClean="0">
                          <a:solidFill>
                            <a:schemeClr val="tx1"/>
                          </a:solidFill>
                          <a:latin typeface="Arial" panose="020B0604020202020204" pitchFamily="34" charset="0"/>
                          <a:ea typeface="+mn-ea"/>
                          <a:cs typeface="Arial" panose="020B0604020202020204" pitchFamily="34" charset="0"/>
                        </a:rPr>
                        <a:t>1</a:t>
                      </a:r>
                      <a:endParaRPr lang="en-US" sz="8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0.81%</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0.84%</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0.84%</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CFPB Complaints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dirty="0" smtClean="0">
                          <a:effectLst/>
                          <a:latin typeface="Arial" panose="020B0604020202020204" pitchFamily="34" charset="0"/>
                          <a:ea typeface="Calibri"/>
                          <a:cs typeface="Arial" panose="020B0604020202020204" pitchFamily="34" charset="0"/>
                        </a:rPr>
                        <a:t>34</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34</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30</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41</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Rectangle 2"/>
          <p:cNvSpPr/>
          <p:nvPr/>
        </p:nvSpPr>
        <p:spPr>
          <a:xfrm>
            <a:off x="1792149" y="6517962"/>
            <a:ext cx="5286500" cy="553998"/>
          </a:xfrm>
          <a:prstGeom prst="rect">
            <a:avLst/>
          </a:prstGeom>
        </p:spPr>
        <p:txBody>
          <a:bodyPr wrap="square">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For </a:t>
            </a:r>
            <a:r>
              <a:rPr lang="en-US" sz="600" dirty="0">
                <a:latin typeface="Arial" panose="020B0604020202020204" pitchFamily="34" charset="0"/>
                <a:cs typeface="Arial" panose="020B0604020202020204" pitchFamily="34" charset="0"/>
                <a:sym typeface="Arial"/>
              </a:rPr>
              <a:t>those portfolios exposing SC to </a:t>
            </a:r>
            <a:r>
              <a:rPr lang="en-US" sz="600" dirty="0" smtClean="0">
                <a:latin typeface="Arial" panose="020B0604020202020204" pitchFamily="34" charset="0"/>
                <a:cs typeface="Arial" panose="020B0604020202020204" pitchFamily="34" charset="0"/>
                <a:sym typeface="Arial"/>
              </a:rPr>
              <a:t>reputational </a:t>
            </a:r>
            <a:r>
              <a:rPr lang="en-US" sz="600" dirty="0">
                <a:latin typeface="Arial" panose="020B0604020202020204" pitchFamily="34" charset="0"/>
                <a:cs typeface="Arial" panose="020B0604020202020204" pitchFamily="34" charset="0"/>
                <a:sym typeface="Arial"/>
              </a:rPr>
              <a:t>risk </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Methodology changed to </a:t>
            </a:r>
            <a:r>
              <a:rPr lang="en-US" sz="600" dirty="0">
                <a:latin typeface="Arial" panose="020B0604020202020204" pitchFamily="34" charset="0"/>
                <a:cs typeface="Arial" panose="020B0604020202020204" pitchFamily="34" charset="0"/>
                <a:sym typeface="Arial"/>
              </a:rPr>
              <a:t>better align with </a:t>
            </a:r>
            <a:r>
              <a:rPr lang="en-US" sz="600" dirty="0" smtClean="0">
                <a:latin typeface="Arial" panose="020B0604020202020204" pitchFamily="34" charset="0"/>
                <a:cs typeface="Arial" panose="020B0604020202020204" pitchFamily="34" charset="0"/>
                <a:sym typeface="Arial"/>
              </a:rPr>
              <a:t>SHUSA CCAR </a:t>
            </a:r>
            <a:r>
              <a:rPr lang="en-US" sz="600" dirty="0">
                <a:latin typeface="Arial" panose="020B0604020202020204" pitchFamily="34" charset="0"/>
                <a:cs typeface="Arial" panose="020B0604020202020204" pitchFamily="34" charset="0"/>
                <a:sym typeface="Arial"/>
              </a:rPr>
              <a:t>process, and Madrid </a:t>
            </a:r>
            <a:r>
              <a:rPr lang="en-US" sz="600" dirty="0" smtClean="0">
                <a:latin typeface="Arial" panose="020B0604020202020204" pitchFamily="34" charset="0"/>
                <a:cs typeface="Arial" panose="020B0604020202020204" pitchFamily="34" charset="0"/>
                <a:sym typeface="Arial"/>
              </a:rPr>
              <a:t>reporting. The change is the timing of events being reported from closed </a:t>
            </a:r>
            <a:r>
              <a:rPr lang="en-US" sz="600" dirty="0">
                <a:latin typeface="Arial" panose="020B0604020202020204" pitchFamily="34" charset="0"/>
                <a:cs typeface="Arial" panose="020B0604020202020204" pitchFamily="34" charset="0"/>
                <a:sym typeface="Arial"/>
              </a:rPr>
              <a:t>date to open </a:t>
            </a:r>
            <a:r>
              <a:rPr lang="en-US" sz="600" dirty="0" smtClean="0">
                <a:latin typeface="Arial" panose="020B0604020202020204" pitchFamily="34" charset="0"/>
                <a:cs typeface="Arial" panose="020B0604020202020204" pitchFamily="34" charset="0"/>
                <a:sym typeface="Arial"/>
              </a:rPr>
              <a:t>date. The </a:t>
            </a:r>
            <a:r>
              <a:rPr lang="en-US" sz="600" dirty="0">
                <a:latin typeface="Arial" panose="020B0604020202020204" pitchFamily="34" charset="0"/>
                <a:cs typeface="Arial" panose="020B0604020202020204" pitchFamily="34" charset="0"/>
                <a:sym typeface="Arial"/>
              </a:rPr>
              <a:t>result is a one time true‐up of $21.95mm on 12/31</a:t>
            </a:r>
            <a:r>
              <a:rPr lang="en-US" sz="600" dirty="0" smtClean="0">
                <a:latin typeface="Arial" panose="020B0604020202020204" pitchFamily="34" charset="0"/>
                <a:cs typeface="Arial" panose="020B0604020202020204" pitchFamily="34" charset="0"/>
                <a:sym typeface="Arial"/>
              </a:rPr>
              <a:t>.</a:t>
            </a:r>
          </a:p>
          <a:p>
            <a:pPr marL="0" lvl="1"/>
            <a:endParaRPr lang="en-US" sz="600" dirty="0" smtClean="0">
              <a:latin typeface="Arial" panose="020B0604020202020204" pitchFamily="34" charset="0"/>
              <a:cs typeface="Arial" panose="020B0604020202020204" pitchFamily="34" charset="0"/>
              <a:sym typeface="Arial"/>
            </a:endParaRPr>
          </a:p>
          <a:p>
            <a:pPr marL="228600" lvl="1" indent="-228600">
              <a:buAutoNum type="arabicPeriod"/>
            </a:pPr>
            <a:endParaRPr lang="en-US" sz="600" dirty="0">
              <a:latin typeface="Arial" panose="020B0604020202020204" pitchFamily="34" charset="0"/>
              <a:cs typeface="Arial" panose="020B0604020202020204" pitchFamily="34" charset="0"/>
              <a:sym typeface="Arial"/>
            </a:endParaRPr>
          </a:p>
        </p:txBody>
      </p:sp>
      <p:sp>
        <p:nvSpPr>
          <p:cNvPr id="4" name="TextBox 3"/>
          <p:cNvSpPr txBox="1"/>
          <p:nvPr/>
        </p:nvSpPr>
        <p:spPr>
          <a:xfrm>
            <a:off x="294356"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(4/4)</a:t>
            </a:r>
            <a:endParaRPr lang="en-US" sz="20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667170996"/>
              </p:ext>
            </p:extLst>
          </p:nvPr>
        </p:nvGraphicFramePr>
        <p:xfrm>
          <a:off x="325606" y="2890388"/>
          <a:ext cx="8496514" cy="1677037"/>
        </p:xfrm>
        <a:graphic>
          <a:graphicData uri="http://schemas.openxmlformats.org/drawingml/2006/table">
            <a:tbl>
              <a:tblPr firstRow="1" bandRow="1"/>
              <a:tblGrid>
                <a:gridCol w="871548"/>
                <a:gridCol w="1743103"/>
                <a:gridCol w="1379955"/>
                <a:gridCol w="951577"/>
                <a:gridCol w="951577"/>
                <a:gridCol w="951577"/>
                <a:gridCol w="832524"/>
                <a:gridCol w="814653"/>
              </a:tblGrid>
              <a:tr h="2273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1Q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4Q</a:t>
                      </a:r>
                      <a:r>
                        <a:rPr lang="en-US" sz="800" b="1" kern="1200" baseline="0" dirty="0" smtClean="0">
                          <a:solidFill>
                            <a:schemeClr val="tx1"/>
                          </a:solidFill>
                          <a:latin typeface="Arial" panose="020B0604020202020204" pitchFamily="34" charset="0"/>
                          <a:ea typeface="+mn-ea"/>
                          <a:cs typeface="Arial" panose="020B0604020202020204" pitchFamily="34" charset="0"/>
                        </a:rPr>
                        <a:t> 15</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3Q 15</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03526">
                <a:tc rowSpan="6">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Operational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Gross losses</a:t>
                      </a:r>
                      <a:r>
                        <a:rPr lang="en-US" sz="8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SHUSA</a:t>
                      </a:r>
                      <a:endParaRPr lang="en-US" sz="80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0.53%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0.57%</a:t>
                      </a:r>
                      <a:r>
                        <a:rPr lang="en-US" sz="800" b="0" baseline="3000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0.80%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1.93%</a:t>
                      </a:r>
                      <a:endParaRPr lang="en-US" sz="800" b="1" dirty="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latin typeface="Arial" panose="020B0604020202020204" pitchFamily="34" charset="0"/>
                          <a:cs typeface="Arial" panose="020B0604020202020204" pitchFamily="34" charset="0"/>
                        </a:rPr>
                        <a:t>Frequency of events &gt;$200K in losses</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latin typeface="Arial" panose="020B0604020202020204" pitchFamily="34" charset="0"/>
                          <a:cs typeface="Arial" panose="020B0604020202020204" pitchFamily="34" charset="0"/>
                        </a:rPr>
                        <a:t>9</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ea typeface="Calibri"/>
                          <a:cs typeface="Arial" panose="020B0604020202020204" pitchFamily="34" charset="0"/>
                        </a:rPr>
                        <a:t>1</a:t>
                      </a: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latin typeface="Arial" panose="020B0604020202020204" pitchFamily="34" charset="0"/>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Tree>
    <p:extLst>
      <p:ext uri="{BB962C8B-B14F-4D97-AF65-F5344CB8AC3E}">
        <p14:creationId xmlns:p14="http://schemas.microsoft.com/office/powerpoint/2010/main" val="1778246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75898796"/>
              </p:ext>
            </p:extLst>
          </p:nvPr>
        </p:nvGraphicFramePr>
        <p:xfrm>
          <a:off x="304801" y="483311"/>
          <a:ext cx="8517319" cy="2884998"/>
        </p:xfrm>
        <a:graphic>
          <a:graphicData uri="http://schemas.openxmlformats.org/drawingml/2006/table">
            <a:tbl>
              <a:tblPr firstRow="1" bandRow="1"/>
              <a:tblGrid>
                <a:gridCol w="866078"/>
                <a:gridCol w="1732153"/>
                <a:gridCol w="1154769"/>
                <a:gridCol w="121398"/>
                <a:gridCol w="645449"/>
                <a:gridCol w="992077"/>
                <a:gridCol w="1070943"/>
                <a:gridCol w="1078883"/>
                <a:gridCol w="855569"/>
              </a:tblGrid>
              <a:tr h="197126">
                <a:tc gridSpan="9">
                  <a:txBody>
                    <a:bodyPr/>
                    <a:lstStyle/>
                    <a:p>
                      <a:pPr algn="ct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 BHC</a:t>
                      </a:r>
                      <a:r>
                        <a:rPr lang="en-US" sz="800" b="1" baseline="0" dirty="0" smtClean="0">
                          <a:solidFill>
                            <a:schemeClr val="tx1"/>
                          </a:solidFill>
                          <a:latin typeface="Arial" panose="020B0604020202020204" pitchFamily="34" charset="0"/>
                          <a:cs typeface="Arial" panose="020B0604020202020204" pitchFamily="34" charset="0"/>
                        </a:rPr>
                        <a:t> Stress and baseline</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hMerge="1">
                  <a:txBody>
                    <a:body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246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Residual value deterioriation</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457200" rtl="0" eaLnBrk="1" fontAlgn="b" latinLnBrk="0" hangingPunct="1"/>
                      <a:endParaRPr lang="en-US" sz="8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71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BHC</a:t>
                      </a:r>
                      <a:r>
                        <a:rPr lang="en-US" sz="800" b="1" baseline="0" dirty="0" smtClean="0">
                          <a:solidFill>
                            <a:schemeClr val="tx1"/>
                          </a:solidFill>
                          <a:latin typeface="Arial" panose="020B0604020202020204" pitchFamily="34" charset="0"/>
                          <a:cs typeface="Arial" panose="020B0604020202020204" pitchFamily="34" charset="0"/>
                        </a:rPr>
                        <a:t> Stress</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CCAR loss budget</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$6,375MM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$7,000MM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$1,175MM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Wholesale</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$1,225MM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GBM</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$400MM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Capital</a:t>
                      </a:r>
                      <a:r>
                        <a:rPr lang="en-US" sz="800" b="1" baseline="0" dirty="0" smtClean="0">
                          <a:latin typeface="Arial" panose="020B0604020202020204" pitchFamily="34" charset="0"/>
                          <a:cs typeface="Arial" panose="020B0604020202020204" pitchFamily="34" charset="0"/>
                        </a:rPr>
                        <a:t> adequacy</a:t>
                      </a:r>
                      <a:r>
                        <a:rPr lang="en-US" sz="800" b="1" baseline="30000" dirty="0" smtClean="0">
                          <a:latin typeface="Arial" panose="020B0604020202020204" pitchFamily="34" charset="0"/>
                          <a:cs typeface="Arial" panose="020B0604020202020204" pitchFamily="34" charset="0"/>
                        </a:rPr>
                        <a:t>4</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tx1"/>
                          </a:solidFill>
                          <a:latin typeface="Arial" panose="020B0604020202020204" pitchFamily="34" charset="0"/>
                          <a:cs typeface="Arial" panose="020B0604020202020204" pitchFamily="34" charset="0"/>
                        </a:rPr>
                        <a:t>Pre-provisioned  net revenue</a:t>
                      </a:r>
                      <a:r>
                        <a:rPr lang="en-US" sz="800" baseline="0" dirty="0" smtClean="0">
                          <a:solidFill>
                            <a:schemeClr val="tx1"/>
                          </a:solidFill>
                          <a:latin typeface="Arial" panose="020B0604020202020204" pitchFamily="34" charset="0"/>
                          <a:cs typeface="Arial" panose="020B0604020202020204" pitchFamily="34" charset="0"/>
                        </a:rPr>
                        <a:t> (PPNR) impairment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 $3,700MM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$3,825MM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$4,100MM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$2,775MM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kern="1200" dirty="0" smtClean="0">
                          <a:solidFill>
                            <a:schemeClr val="tx1"/>
                          </a:solidFill>
                          <a:latin typeface="Arial" panose="020B0604020202020204" pitchFamily="34" charset="0"/>
                          <a:ea typeface="+mn-ea"/>
                          <a:cs typeface="Arial" panose="020B0604020202020204" pitchFamily="34" charset="0"/>
                        </a:rPr>
                        <a:t>Loss in stress </a:t>
                      </a:r>
                      <a:r>
                        <a:rPr lang="en-US" sz="80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139%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Footnote"/>
          <p:cNvSpPr/>
          <p:nvPr/>
        </p:nvSpPr>
        <p:spPr bwMode="auto">
          <a:xfrm>
            <a:off x="1905000" y="6384667"/>
            <a:ext cx="5323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a:t>
            </a:r>
            <a:r>
              <a:rPr lang="en-US" sz="600" dirty="0">
                <a:latin typeface="Arial" panose="020B0604020202020204" pitchFamily="34" charset="0"/>
                <a:cs typeface="Arial" panose="020B0604020202020204" pitchFamily="34" charset="0"/>
                <a:sym typeface="Arial"/>
              </a:rPr>
              <a:t>increase in Leased Vehicle Expense </a:t>
            </a:r>
            <a:r>
              <a:rPr lang="en-US" sz="600" dirty="0">
                <a:latin typeface="Arial" panose="020B0604020202020204" pitchFamily="34" charset="0"/>
                <a:cs typeface="Arial" panose="020B0604020202020204" pitchFamily="34" charset="0"/>
              </a:rPr>
              <a:t>between </a:t>
            </a:r>
            <a:r>
              <a:rPr lang="en-US" sz="600" dirty="0" smtClean="0">
                <a:latin typeface="Arial" panose="020B0604020202020204" pitchFamily="34" charset="0"/>
                <a:cs typeface="Arial" panose="020B0604020202020204" pitchFamily="34" charset="0"/>
              </a:rPr>
              <a:t>BHC </a:t>
            </a:r>
            <a:r>
              <a:rPr lang="en-US" sz="600" dirty="0">
                <a:latin typeface="Arial" panose="020B0604020202020204" pitchFamily="34" charset="0"/>
                <a:cs typeface="Arial" panose="020B0604020202020204" pitchFamily="34" charset="0"/>
              </a:rPr>
              <a:t>Stress and Baseline scenarios – a</a:t>
            </a:r>
            <a:r>
              <a:rPr lang="en-US" sz="600" dirty="0">
                <a:latin typeface="Arial" panose="020B0604020202020204" pitchFamily="34" charset="0"/>
                <a:cs typeface="Arial" panose="020B0604020202020204" pitchFamily="34" charset="0"/>
                <a:sym typeface="Arial"/>
              </a:rPr>
              <a:t>ssumes all </a:t>
            </a:r>
            <a:r>
              <a:rPr lang="en-US" sz="600" dirty="0" smtClean="0">
                <a:latin typeface="Arial" panose="020B0604020202020204" pitchFamily="34" charset="0"/>
                <a:cs typeface="Arial" panose="020B0604020202020204" pitchFamily="34" charset="0"/>
                <a:sym typeface="Arial"/>
              </a:rPr>
              <a:t>attributed </a:t>
            </a:r>
            <a:r>
              <a:rPr lang="en-US" sz="600" dirty="0">
                <a:latin typeface="Arial" panose="020B0604020202020204" pitchFamily="34" charset="0"/>
                <a:cs typeface="Arial" panose="020B0604020202020204" pitchFamily="34" charset="0"/>
                <a:sym typeface="Arial"/>
              </a:rPr>
              <a:t>to </a:t>
            </a:r>
            <a:r>
              <a:rPr lang="en-US" sz="600" dirty="0" smtClean="0">
                <a:latin typeface="Arial" panose="020B0604020202020204" pitchFamily="34" charset="0"/>
                <a:cs typeface="Arial" panose="020B0604020202020204" pitchFamily="34" charset="0"/>
                <a:sym typeface="Arial"/>
              </a:rPr>
              <a:t>SC</a:t>
            </a:r>
          </a:p>
          <a:p>
            <a:pPr marL="228600" lvl="1" indent="-228600">
              <a:buAutoNum type="arabicPeriod" startAt="2"/>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losses by portfolio under the BHC Stress </a:t>
            </a:r>
            <a:r>
              <a:rPr lang="en-US" sz="600" dirty="0" smtClean="0">
                <a:latin typeface="Arial" panose="020B0604020202020204" pitchFamily="34" charset="0"/>
                <a:cs typeface="Arial" panose="020B0604020202020204" pitchFamily="34" charset="0"/>
              </a:rPr>
              <a:t>scenario</a:t>
            </a:r>
          </a:p>
          <a:p>
            <a:pPr marL="228600" lvl="1" indent="-228600">
              <a:buFontTx/>
              <a:buAutoNum type="arabicPeriod" startAt="2"/>
            </a:pPr>
            <a:r>
              <a:rPr lang="en-US" sz="600" dirty="0">
                <a:latin typeface="Arial" panose="020B0604020202020204" pitchFamily="34" charset="0"/>
                <a:cs typeface="Arial" panose="020B0604020202020204" pitchFamily="34" charset="0"/>
              </a:rPr>
              <a:t>Projected losses in stress scenario aligning to Group (CCAR FRB Adverse </a:t>
            </a:r>
            <a:r>
              <a:rPr lang="en-US" sz="600" dirty="0" smtClean="0">
                <a:latin typeface="Arial" panose="020B0604020202020204" pitchFamily="34" charset="0"/>
                <a:cs typeface="Arial" panose="020B0604020202020204" pitchFamily="34" charset="0"/>
              </a:rPr>
              <a:t>scenario </a:t>
            </a:r>
            <a:r>
              <a:rPr lang="en-US" sz="600" dirty="0">
                <a:latin typeface="Arial" panose="020B0604020202020204" pitchFamily="34" charset="0"/>
                <a:cs typeface="Arial" panose="020B0604020202020204" pitchFamily="34" charset="0"/>
              </a:rPr>
              <a:t>is used as it is the scenario that is the closest to the ICAAP scenario run by Group)  </a:t>
            </a:r>
            <a:endParaRPr lang="en-US" sz="600" dirty="0" smtClean="0">
              <a:latin typeface="Arial" panose="020B0604020202020204" pitchFamily="34" charset="0"/>
              <a:cs typeface="Arial" panose="020B0604020202020204" pitchFamily="34" charset="0"/>
            </a:endParaRPr>
          </a:p>
          <a:p>
            <a:pPr marL="228600" lvl="1" indent="-228600">
              <a:buFontTx/>
              <a:buAutoNum type="arabicPeriod" startAt="2"/>
            </a:pPr>
            <a:r>
              <a:rPr lang="en-US" sz="600" dirty="0">
                <a:latin typeface="Arial" panose="020B0604020202020204" pitchFamily="34" charset="0"/>
                <a:cs typeface="Arial" panose="020B0604020202020204" pitchFamily="34" charset="0"/>
              </a:rPr>
              <a:t>Moved PPNR and Loss in stress to Capital </a:t>
            </a:r>
            <a:r>
              <a:rPr lang="en-US" sz="600" dirty="0" smtClean="0">
                <a:latin typeface="Arial" panose="020B0604020202020204" pitchFamily="34" charset="0"/>
                <a:cs typeface="Arial" panose="020B0604020202020204" pitchFamily="34" charset="0"/>
              </a:rPr>
              <a:t>adequacy</a:t>
            </a:r>
            <a:endParaRPr lang="en-US" sz="600" dirty="0">
              <a:latin typeface="Arial" panose="020B0604020202020204" pitchFamily="34" charset="0"/>
              <a:cs typeface="Arial" panose="020B0604020202020204" pitchFamily="34" charset="0"/>
            </a:endParaRPr>
          </a:p>
        </p:txBody>
      </p:sp>
      <p:sp>
        <p:nvSpPr>
          <p:cNvPr id="4" name="TextBox 3"/>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4.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Annual Metrics</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2063557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5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8440</TotalTime>
  <Words>3357</Words>
  <Application>Microsoft Office PowerPoint</Application>
  <PresentationFormat>On-screen Show (4:3)</PresentationFormat>
  <Paragraphs>788</Paragraphs>
  <Slides>8</Slides>
  <Notes>4</Notes>
  <HiddenSlides>0</HiddenSlides>
  <MMClips>0</MMClips>
  <ScaleCrop>false</ScaleCrop>
  <HeadingPairs>
    <vt:vector size="4" baseType="variant">
      <vt:variant>
        <vt:lpstr>Theme</vt:lpstr>
      </vt:variant>
      <vt:variant>
        <vt:i4>7</vt:i4>
      </vt:variant>
      <vt:variant>
        <vt:lpstr>Slide Titles</vt:lpstr>
      </vt:variant>
      <vt:variant>
        <vt:i4>8</vt:i4>
      </vt:variant>
    </vt:vector>
  </HeadingPairs>
  <TitlesOfParts>
    <vt:vector size="15" baseType="lpstr">
      <vt:lpstr>Office Theme</vt:lpstr>
      <vt:lpstr>Body Slide</vt:lpstr>
      <vt:lpstr>1_Body Slide</vt:lpstr>
      <vt:lpstr>2_Body Slide</vt:lpstr>
      <vt:lpstr>3_Body Slide</vt:lpstr>
      <vt:lpstr>4_Body Slide</vt:lpstr>
      <vt:lpstr>5_Body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Jaume Martorell</dc:creator>
  <cp:lastModifiedBy>Zhang, Zhiyi</cp:lastModifiedBy>
  <cp:revision>1249</cp:revision>
  <cp:lastPrinted>2016-06-28T14:46:00Z</cp:lastPrinted>
  <dcterms:created xsi:type="dcterms:W3CDTF">2016-01-25T15:48:23Z</dcterms:created>
  <dcterms:modified xsi:type="dcterms:W3CDTF">2016-06-30T17:23:27Z</dcterms:modified>
</cp:coreProperties>
</file>