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83" r:id="rId9"/>
    <p:sldId id="284"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FFCC"/>
    <a:srgbClr val="FFCC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9" autoAdjust="0"/>
    <p:restoredTop sz="93913" autoAdjust="0"/>
  </p:normalViewPr>
  <p:slideViewPr>
    <p:cSldViewPr>
      <p:cViewPr>
        <p:scale>
          <a:sx n="130" d="100"/>
          <a:sy n="130" d="100"/>
        </p:scale>
        <p:origin x="-72" y="1356"/>
      </p:cViewPr>
      <p:guideLst>
        <p:guide orient="horz" pos="624"/>
        <p:guide pos="1584"/>
      </p:guideLst>
    </p:cSldViewPr>
  </p:slideViewPr>
  <p:outlineViewPr>
    <p:cViewPr>
      <p:scale>
        <a:sx n="33" d="100"/>
        <a:sy n="33" d="100"/>
      </p:scale>
      <p:origin x="0" y="0"/>
    </p:cViewPr>
  </p:outlin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7/25/2016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4</a:t>
            </a:fld>
            <a:endParaRPr lang="en-US"/>
          </a:p>
        </p:txBody>
      </p:sp>
    </p:spTree>
    <p:extLst>
      <p:ext uri="{BB962C8B-B14F-4D97-AF65-F5344CB8AC3E}">
        <p14:creationId xmlns:p14="http://schemas.microsoft.com/office/powerpoint/2010/main" val="31044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7/25/2016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7/25/2016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7/25/2016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7/25/2016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7/25/2016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7/25/2016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May Report</a:t>
            </a: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May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61665"/>
          </a:xfrm>
          <a:prstGeom prst="rect">
            <a:avLst/>
          </a:prstGeom>
          <a:noFill/>
        </p:spPr>
        <p:txBody>
          <a:bodyPr wrap="square" rtlCol="0">
            <a:spAutoFit/>
          </a:bodyPr>
          <a:lstStyle/>
          <a:p>
            <a:pPr eaLnBrk="0" fontAlgn="base" hangingPunct="0">
              <a:spcBef>
                <a:spcPct val="0"/>
              </a:spcBef>
              <a:spcAft>
                <a:spcPct val="0"/>
              </a:spcAft>
            </a:pPr>
            <a:r>
              <a:rPr lang="en-US" sz="2400" b="1" dirty="0">
                <a:solidFill>
                  <a:prstClr val="black"/>
                </a:solidFill>
                <a:latin typeface="Arial" charset="0"/>
                <a:ea typeface="MS PGothic" pitchFamily="34" charset="-128"/>
              </a:rPr>
              <a:t>2</a:t>
            </a:r>
            <a:r>
              <a:rPr lang="en-US" sz="24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348309" y="6636120"/>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55" name="Rectangle 54"/>
          <p:cNvSpPr/>
          <p:nvPr/>
        </p:nvSpPr>
        <p:spPr>
          <a:xfrm>
            <a:off x="3146753" y="6464800"/>
            <a:ext cx="5820660" cy="215444"/>
          </a:xfrm>
          <a:prstGeom prst="rect">
            <a:avLst/>
          </a:prstGeom>
        </p:spPr>
        <p:txBody>
          <a:bodyPr wrap="square">
            <a:spAutoFit/>
          </a:bodyPr>
          <a:lstStyle/>
          <a:p>
            <a:pPr defTabSz="457200" fontAlgn="t">
              <a:defRPr/>
            </a:pPr>
            <a:r>
              <a:rPr lang="en-US" sz="800" dirty="0">
                <a:solidFill>
                  <a:srgbClr val="9D9D9C"/>
                </a:solidFill>
                <a:ea typeface="MS PGothic" pitchFamily="34" charset="-128"/>
                <a:cs typeface="Arial" panose="020B0604020202020204" pitchFamily="34" charset="0"/>
              </a:rPr>
              <a:t>Aggregated RAS status for the purpose of this summary is based on expert judgment and reviewed by ERMC prior to RC and Board. </a:t>
            </a:r>
          </a:p>
        </p:txBody>
      </p:sp>
      <p:graphicFrame>
        <p:nvGraphicFramePr>
          <p:cNvPr id="14" name="Table 13"/>
          <p:cNvGraphicFramePr>
            <a:graphicFrameLocks noGrp="1"/>
          </p:cNvGraphicFramePr>
          <p:nvPr>
            <p:extLst>
              <p:ext uri="{D42A27DB-BD31-4B8C-83A1-F6EECF244321}">
                <p14:modId xmlns:p14="http://schemas.microsoft.com/office/powerpoint/2010/main" val="2620880855"/>
              </p:ext>
            </p:extLst>
          </p:nvPr>
        </p:nvGraphicFramePr>
        <p:xfrm>
          <a:off x="241431" y="718658"/>
          <a:ext cx="8795693" cy="5798036"/>
        </p:xfrm>
        <a:graphic>
          <a:graphicData uri="http://schemas.openxmlformats.org/drawingml/2006/table">
            <a:tbl>
              <a:tblPr firstRow="1" bandRow="1">
                <a:tableStyleId>{5C22544A-7EE6-4342-B048-85BDC9FD1C3A}</a:tableStyleId>
              </a:tblPr>
              <a:tblGrid>
                <a:gridCol w="879570"/>
                <a:gridCol w="7916123"/>
              </a:tblGrid>
              <a:tr h="153770">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1000" b="1" i="0" u="none" strike="noStrike" dirty="0" smtClean="0">
                          <a:solidFill>
                            <a:srgbClr val="000000"/>
                          </a:solidFill>
                          <a:effectLst/>
                          <a:latin typeface="Arial" panose="020B0604020202020204" pitchFamily="34" charset="0"/>
                          <a:cs typeface="Arial" panose="020B0604020202020204" pitchFamily="34" charset="0"/>
                        </a:rPr>
                        <a:t>RAS Metrics Summary, Assessment &amp; Key Actions</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246866">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850" b="1" i="0" u="none" strike="noStrike" baseline="30000"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u="none" kern="1200" dirty="0" smtClean="0">
                          <a:solidFill>
                            <a:schemeClr val="dk1"/>
                          </a:solidFill>
                          <a:effectLst/>
                          <a:latin typeface="Arial" panose="020B0604020202020204" pitchFamily="34" charset="0"/>
                          <a:ea typeface="+mn-ea"/>
                          <a:cs typeface="Arial" panose="020B0604020202020204" pitchFamily="34" charset="0"/>
                        </a:rPr>
                        <a:t>TBD – start reporting in July </a:t>
                      </a:r>
                      <a:endParaRPr lang="en-US" sz="800" u="none" dirty="0" smtClean="0">
                        <a:solidFill>
                          <a:prstClr val="black"/>
                        </a:solidFill>
                        <a:latin typeface="Arial" panose="020B0604020202020204" pitchFamily="34" charset="0"/>
                        <a:ea typeface="MS PGothic" pitchFamily="34" charset="-128"/>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55077">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Capital </a:t>
                      </a:r>
                      <a:r>
                        <a:rPr lang="en-US" sz="850" b="1" i="0" u="none" strike="noStrike" dirty="0">
                          <a:solidFill>
                            <a:schemeClr val="tx1"/>
                          </a:solidFill>
                          <a:effectLst/>
                          <a:latin typeface="Arial" panose="020B0604020202020204" pitchFamily="34" charset="0"/>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8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rowSpan="5">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Credit</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800" b="1" i="0" u="none" strike="noStrike" kern="1200" dirty="0" smtClean="0">
                          <a:solidFill>
                            <a:srgbClr val="000000"/>
                          </a:solidFill>
                          <a:effectLst/>
                          <a:latin typeface="Arial" panose="020B0604020202020204" pitchFamily="34" charset="0"/>
                          <a:ea typeface="+mn-ea"/>
                          <a:cs typeface="Arial" panose="020B0604020202020204" pitchFamily="34" charset="0"/>
                        </a:rPr>
                        <a:t>SBNA Industry Exposure</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800" b="1" i="0" u="none" strike="noStrike" dirty="0" smtClean="0">
                          <a:solidFill>
                            <a:srgbClr val="FFC000"/>
                          </a:solidFill>
                          <a:effectLst/>
                          <a:latin typeface="Arial" panose="020B0604020202020204" pitchFamily="34" charset="0"/>
                          <a:cs typeface="Arial" panose="020B0604020202020204" pitchFamily="34" charset="0"/>
                        </a:rPr>
                        <a:t>Amber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trigger for Finance &amp; Insurance (ongoing) and Amber trigger for Utilities (ongoing). A</a:t>
                      </a:r>
                      <a:r>
                        <a:rPr lang="en-US" sz="800" b="0" i="0" u="none" strike="noStrike" dirty="0" smtClean="0">
                          <a:solidFill>
                            <a:srgbClr val="000000"/>
                          </a:solidFill>
                          <a:effectLst/>
                          <a:latin typeface="Arial" panose="020B0604020202020204" pitchFamily="34" charset="0"/>
                          <a:cs typeface="Arial" panose="020B0604020202020204" pitchFamily="34" charset="0"/>
                        </a:rPr>
                        <a:t> limit increase to $5.5 B for Finance</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8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has been a</a:t>
                      </a:r>
                      <a:r>
                        <a:rPr lang="en-US" sz="800" b="0" i="0" u="none" strike="noStrike" dirty="0" smtClean="0">
                          <a:solidFill>
                            <a:srgbClr val="000000"/>
                          </a:solidFill>
                          <a:effectLst/>
                          <a:latin typeface="Arial" panose="020B0604020202020204" pitchFamily="34" charset="0"/>
                          <a:cs typeface="Arial" panose="020B0604020202020204" pitchFamily="34" charset="0"/>
                        </a:rPr>
                        <a:t>pproved</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The # of counterparties with SRR &lt; 5.0 and exposure &gt; $100MM </a:t>
                      </a:r>
                      <a:r>
                        <a:rPr lang="en-US" sz="800" b="0" i="0" u="none" strike="noStrike" dirty="0" smtClean="0">
                          <a:solidFill>
                            <a:srgbClr val="000000"/>
                          </a:solidFill>
                          <a:effectLst/>
                          <a:latin typeface="Arial" panose="020B0604020202020204" pitchFamily="34" charset="0"/>
                          <a:cs typeface="Arial" panose="020B0604020202020204" pitchFamily="34" charset="0"/>
                        </a:rPr>
                        <a:t>remains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9, </a:t>
                      </a:r>
                      <a:r>
                        <a:rPr lang="en-US" sz="800" b="0" i="0" u="none" strike="noStrike" dirty="0" smtClean="0">
                          <a:solidFill>
                            <a:srgbClr val="000000"/>
                          </a:solidFill>
                          <a:effectLst/>
                          <a:latin typeface="Arial" panose="020B0604020202020204" pitchFamily="34" charset="0"/>
                          <a:cs typeface="Arial" panose="020B0604020202020204" pitchFamily="34" charset="0"/>
                        </a:rPr>
                        <a:t>above </a:t>
                      </a:r>
                      <a:r>
                        <a:rPr lang="en-US" sz="800" b="1" i="0" u="none" strike="noStrike" dirty="0" smtClean="0">
                          <a:solidFill>
                            <a:srgbClr val="FF0000"/>
                          </a:solidFill>
                          <a:effectLst/>
                          <a:latin typeface="Arial" panose="020B0604020202020204" pitchFamily="34" charset="0"/>
                          <a:cs typeface="Arial" panose="020B0604020202020204" pitchFamily="34" charset="0"/>
                        </a:rPr>
                        <a:t>Red</a:t>
                      </a:r>
                      <a:r>
                        <a:rPr lang="en-US" sz="800" b="0" i="0" u="none" strike="noStrike" dirty="0" smtClean="0">
                          <a:solidFill>
                            <a:srgbClr val="000000"/>
                          </a:solidFill>
                          <a:effectLst/>
                          <a:latin typeface="Arial" panose="020B0604020202020204" pitchFamily="34" charset="0"/>
                          <a:cs typeface="Arial" panose="020B0604020202020204" pitchFamily="34" charset="0"/>
                        </a:rPr>
                        <a:t> limit by 9.</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 </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chemeClr val="tx1"/>
                          </a:solidFill>
                          <a:effectLst/>
                          <a:latin typeface="Arial" panose="020B0604020202020204" pitchFamily="34" charset="0"/>
                          <a:cs typeface="Arial" panose="020B0604020202020204" pitchFamily="34" charset="0"/>
                        </a:rPr>
                        <a:t>Breach escalated. Action plans (late as of 6/16) are in development.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8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800" b="1" i="0" u="none" strike="noStrike" dirty="0" smtClean="0">
                          <a:solidFill>
                            <a:srgbClr val="FFC000"/>
                          </a:solidFill>
                          <a:effectLst/>
                          <a:latin typeface="Arial" panose="020B0604020202020204" pitchFamily="34" charset="0"/>
                          <a:cs typeface="Arial" panose="020B0604020202020204" pitchFamily="34" charset="0"/>
                        </a:rPr>
                        <a:t>Amber. </a:t>
                      </a:r>
                      <a:r>
                        <a:rPr lang="en-US" sz="800" b="0" i="0" u="none" strike="noStrike" dirty="0" smtClean="0">
                          <a:solidFill>
                            <a:srgbClr val="000000"/>
                          </a:solidFill>
                          <a:effectLst/>
                          <a:latin typeface="Arial" panose="020B0604020202020204" pitchFamily="34" charset="0"/>
                          <a:cs typeface="Arial" panose="020B0604020202020204" pitchFamily="34" charset="0"/>
                        </a:rPr>
                        <a:t>Trigger</a:t>
                      </a:r>
                      <a:r>
                        <a:rPr lang="en-US" sz="800" b="1" i="0" u="none" strike="noStrike"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caused by $24MM charge-off of Oil &amp; Gas account Paragon Offshore Limited after the November sale of  SBNA’s participation in a syndicated loan at 68.7</a:t>
                      </a:r>
                      <a:r>
                        <a:rPr lang="en-US" sz="800" b="0" i="0" u="none" strike="noStrike" dirty="0" smtClean="0">
                          <a:solidFill>
                            <a:schemeClr val="tx1"/>
                          </a:solidFill>
                          <a:effectLst/>
                          <a:latin typeface="Arial" panose="020B0604020202020204" pitchFamily="34" charset="0"/>
                          <a:cs typeface="Arial" panose="020B0604020202020204" pitchFamily="34" charset="0"/>
                        </a:rPr>
                        <a:t>%.</a:t>
                      </a:r>
                      <a:r>
                        <a:rPr lang="en-US" sz="8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8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baseline="0" dirty="0" smtClean="0">
                          <a:solidFill>
                            <a:srgbClr val="000000"/>
                          </a:solidFill>
                          <a:effectLst/>
                          <a:latin typeface="Arial" panose="020B0604020202020204" pitchFamily="34" charset="0"/>
                          <a:cs typeface="Arial" panose="020B0604020202020204" pitchFamily="34" charset="0"/>
                        </a:rPr>
                        <a:t>The Oil and Gas group has seen a continued increase in classified assets, higher provisions and charge offs.</a:t>
                      </a:r>
                      <a:r>
                        <a:rPr lang="en-US" sz="800" b="0" i="0" u="none" strike="noStrike" dirty="0" smtClean="0">
                          <a:solidFill>
                            <a:srgbClr val="000000"/>
                          </a:solidFill>
                          <a:effectLst/>
                          <a:latin typeface="Arial" panose="020B0604020202020204" pitchFamily="34" charset="0"/>
                          <a:cs typeface="Arial" panose="020B0604020202020204" pitchFamily="34" charset="0"/>
                        </a:rPr>
                        <a:t> </a:t>
                      </a:r>
                      <a:endParaRPr lang="en-US" sz="8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baseline="0" dirty="0" smtClean="0">
                          <a:solidFill>
                            <a:schemeClr val="dk1"/>
                          </a:solidFill>
                          <a:effectLst/>
                          <a:latin typeface="Arial" panose="020B0604020202020204" pitchFamily="34" charset="0"/>
                          <a:ea typeface="SimSun"/>
                          <a:cs typeface="Arial" panose="020B0604020202020204" pitchFamily="34" charset="0"/>
                        </a:rPr>
                        <a:t>Multifamily exposure</a:t>
                      </a:r>
                      <a:r>
                        <a:rPr lang="en-US" sz="800" b="0" i="0" u="none" strike="noStrike" baseline="0" dirty="0" smtClean="0">
                          <a:solidFill>
                            <a:schemeClr val="dk1"/>
                          </a:solidFill>
                          <a:effectLst/>
                          <a:latin typeface="Arial" panose="020B0604020202020204" pitchFamily="34" charset="0"/>
                          <a:ea typeface="SimSun"/>
                          <a:cs typeface="Arial" panose="020B0604020202020204" pitchFamily="34" charset="0"/>
                        </a:rPr>
                        <a:t> remains $10.5B in </a:t>
                      </a:r>
                      <a:r>
                        <a:rPr lang="en-US" sz="800" b="1" i="0" u="none"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800" b="0" i="0" u="none" strike="noStrike" kern="1200" baseline="0" dirty="0" smtClean="0">
                          <a:solidFill>
                            <a:schemeClr val="dk1"/>
                          </a:solidFill>
                          <a:effectLst/>
                          <a:latin typeface="Arial" panose="020B0604020202020204" pitchFamily="34" charset="0"/>
                          <a:ea typeface="SimSun"/>
                          <a:cs typeface="Arial" panose="020B0604020202020204" pitchFamily="34" charset="0"/>
                        </a:rPr>
                        <a:t> due to an increase in Commercial Real Estate (CRE) investment. Business is seeing a decrease in multi-family in 2016 while Enterprise Risk Management is showing an increase because investment CRE is included in the total exposure. The amber threshold and red limit are being increased ($10.6B for amber and $11.1B for red) as part of the annual setting of the RAS to accommodate business strategy. This will move the metric to green.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kern="1200" baseline="0" dirty="0" smtClean="0">
                          <a:solidFill>
                            <a:srgbClr val="000000"/>
                          </a:solidFill>
                          <a:effectLst/>
                          <a:latin typeface="Arial" panose="020B0604020202020204" pitchFamily="34" charset="0"/>
                          <a:ea typeface="+mn-ea"/>
                          <a:cs typeface="Arial" panose="020B0604020202020204" pitchFamily="34" charset="0"/>
                        </a:rPr>
                        <a:t>SC Auto Net Charge-Off</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deteriorated as the values increased from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7.90%</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Apr’16 to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7.98%</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May’16. Due to an increase of high risk thin file/out of buy box loans from 2015 originations in SC’s credit mix, charge-offs on the auto portfolio have risen and will continue to rise in 2016. Remediation plans including credit buy box actions</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were taken at the end of Mar’16. However, the effects are not expected to be seen until 2017. The metric will no longer be in breach under new auto NCO limits (9.3 for amber, 9.6 for red)</a:t>
                      </a:r>
                      <a:endParaRPr lang="en-US" sz="8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Residual </a:t>
                      </a:r>
                      <a:r>
                        <a:rPr lang="en-US" sz="85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800" b="0" i="0" u="none" strike="noStrike" dirty="0" smtClean="0">
                          <a:solidFill>
                            <a:srgbClr val="000000"/>
                          </a:solidFill>
                          <a:effectLst/>
                          <a:latin typeface="Arial" panose="020B0604020202020204" pitchFamily="34" charset="0"/>
                          <a:cs typeface="Arial" panose="020B0604020202020204" pitchFamily="34" charset="0"/>
                        </a:rPr>
                        <a:t>Metrics within appetite.</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800" b="1" i="0" u="none" strike="noStrike" kern="1200" dirty="0" smtClean="0">
                          <a:solidFill>
                            <a:schemeClr val="tx1"/>
                          </a:solidFill>
                          <a:effectLst/>
                          <a:latin typeface="Arial" panose="020B0604020202020204" pitchFamily="34" charset="0"/>
                          <a:ea typeface="+mn-ea"/>
                          <a:cs typeface="Arial" panose="020B0604020202020204" pitchFamily="34" charset="0"/>
                        </a:rPr>
                        <a:t>SBNA</a:t>
                      </a:r>
                      <a:r>
                        <a:rPr lang="en-US" sz="800" b="1" i="0" u="none" strike="noStrike" kern="1200" dirty="0" smtClean="0">
                          <a:solidFill>
                            <a:srgbClr val="000000"/>
                          </a:solidFill>
                          <a:effectLst/>
                          <a:latin typeface="Arial" panose="020B0604020202020204" pitchFamily="34" charset="0"/>
                          <a:ea typeface="+mn-ea"/>
                          <a:cs typeface="Arial" panose="020B0604020202020204" pitchFamily="34" charset="0"/>
                        </a:rPr>
                        <a:t>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102% below</a:t>
                      </a:r>
                      <a:r>
                        <a:rPr lang="en-US" sz="800" b="1" i="0" u="none" strike="noStrike" kern="1200" baseline="0" dirty="0" smtClean="0">
                          <a:solidFill>
                            <a:srgbClr val="FF0000"/>
                          </a:solidFill>
                          <a:effectLst/>
                          <a:latin typeface="Arial" panose="020B0604020202020204" pitchFamily="34" charset="0"/>
                          <a:ea typeface="+mn-ea"/>
                          <a:cs typeface="Arial" panose="020B0604020202020204" pitchFamily="34" charset="0"/>
                        </a:rPr>
                        <a:t> Red</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limit 110%.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Breach escalated. SBNA is not subject to the regulatory LCR requirement.  The strategy to optimize the financial resources at SBNA during May 2016 reduced the Basel LCR from 110% to 102%.   SBNA is still above the regulatory minimum of 100%.  SBNA’s U.S. modified LCR is 149% as of May 31, 2016 above the regulatory minimum.</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Treasury and Market Risk agreed to eliminate the RAS metric for Basel LCR in May 2016 and Board approval is expected in June 2016.</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549953">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SBNA</a:t>
                      </a:r>
                      <a:r>
                        <a:rPr lang="en-US" sz="8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MVE) sensitivity (+/- 200 bps shock)  and </a:t>
                      </a:r>
                      <a:r>
                        <a:rPr lang="en-US" sz="800" b="1" i="0" u="none" strike="noStrike" baseline="0" dirty="0" smtClean="0">
                          <a:solidFill>
                            <a:srgbClr val="000000"/>
                          </a:solidFill>
                          <a:effectLst/>
                          <a:latin typeface="Arial" panose="020B0604020202020204" pitchFamily="34" charset="0"/>
                          <a:cs typeface="Arial" panose="020B0604020202020204" pitchFamily="34" charset="0"/>
                        </a:rPr>
                        <a:t>SHUSA</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NII sensitivity (+/- 100 bps shock)  below </a:t>
                      </a:r>
                      <a:r>
                        <a:rPr lang="en-US" sz="800" b="1" i="0" u="none" strike="noStrike" kern="1200" dirty="0" smtClean="0">
                          <a:solidFill>
                            <a:srgbClr val="FFC000"/>
                          </a:solidFill>
                          <a:effectLst/>
                          <a:latin typeface="Arial" panose="020B0604020202020204" pitchFamily="34" charset="0"/>
                          <a:ea typeface="+mn-ea"/>
                          <a:cs typeface="Arial" panose="020B0604020202020204" pitchFamily="34" charset="0"/>
                        </a:rPr>
                        <a:t>Amber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triggers. </a:t>
                      </a:r>
                    </a:p>
                    <a:p>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 Hedge $3 </a:t>
                      </a:r>
                      <a:r>
                        <a:rPr lang="en-US" sz="800" b="0" i="0" u="none" strike="noStrike" kern="1200" dirty="0" err="1" smtClean="0">
                          <a:solidFill>
                            <a:srgbClr val="000000"/>
                          </a:solidFill>
                          <a:effectLst/>
                          <a:latin typeface="Arial" panose="020B0604020202020204" pitchFamily="34" charset="0"/>
                          <a:ea typeface="+mn-ea"/>
                          <a:cs typeface="Arial" panose="020B0604020202020204" pitchFamily="34" charset="0"/>
                        </a:rPr>
                        <a:t>bn</a:t>
                      </a: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 in Floating Rate C&amp;I Loans with Receive Fixed Swaps – If executed, this would reduce the risk from -137 mm to approximately -110 mm.</a:t>
                      </a:r>
                    </a:p>
                    <a:p>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2) Swap $750 mm of 2018 Debt Maturities to Floating Rate – Pending execution by Investments team. This would reduce the risk from -137 mm to approximately -130 mm.</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0261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MTM </a:t>
                      </a:r>
                      <a:r>
                        <a:rPr lang="en-US" sz="85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dirty="0" smtClean="0">
                          <a:solidFill>
                            <a:srgbClr val="000000"/>
                          </a:solidFill>
                          <a:effectLst/>
                          <a:latin typeface="Arial" panose="020B0604020202020204" pitchFamily="34" charset="0"/>
                          <a:cs typeface="Arial" panose="020B0604020202020204" pitchFamily="34" charset="0"/>
                        </a:rPr>
                        <a:t>TBD due to SC system issue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effectLst/>
                          <a:latin typeface="Arial" panose="020B0604020202020204" pitchFamily="34" charset="0"/>
                          <a:cs typeface="Arial" panose="020B0604020202020204" pitchFamily="34" charset="0"/>
                        </a:rPr>
                        <a:t>SC:</a:t>
                      </a:r>
                      <a:r>
                        <a:rPr lang="en-US" sz="800" b="0" i="0" u="none" strike="noStrike" dirty="0" smtClean="0">
                          <a:solidFill>
                            <a:srgbClr val="000000"/>
                          </a:solidFill>
                          <a:effectLst/>
                          <a:latin typeface="Arial" panose="020B0604020202020204" pitchFamily="34" charset="0"/>
                          <a:cs typeface="Arial" panose="020B0604020202020204" pitchFamily="34" charset="0"/>
                        </a:rPr>
                        <a:t> Metrics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reported quarterly. </a:t>
                      </a:r>
                      <a:r>
                        <a:rPr lang="en-US" sz="800" b="0" i="0" u="none" strike="noStrike" dirty="0" smtClean="0">
                          <a:solidFill>
                            <a:srgbClr val="000000"/>
                          </a:solidFill>
                          <a:effectLst/>
                          <a:latin typeface="Arial" panose="020B0604020202020204" pitchFamily="34" charset="0"/>
                          <a:cs typeface="Arial" panose="020B0604020202020204" pitchFamily="34" charset="0"/>
                        </a:rPr>
                        <a:t>To note, there were 0 material events (&gt;$200K)</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800" b="0" i="0" u="none" strike="noStrike" dirty="0" smtClean="0">
                          <a:solidFill>
                            <a:srgbClr val="000000"/>
                          </a:solidFill>
                          <a:effectLst/>
                          <a:latin typeface="Arial" panose="020B0604020202020204" pitchFamily="34" charset="0"/>
                          <a:cs typeface="Arial" panose="020B0604020202020204" pitchFamily="34" charset="0"/>
                        </a:rPr>
                        <a:t>Apr’16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r>
                        <a:rPr lang="en-US" sz="800" b="0" i="0" u="none" strike="noStrike" dirty="0" smtClean="0">
                          <a:solidFill>
                            <a:srgbClr val="000000"/>
                          </a:solidFill>
                          <a:effectLst/>
                          <a:latin typeface="Arial" panose="020B0604020202020204" pitchFamily="34" charset="0"/>
                          <a:cs typeface="Arial" panose="020B0604020202020204" pitchFamily="34" charset="0"/>
                        </a:rPr>
                        <a:t>With the</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new threshold</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500k, </a:t>
                      </a:r>
                      <a:r>
                        <a:rPr lang="en-US" sz="800" b="0" i="0" u="none" strike="noStrike" dirty="0" smtClean="0">
                          <a:solidFill>
                            <a:srgbClr val="000000"/>
                          </a:solidFill>
                          <a:effectLst/>
                          <a:latin typeface="Arial" panose="020B0604020202020204" pitchFamily="34" charset="0"/>
                          <a:cs typeface="Arial" panose="020B0604020202020204" pitchFamily="34" charset="0"/>
                        </a:rPr>
                        <a:t>SC</a:t>
                      </a:r>
                      <a:r>
                        <a:rPr lang="en-US" sz="800" b="1"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F</a:t>
                      </a:r>
                      <a:r>
                        <a:rPr lang="en-US" sz="800" b="0" i="0" u="none" strike="noStrike" dirty="0" smtClean="0">
                          <a:solidFill>
                            <a:srgbClr val="000000"/>
                          </a:solidFill>
                          <a:effectLst/>
                          <a:latin typeface="Arial" panose="020B0604020202020204" pitchFamily="34" charset="0"/>
                          <a:cs typeface="Arial" panose="020B0604020202020204" pitchFamily="34" charset="0"/>
                        </a:rPr>
                        <a:t>requency</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of events </a:t>
                      </a:r>
                      <a:r>
                        <a:rPr lang="en-US" sz="800" b="0" i="0" u="none" strike="noStrike" dirty="0" smtClean="0">
                          <a:solidFill>
                            <a:srgbClr val="000000"/>
                          </a:solidFill>
                          <a:effectLst/>
                          <a:latin typeface="Arial" panose="020B0604020202020204" pitchFamily="34" charset="0"/>
                          <a:cs typeface="Arial" panose="020B0604020202020204" pitchFamily="34" charset="0"/>
                        </a:rPr>
                        <a:t>will move green (5 for amber trigger)</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 with 2 material events </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next month.</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1839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Model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Metric is within appetite. Due to repeated late delivery of first line model documentation from the Fair Lending team, the overall status is set to </a:t>
                      </a:r>
                      <a:r>
                        <a:rPr lang="en-US" sz="8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a:t>
                      </a: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until this is resolved. </a:t>
                      </a:r>
                    </a:p>
                    <a:p>
                      <a:pPr marL="0" marR="0" indent="0" algn="l" defTabSz="457200" rtl="0" eaLnBrk="1" fontAlgn="t" latinLnBrk="0" hangingPunct="1">
                        <a:lnSpc>
                          <a:spcPct val="100000"/>
                        </a:lnSpc>
                        <a:spcBef>
                          <a:spcPts val="0"/>
                        </a:spcBef>
                        <a:spcAft>
                          <a:spcPts val="0"/>
                        </a:spcAft>
                        <a:buClrTx/>
                        <a:buSzTx/>
                        <a:buFontTx/>
                        <a:buNone/>
                        <a:tabLst/>
                        <a:defRPr/>
                      </a:pPr>
                      <a:r>
                        <a:rPr lang="en-US" sz="8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There is potential late delivery of first line documentation from Madrid for market risk models but MRMG has a contingency plan is in place.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34174">
                <a:tc>
                  <a:txBody>
                    <a:bodyPr/>
                    <a:lstStyle/>
                    <a:p>
                      <a:pPr algn="ctr" fontAlgn="ctr"/>
                      <a:r>
                        <a:rPr lang="en-US" sz="850" b="1" i="0" u="none" strike="noStrike" dirty="0" smtClean="0">
                          <a:solidFill>
                            <a:schemeClr val="tx1"/>
                          </a:solidFill>
                          <a:effectLst/>
                          <a:latin typeface="Arial" panose="020B0604020202020204" pitchFamily="34" charset="0"/>
                          <a:cs typeface="Arial" panose="020B0604020202020204" pitchFamily="34" charset="0"/>
                        </a:rPr>
                        <a:t>Compliance </a:t>
                      </a:r>
                      <a:r>
                        <a:rPr lang="en-US" sz="850" b="1" i="0" u="none" strike="noStrike" dirty="0">
                          <a:solidFill>
                            <a:schemeClr val="tx1"/>
                          </a:solidFill>
                          <a:effectLst/>
                          <a:latin typeface="Arial" panose="020B0604020202020204" pitchFamily="34" charset="0"/>
                          <a:cs typeface="Arial" panose="020B0604020202020204" pitchFamily="34" charset="0"/>
                        </a:rPr>
                        <a:t>and </a:t>
                      </a:r>
                      <a:r>
                        <a:rPr lang="en-US" sz="85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85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SHUSA</a:t>
                      </a:r>
                      <a:r>
                        <a:rPr lang="en-US" sz="800" b="0" i="0" u="none" strike="noStrike" dirty="0" smtClean="0">
                          <a:solidFill>
                            <a:srgbClr val="000000"/>
                          </a:solidFill>
                          <a:effectLst/>
                          <a:latin typeface="Arial" panose="020B0604020202020204" pitchFamily="34" charset="0"/>
                          <a:cs typeface="Arial" panose="020B0604020202020204" pitchFamily="34" charset="0"/>
                        </a:rPr>
                        <a:t>: 23 MR(I)As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baseline="0" dirty="0" err="1" smtClean="0">
                          <a:solidFill>
                            <a:srgbClr val="000000"/>
                          </a:solidFill>
                          <a:effectLst/>
                          <a:latin typeface="Arial" panose="020B0604020202020204" pitchFamily="34" charset="0"/>
                          <a:cs typeface="Arial" panose="020B0604020202020204" pitchFamily="34" charset="0"/>
                        </a:rPr>
                        <a:t>as</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of May 31 </a:t>
                      </a:r>
                      <a:r>
                        <a:rPr lang="en-US" sz="800" b="0" i="0" u="none" strike="noStrike" dirty="0" smtClean="0">
                          <a:solidFill>
                            <a:srgbClr val="000000"/>
                          </a:solidFill>
                          <a:effectLst/>
                          <a:latin typeface="Arial" panose="020B0604020202020204" pitchFamily="34" charset="0"/>
                          <a:cs typeface="Arial" panose="020B0604020202020204" pitchFamily="34" charset="0"/>
                        </a:rPr>
                        <a:t>as the Federal Reserve Closed two MRIAs during May 2016</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800" b="0" i="0" u="none" strike="noStrike" dirty="0" smtClean="0">
                          <a:solidFill>
                            <a:srgbClr val="000000"/>
                          </a:solidFill>
                          <a:effectLst/>
                          <a:latin typeface="Arial" panose="020B0604020202020204" pitchFamily="34" charset="0"/>
                          <a:cs typeface="Arial" panose="020B0604020202020204" pitchFamily="34" charset="0"/>
                        </a:rPr>
                        <a:t>CART</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800" b="1" i="0" u="none" strike="noStrike" dirty="0" smtClean="0">
                          <a:solidFill>
                            <a:srgbClr val="000000"/>
                          </a:solidFill>
                          <a:effectLst/>
                          <a:latin typeface="Arial" panose="020B0604020202020204" pitchFamily="34" charset="0"/>
                          <a:cs typeface="Arial" panose="020B0604020202020204" pitchFamily="34" charset="0"/>
                        </a:rPr>
                        <a:t>SBNA</a:t>
                      </a:r>
                      <a:r>
                        <a:rPr lang="en-US" sz="800" b="0" i="0" u="none" strike="noStrike" dirty="0" smtClean="0">
                          <a:solidFill>
                            <a:srgbClr val="000000"/>
                          </a:solidFill>
                          <a:effectLst/>
                          <a:latin typeface="Arial" panose="020B0604020202020204" pitchFamily="34" charset="0"/>
                          <a:cs typeface="Arial" panose="020B0604020202020204" pitchFamily="34" charset="0"/>
                        </a:rPr>
                        <a:t>: 3 OCC enforcement actions against SBNA. Continued work on Heightened Standards and on existing OCC enforcement actions; Board is monitoring</a:t>
                      </a:r>
                      <a:r>
                        <a:rPr lang="en-US" sz="8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8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521599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959379675"/>
              </p:ext>
            </p:extLst>
          </p:nvPr>
        </p:nvGraphicFramePr>
        <p:xfrm>
          <a:off x="288331" y="448543"/>
          <a:ext cx="8607746" cy="5961888"/>
        </p:xfrm>
        <a:graphic>
          <a:graphicData uri="http://schemas.openxmlformats.org/drawingml/2006/table">
            <a:tbl>
              <a:tblPr firstRow="1" bandRow="1"/>
              <a:tblGrid>
                <a:gridCol w="820722"/>
                <a:gridCol w="730433"/>
                <a:gridCol w="1249082"/>
                <a:gridCol w="852950"/>
                <a:gridCol w="852950"/>
                <a:gridCol w="721605"/>
                <a:gridCol w="505123"/>
                <a:gridCol w="621125"/>
                <a:gridCol w="2253756"/>
              </a:tblGrid>
              <a:tr h="147299">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May-16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5155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Interest</a:t>
                      </a:r>
                      <a:r>
                        <a:rPr lang="en-US" sz="600" b="1" baseline="0" dirty="0" smtClean="0">
                          <a:solidFill>
                            <a:schemeClr val="tx1"/>
                          </a:solidFill>
                          <a:latin typeface="Arial" panose="020B0604020202020204" pitchFamily="34" charset="0"/>
                          <a:cs typeface="Arial" panose="020B0604020202020204" pitchFamily="34" charset="0"/>
                        </a:rPr>
                        <a:t> rate</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u="none" dirty="0" smtClean="0">
                          <a:solidFill>
                            <a:schemeClr val="tx1"/>
                          </a:solidFill>
                          <a:latin typeface="Arial" panose="020B0604020202020204" pitchFamily="34" charset="0"/>
                          <a:cs typeface="Arial" panose="020B0604020202020204" pitchFamily="34" charset="0"/>
                        </a:rPr>
                        <a:t>NII</a:t>
                      </a:r>
                      <a:r>
                        <a:rPr lang="en-US" sz="600" b="0" u="none" baseline="0" dirty="0" smtClean="0">
                          <a:solidFill>
                            <a:schemeClr val="tx1"/>
                          </a:solidFill>
                          <a:latin typeface="Arial" panose="020B0604020202020204" pitchFamily="34" charset="0"/>
                          <a:cs typeface="Arial" panose="020B0604020202020204" pitchFamily="34" charset="0"/>
                        </a:rPr>
                        <a:t> sensitivity (+/- 100 bps shock</a:t>
                      </a:r>
                      <a:r>
                        <a:rPr lang="en-US" sz="600" b="0" u="sng" baseline="0" dirty="0" smtClean="0">
                          <a:solidFill>
                            <a:schemeClr val="tx1"/>
                          </a:solidFill>
                          <a:latin typeface="Arial" panose="020B0604020202020204" pitchFamily="34" charset="0"/>
                          <a:cs typeface="Arial" panose="020B0604020202020204" pitchFamily="34" charset="0"/>
                        </a:rPr>
                        <a:t>)</a:t>
                      </a:r>
                      <a:endParaRPr lang="en-US" sz="600" b="0" i="0" u="sng"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$(137)MM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sz="600" b="0" i="0" kern="1200" dirty="0" smtClean="0">
                          <a:solidFill>
                            <a:schemeClr val="tx1"/>
                          </a:solidFill>
                          <a:latin typeface="Arial" panose="020B0604020202020204" pitchFamily="34" charset="0"/>
                          <a:ea typeface="+mn-ea"/>
                          <a:cs typeface="Arial" panose="020B0604020202020204" pitchFamily="34" charset="0"/>
                        </a:rPr>
                        <a:t>1) Hedge $3 </a:t>
                      </a:r>
                      <a:r>
                        <a:rPr lang="en-US" sz="600" b="0" i="0" kern="1200" dirty="0" err="1" smtClean="0">
                          <a:solidFill>
                            <a:schemeClr val="tx1"/>
                          </a:solidFill>
                          <a:latin typeface="Arial" panose="020B0604020202020204" pitchFamily="34" charset="0"/>
                          <a:ea typeface="+mn-ea"/>
                          <a:cs typeface="Arial" panose="020B0604020202020204" pitchFamily="34" charset="0"/>
                        </a:rPr>
                        <a:t>bn</a:t>
                      </a:r>
                      <a:r>
                        <a:rPr lang="en-US" sz="600" b="0" i="0" kern="1200" dirty="0" smtClean="0">
                          <a:solidFill>
                            <a:schemeClr val="tx1"/>
                          </a:solidFill>
                          <a:latin typeface="Arial" panose="020B0604020202020204" pitchFamily="34" charset="0"/>
                          <a:ea typeface="+mn-ea"/>
                          <a:cs typeface="Arial" panose="020B0604020202020204" pitchFamily="34" charset="0"/>
                        </a:rPr>
                        <a:t> in Floating Rate C&amp;I Loans with Receive Fixed Swaps – If executed, this would reduce the risk from -137 mm to approximately -110 mm.</a:t>
                      </a:r>
                    </a:p>
                    <a:p>
                      <a:r>
                        <a:rPr lang="en-US" sz="600" b="0" i="0" kern="1200" dirty="0" smtClean="0">
                          <a:solidFill>
                            <a:schemeClr val="tx1"/>
                          </a:solidFill>
                          <a:latin typeface="Arial" panose="020B0604020202020204" pitchFamily="34" charset="0"/>
                          <a:ea typeface="+mn-ea"/>
                          <a:cs typeface="Arial" panose="020B0604020202020204" pitchFamily="34" charset="0"/>
                        </a:rPr>
                        <a:t>2) Swap $750 mm of 2018 Debt Maturities to Floating Rate – Pending execution by Investments team. This would reduce the risk from -137 mm to approximately -130 mm.</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23</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u="none"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u="none"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u="none"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1</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Breach escalated.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ction plans (late as of 6/16) are in development.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u="sng"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65138">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$4.99B</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(Financial &amp; </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Insurance)</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(Financial &amp; </a:t>
                      </a:r>
                    </a:p>
                    <a:p>
                      <a:pPr marL="0" algn="ctr" defTabSz="457200" rtl="0" eaLnBrk="1" fontAlgn="b" latinLnBrk="0" hangingPunct="1">
                        <a:lnSpc>
                          <a:spcPct val="100000"/>
                        </a:lnSpc>
                        <a:spcBef>
                          <a:spcPts val="0"/>
                        </a:spcBef>
                        <a:spcAft>
                          <a:spcPts val="0"/>
                        </a:spcAft>
                      </a:pPr>
                      <a:r>
                        <a:rPr lang="en-US" sz="600" b="0" i="0" u="none" strike="noStrike" kern="1200" dirty="0" smtClean="0">
                          <a:solidFill>
                            <a:schemeClr val="bg1">
                              <a:lumMod val="50000"/>
                            </a:schemeClr>
                          </a:solidFill>
                          <a:effectLst/>
                          <a:latin typeface="Arial"/>
                          <a:ea typeface="+mn-ea"/>
                          <a:cs typeface="+mn-cs"/>
                        </a:rPr>
                        <a:t>Insurance)</a:t>
                      </a:r>
                      <a:endParaRPr lang="en-US" sz="600" b="0" i="0" u="none" strike="noStrike" kern="1200" dirty="0">
                        <a:solidFill>
                          <a:schemeClr val="bg1">
                            <a:lumMod val="50000"/>
                          </a:schemeClr>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chemeClr val="bg1">
                              <a:lumMod val="50000"/>
                            </a:schemeClr>
                          </a:solidFill>
                          <a:effectLst/>
                          <a:latin typeface="Arial"/>
                          <a:ea typeface="+mn-ea"/>
                          <a:cs typeface="+mn-cs"/>
                        </a:rPr>
                        <a:t>(</a:t>
                      </a:r>
                      <a:r>
                        <a:rPr lang="en-US" sz="600" b="0" i="0" u="none" strike="noStrike" kern="1200" dirty="0" smtClean="0">
                          <a:solidFill>
                            <a:schemeClr val="bg1">
                              <a:lumMod val="50000"/>
                            </a:schemeClr>
                          </a:solidFill>
                          <a:effectLst/>
                          <a:latin typeface="Arial"/>
                          <a:ea typeface="+mn-ea"/>
                          <a:cs typeface="+mn-cs"/>
                        </a:rPr>
                        <a:t>Financial &amp; Insurance</a:t>
                      </a:r>
                      <a:r>
                        <a:rPr lang="en-US" sz="600" b="0" i="0" u="none" strike="noStrike" kern="1200" dirty="0">
                          <a:solidFill>
                            <a:schemeClr val="bg1">
                              <a:lumMod val="50000"/>
                            </a:schemeClr>
                          </a:solidFill>
                          <a:effectLst/>
                          <a:latin typeface="Arial"/>
                          <a:ea typeface="+mn-ea"/>
                          <a:cs typeface="+mn-cs"/>
                        </a:rPr>
                        <a:t>)</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u="none"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9148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$4.59B</a:t>
                      </a:r>
                    </a:p>
                    <a:p>
                      <a:pPr marL="0" algn="ctr" rtl="0" eaLnBrk="1" fontAlgn="b" latinLnBrk="0" hangingPunct="1">
                        <a:lnSpc>
                          <a:spcPct val="100000"/>
                        </a:lnSpc>
                        <a:spcBef>
                          <a:spcPts val="0"/>
                        </a:spcBef>
                        <a:spcAft>
                          <a:spcPts val="0"/>
                        </a:spcAft>
                      </a:pPr>
                      <a:r>
                        <a:rPr lang="en-US" sz="600" b="1" i="0" u="none" strike="noStrike"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600" b="0"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0" i="0" u="none" strike="noStrike" baseline="0" dirty="0" smtClean="0">
                          <a:solidFill>
                            <a:schemeClr val="bg1">
                              <a:lumMod val="50000"/>
                            </a:schemeClr>
                          </a:solidFill>
                          <a:effectLst/>
                          <a:latin typeface="Arial"/>
                        </a:rPr>
                        <a:t>(Utilities)</a:t>
                      </a:r>
                      <a:endParaRPr lang="en-US" sz="600" b="0" i="0" u="none" strike="noStrike" dirty="0">
                        <a:solidFill>
                          <a:schemeClr val="bg1">
                            <a:lumMod val="50000"/>
                          </a:schemeClr>
                        </a:solidFill>
                        <a:effectLst/>
                        <a:latin typeface="Arial"/>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chemeClr val="bg1">
                              <a:lumMod val="50000"/>
                            </a:schemeClr>
                          </a:solidFill>
                          <a:effectLst/>
                          <a:latin typeface="Arial"/>
                          <a:ea typeface="+mn-ea"/>
                          <a:cs typeface="+mn-cs"/>
                        </a:rPr>
                        <a:t>(Utilities)</a:t>
                      </a: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36824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smtClean="0">
                          <a:solidFill>
                            <a:schemeClr val="dk1"/>
                          </a:solidFill>
                          <a:effectLst/>
                          <a:latin typeface="Arial" panose="020B0604020202020204" pitchFamily="34" charset="0"/>
                          <a:ea typeface="SimSun"/>
                          <a:cs typeface="Arial" panose="020B0604020202020204" pitchFamily="34" charset="0"/>
                        </a:rPr>
                        <a:t>The amber threshold and red limit are being increased ($10.6B for amber and $11.1B for red) as part of the annual setting of the RAS to accommodate business strategy. This will move the metric to green. </a:t>
                      </a:r>
                      <a:endParaRPr lang="en-US" sz="700" b="0" i="0" u="none" strike="noStrike" kern="1200" baseline="0" dirty="0" smtClean="0">
                        <a:solidFill>
                          <a:schemeClr val="dk1"/>
                        </a:solidFill>
                        <a:effectLst/>
                        <a:latin typeface="Arial" panose="020B0604020202020204" pitchFamily="34" charset="0"/>
                        <a:ea typeface="SimSun"/>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662844">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 </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102%</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111%</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SBNA is not subject to the regulatory LCR requirement.  The strategy to optimize the financial resources at SBNA during May 2016 reduced the Basel LCR from 110% to 102%.   SBNA is still above the regulatory minimum of 100%.  SBNA’s U.S. modified LCR is 149% as of May 31, 2016 above the regulatory minimum.</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Treasury and Market Risk agreed to eliminate the RAS metric for Basel LCR in May 2016 and Board approval is expected in June 2016.</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u="none"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r>
                        <a:rPr lang="en-US" sz="600" b="0" i="0" kern="1200" dirty="0" smtClean="0">
                          <a:solidFill>
                            <a:schemeClr val="tx1"/>
                          </a:solidFill>
                          <a:latin typeface="Arial" panose="020B0604020202020204" pitchFamily="34" charset="0"/>
                          <a:ea typeface="+mn-ea"/>
                          <a:cs typeface="Arial" panose="020B0604020202020204" pitchFamily="34" charset="0"/>
                        </a:rPr>
                        <a:t>1) Hedge $3 </a:t>
                      </a:r>
                      <a:r>
                        <a:rPr lang="en-US" sz="600" b="0" i="0" kern="1200" dirty="0" err="1" smtClean="0">
                          <a:solidFill>
                            <a:schemeClr val="tx1"/>
                          </a:solidFill>
                          <a:latin typeface="Arial" panose="020B0604020202020204" pitchFamily="34" charset="0"/>
                          <a:ea typeface="+mn-ea"/>
                          <a:cs typeface="Arial" panose="020B0604020202020204" pitchFamily="34" charset="0"/>
                        </a:rPr>
                        <a:t>bn</a:t>
                      </a:r>
                      <a:r>
                        <a:rPr lang="en-US" sz="600" b="0" i="0" kern="1200" dirty="0" smtClean="0">
                          <a:solidFill>
                            <a:schemeClr val="tx1"/>
                          </a:solidFill>
                          <a:latin typeface="Arial" panose="020B0604020202020204" pitchFamily="34" charset="0"/>
                          <a:ea typeface="+mn-ea"/>
                          <a:cs typeface="Arial" panose="020B0604020202020204" pitchFamily="34" charset="0"/>
                        </a:rPr>
                        <a:t> in Floating Rate C&amp;I Loans with Receive Fixed Swaps 2) Swap $750 mm of 2018 Debt Maturities to Floating Rate – Pending execution by Investments team. </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9459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68247">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7.98%</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Remediation plans including credit buy box actions</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were taken at the end of Mar’16. However, the effects are not expected to be seen until 2017. The metric will no longer be in breach under new auto NCO limits (9.3 for amber, 9.6 for red)</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220948">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sz="600" b="1" kern="1200" baseline="0" dirty="0" smtClean="0">
                          <a:solidFill>
                            <a:schemeClr val="tx1"/>
                          </a:solidFill>
                          <a:latin typeface="Arial" panose="020B0604020202020204" pitchFamily="34" charset="0"/>
                          <a:ea typeface="+mn-ea"/>
                          <a:cs typeface="Arial" panose="020B0604020202020204" pitchFamily="34" charset="0"/>
                        </a:rPr>
                        <a:t>3Q 15</a:t>
                      </a:r>
                      <a:endParaRPr lang="en-US" sz="6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4729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ysClr val="window" lastClr="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7</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chemeClr val="tx1"/>
                          </a:solidFill>
                          <a:effectLst/>
                          <a:latin typeface="Arial" panose="020B0604020202020204" pitchFamily="34" charset="0"/>
                          <a:ea typeface="+mn-ea"/>
                          <a:cs typeface="Arial" panose="020B0604020202020204" pitchFamily="34" charset="0"/>
                        </a:rPr>
                        <a:t>A new reconciliation process has been set up between SC Operational Risk and Legal. Action plan was implemented in February. With the new threshold 500k, SC Frequency of events will move green (5 for amber trigger)  with 2 material events next month.</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4729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4</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7299">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600" dirty="0" smtClean="0"/>
                        <a:t>3</a:t>
                      </a:r>
                      <a:endParaRPr lang="en-US" sz="600" dirty="0"/>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567276"/>
            <a:ext cx="8478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endParaRPr lang="en-US" sz="600" dirty="0">
              <a:latin typeface="Arial" panose="020B0604020202020204" pitchFamily="34" charset="0"/>
              <a:ea typeface="MS PGothic" pitchFamily="34" charset="-128"/>
              <a:cs typeface="Arial" panose="020B0604020202020204" pitchFamily="34" charset="0"/>
              <a:sym typeface="Arial"/>
            </a:endParaRP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Tree>
    <p:extLst>
      <p:ext uri="{BB962C8B-B14F-4D97-AF65-F5344CB8AC3E}">
        <p14:creationId xmlns:p14="http://schemas.microsoft.com/office/powerpoint/2010/main" val="291156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251471734"/>
              </p:ext>
            </p:extLst>
          </p:nvPr>
        </p:nvGraphicFramePr>
        <p:xfrm>
          <a:off x="381000" y="304800"/>
          <a:ext cx="8441119" cy="4357035"/>
        </p:xfrm>
        <a:graphic>
          <a:graphicData uri="http://schemas.openxmlformats.org/drawingml/2006/table">
            <a:tbl>
              <a:tblPr firstRow="1" bandRow="1"/>
              <a:tblGrid>
                <a:gridCol w="704692"/>
                <a:gridCol w="562124"/>
                <a:gridCol w="1968089"/>
                <a:gridCol w="560317"/>
                <a:gridCol w="560317"/>
                <a:gridCol w="560317"/>
                <a:gridCol w="591334"/>
                <a:gridCol w="636821"/>
                <a:gridCol w="551771"/>
                <a:gridCol w="528553"/>
                <a:gridCol w="648194"/>
                <a:gridCol w="568590"/>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a:t>
                      </a:r>
                      <a:r>
                        <a:rPr lang="en-US" sz="800" b="1" kern="1200" baseline="0" dirty="0" smtClean="0">
                          <a:solidFill>
                            <a:schemeClr val="tx1"/>
                          </a:solidFill>
                          <a:latin typeface="Arial" panose="020B0604020202020204" pitchFamily="34" charset="0"/>
                          <a:ea typeface="+mn-ea"/>
                          <a:cs typeface="Arial" panose="020B0604020202020204" pitchFamily="34" charset="0"/>
                        </a:rPr>
                        <a:t>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12.19%</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12.07%</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11.88%</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13.79%</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13.65%</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13.43%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15.60%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11.48%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11.53%</a:t>
                      </a:r>
                      <a:r>
                        <a:rPr lang="en-US" sz="800" b="0" kern="1200" baseline="30000" dirty="0" smtClean="0">
                          <a:solidFill>
                            <a:schemeClr val="tx1"/>
                          </a:solidFill>
                          <a:latin typeface="Arial" panose="020B0604020202020204" pitchFamily="34" charset="0"/>
                          <a:ea typeface="+mn-ea"/>
                          <a:cs typeface="Arial" panose="020B0604020202020204" pitchFamily="34" charset="0"/>
                        </a:rPr>
                        <a:t>7</a:t>
                      </a:r>
                      <a:endParaRPr lang="en-US" sz="800" b="0"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14.49%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14.32%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14.49%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14.32%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15.83%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15.78%</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15.31%</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11.32%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11.25%</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3</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11.09%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11.24%</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10.99%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12.40%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12.11%</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12.40%</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12.11%</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12.29%</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11.98%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$37.1B(with</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$37.0B(with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$38.7B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$40.7B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bg1">
                              <a:lumMod val="50000"/>
                            </a:schemeClr>
                          </a:solidFill>
                          <a:latin typeface="Arial" panose="020B0604020202020204" pitchFamily="34" charset="0"/>
                          <a:ea typeface="ＭＳ Ｐゴシック"/>
                          <a:cs typeface="Arial" panose="020B0604020202020204" pitchFamily="34" charset="0"/>
                        </a:rPr>
                        <a:t>$36.0B (excl.</a:t>
                      </a:r>
                      <a:r>
                        <a:rPr lang="en-US" sz="800" b="1" i="0" kern="1200" baseline="0" dirty="0" smtClean="0">
                          <a:solidFill>
                            <a:schemeClr val="bg1">
                              <a:lumMod val="50000"/>
                            </a:schemeClr>
                          </a:solidFill>
                          <a:latin typeface="Arial" panose="020B0604020202020204" pitchFamily="34" charset="0"/>
                          <a:ea typeface="ＭＳ Ｐゴシック"/>
                          <a:cs typeface="Arial" panose="020B0604020202020204" pitchFamily="34" charset="0"/>
                        </a:rPr>
                        <a:t> PL)</a:t>
                      </a:r>
                      <a:endParaRPr lang="en-US" sz="800" b="1" i="0" kern="1200" dirty="0" smtClean="0">
                        <a:solidFill>
                          <a:schemeClr val="bg1">
                            <a:lumMod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$36.0B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6013278"/>
            <a:ext cx="5183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 </a:t>
            </a:r>
            <a:r>
              <a:rPr lang="en-US" sz="600" dirty="0" smtClean="0">
                <a:latin typeface="Arial"/>
              </a:rPr>
              <a:t>TCE1 is no longer in SHUSA Capital Policy. Therefore, it is not reported by SHUSA Capital Team</a:t>
            </a:r>
          </a:p>
          <a:p>
            <a:pPr marL="228600" lvl="1" indent="-228600" algn="l">
              <a:lnSpc>
                <a:spcPct val="100000"/>
              </a:lnSpc>
              <a:buAutoNum type="arabicPeriod" startAt="2"/>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 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AutoNum type="arabicPeriod" startAt="6"/>
            </a:pPr>
            <a:r>
              <a:rPr lang="en-US" sz="600" dirty="0" smtClean="0">
                <a:latin typeface="Arial" panose="020B0604020202020204" pitchFamily="34" charset="0"/>
                <a:cs typeface="Arial" panose="020B0604020202020204" pitchFamily="34" charset="0"/>
              </a:rPr>
              <a:t>SC is now managing to the two metrics of 11% per capital policy </a:t>
            </a:r>
          </a:p>
          <a:p>
            <a:pPr marL="228600" lvl="1" indent="-228600">
              <a:buAutoNum type="arabicPeriod" startAt="6"/>
            </a:pPr>
            <a:r>
              <a:rPr lang="en-US" sz="600" dirty="0" smtClean="0">
                <a:latin typeface="Arial" panose="020B0604020202020204" pitchFamily="34" charset="0"/>
                <a:cs typeface="Arial" panose="020B0604020202020204" pitchFamily="34" charset="0"/>
              </a:rPr>
              <a:t>Updated from 11.55%(estimate) to 11. 53%(actual)</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0784569"/>
              </p:ext>
            </p:extLst>
          </p:nvPr>
        </p:nvGraphicFramePr>
        <p:xfrm>
          <a:off x="304800" y="257870"/>
          <a:ext cx="8517321" cy="5124898"/>
        </p:xfrm>
        <a:graphic>
          <a:graphicData uri="http://schemas.openxmlformats.org/drawingml/2006/table">
            <a:tbl>
              <a:tblPr firstRow="1" bandRow="1"/>
              <a:tblGrid>
                <a:gridCol w="837768"/>
                <a:gridCol w="1675540"/>
                <a:gridCol w="1256655"/>
                <a:gridCol w="1117026"/>
                <a:gridCol w="1117026"/>
                <a:gridCol w="1117026"/>
                <a:gridCol w="686103"/>
                <a:gridCol w="710177"/>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7.98%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7.90%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27.76%</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27.60%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0.52%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smtClean="0">
                          <a:solidFill>
                            <a:srgbClr val="000000"/>
                          </a:solidFill>
                          <a:effectLst/>
                          <a:latin typeface="Arial"/>
                        </a:rPr>
                        <a:t>0.52%</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0.43%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0.49%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0.04%</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a:solidFill>
                            <a:srgbClr val="000000"/>
                          </a:solidFill>
                          <a:effectLst/>
                          <a:latin typeface="Arial"/>
                        </a:rPr>
                        <a:t>0.07%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0.06%</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4.08%</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10.86%</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smtClean="0">
                          <a:solidFill>
                            <a:srgbClr val="000000"/>
                          </a:solidFill>
                          <a:effectLst/>
                          <a:latin typeface="Arial"/>
                        </a:rPr>
                        <a:t>2.0%</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r>
                        <a:rPr lang="en-US" sz="800" b="0" i="0" u="none" strike="noStrike" dirty="0">
                          <a:solidFill>
                            <a:srgbClr val="000000"/>
                          </a:solidFill>
                          <a:effectLst/>
                          <a:latin typeface="Arial"/>
                        </a:rPr>
                        <a:t>2.07%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1" i="0" u="none" strike="noStrike" kern="1200" dirty="0" smtClean="0">
                          <a:solidFill>
                            <a:schemeClr val="bg1">
                              <a:lumMod val="50000"/>
                            </a:schemeClr>
                          </a:solidFill>
                          <a:effectLst/>
                          <a:latin typeface="Arial"/>
                          <a:ea typeface="+mn-ea"/>
                          <a:cs typeface="+mn-cs"/>
                        </a:rPr>
                        <a:t>(Financial &amp; Insurance)</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defTabSz="457200"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0" i="0" u="none" strike="noStrike" kern="1200" dirty="0" smtClean="0">
                          <a:solidFill>
                            <a:schemeClr val="bg1">
                              <a:lumMod val="50000"/>
                            </a:schemeClr>
                          </a:solidFill>
                          <a:effectLst/>
                          <a:latin typeface="Arial"/>
                          <a:ea typeface="+mn-ea"/>
                          <a:cs typeface="+mn-cs"/>
                        </a:rPr>
                        <a:t>(Financial &amp; Insurance)</a:t>
                      </a:r>
                      <a:endParaRPr lang="en-US" sz="700" b="0" i="0" u="none" strike="noStrike" kern="1200" dirty="0">
                        <a:solidFill>
                          <a:schemeClr val="bg1">
                            <a:lumMod val="50000"/>
                          </a:schemeClr>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r>
                        <a:rPr lang="en-US" sz="800" b="0" i="0" kern="1200" baseline="30000" dirty="0" smtClean="0">
                          <a:solidFill>
                            <a:schemeClr val="tx1"/>
                          </a:solidFill>
                          <a:effectLst/>
                          <a:latin typeface="Arial" panose="020B0604020202020204" pitchFamily="34" charset="0"/>
                          <a:ea typeface="ＭＳ Ｐゴシック"/>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$4.59B</a:t>
                      </a:r>
                    </a:p>
                    <a:p>
                      <a:pPr marL="0" algn="ctr" rtl="0" eaLnBrk="1" fontAlgn="b" latinLnBrk="0" hangingPunct="1">
                        <a:lnSpc>
                          <a:spcPct val="100000"/>
                        </a:lnSpc>
                        <a:spcBef>
                          <a:spcPts val="0"/>
                        </a:spcBef>
                        <a:spcAft>
                          <a:spcPts val="0"/>
                        </a:spcAft>
                      </a:pPr>
                      <a:r>
                        <a:rPr lang="en-US" sz="700" b="1" i="0" u="none" strike="noStrike" dirty="0" smtClean="0">
                          <a:solidFill>
                            <a:schemeClr val="bg1">
                              <a:lumMod val="50000"/>
                            </a:schemeClr>
                          </a:solidFill>
                          <a:effectLst/>
                          <a:latin typeface="Arial"/>
                        </a:rPr>
                        <a:t>(Utilities)</a:t>
                      </a:r>
                      <a:endParaRPr lang="en-US" sz="700" b="1"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700" b="0" i="0" u="none" strike="noStrike" baseline="0" dirty="0" smtClean="0">
                          <a:solidFill>
                            <a:schemeClr val="bg1">
                              <a:lumMod val="50000"/>
                            </a:schemeClr>
                          </a:solidFill>
                          <a:effectLst/>
                          <a:latin typeface="Arial"/>
                        </a:rPr>
                        <a:t>(Utilities)</a:t>
                      </a:r>
                      <a:endParaRPr lang="en-US" sz="7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smtClean="0">
                          <a:solidFill>
                            <a:srgbClr val="000000"/>
                          </a:solidFill>
                          <a:effectLst/>
                          <a:latin typeface="Arial"/>
                        </a:rPr>
                        <a:t>$8.83B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$8.95B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$9.1B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smtClean="0">
                          <a:solidFill>
                            <a:srgbClr val="000000"/>
                          </a:solidFill>
                          <a:effectLst/>
                          <a:latin typeface="Arial"/>
                        </a:rPr>
                        <a:t>$10.52B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$10.52B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800" b="1" i="0" u="none" strike="noStrike" dirty="0">
                          <a:solidFill>
                            <a:srgbClr val="000000"/>
                          </a:solidFill>
                          <a:effectLst/>
                          <a:latin typeface="Arial"/>
                        </a:rPr>
                        <a:t>$500MM</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smtClean="0">
                          <a:solidFill>
                            <a:srgbClr val="000000"/>
                          </a:solidFill>
                          <a:effectLst/>
                          <a:latin typeface="Arial"/>
                        </a:rPr>
                        <a:t>$6.07B</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a:ea typeface="+mn-ea"/>
                          <a:cs typeface="+mn-cs"/>
                        </a:rPr>
                        <a:t>$6.25B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a:t>
                      </a:r>
                      <a:r>
                        <a:rPr lang="en-US" sz="800" b="0"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a:latin typeface="Arial" panose="020B0604020202020204" pitchFamily="34" charset="0"/>
                <a:cs typeface="Arial" panose="020B0604020202020204" pitchFamily="34" charset="0"/>
              </a:rPr>
              <a:t>Two months temporary red limit increase from 5.0 to 5.5BN for Finance &amp; Insurance in Industry exposure </a:t>
            </a:r>
            <a:r>
              <a:rPr lang="en-US" sz="600" dirty="0" smtClean="0">
                <a:latin typeface="Arial" panose="020B0604020202020204" pitchFamily="34" charset="0"/>
                <a:cs typeface="Arial" panose="020B0604020202020204" pitchFamily="34" charset="0"/>
              </a:rPr>
              <a:t>metric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smtClean="0">
                <a:latin typeface="Arial" panose="020B0604020202020204" pitchFamily="34" charset="0"/>
                <a:cs typeface="Arial" panose="020B0604020202020204" pitchFamily="34" charset="0"/>
                <a:sym typeface="Arial"/>
              </a:rPr>
              <a:t>A </a:t>
            </a:r>
            <a:r>
              <a:rPr lang="en-US" sz="6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 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92841328"/>
              </p:ext>
            </p:extLst>
          </p:nvPr>
        </p:nvGraphicFramePr>
        <p:xfrm>
          <a:off x="304798"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May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2.63%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2.32%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90</a:t>
                      </a:r>
                      <a:r>
                        <a:rPr lang="en-US" sz="800" b="0" kern="1200" baseline="0" dirty="0" smtClean="0">
                          <a:solidFill>
                            <a:schemeClr val="tx1"/>
                          </a:solidFill>
                          <a:latin typeface="Arial" panose="020B0604020202020204" pitchFamily="34" charset="0"/>
                          <a:ea typeface="+mn-ea"/>
                          <a:cs typeface="Arial" panose="020B0604020202020204" pitchFamily="34" charset="0"/>
                        </a:rPr>
                        <a:t> days</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180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90 days</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152%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102%</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108%</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108%</a:t>
                      </a:r>
                      <a:r>
                        <a:rPr lang="en-US" sz="800" b="1" i="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86.8%</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83.3%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14.1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8.1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6.8</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$(137)MM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$(133)MM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$(36)MM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$(55)MM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$(123)MM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$(130)MM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$(992)MM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$(920)MM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$(132)MM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$(222)MM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$(890)MM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baseline="0" dirty="0" smtClean="0">
                          <a:solidFill>
                            <a:schemeClr val="tx1"/>
                          </a:solidFill>
                          <a:latin typeface="Arial" panose="020B0604020202020204" pitchFamily="34" charset="0"/>
                          <a:ea typeface="+mn-ea"/>
                          <a:cs typeface="Arial" panose="020B0604020202020204" pitchFamily="34" charset="0"/>
                        </a:rPr>
                        <a:t>TBD</a:t>
                      </a:r>
                      <a:r>
                        <a:rPr lang="en-US" sz="800" b="1"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TBD</a:t>
                      </a:r>
                      <a:r>
                        <a:rPr lang="en-US" sz="800" b="1"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537067"/>
            <a:ext cx="3666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is delayed due to SC system error</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Apr value updated</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70546282"/>
              </p:ext>
            </p:extLst>
          </p:nvPr>
        </p:nvGraphicFramePr>
        <p:xfrm>
          <a:off x="321880" y="450050"/>
          <a:ext cx="8500240" cy="2288548"/>
        </p:xfrm>
        <a:graphic>
          <a:graphicData uri="http://schemas.openxmlformats.org/drawingml/2006/table">
            <a:tbl>
              <a:tblPr firstRow="1" bandRow="1"/>
              <a:tblGrid>
                <a:gridCol w="871930"/>
                <a:gridCol w="1743867"/>
                <a:gridCol w="1380561"/>
                <a:gridCol w="951994"/>
                <a:gridCol w="951994"/>
                <a:gridCol w="951994"/>
                <a:gridCol w="832889"/>
                <a:gridCol w="815011"/>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May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Apr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Total</a:t>
                      </a:r>
                      <a:r>
                        <a:rPr lang="en-US" sz="800" b="1" baseline="0" dirty="0" smtClean="0">
                          <a:solidFill>
                            <a:schemeClr val="tx1"/>
                          </a:solidFill>
                          <a:effectLst/>
                          <a:latin typeface="Arial" panose="020B0604020202020204" pitchFamily="34" charset="0"/>
                          <a:ea typeface="Calibri"/>
                          <a:cs typeface="Arial" panose="020B0604020202020204" pitchFamily="34" charset="0"/>
                        </a:rPr>
                        <a:t> 69</a:t>
                      </a:r>
                    </a:p>
                    <a:p>
                      <a:pPr marL="0" marR="0" indent="0" algn="ctr">
                        <a:spcBef>
                          <a:spcPts val="0"/>
                        </a:spcBef>
                        <a:spcAft>
                          <a:spcPts val="0"/>
                        </a:spcAft>
                        <a:buFont typeface="Arial" panose="020B0604020202020204" pitchFamily="34" charset="0"/>
                        <a:buNone/>
                      </a:pPr>
                      <a:r>
                        <a:rPr lang="en-US" sz="800" b="1" baseline="0" dirty="0" smtClean="0">
                          <a:solidFill>
                            <a:schemeClr val="tx1"/>
                          </a:solidFill>
                          <a:effectLst/>
                          <a:latin typeface="Arial" panose="020B0604020202020204" pitchFamily="34" charset="0"/>
                          <a:ea typeface="Calibri"/>
                          <a:cs typeface="Arial" panose="020B0604020202020204" pitchFamily="34" charset="0"/>
                        </a:rPr>
                        <a:t>SHUSA </a:t>
                      </a:r>
                      <a:r>
                        <a:rPr lang="en-US" sz="800" b="1" dirty="0" smtClean="0">
                          <a:solidFill>
                            <a:schemeClr val="tx1"/>
                          </a:solidFill>
                          <a:effectLst/>
                          <a:latin typeface="Arial" panose="020B0604020202020204" pitchFamily="34" charset="0"/>
                          <a:cs typeface="Arial" panose="020B0604020202020204" pitchFamily="34" charset="0"/>
                        </a:rPr>
                        <a:t>– 2</a:t>
                      </a: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SC</a:t>
                      </a:r>
                      <a:r>
                        <a:rPr lang="en-US" sz="800" b="1" baseline="0" dirty="0" smtClean="0">
                          <a:solidFill>
                            <a:schemeClr val="tx1"/>
                          </a:solidFill>
                          <a:effectLst/>
                          <a:latin typeface="Arial" panose="020B0604020202020204" pitchFamily="34" charset="0"/>
                          <a:cs typeface="Arial" panose="020B0604020202020204" pitchFamily="34" charset="0"/>
                        </a:rPr>
                        <a:t> </a:t>
                      </a:r>
                      <a:r>
                        <a:rPr lang="en-US" sz="800" b="1" dirty="0" smtClean="0">
                          <a:solidFill>
                            <a:schemeClr val="tx1"/>
                          </a:solidFill>
                          <a:effectLst/>
                          <a:latin typeface="Arial" panose="020B0604020202020204" pitchFamily="34" charset="0"/>
                          <a:cs typeface="Arial" panose="020B0604020202020204" pitchFamily="34" charset="0"/>
                        </a:rPr>
                        <a:t>– </a:t>
                      </a:r>
                      <a:r>
                        <a:rPr lang="en-US" sz="800" b="1" baseline="0" dirty="0" smtClean="0">
                          <a:solidFill>
                            <a:schemeClr val="tx1"/>
                          </a:solidFill>
                          <a:effectLst/>
                          <a:latin typeface="Arial" panose="020B0604020202020204" pitchFamily="34" charset="0"/>
                          <a:cs typeface="Arial" panose="020B0604020202020204" pitchFamily="34" charset="0"/>
                        </a:rPr>
                        <a:t>14</a:t>
                      </a:r>
                    </a:p>
                    <a:p>
                      <a:pPr marL="0" marR="0" indent="0" algn="ctr">
                        <a:spcBef>
                          <a:spcPts val="0"/>
                        </a:spcBef>
                        <a:spcAft>
                          <a:spcPts val="0"/>
                        </a:spcAft>
                        <a:buFont typeface="Arial" panose="020B0604020202020204" pitchFamily="34" charset="0"/>
                        <a:buNone/>
                      </a:pPr>
                      <a:r>
                        <a:rPr lang="en-US" sz="800" b="1" baseline="0" dirty="0" smtClean="0">
                          <a:solidFill>
                            <a:schemeClr val="tx1"/>
                          </a:solidFill>
                          <a:effectLst/>
                          <a:latin typeface="Arial" panose="020B0604020202020204" pitchFamily="34" charset="0"/>
                          <a:cs typeface="Arial" panose="020B0604020202020204" pitchFamily="34" charset="0"/>
                        </a:rPr>
                        <a:t>SBNA </a:t>
                      </a:r>
                      <a:r>
                        <a:rPr lang="en-US" sz="800" b="1" dirty="0" smtClean="0">
                          <a:solidFill>
                            <a:schemeClr val="tx1"/>
                          </a:solidFill>
                          <a:effectLst/>
                          <a:latin typeface="Arial" panose="020B0604020202020204" pitchFamily="34" charset="0"/>
                          <a:cs typeface="Arial" panose="020B0604020202020204" pitchFamily="34" charset="0"/>
                        </a:rPr>
                        <a:t>– 18</a:t>
                      </a: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cs typeface="Arial" panose="020B0604020202020204" pitchFamily="34" charset="0"/>
                        </a:rPr>
                        <a:t>Other </a:t>
                      </a:r>
                      <a:r>
                        <a:rPr lang="en-US" sz="800" b="1" dirty="0" err="1" smtClean="0">
                          <a:solidFill>
                            <a:schemeClr val="tx1"/>
                          </a:solidFill>
                          <a:effectLst/>
                          <a:latin typeface="Arial" panose="020B0604020202020204" pitchFamily="34" charset="0"/>
                          <a:cs typeface="Arial" panose="020B0604020202020204" pitchFamily="34" charset="0"/>
                        </a:rPr>
                        <a:t>ent</a:t>
                      </a:r>
                      <a:r>
                        <a:rPr lang="en-US" sz="800" b="1" dirty="0" smtClean="0">
                          <a:solidFill>
                            <a:schemeClr val="tx1"/>
                          </a:solidFill>
                          <a:effectLst/>
                          <a:latin typeface="Arial" panose="020B0604020202020204" pitchFamily="34" charset="0"/>
                          <a:cs typeface="Arial" panose="020B0604020202020204" pitchFamily="34" charset="0"/>
                        </a:rPr>
                        <a:t>. – 35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Total 100</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SHUSA – 3</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baseline="0" dirty="0" smtClean="0">
                          <a:solidFill>
                            <a:schemeClr val="tx1"/>
                          </a:solidFill>
                          <a:effectLst/>
                          <a:latin typeface="Arial" panose="020B0604020202020204" pitchFamily="34" charset="0"/>
                          <a:cs typeface="Arial" panose="020B0604020202020204" pitchFamily="34" charset="0"/>
                        </a:rPr>
                        <a:t>SC </a:t>
                      </a:r>
                      <a:r>
                        <a:rPr lang="en-US" sz="800" b="0" dirty="0" smtClean="0">
                          <a:solidFill>
                            <a:schemeClr val="tx1"/>
                          </a:solidFill>
                          <a:effectLst/>
                          <a:latin typeface="Arial" panose="020B0604020202020204" pitchFamily="34" charset="0"/>
                          <a:cs typeface="Arial" panose="020B0604020202020204" pitchFamily="34" charset="0"/>
                        </a:rPr>
                        <a:t>– 20</a:t>
                      </a:r>
                      <a:r>
                        <a:rPr lang="en-US" sz="800" b="0" baseline="0" dirty="0" smtClean="0">
                          <a:solidFill>
                            <a:schemeClr val="tx1"/>
                          </a:solidFill>
                          <a:effectLst/>
                          <a:latin typeface="Arial" panose="020B0604020202020204" pitchFamily="34" charset="0"/>
                          <a:cs typeface="Arial" panose="020B0604020202020204" pitchFamily="34" charset="0"/>
                        </a:rPr>
                        <a:t> </a:t>
                      </a:r>
                      <a:endParaRPr lang="en-US" sz="800" b="0" dirty="0" smtClean="0">
                        <a:solidFill>
                          <a:schemeClr val="tx1"/>
                        </a:solidFill>
                        <a:effectLst/>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cs typeface="Arial" panose="020B0604020202020204" pitchFamily="34" charset="0"/>
                        </a:rPr>
                        <a:t>SBNA – 26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Other </a:t>
                      </a:r>
                      <a:r>
                        <a:rPr lang="en-US" sz="800" b="0" dirty="0" err="1" smtClean="0">
                          <a:solidFill>
                            <a:schemeClr val="tx1"/>
                          </a:solidFill>
                          <a:effectLst/>
                          <a:latin typeface="Arial" panose="020B0604020202020204" pitchFamily="34" charset="0"/>
                          <a:ea typeface="Calibri"/>
                          <a:cs typeface="Arial" panose="020B0604020202020204" pitchFamily="34" charset="0"/>
                        </a:rPr>
                        <a:t>ent</a:t>
                      </a:r>
                      <a:r>
                        <a:rPr lang="en-US" sz="800" b="0" dirty="0" smtClean="0">
                          <a:solidFill>
                            <a:schemeClr val="tx1"/>
                          </a:solidFill>
                          <a:effectLst/>
                          <a:latin typeface="Arial" panose="020B0604020202020204" pitchFamily="34" charset="0"/>
                          <a:ea typeface="Calibri"/>
                          <a:cs typeface="Arial" panose="020B0604020202020204" pitchFamily="34" charset="0"/>
                        </a:rPr>
                        <a:t>.</a:t>
                      </a:r>
                      <a:r>
                        <a:rPr lang="en-US" sz="800" b="0" baseline="0" dirty="0" smtClean="0">
                          <a:solidFill>
                            <a:schemeClr val="tx1"/>
                          </a:solidFill>
                          <a:effectLst/>
                          <a:latin typeface="Arial" panose="020B0604020202020204" pitchFamily="34" charset="0"/>
                          <a:ea typeface="Calibri"/>
                          <a:cs typeface="Arial" panose="020B0604020202020204" pitchFamily="34" charset="0"/>
                        </a:rPr>
                        <a:t> </a:t>
                      </a:r>
                      <a:r>
                        <a:rPr lang="en-US" sz="800" b="0" dirty="0" smtClean="0">
                          <a:solidFill>
                            <a:schemeClr val="tx1"/>
                          </a:solidFill>
                          <a:effectLst/>
                          <a:latin typeface="Arial" panose="020B0604020202020204" pitchFamily="34" charset="0"/>
                          <a:cs typeface="Arial" panose="020B0604020202020204" pitchFamily="34" charset="0"/>
                        </a:rPr>
                        <a:t>–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27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23</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0.81%</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517962"/>
            <a:ext cx="5286500" cy="553998"/>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reported from closed </a:t>
            </a:r>
            <a:r>
              <a:rPr lang="en-US" sz="600" dirty="0">
                <a:latin typeface="Arial" panose="020B0604020202020204" pitchFamily="34" charset="0"/>
                <a:cs typeface="Arial" panose="020B0604020202020204" pitchFamily="34" charset="0"/>
                <a:sym typeface="Arial"/>
              </a:rPr>
              <a:t>date to open </a:t>
            </a:r>
            <a:r>
              <a:rPr lang="en-US" sz="600" dirty="0" smtClean="0">
                <a:latin typeface="Arial" panose="020B0604020202020204" pitchFamily="34" charset="0"/>
                <a:cs typeface="Arial" panose="020B0604020202020204" pitchFamily="34" charset="0"/>
                <a:sym typeface="Arial"/>
              </a:rPr>
              <a:t>date. The </a:t>
            </a:r>
            <a:r>
              <a:rPr lang="en-US" sz="600" dirty="0">
                <a:latin typeface="Arial" panose="020B0604020202020204" pitchFamily="34" charset="0"/>
                <a:cs typeface="Arial" panose="020B0604020202020204" pitchFamily="34" charset="0"/>
                <a:sym typeface="Arial"/>
              </a:rPr>
              <a:t>result is a one time true‐up of $21.95mm on 12/31</a:t>
            </a:r>
            <a:r>
              <a:rPr lang="en-US" sz="600" dirty="0" smtClean="0">
                <a:latin typeface="Arial" panose="020B0604020202020204" pitchFamily="34" charset="0"/>
                <a:cs typeface="Arial" panose="020B0604020202020204" pitchFamily="34" charset="0"/>
                <a:sym typeface="Arial"/>
              </a:rPr>
              <a:t>.</a:t>
            </a:r>
          </a:p>
          <a:p>
            <a:pPr marL="0" lvl="1"/>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67170996"/>
              </p:ext>
            </p:extLst>
          </p:nvPr>
        </p:nvGraphicFramePr>
        <p:xfrm>
          <a:off x="325606" y="2890388"/>
          <a:ext cx="8496514" cy="1677037"/>
        </p:xfrm>
        <a:graphic>
          <a:graphicData uri="http://schemas.openxmlformats.org/drawingml/2006/table">
            <a:tbl>
              <a:tblPr firstRow="1" bandRow="1"/>
              <a:tblGrid>
                <a:gridCol w="871548"/>
                <a:gridCol w="1743103"/>
                <a:gridCol w="1379955"/>
                <a:gridCol w="951577"/>
                <a:gridCol w="951577"/>
                <a:gridCol w="951577"/>
                <a:gridCol w="832524"/>
                <a:gridCol w="814653"/>
              </a:tblGrid>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0.53%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1.93%</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9</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8660</TotalTime>
  <Words>3478</Words>
  <Application>Microsoft Office PowerPoint</Application>
  <PresentationFormat>On-screen Show (4:3)</PresentationFormat>
  <Paragraphs>791</Paragraphs>
  <Slides>8</Slides>
  <Notes>4</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1286</cp:revision>
  <cp:lastPrinted>2016-06-30T21:37:55Z</cp:lastPrinted>
  <dcterms:created xsi:type="dcterms:W3CDTF">2016-01-25T15:48:23Z</dcterms:created>
  <dcterms:modified xsi:type="dcterms:W3CDTF">2016-07-25T15:52:18Z</dcterms:modified>
</cp:coreProperties>
</file>