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80" r:id="rId1"/>
  </p:sldMasterIdLst>
  <p:notesMasterIdLst>
    <p:notesMasterId r:id="rId14"/>
  </p:notesMasterIdLst>
  <p:handoutMasterIdLst>
    <p:handoutMasterId r:id="rId15"/>
  </p:handoutMasterIdLst>
  <p:sldIdLst>
    <p:sldId id="1441" r:id="rId2"/>
    <p:sldId id="1324" r:id="rId3"/>
    <p:sldId id="1325" r:id="rId4"/>
    <p:sldId id="1326" r:id="rId5"/>
    <p:sldId id="1327" r:id="rId6"/>
    <p:sldId id="1328" r:id="rId7"/>
    <p:sldId id="1433" r:id="rId8"/>
    <p:sldId id="1440" r:id="rId9"/>
    <p:sldId id="1435" r:id="rId10"/>
    <p:sldId id="1436" r:id="rId11"/>
    <p:sldId id="1437" r:id="rId12"/>
    <p:sldId id="1442" r:id="rId13"/>
  </p:sldIdLst>
  <p:sldSz cx="9144000" cy="6858000" type="screen4x3"/>
  <p:notesSz cx="7010400" cy="9296400"/>
  <p:custDataLst>
    <p:tags r:id="rId16"/>
  </p:custDataLst>
  <p:defaultTex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xmlns="">
        <p15:guide id="1" orient="horz" pos="4074">
          <p15:clr>
            <a:srgbClr val="A4A3A4"/>
          </p15:clr>
        </p15:guide>
        <p15:guide id="2" orient="horz" pos="866">
          <p15:clr>
            <a:srgbClr val="A4A3A4"/>
          </p15:clr>
        </p15:guide>
        <p15:guide id="3" orient="horz" pos="156">
          <p15:clr>
            <a:srgbClr val="A4A3A4"/>
          </p15:clr>
        </p15:guide>
        <p15:guide id="4" pos="248">
          <p15:clr>
            <a:srgbClr val="A4A3A4"/>
          </p15:clr>
        </p15:guide>
        <p15:guide id="5" pos="5505">
          <p15:clr>
            <a:srgbClr val="A4A3A4"/>
          </p15:clr>
        </p15:guide>
        <p15:guide id="6" pos="2778">
          <p15:clr>
            <a:srgbClr val="A4A3A4"/>
          </p15:clr>
        </p15:guide>
        <p15:guide id="7" pos="2987">
          <p15:clr>
            <a:srgbClr val="A4A3A4"/>
          </p15:clr>
        </p15:guide>
        <p15:guide id="8" orient="horz" pos="4150">
          <p15:clr>
            <a:srgbClr val="A4A3A4"/>
          </p15:clr>
        </p15:guide>
        <p15:guide id="9" orient="horz" pos="662">
          <p15:clr>
            <a:srgbClr val="A4A3A4"/>
          </p15:clr>
        </p15:guide>
        <p15:guide id="10" orient="horz" pos="132">
          <p15:clr>
            <a:srgbClr val="A4A3A4"/>
          </p15:clr>
        </p15:guide>
        <p15:guide id="11" orient="horz" pos="266">
          <p15:clr>
            <a:srgbClr val="A4A3A4"/>
          </p15:clr>
        </p15:guide>
        <p15:guide id="12" pos="5403">
          <p15:clr>
            <a:srgbClr val="A4A3A4"/>
          </p15:clr>
        </p15:guide>
        <p15:guide id="13" pos="2796">
          <p15:clr>
            <a:srgbClr val="A4A3A4"/>
          </p15:clr>
        </p15:guide>
        <p15:guide id="14" pos="2941">
          <p15:clr>
            <a:srgbClr val="A4A3A4"/>
          </p15:clr>
        </p15:guide>
        <p15:guide id="15" pos="351">
          <p15:clr>
            <a:srgbClr val="A4A3A4"/>
          </p15:clr>
        </p15:guide>
        <p15:guide id="16" pos="209">
          <p15:clr>
            <a:srgbClr val="A4A3A4"/>
          </p15:clr>
        </p15:guide>
        <p15:guide id="17" pos="5544">
          <p15:clr>
            <a:srgbClr val="A4A3A4"/>
          </p15:clr>
        </p15:guide>
        <p15:guide id="18" orient="horz" pos="4155">
          <p15:clr>
            <a:srgbClr val="A4A3A4"/>
          </p15:clr>
        </p15:guide>
        <p15:guide id="19" orient="horz" pos="509">
          <p15:clr>
            <a:srgbClr val="A4A3A4"/>
          </p15:clr>
        </p15:guide>
        <p15:guide id="20" orient="horz" pos="218">
          <p15:clr>
            <a:srgbClr val="A4A3A4"/>
          </p15:clr>
        </p15:guide>
        <p15:guide id="21" pos="352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6E6"/>
    <a:srgbClr val="FFD9D9"/>
    <a:srgbClr val="FFFFCC"/>
    <a:srgbClr val="CBCBCB"/>
    <a:srgbClr val="FFEBAB"/>
    <a:srgbClr val="E9FDE9"/>
    <a:srgbClr val="CEFACE"/>
    <a:srgbClr val="FFA3A3"/>
    <a:srgbClr val="99999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2" autoAdjust="0"/>
    <p:restoredTop sz="96879" autoAdjust="0"/>
  </p:normalViewPr>
  <p:slideViewPr>
    <p:cSldViewPr snapToGrid="0" snapToObjects="1">
      <p:cViewPr>
        <p:scale>
          <a:sx n="80" d="100"/>
          <a:sy n="80" d="100"/>
        </p:scale>
        <p:origin x="-1086" y="90"/>
      </p:cViewPr>
      <p:guideLst>
        <p:guide orient="horz" pos="4074"/>
        <p:guide orient="horz" pos="866"/>
        <p:guide orient="horz" pos="156"/>
        <p:guide orient="horz" pos="4150"/>
        <p:guide orient="horz" pos="662"/>
        <p:guide orient="horz" pos="132"/>
        <p:guide orient="horz" pos="266"/>
        <p:guide orient="horz" pos="4155"/>
        <p:guide orient="horz" pos="509"/>
        <p:guide orient="horz" pos="218"/>
        <p:guide pos="248"/>
        <p:guide pos="5505"/>
        <p:guide pos="2778"/>
        <p:guide pos="2987"/>
        <p:guide pos="5403"/>
        <p:guide pos="2796"/>
        <p:guide pos="2941"/>
        <p:guide pos="351"/>
        <p:guide pos="209"/>
        <p:guide pos="5544"/>
        <p:guide pos="352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01E61413-BEF4-4992-9060-ACA2C7532E71}" type="datetimeFigureOut">
              <a:rPr lang="en-US" smtClean="0"/>
              <a:t>1/12/2017</a:t>
            </a:fld>
            <a:endParaRPr lang="en-US" dirty="0"/>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23103D92-FC54-49D8-B22F-23200A7FFF5F}" type="slidenum">
              <a:rPr lang="en-US" smtClean="0"/>
              <a:t>‹#›</a:t>
            </a:fld>
            <a:endParaRPr lang="en-US" dirty="0"/>
          </a:p>
        </p:txBody>
      </p:sp>
    </p:spTree>
    <p:extLst>
      <p:ext uri="{BB962C8B-B14F-4D97-AF65-F5344CB8AC3E}">
        <p14:creationId xmlns:p14="http://schemas.microsoft.com/office/powerpoint/2010/main" val="36319651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defRPr sz="1200"/>
            </a:lvl1pPr>
          </a:lstStyle>
          <a:p>
            <a:endParaRPr lang="en-US" dirty="0"/>
          </a:p>
        </p:txBody>
      </p:sp>
      <p:sp>
        <p:nvSpPr>
          <p:cNvPr id="4099" name="Rectangle 3"/>
          <p:cNvSpPr>
            <a:spLocks noGrp="1" noChangeArrowheads="1"/>
          </p:cNvSpPr>
          <p:nvPr>
            <p:ph type="dt" idx="1"/>
          </p:nvPr>
        </p:nvSpPr>
        <p:spPr bwMode="auto">
          <a:xfrm>
            <a:off x="397256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a:defRPr sz="1200"/>
            </a:lvl1pPr>
          </a:lstStyle>
          <a:p>
            <a:endParaRPr lang="en-US" dirty="0"/>
          </a:p>
        </p:txBody>
      </p:sp>
      <p:sp>
        <p:nvSpPr>
          <p:cNvPr id="389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defRPr sz="1200"/>
            </a:lvl1pPr>
          </a:lstStyle>
          <a:p>
            <a:endParaRPr lang="en-US" dirty="0"/>
          </a:p>
        </p:txBody>
      </p:sp>
      <p:sp>
        <p:nvSpPr>
          <p:cNvPr id="4103"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a:defRPr sz="1200"/>
            </a:lvl1pPr>
          </a:lstStyle>
          <a:p>
            <a:fld id="{C95B168E-2D4F-4C34-B0B9-704A69CF462F}" type="slidenum">
              <a:rPr lang="en-US"/>
              <a:pPr/>
              <a:t>‹#›</a:t>
            </a:fld>
            <a:endParaRPr lang="en-US" dirty="0"/>
          </a:p>
        </p:txBody>
      </p:sp>
    </p:spTree>
    <p:extLst>
      <p:ext uri="{BB962C8B-B14F-4D97-AF65-F5344CB8AC3E}">
        <p14:creationId xmlns:p14="http://schemas.microsoft.com/office/powerpoint/2010/main" val="33930626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710617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495786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495786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741935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275209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38931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11756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6" y="99785"/>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86000"/>
              </a:lnSpc>
            </a:pPr>
            <a:fld id="{B98CC7B8-F110-4D3A-ACF6-8C19E354A8EE}" type="slidenum">
              <a:rPr lang="es-ES_tradnl" sz="1200" b="1" smtClean="0">
                <a:solidFill>
                  <a:srgbClr val="FF0000"/>
                </a:solidFill>
                <a:latin typeface="Arial"/>
                <a:cs typeface="Arial"/>
              </a:rPr>
              <a:pPr algn="r">
                <a:lnSpc>
                  <a:spcPct val="86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8"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131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6" y="99785"/>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86000"/>
              </a:lnSpc>
            </a:pPr>
            <a:fld id="{B98CC7B8-F110-4D3A-ACF6-8C19E354A8EE}" type="slidenum">
              <a:rPr lang="es-ES_tradnl" sz="1200" b="1" smtClean="0">
                <a:solidFill>
                  <a:srgbClr val="FF0000"/>
                </a:solidFill>
                <a:latin typeface="Arial"/>
                <a:cs typeface="Arial"/>
              </a:rPr>
              <a:pPr algn="r">
                <a:lnSpc>
                  <a:spcPct val="86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8"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3527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6" y="99785"/>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86000"/>
              </a:lnSpc>
            </a:pPr>
            <a:fld id="{B98CC7B8-F110-4D3A-ACF6-8C19E354A8EE}" type="slidenum">
              <a:rPr lang="es-ES_tradnl" sz="1200" b="1" smtClean="0">
                <a:solidFill>
                  <a:srgbClr val="FF0000"/>
                </a:solidFill>
                <a:latin typeface="Arial"/>
                <a:cs typeface="Arial"/>
              </a:rPr>
              <a:pPr algn="r">
                <a:lnSpc>
                  <a:spcPct val="86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8"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5068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4405784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5866768"/>
            <a:ext cx="1992086" cy="323165"/>
          </a:xfrm>
          <a:prstGeom prst="rect">
            <a:avLst/>
          </a:prstGeom>
        </p:spPr>
        <p:txBody>
          <a:bodyPr wrap="square">
            <a:spAutoFit/>
          </a:bodyPr>
          <a:lstStyle/>
          <a:p>
            <a:r>
              <a:rPr lang="en-US" sz="1500" b="1" baseline="30000" dirty="0">
                <a:solidFill>
                  <a:prstClr val="black"/>
                </a:solidFill>
              </a:rPr>
              <a:t>Proprietary &amp; Confidential</a:t>
            </a:r>
            <a:endParaRPr lang="en-US" sz="1500" b="1" dirty="0">
              <a:solidFill>
                <a:prstClr val="black"/>
              </a:solidFill>
            </a:endParaRPr>
          </a:p>
        </p:txBody>
      </p:sp>
      <p:pic>
        <p:nvPicPr>
          <p:cNvPr id="1026" name="Picture 2" descr="C:\Users\n610821\Desktop\sant-MReg_positivo_RGB.300.jp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7010400" y="606960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408633" y="6122968"/>
            <a:ext cx="1747658" cy="323165"/>
          </a:xfrm>
          <a:prstGeom prst="rect">
            <a:avLst/>
          </a:prstGeom>
        </p:spPr>
        <p:txBody>
          <a:bodyPr wrap="none">
            <a:spAutoFit/>
          </a:bodyPr>
          <a:lstStyle/>
          <a:p>
            <a:r>
              <a:rPr lang="en-US" sz="1500" b="1" baseline="30000" dirty="0" smtClean="0">
                <a:solidFill>
                  <a:prstClr val="black"/>
                </a:solidFill>
              </a:rPr>
              <a:t>Santander Holdings USA</a:t>
            </a:r>
            <a:r>
              <a:rPr lang="en-US" sz="1500" b="1" dirty="0" smtClean="0">
                <a:solidFill>
                  <a:prstClr val="black"/>
                </a:solidFill>
              </a:rPr>
              <a:t> </a:t>
            </a:r>
            <a:endParaRPr lang="en-US" sz="1500" b="1" dirty="0">
              <a:solidFill>
                <a:prstClr val="black"/>
              </a:solidFill>
            </a:endParaRPr>
          </a:p>
        </p:txBody>
      </p:sp>
      <p:sp>
        <p:nvSpPr>
          <p:cNvPr id="6" name="Date Placeholder 5"/>
          <p:cNvSpPr>
            <a:spLocks noGrp="1"/>
          </p:cNvSpPr>
          <p:nvPr>
            <p:ph type="dt" sz="half" idx="2"/>
          </p:nvPr>
        </p:nvSpPr>
        <p:spPr>
          <a:xfrm>
            <a:off x="408633" y="6318430"/>
            <a:ext cx="31813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solidFill>
                  <a:prstClr val="black">
                    <a:tint val="75000"/>
                  </a:prstClr>
                </a:solidFill>
              </a:rPr>
              <a:t>TIME STAMP : 6/15/2016 and TIME </a:t>
            </a:r>
            <a:endParaRPr lang="en-US" dirty="0">
              <a:solidFill>
                <a:prstClr val="black">
                  <a:tint val="75000"/>
                </a:prstClr>
              </a:solidFill>
            </a:endParaRPr>
          </a:p>
        </p:txBody>
      </p:sp>
      <p:sp>
        <p:nvSpPr>
          <p:cNvPr id="2" name="TextBox 1"/>
          <p:cNvSpPr txBox="1"/>
          <p:nvPr userDrawn="1"/>
        </p:nvSpPr>
        <p:spPr>
          <a:xfrm>
            <a:off x="1055239" y="166255"/>
            <a:ext cx="8041011" cy="523220"/>
          </a:xfrm>
          <a:prstGeom prst="rect">
            <a:avLst/>
          </a:prstGeom>
          <a:noFill/>
        </p:spPr>
        <p:txBody>
          <a:bodyPr wrap="square" rtlCol="0">
            <a:spAutoFit/>
          </a:bodyPr>
          <a:lstStyle/>
          <a:p>
            <a:pPr marL="6400800" lvl="8" indent="0" algn="ctr"/>
            <a:r>
              <a:rPr lang="en-US" sz="2800" b="1" dirty="0" smtClean="0">
                <a:solidFill>
                  <a:schemeClr val="bg1">
                    <a:lumMod val="75000"/>
                  </a:schemeClr>
                </a:solidFill>
              </a:rPr>
              <a:t>DRAFT</a:t>
            </a:r>
            <a:endParaRPr lang="en-US" sz="2800" b="1" dirty="0">
              <a:solidFill>
                <a:schemeClr val="bg1">
                  <a:lumMod val="75000"/>
                </a:schemeClr>
              </a:solidFill>
            </a:endParaRPr>
          </a:p>
        </p:txBody>
      </p:sp>
    </p:spTree>
    <p:extLst>
      <p:ext uri="{BB962C8B-B14F-4D97-AF65-F5344CB8AC3E}">
        <p14:creationId xmlns:p14="http://schemas.microsoft.com/office/powerpoint/2010/main" val="682890421"/>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96" r:id="rId4"/>
    <p:sldLayoutId id="2147483897" r:id="rId5"/>
    <p:sldLayoutId id="2147483898" r:id="rId6"/>
    <p:sldLayoutId id="2147483899" r:id="rId7"/>
  </p:sldLayoutIdLst>
  <p:timing>
    <p:tnLst>
      <p:par>
        <p:cTn id="1" dur="indefinite" restart="never" nodeType="tmRoot"/>
      </p:par>
    </p:tnLst>
  </p:timing>
  <p:hf sldNum="0"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38932" y="2963670"/>
            <a:ext cx="8142287" cy="350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hangingPunct="0">
              <a:lnSpc>
                <a:spcPts val="2700"/>
              </a:lnSpc>
              <a:spcBef>
                <a:spcPct val="0"/>
              </a:spcBef>
              <a:spcAft>
                <a:spcPts val="600"/>
              </a:spcAft>
            </a:pPr>
            <a:r>
              <a:rPr lang="en-US" sz="2400" b="1" dirty="0">
                <a:solidFill>
                  <a:srgbClr val="FF0000"/>
                </a:solidFill>
                <a:latin typeface="Arial"/>
                <a:ea typeface="MS PGothic" pitchFamily="34" charset="-128"/>
                <a:cs typeface="Arial"/>
              </a:rPr>
              <a:t>SHUSA </a:t>
            </a:r>
            <a:r>
              <a:rPr lang="en-US" sz="2400" b="1" dirty="0" smtClean="0">
                <a:solidFill>
                  <a:srgbClr val="FF0000"/>
                </a:solidFill>
                <a:latin typeface="Arial"/>
                <a:ea typeface="MS PGothic" pitchFamily="34" charset="-128"/>
                <a:cs typeface="Arial"/>
              </a:rPr>
              <a:t>COMMITTEE / BOARD</a:t>
            </a:r>
            <a:endParaRPr lang="en-US" sz="2400" b="1" dirty="0">
              <a:solidFill>
                <a:srgbClr val="FF0000"/>
              </a:solidFill>
              <a:latin typeface="Arial"/>
              <a:ea typeface="MS PGothic" pitchFamily="34" charset="-128"/>
              <a:cs typeface="Arial"/>
            </a:endParaRPr>
          </a:p>
        </p:txBody>
      </p:sp>
      <p:sp>
        <p:nvSpPr>
          <p:cNvPr id="11" name="Rectangle 10"/>
          <p:cNvSpPr>
            <a:spLocks noChangeArrowheads="1"/>
          </p:cNvSpPr>
          <p:nvPr/>
        </p:nvSpPr>
        <p:spPr bwMode="auto">
          <a:xfrm>
            <a:off x="331788" y="4349164"/>
            <a:ext cx="8142287" cy="664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hangingPunct="0">
              <a:lnSpc>
                <a:spcPct val="120000"/>
              </a:lnSpc>
              <a:spcBef>
                <a:spcPct val="0"/>
              </a:spcBef>
            </a:pPr>
            <a:r>
              <a:rPr lang="en-US" sz="1800" dirty="0" smtClean="0">
                <a:solidFill>
                  <a:prstClr val="white">
                    <a:lumMod val="50000"/>
                  </a:prstClr>
                </a:solidFill>
                <a:latin typeface="Arial"/>
                <a:ea typeface="MS PGothic" pitchFamily="34" charset="-128"/>
                <a:cs typeface="Arial"/>
              </a:rPr>
              <a:t>SHUSA Risk Appetite</a:t>
            </a:r>
            <a:endParaRPr lang="en-US" sz="1800" dirty="0">
              <a:solidFill>
                <a:prstClr val="white">
                  <a:lumMod val="50000"/>
                </a:prstClr>
              </a:solidFill>
              <a:latin typeface="Arial"/>
              <a:ea typeface="MS PGothic" pitchFamily="34" charset="-128"/>
              <a:cs typeface="Arial"/>
            </a:endParaRPr>
          </a:p>
          <a:p>
            <a:pPr eaLnBrk="0" hangingPunct="0">
              <a:lnSpc>
                <a:spcPct val="120000"/>
              </a:lnSpc>
              <a:spcBef>
                <a:spcPct val="0"/>
              </a:spcBef>
            </a:pPr>
            <a:endParaRPr lang="en-US" sz="1800" i="1" dirty="0">
              <a:solidFill>
                <a:prstClr val="white">
                  <a:lumMod val="50000"/>
                </a:prstClr>
              </a:solidFill>
              <a:latin typeface="Arial"/>
              <a:ea typeface="MS PGothic" pitchFamily="34" charset="-128"/>
              <a:cs typeface="Arial"/>
            </a:endParaRPr>
          </a:p>
        </p:txBody>
      </p:sp>
      <p:sp>
        <p:nvSpPr>
          <p:cNvPr id="12" name="Rectangle 11"/>
          <p:cNvSpPr>
            <a:spLocks noChangeArrowheads="1"/>
          </p:cNvSpPr>
          <p:nvPr/>
        </p:nvSpPr>
        <p:spPr bwMode="auto">
          <a:xfrm>
            <a:off x="338932" y="3313765"/>
            <a:ext cx="814228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base" hangingPunct="0">
              <a:lnSpc>
                <a:spcPts val="2700"/>
              </a:lnSpc>
              <a:spcBef>
                <a:spcPct val="0"/>
              </a:spcBef>
              <a:spcAft>
                <a:spcPts val="600"/>
              </a:spcAft>
            </a:pPr>
            <a:r>
              <a:rPr lang="en-US" sz="1800" b="1" dirty="0">
                <a:solidFill>
                  <a:prstClr val="black"/>
                </a:solidFill>
                <a:latin typeface="Arial" panose="020B0604020202020204" pitchFamily="34" charset="0"/>
                <a:ea typeface="MS PGothic" pitchFamily="34" charset="-128"/>
                <a:cs typeface="Arial" panose="020B0604020202020204" pitchFamily="34" charset="0"/>
              </a:rPr>
              <a:t>SHUSA Risk Appetite </a:t>
            </a:r>
            <a:r>
              <a:rPr lang="en-US" sz="1800" b="1" dirty="0" smtClean="0">
                <a:solidFill>
                  <a:prstClr val="black"/>
                </a:solidFill>
                <a:latin typeface="Arial" panose="020B0604020202020204" pitchFamily="34" charset="0"/>
                <a:ea typeface="MS PGothic" pitchFamily="34" charset="-128"/>
                <a:cs typeface="Arial" panose="020B0604020202020204" pitchFamily="34" charset="0"/>
              </a:rPr>
              <a:t>Statement – </a:t>
            </a:r>
            <a:r>
              <a:rPr lang="en-US" sz="1800" b="1" dirty="0" smtClean="0">
                <a:solidFill>
                  <a:prstClr val="black"/>
                </a:solidFill>
                <a:latin typeface="Arial" panose="020B0604020202020204" pitchFamily="34" charset="0"/>
                <a:cs typeface="Arial" panose="020B0604020202020204" pitchFamily="34" charset="0"/>
              </a:rPr>
              <a:t>November</a:t>
            </a:r>
            <a:r>
              <a:rPr lang="en-US" sz="1800" b="1" dirty="0" smtClean="0">
                <a:solidFill>
                  <a:prstClr val="black"/>
                </a:solidFill>
                <a:latin typeface="Arial" panose="020B0604020202020204" pitchFamily="34" charset="0"/>
                <a:ea typeface="MS PGothic" pitchFamily="34" charset="-128"/>
                <a:cs typeface="Arial" panose="020B0604020202020204" pitchFamily="34" charset="0"/>
              </a:rPr>
              <a:t> Report</a:t>
            </a:r>
          </a:p>
          <a:p>
            <a:pPr algn="l" eaLnBrk="0" fontAlgn="base" hangingPunct="0">
              <a:lnSpc>
                <a:spcPts val="2700"/>
              </a:lnSpc>
              <a:spcBef>
                <a:spcPct val="0"/>
              </a:spcBef>
              <a:spcAft>
                <a:spcPts val="600"/>
              </a:spcAft>
            </a:pPr>
            <a:r>
              <a:rPr lang="en-US" sz="1800" dirty="0" smtClean="0">
                <a:solidFill>
                  <a:prstClr val="black"/>
                </a:solidFill>
                <a:latin typeface="Arial" panose="020B0604020202020204" pitchFamily="34" charset="0"/>
                <a:cs typeface="Arial" panose="020B0604020202020204" pitchFamily="34" charset="0"/>
              </a:rPr>
              <a:t>November</a:t>
            </a:r>
            <a:r>
              <a:rPr lang="en-US" sz="1800" dirty="0" smtClean="0">
                <a:solidFill>
                  <a:prstClr val="black"/>
                </a:solidFill>
                <a:latin typeface="Arial" panose="020B0604020202020204" pitchFamily="34" charset="0"/>
                <a:ea typeface="MS PGothic" pitchFamily="34" charset="-128"/>
                <a:cs typeface="Arial" panose="020B0604020202020204" pitchFamily="34" charset="0"/>
              </a:rPr>
              <a:t> 2016</a:t>
            </a:r>
            <a:endParaRPr lang="en-US" sz="1800" dirty="0">
              <a:solidFill>
                <a:prstClr val="black"/>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588758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8525" y="152400"/>
            <a:ext cx="8553951" cy="461665"/>
          </a:xfrm>
          <a:prstGeom prst="rect">
            <a:avLst/>
          </a:prstGeom>
          <a:noFill/>
        </p:spPr>
        <p:txBody>
          <a:bodyPr wrap="square" rtlCol="0">
            <a:spAutoFit/>
          </a:bodyPr>
          <a:lstStyle>
            <a:defPPr>
              <a:defRPr lang="en-US"/>
            </a:defPPr>
            <a:lvl1pPr>
              <a:defRPr sz="2400" b="1">
                <a:latin typeface="Arial" panose="020B0604020202020204" pitchFamily="34" charset="0"/>
                <a:cs typeface="Arial" panose="020B0604020202020204" pitchFamily="34" charset="0"/>
              </a:defRPr>
            </a:lvl1pPr>
          </a:lstStyle>
          <a:p>
            <a:pPr eaLnBrk="1" fontAlgn="auto" hangingPunct="1">
              <a:spcBef>
                <a:spcPts val="0"/>
              </a:spcBef>
              <a:spcAft>
                <a:spcPts val="0"/>
              </a:spcAft>
            </a:pPr>
            <a:r>
              <a:rPr lang="en-US" dirty="0" smtClean="0">
                <a:solidFill>
                  <a:prstClr val="black"/>
                </a:solidFill>
                <a:ea typeface="+mn-ea"/>
              </a:rPr>
              <a:t>3. Additional Metrics – Operational Risk</a:t>
            </a:r>
            <a:endParaRPr lang="en-GB" dirty="0">
              <a:solidFill>
                <a:prstClr val="black"/>
              </a:solidFill>
              <a:ea typeface="+mn-ea"/>
            </a:endParaRPr>
          </a:p>
        </p:txBody>
      </p:sp>
      <p:graphicFrame>
        <p:nvGraphicFramePr>
          <p:cNvPr id="4" name="Table 3"/>
          <p:cNvGraphicFramePr>
            <a:graphicFrameLocks noGrp="1"/>
          </p:cNvGraphicFramePr>
          <p:nvPr>
            <p:extLst>
              <p:ext uri="{D42A27DB-BD31-4B8C-83A1-F6EECF244321}">
                <p14:modId xmlns:p14="http://schemas.microsoft.com/office/powerpoint/2010/main" val="1554051006"/>
              </p:ext>
            </p:extLst>
          </p:nvPr>
        </p:nvGraphicFramePr>
        <p:xfrm>
          <a:off x="368887" y="788602"/>
          <a:ext cx="6585343" cy="4682484"/>
        </p:xfrm>
        <a:graphic>
          <a:graphicData uri="http://schemas.openxmlformats.org/drawingml/2006/table">
            <a:tbl>
              <a:tblPr firstRow="1" bandRow="1"/>
              <a:tblGrid>
                <a:gridCol w="860522"/>
                <a:gridCol w="1528990"/>
                <a:gridCol w="604484"/>
                <a:gridCol w="675600"/>
                <a:gridCol w="106673"/>
                <a:gridCol w="936358"/>
                <a:gridCol w="936358"/>
                <a:gridCol w="936358"/>
              </a:tblGrid>
              <a:tr h="221652">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Monthly</a:t>
                      </a:r>
                      <a:r>
                        <a:rPr lang="en-US" sz="1000" b="1" baseline="0" dirty="0" smtClean="0">
                          <a:solidFill>
                            <a:srgbClr val="FF0000"/>
                          </a:solidFill>
                          <a:latin typeface="Arial" panose="020B0604020202020204" pitchFamily="34" charset="0"/>
                          <a:cs typeface="Arial" panose="020B0604020202020204" pitchFamily="34" charset="0"/>
                        </a:rPr>
                        <a:t> Metrics</a:t>
                      </a:r>
                      <a:endParaRPr lang="en-US" sz="100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Portfolio</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bg1"/>
                          </a:solidFill>
                          <a:latin typeface="Arial" panose="020B0604020202020204" pitchFamily="34" charset="0"/>
                          <a:ea typeface="ＭＳ Ｐゴシック"/>
                          <a:cs typeface="Arial" panose="020B0604020202020204" pitchFamily="34" charset="0"/>
                        </a:rPr>
                        <a:t>Threshold</a:t>
                      </a:r>
                      <a:endParaRPr lang="en-US" sz="1000" b="1" kern="1200" dirty="0">
                        <a:solidFill>
                          <a:schemeClr val="bg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algn="ctr" defTabSz="457200" rtl="0" eaLnBrk="1" latinLnBrk="0" hangingPunct="1">
                        <a:lnSpc>
                          <a:spcPct val="100000"/>
                        </a:lnSpc>
                        <a:spcBef>
                          <a:spcPts val="200"/>
                        </a:spcBef>
                        <a:spcAft>
                          <a:spcPts val="200"/>
                        </a:spcAft>
                      </a:pP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Nov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Oct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Sep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21652">
                <a:tc rowSpan="18">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Operational risk</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IT Relevant Incidents</a:t>
                      </a:r>
                    </a:p>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BSPR</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SSLLC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BSI</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SIS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GB"/>
                    </a:p>
                  </a:txBody>
                  <a:tcP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IT</a:t>
                      </a:r>
                      <a:r>
                        <a:rPr lang="en-US" sz="1000" b="0" i="0" baseline="0" dirty="0" smtClean="0">
                          <a:solidFill>
                            <a:schemeClr val="tx1"/>
                          </a:solidFill>
                          <a:latin typeface="Arial" panose="020B0604020202020204" pitchFamily="34" charset="0"/>
                          <a:cs typeface="Arial" panose="020B0604020202020204" pitchFamily="34" charset="0"/>
                        </a:rPr>
                        <a:t> Systems Availability (%)</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&lt;</a:t>
                      </a:r>
                      <a:r>
                        <a:rPr lang="en-US" sz="1000" b="0" strike="noStrike" baseline="0" dirty="0" smtClean="0">
                          <a:solidFill>
                            <a:schemeClr val="tx1"/>
                          </a:solidFill>
                          <a:latin typeface="Arial" panose="020B0604020202020204" pitchFamily="34" charset="0"/>
                          <a:cs typeface="Arial" panose="020B0604020202020204" pitchFamily="34" charset="0"/>
                        </a:rPr>
                        <a:t>99.50%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99.92%</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99.95%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99.91%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&lt;</a:t>
                      </a:r>
                      <a:r>
                        <a:rPr lang="en-US" sz="1000" b="0" strike="noStrike" baseline="0" dirty="0" smtClean="0">
                          <a:solidFill>
                            <a:schemeClr val="tx1"/>
                          </a:solidFill>
                          <a:latin typeface="Arial" panose="020B0604020202020204" pitchFamily="34" charset="0"/>
                          <a:cs typeface="Arial" panose="020B0604020202020204" pitchFamily="34" charset="0"/>
                        </a:rPr>
                        <a:t>99.50%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99.96%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BSPR</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&lt;</a:t>
                      </a:r>
                      <a:r>
                        <a:rPr lang="en-US" sz="1000" b="0" strike="noStrike" baseline="0" dirty="0" smtClean="0">
                          <a:solidFill>
                            <a:schemeClr val="tx1"/>
                          </a:solidFill>
                          <a:latin typeface="Arial" panose="020B0604020202020204" pitchFamily="34" charset="0"/>
                          <a:cs typeface="Arial" panose="020B0604020202020204" pitchFamily="34" charset="0"/>
                        </a:rPr>
                        <a:t>99.50%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99.9%</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99.90%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99.51%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SSLLC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&lt;</a:t>
                      </a:r>
                      <a:r>
                        <a:rPr lang="en-US" sz="1000" b="0" strike="noStrike" baseline="0" dirty="0" smtClean="0">
                          <a:solidFill>
                            <a:schemeClr val="tx1"/>
                          </a:solidFill>
                          <a:latin typeface="Arial" panose="020B0604020202020204" pitchFamily="34" charset="0"/>
                          <a:cs typeface="Arial" panose="020B0604020202020204" pitchFamily="34" charset="0"/>
                        </a:rPr>
                        <a:t>99.50%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100%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99.90%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BSI</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&lt;</a:t>
                      </a:r>
                      <a:r>
                        <a:rPr lang="en-US" sz="1000" b="0" strike="noStrike" baseline="0" dirty="0" smtClean="0">
                          <a:solidFill>
                            <a:schemeClr val="tx1"/>
                          </a:solidFill>
                          <a:latin typeface="Arial" panose="020B0604020202020204" pitchFamily="34" charset="0"/>
                          <a:cs typeface="Arial" panose="020B0604020202020204" pitchFamily="34" charset="0"/>
                        </a:rPr>
                        <a:t>99.50%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chemeClr val="tx1"/>
                          </a:solidFill>
                          <a:latin typeface="Arial" panose="020B0604020202020204" pitchFamily="34" charset="0"/>
                          <a:cs typeface="Arial" panose="020B0604020202020204" pitchFamily="34" charset="0"/>
                        </a:rPr>
                        <a:t>100%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SIS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&lt;</a:t>
                      </a:r>
                      <a:r>
                        <a:rPr lang="en-US" sz="1000" b="0" strike="noStrike" baseline="0" dirty="0" smtClean="0">
                          <a:solidFill>
                            <a:schemeClr val="tx1"/>
                          </a:solidFill>
                          <a:latin typeface="Arial" panose="020B0604020202020204" pitchFamily="34" charset="0"/>
                          <a:cs typeface="Arial" panose="020B0604020202020204" pitchFamily="34" charset="0"/>
                        </a:rPr>
                        <a:t>99.50%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457200" rtl="0" eaLnBrk="1" latinLnBrk="0" hangingPunct="1">
                        <a:lnSpc>
                          <a:spcPct val="100000"/>
                        </a:lnSpc>
                        <a:spcBef>
                          <a:spcPts val="0"/>
                        </a:spcBef>
                        <a:spcAft>
                          <a:spcPts val="0"/>
                        </a:spcAft>
                      </a:pPr>
                      <a:r>
                        <a:rPr lang="en-US" sz="1000" b="1" kern="1200" dirty="0" smtClean="0">
                          <a:solidFill>
                            <a:schemeClr val="tx1"/>
                          </a:solidFill>
                          <a:latin typeface="Arial" panose="020B0604020202020204" pitchFamily="34" charset="0"/>
                          <a:ea typeface="+mn-ea"/>
                          <a:cs typeface="Arial" panose="020B0604020202020204" pitchFamily="34" charset="0"/>
                        </a:rPr>
                        <a:t>100%</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latinLnBrk="0" hangingPunct="1">
                        <a:lnSpc>
                          <a:spcPct val="100000"/>
                        </a:lnSpc>
                        <a:spcBef>
                          <a:spcPts val="0"/>
                        </a:spcBef>
                        <a:spcAft>
                          <a:spcPts val="0"/>
                        </a:spcAft>
                      </a:pPr>
                      <a:r>
                        <a:rPr lang="en-US" sz="1000" b="0" kern="1200" dirty="0" smtClean="0">
                          <a:solidFill>
                            <a:schemeClr val="tx1"/>
                          </a:solidFill>
                          <a:latin typeface="Arial" panose="020B0604020202020204" pitchFamily="34" charset="0"/>
                          <a:ea typeface="+mn-ea"/>
                          <a:cs typeface="Arial" panose="020B0604020202020204" pitchFamily="34" charset="0"/>
                        </a:rPr>
                        <a:t>100%</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latinLnBrk="0" hangingPunct="1">
                        <a:lnSpc>
                          <a:spcPct val="100000"/>
                        </a:lnSpc>
                        <a:spcBef>
                          <a:spcPts val="0"/>
                        </a:spcBef>
                        <a:spcAft>
                          <a:spcPts val="0"/>
                        </a:spcAft>
                      </a:pPr>
                      <a:r>
                        <a:rPr lang="en-US" sz="1000" b="0" kern="1200" dirty="0" smtClean="0">
                          <a:solidFill>
                            <a:schemeClr val="tx1"/>
                          </a:solidFill>
                          <a:latin typeface="Arial" panose="020B0604020202020204" pitchFamily="34" charset="0"/>
                          <a:ea typeface="+mn-ea"/>
                          <a:cs typeface="Arial" panose="020B0604020202020204" pitchFamily="34" charset="0"/>
                        </a:rPr>
                        <a:t>99.94%</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Systems with Obsolete Operating Systems (%):</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15.00%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13.12%</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14.75%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15.45%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r>
              <a:tr h="22165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5.00%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0.5%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0.16%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0.29 %</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BSPR</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15%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12%</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17%</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r>
              <a:tr h="548569">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SSLLC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Not yet Measurable;</a:t>
                      </a:r>
                      <a:r>
                        <a:rPr lang="en-US" sz="1000" b="0" baseline="0" dirty="0" smtClean="0">
                          <a:solidFill>
                            <a:schemeClr val="tx1"/>
                          </a:solidFill>
                          <a:latin typeface="Arial" panose="020B0604020202020204" pitchFamily="34" charset="0"/>
                          <a:cs typeface="Arial" panose="020B0604020202020204" pitchFamily="34" charset="0"/>
                        </a:rPr>
                        <a:t> Target 11/16</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Not yet</a:t>
                      </a:r>
                    </a:p>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Measurable;</a:t>
                      </a:r>
                      <a:r>
                        <a:rPr lang="en-US" sz="1000" b="0" baseline="0" dirty="0" smtClean="0">
                          <a:solidFill>
                            <a:schemeClr val="tx1"/>
                          </a:solidFill>
                          <a:latin typeface="Arial" panose="020B0604020202020204" pitchFamily="34" charset="0"/>
                          <a:cs typeface="Arial" panose="020B0604020202020204" pitchFamily="34" charset="0"/>
                        </a:rPr>
                        <a:t> </a:t>
                      </a:r>
                    </a:p>
                    <a:p>
                      <a:pPr algn="ctr">
                        <a:lnSpc>
                          <a:spcPct val="100000"/>
                        </a:lnSpc>
                      </a:pPr>
                      <a:r>
                        <a:rPr lang="en-US" sz="1000" b="0" baseline="0" dirty="0" smtClean="0">
                          <a:solidFill>
                            <a:schemeClr val="tx1"/>
                          </a:solidFill>
                          <a:latin typeface="Arial" panose="020B0604020202020204" pitchFamily="34" charset="0"/>
                          <a:cs typeface="Arial" panose="020B0604020202020204" pitchFamily="34" charset="0"/>
                        </a:rPr>
                        <a:t>Target 11/16</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Not yet</a:t>
                      </a:r>
                    </a:p>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Measurable;</a:t>
                      </a:r>
                      <a:r>
                        <a:rPr lang="en-US" sz="1000" b="0" baseline="0" dirty="0" smtClean="0">
                          <a:solidFill>
                            <a:schemeClr val="tx1"/>
                          </a:solidFill>
                          <a:latin typeface="Arial" panose="020B0604020202020204" pitchFamily="34" charset="0"/>
                          <a:cs typeface="Arial" panose="020B0604020202020204" pitchFamily="34" charset="0"/>
                        </a:rPr>
                        <a:t> </a:t>
                      </a:r>
                    </a:p>
                    <a:p>
                      <a:pPr algn="ctr">
                        <a:lnSpc>
                          <a:spcPct val="100000"/>
                        </a:lnSpc>
                      </a:pPr>
                      <a:r>
                        <a:rPr lang="en-US" sz="1000" b="0" baseline="0" dirty="0" smtClean="0">
                          <a:solidFill>
                            <a:schemeClr val="tx1"/>
                          </a:solidFill>
                          <a:latin typeface="Arial" panose="020B0604020202020204" pitchFamily="34" charset="0"/>
                          <a:cs typeface="Arial" panose="020B0604020202020204" pitchFamily="34" charset="0"/>
                        </a:rPr>
                        <a:t>Target 11/16</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Not yet</a:t>
                      </a:r>
                    </a:p>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Measurable;</a:t>
                      </a:r>
                      <a:r>
                        <a:rPr lang="en-US" sz="1000" b="0" baseline="0" dirty="0" smtClean="0">
                          <a:solidFill>
                            <a:schemeClr val="tx1"/>
                          </a:solidFill>
                          <a:latin typeface="Arial" panose="020B0604020202020204" pitchFamily="34" charset="0"/>
                          <a:cs typeface="Arial" panose="020B0604020202020204" pitchFamily="34" charset="0"/>
                        </a:rPr>
                        <a:t> </a:t>
                      </a:r>
                    </a:p>
                    <a:p>
                      <a:pPr algn="ctr">
                        <a:lnSpc>
                          <a:spcPct val="100000"/>
                        </a:lnSpc>
                      </a:pPr>
                      <a:r>
                        <a:rPr lang="en-US" sz="1000" b="0" baseline="0" dirty="0" smtClean="0">
                          <a:solidFill>
                            <a:schemeClr val="tx1"/>
                          </a:solidFill>
                          <a:latin typeface="Arial" panose="020B0604020202020204" pitchFamily="34" charset="0"/>
                          <a:cs typeface="Arial" panose="020B0604020202020204" pitchFamily="34" charset="0"/>
                        </a:rPr>
                        <a:t>Target 11/16</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2165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BSI</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15%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SIS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kern="1200" dirty="0" smtClean="0">
                          <a:solidFill>
                            <a:schemeClr val="tx1"/>
                          </a:solidFill>
                          <a:latin typeface="Arial" panose="020B0604020202020204" pitchFamily="34" charset="0"/>
                          <a:ea typeface="+mn-ea"/>
                          <a:cs typeface="Arial" panose="020B0604020202020204" pitchFamily="34" charset="0"/>
                        </a:rPr>
                        <a:t>15.08%</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16.70%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15.00%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r>
            </a:tbl>
          </a:graphicData>
        </a:graphic>
      </p:graphicFrame>
    </p:spTree>
    <p:extLst>
      <p:ext uri="{BB962C8B-B14F-4D97-AF65-F5344CB8AC3E}">
        <p14:creationId xmlns:p14="http://schemas.microsoft.com/office/powerpoint/2010/main" val="32131704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8525" y="152400"/>
            <a:ext cx="8553951" cy="461665"/>
          </a:xfrm>
          <a:prstGeom prst="rect">
            <a:avLst/>
          </a:prstGeom>
          <a:noFill/>
        </p:spPr>
        <p:txBody>
          <a:bodyPr wrap="square" rtlCol="0">
            <a:spAutoFit/>
          </a:bodyPr>
          <a:lstStyle>
            <a:defPPr>
              <a:defRPr lang="en-US"/>
            </a:defPPr>
            <a:lvl1pPr>
              <a:defRPr sz="2400" b="1">
                <a:latin typeface="Arial" panose="020B0604020202020204" pitchFamily="34" charset="0"/>
                <a:cs typeface="Arial" panose="020B0604020202020204" pitchFamily="34" charset="0"/>
              </a:defRPr>
            </a:lvl1pPr>
          </a:lstStyle>
          <a:p>
            <a:pPr eaLnBrk="1" fontAlgn="auto" hangingPunct="1">
              <a:spcBef>
                <a:spcPts val="0"/>
              </a:spcBef>
              <a:spcAft>
                <a:spcPts val="0"/>
              </a:spcAft>
            </a:pPr>
            <a:r>
              <a:rPr lang="en-US" dirty="0" smtClean="0">
                <a:solidFill>
                  <a:prstClr val="black"/>
                </a:solidFill>
                <a:ea typeface="+mn-ea"/>
              </a:rPr>
              <a:t>3. Additional Metrics – Operational Risk</a:t>
            </a:r>
            <a:endParaRPr lang="en-GB" dirty="0">
              <a:solidFill>
                <a:prstClr val="black"/>
              </a:solidFill>
              <a:ea typeface="+mn-ea"/>
            </a:endParaRPr>
          </a:p>
        </p:txBody>
      </p:sp>
      <p:graphicFrame>
        <p:nvGraphicFramePr>
          <p:cNvPr id="4" name="Table 3"/>
          <p:cNvGraphicFramePr>
            <a:graphicFrameLocks noGrp="1"/>
          </p:cNvGraphicFramePr>
          <p:nvPr>
            <p:extLst>
              <p:ext uri="{D42A27DB-BD31-4B8C-83A1-F6EECF244321}">
                <p14:modId xmlns:p14="http://schemas.microsoft.com/office/powerpoint/2010/main" val="710642175"/>
              </p:ext>
            </p:extLst>
          </p:nvPr>
        </p:nvGraphicFramePr>
        <p:xfrm>
          <a:off x="340797" y="771098"/>
          <a:ext cx="6547433" cy="4506224"/>
        </p:xfrm>
        <a:graphic>
          <a:graphicData uri="http://schemas.openxmlformats.org/drawingml/2006/table">
            <a:tbl>
              <a:tblPr firstRow="1" bandRow="1"/>
              <a:tblGrid>
                <a:gridCol w="822545"/>
                <a:gridCol w="1551990"/>
                <a:gridCol w="626962"/>
                <a:gridCol w="775681"/>
                <a:gridCol w="120650"/>
                <a:gridCol w="866775"/>
                <a:gridCol w="923925"/>
                <a:gridCol w="858905"/>
              </a:tblGrid>
              <a:tr h="216165">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Monthly</a:t>
                      </a:r>
                      <a:r>
                        <a:rPr lang="en-US" sz="1000" b="1" baseline="0" dirty="0" smtClean="0">
                          <a:solidFill>
                            <a:srgbClr val="FF0000"/>
                          </a:solidFill>
                          <a:latin typeface="Arial" panose="020B0604020202020204" pitchFamily="34" charset="0"/>
                          <a:cs typeface="Arial" panose="020B0604020202020204" pitchFamily="34" charset="0"/>
                        </a:rPr>
                        <a:t> Metrics</a:t>
                      </a:r>
                      <a:endParaRPr lang="en-US" sz="100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Portfolio</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bg1"/>
                          </a:solidFill>
                          <a:latin typeface="Arial" panose="020B0604020202020204" pitchFamily="34" charset="0"/>
                          <a:ea typeface="ＭＳ Ｐゴシック"/>
                          <a:cs typeface="Arial" panose="020B0604020202020204" pitchFamily="34" charset="0"/>
                        </a:rPr>
                        <a:t>Threshold</a:t>
                      </a:r>
                      <a:endParaRPr lang="en-US" sz="1000" b="1" kern="1200" dirty="0">
                        <a:solidFill>
                          <a:schemeClr val="bg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algn="ctr" defTabSz="457200" rtl="0" eaLnBrk="1" latinLnBrk="0" hangingPunct="1">
                        <a:lnSpc>
                          <a:spcPct val="100000"/>
                        </a:lnSpc>
                        <a:spcBef>
                          <a:spcPts val="200"/>
                        </a:spcBef>
                        <a:spcAft>
                          <a:spcPts val="200"/>
                        </a:spcAft>
                      </a:pP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Nov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Oct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Sep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16165">
                <a:tc rowSpan="1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Operational risk</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Ethical Hacking Vulnerabilities</a:t>
                      </a:r>
                    </a:p>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4</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r>
              <a:tr h="216165">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16165">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BSPR</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564770">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SSLLC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Not yet measurable;</a:t>
                      </a:r>
                      <a:r>
                        <a:rPr lang="en-US" sz="1000" b="0" baseline="0" dirty="0" smtClean="0">
                          <a:solidFill>
                            <a:schemeClr val="tx1"/>
                          </a:solidFill>
                          <a:latin typeface="Arial" panose="020B0604020202020204" pitchFamily="34" charset="0"/>
                          <a:cs typeface="Arial" panose="020B0604020202020204" pitchFamily="34" charset="0"/>
                        </a:rPr>
                        <a:t> Target 11/16</a:t>
                      </a: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Not yet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measurable;</a:t>
                      </a:r>
                      <a:r>
                        <a:rPr lang="en-US" sz="1000" b="0" baseline="0" dirty="0" smtClean="0">
                          <a:solidFill>
                            <a:schemeClr val="tx1"/>
                          </a:solidFill>
                          <a:latin typeface="Arial" panose="020B0604020202020204" pitchFamily="34" charset="0"/>
                          <a:cs typeface="Arial" panose="020B0604020202020204" pitchFamily="34" charset="0"/>
                        </a:rPr>
                        <a: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baseline="0" dirty="0" smtClean="0">
                          <a:solidFill>
                            <a:schemeClr val="tx1"/>
                          </a:solidFill>
                          <a:latin typeface="Arial" panose="020B0604020202020204" pitchFamily="34" charset="0"/>
                          <a:cs typeface="Arial" panose="020B0604020202020204" pitchFamily="34" charset="0"/>
                        </a:rPr>
                        <a:t>Target 11/16</a:t>
                      </a: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Not yet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measurable;</a:t>
                      </a:r>
                      <a:r>
                        <a:rPr lang="en-US" sz="1000" b="0" baseline="0" dirty="0" smtClean="0">
                          <a:solidFill>
                            <a:schemeClr val="tx1"/>
                          </a:solidFill>
                          <a:latin typeface="Arial" panose="020B0604020202020204" pitchFamily="34" charset="0"/>
                          <a:cs typeface="Arial" panose="020B0604020202020204" pitchFamily="34" charset="0"/>
                        </a:rPr>
                        <a: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baseline="0" dirty="0" smtClean="0">
                          <a:solidFill>
                            <a:schemeClr val="tx1"/>
                          </a:solidFill>
                          <a:latin typeface="Arial" panose="020B0604020202020204" pitchFamily="34" charset="0"/>
                          <a:cs typeface="Arial" panose="020B0604020202020204" pitchFamily="34" charset="0"/>
                        </a:rPr>
                        <a:t>Target 11/16</a:t>
                      </a: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Not yet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measurable;</a:t>
                      </a:r>
                      <a:r>
                        <a:rPr lang="en-US" sz="1000" b="0" baseline="0" dirty="0" smtClean="0">
                          <a:solidFill>
                            <a:schemeClr val="tx1"/>
                          </a:solidFill>
                          <a:latin typeface="Arial" panose="020B0604020202020204" pitchFamily="34" charset="0"/>
                          <a:cs typeface="Arial" panose="020B0604020202020204" pitchFamily="34" charset="0"/>
                        </a:rPr>
                        <a: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baseline="0" dirty="0" smtClean="0">
                          <a:solidFill>
                            <a:schemeClr val="tx1"/>
                          </a:solidFill>
                          <a:latin typeface="Arial" panose="020B0604020202020204" pitchFamily="34" charset="0"/>
                          <a:cs typeface="Arial" panose="020B0604020202020204" pitchFamily="34" charset="0"/>
                        </a:rPr>
                        <a:t>Target 11/16</a:t>
                      </a: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16165">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BSI</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2</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16165">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SIS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16165">
                <a:tc vMerge="1">
                  <a:txBody>
                    <a:bodyPr/>
                    <a:lstStyle/>
                    <a:p>
                      <a:endParaRPr lang="en-GB"/>
                    </a:p>
                  </a:txBody>
                  <a:tcP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Servers with Security</a:t>
                      </a:r>
                      <a:r>
                        <a:rPr lang="en-US" sz="1000" b="0" i="0" baseline="0" dirty="0" smtClean="0">
                          <a:solidFill>
                            <a:schemeClr val="tx1"/>
                          </a:solidFill>
                          <a:latin typeface="Arial" panose="020B0604020202020204" pitchFamily="34" charset="0"/>
                          <a:cs typeface="Arial" panose="020B0604020202020204" pitchFamily="34" charset="0"/>
                        </a:rPr>
                        <a:t> Compliant Operating Systems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&lt;</a:t>
                      </a:r>
                      <a:r>
                        <a:rPr lang="en-US" sz="1000" b="0" strike="noStrike" baseline="0" dirty="0" smtClean="0">
                          <a:solidFill>
                            <a:schemeClr val="tx1"/>
                          </a:solidFill>
                          <a:latin typeface="Arial" panose="020B0604020202020204" pitchFamily="34" charset="0"/>
                          <a:cs typeface="Arial" panose="020B0604020202020204" pitchFamily="34" charset="0"/>
                        </a:rPr>
                        <a:t>95%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95.7%</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96.1%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97.98%</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635778">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&lt;</a:t>
                      </a:r>
                      <a:r>
                        <a:rPr lang="en-US" sz="1000" b="0" strike="noStrike" baseline="0" dirty="0" smtClean="0">
                          <a:solidFill>
                            <a:schemeClr val="tx1"/>
                          </a:solidFill>
                          <a:latin typeface="Arial" panose="020B0604020202020204" pitchFamily="34" charset="0"/>
                          <a:cs typeface="Arial" panose="020B0604020202020204" pitchFamily="34" charset="0"/>
                        </a:rPr>
                        <a:t>95%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89.31%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Not yet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measurable. Target 12/16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Not yet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measurable. Target 12/16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16165">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BSPR</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u="sng" strike="noStrike" kern="1200" baseline="0" dirty="0" smtClean="0">
                          <a:solidFill>
                            <a:schemeClr val="tx1"/>
                          </a:solidFill>
                          <a:effectLst/>
                          <a:latin typeface="Arial" panose="020B0604020202020204" pitchFamily="34" charset="0"/>
                          <a:ea typeface="+mn-ea"/>
                          <a:cs typeface="Arial" panose="020B0604020202020204" pitchFamily="34" charset="0"/>
                        </a:rPr>
                        <a:t>&lt;</a:t>
                      </a: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95%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100%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100%</a:t>
                      </a:r>
                      <a:endParaRPr lang="en-US" sz="1000" b="0" u="none" strike="noStrike" kern="1200" baseline="0" dirty="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635778">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SSLLC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Not yet measurable. Target 11/16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Not yet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measurable. Target 11/16</a:t>
                      </a:r>
                      <a:endParaRPr lang="en-US" sz="1000" b="0" u="none" strike="noStrike" kern="1200" baseline="0" dirty="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Not yet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measurable. Target 11/16</a:t>
                      </a:r>
                      <a:endParaRPr lang="en-US" sz="1000" b="0" u="none" strike="noStrike" kern="1200" baseline="0" dirty="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Not yet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measurable. Target 11/16</a:t>
                      </a:r>
                      <a:endParaRPr lang="en-US" sz="1000" b="0" u="none" strike="noStrike" kern="1200" baseline="0" dirty="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635778">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BSI</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Not yet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measurable. Target</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 Q1-17</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Not yet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measurable. Target</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 Q1-17</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smtClean="0">
                          <a:solidFill>
                            <a:schemeClr val="tx1"/>
                          </a:solidFill>
                          <a:effectLst/>
                          <a:latin typeface="Arial" panose="020B0604020202020204" pitchFamily="34" charset="0"/>
                          <a:ea typeface="+mn-ea"/>
                          <a:cs typeface="Arial" panose="020B0604020202020204" pitchFamily="34" charset="0"/>
                        </a:rPr>
                        <a:t>Not yet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smtClean="0">
                          <a:solidFill>
                            <a:schemeClr val="tx1"/>
                          </a:solidFill>
                          <a:effectLst/>
                          <a:latin typeface="Arial" panose="020B0604020202020204" pitchFamily="34" charset="0"/>
                          <a:ea typeface="+mn-ea"/>
                          <a:cs typeface="Arial" panose="020B0604020202020204" pitchFamily="34" charset="0"/>
                        </a:rPr>
                        <a:t>measurable. Target</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smtClean="0">
                          <a:solidFill>
                            <a:schemeClr val="tx1"/>
                          </a:solidFill>
                          <a:effectLst/>
                          <a:latin typeface="Arial" panose="020B0604020202020204" pitchFamily="34" charset="0"/>
                          <a:ea typeface="+mn-ea"/>
                          <a:cs typeface="Arial" panose="020B0604020202020204" pitchFamily="34" charset="0"/>
                        </a:rPr>
                        <a:t> Q1-17</a:t>
                      </a:r>
                      <a:endPar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Not yet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measurable. Target</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 Q1-17</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16165">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SIS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u="sng" strike="noStrike" kern="1200" baseline="0" dirty="0" smtClean="0">
                          <a:solidFill>
                            <a:schemeClr val="tx1"/>
                          </a:solidFill>
                          <a:effectLst/>
                          <a:latin typeface="Arial" panose="020B0604020202020204" pitchFamily="34" charset="0"/>
                          <a:ea typeface="+mn-ea"/>
                          <a:cs typeface="Arial" panose="020B0604020202020204" pitchFamily="34" charset="0"/>
                        </a:rPr>
                        <a:t>&lt;</a:t>
                      </a: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95%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88.81%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89.00%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87.00%</a:t>
                      </a:r>
                      <a:endParaRPr lang="en-US" sz="1000" b="0" u="none" strike="noStrike" kern="1200" baseline="0" dirty="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r>
            </a:tbl>
          </a:graphicData>
        </a:graphic>
      </p:graphicFrame>
    </p:spTree>
    <p:extLst>
      <p:ext uri="{BB962C8B-B14F-4D97-AF65-F5344CB8AC3E}">
        <p14:creationId xmlns:p14="http://schemas.microsoft.com/office/powerpoint/2010/main" val="20315197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095803881"/>
              </p:ext>
            </p:extLst>
          </p:nvPr>
        </p:nvGraphicFramePr>
        <p:xfrm>
          <a:off x="343313" y="720110"/>
          <a:ext cx="6704032" cy="5756589"/>
        </p:xfrm>
        <a:graphic>
          <a:graphicData uri="http://schemas.openxmlformats.org/drawingml/2006/table">
            <a:tbl>
              <a:tblPr firstRow="1" bandRow="1"/>
              <a:tblGrid>
                <a:gridCol w="774287"/>
                <a:gridCol w="1782618"/>
                <a:gridCol w="674254"/>
                <a:gridCol w="711200"/>
                <a:gridCol w="83128"/>
                <a:gridCol w="932872"/>
                <a:gridCol w="895928"/>
                <a:gridCol w="849745"/>
              </a:tblGrid>
              <a:tr h="236093">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950" b="1" dirty="0" smtClean="0">
                          <a:solidFill>
                            <a:srgbClr val="FF0000"/>
                          </a:solidFill>
                          <a:latin typeface="Arial" panose="020B0604020202020204" pitchFamily="34" charset="0"/>
                          <a:cs typeface="Arial" panose="020B0604020202020204" pitchFamily="34" charset="0"/>
                        </a:rPr>
                        <a:t>Monthly</a:t>
                      </a:r>
                      <a:r>
                        <a:rPr lang="en-US" sz="950" b="1" baseline="0" dirty="0" smtClean="0">
                          <a:solidFill>
                            <a:srgbClr val="FF0000"/>
                          </a:solidFill>
                          <a:latin typeface="Arial" panose="020B0604020202020204" pitchFamily="34" charset="0"/>
                          <a:cs typeface="Arial" panose="020B0604020202020204" pitchFamily="34" charset="0"/>
                        </a:rPr>
                        <a:t> Metrics</a:t>
                      </a:r>
                      <a:endParaRPr lang="en-US" sz="95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spcBef>
                          <a:spcPts val="200"/>
                        </a:spcBef>
                        <a:spcAft>
                          <a:spcPts val="200"/>
                        </a:spcAft>
                      </a:pPr>
                      <a:r>
                        <a:rPr lang="en-US" sz="950" b="1" dirty="0" smtClean="0">
                          <a:solidFill>
                            <a:schemeClr val="tx1"/>
                          </a:solidFill>
                          <a:latin typeface="Arial" panose="020B0604020202020204" pitchFamily="34" charset="0"/>
                          <a:cs typeface="Arial" panose="020B0604020202020204" pitchFamily="34" charset="0"/>
                        </a:rPr>
                        <a:t>Metric</a:t>
                      </a:r>
                      <a:endParaRPr lang="en-US" sz="95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950" b="1" dirty="0" smtClean="0">
                          <a:solidFill>
                            <a:schemeClr val="tx1"/>
                          </a:solidFill>
                          <a:latin typeface="Arial" panose="020B0604020202020204" pitchFamily="34" charset="0"/>
                          <a:cs typeface="Arial" panose="020B0604020202020204" pitchFamily="34" charset="0"/>
                        </a:rPr>
                        <a:t>Portfolio</a:t>
                      </a:r>
                      <a:endParaRPr lang="en-US" sz="95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950" b="1" kern="1200" dirty="0" smtClean="0">
                          <a:solidFill>
                            <a:schemeClr val="bg1"/>
                          </a:solidFill>
                          <a:latin typeface="Arial" panose="020B0604020202020204" pitchFamily="34" charset="0"/>
                          <a:ea typeface="ＭＳ Ｐゴシック"/>
                          <a:cs typeface="Arial" panose="020B0604020202020204" pitchFamily="34" charset="0"/>
                        </a:rPr>
                        <a:t>Threshold</a:t>
                      </a:r>
                      <a:endParaRPr lang="en-US" sz="950" b="1" kern="1200" dirty="0">
                        <a:solidFill>
                          <a:schemeClr val="bg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spcBef>
                          <a:spcPts val="200"/>
                        </a:spcBef>
                        <a:spcAft>
                          <a:spcPts val="200"/>
                        </a:spcAft>
                      </a:pPr>
                      <a:endParaRPr lang="en-US" sz="95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950" b="1" kern="1200" dirty="0" smtClean="0">
                          <a:solidFill>
                            <a:schemeClr val="tx1"/>
                          </a:solidFill>
                          <a:latin typeface="Arial" panose="020B0604020202020204" pitchFamily="34" charset="0"/>
                          <a:ea typeface="ＭＳ Ｐゴシック"/>
                          <a:cs typeface="Arial" panose="020B0604020202020204" pitchFamily="34" charset="0"/>
                        </a:rPr>
                        <a:t>Nov 16</a:t>
                      </a:r>
                      <a:endParaRPr lang="en-US" sz="95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950" b="1" kern="1200" dirty="0" smtClean="0">
                          <a:solidFill>
                            <a:schemeClr val="tx1"/>
                          </a:solidFill>
                          <a:latin typeface="Arial" panose="020B0604020202020204" pitchFamily="34" charset="0"/>
                          <a:ea typeface="ＭＳ Ｐゴシック"/>
                          <a:cs typeface="Arial" panose="020B0604020202020204" pitchFamily="34" charset="0"/>
                        </a:rPr>
                        <a:t>Oct 16</a:t>
                      </a:r>
                      <a:endParaRPr lang="en-US" sz="95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950" b="1" kern="1200" dirty="0" smtClean="0">
                          <a:solidFill>
                            <a:schemeClr val="tx1"/>
                          </a:solidFill>
                          <a:latin typeface="Arial" panose="020B0604020202020204" pitchFamily="34" charset="0"/>
                          <a:ea typeface="ＭＳ Ｐゴシック"/>
                          <a:cs typeface="Arial" panose="020B0604020202020204" pitchFamily="34" charset="0"/>
                        </a:rPr>
                        <a:t>Sep</a:t>
                      </a:r>
                      <a:r>
                        <a:rPr lang="en-US" sz="950" b="1" kern="1200" baseline="0" dirty="0" smtClean="0">
                          <a:solidFill>
                            <a:schemeClr val="tx1"/>
                          </a:solidFill>
                          <a:latin typeface="Arial" panose="020B0604020202020204" pitchFamily="34" charset="0"/>
                          <a:ea typeface="ＭＳ Ｐゴシック"/>
                          <a:cs typeface="Arial" panose="020B0604020202020204" pitchFamily="34" charset="0"/>
                        </a:rPr>
                        <a:t> 16</a:t>
                      </a:r>
                      <a:endParaRPr lang="en-US" sz="95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36093">
                <a:tc rowSpan="23">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950" b="1" dirty="0" smtClean="0">
                          <a:solidFill>
                            <a:schemeClr val="tx1"/>
                          </a:solidFill>
                          <a:latin typeface="Arial" panose="020B0604020202020204" pitchFamily="34" charset="0"/>
                          <a:cs typeface="Arial" panose="020B0604020202020204" pitchFamily="34" charset="0"/>
                        </a:rPr>
                        <a:t>AML</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nSpc>
                          <a:spcPct val="100000"/>
                        </a:lnSpc>
                        <a:spcBef>
                          <a:spcPts val="200"/>
                        </a:spcBef>
                        <a:spcAft>
                          <a:spcPts val="200"/>
                        </a:spcAft>
                      </a:pPr>
                      <a:r>
                        <a:rPr lang="en-US" sz="950" b="0" i="0" dirty="0" smtClean="0">
                          <a:solidFill>
                            <a:schemeClr val="tx1"/>
                          </a:solidFill>
                          <a:latin typeface="Arial" panose="020B0604020202020204" pitchFamily="34" charset="0"/>
                          <a:cs typeface="Arial" panose="020B0604020202020204" pitchFamily="34" charset="0"/>
                        </a:rPr>
                        <a:t>Percentage of high risk customers</a:t>
                      </a:r>
                      <a:endParaRPr lang="en-US" sz="95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dirty="0" smtClean="0">
                          <a:solidFill>
                            <a:schemeClr val="tx1"/>
                          </a:solidFill>
                          <a:latin typeface="Arial" panose="020B0604020202020204" pitchFamily="34" charset="0"/>
                          <a:cs typeface="Arial" panose="020B0604020202020204" pitchFamily="34" charset="0"/>
                        </a:rPr>
                        <a:t>SBNA</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2.1%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950" b="1" dirty="0" smtClean="0">
                          <a:solidFill>
                            <a:schemeClr val="tx1"/>
                          </a:solidFill>
                          <a:latin typeface="Arial" panose="020B0604020202020204" pitchFamily="34" charset="0"/>
                          <a:cs typeface="Arial" panose="020B0604020202020204" pitchFamily="34" charset="0"/>
                        </a:rPr>
                        <a:t>0.6%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950" b="0" dirty="0" smtClean="0">
                          <a:solidFill>
                            <a:schemeClr val="tx1"/>
                          </a:solidFill>
                          <a:latin typeface="Arial" panose="020B0604020202020204" pitchFamily="34" charset="0"/>
                          <a:cs typeface="Arial" panose="020B0604020202020204" pitchFamily="34" charset="0"/>
                        </a:rPr>
                        <a:t>0.6%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950" b="0" dirty="0" smtClean="0">
                          <a:solidFill>
                            <a:schemeClr val="tx1"/>
                          </a:solidFill>
                          <a:latin typeface="Arial" panose="020B0604020202020204" pitchFamily="34" charset="0"/>
                          <a:cs typeface="Arial" panose="020B0604020202020204" pitchFamily="34" charset="0"/>
                        </a:rPr>
                        <a:t>0.5%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6093">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SC</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5.1%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endParaRPr lang="en-US" sz="9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950" b="1" kern="1200" dirty="0" smtClean="0">
                          <a:solidFill>
                            <a:schemeClr val="tx1"/>
                          </a:solidFill>
                          <a:latin typeface="Arial" panose="020B0604020202020204" pitchFamily="34" charset="0"/>
                          <a:ea typeface="+mn-ea"/>
                          <a:cs typeface="Arial" panose="020B0604020202020204" pitchFamily="34" charset="0"/>
                        </a:rPr>
                        <a:t>1.3%</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1.3%</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1.3%</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6093">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BSI</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15.0%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50" b="1" dirty="0" smtClean="0">
                          <a:solidFill>
                            <a:schemeClr val="tx1"/>
                          </a:solidFill>
                          <a:latin typeface="Arial" panose="020B0604020202020204" pitchFamily="34" charset="0"/>
                          <a:cs typeface="Arial" panose="020B0604020202020204" pitchFamily="34" charset="0"/>
                        </a:rPr>
                        <a:t>10.6%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10.7%</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10.8%</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6093">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BSPR</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950" b="1" kern="1200" dirty="0" smtClean="0">
                          <a:solidFill>
                            <a:schemeClr val="tx1"/>
                          </a:solidFill>
                          <a:latin typeface="Arial" panose="020B0604020202020204" pitchFamily="34" charset="0"/>
                          <a:ea typeface="+mn-ea"/>
                          <a:cs typeface="Arial" panose="020B0604020202020204" pitchFamily="34" charset="0"/>
                        </a:rPr>
                        <a:t>1.0%</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1.0%</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1.0%</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6093">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SSLLC</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2.1%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1" dirty="0" smtClean="0">
                          <a:solidFill>
                            <a:schemeClr val="tx1"/>
                          </a:solidFill>
                          <a:latin typeface="Arial" panose="020B0604020202020204" pitchFamily="34" charset="0"/>
                          <a:cs typeface="Arial" panose="020B0604020202020204" pitchFamily="34" charset="0"/>
                        </a:rPr>
                        <a:t>0.3%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0.3%</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0.5%</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6093">
                <a:tc vMerge="1">
                  <a:txBody>
                    <a:bodyPr/>
                    <a:lstStyle/>
                    <a:p>
                      <a:endParaRPr lang="en-US"/>
                    </a:p>
                  </a:txBody>
                  <a:tcPr/>
                </a:tc>
                <a:tc vMerge="1">
                  <a:txBody>
                    <a:bodyPr/>
                    <a:lstStyle/>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SIS</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strike="noStrike" baseline="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1" dirty="0" smtClean="0">
                          <a:solidFill>
                            <a:schemeClr val="tx1"/>
                          </a:solidFill>
                          <a:latin typeface="Arial" panose="020B0604020202020204" pitchFamily="34" charset="0"/>
                          <a:cs typeface="Arial" panose="020B0604020202020204" pitchFamily="34" charset="0"/>
                        </a:rPr>
                        <a:t>22.3%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22.5%</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22.3%</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36093">
                <a:tc vMerge="1">
                  <a:txBody>
                    <a:bodyPr/>
                    <a:lstStyle/>
                    <a:p>
                      <a:endParaRPr lang="en-GB"/>
                    </a:p>
                  </a:txBody>
                  <a:tcPr/>
                </a:tc>
                <a:tc rowSpan="6">
                  <a:txBody>
                    <a:bodyPr/>
                    <a:lstStyle/>
                    <a:p>
                      <a:pPr>
                        <a:lnSpc>
                          <a:spcPct val="100000"/>
                        </a:lnSpc>
                        <a:spcBef>
                          <a:spcPts val="200"/>
                        </a:spcBef>
                        <a:spcAft>
                          <a:spcPts val="200"/>
                        </a:spcAft>
                      </a:pPr>
                      <a:r>
                        <a:rPr lang="en-US" sz="950" b="0" i="0" dirty="0" smtClean="0">
                          <a:solidFill>
                            <a:schemeClr val="tx1"/>
                          </a:solidFill>
                          <a:latin typeface="Arial" panose="020B0604020202020204" pitchFamily="34" charset="0"/>
                          <a:cs typeface="Arial" panose="020B0604020202020204" pitchFamily="34" charset="0"/>
                        </a:rPr>
                        <a:t>Number of OFAC blocks and violations</a:t>
                      </a:r>
                      <a:endParaRPr lang="en-US" sz="95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dirty="0" smtClean="0">
                          <a:solidFill>
                            <a:schemeClr val="tx1"/>
                          </a:solidFill>
                          <a:latin typeface="Arial" panose="020B0604020202020204" pitchFamily="34" charset="0"/>
                          <a:cs typeface="Arial" panose="020B0604020202020204" pitchFamily="34" charset="0"/>
                        </a:rPr>
                        <a:t>SBNA</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1"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950" b="0" kern="1200" dirty="0" smtClean="0">
                          <a:solidFill>
                            <a:schemeClr val="tx1"/>
                          </a:solidFill>
                          <a:latin typeface="Arial" panose="020B0604020202020204" pitchFamily="34" charset="0"/>
                          <a:ea typeface="+mn-ea"/>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950" b="0" kern="1200" dirty="0" smtClean="0">
                          <a:solidFill>
                            <a:schemeClr val="tx1"/>
                          </a:solidFill>
                          <a:latin typeface="Arial" panose="020B0604020202020204" pitchFamily="34" charset="0"/>
                          <a:ea typeface="+mn-ea"/>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6093">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SC</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950" b="1" kern="1200" dirty="0" smtClean="0">
                          <a:solidFill>
                            <a:schemeClr val="tx1"/>
                          </a:solidFill>
                          <a:latin typeface="Arial" panose="020B0604020202020204" pitchFamily="34" charset="0"/>
                          <a:ea typeface="+mn-ea"/>
                          <a:cs typeface="Arial" panose="020B0604020202020204" pitchFamily="34" charset="0"/>
                        </a:rPr>
                        <a:t>0</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950" b="0" kern="1200" dirty="0" smtClean="0">
                          <a:solidFill>
                            <a:schemeClr val="tx1"/>
                          </a:solidFill>
                          <a:latin typeface="Arial" panose="020B0604020202020204" pitchFamily="34" charset="0"/>
                          <a:ea typeface="+mn-ea"/>
                          <a:cs typeface="Arial" panose="020B0604020202020204" pitchFamily="34" charset="0"/>
                        </a:rPr>
                        <a:t>0</a:t>
                      </a:r>
                      <a:endParaRPr lang="en-US" sz="9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950" b="0" kern="1200" dirty="0" smtClean="0">
                          <a:solidFill>
                            <a:schemeClr val="tx1"/>
                          </a:solidFill>
                          <a:latin typeface="Arial" panose="020B0604020202020204" pitchFamily="34" charset="0"/>
                          <a:ea typeface="+mn-ea"/>
                          <a:cs typeface="Arial" panose="020B0604020202020204" pitchFamily="34" charset="0"/>
                        </a:rPr>
                        <a:t>0</a:t>
                      </a:r>
                      <a:endParaRPr lang="en-US" sz="9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6093">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BSI</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50" b="1"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950" b="0" kern="1200" dirty="0" smtClean="0">
                          <a:solidFill>
                            <a:schemeClr val="tx1"/>
                          </a:solidFill>
                          <a:latin typeface="Arial" panose="020B0604020202020204" pitchFamily="34" charset="0"/>
                          <a:ea typeface="+mn-ea"/>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950" b="0" kern="1200" dirty="0" smtClean="0">
                          <a:solidFill>
                            <a:schemeClr val="tx1"/>
                          </a:solidFill>
                          <a:latin typeface="Arial" panose="020B0604020202020204" pitchFamily="34" charset="0"/>
                          <a:ea typeface="+mn-ea"/>
                          <a:cs typeface="Arial" panose="020B0604020202020204" pitchFamily="34" charset="0"/>
                        </a:rPr>
                        <a:t>0</a:t>
                      </a:r>
                      <a:endParaRPr lang="en-US" sz="9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6093">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BSPR</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950" b="1" kern="1200" dirty="0" smtClean="0">
                          <a:solidFill>
                            <a:schemeClr val="tx1"/>
                          </a:solidFill>
                          <a:latin typeface="Arial" panose="020B0604020202020204" pitchFamily="34" charset="0"/>
                          <a:ea typeface="+mn-ea"/>
                          <a:cs typeface="Arial" panose="020B0604020202020204" pitchFamily="34" charset="0"/>
                        </a:rPr>
                        <a:t>0</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950" b="0" kern="1200" dirty="0" smtClean="0">
                          <a:solidFill>
                            <a:schemeClr val="tx1"/>
                          </a:solidFill>
                          <a:latin typeface="Arial" panose="020B0604020202020204" pitchFamily="34" charset="0"/>
                          <a:ea typeface="+mn-ea"/>
                          <a:cs typeface="Arial" panose="020B0604020202020204" pitchFamily="34" charset="0"/>
                        </a:rPr>
                        <a:t>0</a:t>
                      </a:r>
                      <a:endParaRPr lang="en-US" sz="9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950" b="0" kern="1200" dirty="0" smtClean="0">
                          <a:solidFill>
                            <a:schemeClr val="tx1"/>
                          </a:solidFill>
                          <a:latin typeface="Arial" panose="020B0604020202020204" pitchFamily="34" charset="0"/>
                          <a:ea typeface="+mn-ea"/>
                          <a:cs typeface="Arial" panose="020B0604020202020204" pitchFamily="34" charset="0"/>
                        </a:rPr>
                        <a:t>0</a:t>
                      </a:r>
                      <a:endParaRPr lang="en-US" sz="9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6093">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SSLLC</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950" b="1" kern="1200" dirty="0" smtClean="0">
                          <a:solidFill>
                            <a:schemeClr val="tx1"/>
                          </a:solidFill>
                          <a:latin typeface="Arial" panose="020B0604020202020204" pitchFamily="34" charset="0"/>
                          <a:ea typeface="+mn-ea"/>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950" b="0" kern="1200" dirty="0" smtClean="0">
                          <a:solidFill>
                            <a:schemeClr val="tx1"/>
                          </a:solidFill>
                          <a:latin typeface="Arial" panose="020B0604020202020204" pitchFamily="34" charset="0"/>
                          <a:ea typeface="+mn-ea"/>
                          <a:cs typeface="Arial" panose="020B0604020202020204" pitchFamily="34" charset="0"/>
                        </a:rPr>
                        <a:t>0</a:t>
                      </a:r>
                      <a:endParaRPr lang="en-US" sz="9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950" b="0" kern="1200" dirty="0" smtClean="0">
                          <a:solidFill>
                            <a:schemeClr val="tx1"/>
                          </a:solidFill>
                          <a:latin typeface="Arial" panose="020B0604020202020204" pitchFamily="34" charset="0"/>
                          <a:ea typeface="+mn-ea"/>
                          <a:cs typeface="Arial" panose="020B0604020202020204" pitchFamily="34" charset="0"/>
                        </a:rPr>
                        <a:t>0</a:t>
                      </a:r>
                      <a:endParaRPr lang="en-US" sz="9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6093">
                <a:tc vMerge="1">
                  <a:txBody>
                    <a:bodyPr/>
                    <a:lstStyle/>
                    <a:p>
                      <a:endParaRPr lang="en-US"/>
                    </a:p>
                  </a:txBody>
                  <a:tcPr/>
                </a:tc>
                <a:tc vMerge="1">
                  <a:txBody>
                    <a:bodyPr/>
                    <a:lstStyle/>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SIS</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strike="noStrike" baseline="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1"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r>
                        <a:rPr lang="en-US" sz="950" b="0" kern="1200" dirty="0" smtClean="0">
                          <a:solidFill>
                            <a:schemeClr val="tx1"/>
                          </a:solidFill>
                          <a:latin typeface="Arial" panose="020B0604020202020204" pitchFamily="34" charset="0"/>
                          <a:ea typeface="+mn-ea"/>
                          <a:cs typeface="Arial" panose="020B0604020202020204" pitchFamily="34" charset="0"/>
                        </a:rPr>
                        <a:t>0</a:t>
                      </a:r>
                      <a:endParaRPr lang="en-US" sz="9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r>
                        <a:rPr lang="en-US" sz="950" b="0" kern="1200" dirty="0" smtClean="0">
                          <a:solidFill>
                            <a:schemeClr val="tx1"/>
                          </a:solidFill>
                          <a:latin typeface="Arial" panose="020B0604020202020204" pitchFamily="34" charset="0"/>
                          <a:ea typeface="+mn-ea"/>
                          <a:cs typeface="Arial" panose="020B0604020202020204" pitchFamily="34" charset="0"/>
                        </a:rPr>
                        <a:t>0</a:t>
                      </a:r>
                      <a:endParaRPr lang="en-US" sz="9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36093">
                <a:tc vMerge="1">
                  <a:txBody>
                    <a:bodyPr/>
                    <a:lstStyle/>
                    <a:p>
                      <a:endParaRPr lang="en-US"/>
                    </a:p>
                  </a:txBody>
                  <a:tcPr/>
                </a:tc>
                <a:tc rowSpan="6">
                  <a:txBody>
                    <a:bodyPr/>
                    <a:lstStyle/>
                    <a:p>
                      <a:pPr>
                        <a:lnSpc>
                          <a:spcPct val="100000"/>
                        </a:lnSpc>
                        <a:spcBef>
                          <a:spcPts val="200"/>
                        </a:spcBef>
                        <a:spcAft>
                          <a:spcPts val="200"/>
                        </a:spcAft>
                      </a:pPr>
                      <a:r>
                        <a:rPr lang="en-US" sz="950" b="0" i="0" dirty="0" smtClean="0">
                          <a:solidFill>
                            <a:schemeClr val="tx1"/>
                          </a:solidFill>
                          <a:latin typeface="Arial" panose="020B0604020202020204" pitchFamily="34" charset="0"/>
                          <a:cs typeface="Arial" panose="020B0604020202020204" pitchFamily="34" charset="0"/>
                        </a:rPr>
                        <a:t>Percentage of pending KYC updates overdue (&gt;90 days)</a:t>
                      </a:r>
                      <a:endParaRPr lang="en-US" sz="95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dirty="0" smtClean="0">
                          <a:solidFill>
                            <a:schemeClr val="tx1"/>
                          </a:solidFill>
                          <a:latin typeface="Arial" panose="020B0604020202020204" pitchFamily="34" charset="0"/>
                          <a:cs typeface="Arial" panose="020B0604020202020204" pitchFamily="34" charset="0"/>
                        </a:rPr>
                        <a:t>SBNA</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1" dirty="0" smtClean="0">
                          <a:solidFill>
                            <a:schemeClr val="tx1"/>
                          </a:solidFill>
                          <a:latin typeface="Arial" panose="020B0604020202020204" pitchFamily="34" charset="0"/>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950" b="0" kern="1200" dirty="0" smtClean="0">
                          <a:solidFill>
                            <a:schemeClr val="tx1"/>
                          </a:solidFill>
                          <a:latin typeface="Arial" panose="020B0604020202020204" pitchFamily="34" charset="0"/>
                          <a:ea typeface="+mn-ea"/>
                          <a:cs typeface="Arial" panose="020B0604020202020204" pitchFamily="34" charset="0"/>
                        </a:rPr>
                        <a:t>0.7%</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950" b="0" kern="1200" dirty="0" smtClean="0">
                          <a:solidFill>
                            <a:schemeClr val="tx1"/>
                          </a:solidFill>
                          <a:latin typeface="Arial" panose="020B0604020202020204" pitchFamily="34" charset="0"/>
                          <a:ea typeface="+mn-ea"/>
                          <a:cs typeface="Arial" panose="020B0604020202020204" pitchFamily="34" charset="0"/>
                        </a:rPr>
                        <a:t>0.5%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6093">
                <a:tc vMerge="1">
                  <a:txBody>
                    <a:bodyPr/>
                    <a:lstStyle/>
                    <a:p>
                      <a:endParaRPr lang="en-US"/>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50" b="0" dirty="0" smtClean="0">
                          <a:solidFill>
                            <a:schemeClr val="tx1"/>
                          </a:solidFill>
                          <a:latin typeface="Arial" panose="020B0604020202020204" pitchFamily="34" charset="0"/>
                          <a:cs typeface="Arial" panose="020B0604020202020204" pitchFamily="34" charset="0"/>
                        </a:rPr>
                        <a:t>SC</a:t>
                      </a:r>
                      <a:r>
                        <a:rPr lang="en-US" sz="950" b="1" baseline="30000" dirty="0" smtClean="0">
                          <a:solidFill>
                            <a:schemeClr val="tx1"/>
                          </a:solidFill>
                          <a:latin typeface="Arial" panose="020B0604020202020204" pitchFamily="34" charset="0"/>
                          <a:cs typeface="Arial" panose="020B0604020202020204" pitchFamily="34" charset="0"/>
                        </a:rPr>
                        <a:t>1</a:t>
                      </a:r>
                      <a:endParaRPr lang="en-US" sz="950" b="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50" b="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950" b="1" kern="1200" dirty="0" smtClean="0">
                          <a:solidFill>
                            <a:schemeClr val="tx1"/>
                          </a:solidFill>
                          <a:latin typeface="Arial" panose="020B0604020202020204" pitchFamily="34" charset="0"/>
                          <a:ea typeface="+mn-ea"/>
                          <a:cs typeface="Arial" panose="020B0604020202020204" pitchFamily="34" charset="0"/>
                        </a:rPr>
                        <a:t>NA</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r>
                        <a:rPr lang="en-US" sz="950" b="0" kern="1200" dirty="0" smtClean="0">
                          <a:solidFill>
                            <a:schemeClr val="tx1"/>
                          </a:solidFill>
                          <a:latin typeface="Arial" panose="020B0604020202020204" pitchFamily="34" charset="0"/>
                          <a:ea typeface="+mn-ea"/>
                          <a:cs typeface="Arial" panose="020B0604020202020204" pitchFamily="34" charset="0"/>
                        </a:rPr>
                        <a:t>NA</a:t>
                      </a:r>
                      <a:endParaRPr lang="en-US" sz="9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r>
                        <a:rPr lang="en-US" sz="950" b="0" kern="1200" dirty="0" smtClean="0">
                          <a:solidFill>
                            <a:schemeClr val="tx1"/>
                          </a:solidFill>
                          <a:latin typeface="Arial" panose="020B0604020202020204" pitchFamily="34" charset="0"/>
                          <a:ea typeface="+mn-ea"/>
                          <a:cs typeface="Arial" panose="020B0604020202020204" pitchFamily="34" charset="0"/>
                        </a:rPr>
                        <a:t>NA</a:t>
                      </a:r>
                      <a:endParaRPr lang="en-US" sz="9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36093">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BSI</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50" b="1" dirty="0" smtClean="0">
                          <a:solidFill>
                            <a:schemeClr val="tx1"/>
                          </a:solidFill>
                          <a:latin typeface="Arial" panose="020B0604020202020204" pitchFamily="34" charset="0"/>
                          <a:cs typeface="Arial" panose="020B0604020202020204" pitchFamily="34" charset="0"/>
                        </a:rPr>
                        <a:t>2.9%</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950" b="0" kern="1200" dirty="0" smtClean="0">
                          <a:solidFill>
                            <a:schemeClr val="tx1"/>
                          </a:solidFill>
                          <a:latin typeface="Arial" panose="020B0604020202020204" pitchFamily="34" charset="0"/>
                          <a:ea typeface="+mn-ea"/>
                          <a:cs typeface="Arial" panose="020B0604020202020204" pitchFamily="34" charset="0"/>
                        </a:rPr>
                        <a:t>5.4%</a:t>
                      </a:r>
                      <a:endParaRPr lang="en-US" sz="9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marL="0" algn="ctr" defTabSz="457200" rtl="0" eaLnBrk="1" latinLnBrk="0" hangingPunct="1">
                        <a:lnSpc>
                          <a:spcPct val="100000"/>
                        </a:lnSpc>
                      </a:pPr>
                      <a:r>
                        <a:rPr lang="en-US" sz="950" b="0" kern="1200" dirty="0" smtClean="0">
                          <a:solidFill>
                            <a:schemeClr val="tx1"/>
                          </a:solidFill>
                          <a:latin typeface="Arial" panose="020B0604020202020204" pitchFamily="34" charset="0"/>
                          <a:ea typeface="+mn-ea"/>
                          <a:cs typeface="Arial" panose="020B0604020202020204" pitchFamily="34" charset="0"/>
                        </a:rPr>
                        <a:t>4.1%</a:t>
                      </a:r>
                      <a:endParaRPr lang="en-US" sz="9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r>
              <a:tr h="236093">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BSPR</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50" b="1" kern="1200" dirty="0" smtClean="0">
                          <a:solidFill>
                            <a:schemeClr val="tx1"/>
                          </a:solidFill>
                          <a:latin typeface="Arial" panose="020B0604020202020204" pitchFamily="34" charset="0"/>
                          <a:ea typeface="+mn-ea"/>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50" b="0" kern="1200" dirty="0" smtClean="0">
                          <a:solidFill>
                            <a:schemeClr val="tx1"/>
                          </a:solidFill>
                          <a:latin typeface="Arial" panose="020B0604020202020204" pitchFamily="34" charset="0"/>
                          <a:ea typeface="+mn-ea"/>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50" b="0" kern="1200" dirty="0" smtClean="0">
                          <a:solidFill>
                            <a:schemeClr val="tx1"/>
                          </a:solidFill>
                          <a:latin typeface="Arial" panose="020B0604020202020204" pitchFamily="34" charset="0"/>
                          <a:ea typeface="+mn-ea"/>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6093">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SSLLC</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1" dirty="0" smtClean="0">
                          <a:solidFill>
                            <a:schemeClr val="tx1"/>
                          </a:solidFill>
                          <a:latin typeface="Arial" panose="020B0604020202020204" pitchFamily="34" charset="0"/>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950" b="0" kern="1200" dirty="0" smtClean="0">
                          <a:solidFill>
                            <a:schemeClr val="tx1"/>
                          </a:solidFill>
                          <a:latin typeface="Arial" panose="020B0604020202020204" pitchFamily="34" charset="0"/>
                          <a:ea typeface="+mn-ea"/>
                          <a:cs typeface="Arial" panose="020B0604020202020204" pitchFamily="34" charset="0"/>
                        </a:rPr>
                        <a:t>0.0%</a:t>
                      </a:r>
                      <a:endParaRPr lang="en-US" sz="9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950" b="0" kern="1200" dirty="0" smtClean="0">
                          <a:solidFill>
                            <a:schemeClr val="tx1"/>
                          </a:solidFill>
                          <a:latin typeface="Arial" panose="020B0604020202020204" pitchFamily="34" charset="0"/>
                          <a:ea typeface="+mn-ea"/>
                          <a:cs typeface="Arial" panose="020B0604020202020204" pitchFamily="34" charset="0"/>
                        </a:rPr>
                        <a:t>0.0%</a:t>
                      </a:r>
                      <a:endParaRPr lang="en-US" sz="9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6093">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SIS</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strike="noStrike" baseline="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1" dirty="0" smtClean="0">
                          <a:solidFill>
                            <a:schemeClr val="tx1"/>
                          </a:solidFill>
                          <a:latin typeface="Arial" panose="020B0604020202020204" pitchFamily="34" charset="0"/>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r>
                        <a:rPr lang="en-US" sz="950" b="0" kern="1200" dirty="0" smtClean="0">
                          <a:solidFill>
                            <a:schemeClr val="tx1"/>
                          </a:solidFill>
                          <a:latin typeface="Arial" panose="020B0604020202020204" pitchFamily="34" charset="0"/>
                          <a:ea typeface="+mn-ea"/>
                          <a:cs typeface="Arial" panose="020B0604020202020204" pitchFamily="34" charset="0"/>
                        </a:rPr>
                        <a:t>0.0%</a:t>
                      </a:r>
                      <a:endParaRPr lang="en-US" sz="9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r>
                        <a:rPr lang="en-US" sz="950" b="0" kern="1200" dirty="0" smtClean="0">
                          <a:solidFill>
                            <a:schemeClr val="tx1"/>
                          </a:solidFill>
                          <a:latin typeface="Arial" panose="020B0604020202020204" pitchFamily="34" charset="0"/>
                          <a:ea typeface="+mn-ea"/>
                          <a:cs typeface="Arial" panose="020B0604020202020204" pitchFamily="34" charset="0"/>
                        </a:rPr>
                        <a:t>0.0%</a:t>
                      </a:r>
                      <a:endParaRPr lang="en-US" sz="9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43471">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950" b="0" i="0" dirty="0" smtClean="0">
                          <a:solidFill>
                            <a:schemeClr val="tx1"/>
                          </a:solidFill>
                          <a:latin typeface="Arial" panose="020B0604020202020204" pitchFamily="34" charset="0"/>
                          <a:cs typeface="Arial" panose="020B0604020202020204" pitchFamily="34" charset="0"/>
                        </a:rPr>
                        <a:t>Average percentage of AML transaction monitoring alerts awaiting disposition (&gt;30 days)</a:t>
                      </a:r>
                    </a:p>
                    <a:p>
                      <a:pPr marL="0" marR="0" indent="0" algn="l" defTabSz="457200" rtl="0" eaLnBrk="1" fontAlgn="auto" latinLnBrk="0" hangingPunct="1">
                        <a:lnSpc>
                          <a:spcPct val="100000"/>
                        </a:lnSpc>
                        <a:spcBef>
                          <a:spcPts val="200"/>
                        </a:spcBef>
                        <a:spcAft>
                          <a:spcPts val="200"/>
                        </a:spcAft>
                        <a:buClrTx/>
                        <a:buSzTx/>
                        <a:buFontTx/>
                        <a:buNone/>
                        <a:tabLst/>
                        <a:defRPr/>
                      </a:pPr>
                      <a:endParaRPr lang="en-US" sz="950" b="0" i="0" dirty="0" smtClean="0">
                        <a:solidFill>
                          <a:schemeClr val="tx1"/>
                        </a:solidFill>
                        <a:latin typeface="Arial" panose="020B0604020202020204" pitchFamily="34" charset="0"/>
                        <a:cs typeface="Arial" panose="020B0604020202020204" pitchFamily="34" charset="0"/>
                      </a:endParaRPr>
                    </a:p>
                    <a:p>
                      <a:pPr marL="0" marR="0" indent="0" algn="l" defTabSz="457200" rtl="0" eaLnBrk="1" fontAlgn="auto" latinLnBrk="0" hangingPunct="1">
                        <a:lnSpc>
                          <a:spcPct val="100000"/>
                        </a:lnSpc>
                        <a:spcBef>
                          <a:spcPts val="200"/>
                        </a:spcBef>
                        <a:spcAft>
                          <a:spcPts val="200"/>
                        </a:spcAft>
                        <a:buClrTx/>
                        <a:buSzTx/>
                        <a:buFontTx/>
                        <a:buNone/>
                        <a:tabLst/>
                        <a:defRPr/>
                      </a:pPr>
                      <a:r>
                        <a:rPr lang="en-US" sz="950" b="0" i="0" dirty="0" smtClean="0">
                          <a:solidFill>
                            <a:schemeClr val="tx1"/>
                          </a:solidFill>
                          <a:latin typeface="Arial" panose="020B0604020202020204" pitchFamily="34" charset="0"/>
                          <a:cs typeface="Arial" panose="020B0604020202020204" pitchFamily="34" charset="0"/>
                        </a:rPr>
                        <a:t>Number of AML transaction monitoring alerts awaiting disposition (&gt;60 days)  (</a:t>
                      </a:r>
                      <a:r>
                        <a:rPr lang="en-US" sz="950" b="1" i="0" dirty="0" smtClean="0">
                          <a:solidFill>
                            <a:schemeClr val="tx1"/>
                          </a:solidFill>
                          <a:latin typeface="Arial" panose="020B0604020202020204" pitchFamily="34" charset="0"/>
                          <a:cs typeface="Arial" panose="020B0604020202020204" pitchFamily="34" charset="0"/>
                        </a:rPr>
                        <a:t>BSI)</a:t>
                      </a:r>
                      <a:endParaRPr lang="en-US" sz="950" b="0" i="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spcBef>
                          <a:spcPts val="200"/>
                        </a:spcBef>
                        <a:spcAft>
                          <a:spcPts val="200"/>
                        </a:spcAft>
                      </a:pPr>
                      <a:r>
                        <a:rPr lang="en-US" sz="950" b="0" dirty="0" smtClean="0">
                          <a:solidFill>
                            <a:schemeClr val="tx1"/>
                          </a:solidFill>
                          <a:latin typeface="Arial" panose="020B0604020202020204" pitchFamily="34" charset="0"/>
                          <a:cs typeface="Arial" panose="020B0604020202020204" pitchFamily="34" charset="0"/>
                        </a:rPr>
                        <a:t>SBNA</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15.1%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spcBef>
                          <a:spcPts val="200"/>
                        </a:spcBef>
                        <a:spcAft>
                          <a:spcPts val="200"/>
                        </a:spcAft>
                      </a:pPr>
                      <a:endParaRPr lang="en-US" sz="950" b="1"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1" dirty="0" smtClean="0">
                          <a:solidFill>
                            <a:schemeClr val="tx1"/>
                          </a:solidFill>
                          <a:latin typeface="Arial" panose="020B0604020202020204" pitchFamily="34" charset="0"/>
                          <a:cs typeface="Arial" panose="020B0604020202020204" pitchFamily="34" charset="0"/>
                        </a:rPr>
                        <a:t>25.0%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marL="0" algn="ctr" defTabSz="457200" rtl="0" eaLnBrk="1" latinLnBrk="0" hangingPunct="1">
                        <a:lnSpc>
                          <a:spcPct val="100000"/>
                        </a:lnSpc>
                        <a:spcBef>
                          <a:spcPts val="200"/>
                        </a:spcBef>
                        <a:spcAft>
                          <a:spcPts val="200"/>
                        </a:spcAft>
                      </a:pPr>
                      <a:r>
                        <a:rPr lang="en-US" sz="950" b="0" kern="1200" dirty="0" smtClean="0">
                          <a:solidFill>
                            <a:schemeClr val="tx1"/>
                          </a:solidFill>
                          <a:latin typeface="Arial" panose="020B0604020202020204" pitchFamily="34" charset="0"/>
                          <a:ea typeface="+mn-ea"/>
                          <a:cs typeface="Arial" panose="020B0604020202020204" pitchFamily="34" charset="0"/>
                        </a:rPr>
                        <a:t>21.8%</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marL="0" algn="ctr" defTabSz="457200" rtl="0" eaLnBrk="1" latinLnBrk="0" hangingPunct="1">
                        <a:lnSpc>
                          <a:spcPct val="100000"/>
                        </a:lnSpc>
                        <a:spcBef>
                          <a:spcPts val="200"/>
                        </a:spcBef>
                        <a:spcAft>
                          <a:spcPts val="200"/>
                        </a:spcAft>
                      </a:pPr>
                      <a:r>
                        <a:rPr lang="en-US" sz="950" b="0" kern="1200" dirty="0" smtClean="0">
                          <a:solidFill>
                            <a:schemeClr val="tx1"/>
                          </a:solidFill>
                          <a:latin typeface="Arial" panose="020B0604020202020204" pitchFamily="34" charset="0"/>
                          <a:ea typeface="+mn-ea"/>
                          <a:cs typeface="Arial" panose="020B0604020202020204" pitchFamily="34" charset="0"/>
                        </a:rPr>
                        <a:t>18.9%</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r>
              <a:tr h="243471">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SC</a:t>
                      </a:r>
                      <a:r>
                        <a:rPr lang="en-US" sz="950" b="1" baseline="30000" dirty="0" smtClean="0">
                          <a:solidFill>
                            <a:schemeClr val="tx1"/>
                          </a:solidFill>
                          <a:latin typeface="Arial" panose="020B0604020202020204" pitchFamily="34" charset="0"/>
                          <a:cs typeface="Arial" panose="020B0604020202020204" pitchFamily="34" charset="0"/>
                        </a:rPr>
                        <a:t>2</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15.1%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endParaRPr lang="en-US" sz="95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950" b="1" kern="1200" dirty="0" smtClean="0">
                          <a:solidFill>
                            <a:schemeClr val="tx1"/>
                          </a:solidFill>
                          <a:latin typeface="Arial" panose="020B0604020202020204" pitchFamily="34" charset="0"/>
                          <a:ea typeface="+mn-ea"/>
                          <a:cs typeface="Arial" panose="020B0604020202020204" pitchFamily="34" charset="0"/>
                        </a:rPr>
                        <a:t>38.2%</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marL="0" algn="ctr" defTabSz="457200" rtl="0" eaLnBrk="1" latinLnBrk="0" hangingPunct="1">
                        <a:lnSpc>
                          <a:spcPct val="100000"/>
                        </a:lnSpc>
                      </a:pPr>
                      <a:r>
                        <a:rPr lang="en-US" sz="950" b="0" kern="1200" dirty="0" smtClean="0">
                          <a:solidFill>
                            <a:schemeClr val="tx1"/>
                          </a:solidFill>
                          <a:latin typeface="Arial" panose="020B0604020202020204" pitchFamily="34" charset="0"/>
                          <a:ea typeface="+mn-ea"/>
                          <a:cs typeface="Arial" panose="020B0604020202020204" pitchFamily="34" charset="0"/>
                        </a:rPr>
                        <a:t>15.3%</a:t>
                      </a:r>
                      <a:endParaRPr lang="en-US" sz="9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marL="0" algn="ctr" defTabSz="457200" rtl="0" eaLnBrk="1" latinLnBrk="0" hangingPunct="1">
                        <a:lnSpc>
                          <a:spcPct val="100000"/>
                        </a:lnSpc>
                      </a:pPr>
                      <a:r>
                        <a:rPr lang="en-US" sz="950" b="0" kern="1200" dirty="0" smtClean="0">
                          <a:solidFill>
                            <a:schemeClr val="tx1"/>
                          </a:solidFill>
                          <a:latin typeface="Arial" panose="020B0604020202020204" pitchFamily="34" charset="0"/>
                          <a:ea typeface="+mn-ea"/>
                          <a:cs typeface="Arial" panose="020B0604020202020204" pitchFamily="34" charset="0"/>
                        </a:rPr>
                        <a:t>0.1%</a:t>
                      </a:r>
                      <a:endParaRPr lang="en-US" sz="9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43471">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BSI</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30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endParaRPr lang="en-US" sz="95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50" b="1" dirty="0" smtClean="0">
                          <a:solidFill>
                            <a:schemeClr val="tx1"/>
                          </a:solidFill>
                          <a:latin typeface="Arial" panose="020B0604020202020204" pitchFamily="34" charset="0"/>
                          <a:cs typeface="Arial" panose="020B0604020202020204" pitchFamily="34" charset="0"/>
                        </a:rPr>
                        <a:t>14</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950" b="0" kern="1200" dirty="0" smtClean="0">
                          <a:solidFill>
                            <a:schemeClr val="tx1"/>
                          </a:solidFill>
                          <a:latin typeface="Arial" panose="020B0604020202020204" pitchFamily="34" charset="0"/>
                          <a:ea typeface="+mn-ea"/>
                          <a:cs typeface="Arial" panose="020B0604020202020204" pitchFamily="34" charset="0"/>
                        </a:rPr>
                        <a:t>1</a:t>
                      </a:r>
                      <a:endParaRPr lang="en-US" sz="9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950" b="0" kern="1200" dirty="0" smtClean="0">
                          <a:solidFill>
                            <a:schemeClr val="tx1"/>
                          </a:solidFill>
                          <a:latin typeface="Arial" panose="020B0604020202020204" pitchFamily="34" charset="0"/>
                          <a:ea typeface="+mn-ea"/>
                          <a:cs typeface="Arial" panose="020B0604020202020204" pitchFamily="34" charset="0"/>
                        </a:rPr>
                        <a:t>0</a:t>
                      </a:r>
                      <a:endParaRPr lang="en-US" sz="9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43471">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BSPR</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50" b="1"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50" b="1" kern="1200" dirty="0" smtClean="0">
                          <a:solidFill>
                            <a:schemeClr val="tx1"/>
                          </a:solidFill>
                          <a:latin typeface="Arial" panose="020B0604020202020204" pitchFamily="34" charset="0"/>
                          <a:ea typeface="+mn-ea"/>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50" b="0" kern="1200" dirty="0" smtClean="0">
                          <a:solidFill>
                            <a:schemeClr val="tx1"/>
                          </a:solidFill>
                          <a:latin typeface="Arial" panose="020B0604020202020204" pitchFamily="34" charset="0"/>
                          <a:ea typeface="+mn-ea"/>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50" b="0" kern="1200" dirty="0" smtClean="0">
                          <a:solidFill>
                            <a:schemeClr val="tx1"/>
                          </a:solidFill>
                          <a:latin typeface="Arial" panose="020B0604020202020204" pitchFamily="34" charset="0"/>
                          <a:ea typeface="+mn-ea"/>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43471">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SSLLC</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15.1%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endParaRPr lang="en-US" sz="95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50" b="1" dirty="0" smtClean="0">
                          <a:solidFill>
                            <a:schemeClr val="tx1"/>
                          </a:solidFill>
                          <a:latin typeface="Arial" panose="020B0604020202020204" pitchFamily="34" charset="0"/>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950" b="0" kern="1200" dirty="0" smtClean="0">
                          <a:solidFill>
                            <a:schemeClr val="tx1"/>
                          </a:solidFill>
                          <a:latin typeface="Arial" panose="020B0604020202020204" pitchFamily="34" charset="0"/>
                          <a:ea typeface="+mn-ea"/>
                          <a:cs typeface="Arial" panose="020B0604020202020204" pitchFamily="34" charset="0"/>
                        </a:rPr>
                        <a:t>0.0%</a:t>
                      </a:r>
                      <a:endParaRPr lang="en-US" sz="9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950" b="0" kern="1200" dirty="0" smtClean="0">
                          <a:solidFill>
                            <a:schemeClr val="tx1"/>
                          </a:solidFill>
                          <a:latin typeface="Arial" panose="020B0604020202020204" pitchFamily="34" charset="0"/>
                          <a:ea typeface="+mn-ea"/>
                          <a:cs typeface="Arial" panose="020B0604020202020204" pitchFamily="34" charset="0"/>
                        </a:rPr>
                        <a:t>0.0%</a:t>
                      </a:r>
                      <a:endParaRPr lang="en-US" sz="9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bl>
          </a:graphicData>
        </a:graphic>
      </p:graphicFrame>
      <p:sp>
        <p:nvSpPr>
          <p:cNvPr id="5" name="TextBox 4"/>
          <p:cNvSpPr txBox="1"/>
          <p:nvPr/>
        </p:nvSpPr>
        <p:spPr>
          <a:xfrm>
            <a:off x="258525" y="152400"/>
            <a:ext cx="8553951" cy="461665"/>
          </a:xfrm>
          <a:prstGeom prst="rect">
            <a:avLst/>
          </a:prstGeom>
          <a:noFill/>
        </p:spPr>
        <p:txBody>
          <a:bodyPr wrap="square" rtlCol="0">
            <a:spAutoFit/>
          </a:bodyPr>
          <a:lstStyle>
            <a:defPPr>
              <a:defRPr lang="en-US"/>
            </a:defPPr>
            <a:lvl1pPr>
              <a:defRPr sz="2400" b="1">
                <a:latin typeface="Arial" panose="020B0604020202020204" pitchFamily="34" charset="0"/>
                <a:cs typeface="Arial" panose="020B0604020202020204" pitchFamily="34" charset="0"/>
              </a:defRPr>
            </a:lvl1pPr>
          </a:lstStyle>
          <a:p>
            <a:pPr eaLnBrk="1" fontAlgn="auto" hangingPunct="1">
              <a:spcBef>
                <a:spcPts val="0"/>
              </a:spcBef>
              <a:spcAft>
                <a:spcPts val="0"/>
              </a:spcAft>
            </a:pPr>
            <a:r>
              <a:rPr lang="en-US" dirty="0" smtClean="0">
                <a:solidFill>
                  <a:prstClr val="black"/>
                </a:solidFill>
                <a:ea typeface="+mn-ea"/>
              </a:rPr>
              <a:t>3. Additional Metrics – AML </a:t>
            </a:r>
            <a:endParaRPr lang="en-GB" dirty="0">
              <a:solidFill>
                <a:prstClr val="black"/>
              </a:solidFill>
              <a:ea typeface="+mn-ea"/>
            </a:endParaRPr>
          </a:p>
        </p:txBody>
      </p:sp>
      <p:sp>
        <p:nvSpPr>
          <p:cNvPr id="6" name="Footnote"/>
          <p:cNvSpPr/>
          <p:nvPr/>
        </p:nvSpPr>
        <p:spPr>
          <a:xfrm>
            <a:off x="340797" y="6588715"/>
            <a:ext cx="5052266" cy="215444"/>
          </a:xfrm>
          <a:prstGeom prst="rect">
            <a:avLst/>
          </a:prstGeom>
          <a:extLst/>
        </p:spPr>
        <p:txBody>
          <a:bodyPr vert="horz" wrap="square" lIns="0" tIns="0" rIns="0" bIns="0" numCol="1" anchor="t" anchorCtr="0" compatLnSpc="1">
            <a:prstTxWarp prst="textNoShape">
              <a:avLst/>
            </a:prstTxWarp>
            <a:spAutoFit/>
          </a:bodyPr>
          <a:lstStyle/>
          <a:p>
            <a:pPr marL="114300" indent="-114300" eaLnBrk="1" fontAlgn="auto" hangingPunct="1">
              <a:spcBef>
                <a:spcPts val="0"/>
              </a:spcBef>
              <a:spcAft>
                <a:spcPts val="0"/>
              </a:spcAft>
              <a:buFont typeface="+mj-lt"/>
              <a:buAutoNum type="arabicPeriod"/>
            </a:pPr>
            <a:r>
              <a:rPr lang="en-US" sz="700" dirty="0" smtClean="0">
                <a:solidFill>
                  <a:prstClr val="black"/>
                </a:solidFill>
                <a:latin typeface="Arial"/>
                <a:ea typeface="ＭＳ Ｐゴシック"/>
                <a:sym typeface="Arial"/>
              </a:rPr>
              <a:t>This </a:t>
            </a:r>
            <a:r>
              <a:rPr lang="en-US" sz="700" dirty="0">
                <a:solidFill>
                  <a:prstClr val="black"/>
                </a:solidFill>
                <a:latin typeface="Arial"/>
                <a:ea typeface="ＭＳ Ｐゴシック"/>
                <a:sym typeface="Arial"/>
              </a:rPr>
              <a:t>metric is not available to SC because we do not measure this at this time</a:t>
            </a:r>
            <a:r>
              <a:rPr lang="en-US" sz="700" dirty="0" smtClean="0">
                <a:solidFill>
                  <a:prstClr val="black"/>
                </a:solidFill>
                <a:latin typeface="Arial"/>
                <a:ea typeface="ＭＳ Ｐゴシック"/>
                <a:sym typeface="Arial"/>
              </a:rPr>
              <a:t>.</a:t>
            </a:r>
          </a:p>
          <a:p>
            <a:pPr marL="114300" indent="-114300" eaLnBrk="1" fontAlgn="auto" hangingPunct="1">
              <a:spcBef>
                <a:spcPts val="0"/>
              </a:spcBef>
              <a:spcAft>
                <a:spcPts val="0"/>
              </a:spcAft>
              <a:buFont typeface="+mj-lt"/>
              <a:buAutoNum type="arabicPeriod"/>
            </a:pPr>
            <a:r>
              <a:rPr lang="en-US" sz="700" dirty="0">
                <a:solidFill>
                  <a:prstClr val="black"/>
                </a:solidFill>
                <a:latin typeface="Arial"/>
                <a:ea typeface="ＭＳ Ｐゴシック"/>
              </a:rPr>
              <a:t>A new model has been implemented for the AML Transaction Monitoring Alert metric and will be used on a go-forward basis.</a:t>
            </a:r>
            <a:endParaRPr lang="en-US" sz="700" dirty="0">
              <a:solidFill>
                <a:prstClr val="black"/>
              </a:solidFill>
              <a:latin typeface="Arial"/>
              <a:ea typeface="ＭＳ Ｐゴシック"/>
              <a:sym typeface="Arial"/>
            </a:endParaRPr>
          </a:p>
        </p:txBody>
      </p:sp>
    </p:spTree>
    <p:extLst>
      <p:ext uri="{BB962C8B-B14F-4D97-AF65-F5344CB8AC3E}">
        <p14:creationId xmlns:p14="http://schemas.microsoft.com/office/powerpoint/2010/main" val="2154939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34844"/>
            <a:ext cx="8890000" cy="409984"/>
          </a:xfrm>
          <a:prstGeom prst="rect">
            <a:avLst/>
          </a:prstGeom>
          <a:noFill/>
        </p:spPr>
        <p:txBody>
          <a:bodyPr wrap="square" rtlCol="0">
            <a:spAutoFit/>
          </a:bodyPr>
          <a:lstStyle>
            <a:defPPr>
              <a:defRPr lang="en-GB"/>
            </a:defPPr>
            <a:lvl1pPr algn="l" eaLnBrk="0" hangingPunct="0">
              <a:defRPr sz="2000" b="1">
                <a:solidFill>
                  <a:prstClr val="black"/>
                </a:solidFill>
                <a:ea typeface="MS PGothic" pitchFamily="34" charset="-128"/>
              </a:defRPr>
            </a:lvl1pPr>
          </a:lstStyle>
          <a:p>
            <a:pPr>
              <a:lnSpc>
                <a:spcPct val="86000"/>
              </a:lnSpc>
            </a:pPr>
            <a:r>
              <a:rPr lang="en-US" sz="2400" dirty="0" smtClean="0"/>
              <a:t>3. </a:t>
            </a:r>
            <a:r>
              <a:rPr lang="en-US" sz="2400" dirty="0"/>
              <a:t>Risk Appetite Statement – </a:t>
            </a:r>
            <a:r>
              <a:rPr lang="en-US" sz="2400" dirty="0" smtClean="0"/>
              <a:t>Dashboard</a:t>
            </a:r>
            <a:endParaRPr lang="en-US" sz="2400" dirty="0"/>
          </a:p>
        </p:txBody>
      </p:sp>
      <p:grpSp>
        <p:nvGrpSpPr>
          <p:cNvPr id="2" name="Group 1"/>
          <p:cNvGrpSpPr/>
          <p:nvPr/>
        </p:nvGrpSpPr>
        <p:grpSpPr>
          <a:xfrm>
            <a:off x="457493" y="6636120"/>
            <a:ext cx="2850116" cy="105863"/>
            <a:chOff x="348309" y="6636120"/>
            <a:chExt cx="2850116" cy="105863"/>
          </a:xfrm>
        </p:grpSpPr>
        <p:sp>
          <p:nvSpPr>
            <p:cNvPr id="155" name="80 CuadroTexto"/>
            <p:cNvSpPr txBox="1"/>
            <p:nvPr/>
          </p:nvSpPr>
          <p:spPr bwMode="gray">
            <a:xfrm>
              <a:off x="465001" y="6636120"/>
              <a:ext cx="929865" cy="105863"/>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lgn="ctr" eaLnBrk="1" hangingPunct="1">
                <a:lnSpc>
                  <a:spcPct val="86000"/>
                </a:lnSpc>
                <a:defRPr/>
              </a:pPr>
              <a:r>
                <a:rPr lang="en-GB" sz="800" kern="0" dirty="0" smtClean="0">
                  <a:solidFill>
                    <a:srgbClr val="515151"/>
                  </a:solidFill>
                  <a:latin typeface="Arial" panose="020B0604020202020204" pitchFamily="34" charset="0"/>
                </a:rPr>
                <a:t>Focus of concern</a:t>
              </a:r>
              <a:endParaRPr lang="en-GB" sz="800" kern="0" dirty="0">
                <a:solidFill>
                  <a:srgbClr val="515151"/>
                </a:solidFill>
                <a:latin typeface="Arial" panose="020B0604020202020204" pitchFamily="34" charset="0"/>
              </a:endParaRPr>
            </a:p>
          </p:txBody>
        </p:sp>
        <p:sp>
          <p:nvSpPr>
            <p:cNvPr id="156" name="80 CuadroTexto"/>
            <p:cNvSpPr txBox="1"/>
            <p:nvPr/>
          </p:nvSpPr>
          <p:spPr bwMode="gray">
            <a:xfrm>
              <a:off x="1459643" y="6636120"/>
              <a:ext cx="928759" cy="105863"/>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lgn="ctr" eaLnBrk="1" hangingPunct="1">
                <a:lnSpc>
                  <a:spcPct val="86000"/>
                </a:lnSpc>
                <a:defRPr/>
              </a:pPr>
              <a:r>
                <a:rPr lang="en-GB" sz="800" kern="0" dirty="0" smtClean="0">
                  <a:solidFill>
                    <a:srgbClr val="515151"/>
                  </a:solidFill>
                  <a:latin typeface="Arial" panose="020B0604020202020204" pitchFamily="34" charset="0"/>
                </a:rPr>
                <a:t>Area of attention </a:t>
              </a:r>
              <a:endParaRPr lang="en-GB" sz="800" kern="0" dirty="0">
                <a:solidFill>
                  <a:srgbClr val="515151"/>
                </a:solidFill>
                <a:latin typeface="Arial" panose="020B0604020202020204" pitchFamily="34" charset="0"/>
              </a:endParaRPr>
            </a:p>
          </p:txBody>
        </p:sp>
        <p:sp>
          <p:nvSpPr>
            <p:cNvPr id="157" name="80 CuadroTexto"/>
            <p:cNvSpPr txBox="1"/>
            <p:nvPr/>
          </p:nvSpPr>
          <p:spPr bwMode="gray">
            <a:xfrm>
              <a:off x="2524881" y="6636120"/>
              <a:ext cx="673544" cy="105863"/>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lgn="ctr" eaLnBrk="1" hangingPunct="1">
                <a:lnSpc>
                  <a:spcPct val="86000"/>
                </a:lnSpc>
                <a:defRPr/>
              </a:pPr>
              <a:r>
                <a:rPr lang="en-GB" sz="800" kern="0" dirty="0">
                  <a:solidFill>
                    <a:srgbClr val="515151"/>
                  </a:solidFill>
                  <a:latin typeface="Arial" panose="020B0604020202020204" pitchFamily="34" charset="0"/>
                </a:rPr>
                <a:t>Not a concern</a:t>
              </a:r>
            </a:p>
          </p:txBody>
        </p:sp>
        <p:sp>
          <p:nvSpPr>
            <p:cNvPr id="158" name="116 Elipse"/>
            <p:cNvSpPr/>
            <p:nvPr/>
          </p:nvSpPr>
          <p:spPr bwMode="gray">
            <a:xfrm>
              <a:off x="2404033" y="6640998"/>
              <a:ext cx="89114" cy="90216"/>
            </a:xfrm>
            <a:prstGeom prst="ellipse">
              <a:avLst/>
            </a:prstGeom>
            <a:solidFill>
              <a:srgbClr val="669900"/>
            </a:solidFill>
            <a:ln w="25400" cap="flat" cmpd="sng" algn="ctr">
              <a:noFill/>
              <a:prstDash val="solid"/>
            </a:ln>
            <a:effectLst/>
          </p:spPr>
          <p:txBody>
            <a:bodyPr rtlCol="0" anchor="ctr"/>
            <a:lstStyle/>
            <a:p>
              <a:pPr algn="ctr" eaLnBrk="1" hangingPunct="1">
                <a:lnSpc>
                  <a:spcPct val="86000"/>
                </a:lnSpc>
                <a:defRPr/>
              </a:pPr>
              <a:endParaRPr lang="en-GB" sz="800" kern="0" dirty="0" smtClean="0">
                <a:solidFill>
                  <a:prstClr val="white"/>
                </a:solidFill>
                <a:latin typeface="Arial" panose="020B0604020202020204" pitchFamily="34" charset="0"/>
                <a:ea typeface="Tahoma" panose="020B0604030504040204" pitchFamily="34" charset="0"/>
                <a:cs typeface="Arial" panose="020B0604020202020204" pitchFamily="34" charset="0"/>
              </a:endParaRPr>
            </a:p>
          </p:txBody>
        </p:sp>
        <p:sp>
          <p:nvSpPr>
            <p:cNvPr id="159" name="117 Elipse"/>
            <p:cNvSpPr/>
            <p:nvPr/>
          </p:nvSpPr>
          <p:spPr bwMode="gray">
            <a:xfrm>
              <a:off x="1428585" y="6640998"/>
              <a:ext cx="89114" cy="90216"/>
            </a:xfrm>
            <a:prstGeom prst="ellipse">
              <a:avLst/>
            </a:prstGeom>
            <a:solidFill>
              <a:srgbClr val="FFCC00"/>
            </a:solidFill>
            <a:ln w="25400" cap="flat" cmpd="sng" algn="ctr">
              <a:noFill/>
              <a:prstDash val="solid"/>
            </a:ln>
            <a:effectLst/>
          </p:spPr>
          <p:txBody>
            <a:bodyPr rtlCol="0" anchor="ctr"/>
            <a:lstStyle/>
            <a:p>
              <a:pPr algn="ctr" eaLnBrk="1" hangingPunct="1">
                <a:lnSpc>
                  <a:spcPct val="86000"/>
                </a:lnSpc>
                <a:defRPr/>
              </a:pPr>
              <a:endParaRPr lang="en-GB" sz="800" kern="0" dirty="0" smtClean="0">
                <a:solidFill>
                  <a:prstClr val="white"/>
                </a:solidFill>
                <a:latin typeface="Arial" panose="020B0604020202020204" pitchFamily="34" charset="0"/>
                <a:ea typeface="Tahoma" panose="020B0604030504040204" pitchFamily="34" charset="0"/>
                <a:cs typeface="Arial" panose="020B0604020202020204" pitchFamily="34" charset="0"/>
              </a:endParaRPr>
            </a:p>
          </p:txBody>
        </p:sp>
        <p:sp>
          <p:nvSpPr>
            <p:cNvPr id="160" name="119 Elipse"/>
            <p:cNvSpPr/>
            <p:nvPr/>
          </p:nvSpPr>
          <p:spPr bwMode="gray">
            <a:xfrm>
              <a:off x="348309" y="6640998"/>
              <a:ext cx="89114" cy="90216"/>
            </a:xfrm>
            <a:prstGeom prst="ellipse">
              <a:avLst/>
            </a:prstGeom>
            <a:solidFill>
              <a:srgbClr val="FF0000"/>
            </a:solidFill>
            <a:ln w="25400" cap="flat" cmpd="sng" algn="ctr">
              <a:noFill/>
              <a:prstDash val="solid"/>
            </a:ln>
            <a:effectLst/>
          </p:spPr>
          <p:txBody>
            <a:bodyPr rtlCol="0" anchor="ctr"/>
            <a:lstStyle/>
            <a:p>
              <a:pPr algn="ctr" eaLnBrk="1" hangingPunct="1">
                <a:lnSpc>
                  <a:spcPct val="86000"/>
                </a:lnSpc>
                <a:defRPr/>
              </a:pPr>
              <a:endParaRPr lang="en-GB" sz="800" kern="0" dirty="0" smtClean="0">
                <a:solidFill>
                  <a:prstClr val="white"/>
                </a:solidFill>
                <a:latin typeface="Arial" panose="020B0604020202020204" pitchFamily="34" charset="0"/>
                <a:ea typeface="Tahoma" panose="020B0604030504040204" pitchFamily="34" charset="0"/>
                <a:cs typeface="Arial" panose="020B0604020202020204" pitchFamily="34" charset="0"/>
              </a:endParaRPr>
            </a:p>
          </p:txBody>
        </p:sp>
      </p:grpSp>
      <p:sp>
        <p:nvSpPr>
          <p:cNvPr id="55" name="Rectangle 54"/>
          <p:cNvSpPr/>
          <p:nvPr/>
        </p:nvSpPr>
        <p:spPr>
          <a:xfrm>
            <a:off x="329603" y="6392435"/>
            <a:ext cx="7577427" cy="198196"/>
          </a:xfrm>
          <a:prstGeom prst="rect">
            <a:avLst/>
          </a:prstGeom>
        </p:spPr>
        <p:txBody>
          <a:bodyPr wrap="square">
            <a:spAutoFit/>
          </a:bodyPr>
          <a:lstStyle/>
          <a:p>
            <a:pPr defTabSz="457200" eaLnBrk="1" fontAlgn="t" hangingPunct="1">
              <a:lnSpc>
                <a:spcPct val="86000"/>
              </a:lnSpc>
              <a:defRPr/>
            </a:pPr>
            <a:r>
              <a:rPr lang="en-US" sz="800" dirty="0">
                <a:solidFill>
                  <a:srgbClr val="9D9D9C"/>
                </a:solidFill>
                <a:cs typeface="Arial" panose="020B0604020202020204" pitchFamily="34" charset="0"/>
              </a:rPr>
              <a:t>Aggregated RAS status for the purpose of this summary is based on expert judgment and reviewed by ERMC prior to RC and Board. </a:t>
            </a:r>
          </a:p>
        </p:txBody>
      </p:sp>
      <p:sp>
        <p:nvSpPr>
          <p:cNvPr id="4" name="Rectangle 3"/>
          <p:cNvSpPr/>
          <p:nvPr/>
        </p:nvSpPr>
        <p:spPr>
          <a:xfrm>
            <a:off x="6962775" y="5791200"/>
            <a:ext cx="19431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14" name="Table 13"/>
          <p:cNvGraphicFramePr>
            <a:graphicFrameLocks noGrp="1"/>
          </p:cNvGraphicFramePr>
          <p:nvPr>
            <p:extLst>
              <p:ext uri="{D42A27DB-BD31-4B8C-83A1-F6EECF244321}">
                <p14:modId xmlns:p14="http://schemas.microsoft.com/office/powerpoint/2010/main" val="3196298244"/>
              </p:ext>
            </p:extLst>
          </p:nvPr>
        </p:nvGraphicFramePr>
        <p:xfrm>
          <a:off x="329603" y="689803"/>
          <a:ext cx="8440451" cy="5499735"/>
        </p:xfrm>
        <a:graphic>
          <a:graphicData uri="http://schemas.openxmlformats.org/drawingml/2006/table">
            <a:tbl>
              <a:tblPr firstRow="1" bandRow="1">
                <a:tableStyleId>{5C22544A-7EE6-4342-B048-85BDC9FD1C3A}</a:tableStyleId>
              </a:tblPr>
              <a:tblGrid>
                <a:gridCol w="844045"/>
                <a:gridCol w="7596406"/>
              </a:tblGrid>
              <a:tr h="147457">
                <a:tc>
                  <a:txBody>
                    <a:bodyPr/>
                    <a:lstStyle/>
                    <a:p>
                      <a:pPr algn="ctr" fontAlgn="ctr"/>
                      <a:r>
                        <a:rPr lang="en-US" sz="1100" b="1" i="0" u="none" strike="noStrike" dirty="0">
                          <a:solidFill>
                            <a:srgbClr val="000000"/>
                          </a:solidFill>
                          <a:effectLst/>
                          <a:latin typeface="Arial" panose="020B0604020202020204" pitchFamily="34" charset="0"/>
                          <a:cs typeface="Arial" panose="020B0604020202020204" pitchFamily="34" charset="0"/>
                        </a:rPr>
                        <a:t>Risk Type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1100" b="1" i="0" u="none" strike="noStrike" dirty="0" smtClean="0">
                          <a:solidFill>
                            <a:srgbClr val="000000"/>
                          </a:solidFill>
                          <a:effectLst/>
                          <a:latin typeface="Arial" panose="020B0604020202020204" pitchFamily="34" charset="0"/>
                          <a:cs typeface="Arial" panose="020B0604020202020204" pitchFamily="34" charset="0"/>
                        </a:rPr>
                        <a:t>RAS Metrics Summary, Assessment &amp; Key Actions</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r h="456642">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Compliance and Reputational</a:t>
                      </a:r>
                      <a:endParaRPr lang="en-US" sz="10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fontAlgn="t"/>
                      <a:r>
                        <a:rPr lang="en-US" sz="1000" b="1" i="0" u="none" strike="noStrike" dirty="0" smtClean="0">
                          <a:solidFill>
                            <a:srgbClr val="000000"/>
                          </a:solidFill>
                          <a:effectLst/>
                          <a:latin typeface="Arial" panose="020B0604020202020204" pitchFamily="34" charset="0"/>
                          <a:cs typeface="Arial" panose="020B0604020202020204" pitchFamily="34" charset="0"/>
                        </a:rPr>
                        <a:t>SHUSA</a:t>
                      </a:r>
                      <a:r>
                        <a:rPr lang="en-US" sz="1000" b="0" i="0" u="none" strike="noStrike" dirty="0" smtClean="0">
                          <a:solidFill>
                            <a:srgbClr val="000000"/>
                          </a:solidFill>
                          <a:effectLst/>
                          <a:latin typeface="Arial" panose="020B0604020202020204" pitchFamily="34" charset="0"/>
                          <a:cs typeface="Arial" panose="020B0604020202020204" pitchFamily="34" charset="0"/>
                        </a:rPr>
                        <a:t>: 11 MR(I)As</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1000" b="0" i="0" u="none" strike="noStrike" baseline="0" dirty="0" err="1" smtClean="0">
                          <a:solidFill>
                            <a:srgbClr val="000000"/>
                          </a:solidFill>
                          <a:effectLst/>
                          <a:latin typeface="Arial" panose="020B0604020202020204" pitchFamily="34" charset="0"/>
                          <a:cs typeface="Arial" panose="020B0604020202020204" pitchFamily="34" charset="0"/>
                        </a:rPr>
                        <a:t>as</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 of November 31; The Federal Reserve Bank of Boston closed two MRIAs on 11/30/16: 2015 LBO Coordinated Liquidity Review (Consolidated Liquidity Stress Testing) and 2015 LBO Coordinated Liquidity Review (Contingency Funding Plan); </a:t>
                      </a:r>
                      <a:r>
                        <a:rPr lang="en-US" sz="1000" b="0" i="0" u="none" strike="noStrike" dirty="0" smtClean="0">
                          <a:solidFill>
                            <a:srgbClr val="000000"/>
                          </a:solidFill>
                          <a:effectLst/>
                          <a:latin typeface="Arial" panose="020B0604020202020204" pitchFamily="34" charset="0"/>
                          <a:cs typeface="Arial" panose="020B0604020202020204" pitchFamily="34" charset="0"/>
                        </a:rPr>
                        <a:t>CART</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 plans addressing remaining MR(I)As</a:t>
                      </a:r>
                      <a:endParaRPr lang="en-US" sz="1000" b="0" i="0" u="none" strike="noStrike" dirty="0" smtClean="0">
                        <a:solidFill>
                          <a:srgbClr val="000000"/>
                        </a:solidFill>
                        <a:effectLst/>
                        <a:latin typeface="Arial" panose="020B0604020202020204" pitchFamily="34" charset="0"/>
                        <a:cs typeface="Arial" panose="020B0604020202020204"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61618">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Residual </a:t>
                      </a:r>
                      <a:r>
                        <a:rPr lang="en-US" sz="1000" b="1" i="0" u="none" strike="noStrike" dirty="0">
                          <a:solidFill>
                            <a:schemeClr val="tx1"/>
                          </a:solidFill>
                          <a:effectLst/>
                          <a:latin typeface="Arial" panose="020B0604020202020204" pitchFamily="34" charset="0"/>
                          <a:cs typeface="Arial" panose="020B0604020202020204" pitchFamily="34" charset="0"/>
                        </a:rPr>
                        <a:t>Value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r>
                        <a:rPr lang="en-US" sz="1000" b="1" i="0" u="none" strike="noStrike" kern="1200" baseline="0" dirty="0" smtClean="0">
                          <a:solidFill>
                            <a:srgbClr val="FF0000"/>
                          </a:solidFill>
                          <a:effectLst/>
                          <a:latin typeface="Arial" panose="020B0604020202020204" pitchFamily="34" charset="0"/>
                          <a:ea typeface="+mn-ea"/>
                          <a:cs typeface="Arial" panose="020B0604020202020204" pitchFamily="34" charset="0"/>
                        </a:rPr>
                        <a:t>Red</a:t>
                      </a:r>
                      <a:r>
                        <a:rPr lang="en-US" sz="10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due to the concern around the used car prices trend and outlook with the continuing lease balance growth</a:t>
                      </a:r>
                      <a:endParaRPr lang="en-US" sz="1000" b="0" i="0" u="none" strike="noStrike" kern="1200" baseline="0" dirty="0">
                        <a:solidFill>
                          <a:srgbClr val="000000"/>
                        </a:solidFill>
                        <a:effectLst/>
                        <a:latin typeface="Arial" panose="020B0604020202020204" pitchFamily="34" charset="0"/>
                        <a:ea typeface="+mn-ea"/>
                        <a:cs typeface="Arial" panose="020B0604020202020204"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329797">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Operational</a:t>
                      </a:r>
                      <a:endParaRPr lang="en-US" sz="10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0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Metrics are within appetite. However, the status is </a:t>
                      </a:r>
                      <a:r>
                        <a:rPr lang="en-US" sz="1000" b="1" i="0" u="none" strike="noStrike" kern="1200" baseline="0" dirty="0" smtClean="0">
                          <a:solidFill>
                            <a:srgbClr val="FF0000"/>
                          </a:solidFill>
                          <a:effectLst/>
                          <a:latin typeface="Arial" panose="020B0604020202020204" pitchFamily="34" charset="0"/>
                          <a:ea typeface="+mn-ea"/>
                          <a:cs typeface="Arial" panose="020B0604020202020204" pitchFamily="34" charset="0"/>
                        </a:rPr>
                        <a:t>Red</a:t>
                      </a:r>
                      <a:r>
                        <a:rPr lang="en-US" sz="10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due to identified top risks related to OR and the maturity of the implementation of the program across the US entities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710332">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Strategic</a:t>
                      </a:r>
                      <a:endParaRPr lang="en-US" sz="1000" b="1" i="0" u="none" strike="noStrike" baseline="30000"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000" u="none" kern="1200" dirty="0" smtClean="0">
                          <a:solidFill>
                            <a:schemeClr val="dk1"/>
                          </a:solidFill>
                          <a:effectLst/>
                          <a:latin typeface="Arial" panose="020B0604020202020204" pitchFamily="34" charset="0"/>
                          <a:ea typeface="+mn-ea"/>
                          <a:cs typeface="Arial" panose="020B0604020202020204" pitchFamily="34" charset="0"/>
                        </a:rPr>
                        <a:t>Risks of the Chrysler Contract: performance of Chrysler Capital continues to not meet the expectations of the contract;</a:t>
                      </a:r>
                      <a:r>
                        <a:rPr lang="en-US" sz="1000" u="none" kern="1200" baseline="0" dirty="0" smtClean="0">
                          <a:solidFill>
                            <a:schemeClr val="dk1"/>
                          </a:solidFill>
                          <a:effectLst/>
                          <a:latin typeface="Arial" panose="020B0604020202020204" pitchFamily="34" charset="0"/>
                          <a:ea typeface="+mn-ea"/>
                          <a:cs typeface="Arial" panose="020B0604020202020204" pitchFamily="34" charset="0"/>
                        </a:rPr>
                        <a:t> </a:t>
                      </a:r>
                      <a:r>
                        <a:rPr lang="en-US" sz="1000" u="none" kern="1200" dirty="0" smtClean="0">
                          <a:solidFill>
                            <a:schemeClr val="dk1"/>
                          </a:solidFill>
                          <a:effectLst/>
                          <a:latin typeface="Arial" panose="020B0604020202020204" pitchFamily="34" charset="0"/>
                          <a:ea typeface="+mn-ea"/>
                          <a:cs typeface="Arial" panose="020B0604020202020204" pitchFamily="34" charset="0"/>
                        </a:rPr>
                        <a:t>Fundamental Risk Management Deficiencies: risk management deficiencies and overall regulatory position prevent us from expansionary activities;</a:t>
                      </a:r>
                      <a:r>
                        <a:rPr lang="en-US" sz="1000" u="none" kern="1200" baseline="0" dirty="0" smtClean="0">
                          <a:solidFill>
                            <a:schemeClr val="dk1"/>
                          </a:solidFill>
                          <a:effectLst/>
                          <a:latin typeface="Arial" panose="020B0604020202020204" pitchFamily="34" charset="0"/>
                          <a:ea typeface="+mn-ea"/>
                          <a:cs typeface="Arial" panose="020B0604020202020204" pitchFamily="34" charset="0"/>
                        </a:rPr>
                        <a:t> </a:t>
                      </a:r>
                      <a:r>
                        <a:rPr lang="en-US" sz="1000" u="none" kern="1200" dirty="0" smtClean="0">
                          <a:solidFill>
                            <a:schemeClr val="dk1"/>
                          </a:solidFill>
                          <a:effectLst/>
                          <a:latin typeface="Arial" panose="020B0604020202020204" pitchFamily="34" charset="0"/>
                          <a:ea typeface="+mn-ea"/>
                          <a:cs typeface="Arial" panose="020B0604020202020204" pitchFamily="34" charset="0"/>
                        </a:rPr>
                        <a:t>Strategic Planning Execution: within SBNA execution on long-term vision is at risk given our regulatory constraints and overall poor profitability to absorb significant changes to our business model;</a:t>
                      </a:r>
                      <a:r>
                        <a:rPr lang="en-US" sz="1000" u="none" kern="1200" baseline="0" dirty="0" smtClean="0">
                          <a:solidFill>
                            <a:schemeClr val="dk1"/>
                          </a:solidFill>
                          <a:effectLst/>
                          <a:latin typeface="Arial" panose="020B0604020202020204" pitchFamily="34" charset="0"/>
                          <a:ea typeface="+mn-ea"/>
                          <a:cs typeface="Arial" panose="020B0604020202020204" pitchFamily="34" charset="0"/>
                        </a:rPr>
                        <a:t> </a:t>
                      </a:r>
                      <a:r>
                        <a:rPr lang="en-US" sz="1000" u="none" kern="1200" dirty="0" smtClean="0">
                          <a:solidFill>
                            <a:schemeClr val="dk1"/>
                          </a:solidFill>
                          <a:effectLst/>
                          <a:latin typeface="Arial" panose="020B0604020202020204" pitchFamily="34" charset="0"/>
                          <a:ea typeface="+mn-ea"/>
                          <a:cs typeface="Arial" panose="020B0604020202020204" pitchFamily="34" charset="0"/>
                        </a:rPr>
                        <a:t>Culture: risk in attracting and retaining right talent on track with buildout of US management team </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837178">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Liquidity/ Funding</a:t>
                      </a:r>
                      <a:endParaRPr lang="en-US" sz="10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Stressed Survival Period is</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 58 </a:t>
                      </a: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days (projected)</a:t>
                      </a:r>
                      <a:r>
                        <a:rPr lang="en-US" sz="10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below</a:t>
                      </a: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 </a:t>
                      </a:r>
                      <a:r>
                        <a:rPr lang="en-US" sz="1000" b="1" i="0" u="none" strike="noStrike" kern="1200" baseline="0" dirty="0" smtClean="0">
                          <a:solidFill>
                            <a:srgbClr val="FFC000"/>
                          </a:solidFill>
                          <a:effectLst/>
                          <a:latin typeface="Arial"/>
                          <a:ea typeface="+mn-ea"/>
                          <a:cs typeface="+mn-cs"/>
                        </a:rPr>
                        <a:t>Amber</a:t>
                      </a:r>
                      <a:r>
                        <a:rPr lang="en-US" sz="1000" b="1" i="0" u="sng" strike="noStrike" kern="1200" baseline="0" dirty="0" smtClean="0">
                          <a:solidFill>
                            <a:srgbClr val="FFC000"/>
                          </a:solidFill>
                          <a:effectLst/>
                          <a:latin typeface="Arial"/>
                          <a:ea typeface="+mn-ea"/>
                          <a:cs typeface="+mn-cs"/>
                        </a:rPr>
                        <a:t> </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limit by 17 days. Final approval of the $1.5B intragroup line from BSNY to </a:t>
                      </a:r>
                      <a:r>
                        <a:rPr lang="en-US" sz="10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SC has been executed for the extension of the intragroup line to the end of 2017. The stressed shortfall is remediated with this line extension approved in early December. Expectations are for the metric to return to levels within limits for month-end December.</a:t>
                      </a:r>
                    </a:p>
                    <a:p>
                      <a:pPr marL="0" marR="0" lvl="1" indent="0" algn="l" defTabSz="457200" rtl="0" eaLnBrk="1" fontAlgn="t" latinLnBrk="0" hangingPunct="1">
                        <a:lnSpc>
                          <a:spcPct val="100000"/>
                        </a:lnSpc>
                        <a:spcBef>
                          <a:spcPts val="0"/>
                        </a:spcBef>
                        <a:spcAft>
                          <a:spcPts val="0"/>
                        </a:spcAft>
                        <a:buClrTx/>
                        <a:buSzTx/>
                        <a:buFontTx/>
                        <a:buNone/>
                        <a:tabLst/>
                        <a:defRPr/>
                      </a:pPr>
                      <a:r>
                        <a:rPr lang="en-US" sz="1000" b="0" i="0" u="none" strike="noStrike" baseline="0" dirty="0" smtClean="0">
                          <a:solidFill>
                            <a:srgbClr val="000000"/>
                          </a:solidFill>
                          <a:effectLst/>
                          <a:latin typeface="Arial" panose="020B0604020202020204" pitchFamily="34" charset="0"/>
                          <a:cs typeface="Arial" panose="020B0604020202020204" pitchFamily="34" charset="0"/>
                        </a:rPr>
                        <a:t>SC CFP Orange status resulting from the delay in the filing of Q2’16 financials caused a delay in the filing of SHUSA’s financials. SC filed restated financials on Oct 27, 2016.</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837178">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Credit</a:t>
                      </a:r>
                      <a:endParaRPr lang="en-US" sz="10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Obligor Rating Exposure</a:t>
                      </a:r>
                      <a:r>
                        <a:rPr lang="en-US" sz="10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1000" b="0" i="0" u="none" kern="1200" dirty="0" smtClean="0">
                          <a:solidFill>
                            <a:schemeClr val="tx1"/>
                          </a:solidFill>
                          <a:latin typeface="Arial" panose="020B0604020202020204" pitchFamily="34" charset="0"/>
                          <a:ea typeface="+mn-ea"/>
                          <a:cs typeface="Arial" panose="020B0604020202020204" pitchFamily="34" charset="0"/>
                        </a:rPr>
                        <a:t>reduces from 7 to 6 breaches in November</a:t>
                      </a:r>
                      <a:r>
                        <a:rPr lang="en-US" sz="1000" b="0" i="0" u="none" kern="1200" baseline="0" dirty="0" smtClean="0">
                          <a:solidFill>
                            <a:schemeClr val="tx1"/>
                          </a:solidFill>
                          <a:latin typeface="Arial" panose="020B0604020202020204" pitchFamily="34" charset="0"/>
                          <a:ea typeface="+mn-ea"/>
                          <a:cs typeface="Arial" panose="020B0604020202020204" pitchFamily="34" charset="0"/>
                        </a:rPr>
                        <a:t> since </a:t>
                      </a:r>
                      <a:r>
                        <a:rPr lang="en-US" sz="1000" b="0" i="0" u="none" kern="1200" dirty="0" smtClean="0">
                          <a:solidFill>
                            <a:schemeClr val="tx1"/>
                          </a:solidFill>
                          <a:latin typeface="Arial" panose="020B0604020202020204" pitchFamily="34" charset="0"/>
                          <a:ea typeface="+mn-ea"/>
                          <a:cs typeface="Arial" panose="020B0604020202020204" pitchFamily="34" charset="0"/>
                        </a:rPr>
                        <a:t>VALE S.A exposure has been repaid. The CRE counterparty breach is primarily the result of an OCC directive to risk rate CRE Construction transactions as low pass, causing otherwise strong One Obligor relationships to not reach the 5.0 risk rating hurdle. Other breaches are resulted from SRR downgrade.</a:t>
                      </a:r>
                    </a:p>
                    <a:p>
                      <a:pPr marL="0" marR="0" indent="0" algn="l" defTabSz="457200" rtl="0" eaLnBrk="1" fontAlgn="t" latinLnBrk="0" hangingPunct="1">
                        <a:lnSpc>
                          <a:spcPct val="100000"/>
                        </a:lnSpc>
                        <a:spcBef>
                          <a:spcPts val="0"/>
                        </a:spcBef>
                        <a:spcAft>
                          <a:spcPts val="0"/>
                        </a:spcAft>
                        <a:buClrTx/>
                        <a:buSzTx/>
                        <a:buFontTx/>
                        <a:buNone/>
                        <a:tabLst/>
                        <a:defRPr/>
                      </a:pPr>
                      <a:r>
                        <a:rPr lang="en-US" sz="1000" b="0" i="0" u="none" kern="1200" dirty="0" smtClean="0">
                          <a:solidFill>
                            <a:schemeClr val="tx1"/>
                          </a:solidFill>
                          <a:latin typeface="Arial" panose="020B0604020202020204" pitchFamily="34" charset="0"/>
                          <a:ea typeface="+mn-ea"/>
                          <a:cs typeface="Arial" panose="020B0604020202020204" pitchFamily="34" charset="0"/>
                        </a:rPr>
                        <a:t>This metric is targeted to</a:t>
                      </a:r>
                      <a:r>
                        <a:rPr lang="en-US" sz="1000" b="0" i="0" u="none" kern="1200" baseline="0" dirty="0" smtClean="0">
                          <a:solidFill>
                            <a:schemeClr val="tx1"/>
                          </a:solidFill>
                          <a:latin typeface="Arial" panose="020B0604020202020204" pitchFamily="34" charset="0"/>
                          <a:ea typeface="+mn-ea"/>
                          <a:cs typeface="Arial" panose="020B0604020202020204" pitchFamily="34" charset="0"/>
                        </a:rPr>
                        <a:t> </a:t>
                      </a:r>
                      <a:r>
                        <a:rPr lang="en-US" sz="1000" b="0" i="0" u="none" kern="1200" dirty="0" smtClean="0">
                          <a:solidFill>
                            <a:schemeClr val="tx1"/>
                          </a:solidFill>
                          <a:latin typeface="Arial" panose="020B0604020202020204" pitchFamily="34" charset="0"/>
                          <a:ea typeface="+mn-ea"/>
                          <a:cs typeface="Arial" panose="020B0604020202020204" pitchFamily="34" charset="0"/>
                        </a:rPr>
                        <a:t>remain in Breach for the time being and to be breached from time-to-time going forward. </a:t>
                      </a:r>
                    </a:p>
                    <a:p>
                      <a:pPr marL="0" marR="0" indent="0" algn="l" defTabSz="457200" rtl="0" eaLnBrk="1" fontAlgn="t" latinLnBrk="0" hangingPunct="1">
                        <a:lnSpc>
                          <a:spcPct val="100000"/>
                        </a:lnSpc>
                        <a:spcBef>
                          <a:spcPts val="0"/>
                        </a:spcBef>
                        <a:spcAft>
                          <a:spcPts val="0"/>
                        </a:spcAft>
                        <a:buClrTx/>
                        <a:buSzTx/>
                        <a:buFontTx/>
                        <a:buNone/>
                        <a:tabLst/>
                        <a:defRPr/>
                      </a:pPr>
                      <a:r>
                        <a:rPr lang="en-US" sz="1000" b="0" i="0" u="none" kern="1200" dirty="0" smtClean="0">
                          <a:solidFill>
                            <a:schemeClr val="tx1"/>
                          </a:solidFill>
                          <a:latin typeface="Arial" panose="020B0604020202020204" pitchFamily="34" charset="0"/>
                          <a:ea typeface="+mn-ea"/>
                          <a:cs typeface="Arial" panose="020B0604020202020204" pitchFamily="34" charset="0"/>
                        </a:rPr>
                        <a:t>No changes will be made to the Red Limit. Those in breach will be reviewed on an individual basis to determine if there is an increased risk requiring any further action or change in current monitoring strategies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329797">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Capital </a:t>
                      </a:r>
                      <a:r>
                        <a:rPr lang="en-US" sz="1000" b="1" i="0" u="none" strike="noStrike" kern="1200" dirty="0">
                          <a:solidFill>
                            <a:schemeClr val="tx1"/>
                          </a:solidFill>
                          <a:effectLst/>
                          <a:latin typeface="Arial" panose="020B0604020202020204" pitchFamily="34" charset="0"/>
                          <a:ea typeface="+mn-ea"/>
                          <a:cs typeface="Arial" panose="020B0604020202020204" pitchFamily="34" charset="0"/>
                        </a:rPr>
                        <a:t>Adequacy</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10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Capital Contingency Process (CCP) activated at SHUSA and SC due to delay in financial statement filings.  Capital levels remain strong and within appetite limits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02952">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Interest Rate</a:t>
                      </a:r>
                      <a:endParaRPr lang="en-US" sz="10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1000" b="0" i="0" u="none" strike="noStrike" dirty="0" smtClean="0">
                          <a:solidFill>
                            <a:srgbClr val="000000"/>
                          </a:solidFill>
                          <a:effectLst/>
                          <a:latin typeface="Arial" panose="020B0604020202020204" pitchFamily="34" charset="0"/>
                          <a:cs typeface="Arial" panose="020B0604020202020204" pitchFamily="34" charset="0"/>
                        </a:rPr>
                        <a:t>Metrics in appetite and no other risks noted</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61618">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MTM </a:t>
                      </a:r>
                      <a:r>
                        <a:rPr lang="en-US" sz="1000" b="1" i="0" u="none" strike="noStrike" dirty="0">
                          <a:solidFill>
                            <a:schemeClr val="tx1"/>
                          </a:solidFill>
                          <a:effectLst/>
                          <a:latin typeface="Arial" panose="020B0604020202020204" pitchFamily="34" charset="0"/>
                          <a:cs typeface="Arial" panose="020B0604020202020204" pitchFamily="34" charset="0"/>
                        </a:rPr>
                        <a:t>portfolio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1000" b="0" i="0" u="none" strike="noStrike" smtClean="0">
                          <a:solidFill>
                            <a:srgbClr val="000000"/>
                          </a:solidFill>
                          <a:effectLst/>
                          <a:latin typeface="Arial" panose="020B0604020202020204" pitchFamily="34" charset="0"/>
                          <a:cs typeface="Arial" panose="020B0604020202020204" pitchFamily="34" charset="0"/>
                        </a:rPr>
                        <a:t>Metrics in appetite and no other risks noted</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02952">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Model</a:t>
                      </a:r>
                      <a:endParaRPr lang="en-US" sz="10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1000" b="0" i="0" u="none" strike="noStrike" dirty="0" smtClean="0">
                          <a:solidFill>
                            <a:srgbClr val="000000"/>
                          </a:solidFill>
                          <a:effectLst/>
                          <a:latin typeface="Arial" panose="020B0604020202020204" pitchFamily="34" charset="0"/>
                          <a:cs typeface="Arial" panose="020B0604020202020204" pitchFamily="34" charset="0"/>
                        </a:rPr>
                        <a:t>Metrics in appetite and no other risks noted</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0585782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34843"/>
            <a:ext cx="8890000" cy="409984"/>
          </a:xfrm>
          <a:prstGeom prst="rect">
            <a:avLst/>
          </a:prstGeom>
          <a:noFill/>
        </p:spPr>
        <p:txBody>
          <a:bodyPr wrap="square" rtlCol="0">
            <a:spAutoFit/>
          </a:bodyPr>
          <a:lstStyle/>
          <a:p>
            <a:pPr>
              <a:lnSpc>
                <a:spcPct val="86000"/>
              </a:lnSpc>
            </a:pPr>
            <a:r>
              <a:rPr lang="en-US" b="1" dirty="0" smtClean="0">
                <a:solidFill>
                  <a:prstClr val="black"/>
                </a:solidFill>
              </a:rPr>
              <a:t>3. Risk Appetite </a:t>
            </a:r>
            <a:r>
              <a:rPr lang="en-US" b="1" dirty="0">
                <a:solidFill>
                  <a:prstClr val="black"/>
                </a:solidFill>
              </a:rPr>
              <a:t>Statement </a:t>
            </a:r>
            <a:r>
              <a:rPr lang="en-US" b="1" dirty="0" smtClean="0">
                <a:solidFill>
                  <a:prstClr val="black"/>
                </a:solidFill>
              </a:rPr>
              <a:t>– </a:t>
            </a:r>
            <a:r>
              <a:rPr lang="en-US" b="1" dirty="0">
                <a:solidFill>
                  <a:prstClr val="black"/>
                </a:solidFill>
              </a:rPr>
              <a:t>Breach and Action </a:t>
            </a:r>
            <a:r>
              <a:rPr lang="en-US" b="1" dirty="0" smtClean="0">
                <a:solidFill>
                  <a:prstClr val="black"/>
                </a:solidFill>
              </a:rPr>
              <a:t>Plan</a:t>
            </a:r>
            <a:endParaRPr lang="en-US" b="1" dirty="0">
              <a:solidFill>
                <a:prstClr val="black"/>
              </a:solidFill>
            </a:endParaRPr>
          </a:p>
        </p:txBody>
      </p:sp>
      <p:sp>
        <p:nvSpPr>
          <p:cNvPr id="14" name="Footnote"/>
          <p:cNvSpPr/>
          <p:nvPr/>
        </p:nvSpPr>
        <p:spPr bwMode="auto">
          <a:xfrm>
            <a:off x="382736" y="6391282"/>
            <a:ext cx="81471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228600" lvl="1" indent="-228600" eaLnBrk="0" fontAlgn="base" hangingPunct="0">
              <a:spcBef>
                <a:spcPct val="0"/>
              </a:spcBef>
              <a:spcAft>
                <a:spcPts val="300"/>
              </a:spcAft>
              <a:buFontTx/>
              <a:buAutoNum type="arabicPeriod"/>
            </a:pPr>
            <a:r>
              <a:rPr lang="en-US" sz="700" dirty="0">
                <a:solidFill>
                  <a:prstClr val="black"/>
                </a:solidFill>
                <a:latin typeface="Arial"/>
                <a:ea typeface="ＭＳ Ｐゴシック"/>
                <a:sym typeface="Arial"/>
              </a:rPr>
              <a:t># of counterparties with </a:t>
            </a:r>
            <a:r>
              <a:rPr lang="en-US" sz="700" dirty="0" err="1">
                <a:solidFill>
                  <a:prstClr val="black"/>
                </a:solidFill>
                <a:latin typeface="Arial"/>
                <a:ea typeface="ＭＳ Ｐゴシック"/>
                <a:sym typeface="Arial"/>
              </a:rPr>
              <a:t>Sant</a:t>
            </a:r>
            <a:r>
              <a:rPr lang="en-US" sz="700" dirty="0">
                <a:solidFill>
                  <a:prstClr val="black"/>
                </a:solidFill>
                <a:latin typeface="Arial"/>
                <a:ea typeface="ＭＳ Ｐゴシック"/>
                <a:sym typeface="Arial"/>
              </a:rPr>
              <a:t>. Risk Rating &lt; 5.0 &amp; exposure&gt;$100M</a:t>
            </a:r>
            <a:endParaRPr lang="en-US" sz="700" dirty="0">
              <a:solidFill>
                <a:prstClr val="black"/>
              </a:solidFill>
              <a:latin typeface="Arial" panose="020B0604020202020204" pitchFamily="34" charset="0"/>
              <a:ea typeface="MS PGothic" pitchFamily="34" charset="-128"/>
              <a:cs typeface="Arial" panose="020B0604020202020204" pitchFamily="34" charset="0"/>
              <a:sym typeface="Arial"/>
            </a:endParaRPr>
          </a:p>
          <a:p>
            <a:pPr marL="228600" lvl="1" indent="-228600" eaLnBrk="0" fontAlgn="base" hangingPunct="0">
              <a:spcBef>
                <a:spcPct val="0"/>
              </a:spcBef>
              <a:spcAft>
                <a:spcPts val="300"/>
              </a:spcAft>
              <a:buFontTx/>
              <a:buAutoNum type="arabicPeriod"/>
            </a:pPr>
            <a:r>
              <a:rPr lang="en-US" sz="700" dirty="0" smtClean="0">
                <a:solidFill>
                  <a:srgbClr val="000000"/>
                </a:solidFill>
                <a:latin typeface="Arial"/>
                <a:ea typeface="ＭＳ Ｐゴシック"/>
              </a:rPr>
              <a:t>Stressed </a:t>
            </a:r>
            <a:r>
              <a:rPr lang="en-US" sz="700" dirty="0">
                <a:solidFill>
                  <a:srgbClr val="000000"/>
                </a:solidFill>
                <a:latin typeface="Arial"/>
                <a:ea typeface="ＭＳ Ｐゴシック"/>
              </a:rPr>
              <a:t>Survival Period (days)  Nov value is an estimate</a:t>
            </a:r>
          </a:p>
          <a:p>
            <a:pPr marL="228600" lvl="1" indent="-228600" eaLnBrk="0" fontAlgn="base" hangingPunct="0">
              <a:spcBef>
                <a:spcPct val="0"/>
              </a:spcBef>
              <a:spcAft>
                <a:spcPts val="300"/>
              </a:spcAft>
              <a:buFontTx/>
              <a:buAutoNum type="arabicPeriod"/>
            </a:pPr>
            <a:endParaRPr lang="en-US" sz="700" dirty="0">
              <a:solidFill>
                <a:prstClr val="black"/>
              </a:solidFill>
              <a:latin typeface="Arial" charset="0"/>
              <a:ea typeface="ＭＳ Ｐゴシック"/>
            </a:endParaRPr>
          </a:p>
        </p:txBody>
      </p:sp>
      <p:graphicFrame>
        <p:nvGraphicFramePr>
          <p:cNvPr id="15" name="Table 14"/>
          <p:cNvGraphicFramePr>
            <a:graphicFrameLocks noGrp="1"/>
          </p:cNvGraphicFramePr>
          <p:nvPr>
            <p:extLst>
              <p:ext uri="{D42A27DB-BD31-4B8C-83A1-F6EECF244321}">
                <p14:modId xmlns:p14="http://schemas.microsoft.com/office/powerpoint/2010/main" val="3316408219"/>
              </p:ext>
            </p:extLst>
          </p:nvPr>
        </p:nvGraphicFramePr>
        <p:xfrm>
          <a:off x="254000" y="4045235"/>
          <a:ext cx="8488910" cy="1698727"/>
        </p:xfrm>
        <a:graphic>
          <a:graphicData uri="http://schemas.openxmlformats.org/drawingml/2006/table">
            <a:tbl>
              <a:tblPr firstRow="1" bandRow="1">
                <a:tableStyleId>{2D5ABB26-0587-4C30-8999-92F81FD0307C}</a:tableStyleId>
              </a:tblPr>
              <a:tblGrid>
                <a:gridCol w="278263"/>
                <a:gridCol w="8210647"/>
              </a:tblGrid>
              <a:tr h="322047">
                <a:tc gridSpan="2">
                  <a:txBody>
                    <a:bodyPr/>
                    <a:lstStyle/>
                    <a:p>
                      <a:r>
                        <a:rPr lang="en-US" sz="1400" b="1" dirty="0" smtClean="0">
                          <a:latin typeface="Arial" panose="020B0604020202020204" pitchFamily="34" charset="0"/>
                          <a:cs typeface="Arial" panose="020B0604020202020204" pitchFamily="34" charset="0"/>
                        </a:rPr>
                        <a:t>Action Plans</a:t>
                      </a:r>
                      <a:endParaRPr lang="en-US" sz="1400" b="1" dirty="0">
                        <a:latin typeface="Arial" panose="020B0604020202020204" pitchFamily="34" charset="0"/>
                        <a:cs typeface="Arial" panose="020B0604020202020204" pitchFamily="34" charset="0"/>
                      </a:endParaRPr>
                    </a:p>
                  </a:txBody>
                  <a:tcPr anchor="ctr">
                    <a:lnB w="28575" cap="flat" cmpd="sng" algn="ctr">
                      <a:solidFill>
                        <a:srgbClr val="FF0000"/>
                      </a:solidFill>
                      <a:prstDash val="solid"/>
                      <a:round/>
                      <a:headEnd type="none" w="med" len="med"/>
                      <a:tailEnd type="none" w="med" len="med"/>
                    </a:lnB>
                    <a:solidFill>
                      <a:schemeClr val="bg1">
                        <a:lumMod val="95000"/>
                      </a:schemeClr>
                    </a:solidFill>
                  </a:tcPr>
                </a:tc>
                <a:tc hMerge="1">
                  <a:txBody>
                    <a:bodyPr/>
                    <a:lstStyle/>
                    <a:p>
                      <a:endParaRPr lang="en-US" dirty="0"/>
                    </a:p>
                  </a:txBody>
                  <a:tcPr/>
                </a:tc>
              </a:tr>
              <a:tr h="370840">
                <a:tc>
                  <a:txBody>
                    <a:bodyPr/>
                    <a:lstStyle/>
                    <a:p>
                      <a:pPr marL="64008"/>
                      <a:r>
                        <a:rPr lang="en-US" sz="1100" b="1" dirty="0" smtClean="0">
                          <a:latin typeface="Arial" panose="020B0604020202020204" pitchFamily="34" charset="0"/>
                          <a:cs typeface="Arial" panose="020B0604020202020204" pitchFamily="34" charset="0"/>
                        </a:rPr>
                        <a:t>1.</a:t>
                      </a:r>
                    </a:p>
                  </a:txBody>
                  <a:tcPr marL="0" marR="0" marT="0" marB="0" anchor="ctr">
                    <a:lnT w="28575" cap="flat" cmpd="sng" algn="ctr">
                      <a:solidFill>
                        <a:srgbClr val="FF0000"/>
                      </a:solidFill>
                      <a:prstDash val="solid"/>
                      <a:round/>
                      <a:headEnd type="none" w="med" len="med"/>
                      <a:tailEnd type="none" w="med" len="med"/>
                    </a:lnT>
                    <a:solidFill>
                      <a:schemeClr val="bg1">
                        <a:lumMod val="95000"/>
                      </a:schemeClr>
                    </a:solidFill>
                  </a:tcPr>
                </a:tc>
                <a:tc>
                  <a:txBody>
                    <a:bodyPr/>
                    <a:lstStyle/>
                    <a:p>
                      <a:r>
                        <a:rPr lang="en-US" sz="1100" dirty="0" smtClean="0">
                          <a:latin typeface="Arial" panose="020B0604020202020204" pitchFamily="34" charset="0"/>
                          <a:cs typeface="Arial" panose="020B0604020202020204" pitchFamily="34" charset="0"/>
                        </a:rPr>
                        <a:t>CART plans addressing MR(I)As</a:t>
                      </a:r>
                    </a:p>
                  </a:txBody>
                  <a:tcPr marL="0" marR="0" marT="0" marB="0" anchor="ctr">
                    <a:lnT w="28575" cap="flat" cmpd="sng" algn="ctr">
                      <a:solidFill>
                        <a:srgbClr val="FF0000"/>
                      </a:solidFill>
                      <a:prstDash val="solid"/>
                      <a:round/>
                      <a:headEnd type="none" w="med" len="med"/>
                      <a:tailEnd type="none" w="med" len="med"/>
                    </a:lnT>
                    <a:solidFill>
                      <a:schemeClr val="bg1">
                        <a:lumMod val="95000"/>
                      </a:schemeClr>
                    </a:solidFill>
                  </a:tcPr>
                </a:tc>
              </a:tr>
              <a:tr h="370840">
                <a:tc>
                  <a:txBody>
                    <a:bodyPr/>
                    <a:lstStyle/>
                    <a:p>
                      <a:pPr marL="64008"/>
                      <a:r>
                        <a:rPr lang="en-US" sz="1100" b="1" dirty="0" smtClean="0">
                          <a:latin typeface="Arial" panose="020B0604020202020204" pitchFamily="34" charset="0"/>
                          <a:cs typeface="Arial" panose="020B0604020202020204" pitchFamily="34" charset="0"/>
                        </a:rPr>
                        <a:t>2.</a:t>
                      </a:r>
                    </a:p>
                    <a:p>
                      <a:pPr marL="64008"/>
                      <a:endParaRPr lang="en-US" sz="1100" b="1" dirty="0" smtClean="0">
                        <a:latin typeface="Arial" panose="020B0604020202020204" pitchFamily="34" charset="0"/>
                        <a:cs typeface="Arial" panose="020B0604020202020204" pitchFamily="34" charset="0"/>
                      </a:endParaRPr>
                    </a:p>
                    <a:p>
                      <a:pPr marL="64008"/>
                      <a:endParaRPr lang="en-US" sz="1100" b="1" dirty="0">
                        <a:latin typeface="Arial" panose="020B0604020202020204" pitchFamily="34" charset="0"/>
                        <a:cs typeface="Arial" panose="020B0604020202020204" pitchFamily="34" charset="0"/>
                      </a:endParaRPr>
                    </a:p>
                  </a:txBody>
                  <a:tcPr marL="0" marR="0" marT="0" marB="0" anchor="ctr">
                    <a:solidFill>
                      <a:schemeClr val="bg1">
                        <a:lumMod val="95000"/>
                      </a:schemeClr>
                    </a:solidFill>
                  </a:tcPr>
                </a:tc>
                <a:tc>
                  <a:txBody>
                    <a:bodyPr/>
                    <a:lstStyle/>
                    <a:p>
                      <a:r>
                        <a:rPr lang="en-US" sz="1100" kern="1200" dirty="0" smtClean="0">
                          <a:solidFill>
                            <a:schemeClr val="tx1"/>
                          </a:solidFill>
                          <a:latin typeface="Arial" panose="020B0604020202020204" pitchFamily="34" charset="0"/>
                          <a:ea typeface="+mn-ea"/>
                          <a:cs typeface="Arial" panose="020B0604020202020204" pitchFamily="34" charset="0"/>
                        </a:rPr>
                        <a:t>The Obligor Metric Exposure  metric is Target remain in Breach for the time being and to be breached from time-to-time going forward.  No changes will be made to the Red Limit. Those in breach will be reviewed on an individual basis to determine if there is an increased risk requiring any further action or change in current monitoring strategies</a:t>
                      </a:r>
                    </a:p>
                  </a:txBody>
                  <a:tcPr marL="0" marR="0" marT="0" marB="0" anchor="ctr">
                    <a:solidFill>
                      <a:schemeClr val="bg1">
                        <a:lumMod val="95000"/>
                      </a:schemeClr>
                    </a:solidFill>
                  </a:tcPr>
                </a:tc>
              </a:tr>
              <a:tr h="370840">
                <a:tc>
                  <a:txBody>
                    <a:bodyPr/>
                    <a:lstStyle/>
                    <a:p>
                      <a:pPr marL="64008"/>
                      <a:r>
                        <a:rPr lang="en-US" sz="1100" b="1" dirty="0" smtClean="0">
                          <a:latin typeface="Arial" panose="020B0604020202020204" pitchFamily="34" charset="0"/>
                          <a:cs typeface="Arial" panose="020B0604020202020204" pitchFamily="34" charset="0"/>
                        </a:rPr>
                        <a:t>3.</a:t>
                      </a:r>
                      <a:endParaRPr lang="en-US" sz="1100" b="1" dirty="0">
                        <a:latin typeface="Arial" panose="020B0604020202020204" pitchFamily="34" charset="0"/>
                        <a:cs typeface="Arial" panose="020B0604020202020204" pitchFamily="34" charset="0"/>
                      </a:endParaRPr>
                    </a:p>
                  </a:txBody>
                  <a:tcPr marL="0" marR="0" marT="0" marB="0">
                    <a:solidFill>
                      <a:schemeClr val="bg1">
                        <a:lumMod val="95000"/>
                      </a:schemeClr>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1100" b="0" i="0" u="none" strike="noStrike" baseline="0" dirty="0" smtClean="0">
                          <a:solidFill>
                            <a:srgbClr val="000000"/>
                          </a:solidFill>
                          <a:effectLst/>
                          <a:latin typeface="Arial" panose="020B0604020202020204" pitchFamily="34" charset="0"/>
                          <a:cs typeface="Arial" panose="020B0604020202020204" pitchFamily="34" charset="0"/>
                        </a:rPr>
                        <a:t>Final approval of the $1.5B intragroup line from BSNY to </a:t>
                      </a:r>
                      <a:r>
                        <a:rPr lang="en-US" sz="11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SC has been executed for the extension of the intragroup line to the end of 2017. The stressed shortfall is remediated with this line extension approved in early December. Expectations are for the metric to return to levels within limits for month-end December</a:t>
                      </a:r>
                    </a:p>
                  </a:txBody>
                  <a:tcPr marL="0" marR="0" marT="0" marB="0" anchor="ctr">
                    <a:solidFill>
                      <a:schemeClr val="bg1">
                        <a:lumMod val="95000"/>
                      </a:schemeClr>
                    </a:solidFill>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988100451"/>
              </p:ext>
            </p:extLst>
          </p:nvPr>
        </p:nvGraphicFramePr>
        <p:xfrm>
          <a:off x="254000" y="717454"/>
          <a:ext cx="8562456" cy="633674"/>
        </p:xfrm>
        <a:graphic>
          <a:graphicData uri="http://schemas.openxmlformats.org/drawingml/2006/table">
            <a:tbl>
              <a:tblPr firstRow="1" bandRow="1">
                <a:tableStyleId>{2D5ABB26-0587-4C30-8999-92F81FD0307C}</a:tableStyleId>
              </a:tblPr>
              <a:tblGrid>
                <a:gridCol w="344150"/>
                <a:gridCol w="8218306"/>
              </a:tblGrid>
              <a:tr h="322047">
                <a:tc gridSpan="2">
                  <a:txBody>
                    <a:bodyPr/>
                    <a:lstStyle/>
                    <a:p>
                      <a:r>
                        <a:rPr lang="en-US" sz="1400" b="1" dirty="0" smtClean="0">
                          <a:latin typeface="Arial" panose="020B0604020202020204" pitchFamily="34" charset="0"/>
                          <a:cs typeface="Arial" panose="020B0604020202020204" pitchFamily="34" charset="0"/>
                        </a:rPr>
                        <a:t>Amber and Red metrics</a:t>
                      </a:r>
                    </a:p>
                  </a:txBody>
                  <a:tcPr anchor="ctr">
                    <a:lnB w="28575" cap="flat" cmpd="sng" algn="ctr">
                      <a:solidFill>
                        <a:srgbClr val="FF0000"/>
                      </a:solidFill>
                      <a:prstDash val="solid"/>
                      <a:round/>
                      <a:headEnd type="none" w="med" len="med"/>
                      <a:tailEnd type="none" w="med" len="med"/>
                    </a:lnB>
                    <a:solidFill>
                      <a:schemeClr val="bg1"/>
                    </a:solidFill>
                  </a:tcPr>
                </a:tc>
                <a:tc hMerge="1">
                  <a:txBody>
                    <a:bodyPr/>
                    <a:lstStyle/>
                    <a:p>
                      <a:endParaRPr lang="en-US" dirty="0"/>
                    </a:p>
                  </a:txBody>
                  <a:tcPr/>
                </a:tc>
              </a:tr>
              <a:tr h="311627">
                <a:tc>
                  <a:txBody>
                    <a:bodyPr/>
                    <a:lstStyle/>
                    <a:p>
                      <a:endParaRPr lang="en-US" sz="1050" b="1" dirty="0" smtClean="0">
                        <a:latin typeface="Arial" panose="020B0604020202020204" pitchFamily="34" charset="0"/>
                        <a:cs typeface="Arial" panose="020B0604020202020204" pitchFamily="34" charset="0"/>
                      </a:endParaRPr>
                    </a:p>
                  </a:txBody>
                  <a:tcPr anchor="ctr">
                    <a:lnT w="28575" cap="flat" cmpd="sng" algn="ctr">
                      <a:solidFill>
                        <a:srgbClr val="FF0000"/>
                      </a:solidFill>
                      <a:prstDash val="solid"/>
                      <a:round/>
                      <a:headEnd type="none" w="med" len="med"/>
                      <a:tailEnd type="none" w="med" len="med"/>
                    </a:lnT>
                  </a:tcPr>
                </a:tc>
                <a:tc>
                  <a:txBody>
                    <a:bodyPr/>
                    <a:lstStyle/>
                    <a:p>
                      <a:endParaRPr lang="en-US" sz="1050" dirty="0" smtClean="0">
                        <a:latin typeface="Arial" panose="020B0604020202020204" pitchFamily="34" charset="0"/>
                        <a:cs typeface="Arial" panose="020B0604020202020204" pitchFamily="34" charset="0"/>
                      </a:endParaRPr>
                    </a:p>
                  </a:txBody>
                  <a:tcPr anchor="ctr">
                    <a:lnT w="28575" cap="flat" cmpd="sng" algn="ctr">
                      <a:solidFill>
                        <a:srgbClr val="FF0000"/>
                      </a:solidFill>
                      <a:prstDash val="solid"/>
                      <a:round/>
                      <a:headEnd type="none" w="med" len="med"/>
                      <a:tailEnd type="none" w="med" len="med"/>
                    </a:lnT>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800918458"/>
              </p:ext>
            </p:extLst>
          </p:nvPr>
        </p:nvGraphicFramePr>
        <p:xfrm>
          <a:off x="300252" y="1172038"/>
          <a:ext cx="8516203" cy="2004152"/>
        </p:xfrm>
        <a:graphic>
          <a:graphicData uri="http://schemas.openxmlformats.org/drawingml/2006/table">
            <a:tbl>
              <a:tblPr/>
              <a:tblGrid>
                <a:gridCol w="230901"/>
                <a:gridCol w="543299"/>
                <a:gridCol w="1238640"/>
                <a:gridCol w="2170557"/>
                <a:gridCol w="842112"/>
                <a:gridCol w="869278"/>
                <a:gridCol w="135826"/>
                <a:gridCol w="828530"/>
                <a:gridCol w="828530"/>
                <a:gridCol w="828530"/>
              </a:tblGrid>
              <a:tr h="183758">
                <a:tc gridSpan="4">
                  <a:txBody>
                    <a:bodyPr/>
                    <a:lstStyle/>
                    <a:p>
                      <a:pPr algn="l" rtl="0" fontAlgn="ctr"/>
                      <a:r>
                        <a:rPr lang="en-US" sz="1000" b="1" i="0" u="none" strike="noStrike" dirty="0">
                          <a:solidFill>
                            <a:srgbClr val="FF0000"/>
                          </a:solidFill>
                          <a:effectLst/>
                          <a:latin typeface="Arial"/>
                        </a:rPr>
                        <a:t>Monthly Metrics</a:t>
                      </a:r>
                    </a:p>
                  </a:txBody>
                  <a:tcPr marL="9510" marR="9510" marT="9510" marB="0" anchor="ctr">
                    <a:lnL>
                      <a:noFill/>
                    </a:lnL>
                    <a:lnR>
                      <a:noFill/>
                    </a:lnR>
                    <a:lnT>
                      <a:noFill/>
                    </a:lnT>
                    <a:lnB w="6350" cap="flat" cmpd="sng" algn="ctr">
                      <a:solidFill>
                        <a:srgbClr val="A6A6A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rtl="0" fontAlgn="ctr"/>
                      <a:endParaRPr lang="en-US" sz="1000" b="1" i="0" u="none" strike="noStrike">
                        <a:solidFill>
                          <a:srgbClr val="FF0000"/>
                        </a:solidFill>
                        <a:effectLst/>
                        <a:latin typeface="Arial"/>
                      </a:endParaRPr>
                    </a:p>
                  </a:txBody>
                  <a:tcPr marL="9510" marR="9510" marT="9510" marB="0" anchor="ctr">
                    <a:lnL>
                      <a:noFill/>
                    </a:lnL>
                    <a:lnR>
                      <a:noFill/>
                    </a:lnR>
                    <a:lnT>
                      <a:noFill/>
                    </a:lnT>
                    <a:lnB w="6350" cap="flat" cmpd="sng" algn="ctr">
                      <a:solidFill>
                        <a:srgbClr val="A6A6A6"/>
                      </a:solidFill>
                      <a:prstDash val="solid"/>
                      <a:round/>
                      <a:headEnd type="none" w="med" len="med"/>
                      <a:tailEnd type="none" w="med" len="med"/>
                    </a:lnB>
                  </a:tcPr>
                </a:tc>
                <a:tc>
                  <a:txBody>
                    <a:bodyPr/>
                    <a:lstStyle/>
                    <a:p>
                      <a:pPr algn="l" rtl="0" fontAlgn="ctr"/>
                      <a:endParaRPr lang="en-US" sz="1000" b="1" i="0" u="none" strike="noStrike">
                        <a:solidFill>
                          <a:srgbClr val="FF0000"/>
                        </a:solidFill>
                        <a:effectLst/>
                        <a:latin typeface="Arial"/>
                      </a:endParaRPr>
                    </a:p>
                  </a:txBody>
                  <a:tcPr marL="9510" marR="9510" marT="9510" marB="0" anchor="ctr">
                    <a:lnL>
                      <a:noFill/>
                    </a:lnL>
                    <a:lnR>
                      <a:noFill/>
                    </a:lnR>
                    <a:lnT>
                      <a:noFill/>
                    </a:lnT>
                    <a:lnB w="6350" cap="flat" cmpd="sng" algn="ctr">
                      <a:solidFill>
                        <a:srgbClr val="A6A6A6"/>
                      </a:solidFill>
                      <a:prstDash val="solid"/>
                      <a:round/>
                      <a:headEnd type="none" w="med" len="med"/>
                      <a:tailEnd type="none" w="med" len="med"/>
                    </a:lnB>
                  </a:tcPr>
                </a:tc>
                <a:tc>
                  <a:txBody>
                    <a:bodyPr/>
                    <a:lstStyle/>
                    <a:p>
                      <a:pPr algn="l" rtl="0" fontAlgn="b"/>
                      <a:endParaRPr lang="en-US" sz="1000" b="1" i="0" u="none" strike="noStrike">
                        <a:solidFill>
                          <a:srgbClr val="FF0000"/>
                        </a:solidFill>
                        <a:effectLst/>
                        <a:latin typeface="Arial"/>
                      </a:endParaRPr>
                    </a:p>
                  </a:txBody>
                  <a:tcPr marL="9510" marR="9510" marT="9510" marB="0" anchor="b">
                    <a:lnL>
                      <a:noFill/>
                    </a:lnL>
                    <a:lnR>
                      <a:noFill/>
                    </a:lnR>
                    <a:lnT>
                      <a:noFill/>
                    </a:lnT>
                    <a:lnB>
                      <a:noFill/>
                    </a:lnB>
                  </a:tcPr>
                </a:tc>
                <a:tc>
                  <a:txBody>
                    <a:bodyPr/>
                    <a:lstStyle/>
                    <a:p>
                      <a:pPr algn="l" rtl="0" fontAlgn="b"/>
                      <a:endParaRPr lang="en-US" sz="1000" b="1" i="0" u="none" strike="noStrike">
                        <a:solidFill>
                          <a:srgbClr val="FF0000"/>
                        </a:solidFill>
                        <a:effectLst/>
                        <a:latin typeface="Arial"/>
                      </a:endParaRPr>
                    </a:p>
                  </a:txBody>
                  <a:tcPr marL="9510" marR="9510" marT="9510" marB="0" anchor="b">
                    <a:lnL>
                      <a:noFill/>
                    </a:lnL>
                    <a:lnR>
                      <a:noFill/>
                    </a:lnR>
                    <a:lnT>
                      <a:noFill/>
                    </a:lnT>
                    <a:lnB w="6350" cap="flat" cmpd="sng" algn="ctr">
                      <a:solidFill>
                        <a:srgbClr val="A6A6A6"/>
                      </a:solidFill>
                      <a:prstDash val="solid"/>
                      <a:round/>
                      <a:headEnd type="none" w="med" len="med"/>
                      <a:tailEnd type="none" w="med" len="med"/>
                    </a:lnB>
                  </a:tcPr>
                </a:tc>
                <a:tc>
                  <a:txBody>
                    <a:bodyPr/>
                    <a:lstStyle/>
                    <a:p>
                      <a:pPr algn="l" rtl="0" fontAlgn="b"/>
                      <a:endParaRPr lang="en-US" sz="1000" b="1" i="0" u="none" strike="noStrike">
                        <a:solidFill>
                          <a:srgbClr val="FF0000"/>
                        </a:solidFill>
                        <a:effectLst/>
                        <a:latin typeface="Arial"/>
                      </a:endParaRPr>
                    </a:p>
                  </a:txBody>
                  <a:tcPr marL="9510" marR="9510" marT="9510" marB="0" anchor="b">
                    <a:lnL>
                      <a:noFill/>
                    </a:lnL>
                    <a:lnR>
                      <a:noFill/>
                    </a:lnR>
                    <a:lnT>
                      <a:noFill/>
                    </a:lnT>
                    <a:lnB w="6350" cap="flat" cmpd="sng" algn="ctr">
                      <a:solidFill>
                        <a:srgbClr val="A6A6A6"/>
                      </a:solidFill>
                      <a:prstDash val="solid"/>
                      <a:round/>
                      <a:headEnd type="none" w="med" len="med"/>
                      <a:tailEnd type="none" w="med" len="med"/>
                    </a:lnB>
                  </a:tcPr>
                </a:tc>
                <a:tc>
                  <a:txBody>
                    <a:bodyPr/>
                    <a:lstStyle/>
                    <a:p>
                      <a:pPr algn="l" rtl="0" fontAlgn="b"/>
                      <a:endParaRPr lang="en-US" sz="1000" b="1" i="0" u="none" strike="noStrike">
                        <a:solidFill>
                          <a:srgbClr val="FF0000"/>
                        </a:solidFill>
                        <a:effectLst/>
                        <a:latin typeface="Arial"/>
                      </a:endParaRPr>
                    </a:p>
                  </a:txBody>
                  <a:tcPr marL="9510" marR="9510" marT="9510" marB="0" anchor="b">
                    <a:lnL>
                      <a:noFill/>
                    </a:lnL>
                    <a:lnR>
                      <a:noFill/>
                    </a:lnR>
                    <a:lnT>
                      <a:noFill/>
                    </a:lnT>
                    <a:lnB w="6350" cap="flat" cmpd="sng" algn="ctr">
                      <a:solidFill>
                        <a:srgbClr val="A6A6A6"/>
                      </a:solidFill>
                      <a:prstDash val="solid"/>
                      <a:round/>
                      <a:headEnd type="none" w="med" len="med"/>
                      <a:tailEnd type="none" w="med" len="med"/>
                    </a:lnB>
                  </a:tcPr>
                </a:tc>
              </a:tr>
              <a:tr h="237460">
                <a:tc>
                  <a:txBody>
                    <a:bodyPr/>
                    <a:lstStyle/>
                    <a:p>
                      <a:pPr algn="l" fontAlgn="ctr"/>
                      <a:r>
                        <a:rPr lang="en-US" sz="1000" b="0" i="0" u="none" strike="noStrike">
                          <a:solidFill>
                            <a:srgbClr val="000000"/>
                          </a:solidFill>
                          <a:effectLst/>
                          <a:latin typeface="Arial"/>
                        </a:rPr>
                        <a:t> </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Entity</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Risk Type</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Metric</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Amber limit</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000"/>
                    </a:solidFill>
                  </a:tcPr>
                </a:tc>
                <a:tc>
                  <a:txBody>
                    <a:bodyPr/>
                    <a:lstStyle/>
                    <a:p>
                      <a:pPr algn="ctr" rtl="0" fontAlgn="ctr"/>
                      <a:r>
                        <a:rPr lang="en-US" sz="1000" b="1" i="0" u="none" strike="noStrike" dirty="0">
                          <a:solidFill>
                            <a:srgbClr val="FFFFFF"/>
                          </a:solidFill>
                          <a:effectLst/>
                          <a:latin typeface="Arial"/>
                        </a:rPr>
                        <a:t>Red limit</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0000"/>
                    </a:solidFill>
                  </a:tcPr>
                </a:tc>
                <a:tc>
                  <a:txBody>
                    <a:bodyPr/>
                    <a:lstStyle/>
                    <a:p>
                      <a:pPr algn="ctr" fontAlgn="ctr"/>
                      <a:endParaRPr lang="en-US" sz="1000" b="0" i="0" u="none" strike="noStrike">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Nov-16</a:t>
                      </a:r>
                      <a:endParaRPr lang="en-US" sz="1000" b="1"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smtClean="0">
                          <a:solidFill>
                            <a:srgbClr val="000000"/>
                          </a:solidFill>
                          <a:effectLst/>
                          <a:latin typeface="Arial"/>
                        </a:rPr>
                        <a:t>Oct-16</a:t>
                      </a:r>
                      <a:endParaRPr lang="en-US" sz="1000" b="1"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smtClean="0">
                          <a:solidFill>
                            <a:srgbClr val="000000"/>
                          </a:solidFill>
                          <a:effectLst/>
                          <a:latin typeface="Arial"/>
                        </a:rPr>
                        <a:t>Sep-16</a:t>
                      </a:r>
                      <a:endParaRPr lang="en-US" sz="1000" b="1"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420952">
                <a:tc>
                  <a:txBody>
                    <a:bodyPr/>
                    <a:lstStyle/>
                    <a:p>
                      <a:pPr algn="ctr" rtl="0" fontAlgn="ctr"/>
                      <a:r>
                        <a:rPr lang="en-US" sz="1000" b="1" i="0" u="none" strike="noStrike" dirty="0">
                          <a:solidFill>
                            <a:srgbClr val="000000"/>
                          </a:solidFill>
                          <a:effectLst/>
                          <a:latin typeface="Arial"/>
                        </a:rPr>
                        <a:t>1</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US" sz="1000" b="1" i="0" u="none" strike="noStrike" dirty="0">
                          <a:solidFill>
                            <a:srgbClr val="000000"/>
                          </a:solidFill>
                          <a:effectLst/>
                          <a:latin typeface="Arial"/>
                        </a:rPr>
                        <a:t>SHUSA</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Compliance and Reputational</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Arial"/>
                        </a:rPr>
                        <a:t>Open MRIAs and other equivalent matters requiring immediate attention</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a:rPr>
                        <a:t>N/A</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none" strike="noStrike" dirty="0">
                          <a:solidFill>
                            <a:srgbClr val="000000"/>
                          </a:solidFill>
                          <a:effectLst/>
                          <a:latin typeface="Arial"/>
                        </a:rPr>
                        <a:t>&gt;0</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ctr" fontAlgn="ctr"/>
                      <a:endParaRPr lang="en-US" sz="1000" b="0"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11</a:t>
                      </a:r>
                      <a:endParaRPr lang="en-US" sz="1000" b="1"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ctr" rtl="0" fontAlgn="ctr"/>
                      <a:r>
                        <a:rPr lang="en-US" sz="1000" b="0" i="0" u="none" strike="noStrike" dirty="0" smtClean="0">
                          <a:solidFill>
                            <a:srgbClr val="000000"/>
                          </a:solidFill>
                          <a:effectLst/>
                          <a:latin typeface="Arial"/>
                        </a:rPr>
                        <a:t>13</a:t>
                      </a:r>
                      <a:endParaRPr lang="en-US" sz="1000" b="0"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ctr" rtl="0" fontAlgn="ctr"/>
                      <a:r>
                        <a:rPr lang="en-US" sz="1000" b="0" i="0" u="none" strike="noStrike" dirty="0">
                          <a:solidFill>
                            <a:srgbClr val="000000"/>
                          </a:solidFill>
                          <a:effectLst/>
                          <a:latin typeface="Arial"/>
                        </a:rPr>
                        <a:t>13</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r>
              <a:tr h="420952">
                <a:tc>
                  <a:txBody>
                    <a:bodyPr/>
                    <a:lstStyle/>
                    <a:p>
                      <a:pPr algn="ctr" rtl="0" fontAlgn="ctr"/>
                      <a:r>
                        <a:rPr lang="en-US" sz="1000" b="1" i="0" u="none" strike="noStrike" dirty="0">
                          <a:solidFill>
                            <a:srgbClr val="000000"/>
                          </a:solidFill>
                          <a:effectLst/>
                          <a:latin typeface="Arial"/>
                        </a:rPr>
                        <a:t>2</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SBNA</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US" sz="1000" b="1" i="0" u="none" strike="noStrike" dirty="0">
                          <a:solidFill>
                            <a:srgbClr val="000000"/>
                          </a:solidFill>
                          <a:effectLst/>
                          <a:latin typeface="Arial"/>
                        </a:rPr>
                        <a:t>Credit</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Arial"/>
                        </a:rPr>
                        <a:t>Obligor Rating Exposure</a:t>
                      </a:r>
                      <a:r>
                        <a:rPr lang="en-US" sz="1000" b="0" i="0" u="none" strike="noStrike" baseline="30000" dirty="0">
                          <a:solidFill>
                            <a:srgbClr val="000000"/>
                          </a:solidFill>
                          <a:effectLst/>
                          <a:latin typeface="Arial"/>
                        </a:rPr>
                        <a:t>1</a:t>
                      </a:r>
                      <a:endParaRPr lang="en-US" sz="1000" b="0"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none" strike="noStrike">
                          <a:solidFill>
                            <a:srgbClr val="000000"/>
                          </a:solidFill>
                          <a:effectLst/>
                          <a:latin typeface="Arial"/>
                        </a:rPr>
                        <a:t>N/A</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none" strike="noStrike">
                          <a:solidFill>
                            <a:srgbClr val="000000"/>
                          </a:solidFill>
                          <a:effectLst/>
                          <a:latin typeface="Arial"/>
                        </a:rPr>
                        <a:t>&gt;0</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ctr" fontAlgn="ctr"/>
                      <a:endParaRPr lang="en-US" sz="1000" b="0" i="0" u="none" strike="noStrike">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6</a:t>
                      </a:r>
                      <a:endParaRPr lang="en-US" sz="1000" b="1"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ctr" rtl="0" fontAlgn="ctr"/>
                      <a:r>
                        <a:rPr lang="en-US" sz="1000" b="0" i="0" u="none" strike="noStrike" dirty="0" smtClean="0">
                          <a:solidFill>
                            <a:srgbClr val="000000"/>
                          </a:solidFill>
                          <a:effectLst/>
                          <a:latin typeface="Arial"/>
                        </a:rPr>
                        <a:t>7</a:t>
                      </a:r>
                      <a:endParaRPr lang="en-US" sz="1000" b="0"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ctr" rtl="0" fontAlgn="ctr"/>
                      <a:r>
                        <a:rPr lang="en-US" sz="1000" b="0" i="0" u="none" strike="noStrike" dirty="0">
                          <a:solidFill>
                            <a:srgbClr val="000000"/>
                          </a:solidFill>
                          <a:effectLst/>
                          <a:latin typeface="Arial"/>
                        </a:rPr>
                        <a:t>7</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r>
              <a:tr h="420952">
                <a:tc>
                  <a:txBody>
                    <a:bodyPr/>
                    <a:lstStyle/>
                    <a:p>
                      <a:pPr algn="ctr" rtl="0" fontAlgn="ctr"/>
                      <a:r>
                        <a:rPr lang="en-US" sz="1000" b="1" i="0" u="none" strike="noStrike" dirty="0" smtClean="0">
                          <a:solidFill>
                            <a:srgbClr val="000000"/>
                          </a:solidFill>
                          <a:effectLst/>
                          <a:latin typeface="Arial"/>
                        </a:rPr>
                        <a:t>3</a:t>
                      </a:r>
                      <a:endParaRPr lang="en-US" sz="1000" b="1"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US" sz="1000" b="1" i="0" u="none" strike="noStrike" dirty="0" smtClean="0">
                          <a:solidFill>
                            <a:srgbClr val="000000"/>
                          </a:solidFill>
                          <a:effectLst/>
                          <a:latin typeface="Arial"/>
                        </a:rPr>
                        <a:t>SHUSA</a:t>
                      </a:r>
                      <a:endParaRPr lang="en-US" sz="1000" b="1"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27432" marR="0" indent="0" algn="l" defTabSz="457200" rtl="0" eaLnBrk="1" fontAlgn="b" latinLnBrk="0" hangingPunct="1">
                        <a:lnSpc>
                          <a:spcPct val="100000"/>
                        </a:lnSpc>
                        <a:spcBef>
                          <a:spcPts val="0"/>
                        </a:spcBef>
                        <a:spcAft>
                          <a:spcPts val="0"/>
                        </a:spcAft>
                        <a:buClrTx/>
                        <a:buSzTx/>
                        <a:buFontTx/>
                        <a:buNone/>
                        <a:tabLst/>
                        <a:defRPr/>
                      </a:pPr>
                      <a:endParaRPr lang="en-US" sz="1000" b="1" i="0" u="none" strike="noStrike" dirty="0" smtClean="0">
                        <a:solidFill>
                          <a:srgbClr val="000000"/>
                        </a:solidFill>
                        <a:effectLst/>
                        <a:latin typeface="Arial"/>
                      </a:endParaRPr>
                    </a:p>
                    <a:p>
                      <a:pPr marL="27432" marR="0" indent="0" algn="l"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a:rPr>
                        <a:t>Liquidity / Funding</a:t>
                      </a:r>
                    </a:p>
                    <a:p>
                      <a:pPr marL="27432" algn="l" rtl="0" fontAlgn="b"/>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27432" algn="l" rtl="0" fontAlgn="b"/>
                      <a:r>
                        <a:rPr lang="en-US" sz="1000" b="0" i="0" u="none" strike="noStrike" dirty="0" smtClean="0">
                          <a:solidFill>
                            <a:srgbClr val="000000"/>
                          </a:solidFill>
                          <a:effectLst/>
                          <a:latin typeface="Arial"/>
                        </a:rPr>
                        <a:t>Stressed Survival Period (days)</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75</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45</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kern="1200" dirty="0" smtClean="0">
                          <a:solidFill>
                            <a:srgbClr val="000000"/>
                          </a:solidFill>
                          <a:effectLst/>
                          <a:latin typeface="Arial"/>
                          <a:ea typeface="+mn-ea"/>
                          <a:cs typeface="+mn-cs"/>
                        </a:rPr>
                        <a:t>58</a:t>
                      </a:r>
                      <a:r>
                        <a:rPr lang="en-US" sz="1000" b="1" i="0" u="none" strike="noStrike" kern="1200" baseline="0" dirty="0" smtClean="0">
                          <a:solidFill>
                            <a:srgbClr val="000000"/>
                          </a:solidFill>
                          <a:effectLst/>
                          <a:latin typeface="Arial"/>
                          <a:ea typeface="+mn-ea"/>
                          <a:cs typeface="+mn-cs"/>
                        </a:rPr>
                        <a:t> days</a:t>
                      </a:r>
                      <a:r>
                        <a:rPr lang="en-US" sz="1000" b="0" i="0" u="none" strike="noStrike" kern="1200" baseline="30000" dirty="0" smtClean="0">
                          <a:solidFill>
                            <a:srgbClr val="000000"/>
                          </a:solidFill>
                          <a:effectLst/>
                          <a:latin typeface="Arial"/>
                          <a:ea typeface="+mn-ea"/>
                          <a:cs typeface="+mn-cs"/>
                        </a:rPr>
                        <a:t>2</a:t>
                      </a:r>
                      <a:endParaRPr lang="en-US" sz="1000" b="0" i="0" u="none" strike="noStrike" dirty="0" smtClean="0">
                        <a:solidFill>
                          <a:srgbClr val="000000"/>
                        </a:solidFill>
                        <a:effectLst/>
                        <a:latin typeface="Arial"/>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marL="0" marR="0" algn="ctr" defTabSz="457200" rtl="0" eaLnBrk="1" fontAlgn="ctr" latinLnBrk="0" hangingPunct="1">
                        <a:spcBef>
                          <a:spcPts val="0"/>
                        </a:spcBef>
                        <a:spcAft>
                          <a:spcPts val="0"/>
                        </a:spcAft>
                      </a:pP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60 days</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marL="0" marR="0" algn="ctr" defTabSz="457200" rtl="0" eaLnBrk="1" fontAlgn="ctr" latinLnBrk="0" hangingPunct="1">
                        <a:spcBef>
                          <a:spcPts val="0"/>
                        </a:spcBef>
                        <a:spcAft>
                          <a:spcPts val="0"/>
                        </a:spcAft>
                      </a:pPr>
                      <a:r>
                        <a:rPr lang="en-US" sz="1000" b="0" i="0" u="none" strike="noStrike" kern="1200" dirty="0">
                          <a:solidFill>
                            <a:srgbClr val="000000"/>
                          </a:solidFill>
                          <a:effectLst/>
                          <a:latin typeface="Arial" panose="020B0604020202020204" pitchFamily="34" charset="0"/>
                          <a:ea typeface="+mn-ea"/>
                          <a:cs typeface="Arial" panose="020B0604020202020204" pitchFamily="34" charset="0"/>
                        </a:rPr>
                        <a:t>82 </a:t>
                      </a: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days</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161905">
                <a:tc>
                  <a:txBody>
                    <a:bodyPr/>
                    <a:lstStyle/>
                    <a:p>
                      <a:pPr algn="ctr" fontAlgn="ctr"/>
                      <a:endParaRPr lang="en-US" sz="800" b="0" i="0" u="none" strike="noStrike" dirty="0">
                        <a:solidFill>
                          <a:srgbClr val="000000"/>
                        </a:solidFill>
                        <a:effectLst/>
                        <a:latin typeface="Arial"/>
                      </a:endParaRPr>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c>
                  <a:txBody>
                    <a:bodyPr/>
                    <a:lstStyle/>
                    <a:p>
                      <a:endParaRPr lang="en-US"/>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c>
                  <a:txBody>
                    <a:bodyPr/>
                    <a:lstStyle/>
                    <a:p>
                      <a:endParaRPr lang="en-US"/>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c>
                  <a:txBody>
                    <a:bodyPr/>
                    <a:lstStyle/>
                    <a:p>
                      <a:pPr algn="l" fontAlgn="ctr"/>
                      <a:endParaRPr lang="en-US" sz="800" b="0" i="0" u="none" strike="noStrike">
                        <a:solidFill>
                          <a:srgbClr val="000000"/>
                        </a:solidFill>
                        <a:effectLst/>
                        <a:latin typeface="Arial"/>
                      </a:endParaRPr>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c>
                  <a:txBody>
                    <a:bodyPr/>
                    <a:lstStyle/>
                    <a:p>
                      <a:pPr algn="l" fontAlgn="ctr"/>
                      <a:endParaRPr lang="en-US" sz="800" b="0" i="0" u="none" strike="noStrike">
                        <a:solidFill>
                          <a:srgbClr val="000000"/>
                        </a:solidFill>
                        <a:effectLst/>
                        <a:latin typeface="Arial"/>
                      </a:endParaRPr>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c>
                  <a:txBody>
                    <a:bodyPr/>
                    <a:lstStyle/>
                    <a:p>
                      <a:pPr algn="l" fontAlgn="ctr"/>
                      <a:endParaRPr lang="en-US" sz="800" b="0" i="0" u="none" strike="noStrike">
                        <a:solidFill>
                          <a:srgbClr val="000000"/>
                        </a:solidFill>
                        <a:effectLst/>
                        <a:latin typeface="Arial"/>
                      </a:endParaRPr>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c>
                  <a:txBody>
                    <a:bodyPr/>
                    <a:lstStyle/>
                    <a:p>
                      <a:pPr algn="l" fontAlgn="ctr"/>
                      <a:endParaRPr lang="en-US" sz="800" b="0" i="0" u="none" strike="noStrike">
                        <a:solidFill>
                          <a:srgbClr val="000000"/>
                        </a:solidFill>
                        <a:effectLst/>
                        <a:latin typeface="Arial"/>
                      </a:endParaRPr>
                    </a:p>
                  </a:txBody>
                  <a:tcPr marL="9510" marR="9510" marT="9510"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c>
                  <a:txBody>
                    <a:bodyPr/>
                    <a:lstStyle/>
                    <a:p>
                      <a:pPr algn="l" fontAlgn="ctr"/>
                      <a:endParaRPr lang="en-US" sz="800" b="0" i="0" u="none" strike="noStrike" dirty="0">
                        <a:solidFill>
                          <a:srgbClr val="000000"/>
                        </a:solidFill>
                        <a:effectLst/>
                        <a:latin typeface="Arial"/>
                      </a:endParaRPr>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c>
                  <a:txBody>
                    <a:bodyPr/>
                    <a:lstStyle/>
                    <a:p>
                      <a:pPr algn="l" fontAlgn="ctr"/>
                      <a:endParaRPr lang="en-US" sz="800" b="0" i="0" u="none" strike="noStrike" dirty="0">
                        <a:solidFill>
                          <a:srgbClr val="000000"/>
                        </a:solidFill>
                        <a:effectLst/>
                        <a:latin typeface="Arial"/>
                      </a:endParaRPr>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r>
            </a:tbl>
          </a:graphicData>
        </a:graphic>
      </p:graphicFrame>
    </p:spTree>
    <p:extLst>
      <p:ext uri="{BB962C8B-B14F-4D97-AF65-F5344CB8AC3E}">
        <p14:creationId xmlns:p14="http://schemas.microsoft.com/office/powerpoint/2010/main" val="14431950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58526" y="236424"/>
            <a:ext cx="8553951" cy="409984"/>
          </a:xfrm>
          <a:prstGeom prst="rect">
            <a:avLst/>
          </a:prstGeom>
          <a:noFill/>
        </p:spPr>
        <p:txBody>
          <a:bodyPr wrap="square" rtlCol="0">
            <a:spAutoFit/>
          </a:bodyPr>
          <a:lstStyle/>
          <a:p>
            <a:pPr eaLnBrk="1" hangingPunct="1">
              <a:lnSpc>
                <a:spcPct val="86000"/>
              </a:lnSpc>
            </a:pPr>
            <a:r>
              <a:rPr lang="en-US" b="1" dirty="0" smtClean="0">
                <a:solidFill>
                  <a:srgbClr val="000000"/>
                </a:solidFill>
                <a:latin typeface="Arial" panose="020B0604020202020204" pitchFamily="34" charset="0"/>
                <a:ea typeface="+mn-ea"/>
                <a:cs typeface="Arial" panose="020B0604020202020204" pitchFamily="34" charset="0"/>
              </a:rPr>
              <a:t>3. Risk </a:t>
            </a:r>
            <a:r>
              <a:rPr lang="en-US" b="1" dirty="0">
                <a:solidFill>
                  <a:srgbClr val="000000"/>
                </a:solidFill>
                <a:latin typeface="Arial" panose="020B0604020202020204" pitchFamily="34" charset="0"/>
                <a:ea typeface="+mn-ea"/>
                <a:cs typeface="Arial" panose="020B0604020202020204" pitchFamily="34" charset="0"/>
              </a:rPr>
              <a:t>Appetite </a:t>
            </a:r>
            <a:r>
              <a:rPr lang="en-US" b="1" dirty="0" smtClean="0">
                <a:solidFill>
                  <a:srgbClr val="000000"/>
                </a:solidFill>
                <a:latin typeface="Arial" panose="020B0604020202020204" pitchFamily="34" charset="0"/>
                <a:ea typeface="+mn-ea"/>
                <a:cs typeface="Arial" panose="020B0604020202020204" pitchFamily="34" charset="0"/>
              </a:rPr>
              <a:t>Statement – Metrics (1/3)</a:t>
            </a:r>
            <a:endParaRPr lang="en-US" b="1" dirty="0">
              <a:solidFill>
                <a:srgbClr val="000000"/>
              </a:solidFill>
              <a:latin typeface="Arial" panose="020B0604020202020204" pitchFamily="34" charset="0"/>
              <a:ea typeface="+mn-ea"/>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398121460"/>
              </p:ext>
            </p:extLst>
          </p:nvPr>
        </p:nvGraphicFramePr>
        <p:xfrm>
          <a:off x="349317" y="804138"/>
          <a:ext cx="8463159" cy="1578864"/>
        </p:xfrm>
        <a:graphic>
          <a:graphicData uri="http://schemas.openxmlformats.org/drawingml/2006/table">
            <a:tbl>
              <a:tblPr firstRow="1" bandRow="1"/>
              <a:tblGrid>
                <a:gridCol w="677090"/>
                <a:gridCol w="1535414"/>
                <a:gridCol w="628053"/>
                <a:gridCol w="759186"/>
                <a:gridCol w="683268"/>
                <a:gridCol w="683268"/>
                <a:gridCol w="835105"/>
                <a:gridCol w="683268"/>
                <a:gridCol w="105817"/>
                <a:gridCol w="624230"/>
                <a:gridCol w="624230"/>
                <a:gridCol w="624230"/>
              </a:tblGrid>
              <a:tr h="133194">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nSpc>
                          <a:spcPct val="100000"/>
                        </a:lnSpc>
                        <a:spcBef>
                          <a:spcPts val="200"/>
                        </a:spcBef>
                        <a:spcAft>
                          <a:spcPts val="200"/>
                        </a:spcAft>
                      </a:pP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nSpc>
                          <a:spcPct val="100000"/>
                        </a:lnSpc>
                        <a:spcBef>
                          <a:spcPts val="200"/>
                        </a:spcBef>
                        <a:spcAft>
                          <a:spcPts val="200"/>
                        </a:spcAft>
                      </a:pP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a:noFill/>
                    </a:lnL>
                    <a:lnR w="12700" cap="flat" cmpd="sng" algn="ctr">
                      <a:solidFill>
                        <a:schemeClr val="bg1">
                          <a:lumMod val="75000"/>
                        </a:schemeClr>
                      </a:solid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ctr" defTabSz="457200" rtl="0" eaLnBrk="1" latinLnBrk="0" hangingPunct="1">
                        <a:lnSpc>
                          <a:spcPct val="100000"/>
                        </a:lnSpc>
                        <a:spcBef>
                          <a:spcPts val="200"/>
                        </a:spcBef>
                        <a:spcAft>
                          <a:spcPts val="200"/>
                        </a:spcAft>
                      </a:pPr>
                      <a:r>
                        <a:rPr lang="en-US" sz="1000" b="1" kern="1200" dirty="0" smtClean="0">
                          <a:solidFill>
                            <a:srgbClr val="FF0000"/>
                          </a:solidFill>
                          <a:latin typeface="Arial" panose="020B0604020202020204" pitchFamily="34" charset="0"/>
                          <a:ea typeface="+mn-ea"/>
                          <a:cs typeface="Arial" panose="020B0604020202020204" pitchFamily="34" charset="0"/>
                        </a:rPr>
                        <a:t>Baseline scenario</a:t>
                      </a:r>
                      <a:endParaRPr lang="en-US" sz="1000" b="1" kern="1200" dirty="0">
                        <a:solidFill>
                          <a:srgbClr val="FF0000"/>
                        </a:solidFill>
                        <a:latin typeface="Arial" panose="020B0604020202020204" pitchFamily="34" charset="0"/>
                        <a:ea typeface="+mn-ea"/>
                        <a:cs typeface="Arial" panose="020B0604020202020204" pitchFamily="34" charset="0"/>
                      </a:endParaRPr>
                    </a:p>
                  </a:txBody>
                  <a:tcPr marL="36576" marR="36576" marT="36576" marB="36576">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kern="1200" dirty="0" smtClean="0">
                          <a:solidFill>
                            <a:srgbClr val="FF0000"/>
                          </a:solidFill>
                          <a:latin typeface="Arial" panose="020B0604020202020204" pitchFamily="34" charset="0"/>
                          <a:ea typeface="+mn-ea"/>
                          <a:cs typeface="Arial" panose="020B0604020202020204" pitchFamily="34" charset="0"/>
                        </a:rPr>
                        <a:t>BHC Stress scenario</a:t>
                      </a:r>
                    </a:p>
                  </a:txBody>
                  <a:tcPr marL="36576" marR="36576" marT="36576" marB="36576">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endParaRPr lang="en-US" sz="1000" b="1" kern="1200" dirty="0" smtClean="0">
                        <a:solidFill>
                          <a:srgbClr val="FF0000"/>
                        </a:solidFill>
                        <a:latin typeface="Arial" panose="020B0604020202020204" pitchFamily="34" charset="0"/>
                        <a:ea typeface="+mn-ea"/>
                        <a:cs typeface="Arial" panose="020B0604020202020204" pitchFamily="34" charset="0"/>
                      </a:endParaRPr>
                    </a:p>
                  </a:txBody>
                  <a:tcPr marL="36576" marR="36576" marT="36576" marB="36576">
                    <a:lnL w="1270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endParaRPr lang="en-US" sz="1000" b="1" kern="1200" dirty="0" smtClean="0">
                        <a:solidFill>
                          <a:srgbClr val="FF0000"/>
                        </a:solidFill>
                        <a:latin typeface="Arial" panose="020B0604020202020204" pitchFamily="34" charset="0"/>
                        <a:ea typeface="+mn-ea"/>
                        <a:cs typeface="Arial" panose="020B0604020202020204" pitchFamily="34" charset="0"/>
                      </a:endParaRPr>
                    </a:p>
                  </a:txBody>
                  <a:tcPr marL="36576" marR="36576" marT="36576" marB="36576">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endParaRPr lang="en-US" sz="1000" b="1" kern="1200" dirty="0" smtClean="0">
                        <a:solidFill>
                          <a:srgbClr val="FF0000"/>
                        </a:solidFill>
                        <a:latin typeface="Arial" panose="020B0604020202020204" pitchFamily="34" charset="0"/>
                        <a:ea typeface="+mn-ea"/>
                        <a:cs typeface="Arial" panose="020B0604020202020204" pitchFamily="34" charset="0"/>
                      </a:endParaRPr>
                    </a:p>
                  </a:txBody>
                  <a:tcPr marL="36576" marR="36576" marT="36576" marB="36576">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endParaRPr lang="en-US" sz="1000" b="1" kern="1200" dirty="0" smtClean="0">
                        <a:solidFill>
                          <a:srgbClr val="FF0000"/>
                        </a:solidFill>
                        <a:latin typeface="Arial" panose="020B0604020202020204" pitchFamily="34" charset="0"/>
                        <a:ea typeface="+mn-ea"/>
                        <a:cs typeface="Arial" panose="020B0604020202020204" pitchFamily="34" charset="0"/>
                      </a:endParaRPr>
                    </a:p>
                  </a:txBody>
                  <a:tcPr marL="36576" marR="36576" marT="36576" marB="36576">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247638">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8288" algn="l" rtl="0" fontAlgn="ctr"/>
                      <a:r>
                        <a:rPr lang="en-US" sz="1000" b="1" i="0" u="none" strike="noStrike" dirty="0" smtClean="0">
                          <a:solidFill>
                            <a:srgbClr val="FF0000"/>
                          </a:solidFill>
                          <a:effectLst/>
                          <a:latin typeface="Arial"/>
                        </a:rPr>
                        <a:t>Monthly Metrics</a:t>
                      </a:r>
                      <a:endParaRPr lang="en-US" sz="1000" b="1" i="0" u="none" strike="noStrike" dirty="0">
                        <a:solidFill>
                          <a:srgbClr val="FF0000"/>
                        </a:solidFill>
                        <a:effectLst/>
                        <a:latin typeface="Arial"/>
                      </a:endParaRPr>
                    </a:p>
                  </a:txBody>
                  <a:tcPr marL="36576" marR="36576" marT="36576" marB="36576"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nSpc>
                          <a:spcPct val="100000"/>
                        </a:lnSpc>
                        <a:spcBef>
                          <a:spcPts val="200"/>
                        </a:spcBef>
                        <a:spcAft>
                          <a:spcPts val="200"/>
                        </a:spcAft>
                      </a:pP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Base</a:t>
                      </a:r>
                      <a:r>
                        <a:rPr lang="en-US" sz="1000" b="1" kern="1200" baseline="30000" dirty="0" smtClean="0">
                          <a:solidFill>
                            <a:schemeClr val="tx1"/>
                          </a:solidFill>
                          <a:latin typeface="Arial" panose="020B0604020202020204" pitchFamily="34" charset="0"/>
                          <a:ea typeface="+mn-ea"/>
                          <a:cs typeface="Arial" panose="020B0604020202020204" pitchFamily="34" charset="0"/>
                        </a:rPr>
                        <a:t>1</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36576" marR="36576" marT="36576" marB="3657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kern="1200" dirty="0" smtClean="0">
                          <a:solidFill>
                            <a:schemeClr val="tx1"/>
                          </a:solidFill>
                          <a:latin typeface="Arial" panose="020B0604020202020204" pitchFamily="34" charset="0"/>
                          <a:ea typeface="+mn-ea"/>
                          <a:cs typeface="Arial" panose="020B0604020202020204" pitchFamily="34" charset="0"/>
                        </a:rPr>
                        <a:t>BHC</a:t>
                      </a:r>
                      <a:r>
                        <a:rPr lang="en-US" sz="1000" b="1" kern="1200" baseline="0" dirty="0" smtClean="0">
                          <a:solidFill>
                            <a:schemeClr val="tx1"/>
                          </a:solidFill>
                          <a:latin typeface="Arial" panose="020B0604020202020204" pitchFamily="34" charset="0"/>
                          <a:ea typeface="+mn-ea"/>
                          <a:cs typeface="Arial" panose="020B0604020202020204" pitchFamily="34" charset="0"/>
                        </a:rPr>
                        <a:t> Stress</a:t>
                      </a:r>
                      <a:r>
                        <a:rPr lang="en-US" sz="1000" b="1" kern="1200" baseline="30000" dirty="0" smtClean="0">
                          <a:solidFill>
                            <a:schemeClr val="tx1"/>
                          </a:solidFill>
                          <a:latin typeface="Arial" panose="020B0604020202020204" pitchFamily="34" charset="0"/>
                          <a:ea typeface="+mn-ea"/>
                          <a:cs typeface="Arial" panose="020B0604020202020204" pitchFamily="34" charset="0"/>
                        </a:rPr>
                        <a:t>1</a:t>
                      </a:r>
                      <a:endParaRPr lang="en-US" sz="1000" b="1" kern="1200" dirty="0" smtClean="0">
                        <a:solidFill>
                          <a:schemeClr val="tx1"/>
                        </a:solidFill>
                        <a:latin typeface="Arial" panose="020B0604020202020204" pitchFamily="34" charset="0"/>
                        <a:ea typeface="+mn-ea"/>
                        <a:cs typeface="Arial" panose="020B0604020202020204" pitchFamily="34" charset="0"/>
                      </a:endParaRPr>
                    </a:p>
                  </a:txBody>
                  <a:tcPr marL="36576" marR="36576" marT="36576" marB="3657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36576" marR="36576" marT="36576" marB="36576"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indent="0" algn="ctr" defTabSz="457200" rtl="0" eaLnBrk="1" latinLnBrk="0" hangingPunct="1">
                        <a:lnSpc>
                          <a:spcPct val="100000"/>
                        </a:lnSpc>
                        <a:spcBef>
                          <a:spcPts val="200"/>
                        </a:spcBef>
                        <a:spcAft>
                          <a:spcPts val="200"/>
                        </a:spcAft>
                        <a:buFont typeface="Arial" panose="020B0604020202020204" pitchFamily="34" charset="0"/>
                        <a:buNone/>
                      </a:pPr>
                      <a:endParaRPr lang="en-US" sz="1000" b="1" kern="1200" dirty="0">
                        <a:solidFill>
                          <a:schemeClr val="bg1"/>
                        </a:solidFill>
                        <a:latin typeface="Arial" panose="020B0604020202020204" pitchFamily="34" charset="0"/>
                        <a:ea typeface="+mn-ea"/>
                        <a:cs typeface="Arial" panose="020B0604020202020204" pitchFamily="34" charset="0"/>
                      </a:endParaRPr>
                    </a:p>
                  </a:txBody>
                  <a:tcPr marL="36576" marR="36576" marT="36576" marB="36576"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Nov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Oct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Sep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33989">
                <a:tc rowSpan="4">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SHUSA Capital</a:t>
                      </a:r>
                      <a:r>
                        <a:rPr lang="en-US" sz="1000" b="1" baseline="0" dirty="0" smtClean="0">
                          <a:solidFill>
                            <a:schemeClr val="tx1"/>
                          </a:solidFill>
                          <a:latin typeface="Arial" panose="020B0604020202020204" pitchFamily="34" charset="0"/>
                          <a:cs typeface="Arial" panose="020B0604020202020204" pitchFamily="34" charset="0"/>
                        </a:rPr>
                        <a:t> adequacy</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b="1" baseline="0" dirty="0" smtClean="0">
                          <a:solidFill>
                            <a:schemeClr val="tx1"/>
                          </a:solidFill>
                          <a:latin typeface="Arial" panose="020B0604020202020204" pitchFamily="34" charset="0"/>
                          <a:cs typeface="Arial" panose="020B0604020202020204" pitchFamily="34" charset="0"/>
                        </a:rPr>
                        <a:t>(ratios)</a:t>
                      </a:r>
                      <a:r>
                        <a:rPr lang="en-US" sz="1000" baseline="30000" dirty="0" smtClean="0">
                          <a:latin typeface="Arial" panose="020B0604020202020204" pitchFamily="34" charset="0"/>
                          <a:cs typeface="Arial" panose="020B0604020202020204" pitchFamily="34" charset="0"/>
                        </a:rPr>
                        <a:t> 3</a:t>
                      </a:r>
                      <a:endParaRPr lang="en-US" sz="1000" b="0" i="0" dirty="0" smtClean="0">
                        <a:solidFill>
                          <a:schemeClr val="tx1"/>
                        </a:solidFill>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*Common Equity</a:t>
                      </a:r>
                      <a:r>
                        <a:rPr lang="en-US" sz="1000" b="0" i="0" baseline="0" dirty="0" smtClean="0">
                          <a:solidFill>
                            <a:schemeClr val="tx1"/>
                          </a:solidFill>
                          <a:latin typeface="Arial" panose="020B0604020202020204" pitchFamily="34" charset="0"/>
                          <a:cs typeface="Arial" panose="020B0604020202020204" pitchFamily="34" charset="0"/>
                        </a:rPr>
                        <a:t> Tier 1</a:t>
                      </a:r>
                      <a:r>
                        <a:rPr lang="en-US" sz="1000" baseline="30000" dirty="0" smtClean="0">
                          <a:latin typeface="Arial" panose="020B0604020202020204" pitchFamily="34" charset="0"/>
                          <a:cs typeface="Arial" panose="020B0604020202020204" pitchFamily="34" charset="0"/>
                        </a:rPr>
                        <a:t>2</a:t>
                      </a:r>
                      <a:endParaRPr lang="en-US" sz="1000" b="0" i="0" dirty="0" smtClean="0">
                        <a:solidFill>
                          <a:schemeClr val="tx1"/>
                        </a:solidFill>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lnSpc>
                          <a:spcPct val="100000"/>
                        </a:lnSpc>
                      </a:pPr>
                      <a:r>
                        <a:rPr lang="en-US" sz="1000" b="0" dirty="0" smtClean="0">
                          <a:latin typeface="Arial" panose="020B0604020202020204" pitchFamily="34" charset="0"/>
                          <a:cs typeface="Arial" panose="020B0604020202020204" pitchFamily="34" charset="0"/>
                        </a:rPr>
                        <a:t>12.24%</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u="sng" dirty="0" smtClean="0">
                          <a:latin typeface="Arial" panose="020B0604020202020204" pitchFamily="34" charset="0"/>
                          <a:cs typeface="Arial" panose="020B0604020202020204" pitchFamily="34" charset="0"/>
                        </a:rPr>
                        <a:t>&lt;</a:t>
                      </a:r>
                      <a:r>
                        <a:rPr lang="en-US" sz="1000" b="0" i="0" kern="1200" dirty="0" smtClean="0">
                          <a:solidFill>
                            <a:schemeClr val="tx1"/>
                          </a:solidFill>
                          <a:latin typeface="Arial" panose="020B0604020202020204" pitchFamily="34" charset="0"/>
                          <a:ea typeface="+mn-ea"/>
                          <a:cs typeface="Arial" panose="020B0604020202020204" pitchFamily="34" charset="0"/>
                        </a:rPr>
                        <a:t>11.00%</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u="sng" dirty="0" smtClean="0">
                          <a:latin typeface="Arial" panose="020B0604020202020204" pitchFamily="34" charset="0"/>
                          <a:cs typeface="Arial" panose="020B0604020202020204" pitchFamily="34" charset="0"/>
                        </a:rPr>
                        <a:t>&lt;</a:t>
                      </a:r>
                      <a:r>
                        <a:rPr lang="en-US" sz="1000" b="0" i="0" kern="1200" dirty="0" smtClean="0">
                          <a:solidFill>
                            <a:schemeClr val="tx1"/>
                          </a:solidFill>
                          <a:latin typeface="Arial" panose="020B0604020202020204" pitchFamily="34" charset="0"/>
                          <a:ea typeface="+mn-ea"/>
                          <a:cs typeface="Arial" panose="020B0604020202020204" pitchFamily="34" charset="0"/>
                        </a:rPr>
                        <a:t>10.25%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b="0" i="0" u="none" strike="noStrike" dirty="0" smtClean="0">
                          <a:solidFill>
                            <a:srgbClr val="000000"/>
                          </a:solidFill>
                          <a:effectLst/>
                          <a:latin typeface="Arial"/>
                        </a:rPr>
                        <a:t>10.41%</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u="sng"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7.30%</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u="sng"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6.55%</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lnSpc>
                          <a:spcPct val="100000"/>
                        </a:lnSpc>
                      </a:pP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latin typeface="Arial" panose="020B0604020202020204" pitchFamily="34" charset="0"/>
                          <a:cs typeface="Arial" panose="020B0604020202020204" pitchFamily="34" charset="0"/>
                        </a:rPr>
                        <a:t>14.27%</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14.10%</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14.12%</a:t>
                      </a:r>
                      <a:endParaRPr lang="en-US" sz="1000" b="0" dirty="0">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3989">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*Total Risk-based Capital</a:t>
                      </a:r>
                      <a:r>
                        <a:rPr lang="en-US" sz="1000" baseline="30000" dirty="0" smtClean="0">
                          <a:latin typeface="Arial" panose="020B0604020202020204" pitchFamily="34" charset="0"/>
                          <a:cs typeface="Arial" panose="020B0604020202020204" pitchFamily="34" charset="0"/>
                        </a:rPr>
                        <a:t>2</a:t>
                      </a:r>
                      <a:endParaRPr lang="en-US" sz="1000" b="0" i="0" dirty="0" smtClean="0">
                        <a:solidFill>
                          <a:schemeClr val="tx1"/>
                        </a:solidFill>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lnSpc>
                          <a:spcPct val="100000"/>
                        </a:lnSpc>
                      </a:pPr>
                      <a:r>
                        <a:rPr lang="en-US" sz="1000" b="0" dirty="0" smtClean="0">
                          <a:latin typeface="Arial" panose="020B0604020202020204" pitchFamily="34" charset="0"/>
                          <a:cs typeface="Arial" panose="020B0604020202020204" pitchFamily="34" charset="0"/>
                        </a:rPr>
                        <a:t>15.16%</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u="sng" dirty="0" smtClean="0">
                          <a:latin typeface="Arial" panose="020B0604020202020204" pitchFamily="34" charset="0"/>
                          <a:cs typeface="Arial" panose="020B0604020202020204" pitchFamily="34" charset="0"/>
                        </a:rPr>
                        <a:t>&lt;</a:t>
                      </a:r>
                      <a:r>
                        <a:rPr lang="en-US" sz="1000" dirty="0" smtClean="0">
                          <a:latin typeface="Arial" panose="020B0604020202020204" pitchFamily="34" charset="0"/>
                          <a:cs typeface="Arial" panose="020B0604020202020204" pitchFamily="34" charset="0"/>
                        </a:rPr>
                        <a:t>14.25%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u="sng" dirty="0" smtClean="0">
                          <a:latin typeface="Arial" panose="020B0604020202020204" pitchFamily="34" charset="0"/>
                          <a:cs typeface="Arial" panose="020B0604020202020204" pitchFamily="34" charset="0"/>
                        </a:rPr>
                        <a:t>&lt;</a:t>
                      </a:r>
                      <a:r>
                        <a:rPr lang="en-US" sz="1000" dirty="0" smtClean="0">
                          <a:latin typeface="Arial" panose="020B0604020202020204" pitchFamily="34" charset="0"/>
                          <a:cs typeface="Arial" panose="020B0604020202020204" pitchFamily="34" charset="0"/>
                        </a:rPr>
                        <a:t>13.50%</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b="0" i="0" u="none" strike="noStrike" dirty="0" smtClean="0">
                          <a:solidFill>
                            <a:srgbClr val="000000"/>
                          </a:solidFill>
                          <a:effectLst/>
                          <a:latin typeface="Arial"/>
                        </a:rPr>
                        <a:t>14.37%</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u="sng"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10.80%</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u="sng"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10.05%</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lnSpc>
                          <a:spcPct val="100000"/>
                        </a:lnSpc>
                      </a:pP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latin typeface="Arial" panose="020B0604020202020204" pitchFamily="34" charset="0"/>
                          <a:cs typeface="Arial" panose="020B0604020202020204" pitchFamily="34" charset="0"/>
                        </a:rPr>
                        <a:t>17.72%</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17.54%</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17.55%</a:t>
                      </a:r>
                      <a:endParaRPr lang="en-US" sz="1000" b="0" dirty="0">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3989">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*Tier</a:t>
                      </a:r>
                      <a:r>
                        <a:rPr lang="en-US" sz="1000" b="0" i="0" baseline="0" dirty="0" smtClean="0">
                          <a:solidFill>
                            <a:schemeClr val="tx1"/>
                          </a:solidFill>
                          <a:latin typeface="Arial" panose="020B0604020202020204" pitchFamily="34" charset="0"/>
                          <a:cs typeface="Arial" panose="020B0604020202020204" pitchFamily="34" charset="0"/>
                        </a:rPr>
                        <a:t> 1 Leverage</a:t>
                      </a:r>
                      <a:r>
                        <a:rPr lang="en-US" sz="1000" baseline="30000" dirty="0" smtClean="0">
                          <a:latin typeface="Arial" panose="020B0604020202020204" pitchFamily="34" charset="0"/>
                          <a:cs typeface="Arial" panose="020B0604020202020204" pitchFamily="34" charset="0"/>
                        </a:rPr>
                        <a:t>2</a:t>
                      </a:r>
                      <a:endParaRPr lang="en-US" sz="1000" b="0" i="0" dirty="0" smtClean="0">
                        <a:solidFill>
                          <a:schemeClr val="tx1"/>
                        </a:solidFill>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lnSpc>
                          <a:spcPct val="100000"/>
                        </a:lnSpc>
                      </a:pPr>
                      <a:r>
                        <a:rPr lang="en-US" sz="1000" b="0" dirty="0" smtClean="0">
                          <a:latin typeface="Arial" panose="020B0604020202020204" pitchFamily="34" charset="0"/>
                          <a:cs typeface="Arial" panose="020B0604020202020204" pitchFamily="34" charset="0"/>
                        </a:rPr>
                        <a:t>11.45%</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u="sng" dirty="0" smtClean="0">
                          <a:latin typeface="Arial" panose="020B0604020202020204" pitchFamily="34" charset="0"/>
                          <a:cs typeface="Arial" panose="020B0604020202020204" pitchFamily="34" charset="0"/>
                        </a:rPr>
                        <a:t>&lt;</a:t>
                      </a:r>
                      <a:r>
                        <a:rPr lang="en-US" sz="1000" dirty="0" smtClean="0">
                          <a:latin typeface="Arial" panose="020B0604020202020204" pitchFamily="34" charset="0"/>
                          <a:cs typeface="Arial" panose="020B0604020202020204" pitchFamily="34" charset="0"/>
                        </a:rPr>
                        <a:t>10.45%</a:t>
                      </a:r>
                      <a:endParaRPr lang="en-US" sz="1000" dirty="0">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u="sng" dirty="0" smtClean="0">
                          <a:latin typeface="Arial" panose="020B0604020202020204" pitchFamily="34" charset="0"/>
                          <a:cs typeface="Arial" panose="020B0604020202020204" pitchFamily="34" charset="0"/>
                        </a:rPr>
                        <a:t>&lt;</a:t>
                      </a:r>
                      <a:r>
                        <a:rPr lang="en-US" sz="1000" dirty="0" smtClean="0">
                          <a:latin typeface="Arial" panose="020B0604020202020204" pitchFamily="34" charset="0"/>
                          <a:cs typeface="Arial" panose="020B0604020202020204" pitchFamily="34" charset="0"/>
                        </a:rPr>
                        <a:t>10.00%</a:t>
                      </a:r>
                      <a:endParaRPr lang="en-US" sz="1000" dirty="0">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b="0" i="0" u="none" strike="noStrike" dirty="0" smtClean="0">
                          <a:solidFill>
                            <a:srgbClr val="000000"/>
                          </a:solidFill>
                          <a:effectLst/>
                          <a:latin typeface="Arial" panose="020B0604020202020204" pitchFamily="34" charset="0"/>
                          <a:cs typeface="Arial" panose="020B0604020202020204" pitchFamily="34" charset="0"/>
                        </a:rPr>
                        <a:t>9.03%</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u="sng"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6.80%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u="sng"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6.35%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lnSpc>
                          <a:spcPct val="100000"/>
                        </a:lnSpc>
                      </a:pP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latin typeface="Arial" panose="020B0604020202020204" pitchFamily="34" charset="0"/>
                          <a:cs typeface="Arial" panose="020B0604020202020204" pitchFamily="34" charset="0"/>
                        </a:rPr>
                        <a:t>12.48%</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12.50%</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12.48%</a:t>
                      </a:r>
                      <a:endParaRPr lang="en-US" sz="1000" b="0" dirty="0">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3989">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*Tier 1 Risk-based</a:t>
                      </a:r>
                      <a:r>
                        <a:rPr lang="en-US" sz="1000" b="0" i="0" baseline="0" dirty="0" smtClean="0">
                          <a:solidFill>
                            <a:schemeClr val="tx1"/>
                          </a:solidFill>
                          <a:latin typeface="Arial" panose="020B0604020202020204" pitchFamily="34" charset="0"/>
                          <a:cs typeface="Arial" panose="020B0604020202020204" pitchFamily="34" charset="0"/>
                        </a:rPr>
                        <a:t> Capital</a:t>
                      </a:r>
                      <a:r>
                        <a:rPr lang="en-US" sz="1000" baseline="30000" dirty="0" smtClean="0">
                          <a:latin typeface="Arial" panose="020B0604020202020204" pitchFamily="34" charset="0"/>
                          <a:cs typeface="Arial" panose="020B0604020202020204" pitchFamily="34" charset="0"/>
                        </a:rPr>
                        <a:t>2</a:t>
                      </a:r>
                      <a:endParaRPr lang="en-US" sz="1000" b="0" i="0" dirty="0" smtClean="0">
                        <a:solidFill>
                          <a:schemeClr val="tx1"/>
                        </a:solidFill>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lnSpc>
                          <a:spcPct val="100000"/>
                        </a:lnSpc>
                      </a:pPr>
                      <a:r>
                        <a:rPr lang="en-US" sz="1000" b="0" dirty="0" smtClean="0">
                          <a:latin typeface="Arial" panose="020B0604020202020204" pitchFamily="34" charset="0"/>
                          <a:cs typeface="Arial" panose="020B0604020202020204" pitchFamily="34" charset="0"/>
                        </a:rPr>
                        <a:t>13.48%</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lnSpc>
                          <a:spcPct val="100000"/>
                        </a:lnSpc>
                      </a:pPr>
                      <a:r>
                        <a:rPr lang="en-US" sz="1000" u="sng" dirty="0" smtClean="0">
                          <a:latin typeface="Arial" panose="020B0604020202020204" pitchFamily="34" charset="0"/>
                          <a:cs typeface="Arial" panose="020B0604020202020204" pitchFamily="34" charset="0"/>
                        </a:rPr>
                        <a:t>&lt;</a:t>
                      </a:r>
                      <a:r>
                        <a:rPr lang="en-US" sz="1000" dirty="0" smtClean="0">
                          <a:latin typeface="Arial" panose="020B0604020202020204" pitchFamily="34" charset="0"/>
                          <a:cs typeface="Arial" panose="020B0604020202020204" pitchFamily="34" charset="0"/>
                        </a:rPr>
                        <a:t>12.50%</a:t>
                      </a:r>
                      <a:endParaRPr lang="en-US" sz="1000" dirty="0">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lnSpc>
                          <a:spcPct val="100000"/>
                        </a:lnSpc>
                      </a:pPr>
                      <a:r>
                        <a:rPr lang="en-US" sz="1000" u="sng" dirty="0" smtClean="0">
                          <a:latin typeface="Arial" panose="020B0604020202020204" pitchFamily="34" charset="0"/>
                          <a:cs typeface="Arial" panose="020B0604020202020204" pitchFamily="34" charset="0"/>
                        </a:rPr>
                        <a:t>&lt;</a:t>
                      </a:r>
                      <a:r>
                        <a:rPr lang="en-US" sz="1000" dirty="0" smtClean="0">
                          <a:latin typeface="Arial" panose="020B0604020202020204" pitchFamily="34" charset="0"/>
                          <a:cs typeface="Arial" panose="020B0604020202020204" pitchFamily="34" charset="0"/>
                        </a:rPr>
                        <a:t>11.75%</a:t>
                      </a:r>
                      <a:endParaRPr lang="en-US" sz="1000" dirty="0">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lnSpc>
                          <a:spcPct val="100000"/>
                        </a:lnSpc>
                      </a:pPr>
                      <a:r>
                        <a:rPr lang="en-US" sz="1000" b="0" i="0" u="none" strike="noStrike" dirty="0" smtClean="0">
                          <a:solidFill>
                            <a:srgbClr val="000000"/>
                          </a:solidFill>
                          <a:effectLst/>
                          <a:latin typeface="Arial" panose="020B0604020202020204" pitchFamily="34" charset="0"/>
                          <a:cs typeface="Arial" panose="020B0604020202020204" pitchFamily="34" charset="0"/>
                        </a:rPr>
                        <a:t>11.30%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lnSpc>
                          <a:spcPct val="100000"/>
                        </a:lnSpc>
                      </a:pPr>
                      <a:r>
                        <a:rPr lang="en-US" sz="1000" u="sng"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8.85%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8.10%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fontAlgn="ctr">
                        <a:lnSpc>
                          <a:spcPct val="100000"/>
                        </a:lnSpc>
                      </a:pP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latin typeface="Arial" panose="020B0604020202020204" pitchFamily="34" charset="0"/>
                          <a:cs typeface="Arial" panose="020B0604020202020204" pitchFamily="34" charset="0"/>
                        </a:rPr>
                        <a:t>15.89%</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15.71%</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15.72%</a:t>
                      </a:r>
                      <a:endParaRPr lang="en-US" sz="1000" b="0" dirty="0">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bl>
          </a:graphicData>
        </a:graphic>
      </p:graphicFrame>
      <p:grpSp>
        <p:nvGrpSpPr>
          <p:cNvPr id="14" name="Group 13"/>
          <p:cNvGrpSpPr/>
          <p:nvPr/>
        </p:nvGrpSpPr>
        <p:grpSpPr>
          <a:xfrm>
            <a:off x="372254" y="6017810"/>
            <a:ext cx="2350290" cy="125740"/>
            <a:chOff x="372254" y="5975278"/>
            <a:chExt cx="2350290" cy="125740"/>
          </a:xfrm>
        </p:grpSpPr>
        <p:sp>
          <p:nvSpPr>
            <p:cNvPr id="16" name="TextBox 15"/>
            <p:cNvSpPr txBox="1"/>
            <p:nvPr/>
          </p:nvSpPr>
          <p:spPr>
            <a:xfrm>
              <a:off x="863061" y="5981883"/>
              <a:ext cx="1859483" cy="119135"/>
            </a:xfrm>
            <a:prstGeom prst="rect">
              <a:avLst/>
            </a:prstGeom>
            <a:noFill/>
          </p:spPr>
          <p:txBody>
            <a:bodyPr wrap="square" lIns="0" tIns="0" rIns="0" bIns="0" rtlCol="0">
              <a:spAutoFit/>
            </a:bodyPr>
            <a:lstStyle/>
            <a:p>
              <a:pPr algn="ctr">
                <a:lnSpc>
                  <a:spcPct val="86000"/>
                </a:lnSpc>
                <a:defRPr/>
              </a:pPr>
              <a:r>
                <a:rPr lang="en-US" sz="900" kern="0" dirty="0">
                  <a:solidFill>
                    <a:srgbClr val="000000"/>
                  </a:solidFill>
                  <a:latin typeface="Arial" charset="0"/>
                  <a:ea typeface="ＭＳ Ｐゴシック"/>
                </a:rPr>
                <a:t>* Reported in Santander Group RAS</a:t>
              </a:r>
            </a:p>
          </p:txBody>
        </p:sp>
        <p:sp>
          <p:nvSpPr>
            <p:cNvPr id="17" name="TextBox 16"/>
            <p:cNvSpPr txBox="1"/>
            <p:nvPr/>
          </p:nvSpPr>
          <p:spPr>
            <a:xfrm>
              <a:off x="372254" y="5975278"/>
              <a:ext cx="593022" cy="119135"/>
            </a:xfrm>
            <a:prstGeom prst="rect">
              <a:avLst/>
            </a:prstGeom>
            <a:noFill/>
          </p:spPr>
          <p:txBody>
            <a:bodyPr wrap="square" lIns="0" tIns="0" rIns="0" bIns="0" rtlCol="0">
              <a:spAutoFit/>
            </a:bodyPr>
            <a:lstStyle/>
            <a:p>
              <a:pPr>
                <a:lnSpc>
                  <a:spcPct val="86000"/>
                </a:lnSpc>
                <a:defRPr/>
              </a:pPr>
              <a:r>
                <a:rPr lang="en-GB" sz="900" b="1" kern="0" dirty="0">
                  <a:solidFill>
                    <a:srgbClr val="000000"/>
                  </a:solidFill>
                  <a:latin typeface="Arial" charset="0"/>
                  <a:ea typeface="MS PGothic" pitchFamily="34" charset="-128"/>
                </a:rPr>
                <a:t>Legend</a:t>
              </a:r>
            </a:p>
          </p:txBody>
        </p:sp>
      </p:grpSp>
      <p:sp>
        <p:nvSpPr>
          <p:cNvPr id="18" name="Footnote"/>
          <p:cNvSpPr/>
          <p:nvPr/>
        </p:nvSpPr>
        <p:spPr>
          <a:xfrm>
            <a:off x="2228518" y="6332539"/>
            <a:ext cx="5000958" cy="538609"/>
          </a:xfrm>
          <a:prstGeom prst="rect">
            <a:avLst/>
          </a:prstGeom>
          <a:extLst/>
        </p:spPr>
        <p:txBody>
          <a:bodyPr vert="horz" wrap="square" lIns="0" tIns="0" rIns="0" bIns="0" numCol="1" anchor="t" anchorCtr="0" compatLnSpc="1">
            <a:prstTxWarp prst="textNoShape">
              <a:avLst/>
            </a:prstTxWarp>
            <a:spAutoFit/>
          </a:bodyPr>
          <a:lstStyle/>
          <a:p>
            <a:pPr fontAlgn="base"/>
            <a:endParaRPr lang="en-US" sz="700" dirty="0">
              <a:solidFill>
                <a:srgbClr val="000000"/>
              </a:solidFill>
              <a:latin typeface="Arial" panose="020B0604020202020204" pitchFamily="34" charset="0"/>
              <a:ea typeface="MS PGothic" pitchFamily="34" charset="-128"/>
              <a:cs typeface="Arial" panose="020B0604020202020204" pitchFamily="34" charset="0"/>
              <a:sym typeface="+mn-lt"/>
            </a:endParaRPr>
          </a:p>
          <a:p>
            <a:pPr marL="228600" indent="-228600" fontAlgn="base">
              <a:buFontTx/>
              <a:buAutoNum type="arabicPeriod"/>
            </a:pPr>
            <a:r>
              <a:rPr lang="en-US" sz="700" dirty="0">
                <a:solidFill>
                  <a:srgbClr val="000000"/>
                </a:solidFill>
                <a:latin typeface="Arial" panose="020B0604020202020204" pitchFamily="34" charset="0"/>
                <a:ea typeface="MS PGothic" pitchFamily="34" charset="-128"/>
                <a:cs typeface="Arial" panose="020B0604020202020204" pitchFamily="34" charset="0"/>
                <a:sym typeface="+mn-lt"/>
              </a:rPr>
              <a:t>Correspond to “Worst Quarter” complementary metrics in Group RAS</a:t>
            </a:r>
          </a:p>
          <a:p>
            <a:pPr marL="228600" indent="-228600" fontAlgn="base">
              <a:buFontTx/>
              <a:buAutoNum type="arabicPeriod"/>
            </a:pPr>
            <a:r>
              <a:rPr lang="en-US" sz="700" dirty="0">
                <a:solidFill>
                  <a:srgbClr val="000000"/>
                </a:solidFill>
                <a:latin typeface="Arial" charset="0"/>
                <a:ea typeface="ＭＳ Ｐゴシック"/>
              </a:rPr>
              <a:t>Updated limit from 2015</a:t>
            </a:r>
          </a:p>
          <a:p>
            <a:pPr marL="228600" indent="-228600" fontAlgn="base">
              <a:buFontTx/>
              <a:buAutoNum type="arabicPeriod"/>
            </a:pPr>
            <a:r>
              <a:rPr lang="en-US" sz="700" dirty="0" smtClean="0">
                <a:solidFill>
                  <a:srgbClr val="000000"/>
                </a:solidFill>
                <a:latin typeface="Arial" charset="0"/>
                <a:ea typeface="ＭＳ Ｐゴシック"/>
              </a:rPr>
              <a:t>All </a:t>
            </a:r>
            <a:r>
              <a:rPr lang="en-US" sz="700" dirty="0">
                <a:solidFill>
                  <a:srgbClr val="000000"/>
                </a:solidFill>
                <a:latin typeface="Arial" charset="0"/>
                <a:ea typeface="ＭＳ Ｐゴシック"/>
              </a:rPr>
              <a:t>metrics subject to financial restatement</a:t>
            </a:r>
            <a:endParaRPr lang="en-US" sz="700" dirty="0">
              <a:solidFill>
                <a:srgbClr val="000000"/>
              </a:solidFill>
              <a:latin typeface="Arial" charset="0"/>
              <a:ea typeface="ＭＳ Ｐゴシック"/>
              <a:sym typeface="+mn-lt"/>
            </a:endParaRPr>
          </a:p>
          <a:p>
            <a:pPr marL="228600" indent="-228600" fontAlgn="base">
              <a:buFontTx/>
              <a:buAutoNum type="arabicPeriod"/>
            </a:pPr>
            <a:endParaRPr lang="en-US" sz="700" dirty="0">
              <a:solidFill>
                <a:srgbClr val="000000"/>
              </a:solidFill>
              <a:latin typeface="Arial" panose="020B0604020202020204" pitchFamily="34" charset="0"/>
              <a:ea typeface="MS PGothic" pitchFamily="34" charset="-128"/>
              <a:cs typeface="Arial" panose="020B0604020202020204" pitchFamily="34" charset="0"/>
              <a:sym typeface="+mn-lt"/>
            </a:endParaRPr>
          </a:p>
        </p:txBody>
      </p:sp>
    </p:spTree>
    <p:extLst>
      <p:ext uri="{BB962C8B-B14F-4D97-AF65-F5344CB8AC3E}">
        <p14:creationId xmlns:p14="http://schemas.microsoft.com/office/powerpoint/2010/main" val="87285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58526" y="236424"/>
            <a:ext cx="8553951" cy="409984"/>
          </a:xfrm>
          <a:prstGeom prst="rect">
            <a:avLst/>
          </a:prstGeom>
          <a:noFill/>
        </p:spPr>
        <p:txBody>
          <a:bodyPr wrap="square" rtlCol="0">
            <a:spAutoFit/>
          </a:bodyPr>
          <a:lstStyle/>
          <a:p>
            <a:pPr eaLnBrk="1" hangingPunct="1">
              <a:lnSpc>
                <a:spcPct val="86000"/>
              </a:lnSpc>
            </a:pPr>
            <a:r>
              <a:rPr lang="en-US" b="1" dirty="0" smtClean="0">
                <a:solidFill>
                  <a:srgbClr val="000000"/>
                </a:solidFill>
                <a:latin typeface="Arial" panose="020B0604020202020204" pitchFamily="34" charset="0"/>
                <a:ea typeface="+mn-ea"/>
                <a:cs typeface="Arial" panose="020B0604020202020204" pitchFamily="34" charset="0"/>
              </a:rPr>
              <a:t>3. Risk </a:t>
            </a:r>
            <a:r>
              <a:rPr lang="en-US" b="1" dirty="0">
                <a:solidFill>
                  <a:srgbClr val="000000"/>
                </a:solidFill>
                <a:latin typeface="Arial" panose="020B0604020202020204" pitchFamily="34" charset="0"/>
                <a:ea typeface="+mn-ea"/>
                <a:cs typeface="Arial" panose="020B0604020202020204" pitchFamily="34" charset="0"/>
              </a:rPr>
              <a:t>Appetite </a:t>
            </a:r>
            <a:r>
              <a:rPr lang="en-US" b="1" dirty="0" smtClean="0">
                <a:solidFill>
                  <a:srgbClr val="000000"/>
                </a:solidFill>
                <a:latin typeface="Arial" panose="020B0604020202020204" pitchFamily="34" charset="0"/>
                <a:ea typeface="+mn-ea"/>
                <a:cs typeface="Arial" panose="020B0604020202020204" pitchFamily="34" charset="0"/>
              </a:rPr>
              <a:t>Statement – Metrics (2/3)</a:t>
            </a:r>
            <a:endParaRPr lang="en-US" b="1" dirty="0">
              <a:solidFill>
                <a:srgbClr val="000000"/>
              </a:solidFill>
              <a:latin typeface="Arial" panose="020B0604020202020204" pitchFamily="34" charset="0"/>
              <a:ea typeface="+mn-ea"/>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267420638"/>
              </p:ext>
            </p:extLst>
          </p:nvPr>
        </p:nvGraphicFramePr>
        <p:xfrm>
          <a:off x="314325" y="685800"/>
          <a:ext cx="8498151" cy="4884535"/>
        </p:xfrm>
        <a:graphic>
          <a:graphicData uri="http://schemas.openxmlformats.org/drawingml/2006/table">
            <a:tbl>
              <a:tblPr firstRow="1" bandRow="1"/>
              <a:tblGrid>
                <a:gridCol w="1066103"/>
                <a:gridCol w="3116727"/>
                <a:gridCol w="832781"/>
                <a:gridCol w="709756"/>
                <a:gridCol w="669379"/>
                <a:gridCol w="116085"/>
                <a:gridCol w="662440"/>
                <a:gridCol w="662440"/>
                <a:gridCol w="662440"/>
              </a:tblGrid>
              <a:tr h="323849">
                <a:tc>
                  <a:txBody>
                    <a:bodyPr/>
                    <a:lstStyle/>
                    <a:p>
                      <a:pPr algn="l" rtl="0" fontAlgn="ctr"/>
                      <a:r>
                        <a:rPr lang="en-US" sz="1000" b="1" i="0" u="none" strike="noStrike" dirty="0" smtClean="0">
                          <a:solidFill>
                            <a:srgbClr val="FF0000"/>
                          </a:solidFill>
                          <a:effectLst/>
                          <a:latin typeface="Arial"/>
                        </a:rPr>
                        <a:t>Monthly Metrics</a:t>
                      </a:r>
                      <a:endParaRPr lang="en-US" sz="1000" b="1" i="0" u="none" strike="noStrike" dirty="0">
                        <a:solidFill>
                          <a:srgbClr val="FF0000"/>
                        </a:solidFill>
                        <a:effectLst/>
                        <a:latin typeface="Arial"/>
                      </a:endParaRP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a:solidFill>
                            <a:srgbClr val="000000"/>
                          </a:solidFill>
                          <a:effectLst/>
                          <a:latin typeface="Arial"/>
                        </a:rPr>
                        <a:t>Metric</a:t>
                      </a: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smtClean="0">
                          <a:solidFill>
                            <a:srgbClr val="000000"/>
                          </a:solidFill>
                          <a:effectLst/>
                          <a:latin typeface="Arial"/>
                        </a:rPr>
                        <a:t>Entity</a:t>
                      </a:r>
                      <a:r>
                        <a:rPr lang="en-US" sz="1000" b="1" baseline="30000" dirty="0" smtClean="0">
                          <a:solidFill>
                            <a:schemeClr val="tx1"/>
                          </a:solidFill>
                          <a:latin typeface="Arial" panose="020B0604020202020204" pitchFamily="34" charset="0"/>
                          <a:cs typeface="Arial" panose="020B0604020202020204" pitchFamily="34" charset="0"/>
                        </a:rPr>
                        <a:t>1</a:t>
                      </a:r>
                      <a:endParaRPr lang="en-US" sz="1000" b="1" i="0" u="none" strike="noStrike" dirty="0">
                        <a:solidFill>
                          <a:srgbClr val="000000"/>
                        </a:solidFill>
                        <a:effectLst/>
                        <a:latin typeface="Arial"/>
                      </a:endParaRP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a:solidFill>
                            <a:srgbClr val="000000"/>
                          </a:solidFill>
                          <a:effectLst/>
                          <a:latin typeface="Arial"/>
                        </a:rPr>
                        <a:t>Amber limit</a:t>
                      </a: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rtl="0" fontAlgn="ctr"/>
                      <a:r>
                        <a:rPr lang="en-US" sz="1000" b="1" i="0" u="none" strike="noStrike">
                          <a:solidFill>
                            <a:srgbClr val="FFFFFF"/>
                          </a:solidFill>
                          <a:effectLst/>
                          <a:latin typeface="Arial"/>
                        </a:rPr>
                        <a:t>Red limit</a:t>
                      </a: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rtl="0" fontAlgn="ctr"/>
                      <a:endParaRPr lang="en-US" sz="1000" b="1" i="0" u="none" strike="noStrike">
                        <a:solidFill>
                          <a:srgbClr val="000000"/>
                        </a:solidFill>
                        <a:effectLst/>
                        <a:latin typeface="Arial"/>
                      </a:endParaRP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Nov-16</a:t>
                      </a:r>
                      <a:endParaRPr lang="en-US" sz="1000" b="1" i="0" u="none" strike="noStrike" dirty="0">
                        <a:solidFill>
                          <a:srgbClr val="000000"/>
                        </a:solidFill>
                        <a:effectLst/>
                        <a:latin typeface="Arial"/>
                      </a:endParaRP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smtClean="0">
                          <a:solidFill>
                            <a:srgbClr val="000000"/>
                          </a:solidFill>
                          <a:effectLst/>
                          <a:latin typeface="Arial"/>
                        </a:rPr>
                        <a:t>Oct-16</a:t>
                      </a:r>
                      <a:endParaRPr lang="en-US" sz="1000" b="1" i="0" u="none" strike="noStrike" dirty="0">
                        <a:solidFill>
                          <a:srgbClr val="000000"/>
                        </a:solidFill>
                        <a:effectLst/>
                        <a:latin typeface="Arial"/>
                      </a:endParaRP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Sep-16</a:t>
                      </a: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r>
              <a:tr h="213374">
                <a:tc rowSpan="2">
                  <a:txBody>
                    <a:bodyPr/>
                    <a:lstStyle/>
                    <a:p>
                      <a:pPr marL="45720" algn="l" rtl="0" fontAlgn="ctr"/>
                      <a:r>
                        <a:rPr lang="en-US" sz="1000" b="1" i="0" u="none" strike="noStrike" dirty="0">
                          <a:solidFill>
                            <a:srgbClr val="000000"/>
                          </a:solidFill>
                          <a:effectLst/>
                          <a:latin typeface="Arial"/>
                        </a:rPr>
                        <a:t>Capital </a:t>
                      </a:r>
                      <a:r>
                        <a:rPr lang="en-US" sz="1000" b="1" i="0" u="none" strike="noStrike" dirty="0" smtClean="0">
                          <a:solidFill>
                            <a:srgbClr val="000000"/>
                          </a:solidFill>
                          <a:effectLst/>
                          <a:latin typeface="Arial"/>
                        </a:rPr>
                        <a:t>adequacy</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Arial"/>
                        </a:rPr>
                        <a:t>*SC Total RWA (with </a:t>
                      </a:r>
                      <a:r>
                        <a:rPr lang="en-US" sz="1000" b="0" i="0" u="none" strike="noStrike" dirty="0" smtClean="0">
                          <a:solidFill>
                            <a:srgbClr val="000000"/>
                          </a:solidFill>
                          <a:effectLst/>
                          <a:latin typeface="Arial"/>
                        </a:rPr>
                        <a:t>PL</a:t>
                      </a:r>
                      <a:r>
                        <a:rPr lang="en-US" sz="1000" b="0" i="0" u="none" strike="noStrike" baseline="30000" dirty="0" smtClean="0">
                          <a:solidFill>
                            <a:srgbClr val="000000"/>
                          </a:solidFill>
                          <a:effectLst/>
                          <a:latin typeface="Arial"/>
                        </a:rPr>
                        <a:t>2</a:t>
                      </a:r>
                      <a:r>
                        <a:rPr lang="en-US" sz="1000" b="0" i="0" u="none" strike="noStrike" dirty="0" smtClean="0">
                          <a:solidFill>
                            <a:srgbClr val="000000"/>
                          </a:solidFill>
                          <a:effectLst/>
                          <a:latin typeface="Arial"/>
                        </a:rPr>
                        <a:t>)</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a:rPr>
                        <a:t>$40.9B</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none" strike="noStrike" dirty="0">
                          <a:solidFill>
                            <a:srgbClr val="000000"/>
                          </a:solidFill>
                          <a:effectLst/>
                          <a:latin typeface="Arial"/>
                        </a:rPr>
                        <a:t>$42.9B</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rtl="0" fontAlgn="ctr"/>
                      <a:endParaRPr lang="en-US" sz="1000" b="0" i="0" u="none" strike="noStrike">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$37.0B</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$37.9B</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rgbClr val="000000"/>
                          </a:solidFill>
                          <a:effectLst/>
                          <a:latin typeface="Arial"/>
                        </a:rPr>
                        <a:t>$37.8B</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Arial"/>
                        </a:rPr>
                        <a:t>*SC Total RWA (exc. </a:t>
                      </a:r>
                      <a:r>
                        <a:rPr lang="en-US" sz="1000" b="0" i="0" u="none" strike="noStrike" dirty="0" smtClean="0">
                          <a:solidFill>
                            <a:srgbClr val="000000"/>
                          </a:solidFill>
                          <a:effectLst/>
                          <a:latin typeface="Arial"/>
                        </a:rPr>
                        <a:t>PL</a:t>
                      </a:r>
                      <a:r>
                        <a:rPr lang="en-US" sz="1000" b="0" i="0" u="none" strike="noStrike" baseline="30000" dirty="0" smtClean="0">
                          <a:solidFill>
                            <a:srgbClr val="000000"/>
                          </a:solidFill>
                          <a:effectLst/>
                          <a:latin typeface="Arial"/>
                        </a:rPr>
                        <a:t>2</a:t>
                      </a:r>
                      <a:r>
                        <a:rPr lang="en-US" sz="1000" b="0" i="0" u="none" strike="noStrike" dirty="0" smtClean="0">
                          <a:solidFill>
                            <a:srgbClr val="000000"/>
                          </a:solidFill>
                          <a:effectLst/>
                          <a:latin typeface="Arial"/>
                        </a:rPr>
                        <a:t>)</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a:rPr>
                        <a:t>$40.9B</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none" strike="noStrike" dirty="0">
                          <a:solidFill>
                            <a:srgbClr val="000000"/>
                          </a:solidFill>
                          <a:effectLst/>
                          <a:latin typeface="Arial"/>
                        </a:rPr>
                        <a:t>$42.9B</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rtl="0" fontAlgn="ct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$36.0B</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$36.9B</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rgbClr val="000000"/>
                          </a:solidFill>
                          <a:effectLst/>
                          <a:latin typeface="Arial"/>
                        </a:rPr>
                        <a:t>$36.8B</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rowSpan="6">
                  <a:txBody>
                    <a:bodyPr/>
                    <a:lstStyle/>
                    <a:p>
                      <a:pPr marL="45720" algn="l" rtl="0" fontAlgn="ctr"/>
                      <a:r>
                        <a:rPr lang="en-US" sz="1000" b="1" i="0" u="none" strike="noStrike" dirty="0">
                          <a:solidFill>
                            <a:srgbClr val="000000"/>
                          </a:solidFill>
                          <a:effectLst/>
                          <a:latin typeface="Arial"/>
                        </a:rPr>
                        <a:t>Credit </a:t>
                      </a:r>
                      <a:br>
                        <a:rPr lang="en-US" sz="1000" b="1" i="0" u="none" strike="noStrike" dirty="0">
                          <a:solidFill>
                            <a:srgbClr val="000000"/>
                          </a:solidFill>
                          <a:effectLst/>
                          <a:latin typeface="Arial"/>
                        </a:rPr>
                      </a:br>
                      <a:r>
                        <a:rPr lang="en-US" sz="1000" b="1" i="0" u="none" strike="noStrike" dirty="0">
                          <a:solidFill>
                            <a:srgbClr val="000000"/>
                          </a:solidFill>
                          <a:effectLst/>
                          <a:latin typeface="Arial"/>
                        </a:rPr>
                        <a:t>(losses)</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rowSpan="3">
                  <a:txBody>
                    <a:bodyPr/>
                    <a:lstStyle/>
                    <a:p>
                      <a:pPr marL="45720" algn="l" rtl="0" fontAlgn="ctr"/>
                      <a:r>
                        <a:rPr lang="en-US" sz="1000" b="0" i="0" u="none" strike="noStrike" dirty="0">
                          <a:solidFill>
                            <a:srgbClr val="000000"/>
                          </a:solidFill>
                          <a:effectLst/>
                          <a:latin typeface="Arial"/>
                        </a:rPr>
                        <a:t>Net Charge-off Rate</a:t>
                      </a:r>
                      <a:r>
                        <a:rPr lang="en-US" sz="1000" b="0" i="0" u="none" strike="noStrike" baseline="30000" dirty="0">
                          <a:solidFill>
                            <a:srgbClr val="000000"/>
                          </a:solidFill>
                          <a:effectLst/>
                          <a:latin typeface="Arial"/>
                        </a:rPr>
                        <a:t>5</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0.5</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0.6</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0.31%</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0.26%</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rgbClr val="000000"/>
                          </a:solidFill>
                          <a:effectLst/>
                          <a:latin typeface="Arial"/>
                        </a:rPr>
                        <a:t>0.25%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vMerge="1">
                  <a:txBody>
                    <a:bodyPr/>
                    <a:lstStyle/>
                    <a:p>
                      <a:endParaRPr lang="en-US"/>
                    </a:p>
                  </a:txBody>
                  <a:tcPr/>
                </a:tc>
                <a:tc>
                  <a:txBody>
                    <a:bodyPr/>
                    <a:lstStyle/>
                    <a:p>
                      <a:pPr marL="45720" algn="l" rtl="0" fontAlgn="ctr"/>
                      <a:r>
                        <a:rPr lang="en-US" sz="1000" b="0" i="0" u="none" strike="noStrike">
                          <a:solidFill>
                            <a:srgbClr val="000000"/>
                          </a:solidFill>
                          <a:effectLst/>
                          <a:latin typeface="Arial"/>
                        </a:rPr>
                        <a:t>SC Auto</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9.3</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9.6</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marL="0" algn="ctr" defTabSz="457200" rtl="0" eaLnBrk="1" fontAlgn="ctr" latinLnBrk="0" hangingPunct="1"/>
                      <a:r>
                        <a:rPr lang="en-US" sz="1000" b="1" i="0" u="none" strike="noStrike" kern="1200" dirty="0" smtClean="0">
                          <a:solidFill>
                            <a:srgbClr val="000000"/>
                          </a:solidFill>
                          <a:effectLst/>
                          <a:latin typeface="Arial"/>
                          <a:ea typeface="+mn-ea"/>
                          <a:cs typeface="+mn-cs"/>
                        </a:rPr>
                        <a:t>8.54%</a:t>
                      </a:r>
                      <a:endParaRPr lang="en-US" sz="1000" b="1" i="0" u="none" strike="noStrike" kern="1200" dirty="0">
                        <a:solidFill>
                          <a:srgbClr val="000000"/>
                        </a:solidFill>
                        <a:effectLst/>
                        <a:latin typeface="Arial"/>
                        <a:ea typeface="+mn-ea"/>
                        <a:cs typeface="+mn-cs"/>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algn="ctr" defTabSz="457200" rtl="0" eaLnBrk="1" fontAlgn="ctr" latinLnBrk="0" hangingPunct="1"/>
                      <a:r>
                        <a:rPr lang="en-US" sz="1000" b="0" i="0" u="none" strike="noStrike" kern="1200" dirty="0" smtClean="0">
                          <a:solidFill>
                            <a:srgbClr val="000000"/>
                          </a:solidFill>
                          <a:effectLst/>
                          <a:latin typeface="Arial"/>
                          <a:ea typeface="+mn-ea"/>
                          <a:cs typeface="+mn-cs"/>
                        </a:rPr>
                        <a:t>8.49%</a:t>
                      </a:r>
                      <a:endParaRPr lang="en-US" sz="1000" b="0" i="0" u="none" strike="noStrike" kern="1200" dirty="0">
                        <a:solidFill>
                          <a:srgbClr val="000000"/>
                        </a:solidFill>
                        <a:effectLst/>
                        <a:latin typeface="Arial"/>
                        <a:ea typeface="+mn-ea"/>
                        <a:cs typeface="+mn-cs"/>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algn="ctr" defTabSz="457200" rtl="0" eaLnBrk="1" fontAlgn="ctr" latinLnBrk="0" hangingPunct="1"/>
                      <a:r>
                        <a:rPr lang="en-US" sz="1000" b="0" i="0" u="none" strike="noStrike" kern="1200" dirty="0">
                          <a:solidFill>
                            <a:srgbClr val="000000"/>
                          </a:solidFill>
                          <a:effectLst/>
                          <a:latin typeface="Arial"/>
                          <a:ea typeface="+mn-ea"/>
                          <a:cs typeface="+mn-cs"/>
                        </a:rPr>
                        <a:t>8.40%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BSPR</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1.7</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1.9</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dirty="0" smtClean="0">
                          <a:solidFill>
                            <a:schemeClr val="tx1"/>
                          </a:solidFill>
                          <a:effectLst/>
                          <a:latin typeface="Arial"/>
                        </a:rPr>
                        <a:t>1.50%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chemeClr val="tx1"/>
                          </a:solidFill>
                          <a:effectLst/>
                          <a:latin typeface="Arial"/>
                        </a:rPr>
                        <a:t>1.50%</a:t>
                      </a:r>
                      <a:endParaRPr lang="en-US" sz="1000" b="0" i="0" u="none" strike="noStrike" dirty="0">
                        <a:solidFill>
                          <a:schemeClr val="tx1"/>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chemeClr val="tx1"/>
                          </a:solidFill>
                          <a:effectLst/>
                          <a:latin typeface="Arial"/>
                        </a:rPr>
                        <a:t>1.40%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38275">
                <a:tc vMerge="1">
                  <a:txBody>
                    <a:bodyPr/>
                    <a:lstStyle/>
                    <a:p>
                      <a:endParaRPr lang="en-US"/>
                    </a:p>
                  </a:txBody>
                  <a:tcPr/>
                </a:tc>
                <a:tc rowSpan="3">
                  <a:txBody>
                    <a:bodyPr/>
                    <a:lstStyle/>
                    <a:p>
                      <a:pPr marL="45720" algn="l" rtl="0" fontAlgn="ctr"/>
                      <a:r>
                        <a:rPr lang="en-US" sz="1000" b="0" i="0" u="none" strike="noStrike" dirty="0">
                          <a:solidFill>
                            <a:srgbClr val="000000"/>
                          </a:solidFill>
                          <a:effectLst/>
                          <a:latin typeface="Arial"/>
                        </a:rPr>
                        <a:t>60/61+ DPD Rate</a:t>
                      </a:r>
                      <a:r>
                        <a:rPr lang="en-US" sz="1000" b="0" i="0" u="none" strike="noStrike" baseline="30000" dirty="0">
                          <a:solidFill>
                            <a:srgbClr val="000000"/>
                          </a:solidFill>
                          <a:effectLst/>
                          <a:latin typeface="Arial"/>
                        </a:rPr>
                        <a:t>5</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 Retail</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2.84</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3.10</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kern="1200" dirty="0" smtClean="0">
                          <a:solidFill>
                            <a:srgbClr val="000000"/>
                          </a:solidFill>
                          <a:effectLst/>
                          <a:latin typeface="Arial"/>
                          <a:ea typeface="+mn-ea"/>
                          <a:cs typeface="+mn-cs"/>
                        </a:rPr>
                        <a:t>2.03%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a:ea typeface="+mn-ea"/>
                          <a:cs typeface="+mn-cs"/>
                        </a:rPr>
                        <a:t>2.02%</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rgbClr val="000000"/>
                          </a:solidFill>
                          <a:effectLst/>
                          <a:latin typeface="Arial"/>
                        </a:rPr>
                        <a:t>1.97%</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SC Auto</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5.1</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5.3</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4.46%</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4.41%</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a:solidFill>
                            <a:srgbClr val="000000"/>
                          </a:solidFill>
                          <a:effectLst/>
                          <a:latin typeface="Arial"/>
                        </a:rPr>
                        <a:t>4.34%</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BSPR</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6.6</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7.1</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chemeClr val="tx1"/>
                          </a:solidFill>
                          <a:effectLst/>
                          <a:latin typeface="Arial"/>
                        </a:rPr>
                        <a:t>5.6%</a:t>
                      </a:r>
                      <a:endParaRPr lang="en-US" sz="1000" b="1" i="0" u="none" strike="noStrike" dirty="0">
                        <a:solidFill>
                          <a:schemeClr val="tx1"/>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chemeClr val="tx1"/>
                          </a:solidFill>
                          <a:effectLst/>
                          <a:latin typeface="Arial"/>
                        </a:rPr>
                        <a:t>5.0%</a:t>
                      </a:r>
                      <a:endParaRPr lang="en-US" sz="1000" b="0" i="0" u="none" strike="noStrike" dirty="0">
                        <a:solidFill>
                          <a:schemeClr val="tx1"/>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chemeClr val="tx1"/>
                          </a:solidFill>
                          <a:effectLst/>
                          <a:latin typeface="Arial"/>
                        </a:rPr>
                        <a:t>4.90%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rowSpan="12">
                  <a:txBody>
                    <a:bodyPr/>
                    <a:lstStyle/>
                    <a:p>
                      <a:pPr marL="45720" algn="l" rtl="0" fontAlgn="ctr"/>
                      <a:r>
                        <a:rPr lang="en-US" sz="1000" b="1" i="0" u="none" strike="noStrike" dirty="0">
                          <a:solidFill>
                            <a:srgbClr val="000000"/>
                          </a:solidFill>
                          <a:effectLst/>
                          <a:latin typeface="Arial"/>
                        </a:rPr>
                        <a:t>Credit </a:t>
                      </a:r>
                      <a:br>
                        <a:rPr lang="en-US" sz="1000" b="1" i="0" u="none" strike="noStrike" dirty="0">
                          <a:solidFill>
                            <a:srgbClr val="000000"/>
                          </a:solidFill>
                          <a:effectLst/>
                          <a:latin typeface="Arial"/>
                        </a:rPr>
                      </a:br>
                      <a:r>
                        <a:rPr lang="en-US" sz="1000" b="1" i="0" u="none" strike="noStrike" dirty="0">
                          <a:solidFill>
                            <a:srgbClr val="000000"/>
                          </a:solidFill>
                          <a:effectLst/>
                          <a:latin typeface="Arial"/>
                        </a:rPr>
                        <a:t>(concentration)</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a:solidFill>
                            <a:srgbClr val="000000"/>
                          </a:solidFill>
                          <a:effectLst/>
                          <a:latin typeface="Arial"/>
                        </a:rPr>
                        <a:t>*Single Obligor Exposure (Corporates &amp; FIs)</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none" strike="noStrike">
                          <a:solidFill>
                            <a:srgbClr val="000000"/>
                          </a:solidFill>
                          <a:effectLst/>
                          <a:latin typeface="Arial"/>
                        </a:rPr>
                        <a:t>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none" strike="noStrike" dirty="0">
                          <a:solidFill>
                            <a:srgbClr val="000000"/>
                          </a:solidFill>
                          <a:effectLst/>
                          <a:latin typeface="Arial"/>
                        </a:rPr>
                        <a:t>&gt;$500M</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a:rPr>
                        <a: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a:rPr>
                        <a:t>-</a:t>
                      </a:r>
                      <a:endParaRPr lang="en-US" sz="1000" b="0" i="0" u="none" strike="noStrike" kern="1200" dirty="0" smtClean="0">
                        <a:solidFill>
                          <a:srgbClr val="000000"/>
                        </a:solidFill>
                        <a:effectLst/>
                        <a:latin typeface="Arial"/>
                        <a:ea typeface="+mn-ea"/>
                        <a:cs typeface="+mn-cs"/>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   </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335076">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*Top 20 Corporates Exposure</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7.0B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8.0B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endParaRPr lang="en-US" sz="2000" dirty="0"/>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kern="1200" dirty="0" smtClean="0">
                          <a:solidFill>
                            <a:srgbClr val="000000"/>
                          </a:solidFill>
                          <a:effectLst/>
                          <a:latin typeface="Arial"/>
                          <a:ea typeface="+mn-ea"/>
                          <a:cs typeface="+mn-cs"/>
                        </a:rPr>
                        <a:t>$5.29B</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a:ea typeface="+mn-ea"/>
                          <a:cs typeface="+mn-cs"/>
                        </a:rPr>
                        <a:t>$5.14B</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$5.51B</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*Obligor Rating Exposure</a:t>
                      </a:r>
                      <a:r>
                        <a:rPr lang="en-US" sz="1000" b="0" i="0" u="none" strike="noStrike" baseline="30000" dirty="0">
                          <a:solidFill>
                            <a:srgbClr val="000000"/>
                          </a:solidFill>
                          <a:effectLst/>
                          <a:latin typeface="Arial"/>
                        </a:rPr>
                        <a:t>3</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none" strike="noStrike">
                          <a:solidFill>
                            <a:srgbClr val="000000"/>
                          </a:solidFill>
                          <a:effectLst/>
                          <a:latin typeface="Arial"/>
                        </a:rPr>
                        <a:t>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none" strike="noStrike">
                          <a:solidFill>
                            <a:srgbClr val="000000"/>
                          </a:solidFill>
                          <a:effectLst/>
                          <a:latin typeface="Arial"/>
                        </a:rPr>
                        <a:t>&gt;0</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panose="020B0604020202020204" pitchFamily="34" charset="0"/>
                          <a:cs typeface="Arial" panose="020B0604020202020204" pitchFamily="34" charset="0"/>
                        </a:rPr>
                        <a:t>6</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ctr"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7</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ctr" rtl="0" fontAlgn="ctr"/>
                      <a:r>
                        <a:rPr lang="en-US" sz="1000" b="0" i="0" u="none" strike="noStrike" dirty="0">
                          <a:solidFill>
                            <a:srgbClr val="000000"/>
                          </a:solidFill>
                          <a:effectLst/>
                          <a:latin typeface="Arial"/>
                        </a:rPr>
                        <a:t>7</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r>
              <a:tr h="238275">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*Industry Exposure</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4.5B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5.0B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0" i="0" u="none" strike="noStrike" dirty="0" smtClean="0">
                          <a:solidFill>
                            <a:srgbClr val="000000"/>
                          </a:solidFill>
                          <a:effectLst/>
                          <a:latin typeface="Arial"/>
                        </a:rPr>
                        <a:t>-</a:t>
                      </a:r>
                      <a:endParaRPr lang="en-US" sz="10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a:t>
                      </a:r>
                      <a:endParaRPr lang="en-US" sz="10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   </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Financial &amp; Insurance Exposure</a:t>
                      </a:r>
                      <a:r>
                        <a:rPr lang="en-US" sz="1000" b="0" i="0" u="none" strike="noStrike" baseline="30000" dirty="0">
                          <a:solidFill>
                            <a:srgbClr val="000000"/>
                          </a:solidFill>
                          <a:effectLst/>
                          <a:latin typeface="Arial"/>
                        </a:rPr>
                        <a:t>5</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5.5B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6.25B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panose="020B0604020202020204" pitchFamily="34" charset="0"/>
                        </a:rPr>
                        <a:t>$5.08B</a:t>
                      </a:r>
                      <a:endParaRPr lang="en-US" sz="10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panose="020B0604020202020204" pitchFamily="34" charset="0"/>
                        </a:rPr>
                        <a:t>$5.07B</a:t>
                      </a:r>
                      <a:endParaRPr lang="en-US" sz="10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$5.18B</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Utilities</a:t>
                      </a:r>
                      <a:r>
                        <a:rPr lang="en-US" sz="1000" b="0" i="0" u="none" strike="noStrike" baseline="30000" dirty="0">
                          <a:solidFill>
                            <a:srgbClr val="000000"/>
                          </a:solidFill>
                          <a:effectLst/>
                          <a:latin typeface="Arial"/>
                        </a:rPr>
                        <a:t>5</a:t>
                      </a:r>
                      <a:r>
                        <a:rPr lang="en-US" sz="1000" b="0" i="0" u="none" strike="noStrike" dirty="0">
                          <a:solidFill>
                            <a:srgbClr val="000000"/>
                          </a:solidFill>
                          <a:effectLst/>
                          <a:latin typeface="Arial"/>
                        </a:rPr>
                        <a:t> </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5.0B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5.5B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panose="020B0604020202020204" pitchFamily="34" charset="0"/>
                        </a:rPr>
                        <a:t>$4.23B</a:t>
                      </a:r>
                      <a:endParaRPr lang="en-US" sz="10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panose="020B0604020202020204" pitchFamily="34" charset="0"/>
                        </a:rPr>
                        <a:t>$4.27B</a:t>
                      </a:r>
                      <a:endParaRPr lang="en-US" sz="10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$4.38B</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*CRE Exposure</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10.1B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10.6B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b"/>
                      <a:r>
                        <a:rPr lang="en-US" sz="1000" b="1" i="0" u="none" strike="noStrike" dirty="0" smtClean="0">
                          <a:solidFill>
                            <a:srgbClr val="000000"/>
                          </a:solidFill>
                          <a:effectLst/>
                          <a:latin typeface="Arial" panose="020B0604020202020204" pitchFamily="34" charset="0"/>
                        </a:rPr>
                        <a:t>$7.89B</a:t>
                      </a:r>
                      <a:endParaRPr lang="en-US" sz="10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b"/>
                      <a:r>
                        <a:rPr lang="en-US" sz="1000" b="0" i="0" u="none" strike="noStrike" dirty="0" smtClean="0">
                          <a:solidFill>
                            <a:srgbClr val="000000"/>
                          </a:solidFill>
                          <a:effectLst/>
                          <a:latin typeface="Arial" panose="020B0604020202020204" pitchFamily="34" charset="0"/>
                        </a:rPr>
                        <a:t>$8.13B</a:t>
                      </a:r>
                      <a:endParaRPr lang="en-US" sz="10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b"/>
                      <a:r>
                        <a:rPr lang="en-US" sz="1000" b="0" i="0" u="none" strike="noStrike" dirty="0" smtClean="0">
                          <a:solidFill>
                            <a:srgbClr val="000000"/>
                          </a:solidFill>
                          <a:effectLst/>
                          <a:latin typeface="Arial"/>
                        </a:rPr>
                        <a:t>$8.28B</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*Multifamily Exposure</a:t>
                      </a:r>
                      <a:r>
                        <a:rPr lang="en-US" sz="1000" b="0" i="0" u="none" strike="noStrike" baseline="30000" dirty="0">
                          <a:solidFill>
                            <a:srgbClr val="000000"/>
                          </a:solidFill>
                          <a:effectLst/>
                          <a:latin typeface="Arial"/>
                        </a:rPr>
                        <a:t>5</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10.6B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11.1B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b"/>
                      <a:r>
                        <a:rPr lang="en-US" sz="1000" b="1" i="0" u="none" strike="noStrike" dirty="0" smtClean="0">
                          <a:solidFill>
                            <a:srgbClr val="000000"/>
                          </a:solidFill>
                          <a:effectLst/>
                          <a:latin typeface="Arial" panose="020B0604020202020204" pitchFamily="34" charset="0"/>
                        </a:rPr>
                        <a:t>$10.56B</a:t>
                      </a:r>
                      <a:endParaRPr lang="en-US" sz="10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b"/>
                      <a:r>
                        <a:rPr lang="en-US" sz="1000" b="0" i="0" u="none" strike="noStrike" dirty="0" smtClean="0">
                          <a:solidFill>
                            <a:srgbClr val="000000"/>
                          </a:solidFill>
                          <a:effectLst/>
                          <a:latin typeface="Arial" panose="020B0604020202020204" pitchFamily="34" charset="0"/>
                        </a:rPr>
                        <a:t>$10.54B</a:t>
                      </a:r>
                      <a:endParaRPr lang="en-US" sz="10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b"/>
                      <a:r>
                        <a:rPr lang="en-US" sz="1000" b="0" i="0" u="none" strike="noStrike" dirty="0" smtClean="0">
                          <a:solidFill>
                            <a:srgbClr val="000000"/>
                          </a:solidFill>
                          <a:effectLst/>
                          <a:latin typeface="Arial"/>
                        </a:rPr>
                        <a:t>$10.56B</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*Project Finance Exposure</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3.75B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4.25B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kern="1200" dirty="0" smtClean="0">
                          <a:solidFill>
                            <a:srgbClr val="000000"/>
                          </a:solidFill>
                          <a:effectLst/>
                          <a:latin typeface="Arial" panose="020B0604020202020204" pitchFamily="34" charset="0"/>
                          <a:ea typeface="+mn-ea"/>
                          <a:cs typeface="+mn-cs"/>
                        </a:rPr>
                        <a:t>$2.36B</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rPr>
                        <a:t>$2.39B</a:t>
                      </a:r>
                      <a:endParaRPr lang="en-US" sz="1000" b="0" i="0" kern="1200" dirty="0" smtClean="0">
                        <a:solidFill>
                          <a:srgbClr val="FF0000"/>
                        </a:solidFill>
                        <a:latin typeface="+mn-lt"/>
                        <a:ea typeface="+mn-ea"/>
                        <a:cs typeface="+mn-cs"/>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$2.53B</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Public Sector Exposure</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BSPR</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436M</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543M</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chemeClr val="tx1"/>
                          </a:solidFill>
                          <a:effectLst/>
                          <a:latin typeface="Arial"/>
                        </a:rPr>
                        <a:t>$332M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chemeClr val="tx1"/>
                          </a:solidFill>
                          <a:effectLst/>
                          <a:latin typeface="Arial"/>
                        </a:rPr>
                        <a:t>$332M</a:t>
                      </a:r>
                      <a:endParaRPr lang="en-US" sz="1000" b="0" i="0" u="none" strike="noStrike" dirty="0">
                        <a:solidFill>
                          <a:schemeClr val="tx1"/>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chemeClr val="tx1"/>
                          </a:solidFill>
                          <a:effectLst/>
                          <a:latin typeface="Arial"/>
                        </a:rPr>
                        <a:t>$333M</a:t>
                      </a:r>
                      <a:endParaRPr lang="en-US" sz="1000" b="0" i="0" u="none" strike="noStrike" dirty="0">
                        <a:solidFill>
                          <a:schemeClr val="tx1"/>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SC Subprime Assets</a:t>
                      </a:r>
                      <a:r>
                        <a:rPr lang="en-US" sz="1000" b="0" i="0" u="none" strike="noStrike" baseline="30000" dirty="0">
                          <a:solidFill>
                            <a:srgbClr val="000000"/>
                          </a:solidFill>
                          <a:effectLst/>
                          <a:latin typeface="Arial"/>
                        </a:rPr>
                        <a:t>4</a:t>
                      </a:r>
                      <a:r>
                        <a:rPr lang="en-US" sz="1000" b="0" i="0" u="none" strike="noStrike" dirty="0">
                          <a:solidFill>
                            <a:srgbClr val="000000"/>
                          </a:solidFill>
                          <a:effectLst/>
                          <a:latin typeface="Arial"/>
                        </a:rPr>
                        <a:t> as % SHUSA Credit Exposure</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SC</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23</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25</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a:rPr>
                        <a:t>19.34%</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a:rPr>
                        <a:t>19.19%</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b"/>
                      <a:r>
                        <a:rPr lang="en-US" sz="1000" b="0" i="0" u="none" strike="noStrike" dirty="0">
                          <a:solidFill>
                            <a:srgbClr val="000000"/>
                          </a:solidFill>
                          <a:effectLst/>
                          <a:latin typeface="Arial"/>
                        </a:rPr>
                        <a:t>19.54%</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335076">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*Total Subprime Assets</a:t>
                      </a:r>
                      <a:r>
                        <a:rPr lang="en-US" sz="1000" b="0" i="0" u="none" strike="noStrike" baseline="30000" dirty="0">
                          <a:solidFill>
                            <a:srgbClr val="000000"/>
                          </a:solidFill>
                          <a:effectLst/>
                          <a:latin typeface="Arial"/>
                        </a:rPr>
                        <a:t>4</a:t>
                      </a:r>
                      <a:r>
                        <a:rPr lang="en-US" sz="1000" b="0" i="0" u="none" strike="noStrike" dirty="0">
                          <a:solidFill>
                            <a:srgbClr val="000000"/>
                          </a:solidFill>
                          <a:effectLst/>
                          <a:latin typeface="Arial"/>
                        </a:rPr>
                        <a:t> as % SHUSA Credit Exposure</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23</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25</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20.51%</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20.36%</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rgbClr val="000000"/>
                          </a:solidFill>
                          <a:effectLst/>
                          <a:latin typeface="Arial"/>
                        </a:rPr>
                        <a:t>20.80%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bl>
          </a:graphicData>
        </a:graphic>
      </p:graphicFrame>
      <p:sp>
        <p:nvSpPr>
          <p:cNvPr id="14" name="TextBox 13"/>
          <p:cNvSpPr txBox="1"/>
          <p:nvPr/>
        </p:nvSpPr>
        <p:spPr>
          <a:xfrm>
            <a:off x="872586" y="5995840"/>
            <a:ext cx="1859483" cy="317587"/>
          </a:xfrm>
          <a:prstGeom prst="rect">
            <a:avLst/>
          </a:prstGeom>
          <a:noFill/>
        </p:spPr>
        <p:txBody>
          <a:bodyPr wrap="square" lIns="0" tIns="0" rIns="0" bIns="0" rtlCol="0">
            <a:spAutoFit/>
          </a:bodyPr>
          <a:lstStyle/>
          <a:p>
            <a:pPr>
              <a:lnSpc>
                <a:spcPct val="86000"/>
              </a:lnSpc>
              <a:defRPr/>
            </a:pPr>
            <a:r>
              <a:rPr lang="en-US" sz="800" kern="0" dirty="0" smtClean="0">
                <a:solidFill>
                  <a:srgbClr val="000000"/>
                </a:solidFill>
                <a:latin typeface="Arial" charset="0"/>
                <a:ea typeface="ＭＳ Ｐゴシック"/>
              </a:rPr>
              <a:t>* Reported </a:t>
            </a:r>
            <a:r>
              <a:rPr lang="en-US" sz="800" kern="0" dirty="0">
                <a:solidFill>
                  <a:srgbClr val="000000"/>
                </a:solidFill>
                <a:latin typeface="Arial" charset="0"/>
                <a:ea typeface="ＭＳ Ｐゴシック"/>
              </a:rPr>
              <a:t>in Santander Group </a:t>
            </a:r>
            <a:r>
              <a:rPr lang="en-US" sz="800" kern="0" dirty="0" smtClean="0">
                <a:solidFill>
                  <a:srgbClr val="000000"/>
                </a:solidFill>
                <a:latin typeface="Arial" charset="0"/>
                <a:ea typeface="ＭＳ Ｐゴシック"/>
              </a:rPr>
              <a:t>RAS</a:t>
            </a:r>
          </a:p>
          <a:p>
            <a:pPr>
              <a:lnSpc>
                <a:spcPct val="86000"/>
              </a:lnSpc>
              <a:defRPr/>
            </a:pPr>
            <a:endParaRPr lang="en-US" sz="800" kern="0" dirty="0" smtClean="0">
              <a:solidFill>
                <a:srgbClr val="000000"/>
              </a:solidFill>
              <a:latin typeface="Arial" charset="0"/>
              <a:ea typeface="ＭＳ Ｐゴシック"/>
            </a:endParaRPr>
          </a:p>
          <a:p>
            <a:pPr>
              <a:lnSpc>
                <a:spcPct val="86000"/>
              </a:lnSpc>
              <a:defRPr/>
            </a:pPr>
            <a:endParaRPr lang="en-US" sz="800" kern="0" dirty="0">
              <a:solidFill>
                <a:srgbClr val="000000"/>
              </a:solidFill>
              <a:latin typeface="Arial" charset="0"/>
              <a:ea typeface="ＭＳ Ｐゴシック"/>
            </a:endParaRPr>
          </a:p>
        </p:txBody>
      </p:sp>
      <p:sp>
        <p:nvSpPr>
          <p:cNvPr id="17" name="TextBox 16"/>
          <p:cNvSpPr txBox="1"/>
          <p:nvPr/>
        </p:nvSpPr>
        <p:spPr>
          <a:xfrm>
            <a:off x="381779" y="5989235"/>
            <a:ext cx="593022" cy="105863"/>
          </a:xfrm>
          <a:prstGeom prst="rect">
            <a:avLst/>
          </a:prstGeom>
          <a:noFill/>
        </p:spPr>
        <p:txBody>
          <a:bodyPr wrap="square" lIns="0" tIns="0" rIns="0" bIns="0" rtlCol="0">
            <a:spAutoFit/>
          </a:bodyPr>
          <a:lstStyle/>
          <a:p>
            <a:pPr>
              <a:lnSpc>
                <a:spcPct val="86000"/>
              </a:lnSpc>
              <a:defRPr/>
            </a:pPr>
            <a:r>
              <a:rPr lang="en-GB" sz="800" b="1" kern="0" dirty="0">
                <a:solidFill>
                  <a:srgbClr val="000000"/>
                </a:solidFill>
                <a:latin typeface="Arial" charset="0"/>
                <a:ea typeface="MS PGothic" pitchFamily="34" charset="-128"/>
              </a:rPr>
              <a:t>Legend</a:t>
            </a:r>
          </a:p>
        </p:txBody>
      </p:sp>
      <p:sp>
        <p:nvSpPr>
          <p:cNvPr id="18" name="Footnote"/>
          <p:cNvSpPr/>
          <p:nvPr/>
        </p:nvSpPr>
        <p:spPr>
          <a:xfrm>
            <a:off x="2228517" y="6208714"/>
            <a:ext cx="5305757" cy="555921"/>
          </a:xfrm>
          <a:prstGeom prst="rect">
            <a:avLst/>
          </a:prstGeom>
          <a:extLst/>
        </p:spPr>
        <p:txBody>
          <a:bodyPr vert="horz" wrap="square" lIns="0" tIns="0" rIns="0" bIns="0" numCol="1" anchor="t" anchorCtr="0" compatLnSpc="1">
            <a:prstTxWarp prst="textNoShape">
              <a:avLst/>
            </a:prstTxWarp>
            <a:spAutoFit/>
          </a:bodyPr>
          <a:lstStyle/>
          <a:p>
            <a:pPr marL="114300" indent="-114300" fontAlgn="base">
              <a:lnSpc>
                <a:spcPct val="86000"/>
              </a:lnSpc>
              <a:spcBef>
                <a:spcPct val="0"/>
              </a:spcBef>
              <a:spcAft>
                <a:spcPct val="0"/>
              </a:spcAft>
              <a:buFont typeface="+mj-lt"/>
              <a:buAutoNum type="arabicPeriod"/>
            </a:pPr>
            <a:r>
              <a:rPr lang="en-US" sz="700" dirty="0" smtClean="0">
                <a:solidFill>
                  <a:srgbClr val="000000"/>
                </a:solidFill>
                <a:latin typeface="Arial"/>
                <a:ea typeface="ＭＳ Ｐゴシック"/>
                <a:sym typeface="Arial"/>
              </a:rPr>
              <a:t>Portfolio </a:t>
            </a:r>
            <a:r>
              <a:rPr lang="en-US" sz="700" dirty="0">
                <a:solidFill>
                  <a:srgbClr val="000000"/>
                </a:solidFill>
                <a:latin typeface="Arial"/>
                <a:ea typeface="ＭＳ Ｐゴシック"/>
                <a:sym typeface="Arial"/>
              </a:rPr>
              <a:t>level granularity available in Entity RAS materials</a:t>
            </a:r>
          </a:p>
          <a:p>
            <a:pPr marL="114300" indent="-114300" fontAlgn="base">
              <a:lnSpc>
                <a:spcPct val="86000"/>
              </a:lnSpc>
              <a:spcBef>
                <a:spcPct val="0"/>
              </a:spcBef>
              <a:spcAft>
                <a:spcPct val="0"/>
              </a:spcAft>
              <a:buFont typeface="+mj-lt"/>
              <a:buAutoNum type="arabicPeriod"/>
            </a:pPr>
            <a:r>
              <a:rPr lang="en-US" sz="700" dirty="0">
                <a:solidFill>
                  <a:srgbClr val="000000"/>
                </a:solidFill>
                <a:latin typeface="Arial"/>
                <a:ea typeface="ＭＳ Ｐゴシック"/>
                <a:sym typeface="Arial"/>
              </a:rPr>
              <a:t>Abbreviation for Personal Lending – Lending Club (sold on Feb 1</a:t>
            </a:r>
            <a:r>
              <a:rPr lang="en-US" sz="700" baseline="30000" dirty="0">
                <a:solidFill>
                  <a:srgbClr val="000000"/>
                </a:solidFill>
                <a:latin typeface="Arial"/>
                <a:ea typeface="ＭＳ Ｐゴシック"/>
                <a:sym typeface="Arial"/>
              </a:rPr>
              <a:t>st</a:t>
            </a:r>
            <a:r>
              <a:rPr lang="en-US" sz="700" dirty="0">
                <a:solidFill>
                  <a:srgbClr val="000000"/>
                </a:solidFill>
                <a:latin typeface="Arial"/>
                <a:ea typeface="ＭＳ Ｐゴシック"/>
                <a:sym typeface="Arial"/>
              </a:rPr>
              <a:t>), Bluestem &amp; NCL (Held for Sale)</a:t>
            </a:r>
          </a:p>
          <a:p>
            <a:pPr marL="114300" indent="-114300" fontAlgn="base">
              <a:lnSpc>
                <a:spcPct val="86000"/>
              </a:lnSpc>
              <a:spcBef>
                <a:spcPct val="0"/>
              </a:spcBef>
              <a:spcAft>
                <a:spcPct val="0"/>
              </a:spcAft>
              <a:buFont typeface="+mj-lt"/>
              <a:buAutoNum type="arabicPeriod"/>
            </a:pPr>
            <a:r>
              <a:rPr lang="en-US" sz="700" dirty="0">
                <a:solidFill>
                  <a:srgbClr val="000000"/>
                </a:solidFill>
                <a:latin typeface="Arial"/>
                <a:ea typeface="ＭＳ Ｐゴシック"/>
                <a:sym typeface="Arial"/>
              </a:rPr>
              <a:t># of counterparties with </a:t>
            </a:r>
            <a:r>
              <a:rPr lang="en-US" sz="700" dirty="0" err="1">
                <a:solidFill>
                  <a:srgbClr val="000000"/>
                </a:solidFill>
                <a:latin typeface="Arial"/>
                <a:ea typeface="ＭＳ Ｐゴシック"/>
                <a:sym typeface="Arial"/>
              </a:rPr>
              <a:t>Sant</a:t>
            </a:r>
            <a:r>
              <a:rPr lang="en-US" sz="700" dirty="0">
                <a:solidFill>
                  <a:srgbClr val="000000"/>
                </a:solidFill>
                <a:latin typeface="Arial"/>
                <a:ea typeface="ＭＳ Ｐゴシック"/>
                <a:sym typeface="Arial"/>
              </a:rPr>
              <a:t>. Risk Rating &lt; 5.0 &amp; exposure&gt;$100M</a:t>
            </a:r>
          </a:p>
          <a:p>
            <a:pPr marL="114300" indent="-114300" fontAlgn="base">
              <a:lnSpc>
                <a:spcPct val="86000"/>
              </a:lnSpc>
              <a:spcBef>
                <a:spcPct val="0"/>
              </a:spcBef>
              <a:spcAft>
                <a:spcPct val="0"/>
              </a:spcAft>
              <a:buFont typeface="+mj-lt"/>
              <a:buAutoNum type="arabicPeriod"/>
            </a:pPr>
            <a:r>
              <a:rPr lang="en-US" sz="700" dirty="0">
                <a:solidFill>
                  <a:srgbClr val="000000"/>
                </a:solidFill>
                <a:latin typeface="Arial" charset="0"/>
                <a:ea typeface="ＭＳ Ｐゴシック"/>
              </a:rPr>
              <a:t>Subprime is defined as FICO &lt; 630 or no FICO score available (excluding Commercial Fleets)</a:t>
            </a:r>
          </a:p>
          <a:p>
            <a:pPr marL="114300" indent="-114300" fontAlgn="base">
              <a:lnSpc>
                <a:spcPct val="86000"/>
              </a:lnSpc>
              <a:spcBef>
                <a:spcPct val="0"/>
              </a:spcBef>
              <a:spcAft>
                <a:spcPct val="0"/>
              </a:spcAft>
              <a:buFont typeface="+mj-lt"/>
              <a:buAutoNum type="arabicPeriod"/>
            </a:pPr>
            <a:r>
              <a:rPr lang="en-US" sz="700" dirty="0">
                <a:solidFill>
                  <a:srgbClr val="000000"/>
                </a:solidFill>
                <a:latin typeface="Arial" charset="0"/>
                <a:ea typeface="ＭＳ Ｐゴシック"/>
              </a:rPr>
              <a:t>Updated limit from </a:t>
            </a:r>
            <a:r>
              <a:rPr lang="en-US" sz="700" dirty="0" smtClean="0">
                <a:solidFill>
                  <a:srgbClr val="000000"/>
                </a:solidFill>
                <a:latin typeface="Arial" charset="0"/>
                <a:ea typeface="ＭＳ Ｐゴシック"/>
              </a:rPr>
              <a:t>2015</a:t>
            </a:r>
          </a:p>
          <a:p>
            <a:pPr marL="114300" indent="-114300" fontAlgn="base">
              <a:lnSpc>
                <a:spcPct val="86000"/>
              </a:lnSpc>
              <a:spcBef>
                <a:spcPct val="0"/>
              </a:spcBef>
              <a:spcAft>
                <a:spcPct val="0"/>
              </a:spcAft>
              <a:buFont typeface="+mj-lt"/>
              <a:buAutoNum type="arabicPeriod"/>
            </a:pPr>
            <a:r>
              <a:rPr lang="en-US" sz="700" dirty="0" smtClean="0">
                <a:solidFill>
                  <a:srgbClr val="000000"/>
                </a:solidFill>
                <a:ea typeface="ＭＳ Ｐゴシック"/>
              </a:rPr>
              <a:t>“-”means no breach</a:t>
            </a:r>
            <a:endParaRPr lang="en-US" sz="700" dirty="0" smtClean="0">
              <a:solidFill>
                <a:srgbClr val="000000"/>
              </a:solidFill>
              <a:latin typeface="Arial" charset="0"/>
              <a:ea typeface="ＭＳ Ｐゴシック"/>
            </a:endParaRPr>
          </a:p>
        </p:txBody>
      </p:sp>
      <p:sp>
        <p:nvSpPr>
          <p:cNvPr id="10" name="TextBox 9"/>
          <p:cNvSpPr txBox="1"/>
          <p:nvPr/>
        </p:nvSpPr>
        <p:spPr>
          <a:xfrm>
            <a:off x="2627294" y="5995683"/>
            <a:ext cx="1859483" cy="317587"/>
          </a:xfrm>
          <a:prstGeom prst="rect">
            <a:avLst/>
          </a:prstGeom>
          <a:noFill/>
        </p:spPr>
        <p:txBody>
          <a:bodyPr wrap="square" lIns="0" tIns="0" rIns="0" bIns="0" rtlCol="0">
            <a:spAutoFit/>
          </a:bodyPr>
          <a:lstStyle/>
          <a:p>
            <a:pPr>
              <a:lnSpc>
                <a:spcPct val="86000"/>
              </a:lnSpc>
              <a:defRPr/>
            </a:pPr>
            <a:r>
              <a:rPr lang="en-US" sz="800" kern="0" dirty="0" smtClean="0">
                <a:solidFill>
                  <a:srgbClr val="000000"/>
                </a:solidFill>
                <a:ea typeface="ＭＳ Ｐゴシック"/>
              </a:rPr>
              <a:t>- No breach</a:t>
            </a:r>
            <a:endParaRPr lang="en-US" sz="800" kern="0" dirty="0" smtClean="0">
              <a:solidFill>
                <a:srgbClr val="000000"/>
              </a:solidFill>
              <a:latin typeface="Arial" charset="0"/>
              <a:ea typeface="ＭＳ Ｐゴシック"/>
            </a:endParaRPr>
          </a:p>
          <a:p>
            <a:pPr>
              <a:lnSpc>
                <a:spcPct val="86000"/>
              </a:lnSpc>
              <a:defRPr/>
            </a:pPr>
            <a:endParaRPr lang="en-US" sz="800" kern="0" dirty="0" smtClean="0">
              <a:solidFill>
                <a:srgbClr val="000000"/>
              </a:solidFill>
              <a:latin typeface="Arial" charset="0"/>
              <a:ea typeface="ＭＳ Ｐゴシック"/>
            </a:endParaRPr>
          </a:p>
          <a:p>
            <a:pPr>
              <a:lnSpc>
                <a:spcPct val="86000"/>
              </a:lnSpc>
              <a:defRPr/>
            </a:pPr>
            <a:endParaRPr lang="en-US" sz="800" kern="0" dirty="0">
              <a:solidFill>
                <a:srgbClr val="000000"/>
              </a:solidFill>
              <a:latin typeface="Arial" charset="0"/>
              <a:ea typeface="ＭＳ Ｐゴシック"/>
            </a:endParaRPr>
          </a:p>
        </p:txBody>
      </p:sp>
    </p:spTree>
    <p:extLst>
      <p:ext uri="{BB962C8B-B14F-4D97-AF65-F5344CB8AC3E}">
        <p14:creationId xmlns:p14="http://schemas.microsoft.com/office/powerpoint/2010/main" val="22011220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58526" y="236424"/>
            <a:ext cx="8553951" cy="409984"/>
          </a:xfrm>
          <a:prstGeom prst="rect">
            <a:avLst/>
          </a:prstGeom>
          <a:noFill/>
        </p:spPr>
        <p:txBody>
          <a:bodyPr wrap="square" rtlCol="0">
            <a:spAutoFit/>
          </a:bodyPr>
          <a:lstStyle/>
          <a:p>
            <a:pPr eaLnBrk="1" hangingPunct="1">
              <a:lnSpc>
                <a:spcPct val="86000"/>
              </a:lnSpc>
            </a:pPr>
            <a:r>
              <a:rPr lang="en-US" b="1" dirty="0" smtClean="0">
                <a:solidFill>
                  <a:srgbClr val="000000"/>
                </a:solidFill>
                <a:latin typeface="Arial" panose="020B0604020202020204" pitchFamily="34" charset="0"/>
                <a:ea typeface="+mn-ea"/>
                <a:cs typeface="Arial" panose="020B0604020202020204" pitchFamily="34" charset="0"/>
              </a:rPr>
              <a:t>3. Risk </a:t>
            </a:r>
            <a:r>
              <a:rPr lang="en-US" b="1" dirty="0">
                <a:solidFill>
                  <a:srgbClr val="000000"/>
                </a:solidFill>
                <a:latin typeface="Arial" panose="020B0604020202020204" pitchFamily="34" charset="0"/>
                <a:ea typeface="+mn-ea"/>
                <a:cs typeface="Arial" panose="020B0604020202020204" pitchFamily="34" charset="0"/>
              </a:rPr>
              <a:t>Appetite </a:t>
            </a:r>
            <a:r>
              <a:rPr lang="en-US" b="1" dirty="0" smtClean="0">
                <a:solidFill>
                  <a:srgbClr val="000000"/>
                </a:solidFill>
                <a:latin typeface="Arial" panose="020B0604020202020204" pitchFamily="34" charset="0"/>
                <a:ea typeface="+mn-ea"/>
                <a:cs typeface="Arial" panose="020B0604020202020204" pitchFamily="34" charset="0"/>
              </a:rPr>
              <a:t>Statement – Metrics (3/3)</a:t>
            </a:r>
            <a:endParaRPr lang="en-US" b="1" dirty="0">
              <a:solidFill>
                <a:srgbClr val="000000"/>
              </a:solidFill>
              <a:latin typeface="Arial" panose="020B0604020202020204" pitchFamily="34" charset="0"/>
              <a:ea typeface="+mn-ea"/>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31873286"/>
              </p:ext>
            </p:extLst>
          </p:nvPr>
        </p:nvGraphicFramePr>
        <p:xfrm>
          <a:off x="375297" y="685800"/>
          <a:ext cx="8437180" cy="5227320"/>
        </p:xfrm>
        <a:graphic>
          <a:graphicData uri="http://schemas.openxmlformats.org/drawingml/2006/table">
            <a:tbl>
              <a:tblPr firstRow="1" bandRow="1"/>
              <a:tblGrid>
                <a:gridCol w="1097755"/>
                <a:gridCol w="3044158"/>
                <a:gridCol w="841397"/>
                <a:gridCol w="699590"/>
                <a:gridCol w="681723"/>
                <a:gridCol w="131890"/>
                <a:gridCol w="650251"/>
                <a:gridCol w="650828"/>
                <a:gridCol w="639588"/>
              </a:tblGrid>
              <a:tr h="316634">
                <a:tc>
                  <a:txBody>
                    <a:bodyPr/>
                    <a:lstStyle/>
                    <a:p>
                      <a:pPr marL="18288" algn="l" rtl="0" fontAlgn="ctr"/>
                      <a:r>
                        <a:rPr lang="en-US" sz="1000" b="1" i="0" u="none" strike="noStrike" dirty="0">
                          <a:solidFill>
                            <a:srgbClr val="FF0000"/>
                          </a:solidFill>
                          <a:effectLst/>
                          <a:latin typeface="Arial"/>
                        </a:rPr>
                        <a:t>Monthly Metrics</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Metric</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smtClean="0">
                          <a:solidFill>
                            <a:srgbClr val="000000"/>
                          </a:solidFill>
                          <a:effectLst/>
                          <a:latin typeface="Arial"/>
                        </a:rPr>
                        <a:t>Entity</a:t>
                      </a:r>
                      <a:r>
                        <a:rPr lang="en-US" sz="1000" b="1" baseline="30000" dirty="0" smtClean="0">
                          <a:solidFill>
                            <a:schemeClr val="tx1"/>
                          </a:solidFill>
                          <a:latin typeface="Arial" panose="020B0604020202020204" pitchFamily="34" charset="0"/>
                          <a:cs typeface="Arial" panose="020B0604020202020204" pitchFamily="34" charset="0"/>
                        </a:rPr>
                        <a:t>1</a:t>
                      </a:r>
                      <a:endParaRPr lang="en-US" sz="1000" b="1"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Amber </a:t>
                      </a:r>
                      <a:endParaRPr lang="en-US" sz="1000" b="1" i="0" u="none" strike="noStrike" dirty="0" smtClean="0">
                        <a:solidFill>
                          <a:srgbClr val="000000"/>
                        </a:solidFill>
                        <a:effectLst/>
                        <a:latin typeface="Arial"/>
                      </a:endParaRPr>
                    </a:p>
                    <a:p>
                      <a:pPr algn="ctr" rtl="0" fontAlgn="ctr"/>
                      <a:r>
                        <a:rPr lang="en-US" sz="1000" b="1" i="0" u="none" strike="noStrike" dirty="0" smtClean="0">
                          <a:solidFill>
                            <a:srgbClr val="000000"/>
                          </a:solidFill>
                          <a:effectLst/>
                          <a:latin typeface="Arial"/>
                        </a:rPr>
                        <a:t>limit</a:t>
                      </a:r>
                      <a:endParaRPr lang="en-US" sz="1000" b="1"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rtl="0" fontAlgn="ctr"/>
                      <a:r>
                        <a:rPr lang="en-US" sz="1000" b="1" i="0" u="none" strike="noStrike">
                          <a:solidFill>
                            <a:srgbClr val="FFFFFF"/>
                          </a:solidFill>
                          <a:effectLst/>
                          <a:latin typeface="Arial"/>
                        </a:rPr>
                        <a:t>Red limit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rtl="0" fontAlgn="ctr"/>
                      <a:endParaRPr lang="en-US" sz="1000" b="1" i="0" u="none" strike="noStrike">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Nov-16</a:t>
                      </a:r>
                      <a:endParaRPr lang="en-US" sz="1000" b="1"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smtClean="0">
                          <a:solidFill>
                            <a:srgbClr val="000000"/>
                          </a:solidFill>
                          <a:effectLst/>
                          <a:latin typeface="Arial"/>
                        </a:rPr>
                        <a:t>Oct-16</a:t>
                      </a:r>
                      <a:endParaRPr lang="en-US" sz="1000" b="1"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Sep-16</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226699">
                <a:tc rowSpan="2">
                  <a:txBody>
                    <a:bodyPr/>
                    <a:lstStyle/>
                    <a:p>
                      <a:pPr marL="18288" algn="l" rtl="0" fontAlgn="ctr"/>
                      <a:r>
                        <a:rPr lang="en-US" sz="1000" b="1" i="0" u="none" strike="noStrike" dirty="0">
                          <a:solidFill>
                            <a:srgbClr val="000000"/>
                          </a:solidFill>
                          <a:effectLst/>
                          <a:latin typeface="Arial"/>
                        </a:rPr>
                        <a:t>Residual value </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7432" algn="l" rtl="0" fontAlgn="ctr"/>
                      <a:r>
                        <a:rPr lang="en-US" sz="1000" b="0" i="0" u="none" strike="noStrike" dirty="0">
                          <a:solidFill>
                            <a:srgbClr val="000000"/>
                          </a:solidFill>
                          <a:effectLst/>
                          <a:latin typeface="Arial"/>
                        </a:rPr>
                        <a:t>Net Residual Risk / </a:t>
                      </a:r>
                      <a:r>
                        <a:rPr lang="en-US" sz="1000" b="0" i="0" u="none" strike="noStrike" dirty="0" smtClean="0">
                          <a:solidFill>
                            <a:srgbClr val="000000"/>
                          </a:solidFill>
                          <a:effectLst/>
                          <a:latin typeface="Arial"/>
                        </a:rPr>
                        <a:t>CRLIT</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SC</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3.0%</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5.0%</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1.15%</a:t>
                      </a:r>
                      <a:endParaRPr lang="en-US" sz="1000" b="1"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1.19%</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rgbClr val="000000"/>
                          </a:solidFill>
                          <a:effectLst/>
                          <a:latin typeface="Arial" panose="020B0604020202020204" pitchFamily="34" charset="0"/>
                          <a:cs typeface="Arial" panose="020B0604020202020204" pitchFamily="34" charset="0"/>
                        </a:rPr>
                        <a:t>1.4%</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226699">
                <a:tc vMerge="1">
                  <a:txBody>
                    <a:bodyPr/>
                    <a:lstStyle/>
                    <a:p>
                      <a:pPr marL="18288" algn="l" rtl="0" fontAlgn="ctr"/>
                      <a:endParaRPr lang="en-US" sz="1000" b="1"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7432" algn="l" rtl="0" fontAlgn="ctr"/>
                      <a:r>
                        <a:rPr lang="en-US" sz="1000" b="0" i="0" u="none" strike="noStrike" dirty="0" smtClean="0">
                          <a:solidFill>
                            <a:srgbClr val="000000"/>
                          </a:solidFill>
                          <a:effectLst/>
                          <a:latin typeface="Arial"/>
                        </a:rPr>
                        <a:t>Residual</a:t>
                      </a:r>
                      <a:r>
                        <a:rPr lang="en-US" sz="1000" b="0" i="0" u="none" strike="noStrike" baseline="0" dirty="0" smtClean="0">
                          <a:solidFill>
                            <a:srgbClr val="000000"/>
                          </a:solidFill>
                          <a:effectLst/>
                          <a:latin typeface="Arial"/>
                        </a:rPr>
                        <a:t> Value </a:t>
                      </a:r>
                      <a:r>
                        <a:rPr lang="en-US" sz="1000" b="0" i="0" u="none" strike="noStrike" dirty="0" smtClean="0">
                          <a:solidFill>
                            <a:srgbClr val="000000"/>
                          </a:solidFill>
                          <a:effectLst/>
                          <a:latin typeface="Arial"/>
                        </a:rPr>
                        <a:t>Lease Cap</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smtClean="0">
                          <a:solidFill>
                            <a:srgbClr val="000000"/>
                          </a:solidFill>
                          <a:effectLst/>
                          <a:latin typeface="Arial"/>
                        </a:rPr>
                        <a:t>SC</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none" strike="noStrike" dirty="0" smtClean="0">
                          <a:solidFill>
                            <a:srgbClr val="000000"/>
                          </a:solidFill>
                          <a:effectLst/>
                          <a:latin typeface="Arial"/>
                        </a:rPr>
                        <a:t>&gt;=$9.0B</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none" strike="noStrike" dirty="0" smtClean="0">
                          <a:solidFill>
                            <a:srgbClr val="000000"/>
                          </a:solidFill>
                          <a:effectLst/>
                          <a:latin typeface="Arial"/>
                        </a:rPr>
                        <a:t>&gt;=$9.5B</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noFill/>
                  </a:tcPr>
                </a:tc>
                <a:tc gridSpan="3">
                  <a:txBody>
                    <a:bodyPr/>
                    <a:lstStyle/>
                    <a:p>
                      <a:pPr algn="ctr" rtl="0" fontAlgn="ctr"/>
                      <a:r>
                        <a:rPr lang="en-US" sz="1000" b="1" i="0" u="none" strike="noStrike" dirty="0" smtClean="0">
                          <a:solidFill>
                            <a:srgbClr val="000000"/>
                          </a:solidFill>
                          <a:effectLst/>
                          <a:latin typeface="Arial"/>
                        </a:rPr>
                        <a:t>Report</a:t>
                      </a:r>
                      <a:r>
                        <a:rPr lang="en-US" sz="1000" b="1" i="0" u="none" strike="noStrike" baseline="0" dirty="0" smtClean="0">
                          <a:solidFill>
                            <a:srgbClr val="000000"/>
                          </a:solidFill>
                          <a:effectLst/>
                          <a:latin typeface="Arial"/>
                        </a:rPr>
                        <a:t> in Jan</a:t>
                      </a:r>
                      <a:endParaRPr lang="en-US" sz="1000" b="1"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lumMod val="95000"/>
                      </a:schemeClr>
                    </a:solidFill>
                  </a:tcPr>
                </a:tc>
                <a:tc hMerge="1">
                  <a:txBody>
                    <a:bodyPr/>
                    <a:lstStyle/>
                    <a:p>
                      <a:pPr algn="ctr" rtl="0"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hMerge="1">
                  <a:txBody>
                    <a:bodyPr/>
                    <a:lstStyle/>
                    <a:p>
                      <a:pPr algn="ctr" rtl="0"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191255">
                <a:tc rowSpan="6">
                  <a:txBody>
                    <a:bodyPr/>
                    <a:lstStyle/>
                    <a:p>
                      <a:pPr marL="18288" algn="l" rtl="0" fontAlgn="ctr"/>
                      <a:r>
                        <a:rPr lang="en-US" sz="1000" b="1" i="0" u="none" strike="noStrike" dirty="0">
                          <a:solidFill>
                            <a:srgbClr val="000000"/>
                          </a:solidFill>
                          <a:effectLst/>
                          <a:latin typeface="Arial"/>
                        </a:rPr>
                        <a:t>Liquidity / Funding</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7432" algn="l" rtl="0" fontAlgn="b"/>
                      <a:r>
                        <a:rPr lang="en-US" sz="1000" b="0" i="0" u="none" strike="noStrike" dirty="0">
                          <a:solidFill>
                            <a:srgbClr val="000000"/>
                          </a:solidFill>
                          <a:effectLst/>
                          <a:latin typeface="Arial"/>
                        </a:rPr>
                        <a:t>*Stressed Survival Period (days)</a:t>
                      </a:r>
                      <a:r>
                        <a:rPr lang="en-US" sz="1000" b="0" i="0" u="none" strike="noStrike" baseline="30000" dirty="0">
                          <a:solidFill>
                            <a:srgbClr val="000000"/>
                          </a:solidFill>
                          <a:effectLst/>
                          <a:latin typeface="Arial"/>
                        </a:rPr>
                        <a:t> </a:t>
                      </a:r>
                      <a:r>
                        <a:rPr lang="en-US" sz="1000" b="0" i="0" u="none" strike="noStrike" baseline="30000" dirty="0" smtClean="0">
                          <a:solidFill>
                            <a:srgbClr val="000000"/>
                          </a:solidFill>
                          <a:effectLst/>
                          <a:latin typeface="Arial"/>
                        </a:rPr>
                        <a:t>2</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75</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45</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kern="1200" dirty="0" smtClean="0">
                          <a:solidFill>
                            <a:srgbClr val="000000"/>
                          </a:solidFill>
                          <a:effectLst/>
                          <a:latin typeface="Arial"/>
                          <a:ea typeface="+mn-ea"/>
                          <a:cs typeface="+mn-cs"/>
                        </a:rPr>
                        <a:t>58</a:t>
                      </a:r>
                      <a:r>
                        <a:rPr lang="en-US" sz="1000" b="1" i="0" u="none" strike="noStrike" kern="1200" baseline="0" dirty="0" smtClean="0">
                          <a:solidFill>
                            <a:srgbClr val="000000"/>
                          </a:solidFill>
                          <a:effectLst/>
                          <a:latin typeface="Arial"/>
                          <a:ea typeface="+mn-ea"/>
                          <a:cs typeface="+mn-cs"/>
                        </a:rPr>
                        <a:t> days</a:t>
                      </a:r>
                      <a:r>
                        <a:rPr lang="en-US" sz="1000" b="0" i="0" u="none" strike="noStrike" kern="1200" baseline="30000" dirty="0" smtClean="0">
                          <a:solidFill>
                            <a:srgbClr val="000000"/>
                          </a:solidFill>
                          <a:effectLst/>
                          <a:latin typeface="Arial"/>
                          <a:ea typeface="+mn-ea"/>
                          <a:cs typeface="+mn-cs"/>
                        </a:rPr>
                        <a:t>7</a:t>
                      </a:r>
                      <a:endParaRPr lang="en-US" sz="1000" b="0" i="0" u="none" strike="noStrike" dirty="0" smtClean="0">
                        <a:solidFill>
                          <a:srgbClr val="000000"/>
                        </a:solidFill>
                        <a:effectLst/>
                        <a:latin typeface="Arial"/>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marL="0" marR="0" algn="ctr" defTabSz="457200" rtl="0" eaLnBrk="1" fontAlgn="ctr" latinLnBrk="0" hangingPunct="1">
                        <a:spcBef>
                          <a:spcPts val="0"/>
                        </a:spcBef>
                        <a:spcAft>
                          <a:spcPts val="0"/>
                        </a:spcAft>
                      </a:pP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60 days</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marL="0" marR="0" algn="ctr" defTabSz="457200" rtl="0" eaLnBrk="1" fontAlgn="ctr" latinLnBrk="0" hangingPunct="1">
                        <a:spcBef>
                          <a:spcPts val="0"/>
                        </a:spcBef>
                        <a:spcAft>
                          <a:spcPts val="0"/>
                        </a:spcAft>
                      </a:pPr>
                      <a:r>
                        <a:rPr lang="en-US" sz="1000" b="0" i="0" u="none" strike="noStrike" kern="1200" dirty="0">
                          <a:solidFill>
                            <a:srgbClr val="000000"/>
                          </a:solidFill>
                          <a:effectLst/>
                          <a:latin typeface="Arial" panose="020B0604020202020204" pitchFamily="34" charset="0"/>
                          <a:ea typeface="+mn-ea"/>
                          <a:cs typeface="Arial" panose="020B0604020202020204" pitchFamily="34" charset="0"/>
                        </a:rPr>
                        <a:t>82 </a:t>
                      </a: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days</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191255">
                <a:tc vMerge="1">
                  <a:txBody>
                    <a:bodyPr/>
                    <a:lstStyle/>
                    <a:p>
                      <a:endParaRPr lang="en-US"/>
                    </a:p>
                  </a:txBody>
                  <a:tcPr/>
                </a:tc>
                <a:tc>
                  <a:txBody>
                    <a:bodyPr/>
                    <a:lstStyle/>
                    <a:p>
                      <a:pPr marL="27432" algn="l" rtl="0" fontAlgn="b"/>
                      <a:r>
                        <a:rPr lang="en-US" sz="1000" b="0" i="0" u="none" strike="noStrike" dirty="0">
                          <a:solidFill>
                            <a:srgbClr val="000000"/>
                          </a:solidFill>
                          <a:effectLst/>
                          <a:latin typeface="Arial"/>
                        </a:rPr>
                        <a:t>*Liquidity Coverage Ratio – </a:t>
                      </a:r>
                      <a:r>
                        <a:rPr lang="en-US" sz="1000" b="0" i="0" u="none" strike="noStrike" dirty="0" smtClean="0">
                          <a:solidFill>
                            <a:srgbClr val="000000"/>
                          </a:solidFill>
                          <a:effectLst/>
                          <a:latin typeface="Arial"/>
                        </a:rPr>
                        <a:t>EUR </a:t>
                      </a:r>
                      <a:r>
                        <a:rPr lang="en-US" sz="1000" b="0" i="0" u="none" strike="noStrike" baseline="30000" dirty="0" smtClean="0">
                          <a:solidFill>
                            <a:srgbClr val="000000"/>
                          </a:solidFill>
                          <a:effectLst/>
                          <a:latin typeface="Arial"/>
                        </a:rPr>
                        <a:t>2</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110</a:t>
                      </a:r>
                      <a:r>
                        <a:rPr lang="en-US" sz="1000" b="0" i="0" u="none" strike="noStrike" dirty="0">
                          <a:solidFill>
                            <a:srgbClr val="000000"/>
                          </a:solidFill>
                          <a:effectLst/>
                          <a:latin typeface="Arial"/>
                        </a:rPr>
                        <a: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100</a:t>
                      </a:r>
                      <a:r>
                        <a:rPr lang="en-US" sz="1000" b="0" i="0" u="none" strike="noStrike" dirty="0">
                          <a:solidFill>
                            <a:srgbClr val="000000"/>
                          </a:solidFill>
                          <a:effectLst/>
                          <a:latin typeface="Arial"/>
                        </a:rPr>
                        <a: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defTabSz="457200" rtl="0" eaLnBrk="1" fontAlgn="ctr" latinLnBrk="0" hangingPunct="1">
                        <a:spcBef>
                          <a:spcPts val="0"/>
                        </a:spcBef>
                        <a:spcAft>
                          <a:spcPts val="0"/>
                        </a:spcAft>
                      </a:pPr>
                      <a:r>
                        <a:rPr lang="en-US" sz="1000" b="1" i="0" u="none" strike="noStrike" kern="1200" dirty="0" smtClean="0">
                          <a:solidFill>
                            <a:srgbClr val="000000"/>
                          </a:solidFill>
                          <a:effectLst/>
                          <a:latin typeface="Arial"/>
                          <a:ea typeface="+mn-ea"/>
                          <a:cs typeface="+mn-cs"/>
                        </a:rPr>
                        <a:t>142%</a:t>
                      </a:r>
                      <a:endParaRPr lang="en-US" sz="1000" b="1" i="0" u="none" strike="noStrike" kern="1200" dirty="0">
                        <a:solidFill>
                          <a:srgbClr val="000000"/>
                        </a:solidFill>
                        <a:effectLst/>
                        <a:latin typeface="Arial"/>
                        <a:ea typeface="+mn-ea"/>
                        <a:cs typeface="+mn-cs"/>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algn="ctr">
                        <a:spcBef>
                          <a:spcPts val="0"/>
                        </a:spcBef>
                        <a:spcAft>
                          <a:spcPts val="0"/>
                        </a:spcAft>
                      </a:pPr>
                      <a:r>
                        <a:rPr lang="en-US" sz="1000" b="0" dirty="0">
                          <a:solidFill>
                            <a:schemeClr val="tx1"/>
                          </a:solidFill>
                          <a:effectLst/>
                          <a:latin typeface="Arial" panose="020B0604020202020204" pitchFamily="34" charset="0"/>
                          <a:ea typeface="SimSun"/>
                          <a:cs typeface="Arial" panose="020B0604020202020204" pitchFamily="34" charset="0"/>
                        </a:rPr>
                        <a:t>149%</a:t>
                      </a: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rgbClr val="000000"/>
                          </a:solidFill>
                          <a:effectLst/>
                          <a:latin typeface="Arial" panose="020B0604020202020204" pitchFamily="34" charset="0"/>
                          <a:cs typeface="Arial" panose="020B0604020202020204" pitchFamily="34" charset="0"/>
                        </a:rPr>
                        <a:t>156%</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191255">
                <a:tc vMerge="1">
                  <a:txBody>
                    <a:bodyPr/>
                    <a:lstStyle/>
                    <a:p>
                      <a:endParaRPr lang="en-US"/>
                    </a:p>
                  </a:txBody>
                  <a:tcPr/>
                </a:tc>
                <a:tc>
                  <a:txBody>
                    <a:bodyPr/>
                    <a:lstStyle/>
                    <a:p>
                      <a:pPr marL="27432" algn="l" rtl="0" fontAlgn="b"/>
                      <a:r>
                        <a:rPr lang="en-US" sz="1000" b="0" i="0" u="none" strike="noStrike" dirty="0">
                          <a:solidFill>
                            <a:srgbClr val="000000"/>
                          </a:solidFill>
                          <a:effectLst/>
                          <a:latin typeface="Arial"/>
                        </a:rPr>
                        <a:t>*Liquidity Coverage Ratio Modified  – US</a:t>
                      </a:r>
                      <a:r>
                        <a:rPr lang="en-US" sz="1000" b="0" i="0" u="none" strike="noStrike" baseline="30000" dirty="0">
                          <a:solidFill>
                            <a:srgbClr val="000000"/>
                          </a:solidFill>
                          <a:effectLst/>
                          <a:latin typeface="Arial"/>
                        </a:rPr>
                        <a:t> </a:t>
                      </a:r>
                      <a:r>
                        <a:rPr lang="en-US" sz="1000" b="0" i="0" u="none" strike="noStrike" baseline="30000" dirty="0" smtClean="0">
                          <a:solidFill>
                            <a:srgbClr val="000000"/>
                          </a:solidFill>
                          <a:effectLst/>
                          <a:latin typeface="Arial"/>
                        </a:rPr>
                        <a:t>2</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110</a:t>
                      </a:r>
                      <a:r>
                        <a:rPr lang="en-US" sz="1000" b="0" i="0" u="none" strike="noStrike" dirty="0">
                          <a:solidFill>
                            <a:srgbClr val="000000"/>
                          </a:solidFill>
                          <a:effectLst/>
                          <a:latin typeface="Arial"/>
                        </a:rPr>
                        <a: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100</a:t>
                      </a:r>
                      <a:r>
                        <a:rPr lang="en-US" sz="1000" b="0" i="0" u="none" strike="noStrike" dirty="0">
                          <a:solidFill>
                            <a:srgbClr val="000000"/>
                          </a:solidFill>
                          <a:effectLst/>
                          <a:latin typeface="Arial"/>
                        </a:rPr>
                        <a: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defTabSz="457200" rtl="0" eaLnBrk="1" fontAlgn="ctr" latinLnBrk="0" hangingPunct="1">
                        <a:spcBef>
                          <a:spcPts val="0"/>
                        </a:spcBef>
                        <a:spcAft>
                          <a:spcPts val="0"/>
                        </a:spcAft>
                      </a:pPr>
                      <a:r>
                        <a:rPr lang="en-US" sz="1000" b="1" i="0" u="none" strike="noStrike" kern="1200" dirty="0" smtClean="0">
                          <a:solidFill>
                            <a:srgbClr val="000000"/>
                          </a:solidFill>
                          <a:effectLst/>
                          <a:latin typeface="Arial"/>
                          <a:ea typeface="+mn-ea"/>
                          <a:cs typeface="+mn-cs"/>
                        </a:rPr>
                        <a:t>185%</a:t>
                      </a:r>
                      <a:endParaRPr lang="en-US" sz="1000" b="1" i="0" u="none" strike="noStrike" kern="1200" dirty="0">
                        <a:solidFill>
                          <a:srgbClr val="000000"/>
                        </a:solidFill>
                        <a:effectLst/>
                        <a:latin typeface="Arial"/>
                        <a:ea typeface="+mn-ea"/>
                        <a:cs typeface="+mn-cs"/>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algn="ctr">
                        <a:spcBef>
                          <a:spcPts val="0"/>
                        </a:spcBef>
                        <a:spcAft>
                          <a:spcPts val="0"/>
                        </a:spcAft>
                      </a:pPr>
                      <a:r>
                        <a:rPr lang="en-US" sz="1000" b="0" dirty="0">
                          <a:solidFill>
                            <a:schemeClr val="tx1"/>
                          </a:solidFill>
                          <a:effectLst/>
                          <a:latin typeface="Arial" panose="020B0604020202020204" pitchFamily="34" charset="0"/>
                          <a:ea typeface="SimSun"/>
                          <a:cs typeface="Arial" panose="020B0604020202020204" pitchFamily="34" charset="0"/>
                        </a:rPr>
                        <a:t>186%</a:t>
                      </a: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rgbClr val="000000"/>
                          </a:solidFill>
                          <a:effectLst/>
                          <a:latin typeface="Arial" panose="020B0604020202020204" pitchFamily="34" charset="0"/>
                          <a:cs typeface="Arial" panose="020B0604020202020204" pitchFamily="34" charset="0"/>
                        </a:rPr>
                        <a:t>193%</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191255">
                <a:tc vMerge="1">
                  <a:txBody>
                    <a:bodyPr/>
                    <a:lstStyle/>
                    <a:p>
                      <a:endParaRPr lang="en-US"/>
                    </a:p>
                  </a:txBody>
                  <a:tcPr/>
                </a:tc>
                <a:tc>
                  <a:txBody>
                    <a:bodyPr/>
                    <a:lstStyle/>
                    <a:p>
                      <a:pPr marL="27432" algn="l" rtl="0" fontAlgn="b"/>
                      <a:r>
                        <a:rPr lang="en-US" sz="1000" b="0" i="0" u="none" strike="noStrike" dirty="0">
                          <a:solidFill>
                            <a:srgbClr val="000000"/>
                          </a:solidFill>
                          <a:effectLst/>
                          <a:latin typeface="Arial"/>
                        </a:rPr>
                        <a:t>*Structural Funding Ratio (%)</a:t>
                      </a:r>
                      <a:r>
                        <a:rPr lang="en-US" sz="1000" b="0" i="0" u="none" strike="noStrike" baseline="30000" dirty="0">
                          <a:solidFill>
                            <a:srgbClr val="000000"/>
                          </a:solidFill>
                          <a:effectLst/>
                          <a:latin typeface="Arial"/>
                        </a:rPr>
                        <a:t> </a:t>
                      </a:r>
                      <a:r>
                        <a:rPr lang="en-US" sz="1000" b="0" i="0" u="none" strike="noStrike" baseline="30000" dirty="0" smtClean="0">
                          <a:solidFill>
                            <a:srgbClr val="000000"/>
                          </a:solidFill>
                          <a:effectLst/>
                          <a:latin typeface="Arial"/>
                        </a:rPr>
                        <a:t>2</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103</a:t>
                      </a:r>
                      <a:r>
                        <a:rPr lang="en-US" sz="1000" b="0" i="0" u="none" strike="noStrike" dirty="0">
                          <a:solidFill>
                            <a:srgbClr val="000000"/>
                          </a:solidFill>
                          <a:effectLst/>
                          <a:latin typeface="Arial"/>
                        </a:rPr>
                        <a: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100</a:t>
                      </a:r>
                      <a:r>
                        <a:rPr lang="en-US" sz="1000" b="0" i="0" u="none" strike="noStrike" dirty="0">
                          <a:solidFill>
                            <a:srgbClr val="000000"/>
                          </a:solidFill>
                          <a:effectLst/>
                          <a:latin typeface="Arial"/>
                        </a:rPr>
                        <a: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defTabSz="457200" rtl="0" eaLnBrk="1" fontAlgn="ctr" latinLnBrk="0" hangingPunct="1">
                        <a:spcBef>
                          <a:spcPts val="0"/>
                        </a:spcBef>
                        <a:spcAft>
                          <a:spcPts val="0"/>
                        </a:spcAft>
                      </a:pPr>
                      <a:r>
                        <a:rPr lang="en-US" sz="1000" b="1" i="0" u="none" strike="noStrike" kern="1200" dirty="0" smtClean="0">
                          <a:solidFill>
                            <a:srgbClr val="000000"/>
                          </a:solidFill>
                          <a:effectLst/>
                          <a:latin typeface="Arial"/>
                          <a:ea typeface="+mn-ea"/>
                          <a:cs typeface="+mn-cs"/>
                        </a:rPr>
                        <a:t>110%</a:t>
                      </a:r>
                      <a:endParaRPr lang="en-US" sz="1000" b="1" i="0" u="none" strike="noStrike" kern="1200" dirty="0">
                        <a:solidFill>
                          <a:srgbClr val="000000"/>
                        </a:solidFill>
                        <a:effectLst/>
                        <a:latin typeface="Arial"/>
                        <a:ea typeface="+mn-ea"/>
                        <a:cs typeface="+mn-cs"/>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algn="ctr">
                        <a:spcBef>
                          <a:spcPts val="0"/>
                        </a:spcBef>
                        <a:spcAft>
                          <a:spcPts val="0"/>
                        </a:spcAft>
                      </a:pPr>
                      <a:r>
                        <a:rPr lang="en-US" sz="1000" b="0" dirty="0">
                          <a:solidFill>
                            <a:schemeClr val="tx1"/>
                          </a:solidFill>
                          <a:effectLst/>
                          <a:latin typeface="Arial" panose="020B0604020202020204" pitchFamily="34" charset="0"/>
                          <a:ea typeface="SimSun"/>
                          <a:cs typeface="Arial" panose="020B0604020202020204" pitchFamily="34" charset="0"/>
                        </a:rPr>
                        <a:t>108%</a:t>
                      </a: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rgbClr val="000000"/>
                          </a:solidFill>
                          <a:effectLst/>
                          <a:latin typeface="Arial" panose="020B0604020202020204" pitchFamily="34" charset="0"/>
                          <a:cs typeface="Arial" panose="020B0604020202020204" pitchFamily="34" charset="0"/>
                        </a:rPr>
                        <a:t>106%</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234187">
                <a:tc vMerge="1">
                  <a:txBody>
                    <a:bodyPr/>
                    <a:lstStyle/>
                    <a:p>
                      <a:endParaRPr lang="en-US"/>
                    </a:p>
                  </a:txBody>
                  <a:tcPr/>
                </a:tc>
                <a:tc>
                  <a:txBody>
                    <a:bodyPr/>
                    <a:lstStyle/>
                    <a:p>
                      <a:pPr marL="27432" algn="l" rtl="0" fontAlgn="b"/>
                      <a:r>
                        <a:rPr lang="en-US" sz="1000" b="0" i="0" u="none" strike="noStrike" dirty="0">
                          <a:solidFill>
                            <a:srgbClr val="000000"/>
                          </a:solidFill>
                          <a:effectLst/>
                          <a:latin typeface="Arial"/>
                        </a:rPr>
                        <a:t>Liquidity Horizon - Wholesale </a:t>
                      </a:r>
                      <a:r>
                        <a:rPr lang="en-US" sz="1000" b="0" i="0" u="none" strike="noStrike" dirty="0" smtClean="0">
                          <a:solidFill>
                            <a:srgbClr val="000000"/>
                          </a:solidFill>
                          <a:effectLst/>
                          <a:latin typeface="Arial"/>
                        </a:rPr>
                        <a:t>Scenario</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 </a:t>
                      </a:r>
                      <a:r>
                        <a:rPr lang="en-US" sz="900" b="0" i="0" u="none" strike="noStrike" dirty="0">
                          <a:solidFill>
                            <a:srgbClr val="000000"/>
                          </a:solidFill>
                          <a:effectLst/>
                          <a:latin typeface="Arial"/>
                        </a:rPr>
                        <a:t>(P/O)</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12 </a:t>
                      </a:r>
                      <a:r>
                        <a:rPr lang="en-US" sz="1000" b="0" i="0" u="none" strike="noStrike" dirty="0">
                          <a:solidFill>
                            <a:srgbClr val="000000"/>
                          </a:solidFill>
                          <a:effectLst/>
                          <a:latin typeface="Arial"/>
                        </a:rPr>
                        <a:t>Mo</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6  </a:t>
                      </a:r>
                      <a:r>
                        <a:rPr lang="en-US" sz="1000" b="0" i="0" u="none" strike="noStrike" dirty="0">
                          <a:solidFill>
                            <a:srgbClr val="000000"/>
                          </a:solidFill>
                          <a:effectLst/>
                          <a:latin typeface="Arial"/>
                        </a:rPr>
                        <a:t>Mo</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defTabSz="457200" rtl="0" eaLnBrk="1" fontAlgn="ctr" latinLnBrk="0" hangingPunct="1">
                        <a:spcBef>
                          <a:spcPts val="0"/>
                        </a:spcBef>
                        <a:spcAft>
                          <a:spcPts val="0"/>
                        </a:spcAft>
                      </a:pPr>
                      <a:r>
                        <a:rPr lang="en-US" sz="1000" b="1" i="0" u="none" strike="noStrike" kern="1200" dirty="0" smtClean="0">
                          <a:solidFill>
                            <a:srgbClr val="000000"/>
                          </a:solidFill>
                          <a:effectLst/>
                          <a:latin typeface="Arial"/>
                          <a:ea typeface="+mn-ea"/>
                          <a:cs typeface="+mn-cs"/>
                        </a:rPr>
                        <a:t>105</a:t>
                      </a:r>
                      <a:r>
                        <a:rPr lang="en-US" sz="1000" b="1" i="0" u="none" strike="noStrike" kern="1200" baseline="0" dirty="0" smtClean="0">
                          <a:solidFill>
                            <a:srgbClr val="000000"/>
                          </a:solidFill>
                          <a:effectLst/>
                          <a:latin typeface="Arial"/>
                          <a:ea typeface="+mn-ea"/>
                          <a:cs typeface="+mn-cs"/>
                        </a:rPr>
                        <a:t> Mo</a:t>
                      </a:r>
                      <a:endParaRPr lang="en-US" sz="1000" b="1" i="0" u="none" strike="noStrike" kern="1200" dirty="0">
                        <a:solidFill>
                          <a:srgbClr val="000000"/>
                        </a:solidFill>
                        <a:effectLst/>
                        <a:latin typeface="Arial"/>
                        <a:ea typeface="+mn-ea"/>
                        <a:cs typeface="+mn-cs"/>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algn="ctr">
                        <a:spcBef>
                          <a:spcPts val="0"/>
                        </a:spcBef>
                        <a:spcAft>
                          <a:spcPts val="0"/>
                        </a:spcAft>
                      </a:pPr>
                      <a:r>
                        <a:rPr lang="en-US" sz="1000" b="0" dirty="0">
                          <a:solidFill>
                            <a:schemeClr val="tx1"/>
                          </a:solidFill>
                          <a:effectLst/>
                          <a:latin typeface="Arial" panose="020B0604020202020204" pitchFamily="34" charset="0"/>
                          <a:ea typeface="SimSun"/>
                          <a:cs typeface="Arial" panose="020B0604020202020204" pitchFamily="34" charset="0"/>
                        </a:rPr>
                        <a:t>105 Mo</a:t>
                      </a: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rgbClr val="000000"/>
                          </a:solidFill>
                          <a:effectLst/>
                          <a:latin typeface="Arial" panose="020B0604020202020204" pitchFamily="34" charset="0"/>
                          <a:cs typeface="Arial" panose="020B0604020202020204" pitchFamily="34" charset="0"/>
                        </a:rPr>
                        <a:t>45 Mo</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185831">
                <a:tc vMerge="1">
                  <a:txBody>
                    <a:bodyPr/>
                    <a:lstStyle/>
                    <a:p>
                      <a:endParaRPr lang="en-US"/>
                    </a:p>
                  </a:txBody>
                  <a:tcPr/>
                </a:tc>
                <a:tc>
                  <a:txBody>
                    <a:bodyPr/>
                    <a:lstStyle/>
                    <a:p>
                      <a:pPr marL="27432" algn="l" rtl="0" fontAlgn="b"/>
                      <a:r>
                        <a:rPr lang="en-US" sz="1000" b="0" i="0" u="none" strike="noStrike" dirty="0">
                          <a:solidFill>
                            <a:srgbClr val="000000"/>
                          </a:solidFill>
                          <a:effectLst/>
                          <a:latin typeface="Arial"/>
                        </a:rPr>
                        <a:t>*Asset Encumbrance (%)</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 </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55</a:t>
                      </a:r>
                      <a:r>
                        <a:rPr lang="en-US" sz="1000" b="0" i="0" u="none" strike="noStrike" dirty="0">
                          <a:solidFill>
                            <a:srgbClr val="000000"/>
                          </a:solidFill>
                          <a:effectLst/>
                          <a:latin typeface="Arial"/>
                        </a:rPr>
                        <a: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60</a:t>
                      </a:r>
                      <a:r>
                        <a:rPr lang="en-US" sz="1000" b="0" i="0" u="none" strike="noStrike" dirty="0">
                          <a:solidFill>
                            <a:srgbClr val="000000"/>
                          </a:solidFill>
                          <a:effectLst/>
                          <a:latin typeface="Arial"/>
                        </a:rPr>
                        <a: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defTabSz="457200" rtl="0" eaLnBrk="1" fontAlgn="ctr" latinLnBrk="0" hangingPunct="1">
                        <a:spcBef>
                          <a:spcPts val="0"/>
                        </a:spcBef>
                        <a:spcAft>
                          <a:spcPts val="0"/>
                        </a:spcAft>
                      </a:pPr>
                      <a:r>
                        <a:rPr lang="en-US" sz="1000" b="1" i="0" u="none" strike="noStrike" kern="1200" dirty="0" smtClean="0">
                          <a:solidFill>
                            <a:srgbClr val="000000"/>
                          </a:solidFill>
                          <a:effectLst/>
                          <a:latin typeface="Arial"/>
                          <a:ea typeface="+mn-ea"/>
                          <a:cs typeface="+mn-cs"/>
                        </a:rPr>
                        <a:t>42%</a:t>
                      </a:r>
                      <a:endParaRPr lang="en-US" sz="1000" b="1" i="0" u="none" strike="noStrike" kern="1200" dirty="0">
                        <a:solidFill>
                          <a:srgbClr val="000000"/>
                        </a:solidFill>
                        <a:effectLst/>
                        <a:latin typeface="Arial"/>
                        <a:ea typeface="+mn-ea"/>
                        <a:cs typeface="+mn-cs"/>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algn="ctr">
                        <a:spcBef>
                          <a:spcPts val="0"/>
                        </a:spcBef>
                        <a:spcAft>
                          <a:spcPts val="0"/>
                        </a:spcAft>
                      </a:pPr>
                      <a:r>
                        <a:rPr lang="en-US" sz="1000" b="0" dirty="0">
                          <a:solidFill>
                            <a:schemeClr val="tx1"/>
                          </a:solidFill>
                          <a:effectLst/>
                          <a:latin typeface="Arial" panose="020B0604020202020204" pitchFamily="34" charset="0"/>
                          <a:ea typeface="SimSun"/>
                          <a:cs typeface="Arial" panose="020B0604020202020204" pitchFamily="34" charset="0"/>
                        </a:rPr>
                        <a:t>41%</a:t>
                      </a: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41%</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191255">
                <a:tc rowSpan="2">
                  <a:txBody>
                    <a:bodyPr/>
                    <a:lstStyle/>
                    <a:p>
                      <a:pPr marL="18288" algn="l" rtl="0" fontAlgn="ctr"/>
                      <a:r>
                        <a:rPr lang="en-US" sz="1000" b="1" i="0" u="none" strike="noStrike">
                          <a:solidFill>
                            <a:srgbClr val="000000"/>
                          </a:solidFill>
                          <a:effectLst/>
                          <a:latin typeface="Arial"/>
                        </a:rPr>
                        <a:t>Interest rate</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7432" algn="l" rtl="0" fontAlgn="ctr"/>
                      <a:r>
                        <a:rPr lang="en-US" sz="1000" b="0" i="0" u="none" strike="noStrike" dirty="0">
                          <a:solidFill>
                            <a:srgbClr val="000000"/>
                          </a:solidFill>
                          <a:effectLst/>
                          <a:latin typeface="Arial"/>
                        </a:rPr>
                        <a:t>*NII Sensitivity(+/- 100bps)</a:t>
                      </a:r>
                      <a:r>
                        <a:rPr lang="en-US" sz="1000" b="0" i="0" u="none" strike="noStrike" baseline="30000" dirty="0">
                          <a:solidFill>
                            <a:srgbClr val="000000"/>
                          </a:solidFill>
                          <a:effectLst/>
                          <a:latin typeface="Arial"/>
                        </a:rPr>
                        <a:t> </a:t>
                      </a:r>
                      <a:r>
                        <a:rPr lang="en-US" sz="1000" b="0" i="0" u="none" strike="noStrike" baseline="30000" dirty="0" smtClean="0">
                          <a:solidFill>
                            <a:srgbClr val="000000"/>
                          </a:solidFill>
                          <a:effectLst/>
                          <a:latin typeface="Arial"/>
                        </a:rPr>
                        <a:t>2</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4.5%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defTabSz="457200" rtl="0" eaLnBrk="1" fontAlgn="ctr" latinLnBrk="0" hangingPunct="1">
                        <a:spcBef>
                          <a:spcPts val="0"/>
                        </a:spcBef>
                        <a:spcAft>
                          <a:spcPts val="0"/>
                        </a:spcAft>
                      </a:pPr>
                      <a:r>
                        <a:rPr lang="en-US" sz="1000" b="1" i="0" u="none" strike="noStrike" kern="1200" dirty="0" smtClean="0">
                          <a:solidFill>
                            <a:srgbClr val="000000"/>
                          </a:solidFill>
                          <a:effectLst/>
                          <a:latin typeface="Arial"/>
                          <a:ea typeface="+mn-ea"/>
                          <a:cs typeface="+mn-cs"/>
                        </a:rPr>
                        <a:t>-2.5%</a:t>
                      </a:r>
                      <a:endParaRPr lang="en-US" sz="1000" b="1" i="0" u="none" strike="noStrike" kern="1200" dirty="0">
                        <a:solidFill>
                          <a:srgbClr val="000000"/>
                        </a:solidFill>
                        <a:effectLst/>
                        <a:latin typeface="Arial"/>
                        <a:ea typeface="+mn-ea"/>
                        <a:cs typeface="+mn-cs"/>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algn="ctr">
                        <a:spcBef>
                          <a:spcPts val="0"/>
                        </a:spcBef>
                        <a:spcAft>
                          <a:spcPts val="0"/>
                        </a:spcAft>
                      </a:pPr>
                      <a:r>
                        <a:rPr lang="en-US" sz="1000" b="0" dirty="0">
                          <a:solidFill>
                            <a:schemeClr val="tx1"/>
                          </a:solidFill>
                          <a:effectLst/>
                          <a:latin typeface="Arial" panose="020B0604020202020204" pitchFamily="34" charset="0"/>
                          <a:ea typeface="SimSun"/>
                          <a:cs typeface="Arial" panose="020B0604020202020204" pitchFamily="34" charset="0"/>
                        </a:rPr>
                        <a:t>-</a:t>
                      </a:r>
                      <a:r>
                        <a:rPr lang="en-US" sz="1000" b="0" dirty="0" smtClean="0">
                          <a:solidFill>
                            <a:schemeClr val="tx1"/>
                          </a:solidFill>
                          <a:effectLst/>
                          <a:latin typeface="Arial" panose="020B0604020202020204" pitchFamily="34" charset="0"/>
                          <a:ea typeface="SimSun"/>
                          <a:cs typeface="Arial" panose="020B0604020202020204" pitchFamily="34" charset="0"/>
                        </a:rPr>
                        <a:t>3.2%</a:t>
                      </a:r>
                      <a:endParaRPr lang="en-US" sz="1000" b="0" dirty="0">
                        <a:solidFill>
                          <a:schemeClr val="tx1"/>
                        </a:solidFill>
                        <a:effectLst/>
                        <a:latin typeface="Arial" panose="020B0604020202020204" pitchFamily="34" charset="0"/>
                        <a:ea typeface="SimSun"/>
                        <a:cs typeface="Arial" panose="020B0604020202020204" pitchFamily="34" charset="0"/>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-1.9%</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224313">
                <a:tc vMerge="1">
                  <a:txBody>
                    <a:bodyPr/>
                    <a:lstStyle/>
                    <a:p>
                      <a:endParaRPr lang="en-US"/>
                    </a:p>
                  </a:txBody>
                  <a:tcPr/>
                </a:tc>
                <a:tc>
                  <a:txBody>
                    <a:bodyPr/>
                    <a:lstStyle/>
                    <a:p>
                      <a:pPr marL="27432" algn="l" rtl="0" fontAlgn="ctr"/>
                      <a:r>
                        <a:rPr lang="en-US" sz="1000" b="0" i="0" u="none" strike="noStrike" dirty="0">
                          <a:solidFill>
                            <a:srgbClr val="000000"/>
                          </a:solidFill>
                          <a:effectLst/>
                          <a:latin typeface="Arial"/>
                        </a:rPr>
                        <a:t>*MVE Sensitivity(+/- 100bps)</a:t>
                      </a:r>
                      <a:r>
                        <a:rPr lang="en-US" sz="1000" b="0" i="0" u="none" strike="noStrike" baseline="30000" dirty="0">
                          <a:solidFill>
                            <a:srgbClr val="000000"/>
                          </a:solidFill>
                          <a:effectLst/>
                          <a:latin typeface="Arial"/>
                        </a:rPr>
                        <a:t> </a:t>
                      </a:r>
                      <a:r>
                        <a:rPr lang="en-US" sz="1000" b="0" i="0" u="none" strike="noStrike" baseline="30000" dirty="0" smtClean="0">
                          <a:solidFill>
                            <a:srgbClr val="000000"/>
                          </a:solidFill>
                          <a:effectLst/>
                          <a:latin typeface="Arial"/>
                        </a:rPr>
                        <a:t>2</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6.5%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7.5%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defTabSz="457200" rtl="0" eaLnBrk="1" fontAlgn="ctr" latinLnBrk="0" hangingPunct="1">
                        <a:spcBef>
                          <a:spcPts val="0"/>
                        </a:spcBef>
                        <a:spcAft>
                          <a:spcPts val="0"/>
                        </a:spcAft>
                      </a:pPr>
                      <a:r>
                        <a:rPr lang="en-US" sz="1000" b="1" i="0" u="none" strike="noStrike" kern="1200" dirty="0" smtClean="0">
                          <a:solidFill>
                            <a:srgbClr val="000000"/>
                          </a:solidFill>
                          <a:effectLst/>
                          <a:latin typeface="Arial"/>
                          <a:ea typeface="+mn-ea"/>
                          <a:cs typeface="+mn-cs"/>
                        </a:rPr>
                        <a:t>-1.9%</a:t>
                      </a:r>
                      <a:endParaRPr lang="en-US" sz="1000" b="1" i="0" u="none" strike="noStrike" kern="1200" dirty="0">
                        <a:solidFill>
                          <a:srgbClr val="000000"/>
                        </a:solidFill>
                        <a:effectLst/>
                        <a:latin typeface="Arial"/>
                        <a:ea typeface="+mn-ea"/>
                        <a:cs typeface="+mn-cs"/>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algn="ctr">
                        <a:spcBef>
                          <a:spcPts val="0"/>
                        </a:spcBef>
                        <a:spcAft>
                          <a:spcPts val="0"/>
                        </a:spcAft>
                      </a:pPr>
                      <a:r>
                        <a:rPr lang="en-US" sz="1000" b="0" dirty="0">
                          <a:solidFill>
                            <a:schemeClr val="tx1"/>
                          </a:solidFill>
                          <a:effectLst/>
                          <a:latin typeface="Arial" panose="020B0604020202020204" pitchFamily="34" charset="0"/>
                          <a:ea typeface="SimSun"/>
                          <a:cs typeface="Arial" panose="020B0604020202020204" pitchFamily="34" charset="0"/>
                        </a:rPr>
                        <a:t>-</a:t>
                      </a:r>
                      <a:r>
                        <a:rPr lang="en-US" sz="1000" b="0" dirty="0" smtClean="0">
                          <a:solidFill>
                            <a:schemeClr val="tx1"/>
                          </a:solidFill>
                          <a:effectLst/>
                          <a:latin typeface="Arial" panose="020B0604020202020204" pitchFamily="34" charset="0"/>
                          <a:ea typeface="SimSun"/>
                          <a:cs typeface="Arial" panose="020B0604020202020204" pitchFamily="34" charset="0"/>
                        </a:rPr>
                        <a:t>3.9%</a:t>
                      </a:r>
                      <a:endParaRPr lang="en-US" sz="1000" b="0" dirty="0">
                        <a:solidFill>
                          <a:schemeClr val="tx1"/>
                        </a:solidFill>
                        <a:effectLst/>
                        <a:latin typeface="Arial" panose="020B0604020202020204" pitchFamily="34" charset="0"/>
                        <a:ea typeface="SimSun"/>
                        <a:cs typeface="Arial" panose="020B0604020202020204" pitchFamily="34" charset="0"/>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-5.3%</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191255">
                <a:tc>
                  <a:txBody>
                    <a:bodyPr/>
                    <a:lstStyle/>
                    <a:p>
                      <a:pPr marL="18288" algn="l" rtl="0" fontAlgn="ctr"/>
                      <a:r>
                        <a:rPr lang="en-US" sz="1000" b="1" i="0" u="none" strike="noStrike">
                          <a:solidFill>
                            <a:srgbClr val="000000"/>
                          </a:solidFill>
                          <a:effectLst/>
                          <a:latin typeface="Arial"/>
                        </a:rPr>
                        <a:t>MTM</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7432" algn="l" rtl="0" fontAlgn="ctr"/>
                      <a:r>
                        <a:rPr lang="en-US" sz="1000" b="0" i="0" u="none" strike="noStrike" dirty="0">
                          <a:solidFill>
                            <a:srgbClr val="000000"/>
                          </a:solidFill>
                          <a:effectLst/>
                          <a:latin typeface="Arial"/>
                        </a:rPr>
                        <a:t>Mark-to-Market Value at Risk (</a:t>
                      </a:r>
                      <a:r>
                        <a:rPr lang="en-US" sz="1000" b="0" i="0" u="none" strike="noStrike" dirty="0" err="1">
                          <a:solidFill>
                            <a:srgbClr val="000000"/>
                          </a:solidFill>
                          <a:effectLst/>
                          <a:latin typeface="Arial"/>
                        </a:rPr>
                        <a:t>VaR</a:t>
                      </a:r>
                      <a:r>
                        <a:rPr lang="en-US" sz="1000" b="0" i="0" u="none" strike="noStrike" dirty="0">
                          <a:solidFill>
                            <a:srgbClr val="000000"/>
                          </a:solidFill>
                          <a:effectLst/>
                          <a:latin typeface="Arial"/>
                        </a:rPr>
                        <a:t>)</a:t>
                      </a:r>
                      <a:r>
                        <a:rPr lang="en-US" sz="1000" b="0" i="0" u="none" strike="noStrike" baseline="30000" dirty="0">
                          <a:solidFill>
                            <a:srgbClr val="000000"/>
                          </a:solidFill>
                          <a:effectLst/>
                          <a:latin typeface="Arial"/>
                        </a:rPr>
                        <a:t> </a:t>
                      </a:r>
                      <a:r>
                        <a:rPr lang="en-US" sz="1000" b="0" i="0" u="none" strike="noStrike" baseline="30000" dirty="0" smtClean="0">
                          <a:solidFill>
                            <a:srgbClr val="000000"/>
                          </a:solidFill>
                          <a:effectLst/>
                          <a:latin typeface="Arial"/>
                        </a:rPr>
                        <a:t>2</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7.0M</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9.0M</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defTabSz="457200" rtl="0" eaLnBrk="1" fontAlgn="ctr" latinLnBrk="0" hangingPunct="1">
                        <a:spcBef>
                          <a:spcPts val="0"/>
                        </a:spcBef>
                        <a:spcAft>
                          <a:spcPts val="0"/>
                        </a:spcAft>
                      </a:pPr>
                      <a:r>
                        <a:rPr lang="en-US" sz="1000" b="1" i="0" u="none" strike="noStrike" kern="1200" dirty="0" smtClean="0">
                          <a:solidFill>
                            <a:srgbClr val="000000"/>
                          </a:solidFill>
                          <a:effectLst/>
                          <a:latin typeface="Arial" panose="020B0604020202020204" pitchFamily="34" charset="0"/>
                          <a:ea typeface="+mn-ea"/>
                          <a:cs typeface="Arial" panose="020B0604020202020204" pitchFamily="34" charset="0"/>
                        </a:rPr>
                        <a:t>$2.6M</a:t>
                      </a:r>
                      <a:endParaRPr lang="en-US" sz="1000" b="1"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algn="ctr" defTabSz="457200" rtl="0" eaLnBrk="1" fontAlgn="ctr" latinLnBrk="0" hangingPunct="1">
                        <a:spcBef>
                          <a:spcPts val="0"/>
                        </a:spcBef>
                        <a:spcAft>
                          <a:spcPts val="0"/>
                        </a:spcAft>
                      </a:pP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$2.6M</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$2.3M</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218043">
                <a:tc>
                  <a:txBody>
                    <a:bodyPr/>
                    <a:lstStyle/>
                    <a:p>
                      <a:pPr marL="18288" algn="l" rtl="0" fontAlgn="ctr"/>
                      <a:r>
                        <a:rPr lang="en-US" sz="1000" b="1" i="0" u="none" strike="noStrike">
                          <a:solidFill>
                            <a:srgbClr val="000000"/>
                          </a:solidFill>
                          <a:effectLst/>
                          <a:latin typeface="Arial"/>
                        </a:rPr>
                        <a:t>Model</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7432" algn="l" rtl="0" fontAlgn="b"/>
                      <a:r>
                        <a:rPr lang="en-US" sz="1000" b="0" i="0" u="none" strike="noStrike" dirty="0">
                          <a:solidFill>
                            <a:srgbClr val="000000"/>
                          </a:solidFill>
                          <a:effectLst/>
                          <a:latin typeface="Arial"/>
                        </a:rPr>
                        <a:t>Legacy T1 Models in Production w/o </a:t>
                      </a:r>
                      <a:r>
                        <a:rPr lang="en-US" sz="1000" b="0" i="0" u="none" strike="noStrike" dirty="0" smtClean="0">
                          <a:solidFill>
                            <a:srgbClr val="000000"/>
                          </a:solidFill>
                          <a:effectLst/>
                          <a:latin typeface="Arial"/>
                        </a:rPr>
                        <a:t>Appt.</a:t>
                      </a:r>
                      <a:r>
                        <a:rPr lang="en-US" sz="1000" b="0" i="0" u="none" strike="noStrike" baseline="0" dirty="0" smtClean="0">
                          <a:solidFill>
                            <a:srgbClr val="000000"/>
                          </a:solidFill>
                          <a:effectLst/>
                          <a:latin typeface="Arial"/>
                        </a:rPr>
                        <a:t> A</a:t>
                      </a:r>
                      <a:r>
                        <a:rPr lang="en-US" sz="1000" b="0" i="0" u="none" strike="noStrike" dirty="0" smtClean="0">
                          <a:solidFill>
                            <a:srgbClr val="000000"/>
                          </a:solidFill>
                          <a:effectLst/>
                          <a:latin typeface="Arial"/>
                        </a:rPr>
                        <a:t>pproval</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a:rPr>
                        <a:t>N/A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none" strike="noStrike" dirty="0" smtClean="0">
                          <a:solidFill>
                            <a:srgbClr val="000000"/>
                          </a:solidFill>
                          <a:effectLst/>
                          <a:latin typeface="Arial"/>
                        </a:rPr>
                        <a:t>4Q:46</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18</a:t>
                      </a:r>
                      <a:endParaRPr lang="en-US" sz="1000" b="1"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18</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rgbClr val="000000"/>
                          </a:solidFill>
                          <a:effectLst/>
                          <a:latin typeface="Arial" panose="020B0604020202020204" pitchFamily="34" charset="0"/>
                          <a:cs typeface="Arial" panose="020B0604020202020204" pitchFamily="34" charset="0"/>
                        </a:rPr>
                        <a:t>21</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371662">
                <a:tc>
                  <a:txBody>
                    <a:bodyPr/>
                    <a:lstStyle/>
                    <a:p>
                      <a:pPr marL="18288" algn="l" rtl="0" fontAlgn="ctr"/>
                      <a:r>
                        <a:rPr lang="en-US" sz="1000" b="1" i="0" u="none" strike="noStrike" dirty="0">
                          <a:solidFill>
                            <a:srgbClr val="000000"/>
                          </a:solidFill>
                          <a:effectLst/>
                          <a:latin typeface="Arial"/>
                        </a:rPr>
                        <a:t>Compliance and Reputational</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7432" algn="l" rtl="0" fontAlgn="ctr"/>
                      <a:r>
                        <a:rPr lang="en-US" sz="1000" b="0" i="0" u="none" strike="noStrike" dirty="0">
                          <a:solidFill>
                            <a:srgbClr val="000000"/>
                          </a:solidFill>
                          <a:effectLst/>
                          <a:latin typeface="Arial"/>
                        </a:rPr>
                        <a:t>Open MRIAs and other </a:t>
                      </a:r>
                      <a:r>
                        <a:rPr lang="en-US" sz="1000" b="0" i="0" u="none" strike="noStrike" dirty="0" smtClean="0">
                          <a:solidFill>
                            <a:srgbClr val="000000"/>
                          </a:solidFill>
                          <a:effectLst/>
                          <a:latin typeface="Arial"/>
                        </a:rPr>
                        <a:t>equiv. </a:t>
                      </a:r>
                      <a:r>
                        <a:rPr lang="en-US" sz="1000" b="0" i="0" u="none" strike="noStrike" dirty="0">
                          <a:solidFill>
                            <a:srgbClr val="000000"/>
                          </a:solidFill>
                          <a:effectLst/>
                          <a:latin typeface="Arial"/>
                        </a:rPr>
                        <a:t>matters requiring immediate attention</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a:rPr>
                        <a:t>N/A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none" strike="noStrike" dirty="0">
                          <a:solidFill>
                            <a:srgbClr val="000000"/>
                          </a:solidFill>
                          <a:effectLst/>
                          <a:latin typeface="Arial"/>
                        </a:rPr>
                        <a:t>&gt;0</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11</a:t>
                      </a:r>
                      <a:endParaRPr lang="en-US" sz="1000" b="1"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D9D9"/>
                    </a:solidFill>
                  </a:tcPr>
                </a:tc>
                <a:tc>
                  <a:txBody>
                    <a:bodyPr/>
                    <a:lstStyle/>
                    <a:p>
                      <a:pPr algn="ctr"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13</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D9D9"/>
                    </a:solidFill>
                  </a:tcPr>
                </a:tc>
                <a:tc>
                  <a:txBody>
                    <a:bodyPr/>
                    <a:lstStyle/>
                    <a:p>
                      <a:pPr algn="ctr" rtl="0" fontAlgn="ctr"/>
                      <a:r>
                        <a:rPr lang="en-US" sz="1000" b="0" i="0" u="none" strike="noStrike" dirty="0">
                          <a:solidFill>
                            <a:srgbClr val="000000"/>
                          </a:solidFill>
                          <a:effectLst/>
                          <a:latin typeface="Arial" panose="020B0604020202020204" pitchFamily="34" charset="0"/>
                          <a:cs typeface="Arial" panose="020B0604020202020204" pitchFamily="34" charset="0"/>
                        </a:rPr>
                        <a:t>13</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D9D9"/>
                    </a:solidFill>
                  </a:tcPr>
                </a:tc>
              </a:tr>
              <a:tr h="102545">
                <a:tc>
                  <a:txBody>
                    <a:bodyPr/>
                    <a:lstStyle/>
                    <a:p>
                      <a:pPr marL="18288" algn="l" fontAlgn="b"/>
                      <a:endParaRPr lang="en-US" sz="600" b="0" i="0" u="none" strike="noStrike" dirty="0">
                        <a:solidFill>
                          <a:srgbClr val="000000"/>
                        </a:solidFill>
                        <a:effectLst/>
                        <a:latin typeface="Calibri"/>
                      </a:endParaRPr>
                    </a:p>
                  </a:txBody>
                  <a:tcPr marL="0" marR="0" marT="0" marB="0" anchor="ctr">
                    <a:lnL>
                      <a:noFill/>
                    </a:lnL>
                    <a:lnR>
                      <a:noFill/>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600" b="0" i="0" u="none" strike="noStrike" dirty="0">
                        <a:solidFill>
                          <a:srgbClr val="000000"/>
                        </a:solidFill>
                        <a:effectLst/>
                        <a:latin typeface="Calibri"/>
                      </a:endParaRPr>
                    </a:p>
                  </a:txBody>
                  <a:tcPr marL="0" marR="0" marT="0" marB="0" anchor="ctr">
                    <a:lnL>
                      <a:noFill/>
                    </a:lnL>
                    <a:lnR>
                      <a:noFill/>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rtl="0" fontAlgn="ctr"/>
                      <a:endParaRPr lang="en-US" sz="600" b="0" i="0" u="none" strike="noStrike" dirty="0">
                        <a:solidFill>
                          <a:srgbClr val="000000"/>
                        </a:solidFill>
                        <a:effectLst/>
                        <a:latin typeface="Arial"/>
                      </a:endParaRPr>
                    </a:p>
                  </a:txBody>
                  <a:tcPr marL="0" marR="0" marT="0" marB="0" anchor="ctr">
                    <a:lnL>
                      <a:noFill/>
                    </a:lnL>
                    <a:lnR>
                      <a:noFill/>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600" b="0" i="0" u="none" strike="noStrike" dirty="0">
                        <a:solidFill>
                          <a:srgbClr val="000000"/>
                        </a:solidFill>
                        <a:effectLst/>
                        <a:latin typeface="Calibri"/>
                      </a:endParaRPr>
                    </a:p>
                  </a:txBody>
                  <a:tcPr marL="0" marR="0" marT="0" marB="0" anchor="ctr">
                    <a:lnL>
                      <a:noFill/>
                    </a:lnL>
                    <a:lnR>
                      <a:noFill/>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a:endParaRPr>
                    </a:p>
                  </a:txBody>
                  <a:tcPr marL="0" marR="0" marT="0" marB="0" anchor="ctr">
                    <a:lnL>
                      <a:noFill/>
                    </a:lnL>
                    <a:lnR>
                      <a:noFill/>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a:endParaRPr>
                    </a:p>
                  </a:txBody>
                  <a:tcPr marL="0" marR="0" marT="0" marB="0" anchor="ctr">
                    <a:lnL>
                      <a:noFill/>
                    </a:lnL>
                    <a:lnR>
                      <a:noFill/>
                    </a:lnR>
                    <a:lnT>
                      <a:noFill/>
                    </a:lnT>
                    <a:lnB>
                      <a:noFill/>
                    </a:lnB>
                  </a:tcPr>
                </a:tc>
                <a:tc>
                  <a:txBody>
                    <a:bodyPr/>
                    <a:lstStyle/>
                    <a:p>
                      <a:pPr algn="l" fontAlgn="b"/>
                      <a:endParaRPr lang="en-US" sz="600" b="0" i="0" u="none" strike="noStrike" dirty="0">
                        <a:solidFill>
                          <a:srgbClr val="000000"/>
                        </a:solidFill>
                        <a:effectLst/>
                        <a:latin typeface="Calibri"/>
                      </a:endParaRPr>
                    </a:p>
                  </a:txBody>
                  <a:tcPr marL="0" marR="0" marT="0"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endParaRPr lang="en-US" sz="600" b="0" i="0" u="none" strike="noStrike" dirty="0">
                        <a:solidFill>
                          <a:srgbClr val="000000"/>
                        </a:solidFill>
                        <a:effectLst/>
                        <a:latin typeface="Calibri"/>
                      </a:endParaRPr>
                    </a:p>
                  </a:txBody>
                  <a:tcPr marL="0" marR="0" marT="0"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endParaRPr lang="en-US" sz="600" b="0" i="0" u="none" strike="noStrike" dirty="0">
                        <a:solidFill>
                          <a:srgbClr val="000000"/>
                        </a:solidFill>
                        <a:effectLst/>
                        <a:latin typeface="Calibri"/>
                      </a:endParaRPr>
                    </a:p>
                  </a:txBody>
                  <a:tcPr marL="0" marR="0" marT="0"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371662">
                <a:tc>
                  <a:txBody>
                    <a:bodyPr/>
                    <a:lstStyle/>
                    <a:p>
                      <a:pPr marL="18288" algn="l" rtl="0" fontAlgn="ctr"/>
                      <a:r>
                        <a:rPr lang="en-US" sz="1000" b="1" i="0" u="none" strike="noStrike" dirty="0">
                          <a:solidFill>
                            <a:srgbClr val="FF0000"/>
                          </a:solidFill>
                          <a:effectLst/>
                          <a:latin typeface="Arial"/>
                        </a:rPr>
                        <a:t>Quarterly Metrics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Metric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Entity</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Amber </a:t>
                      </a:r>
                      <a:endParaRPr lang="en-US" sz="1000" b="1" i="0" u="none" strike="noStrike" dirty="0" smtClean="0">
                        <a:solidFill>
                          <a:srgbClr val="000000"/>
                        </a:solidFill>
                        <a:effectLst/>
                        <a:latin typeface="Arial"/>
                      </a:endParaRPr>
                    </a:p>
                    <a:p>
                      <a:pPr algn="ctr" rtl="0" fontAlgn="ctr"/>
                      <a:r>
                        <a:rPr lang="en-US" sz="1000" b="1" i="0" u="none" strike="noStrike" dirty="0" smtClean="0">
                          <a:solidFill>
                            <a:srgbClr val="000000"/>
                          </a:solidFill>
                          <a:effectLst/>
                          <a:latin typeface="Arial"/>
                        </a:rPr>
                        <a:t>Limit</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rtl="0" fontAlgn="ctr"/>
                      <a:r>
                        <a:rPr lang="en-US" sz="1000" b="1" i="0" u="none" strike="noStrike">
                          <a:solidFill>
                            <a:srgbClr val="FFFFFF"/>
                          </a:solidFill>
                          <a:effectLst/>
                          <a:latin typeface="Arial"/>
                        </a:rPr>
                        <a:t>Red limit</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rtl="0" fontAlgn="ct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a:solidFill>
                            <a:srgbClr val="000000"/>
                          </a:solidFill>
                          <a:effectLst/>
                          <a:latin typeface="Arial"/>
                        </a:rPr>
                        <a:t>3</a:t>
                      </a:r>
                      <a:r>
                        <a:rPr lang="en-US" sz="1000" b="1" i="0" u="none" strike="noStrike" dirty="0" smtClean="0">
                          <a:solidFill>
                            <a:srgbClr val="000000"/>
                          </a:solidFill>
                          <a:effectLst/>
                          <a:latin typeface="Arial"/>
                        </a:rPr>
                        <a:t>Q </a:t>
                      </a:r>
                      <a:r>
                        <a:rPr lang="en-US" sz="1000" b="1" i="0" u="none" strike="noStrike" dirty="0">
                          <a:solidFill>
                            <a:srgbClr val="000000"/>
                          </a:solidFill>
                          <a:effectLst/>
                          <a:latin typeface="Arial"/>
                        </a:rPr>
                        <a:t>16</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2Q 16</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1Q 16</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241975">
                <a:tc rowSpan="2">
                  <a:txBody>
                    <a:bodyPr/>
                    <a:lstStyle/>
                    <a:p>
                      <a:pPr marL="18288" algn="l" rtl="0" fontAlgn="ctr"/>
                      <a:r>
                        <a:rPr lang="en-US" sz="1000" b="1" i="0" u="none" strike="noStrike" dirty="0">
                          <a:solidFill>
                            <a:srgbClr val="000000"/>
                          </a:solidFill>
                          <a:effectLst/>
                          <a:latin typeface="Arial"/>
                        </a:rPr>
                        <a:t>Operational</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algn="l" rtl="0" fontAlgn="b"/>
                      <a:r>
                        <a:rPr lang="en-US" sz="1000" b="0" i="0" u="none" strike="noStrike" dirty="0">
                          <a:solidFill>
                            <a:srgbClr val="000000"/>
                          </a:solidFill>
                          <a:effectLst/>
                          <a:latin typeface="Arial"/>
                        </a:rPr>
                        <a:t>*Gross Operational Risk Losses / Gross </a:t>
                      </a:r>
                      <a:r>
                        <a:rPr lang="en-US" sz="1000" b="0" i="0" u="none" strike="noStrike" dirty="0" smtClean="0">
                          <a:solidFill>
                            <a:srgbClr val="000000"/>
                          </a:solidFill>
                          <a:effectLst/>
                          <a:latin typeface="Arial"/>
                        </a:rPr>
                        <a:t>Margin</a:t>
                      </a:r>
                      <a:r>
                        <a:rPr lang="en-US" sz="1000" b="0" i="0" u="none" strike="noStrike" baseline="30000" dirty="0" smtClean="0">
                          <a:solidFill>
                            <a:srgbClr val="000000"/>
                          </a:solidFill>
                          <a:effectLst/>
                          <a:latin typeface="Arial"/>
                        </a:rPr>
                        <a:t>3,5</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1.5</a:t>
                      </a:r>
                      <a:r>
                        <a:rPr lang="en-US" sz="1000" b="0" i="0" u="none" strike="noStrike" dirty="0">
                          <a:solidFill>
                            <a:srgbClr val="000000"/>
                          </a:solidFill>
                          <a:effectLst/>
                          <a:latin typeface="Arial"/>
                        </a:rPr>
                        <a:t>%</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2.0</a:t>
                      </a:r>
                      <a:r>
                        <a:rPr lang="en-US" sz="1000" b="0" i="0" u="none" strike="noStrike" dirty="0">
                          <a:solidFill>
                            <a:srgbClr val="000000"/>
                          </a:solidFill>
                          <a:effectLst/>
                          <a:latin typeface="Arial"/>
                        </a:rPr>
                        <a:t>%</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1270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1.36%</a:t>
                      </a:r>
                      <a:endParaRPr lang="en-US" sz="1000" b="1"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1.13%</a:t>
                      </a:r>
                      <a:r>
                        <a:rPr lang="en-US" sz="1000" b="1" i="0" u="none" strike="noStrike" baseline="30000" dirty="0" smtClean="0">
                          <a:solidFill>
                            <a:srgbClr val="000000"/>
                          </a:solidFill>
                          <a:effectLst/>
                          <a:latin typeface="Arial"/>
                        </a:rPr>
                        <a:t>6</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b"/>
                      <a:r>
                        <a:rPr lang="en-US" sz="1000" b="0" i="0" u="none" strike="noStrike" dirty="0" smtClean="0">
                          <a:solidFill>
                            <a:srgbClr val="000000"/>
                          </a:solidFill>
                          <a:effectLst/>
                          <a:latin typeface="Arial"/>
                        </a:rPr>
                        <a:t>1.0%</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201882">
                <a:tc vMerge="1">
                  <a:txBody>
                    <a:bodyPr/>
                    <a:lstStyle/>
                    <a:p>
                      <a:endParaRPr lang="en-US"/>
                    </a:p>
                  </a:txBody>
                  <a:tcPr/>
                </a:tc>
                <a:tc>
                  <a:txBody>
                    <a:bodyPr/>
                    <a:lstStyle/>
                    <a:p>
                      <a:pPr marL="45720" algn="l" rtl="0" fontAlgn="b"/>
                      <a:r>
                        <a:rPr lang="en-US" sz="1000" b="0" i="0" u="none" strike="noStrike" dirty="0">
                          <a:solidFill>
                            <a:srgbClr val="000000"/>
                          </a:solidFill>
                          <a:effectLst/>
                          <a:latin typeface="Arial"/>
                        </a:rPr>
                        <a:t>Material Operational Risk Events</a:t>
                      </a:r>
                      <a:r>
                        <a:rPr lang="en-US" sz="1000" b="0" i="0" u="none" strike="noStrike" baseline="30000" dirty="0">
                          <a:solidFill>
                            <a:srgbClr val="000000"/>
                          </a:solidFill>
                          <a:effectLst/>
                          <a:latin typeface="Arial"/>
                        </a:rPr>
                        <a:t>4,5</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9</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11</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1270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a:solidFill>
                            <a:srgbClr val="000000"/>
                          </a:solidFill>
                          <a:effectLst/>
                          <a:latin typeface="Arial"/>
                        </a:rPr>
                        <a:t>5</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rgbClr val="000000"/>
                          </a:solidFill>
                          <a:effectLst/>
                          <a:latin typeface="Arial"/>
                        </a:rPr>
                        <a:t>5</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b"/>
                      <a:r>
                        <a:rPr lang="en-US" sz="1000" b="0" i="0" u="none" strike="noStrike" dirty="0">
                          <a:solidFill>
                            <a:srgbClr val="000000"/>
                          </a:solidFill>
                          <a:effectLst/>
                          <a:latin typeface="Arial"/>
                        </a:rPr>
                        <a:t>9</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r>
              <a:tr h="114298">
                <a:tc>
                  <a:txBody>
                    <a:bodyPr/>
                    <a:lstStyle/>
                    <a:p>
                      <a:pPr marL="18288" algn="l" fontAlgn="b"/>
                      <a:endParaRPr lang="en-US" sz="700" b="0" i="0" u="none" strike="noStrike" dirty="0">
                        <a:solidFill>
                          <a:srgbClr val="000000"/>
                        </a:solidFill>
                        <a:effectLst/>
                        <a:latin typeface="Calibri"/>
                      </a:endParaRPr>
                    </a:p>
                  </a:txBody>
                  <a:tcPr marL="0" marR="0" marT="0" marB="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700" b="0" i="0" u="none" strike="noStrike" dirty="0">
                        <a:solidFill>
                          <a:srgbClr val="000000"/>
                        </a:solidFill>
                        <a:effectLst/>
                        <a:latin typeface="Calibri"/>
                      </a:endParaRPr>
                    </a:p>
                  </a:txBody>
                  <a:tcPr marL="0" marR="0" marT="0" marB="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a:endParaRPr>
                    </a:p>
                  </a:txBody>
                  <a:tcPr marL="0" marR="0" marT="0" marB="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700" b="0" i="0" u="none" strike="noStrike" dirty="0">
                        <a:solidFill>
                          <a:srgbClr val="000000"/>
                        </a:solidFill>
                        <a:effectLst/>
                        <a:latin typeface="Calibri"/>
                      </a:endParaRPr>
                    </a:p>
                  </a:txBody>
                  <a:tcPr marL="0" marR="0" marT="0" marB="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700" b="0" i="0" u="none" strike="noStrike" dirty="0">
                        <a:solidFill>
                          <a:srgbClr val="000000"/>
                        </a:solidFill>
                        <a:effectLst/>
                        <a:latin typeface="Calibri"/>
                      </a:endParaRPr>
                    </a:p>
                  </a:txBody>
                  <a:tcPr marL="0" marR="0" marT="0" marB="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a:endParaRPr>
                    </a:p>
                  </a:txBody>
                  <a:tcPr marL="0" marR="0" marT="0" marB="0" anchor="ctr">
                    <a:lnL>
                      <a:noFill/>
                    </a:lnL>
                    <a:lnR>
                      <a:noFill/>
                    </a:lnR>
                    <a:lnT>
                      <a:noFill/>
                    </a:lnT>
                    <a:lnB>
                      <a:noFill/>
                    </a:lnB>
                  </a:tcPr>
                </a:tc>
                <a:tc>
                  <a:txBody>
                    <a:bodyPr/>
                    <a:lstStyle/>
                    <a:p>
                      <a:pPr algn="l" fontAlgn="b"/>
                      <a:endParaRPr lang="en-US" sz="700" b="0" i="0" u="none" strike="noStrike" dirty="0">
                        <a:solidFill>
                          <a:srgbClr val="000000"/>
                        </a:solidFill>
                        <a:effectLst/>
                        <a:latin typeface="Calibri"/>
                      </a:endParaRPr>
                    </a:p>
                  </a:txBody>
                  <a:tcPr marL="0" marR="0" marT="0" marB="0" anchor="ctr">
                    <a:lnL>
                      <a:noFill/>
                    </a:lnL>
                    <a:lnR>
                      <a:noFill/>
                    </a:lnR>
                    <a:lnT w="6350" cap="flat" cmpd="sng" algn="ctr">
                      <a:solidFill>
                        <a:srgbClr val="A6A6A6"/>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endParaRPr lang="en-US" sz="700" b="0" i="0" u="none" strike="noStrike" dirty="0">
                        <a:solidFill>
                          <a:srgbClr val="000000"/>
                        </a:solidFill>
                        <a:effectLst/>
                        <a:latin typeface="Calibri"/>
                      </a:endParaRPr>
                    </a:p>
                  </a:txBody>
                  <a:tcPr marL="0" marR="0" marT="0" marB="0" anchor="ctr">
                    <a:lnL>
                      <a:noFill/>
                    </a:lnL>
                    <a:lnR>
                      <a:noFill/>
                    </a:lnR>
                    <a:lnT w="6350" cap="flat" cmpd="sng" algn="ctr">
                      <a:solidFill>
                        <a:srgbClr val="A6A6A6"/>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endParaRPr lang="en-US" sz="700" b="0" i="0" u="none" strike="noStrike" dirty="0">
                        <a:solidFill>
                          <a:srgbClr val="000000"/>
                        </a:solidFill>
                        <a:effectLst/>
                        <a:latin typeface="Calibri"/>
                      </a:endParaRPr>
                    </a:p>
                  </a:txBody>
                  <a:tcPr marL="0" marR="0" marT="0" marB="0" anchor="ctr">
                    <a:lnL>
                      <a:noFill/>
                    </a:lnL>
                    <a:lnR>
                      <a:noFill/>
                    </a:lnR>
                    <a:lnT w="6350" cap="flat" cmpd="sng" algn="ctr">
                      <a:solidFill>
                        <a:srgbClr val="A6A6A6"/>
                      </a:solidFill>
                      <a:prstDash val="solid"/>
                      <a:round/>
                      <a:headEnd type="none" w="med" len="med"/>
                      <a:tailEnd type="none" w="med" len="med"/>
                    </a:lnT>
                    <a:lnB w="6350" cap="flat" cmpd="sng" algn="ctr">
                      <a:noFill/>
                      <a:prstDash val="solid"/>
                      <a:round/>
                      <a:headEnd type="none" w="med" len="med"/>
                      <a:tailEnd type="none" w="med" len="med"/>
                    </a:lnB>
                  </a:tcPr>
                </a:tc>
              </a:tr>
              <a:tr h="316634">
                <a:tc>
                  <a:txBody>
                    <a:bodyPr/>
                    <a:lstStyle/>
                    <a:p>
                      <a:pPr marL="18288" algn="l" rtl="0" fontAlgn="ctr"/>
                      <a:r>
                        <a:rPr lang="en-US" sz="1000" b="1" i="0" u="none" strike="noStrike" dirty="0">
                          <a:solidFill>
                            <a:srgbClr val="FF0000"/>
                          </a:solidFill>
                          <a:effectLst/>
                          <a:latin typeface="Arial"/>
                        </a:rPr>
                        <a:t>Annual Metrics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Metric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Entity</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Amber </a:t>
                      </a:r>
                      <a:endParaRPr lang="en-US" sz="1000" b="1" i="0" u="none" strike="noStrike" dirty="0" smtClean="0">
                        <a:solidFill>
                          <a:srgbClr val="000000"/>
                        </a:solidFill>
                        <a:effectLst/>
                        <a:latin typeface="Arial"/>
                      </a:endParaRPr>
                    </a:p>
                    <a:p>
                      <a:pPr algn="ctr" rtl="0" fontAlgn="ctr"/>
                      <a:r>
                        <a:rPr lang="en-US" sz="1000" b="1" i="0" u="none" strike="noStrike" dirty="0" smtClean="0">
                          <a:solidFill>
                            <a:srgbClr val="000000"/>
                          </a:solidFill>
                          <a:effectLst/>
                          <a:latin typeface="Arial"/>
                        </a:rPr>
                        <a:t>limit</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rtl="0" fontAlgn="ctr"/>
                      <a:r>
                        <a:rPr lang="en-US" sz="1000" b="1" i="0" u="none" strike="noStrike" dirty="0">
                          <a:solidFill>
                            <a:srgbClr val="FFFFFF"/>
                          </a:solidFill>
                          <a:effectLst/>
                          <a:latin typeface="Arial"/>
                        </a:rPr>
                        <a:t>Red limit</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rtl="0" fontAlgn="ctr"/>
                      <a:endParaRPr lang="en-US" sz="1000" b="1" i="0" u="none" strike="noStrike">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a:solidFill>
                            <a:srgbClr val="000000"/>
                          </a:solidFill>
                          <a:effectLst/>
                          <a:latin typeface="Arial"/>
                        </a:rPr>
                        <a:t>Mar-16</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D9D9D9"/>
                    </a:solidFill>
                  </a:tcPr>
                </a:tc>
                <a:tc>
                  <a:txBody>
                    <a:bodyPr/>
                    <a:lstStyle/>
                    <a:p>
                      <a:pPr marL="0" algn="l" defTabSz="457200" rtl="0" eaLnBrk="1" fontAlgn="b" latinLnBrk="0" hangingPunct="1"/>
                      <a:endParaRPr lang="en-US" sz="1000" b="0" i="0" u="none" strike="noStrike" kern="1200" dirty="0">
                        <a:solidFill>
                          <a:srgbClr val="000000"/>
                        </a:solidFill>
                        <a:effectLst/>
                        <a:latin typeface="Calibri"/>
                        <a:ea typeface="+mn-ea"/>
                        <a:cs typeface="+mn-cs"/>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b" latinLnBrk="0" hangingPunct="1"/>
                      <a:endParaRPr lang="en-US" sz="1000" b="0" i="0" u="none" strike="noStrike" kern="1200" dirty="0">
                        <a:solidFill>
                          <a:srgbClr val="000000"/>
                        </a:solidFill>
                        <a:effectLst/>
                        <a:latin typeface="Calibri"/>
                        <a:ea typeface="+mn-ea"/>
                        <a:cs typeface="+mn-cs"/>
                      </a:endParaRPr>
                    </a:p>
                  </a:txBody>
                  <a:tcPr marL="0" marR="0" marT="0"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242460">
                <a:tc rowSpan="2">
                  <a:txBody>
                    <a:bodyPr/>
                    <a:lstStyle/>
                    <a:p>
                      <a:pPr marL="18288" algn="l" rtl="0" fontAlgn="ctr"/>
                      <a:r>
                        <a:rPr lang="en-US" sz="1000" b="1" i="0" u="none" strike="noStrike" dirty="0">
                          <a:solidFill>
                            <a:srgbClr val="000000"/>
                          </a:solidFill>
                          <a:effectLst/>
                          <a:latin typeface="Arial"/>
                        </a:rPr>
                        <a:t>Capital </a:t>
                      </a:r>
                      <a:endParaRPr lang="en-US" sz="1000" b="1" i="0" u="none" strike="noStrike" dirty="0" smtClean="0">
                        <a:solidFill>
                          <a:srgbClr val="000000"/>
                        </a:solidFill>
                        <a:effectLst/>
                        <a:latin typeface="Arial"/>
                      </a:endParaRPr>
                    </a:p>
                    <a:p>
                      <a:pPr marL="18288" algn="l" rtl="0" fontAlgn="ctr"/>
                      <a:r>
                        <a:rPr lang="en-US" sz="1000" b="1" i="0" u="none" strike="noStrike" dirty="0" smtClean="0">
                          <a:solidFill>
                            <a:srgbClr val="000000"/>
                          </a:solidFill>
                          <a:effectLst/>
                          <a:latin typeface="Arial"/>
                        </a:rPr>
                        <a:t>adequacy</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27432" algn="l" rtl="0" fontAlgn="ctr"/>
                      <a:r>
                        <a:rPr lang="en-US" sz="1000" b="0" i="0" u="none" strike="noStrike" dirty="0">
                          <a:solidFill>
                            <a:srgbClr val="000000"/>
                          </a:solidFill>
                          <a:effectLst/>
                          <a:latin typeface="Arial"/>
                        </a:rPr>
                        <a:t>PPNR Impairment (CCAR 9Q)</a:t>
                      </a:r>
                      <a:r>
                        <a:rPr lang="en-US" sz="1000" b="1" i="0" u="none" strike="noStrike" baseline="30000" dirty="0">
                          <a:solidFill>
                            <a:srgbClr val="000000"/>
                          </a:solidFill>
                          <a:effectLst/>
                          <a:latin typeface="Arial"/>
                        </a:rPr>
                        <a:t> 2</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5,639M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5,861M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a:solidFill>
                            <a:srgbClr val="000000"/>
                          </a:solidFill>
                          <a:effectLst/>
                          <a:latin typeface="Arial"/>
                        </a:rPr>
                        <a:t>$4,913M</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E8F6E6"/>
                    </a:solidFill>
                  </a:tcPr>
                </a:tc>
                <a:tc>
                  <a:txBody>
                    <a:bodyPr/>
                    <a:lstStyle/>
                    <a:p>
                      <a:pPr marL="0" algn="l" defTabSz="457200" rtl="0" eaLnBrk="1" fontAlgn="b" latinLnBrk="0" hangingPunct="1"/>
                      <a:endParaRPr lang="en-US" sz="1000" b="0" i="0" u="none" strike="noStrike" kern="1200" dirty="0">
                        <a:solidFill>
                          <a:srgbClr val="000000"/>
                        </a:solidFill>
                        <a:effectLst/>
                        <a:latin typeface="Calibri"/>
                        <a:ea typeface="+mn-ea"/>
                        <a:cs typeface="+mn-cs"/>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b" latinLnBrk="0" hangingPunct="1"/>
                      <a:endParaRPr lang="en-US" sz="1000" b="0" i="0" u="none" strike="noStrike" kern="1200" dirty="0">
                        <a:solidFill>
                          <a:srgbClr val="000000"/>
                        </a:solidFill>
                        <a:effectLst/>
                        <a:latin typeface="Calibri"/>
                        <a:ea typeface="+mn-ea"/>
                        <a:cs typeface="+mn-cs"/>
                      </a:endParaRPr>
                    </a:p>
                  </a:txBody>
                  <a:tcPr marL="0" marR="0" marT="0"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239297">
                <a:tc vMerge="1">
                  <a:txBody>
                    <a:bodyPr/>
                    <a:lstStyle/>
                    <a:p>
                      <a:endParaRPr lang="en-US"/>
                    </a:p>
                  </a:txBody>
                  <a:tcPr/>
                </a:tc>
                <a:tc>
                  <a:txBody>
                    <a:bodyPr/>
                    <a:lstStyle/>
                    <a:p>
                      <a:pPr marL="27432" algn="l" rtl="0" fontAlgn="ctr"/>
                      <a:r>
                        <a:rPr lang="en-US" sz="1000" b="0" i="0" u="none" strike="noStrike" dirty="0">
                          <a:solidFill>
                            <a:srgbClr val="000000"/>
                          </a:solidFill>
                          <a:effectLst/>
                          <a:latin typeface="Arial"/>
                        </a:rPr>
                        <a:t>*Loss in </a:t>
                      </a:r>
                      <a:r>
                        <a:rPr lang="en-US" sz="1000" b="0" i="0" u="none" strike="noStrike" dirty="0" smtClean="0">
                          <a:solidFill>
                            <a:srgbClr val="000000"/>
                          </a:solidFill>
                          <a:effectLst/>
                          <a:latin typeface="Arial"/>
                        </a:rPr>
                        <a:t>Stress </a:t>
                      </a:r>
                      <a:r>
                        <a:rPr lang="en-US" sz="1000" b="1" i="0" u="none" strike="noStrike" baseline="30000" dirty="0" smtClean="0">
                          <a:solidFill>
                            <a:srgbClr val="000000"/>
                          </a:solidFill>
                          <a:effectLst/>
                          <a:latin typeface="Arial"/>
                        </a:rPr>
                        <a:t>2</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100</a:t>
                      </a:r>
                      <a:r>
                        <a:rPr lang="en-US" sz="1000" b="0" i="0" u="none" strike="noStrike" dirty="0">
                          <a:solidFill>
                            <a:srgbClr val="000000"/>
                          </a:solidFill>
                          <a:effectLst/>
                          <a:latin typeface="Arial"/>
                        </a:rPr>
                        <a:t>%</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110</a:t>
                      </a:r>
                      <a:r>
                        <a:rPr lang="en-US" sz="1000" b="0" i="0" u="none" strike="noStrike" dirty="0">
                          <a:solidFill>
                            <a:srgbClr val="000000"/>
                          </a:solidFill>
                          <a:effectLst/>
                          <a:latin typeface="Arial"/>
                        </a:rPr>
                        <a:t>%</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a:solidFill>
                            <a:srgbClr val="000000"/>
                          </a:solidFill>
                          <a:effectLst/>
                          <a:latin typeface="Arial"/>
                        </a:rPr>
                        <a:t>94%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E8F6E6"/>
                    </a:solidFill>
                  </a:tcPr>
                </a:tc>
                <a:tc>
                  <a:txBody>
                    <a:bodyPr/>
                    <a:lstStyle/>
                    <a:p>
                      <a:pPr marL="0" algn="l" defTabSz="457200" rtl="0" eaLnBrk="1" fontAlgn="b" latinLnBrk="0" hangingPunct="1"/>
                      <a:endParaRPr lang="en-US" sz="1000" b="0" i="0" u="none" strike="noStrike" kern="1200" dirty="0">
                        <a:solidFill>
                          <a:srgbClr val="000000"/>
                        </a:solidFill>
                        <a:effectLst/>
                        <a:latin typeface="Calibri"/>
                        <a:ea typeface="+mn-ea"/>
                        <a:cs typeface="+mn-cs"/>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b" latinLnBrk="0" hangingPunct="1"/>
                      <a:endParaRPr lang="en-US" sz="1000" b="0" i="0" u="none" strike="noStrike" kern="1200" dirty="0">
                        <a:solidFill>
                          <a:srgbClr val="000000"/>
                        </a:solidFill>
                        <a:effectLst/>
                        <a:latin typeface="Calibri"/>
                        <a:ea typeface="+mn-ea"/>
                        <a:cs typeface="+mn-cs"/>
                      </a:endParaRPr>
                    </a:p>
                  </a:txBody>
                  <a:tcPr marL="0" marR="0" marT="0"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244969">
                <a:tc>
                  <a:txBody>
                    <a:bodyPr/>
                    <a:lstStyle/>
                    <a:p>
                      <a:pPr marL="18288" algn="l" rtl="0" fontAlgn="ctr"/>
                      <a:r>
                        <a:rPr lang="en-US" sz="1000" b="1" i="0" u="none" strike="noStrike" dirty="0">
                          <a:solidFill>
                            <a:srgbClr val="000000"/>
                          </a:solidFill>
                          <a:effectLst/>
                          <a:latin typeface="Arial"/>
                        </a:rPr>
                        <a:t>Credit </a:t>
                      </a:r>
                      <a:r>
                        <a:rPr lang="en-US" sz="1000" b="1" i="0" u="none" strike="noStrike" dirty="0" smtClean="0">
                          <a:solidFill>
                            <a:srgbClr val="000000"/>
                          </a:solidFill>
                          <a:effectLst/>
                          <a:latin typeface="Arial"/>
                        </a:rPr>
                        <a:t>risk</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27432" algn="l" rtl="0" fontAlgn="ctr"/>
                      <a:r>
                        <a:rPr lang="en-US" sz="1000" b="0" i="0" u="none" strike="noStrike" dirty="0">
                          <a:solidFill>
                            <a:srgbClr val="000000"/>
                          </a:solidFill>
                          <a:effectLst/>
                          <a:latin typeface="Arial"/>
                        </a:rPr>
                        <a:t>Total Credit Losses (CCAR 9Q)</a:t>
                      </a:r>
                      <a:r>
                        <a:rPr lang="en-US" sz="1000" b="1" i="0" u="none" strike="noStrike" baseline="30000" dirty="0">
                          <a:solidFill>
                            <a:srgbClr val="000000"/>
                          </a:solidFill>
                          <a:effectLst/>
                          <a:latin typeface="Arial"/>
                        </a:rPr>
                        <a:t> 2</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12,686M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13,186M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a:solidFill>
                            <a:srgbClr val="000000"/>
                          </a:solidFill>
                          <a:effectLst/>
                          <a:latin typeface="Arial"/>
                        </a:rPr>
                        <a:t>$11,052M</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E8F6E6"/>
                    </a:solidFill>
                  </a:tcPr>
                </a:tc>
                <a:tc>
                  <a:txBody>
                    <a:bodyPr/>
                    <a:lstStyle/>
                    <a:p>
                      <a:pPr marL="0" algn="l" defTabSz="457200" rtl="0" eaLnBrk="1" fontAlgn="b" latinLnBrk="0" hangingPunct="1"/>
                      <a:endParaRPr lang="en-US" sz="1000" b="0" i="0" u="none" strike="noStrike" kern="1200" dirty="0">
                        <a:solidFill>
                          <a:srgbClr val="000000"/>
                        </a:solidFill>
                        <a:effectLst/>
                        <a:latin typeface="Calibri"/>
                        <a:ea typeface="+mn-ea"/>
                        <a:cs typeface="+mn-cs"/>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b" latinLnBrk="0" hangingPunct="1"/>
                      <a:endParaRPr lang="en-US" sz="1000" b="0" i="0" u="none" strike="noStrike" kern="1200" dirty="0">
                        <a:solidFill>
                          <a:srgbClr val="000000"/>
                        </a:solidFill>
                        <a:effectLst/>
                        <a:latin typeface="Calibri"/>
                        <a:ea typeface="+mn-ea"/>
                        <a:cs typeface="+mn-cs"/>
                      </a:endParaRPr>
                    </a:p>
                  </a:txBody>
                  <a:tcPr marL="0" marR="0" marT="0"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 name="Footnote"/>
          <p:cNvSpPr/>
          <p:nvPr/>
        </p:nvSpPr>
        <p:spPr>
          <a:xfrm>
            <a:off x="2271549" y="6133437"/>
            <a:ext cx="5305757" cy="833883"/>
          </a:xfrm>
          <a:prstGeom prst="rect">
            <a:avLst/>
          </a:prstGeom>
          <a:extLst/>
        </p:spPr>
        <p:txBody>
          <a:bodyPr vert="horz" wrap="square" lIns="0" tIns="0" rIns="0" bIns="0" numCol="1" anchor="t" anchorCtr="0" compatLnSpc="1">
            <a:prstTxWarp prst="textNoShape">
              <a:avLst/>
            </a:prstTxWarp>
            <a:spAutoFit/>
          </a:bodyPr>
          <a:lstStyle/>
          <a:p>
            <a:pPr marL="114300" indent="-114300" fontAlgn="base">
              <a:lnSpc>
                <a:spcPct val="86000"/>
              </a:lnSpc>
              <a:spcBef>
                <a:spcPct val="0"/>
              </a:spcBef>
              <a:spcAft>
                <a:spcPct val="0"/>
              </a:spcAft>
              <a:buFont typeface="+mj-lt"/>
              <a:buAutoNum type="arabicPeriod"/>
            </a:pPr>
            <a:endParaRPr lang="en-US" sz="700" dirty="0">
              <a:solidFill>
                <a:srgbClr val="000000"/>
              </a:solidFill>
              <a:latin typeface="Arial"/>
              <a:ea typeface="ＭＳ Ｐゴシック"/>
              <a:sym typeface="Arial"/>
            </a:endParaRPr>
          </a:p>
          <a:p>
            <a:pPr marL="114300" indent="-114300" fontAlgn="base">
              <a:lnSpc>
                <a:spcPct val="86000"/>
              </a:lnSpc>
              <a:spcBef>
                <a:spcPct val="0"/>
              </a:spcBef>
              <a:spcAft>
                <a:spcPct val="0"/>
              </a:spcAft>
              <a:buFont typeface="+mj-lt"/>
              <a:buAutoNum type="arabicPeriod"/>
            </a:pPr>
            <a:r>
              <a:rPr lang="en-US" sz="700" dirty="0" smtClean="0">
                <a:solidFill>
                  <a:srgbClr val="000000"/>
                </a:solidFill>
                <a:latin typeface="Arial"/>
                <a:ea typeface="ＭＳ Ｐゴシック"/>
                <a:sym typeface="Arial"/>
              </a:rPr>
              <a:t>Portfolio level granularity available in Entity RAS materials</a:t>
            </a:r>
          </a:p>
          <a:p>
            <a:pPr marL="114300" indent="-114300" fontAlgn="base">
              <a:lnSpc>
                <a:spcPct val="86000"/>
              </a:lnSpc>
              <a:spcBef>
                <a:spcPct val="0"/>
              </a:spcBef>
              <a:spcAft>
                <a:spcPct val="0"/>
              </a:spcAft>
              <a:buFont typeface="+mj-lt"/>
              <a:buAutoNum type="arabicPeriod"/>
            </a:pPr>
            <a:r>
              <a:rPr lang="en-US" sz="700" dirty="0" smtClean="0">
                <a:solidFill>
                  <a:srgbClr val="000000"/>
                </a:solidFill>
                <a:latin typeface="Arial" charset="0"/>
                <a:ea typeface="ＭＳ Ｐゴシック"/>
              </a:rPr>
              <a:t>Updated </a:t>
            </a:r>
            <a:r>
              <a:rPr lang="en-US" sz="700" dirty="0">
                <a:solidFill>
                  <a:srgbClr val="000000"/>
                </a:solidFill>
                <a:latin typeface="Arial" charset="0"/>
                <a:ea typeface="ＭＳ Ｐゴシック"/>
              </a:rPr>
              <a:t>limit from 2015</a:t>
            </a:r>
            <a:endParaRPr lang="en-US" sz="700" dirty="0">
              <a:solidFill>
                <a:srgbClr val="000000"/>
              </a:solidFill>
              <a:latin typeface="Arial"/>
              <a:ea typeface="ＭＳ Ｐゴシック"/>
              <a:sym typeface="Arial"/>
            </a:endParaRPr>
          </a:p>
          <a:p>
            <a:pPr marL="114300" indent="-114300" fontAlgn="base">
              <a:lnSpc>
                <a:spcPct val="86000"/>
              </a:lnSpc>
              <a:spcBef>
                <a:spcPct val="0"/>
              </a:spcBef>
              <a:spcAft>
                <a:spcPct val="0"/>
              </a:spcAft>
              <a:buFont typeface="+mj-lt"/>
              <a:buAutoNum type="arabicPeriod"/>
            </a:pPr>
            <a:r>
              <a:rPr lang="en-US" sz="700" dirty="0">
                <a:solidFill>
                  <a:srgbClr val="000000"/>
                </a:solidFill>
                <a:latin typeface="Arial" charset="0"/>
                <a:ea typeface="ＭＳ Ｐゴシック"/>
              </a:rPr>
              <a:t>Limits changed from 5 limit 3 trigger to 2 limit 1.5 trigger</a:t>
            </a:r>
          </a:p>
          <a:p>
            <a:pPr marL="114300" indent="-114300" fontAlgn="base">
              <a:lnSpc>
                <a:spcPct val="86000"/>
              </a:lnSpc>
              <a:spcBef>
                <a:spcPct val="0"/>
              </a:spcBef>
              <a:spcAft>
                <a:spcPct val="0"/>
              </a:spcAft>
              <a:buFont typeface="+mj-lt"/>
              <a:buAutoNum type="arabicPeriod"/>
            </a:pPr>
            <a:r>
              <a:rPr lang="en-US" sz="700" dirty="0">
                <a:solidFill>
                  <a:srgbClr val="000000"/>
                </a:solidFill>
                <a:latin typeface="Arial"/>
                <a:ea typeface="ＭＳ Ｐゴシック"/>
              </a:rPr>
              <a:t>Changed to include all material operational risk events from ones with financial loss of greater than $200k (now $500k)</a:t>
            </a:r>
          </a:p>
          <a:p>
            <a:pPr marL="114300" indent="-114300" fontAlgn="base">
              <a:lnSpc>
                <a:spcPct val="86000"/>
              </a:lnSpc>
              <a:spcBef>
                <a:spcPct val="0"/>
              </a:spcBef>
              <a:spcAft>
                <a:spcPct val="0"/>
              </a:spcAft>
              <a:buFont typeface="+mj-lt"/>
              <a:buAutoNum type="arabicPeriod"/>
            </a:pPr>
            <a:r>
              <a:rPr lang="en-US" sz="700" dirty="0">
                <a:solidFill>
                  <a:srgbClr val="000000"/>
                </a:solidFill>
                <a:latin typeface="Arial"/>
                <a:ea typeface="ＭＳ Ｐゴシック"/>
              </a:rPr>
              <a:t>Apply to all IHC entities (SBNA, SC, PR Bancorp, SSLLC, SIS, BSI) from July </a:t>
            </a:r>
            <a:r>
              <a:rPr lang="en-US" sz="700" dirty="0" smtClean="0">
                <a:solidFill>
                  <a:srgbClr val="000000"/>
                </a:solidFill>
                <a:latin typeface="Arial"/>
                <a:ea typeface="ＭＳ Ｐゴシック"/>
              </a:rPr>
              <a:t>reporting</a:t>
            </a:r>
          </a:p>
          <a:p>
            <a:pPr marL="114300" indent="-114300">
              <a:lnSpc>
                <a:spcPct val="86000"/>
              </a:lnSpc>
              <a:buFont typeface="+mj-lt"/>
              <a:buAutoNum type="arabicPeriod"/>
            </a:pPr>
            <a:r>
              <a:rPr lang="en-US" sz="700" dirty="0">
                <a:solidFill>
                  <a:srgbClr val="000000"/>
                </a:solidFill>
                <a:latin typeface="Arial"/>
                <a:ea typeface="ＭＳ Ｐゴシック"/>
              </a:rPr>
              <a:t>SBNA loss provision of $104MM related to the STARS event which was under evaluation is not classified as an operational risk </a:t>
            </a:r>
            <a:r>
              <a:rPr lang="en-US" sz="700" dirty="0" smtClean="0">
                <a:solidFill>
                  <a:srgbClr val="000000"/>
                </a:solidFill>
                <a:latin typeface="Arial"/>
                <a:ea typeface="ＭＳ Ｐゴシック"/>
              </a:rPr>
              <a:t>loss</a:t>
            </a:r>
          </a:p>
          <a:p>
            <a:pPr marL="114300" indent="-114300">
              <a:lnSpc>
                <a:spcPct val="86000"/>
              </a:lnSpc>
              <a:buFont typeface="+mj-lt"/>
              <a:buAutoNum type="arabicPeriod"/>
            </a:pPr>
            <a:r>
              <a:rPr lang="en-US" sz="700" dirty="0">
                <a:solidFill>
                  <a:srgbClr val="000000"/>
                </a:solidFill>
                <a:latin typeface="Arial"/>
                <a:ea typeface="ＭＳ Ｐゴシック"/>
              </a:rPr>
              <a:t>Stressed Survival Period (days) </a:t>
            </a:r>
            <a:r>
              <a:rPr lang="en-US" sz="700" dirty="0" smtClean="0">
                <a:solidFill>
                  <a:srgbClr val="000000"/>
                </a:solidFill>
                <a:latin typeface="Arial"/>
                <a:ea typeface="ＭＳ Ｐゴシック"/>
              </a:rPr>
              <a:t> Nov value is an estimate</a:t>
            </a:r>
            <a:endParaRPr lang="en-US" sz="700" dirty="0">
              <a:solidFill>
                <a:srgbClr val="000000"/>
              </a:solidFill>
              <a:latin typeface="Arial"/>
              <a:ea typeface="ＭＳ Ｐゴシック"/>
            </a:endParaRPr>
          </a:p>
          <a:p>
            <a:pPr marL="114300" indent="-114300" fontAlgn="base">
              <a:lnSpc>
                <a:spcPct val="86000"/>
              </a:lnSpc>
              <a:spcBef>
                <a:spcPct val="0"/>
              </a:spcBef>
              <a:spcAft>
                <a:spcPct val="0"/>
              </a:spcAft>
              <a:buFont typeface="+mj-lt"/>
              <a:buAutoNum type="arabicPeriod"/>
            </a:pPr>
            <a:endParaRPr lang="en-US" sz="700" dirty="0">
              <a:solidFill>
                <a:srgbClr val="000000"/>
              </a:solidFill>
              <a:latin typeface="Arial"/>
              <a:ea typeface="ＭＳ Ｐゴシック"/>
              <a:sym typeface="Arial"/>
            </a:endParaRPr>
          </a:p>
        </p:txBody>
      </p:sp>
      <p:grpSp>
        <p:nvGrpSpPr>
          <p:cNvPr id="10" name="Group 9"/>
          <p:cNvGrpSpPr/>
          <p:nvPr/>
        </p:nvGrpSpPr>
        <p:grpSpPr>
          <a:xfrm>
            <a:off x="396236" y="5951135"/>
            <a:ext cx="2316000" cy="125740"/>
            <a:chOff x="372254" y="5975278"/>
            <a:chExt cx="2316000" cy="125740"/>
          </a:xfrm>
        </p:grpSpPr>
        <p:sp>
          <p:nvSpPr>
            <p:cNvPr id="11" name="TextBox 10"/>
            <p:cNvSpPr txBox="1"/>
            <p:nvPr/>
          </p:nvSpPr>
          <p:spPr>
            <a:xfrm>
              <a:off x="828771" y="5981883"/>
              <a:ext cx="1859483" cy="119135"/>
            </a:xfrm>
            <a:prstGeom prst="rect">
              <a:avLst/>
            </a:prstGeom>
            <a:noFill/>
          </p:spPr>
          <p:txBody>
            <a:bodyPr wrap="square" lIns="0" tIns="0" rIns="0" bIns="0" rtlCol="0">
              <a:spAutoFit/>
            </a:bodyPr>
            <a:lstStyle/>
            <a:p>
              <a:pPr algn="ctr">
                <a:lnSpc>
                  <a:spcPct val="86000"/>
                </a:lnSpc>
                <a:defRPr/>
              </a:pPr>
              <a:r>
                <a:rPr lang="en-US" sz="900" kern="0" dirty="0">
                  <a:solidFill>
                    <a:srgbClr val="000000"/>
                  </a:solidFill>
                  <a:latin typeface="Arial" charset="0"/>
                  <a:ea typeface="ＭＳ Ｐゴシック"/>
                </a:rPr>
                <a:t>* Reported in Santander Group RAS</a:t>
              </a:r>
            </a:p>
          </p:txBody>
        </p:sp>
        <p:sp>
          <p:nvSpPr>
            <p:cNvPr id="12" name="TextBox 11"/>
            <p:cNvSpPr txBox="1"/>
            <p:nvPr/>
          </p:nvSpPr>
          <p:spPr>
            <a:xfrm>
              <a:off x="372254" y="5975278"/>
              <a:ext cx="593022" cy="119135"/>
            </a:xfrm>
            <a:prstGeom prst="rect">
              <a:avLst/>
            </a:prstGeom>
            <a:noFill/>
          </p:spPr>
          <p:txBody>
            <a:bodyPr wrap="square" lIns="0" tIns="0" rIns="0" bIns="0" rtlCol="0">
              <a:spAutoFit/>
            </a:bodyPr>
            <a:lstStyle/>
            <a:p>
              <a:pPr>
                <a:lnSpc>
                  <a:spcPct val="86000"/>
                </a:lnSpc>
                <a:defRPr/>
              </a:pPr>
              <a:r>
                <a:rPr lang="en-GB" sz="900" b="1" kern="0" dirty="0">
                  <a:solidFill>
                    <a:srgbClr val="000000"/>
                  </a:solidFill>
                  <a:latin typeface="Arial" charset="0"/>
                  <a:ea typeface="MS PGothic" pitchFamily="34" charset="-128"/>
                </a:rPr>
                <a:t>Legend</a:t>
              </a:r>
            </a:p>
          </p:txBody>
        </p:sp>
      </p:grpSp>
    </p:spTree>
    <p:extLst>
      <p:ext uri="{BB962C8B-B14F-4D97-AF65-F5344CB8AC3E}">
        <p14:creationId xmlns:p14="http://schemas.microsoft.com/office/powerpoint/2010/main" val="1667944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28600" y="154675"/>
            <a:ext cx="8553951" cy="461665"/>
          </a:xfrm>
          <a:prstGeom prst="rect">
            <a:avLst/>
          </a:prstGeom>
          <a:noFill/>
        </p:spPr>
        <p:txBody>
          <a:bodyPr wrap="square" rtlCol="0">
            <a:spAutoFit/>
          </a:bodyPr>
          <a:lstStyle/>
          <a:p>
            <a:pPr eaLnBrk="1" fontAlgn="auto" hangingPunct="1">
              <a:spcBef>
                <a:spcPts val="0"/>
              </a:spcBef>
              <a:spcAft>
                <a:spcPts val="0"/>
              </a:spcAft>
            </a:pPr>
            <a:r>
              <a:rPr lang="en-US" b="1" dirty="0" smtClean="0">
                <a:solidFill>
                  <a:prstClr val="black"/>
                </a:solidFill>
                <a:latin typeface="Arial" panose="020B0604020202020204" pitchFamily="34" charset="0"/>
                <a:ea typeface="+mn-ea"/>
                <a:cs typeface="Arial" panose="020B0604020202020204" pitchFamily="34" charset="0"/>
              </a:rPr>
              <a:t>3. Additional Metrics – Capital Adequacy</a:t>
            </a:r>
            <a:endParaRPr lang="en-GB" b="1" dirty="0">
              <a:solidFill>
                <a:prstClr val="black"/>
              </a:solidFill>
              <a:latin typeface="Arial" panose="020B0604020202020204" pitchFamily="34" charset="0"/>
              <a:ea typeface="+mn-ea"/>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79176533"/>
              </p:ext>
            </p:extLst>
          </p:nvPr>
        </p:nvGraphicFramePr>
        <p:xfrm>
          <a:off x="334077" y="799985"/>
          <a:ext cx="7621959" cy="4672766"/>
        </p:xfrm>
        <a:graphic>
          <a:graphicData uri="http://schemas.openxmlformats.org/drawingml/2006/table">
            <a:tbl>
              <a:tblPr firstRow="1" bandRow="1"/>
              <a:tblGrid>
                <a:gridCol w="1221159"/>
                <a:gridCol w="1992573"/>
                <a:gridCol w="805218"/>
                <a:gridCol w="928048"/>
                <a:gridCol w="116840"/>
                <a:gridCol w="1247936"/>
                <a:gridCol w="1310185"/>
              </a:tblGrid>
              <a:tr h="265413">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50" b="1" dirty="0" smtClean="0">
                          <a:solidFill>
                            <a:srgbClr val="FF0000"/>
                          </a:solidFill>
                          <a:latin typeface="Arial" panose="020B0604020202020204" pitchFamily="34" charset="0"/>
                          <a:cs typeface="Arial" panose="020B0604020202020204" pitchFamily="34" charset="0"/>
                        </a:rPr>
                        <a:t>Quarterly</a:t>
                      </a:r>
                      <a:r>
                        <a:rPr lang="en-US" sz="1050" b="1" baseline="0" dirty="0" smtClean="0">
                          <a:solidFill>
                            <a:srgbClr val="FF0000"/>
                          </a:solidFill>
                          <a:latin typeface="Arial" panose="020B0604020202020204" pitchFamily="34" charset="0"/>
                          <a:cs typeface="Arial" panose="020B0604020202020204" pitchFamily="34" charset="0"/>
                        </a:rPr>
                        <a:t> Metrics</a:t>
                      </a:r>
                      <a:endParaRPr lang="en-US" sz="105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Portfolio</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bg1"/>
                          </a:solidFill>
                          <a:latin typeface="Arial" panose="020B0604020202020204" pitchFamily="34" charset="0"/>
                          <a:ea typeface="ＭＳ Ｐゴシック"/>
                          <a:cs typeface="Arial" panose="020B0604020202020204" pitchFamily="34" charset="0"/>
                        </a:rPr>
                        <a:t>Threshold</a:t>
                      </a:r>
                      <a:endParaRPr lang="en-US" sz="1000" b="1" kern="1200" dirty="0">
                        <a:solidFill>
                          <a:schemeClr val="bg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spcBef>
                          <a:spcPts val="200"/>
                        </a:spcBef>
                        <a:spcAft>
                          <a:spcPts val="200"/>
                        </a:spcAft>
                      </a:pPr>
                      <a:endParaRPr lang="en-US" sz="100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Sep</a:t>
                      </a:r>
                      <a:r>
                        <a:rPr lang="en-US" sz="1000" b="1" kern="1200" baseline="0" dirty="0" smtClean="0">
                          <a:solidFill>
                            <a:schemeClr val="tx1"/>
                          </a:solidFill>
                          <a:latin typeface="Arial" panose="020B0604020202020204" pitchFamily="34" charset="0"/>
                          <a:ea typeface="ＭＳ Ｐゴシック"/>
                          <a:cs typeface="Arial" panose="020B0604020202020204" pitchFamily="34" charset="0"/>
                        </a:rPr>
                        <a:t>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Mar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52774">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Capital adequacy</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dirty="0" smtClean="0">
                          <a:effectLst/>
                          <a:latin typeface="Arial" panose="020B0604020202020204" pitchFamily="34" charset="0"/>
                          <a:ea typeface="Calibri"/>
                          <a:cs typeface="Arial" panose="020B0604020202020204" pitchFamily="34" charset="0"/>
                        </a:rPr>
                        <a:t>Loss impact on trading portfolio</a:t>
                      </a:r>
                      <a:r>
                        <a:rPr lang="en-US" sz="1000" b="1" baseline="30000" dirty="0" smtClean="0">
                          <a:solidFill>
                            <a:schemeClr val="tx1"/>
                          </a:solidFill>
                          <a:latin typeface="Arial" panose="020B0604020202020204" pitchFamily="34" charset="0"/>
                          <a:cs typeface="Arial" panose="020B0604020202020204" pitchFamily="34" charset="0"/>
                        </a:rPr>
                        <a:t>1</a:t>
                      </a:r>
                      <a:endParaRPr lang="en-US" sz="100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1.07%</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1.05%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52774">
                <a:tc vMerge="1">
                  <a:txBody>
                    <a:bodyPr/>
                    <a:lstStyle/>
                    <a:p>
                      <a:endParaRPr lang="en-US"/>
                    </a:p>
                  </a:txBody>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000" dirty="0" smtClean="0">
                          <a:effectLst/>
                          <a:latin typeface="Arial" panose="020B0604020202020204" pitchFamily="34" charset="0"/>
                          <a:ea typeface="Calibri"/>
                          <a:cs typeface="Arial" panose="020B0604020202020204" pitchFamily="34" charset="0"/>
                        </a:rPr>
                        <a:t>GCB Concentration Risk</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$150MM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$128MM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03329">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endParaRPr lang="en-US" sz="1000" dirty="0" smtClean="0">
                        <a:effectLst/>
                        <a:latin typeface="Arial" panose="020B0604020202020204" pitchFamily="34" charset="0"/>
                        <a:ea typeface="Calibri"/>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endParaRPr lang="en-US" sz="1000" b="1" dirty="0" smtClean="0">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2774">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Annual</a:t>
                      </a:r>
                      <a:r>
                        <a:rPr lang="en-US" sz="1000" b="1" baseline="0" dirty="0" smtClean="0">
                          <a:solidFill>
                            <a:srgbClr val="FF0000"/>
                          </a:solidFill>
                          <a:latin typeface="Arial" panose="020B0604020202020204" pitchFamily="34" charset="0"/>
                          <a:cs typeface="Arial" panose="020B0604020202020204" pitchFamily="34" charset="0"/>
                        </a:rPr>
                        <a:t> Metrics</a:t>
                      </a:r>
                      <a:endParaRPr lang="en-US" sz="100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Portfolio</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baseline="0" dirty="0" smtClean="0">
                          <a:solidFill>
                            <a:schemeClr val="bg1"/>
                          </a:solidFill>
                          <a:latin typeface="Arial" panose="020B0604020202020204" pitchFamily="34" charset="0"/>
                          <a:ea typeface="ＭＳ Ｐゴシック"/>
                          <a:cs typeface="Arial" panose="020B0604020202020204" pitchFamily="34" charset="0"/>
                        </a:rPr>
                        <a:t>T</a:t>
                      </a:r>
                      <a:r>
                        <a:rPr lang="en-US" sz="1000" b="1" kern="1200" dirty="0" smtClean="0">
                          <a:solidFill>
                            <a:schemeClr val="bg1"/>
                          </a:solidFill>
                          <a:latin typeface="Arial" panose="020B0604020202020204" pitchFamily="34" charset="0"/>
                          <a:ea typeface="ＭＳ Ｐゴシック"/>
                          <a:cs typeface="Arial" panose="020B0604020202020204" pitchFamily="34" charset="0"/>
                        </a:rPr>
                        <a:t>hreshold</a:t>
                      </a:r>
                      <a:endParaRPr lang="en-US" sz="1000" b="1" kern="1200" dirty="0">
                        <a:solidFill>
                          <a:schemeClr val="bg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algn="ctr" defTabSz="457200" rtl="0" eaLnBrk="1" latinLnBrk="0" hangingPunct="1">
                        <a:lnSpc>
                          <a:spcPct val="100000"/>
                        </a:lnSpc>
                        <a:spcBef>
                          <a:spcPts val="200"/>
                        </a:spcBef>
                        <a:spcAft>
                          <a:spcPts val="200"/>
                        </a:spcAft>
                      </a:pP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Mar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05545">
                <a:tc rowSpan="8">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Capital adequacy</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dirty="0" smtClean="0">
                          <a:effectLst/>
                          <a:latin typeface="Arial" panose="020B0604020202020204" pitchFamily="34" charset="0"/>
                          <a:ea typeface="Calibri"/>
                          <a:cs typeface="Arial" panose="020B0604020202020204" pitchFamily="34" charset="0"/>
                        </a:rPr>
                        <a:t>Max deterioration in CET1 from base case to stressed case</a:t>
                      </a:r>
                      <a:endParaRPr lang="en-US" sz="100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-370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lnSpc>
                          <a:spcPct val="100000"/>
                        </a:lnSpc>
                        <a:spcBef>
                          <a:spcPts val="200"/>
                        </a:spcBef>
                        <a:spcAft>
                          <a:spcPts val="200"/>
                        </a:spcAft>
                      </a:pPr>
                      <a:endParaRPr lang="en-US" sz="1000" b="0" kern="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lnSpc>
                          <a:spcPct val="100000"/>
                        </a:lnSpc>
                        <a:spcBef>
                          <a:spcPts val="200"/>
                        </a:spcBef>
                        <a:spcAft>
                          <a:spcPts val="200"/>
                        </a:spcAft>
                      </a:pPr>
                      <a:r>
                        <a:rPr lang="en-US" sz="1000" b="1" kern="0" dirty="0" smtClean="0">
                          <a:solidFill>
                            <a:schemeClr val="tx1"/>
                          </a:solidFill>
                          <a:latin typeface="Arial" panose="020B0604020202020204" pitchFamily="34" charset="0"/>
                          <a:ea typeface="+mn-ea"/>
                          <a:cs typeface="Arial" panose="020B0604020202020204" pitchFamily="34" charset="0"/>
                        </a:rPr>
                        <a:t>-150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2774">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dirty="0" smtClean="0">
                          <a:effectLst/>
                          <a:latin typeface="Arial" panose="020B0604020202020204" pitchFamily="34" charset="0"/>
                          <a:ea typeface="Calibri"/>
                          <a:cs typeface="Arial" panose="020B0604020202020204" pitchFamily="34" charset="0"/>
                        </a:rPr>
                        <a:t>Jump to Default Top 5 over CET1</a:t>
                      </a:r>
                      <a:endParaRPr lang="en-US" sz="100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-150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kern="0" dirty="0" smtClean="0">
                          <a:solidFill>
                            <a:schemeClr val="tx1"/>
                          </a:solidFill>
                          <a:latin typeface="Arial" panose="020B0604020202020204" pitchFamily="34" charset="0"/>
                          <a:cs typeface="Arial" panose="020B0604020202020204" pitchFamily="34" charset="0"/>
                        </a:rPr>
                        <a:t>-120</a:t>
                      </a:r>
                      <a:r>
                        <a:rPr lang="en-US" sz="1000" b="1" kern="0" baseline="0" dirty="0" smtClean="0">
                          <a:solidFill>
                            <a:schemeClr val="tx1"/>
                          </a:solidFill>
                          <a:latin typeface="Arial" panose="020B0604020202020204" pitchFamily="34" charset="0"/>
                          <a:cs typeface="Arial" panose="020B0604020202020204" pitchFamily="34" charset="0"/>
                        </a:rPr>
                        <a:t> </a:t>
                      </a:r>
                      <a:r>
                        <a:rPr lang="en-US" sz="1000" b="1" kern="0" dirty="0" smtClean="0">
                          <a:solidFill>
                            <a:schemeClr val="tx1"/>
                          </a:solidFill>
                          <a:latin typeface="Arial" panose="020B0604020202020204" pitchFamily="34" charset="0"/>
                          <a:cs typeface="Arial" panose="020B0604020202020204" pitchFamily="34" charset="0"/>
                        </a:rPr>
                        <a:t>bps </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2774">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dirty="0" smtClean="0">
                          <a:effectLst/>
                          <a:latin typeface="Arial" panose="020B0604020202020204" pitchFamily="34" charset="0"/>
                          <a:ea typeface="Calibri"/>
                          <a:cs typeface="Arial" panose="020B0604020202020204" pitchFamily="34" charset="0"/>
                        </a:rPr>
                        <a:t>Impact of CVA stress</a:t>
                      </a:r>
                      <a:endParaRPr lang="en-US" sz="100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-$3.2MM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2774">
                <a:tc vMerge="1">
                  <a:txBody>
                    <a:bodyPr/>
                    <a:lstStyle/>
                    <a:p>
                      <a:endParaRPr lang="en-GB"/>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000" dirty="0" smtClean="0">
                          <a:effectLst/>
                          <a:latin typeface="Arial" panose="020B0604020202020204" pitchFamily="34" charset="0"/>
                          <a:ea typeface="Calibri"/>
                          <a:cs typeface="Arial" panose="020B0604020202020204" pitchFamily="34" charset="0"/>
                        </a:rPr>
                        <a:t>Op Risk stressed</a:t>
                      </a:r>
                      <a:r>
                        <a:rPr lang="en-US" sz="1000" baseline="0" dirty="0" smtClean="0">
                          <a:effectLst/>
                          <a:latin typeface="Arial" panose="020B0604020202020204" pitchFamily="34" charset="0"/>
                          <a:ea typeface="Calibri"/>
                          <a:cs typeface="Arial" panose="020B0604020202020204" pitchFamily="34" charset="0"/>
                        </a:rPr>
                        <a:t> losses</a:t>
                      </a:r>
                      <a:endParaRPr lang="en-US" sz="1000" dirty="0" smtClean="0">
                        <a:effectLst/>
                        <a:latin typeface="Arial" panose="020B0604020202020204" pitchFamily="34" charset="0"/>
                        <a:ea typeface="Calibri"/>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35%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31.6%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05545">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000" dirty="0" smtClean="0">
                          <a:effectLst/>
                          <a:latin typeface="Arial" panose="020B0604020202020204" pitchFamily="34" charset="0"/>
                          <a:ea typeface="Calibri"/>
                          <a:cs typeface="Arial" panose="020B0604020202020204" pitchFamily="34" charset="0"/>
                        </a:rPr>
                        <a:t>Worst forecasted</a:t>
                      </a:r>
                      <a:r>
                        <a:rPr lang="en-US" sz="1000" baseline="0" dirty="0" smtClean="0">
                          <a:effectLst/>
                          <a:latin typeface="Arial" panose="020B0604020202020204" pitchFamily="34" charset="0"/>
                          <a:ea typeface="Calibri"/>
                          <a:cs typeface="Arial" panose="020B0604020202020204" pitchFamily="34" charset="0"/>
                        </a:rPr>
                        <a:t> CET1 fully loaded ratio under normal conditions</a:t>
                      </a:r>
                      <a:endParaRPr lang="en-US" sz="1000" dirty="0" smtClean="0">
                        <a:effectLst/>
                        <a:latin typeface="Arial" panose="020B0604020202020204" pitchFamily="34" charset="0"/>
                        <a:ea typeface="Calibri"/>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10.25%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12.24%</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91270">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000" dirty="0" smtClean="0">
                          <a:effectLst/>
                          <a:latin typeface="Arial" panose="020B0604020202020204" pitchFamily="34" charset="0"/>
                          <a:ea typeface="Calibri"/>
                          <a:cs typeface="Arial" panose="020B0604020202020204" pitchFamily="34" charset="0"/>
                        </a:rPr>
                        <a:t>Worst forecasted</a:t>
                      </a:r>
                      <a:r>
                        <a:rPr lang="en-US" sz="1000" baseline="0" dirty="0" smtClean="0">
                          <a:effectLst/>
                          <a:latin typeface="Arial" panose="020B0604020202020204" pitchFamily="34" charset="0"/>
                          <a:ea typeface="Calibri"/>
                          <a:cs typeface="Arial" panose="020B0604020202020204" pitchFamily="34" charset="0"/>
                        </a:rPr>
                        <a:t> CET1 fully loaded ratio under stressed conditions</a:t>
                      </a:r>
                      <a:endParaRPr lang="en-US" sz="1000" dirty="0" smtClean="0">
                        <a:effectLst/>
                        <a:latin typeface="Arial" panose="020B0604020202020204" pitchFamily="34" charset="0"/>
                        <a:ea typeface="Calibri"/>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6.55%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10.41%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20214">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000" dirty="0" smtClean="0">
                          <a:effectLst/>
                          <a:latin typeface="Arial" panose="020B0604020202020204" pitchFamily="34" charset="0"/>
                          <a:ea typeface="Calibri"/>
                          <a:cs typeface="Arial" panose="020B0604020202020204" pitchFamily="34" charset="0"/>
                        </a:rPr>
                        <a:t>Worst forecasted</a:t>
                      </a:r>
                      <a:r>
                        <a:rPr lang="en-US" sz="1000" baseline="0" dirty="0" smtClean="0">
                          <a:effectLst/>
                          <a:latin typeface="Arial" panose="020B0604020202020204" pitchFamily="34" charset="0"/>
                          <a:ea typeface="Calibri"/>
                          <a:cs typeface="Arial" panose="020B0604020202020204" pitchFamily="34" charset="0"/>
                        </a:rPr>
                        <a:t> Tier 1 Leverage fully loaded ratio under normal conditions</a:t>
                      </a:r>
                      <a:endParaRPr lang="en-US" sz="1000" dirty="0" smtClean="0">
                        <a:effectLst/>
                        <a:latin typeface="Arial" panose="020B0604020202020204" pitchFamily="34" charset="0"/>
                        <a:ea typeface="Calibri"/>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0" strike="noStrike" kern="1200" baseline="0" dirty="0" smtClean="0">
                          <a:solidFill>
                            <a:schemeClr val="tx1"/>
                          </a:solidFill>
                          <a:latin typeface="Arial" panose="020B0604020202020204" pitchFamily="34" charset="0"/>
                          <a:ea typeface="+mn-ea"/>
                          <a:cs typeface="Arial" panose="020B0604020202020204" pitchFamily="34" charset="0"/>
                        </a:rPr>
                        <a:t>10.00%</a:t>
                      </a:r>
                      <a:endParaRPr lang="en-US" sz="1000" b="0" strike="noStrike" kern="1200" baseline="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strike="noStrike" baseline="0" dirty="0" smtClean="0">
                          <a:solidFill>
                            <a:schemeClr val="tx1"/>
                          </a:solidFill>
                          <a:latin typeface="Arial" panose="020B0604020202020204" pitchFamily="34" charset="0"/>
                          <a:cs typeface="Arial" panose="020B0604020202020204" pitchFamily="34" charset="0"/>
                        </a:rPr>
                        <a:t>11.45%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64806">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000" dirty="0" smtClean="0">
                          <a:effectLst/>
                          <a:latin typeface="Arial" panose="020B0604020202020204" pitchFamily="34" charset="0"/>
                          <a:ea typeface="Calibri"/>
                          <a:cs typeface="Arial" panose="020B0604020202020204" pitchFamily="34" charset="0"/>
                        </a:rPr>
                        <a:t>Worst forecasted</a:t>
                      </a:r>
                      <a:r>
                        <a:rPr lang="en-US" sz="1000" baseline="0" dirty="0" smtClean="0">
                          <a:effectLst/>
                          <a:latin typeface="Arial" panose="020B0604020202020204" pitchFamily="34" charset="0"/>
                          <a:ea typeface="Calibri"/>
                          <a:cs typeface="Arial" panose="020B0604020202020204" pitchFamily="34" charset="0"/>
                        </a:rPr>
                        <a:t> Tier 1 Leverage fully loaded ratio under stressed conditions</a:t>
                      </a:r>
                      <a:endParaRPr lang="en-US" sz="1000" dirty="0" smtClean="0">
                        <a:effectLst/>
                        <a:latin typeface="Arial" panose="020B0604020202020204" pitchFamily="34" charset="0"/>
                        <a:ea typeface="Calibri"/>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0" strike="noStrike" kern="1200" baseline="0" dirty="0" smtClean="0">
                          <a:solidFill>
                            <a:schemeClr val="tx1"/>
                          </a:solidFill>
                          <a:latin typeface="Arial" panose="020B0604020202020204" pitchFamily="34" charset="0"/>
                          <a:ea typeface="+mn-ea"/>
                          <a:cs typeface="Arial" panose="020B0604020202020204" pitchFamily="34" charset="0"/>
                        </a:rPr>
                        <a:t>6.35%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strike="noStrike" baseline="0" dirty="0" smtClean="0">
                          <a:solidFill>
                            <a:schemeClr val="tx1"/>
                          </a:solidFill>
                          <a:latin typeface="Arial" panose="020B0604020202020204" pitchFamily="34" charset="0"/>
                          <a:cs typeface="Arial" panose="020B0604020202020204" pitchFamily="34" charset="0"/>
                        </a:rPr>
                        <a:t>9.03%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2511650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58525" y="152400"/>
            <a:ext cx="8553951" cy="461665"/>
          </a:xfrm>
          <a:prstGeom prst="rect">
            <a:avLst/>
          </a:prstGeom>
          <a:noFill/>
        </p:spPr>
        <p:txBody>
          <a:bodyPr wrap="square" rtlCol="0">
            <a:spAutoFit/>
          </a:bodyPr>
          <a:lstStyle>
            <a:defPPr>
              <a:defRPr lang="en-US"/>
            </a:defPPr>
            <a:lvl1pPr>
              <a:defRPr sz="2400" b="1">
                <a:latin typeface="Arial" panose="020B0604020202020204" pitchFamily="34" charset="0"/>
                <a:cs typeface="Arial" panose="020B0604020202020204" pitchFamily="34" charset="0"/>
              </a:defRPr>
            </a:lvl1pPr>
          </a:lstStyle>
          <a:p>
            <a:pPr eaLnBrk="1" fontAlgn="auto" hangingPunct="1">
              <a:spcBef>
                <a:spcPts val="0"/>
              </a:spcBef>
              <a:spcAft>
                <a:spcPts val="0"/>
              </a:spcAft>
            </a:pPr>
            <a:r>
              <a:rPr lang="en-US" dirty="0" smtClean="0">
                <a:solidFill>
                  <a:prstClr val="black"/>
                </a:solidFill>
                <a:ea typeface="+mn-ea"/>
              </a:rPr>
              <a:t>3. Additional Metrics – Credit Risk</a:t>
            </a:r>
            <a:endParaRPr lang="en-GB" dirty="0">
              <a:solidFill>
                <a:prstClr val="black"/>
              </a:solidFill>
              <a:ea typeface="+mn-ea"/>
            </a:endParaRPr>
          </a:p>
        </p:txBody>
      </p:sp>
      <p:graphicFrame>
        <p:nvGraphicFramePr>
          <p:cNvPr id="5" name="Table 4"/>
          <p:cNvGraphicFramePr>
            <a:graphicFrameLocks noGrp="1"/>
          </p:cNvGraphicFramePr>
          <p:nvPr>
            <p:extLst>
              <p:ext uri="{D42A27DB-BD31-4B8C-83A1-F6EECF244321}">
                <p14:modId xmlns:p14="http://schemas.microsoft.com/office/powerpoint/2010/main" val="1304348674"/>
              </p:ext>
            </p:extLst>
          </p:nvPr>
        </p:nvGraphicFramePr>
        <p:xfrm>
          <a:off x="354061" y="784345"/>
          <a:ext cx="6598903" cy="2511595"/>
        </p:xfrm>
        <a:graphic>
          <a:graphicData uri="http://schemas.openxmlformats.org/drawingml/2006/table">
            <a:tbl>
              <a:tblPr firstRow="1" bandRow="1"/>
              <a:tblGrid>
                <a:gridCol w="1017539"/>
                <a:gridCol w="1377764"/>
                <a:gridCol w="606388"/>
                <a:gridCol w="698887"/>
                <a:gridCol w="92500"/>
                <a:gridCol w="935275"/>
                <a:gridCol w="935275"/>
                <a:gridCol w="935275"/>
              </a:tblGrid>
              <a:tr h="269542">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Monthly</a:t>
                      </a:r>
                      <a:r>
                        <a:rPr lang="en-US" sz="1000" b="1" baseline="0" dirty="0" smtClean="0">
                          <a:solidFill>
                            <a:srgbClr val="FF0000"/>
                          </a:solidFill>
                          <a:latin typeface="Arial" panose="020B0604020202020204" pitchFamily="34" charset="0"/>
                          <a:cs typeface="Arial" panose="020B0604020202020204" pitchFamily="34" charset="0"/>
                        </a:rPr>
                        <a:t> Metrics</a:t>
                      </a:r>
                      <a:endParaRPr lang="en-US" sz="100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Portfolio</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bg1"/>
                          </a:solidFill>
                          <a:latin typeface="Arial" panose="020B0604020202020204" pitchFamily="34" charset="0"/>
                          <a:ea typeface="ＭＳ Ｐゴシック"/>
                          <a:cs typeface="Arial" panose="020B0604020202020204" pitchFamily="34" charset="0"/>
                        </a:rPr>
                        <a:t>Threshold</a:t>
                      </a:r>
                      <a:endParaRPr lang="en-US" sz="1000" b="1" kern="1200" dirty="0">
                        <a:solidFill>
                          <a:schemeClr val="bg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spcBef>
                          <a:spcPts val="200"/>
                        </a:spcBef>
                        <a:spcAft>
                          <a:spcPts val="200"/>
                        </a:spcAft>
                      </a:pPr>
                      <a:endParaRPr lang="en-US" sz="100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Nov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Oct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Sep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69542">
                <a:tc rowSpan="6">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 risk</a:t>
                      </a:r>
                      <a:r>
                        <a:rPr lang="en-US" sz="1000" b="1" baseline="0" dirty="0" smtClean="0">
                          <a:solidFill>
                            <a:schemeClr val="tx1"/>
                          </a:solidFill>
                          <a:latin typeface="Arial" panose="020B0604020202020204" pitchFamily="34" charset="0"/>
                          <a:cs typeface="Arial" panose="020B0604020202020204" pitchFamily="34" charset="0"/>
                        </a:rPr>
                        <a:t> (losses)</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chemeClr val="tx1"/>
                          </a:solidFill>
                          <a:effectLst/>
                          <a:latin typeface="Arial" panose="020B0604020202020204" pitchFamily="34" charset="0"/>
                          <a:cs typeface="Arial" panose="020B0604020202020204" pitchFamily="34" charset="0"/>
                        </a:rPr>
                        <a:t>Cost</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 of Credit</a:t>
                      </a:r>
                      <a:endParaRPr lang="en-US" sz="1000" b="0" i="0" u="none" strike="noStrike" dirty="0" smtClean="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sng" strike="noStrike" dirty="0" smtClean="0">
                          <a:solidFill>
                            <a:srgbClr val="000000"/>
                          </a:solidFill>
                          <a:effectLst/>
                          <a:latin typeface="Arial" panose="020B0604020202020204" pitchFamily="34" charset="0"/>
                          <a:cs typeface="Arial" panose="020B0604020202020204" pitchFamily="34" charset="0"/>
                        </a:rPr>
                        <a:t>&gt;</a:t>
                      </a:r>
                      <a:r>
                        <a:rPr lang="en-US" sz="1000" b="0" i="0" u="none" strike="noStrike" dirty="0" smtClean="0">
                          <a:solidFill>
                            <a:srgbClr val="000000"/>
                          </a:solidFill>
                          <a:effectLst/>
                          <a:latin typeface="Arial" panose="020B0604020202020204" pitchFamily="34" charset="0"/>
                          <a:cs typeface="Arial" panose="020B0604020202020204" pitchFamily="34" charset="0"/>
                        </a:rPr>
                        <a:t>0.5%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rgbClr val="000000"/>
                          </a:solidFill>
                          <a:effectLst/>
                          <a:latin typeface="Arial"/>
                        </a:rPr>
                        <a:t>0.25%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a:solidFill>
                            <a:srgbClr val="000000"/>
                          </a:solidFill>
                          <a:effectLst/>
                          <a:latin typeface="Arial"/>
                        </a:rPr>
                        <a:t>0.34%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0.32%</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69542">
                <a:tc vMerge="1">
                  <a:txBody>
                    <a:bodyPr/>
                    <a:lstStyle/>
                    <a:p>
                      <a:endParaRPr lang="en-US"/>
                    </a:p>
                  </a:txBody>
                  <a:tcPr/>
                </a:tc>
                <a:tc vMerge="1">
                  <a:txBody>
                    <a:bodyPr/>
                    <a:lstStyle/>
                    <a:p>
                      <a:pPr marL="0" marR="0" indent="0" algn="l" defTabSz="457200" rtl="0" eaLnBrk="1" fontAlgn="b" latinLnBrk="0" hangingPunct="1">
                        <a:lnSpc>
                          <a:spcPct val="100000"/>
                        </a:lnSpc>
                        <a:spcBef>
                          <a:spcPts val="200"/>
                        </a:spcBef>
                        <a:spcAft>
                          <a:spcPts val="200"/>
                        </a:spcAft>
                        <a:buClrTx/>
                        <a:buSzTx/>
                        <a:buFontTx/>
                        <a:buNone/>
                        <a:tabLst/>
                        <a:defRPr/>
                      </a:pPr>
                      <a:endParaRPr lang="en-US" sz="1000" b="0" i="0" u="none" strike="noStrike" dirty="0" smtClean="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SC</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sng" strike="noStrike" dirty="0" smtClean="0">
                          <a:solidFill>
                            <a:srgbClr val="000000"/>
                          </a:solidFill>
                          <a:effectLst/>
                          <a:latin typeface="Arial" panose="020B0604020202020204" pitchFamily="34" charset="0"/>
                          <a:cs typeface="Arial" panose="020B0604020202020204" pitchFamily="34" charset="0"/>
                        </a:rPr>
                        <a:t>&gt;</a:t>
                      </a:r>
                      <a:r>
                        <a:rPr lang="en-US" sz="1000" b="0" i="0" u="none" strike="noStrike" dirty="0" smtClean="0">
                          <a:solidFill>
                            <a:srgbClr val="000000"/>
                          </a:solidFill>
                          <a:effectLst/>
                          <a:latin typeface="Arial" panose="020B0604020202020204" pitchFamily="34" charset="0"/>
                          <a:cs typeface="Arial" panose="020B0604020202020204" pitchFamily="34" charset="0"/>
                        </a:rPr>
                        <a:t>11.00%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1" i="0" u="none" strike="noStrike" dirty="0" smtClean="0">
                          <a:solidFill>
                            <a:srgbClr val="000000"/>
                          </a:solidFill>
                          <a:effectLst/>
                          <a:latin typeface="Arial" panose="020B0604020202020204" pitchFamily="34" charset="0"/>
                          <a:cs typeface="Arial" panose="020B0604020202020204" pitchFamily="34" charset="0"/>
                        </a:rPr>
                        <a:t>8.3%</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000" b="0" i="0" u="none" strike="noStrike" dirty="0" smtClean="0">
                          <a:solidFill>
                            <a:srgbClr val="000000"/>
                          </a:solidFill>
                          <a:effectLst/>
                          <a:latin typeface="Arial" panose="020B0604020202020204" pitchFamily="34" charset="0"/>
                          <a:cs typeface="Arial" panose="020B0604020202020204" pitchFamily="34" charset="0"/>
                        </a:rPr>
                        <a:t>8.4%</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000" b="0" i="0" u="none" strike="noStrike" dirty="0" smtClean="0">
                          <a:solidFill>
                            <a:srgbClr val="000000"/>
                          </a:solidFill>
                          <a:effectLst/>
                          <a:latin typeface="Arial" panose="020B0604020202020204" pitchFamily="34" charset="0"/>
                          <a:cs typeface="Arial" panose="020B0604020202020204" pitchFamily="34" charset="0"/>
                        </a:rPr>
                        <a:t>-1.00%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69542">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NPL Entries</a:t>
                      </a:r>
                      <a:r>
                        <a:rPr lang="en-US" sz="1000" b="0" i="0" u="none" strike="noStrike" kern="1200" baseline="0" dirty="0" smtClean="0">
                          <a:solidFill>
                            <a:schemeClr val="tx1"/>
                          </a:solidFill>
                          <a:effectLst/>
                          <a:latin typeface="Arial" panose="020B0604020202020204" pitchFamily="34" charset="0"/>
                          <a:ea typeface="+mn-ea"/>
                          <a:cs typeface="Arial" panose="020B0604020202020204" pitchFamily="34" charset="0"/>
                        </a:rPr>
                        <a:t> (VMG)</a:t>
                      </a:r>
                      <a:endParaRPr lang="en-US" sz="10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sng" strike="noStrike" dirty="0" smtClean="0">
                          <a:solidFill>
                            <a:srgbClr val="000000"/>
                          </a:solidFill>
                          <a:effectLst/>
                          <a:latin typeface="Arial" panose="020B0604020202020204" pitchFamily="34" charset="0"/>
                          <a:cs typeface="Arial" panose="020B0604020202020204" pitchFamily="34" charset="0"/>
                        </a:rPr>
                        <a:t>&gt;</a:t>
                      </a:r>
                      <a:r>
                        <a:rPr lang="en-US" sz="1000" b="0" i="0" u="none" strike="noStrike" dirty="0" smtClean="0">
                          <a:solidFill>
                            <a:srgbClr val="000000"/>
                          </a:solidFill>
                          <a:effectLst/>
                          <a:latin typeface="Arial" panose="020B0604020202020204" pitchFamily="34" charset="0"/>
                          <a:cs typeface="Arial" panose="020B0604020202020204" pitchFamily="34" charset="0"/>
                        </a:rPr>
                        <a:t>0.25%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rgbClr val="000000"/>
                          </a:solidFill>
                          <a:effectLst/>
                          <a:latin typeface="Arial"/>
                        </a:rPr>
                        <a:t>-0.01%</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a:solidFill>
                            <a:srgbClr val="000000"/>
                          </a:solidFill>
                          <a:effectLst/>
                          <a:latin typeface="Arial"/>
                        </a:rPr>
                        <a:t>0.00%</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-0.06%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69542">
                <a:tc vMerge="1">
                  <a:txBody>
                    <a:bodyPr/>
                    <a:lstStyle/>
                    <a:p>
                      <a:endParaRPr lang="en-GB"/>
                    </a:p>
                  </a:txBody>
                  <a:tcPr/>
                </a:tc>
                <a:tc vMerge="1">
                  <a:txBody>
                    <a:bodyPr/>
                    <a:lstStyle/>
                    <a:p>
                      <a:pPr marL="0" marR="0" indent="0" algn="l" defTabSz="457200" rtl="0" eaLnBrk="1" fontAlgn="b" latinLnBrk="0" hangingPunct="1">
                        <a:lnSpc>
                          <a:spcPct val="100000"/>
                        </a:lnSpc>
                        <a:spcBef>
                          <a:spcPts val="200"/>
                        </a:spcBef>
                        <a:spcAft>
                          <a:spcPts val="200"/>
                        </a:spcAft>
                        <a:buClrTx/>
                        <a:buSzTx/>
                        <a:buFontTx/>
                        <a:buNone/>
                        <a:tabLst/>
                        <a:defRPr/>
                      </a:pP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baseline="0" dirty="0" smtClean="0">
                          <a:latin typeface="Arial" panose="020B0604020202020204" pitchFamily="34" charset="0"/>
                          <a:cs typeface="Arial" panose="020B0604020202020204" pitchFamily="34" charset="0"/>
                        </a:rPr>
                        <a:t>SC</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sng" strike="noStrike" dirty="0" smtClean="0">
                          <a:solidFill>
                            <a:srgbClr val="000000"/>
                          </a:solidFill>
                          <a:effectLst/>
                          <a:latin typeface="Arial" panose="020B0604020202020204" pitchFamily="34" charset="0"/>
                          <a:cs typeface="Arial" panose="020B0604020202020204" pitchFamily="34" charset="0"/>
                        </a:rPr>
                        <a:t>&gt;</a:t>
                      </a:r>
                      <a:r>
                        <a:rPr lang="en-US" sz="1000" b="0" i="0" u="none" strike="noStrike" dirty="0" smtClean="0">
                          <a:solidFill>
                            <a:srgbClr val="000000"/>
                          </a:solidFill>
                          <a:effectLst/>
                          <a:latin typeface="Arial" panose="020B0604020202020204" pitchFamily="34" charset="0"/>
                          <a:cs typeface="Arial" panose="020B0604020202020204" pitchFamily="34" charset="0"/>
                        </a:rPr>
                        <a:t>0.6%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000" b="1" i="0" u="none" strike="noStrike" kern="1200" dirty="0" smtClean="0">
                          <a:solidFill>
                            <a:srgbClr val="000000"/>
                          </a:solidFill>
                          <a:effectLst/>
                          <a:latin typeface="Arial" panose="020B0604020202020204" pitchFamily="34" charset="0"/>
                          <a:ea typeface="+mn-ea"/>
                          <a:cs typeface="Arial" panose="020B0604020202020204" pitchFamily="34" charset="0"/>
                        </a:rPr>
                        <a:t>0.16%</a:t>
                      </a:r>
                      <a:endParaRPr lang="en-US" sz="1000" b="1"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0.04%</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000" b="0" i="0" u="none" strike="noStrike" dirty="0" smtClean="0">
                          <a:solidFill>
                            <a:srgbClr val="000000"/>
                          </a:solidFill>
                          <a:effectLst/>
                          <a:latin typeface="Arial" panose="020B0604020202020204" pitchFamily="34" charset="0"/>
                          <a:cs typeface="Arial" panose="020B0604020202020204" pitchFamily="34" charset="0"/>
                        </a:rPr>
                        <a:t>-0.002%</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69542">
                <a:tc vMerge="1">
                  <a:txBody>
                    <a:bodyPr/>
                    <a:lstStyle/>
                    <a:p>
                      <a:endParaRPr lang="en-GB"/>
                    </a:p>
                  </a:txBody>
                  <a:tcPr/>
                </a:tc>
                <a:tc rowSpan="2">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NPL Coverage Ratio (%)</a:t>
                      </a:r>
                      <a:endParaRPr lang="en-US" sz="10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sng" strike="noStrike" dirty="0" smtClean="0">
                          <a:solidFill>
                            <a:srgbClr val="000000"/>
                          </a:solidFill>
                          <a:effectLst/>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80%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rgbClr val="000000"/>
                          </a:solidFill>
                          <a:effectLst/>
                          <a:latin typeface="Arial"/>
                        </a:rPr>
                        <a:t>93.1%</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a:solidFill>
                            <a:srgbClr val="000000"/>
                          </a:solidFill>
                          <a:effectLst/>
                          <a:latin typeface="Arial"/>
                        </a:rPr>
                        <a:t>101.7%</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101%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6954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indent="0" algn="l" defTabSz="457200" rtl="0" eaLnBrk="1" fontAlgn="b" latinLnBrk="0" hangingPunct="1">
                        <a:lnSpc>
                          <a:spcPct val="100000"/>
                        </a:lnSpc>
                        <a:spcBef>
                          <a:spcPts val="200"/>
                        </a:spcBef>
                        <a:spcAft>
                          <a:spcPts val="200"/>
                        </a:spcAft>
                        <a:buClrTx/>
                        <a:buSzTx/>
                        <a:buFontTx/>
                        <a:buNone/>
                        <a:tabLst/>
                        <a:defRPr/>
                      </a:pPr>
                      <a:endParaRPr lang="en-US" sz="10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baseline="0" dirty="0" smtClean="0">
                          <a:latin typeface="Arial" panose="020B0604020202020204" pitchFamily="34" charset="0"/>
                          <a:cs typeface="Arial" panose="020B0604020202020204" pitchFamily="34" charset="0"/>
                        </a:rPr>
                        <a:t>SC</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sng" strike="noStrike" dirty="0" smtClean="0">
                          <a:solidFill>
                            <a:srgbClr val="000000"/>
                          </a:solidFill>
                          <a:effectLst/>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250%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268.6%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279.6%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282%</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355259">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a:t>
                      </a:r>
                      <a:r>
                        <a:rPr lang="en-US" sz="1000" b="1" baseline="0" dirty="0" smtClean="0">
                          <a:solidFill>
                            <a:schemeClr val="tx1"/>
                          </a:solidFill>
                          <a:latin typeface="Arial" panose="020B0604020202020204" pitchFamily="34" charset="0"/>
                          <a:cs typeface="Arial" panose="020B0604020202020204" pitchFamily="34" charset="0"/>
                        </a:rPr>
                        <a:t> risk (concentration)</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000" dirty="0" smtClean="0">
                          <a:effectLst/>
                          <a:latin typeface="Arial" panose="020B0604020202020204" pitchFamily="34" charset="0"/>
                          <a:ea typeface="Calibri"/>
                          <a:cs typeface="Arial" panose="020B0604020202020204" pitchFamily="34" charset="0"/>
                        </a:rPr>
                        <a:t>Top 20 Financial Institutions</a:t>
                      </a:r>
                      <a:r>
                        <a:rPr lang="en-US" sz="1000" baseline="0" dirty="0" smtClean="0">
                          <a:effectLst/>
                          <a:latin typeface="Arial" panose="020B0604020202020204" pitchFamily="34" charset="0"/>
                          <a:ea typeface="Calibri"/>
                          <a:cs typeface="Arial" panose="020B0604020202020204" pitchFamily="34" charset="0"/>
                        </a:rPr>
                        <a:t> exposure</a:t>
                      </a:r>
                      <a:endParaRPr lang="en-US" sz="1000" dirty="0" smtClean="0">
                        <a:effectLst/>
                        <a:latin typeface="Arial" panose="020B0604020202020204" pitchFamily="34" charset="0"/>
                        <a:ea typeface="Calibri"/>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&gt;7.0%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rgbClr val="000000"/>
                          </a:solidFill>
                          <a:effectLst/>
                          <a:latin typeface="Arial"/>
                        </a:rPr>
                        <a:t>3.44%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a:solidFill>
                            <a:srgbClr val="000000"/>
                          </a:solidFill>
                          <a:effectLst/>
                          <a:latin typeface="Arial"/>
                        </a:rPr>
                        <a:t>3.51%</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4.1%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6954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Large exposures</a:t>
                      </a:r>
                      <a:endParaRPr lang="en-US" sz="10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none" strike="noStrike" dirty="0" smtClean="0">
                          <a:solidFill>
                            <a:srgbClr val="000000"/>
                          </a:solidFill>
                          <a:effectLst/>
                          <a:latin typeface="Arial" panose="020B0604020202020204" pitchFamily="34" charset="0"/>
                          <a:cs typeface="Arial" panose="020B0604020202020204" pitchFamily="34" charset="0"/>
                        </a:rPr>
                        <a:t>N/A</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rgbClr val="000000"/>
                          </a:solidFill>
                          <a:effectLst/>
                          <a:latin typeface="Arial"/>
                        </a:rPr>
                        <a:t>16.38%</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a:solidFill>
                            <a:srgbClr val="000000"/>
                          </a:solidFill>
                          <a:effectLst/>
                          <a:latin typeface="Arial"/>
                        </a:rPr>
                        <a:t>15.26%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36%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bl>
          </a:graphicData>
        </a:graphic>
      </p:graphicFrame>
    </p:spTree>
    <p:extLst>
      <p:ext uri="{BB962C8B-B14F-4D97-AF65-F5344CB8AC3E}">
        <p14:creationId xmlns:p14="http://schemas.microsoft.com/office/powerpoint/2010/main" val="26419273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8525" y="152400"/>
            <a:ext cx="8553951" cy="461665"/>
          </a:xfrm>
          <a:prstGeom prst="rect">
            <a:avLst/>
          </a:prstGeom>
          <a:noFill/>
        </p:spPr>
        <p:txBody>
          <a:bodyPr wrap="square" rtlCol="0">
            <a:spAutoFit/>
          </a:bodyPr>
          <a:lstStyle>
            <a:defPPr>
              <a:defRPr lang="en-US"/>
            </a:defPPr>
            <a:lvl1pPr>
              <a:defRPr sz="2400" b="1">
                <a:latin typeface="Arial" panose="020B0604020202020204" pitchFamily="34" charset="0"/>
                <a:cs typeface="Arial" panose="020B0604020202020204" pitchFamily="34" charset="0"/>
              </a:defRPr>
            </a:lvl1pPr>
          </a:lstStyle>
          <a:p>
            <a:pPr eaLnBrk="1" fontAlgn="auto" hangingPunct="1">
              <a:spcBef>
                <a:spcPts val="0"/>
              </a:spcBef>
              <a:spcAft>
                <a:spcPts val="0"/>
              </a:spcAft>
            </a:pPr>
            <a:r>
              <a:rPr lang="en-US" dirty="0" smtClean="0">
                <a:solidFill>
                  <a:prstClr val="black"/>
                </a:solidFill>
                <a:ea typeface="+mn-ea"/>
              </a:rPr>
              <a:t>3. Additional Metrics – Operational Risk</a:t>
            </a:r>
            <a:endParaRPr lang="en-GB" dirty="0">
              <a:solidFill>
                <a:prstClr val="black"/>
              </a:solidFill>
              <a:ea typeface="+mn-ea"/>
            </a:endParaRPr>
          </a:p>
        </p:txBody>
      </p:sp>
      <p:graphicFrame>
        <p:nvGraphicFramePr>
          <p:cNvPr id="5" name="Table 4"/>
          <p:cNvGraphicFramePr>
            <a:graphicFrameLocks noGrp="1"/>
          </p:cNvGraphicFramePr>
          <p:nvPr>
            <p:extLst>
              <p:ext uri="{D42A27DB-BD31-4B8C-83A1-F6EECF244321}">
                <p14:modId xmlns:p14="http://schemas.microsoft.com/office/powerpoint/2010/main" val="2102529980"/>
              </p:ext>
            </p:extLst>
          </p:nvPr>
        </p:nvGraphicFramePr>
        <p:xfrm>
          <a:off x="340413" y="769026"/>
          <a:ext cx="6611793" cy="4855054"/>
        </p:xfrm>
        <a:graphic>
          <a:graphicData uri="http://schemas.openxmlformats.org/drawingml/2006/table">
            <a:tbl>
              <a:tblPr firstRow="1" bandRow="1"/>
              <a:tblGrid>
                <a:gridCol w="871830"/>
                <a:gridCol w="1516991"/>
                <a:gridCol w="614996"/>
                <a:gridCol w="676495"/>
                <a:gridCol w="102499"/>
                <a:gridCol w="942994"/>
                <a:gridCol w="942994"/>
                <a:gridCol w="942994"/>
              </a:tblGrid>
              <a:tr h="23535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Monthly</a:t>
                      </a:r>
                      <a:r>
                        <a:rPr lang="en-US" sz="1000" b="1" baseline="0" dirty="0" smtClean="0">
                          <a:solidFill>
                            <a:srgbClr val="FF0000"/>
                          </a:solidFill>
                          <a:latin typeface="Arial" panose="020B0604020202020204" pitchFamily="34" charset="0"/>
                          <a:cs typeface="Arial" panose="020B0604020202020204" pitchFamily="34" charset="0"/>
                        </a:rPr>
                        <a:t> Metrics</a:t>
                      </a:r>
                      <a:endParaRPr lang="en-US" sz="100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Portfolio</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bg1"/>
                          </a:solidFill>
                          <a:latin typeface="Arial" panose="020B0604020202020204" pitchFamily="34" charset="0"/>
                          <a:ea typeface="ＭＳ Ｐゴシック"/>
                          <a:cs typeface="Arial" panose="020B0604020202020204" pitchFamily="34" charset="0"/>
                        </a:rPr>
                        <a:t>Threshold</a:t>
                      </a:r>
                      <a:endParaRPr lang="en-US" sz="1000" b="1" kern="1200" dirty="0">
                        <a:solidFill>
                          <a:schemeClr val="bg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algn="ctr" defTabSz="457200" rtl="0" eaLnBrk="1" latinLnBrk="0" hangingPunct="1">
                        <a:lnSpc>
                          <a:spcPct val="100000"/>
                        </a:lnSpc>
                        <a:spcBef>
                          <a:spcPts val="200"/>
                        </a:spcBef>
                        <a:spcAft>
                          <a:spcPts val="200"/>
                        </a:spcAft>
                      </a:pP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Nov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Oct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Sep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35358">
                <a:tc rowSpan="16">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Operational risk</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Relevant OR Events R1 (number)</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&gt;4%</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2.5%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2.6%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5358">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SC</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spcBef>
                          <a:spcPts val="200"/>
                        </a:spcBef>
                        <a:spcAft>
                          <a:spcPts val="200"/>
                        </a:spcAft>
                      </a:pP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1" dirty="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0.4%</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0.5%</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5358">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BSPR</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spcBef>
                          <a:spcPts val="200"/>
                        </a:spcBef>
                        <a:spcAft>
                          <a:spcPts val="200"/>
                        </a:spcAft>
                      </a:pP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1" dirty="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chemeClr val="tx1"/>
                          </a:solidFill>
                          <a:latin typeface="Arial" panose="020B0604020202020204" pitchFamily="34" charset="0"/>
                          <a:cs typeface="Arial" panose="020B0604020202020204" pitchFamily="34" charset="0"/>
                        </a:rPr>
                        <a:t>0%</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0%</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0%</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5358">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SSLLC</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spcBef>
                          <a:spcPts val="200"/>
                        </a:spcBef>
                        <a:spcAft>
                          <a:spcPts val="200"/>
                        </a:spcAft>
                      </a:pP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1" dirty="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23%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20%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17%</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r h="235358">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BSI</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spcBef>
                          <a:spcPts val="200"/>
                        </a:spcBef>
                        <a:spcAft>
                          <a:spcPts val="200"/>
                        </a:spcAft>
                      </a:pP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1" dirty="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0%</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5358">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SIS</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spcBef>
                          <a:spcPts val="200"/>
                        </a:spcBef>
                        <a:spcAft>
                          <a:spcPts val="200"/>
                        </a:spcAft>
                      </a:pP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1" dirty="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0%</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5358">
                <a:tc vMerge="1">
                  <a:txBody>
                    <a:bodyPr/>
                    <a:lstStyle/>
                    <a:p>
                      <a:endParaRPr lang="en-GB" dirty="0"/>
                    </a:p>
                  </a:txBody>
                  <a:tcPr/>
                </a:tc>
                <a:tc rowSpan="2">
                  <a:txBody>
                    <a:bodyPr/>
                    <a:lstStyle/>
                    <a:p>
                      <a:pPr>
                        <a:lnSpc>
                          <a:spcPct val="100000"/>
                        </a:lnSpc>
                        <a:spcBef>
                          <a:spcPts val="200"/>
                        </a:spcBef>
                        <a:spcAft>
                          <a:spcPts val="200"/>
                        </a:spcAft>
                      </a:pPr>
                      <a:r>
                        <a:rPr lang="en-US" sz="1000" b="0" i="0" baseline="0" dirty="0" smtClean="0">
                          <a:solidFill>
                            <a:schemeClr val="tx1"/>
                          </a:solidFill>
                          <a:latin typeface="Arial" panose="020B0604020202020204" pitchFamily="34" charset="0"/>
                          <a:cs typeface="Arial" panose="020B0604020202020204" pitchFamily="34" charset="0"/>
                        </a:rPr>
                        <a:t>Credit Card $ Fraud Ratio</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&gt;28bps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68</a:t>
                      </a:r>
                      <a:r>
                        <a:rPr lang="en-US" sz="1000" b="1" i="0" u="none" strike="noStrike" baseline="0" dirty="0" smtClean="0">
                          <a:solidFill>
                            <a:srgbClr val="000000"/>
                          </a:solidFill>
                          <a:effectLst/>
                          <a:latin typeface="Arial" panose="020B0604020202020204" pitchFamily="34" charset="0"/>
                          <a:cs typeface="Arial" panose="020B0604020202020204" pitchFamily="34" charset="0"/>
                        </a:rPr>
                        <a:t> bps</a:t>
                      </a:r>
                      <a:endParaRPr lang="en-US" sz="1000" b="1" i="0" u="none" strike="noStrike" dirty="0" smtClean="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20</a:t>
                      </a:r>
                      <a:r>
                        <a:rPr lang="en-US" sz="1000" b="0" baseline="0" dirty="0" smtClean="0">
                          <a:solidFill>
                            <a:schemeClr val="tx1"/>
                          </a:solidFill>
                          <a:latin typeface="Arial" panose="020B0604020202020204" pitchFamily="34" charset="0"/>
                          <a:cs typeface="Arial" panose="020B0604020202020204" pitchFamily="34" charset="0"/>
                        </a:rPr>
                        <a:t> bps</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66</a:t>
                      </a:r>
                      <a:r>
                        <a:rPr lang="en-US" sz="1000" b="0" baseline="0" dirty="0" smtClean="0">
                          <a:solidFill>
                            <a:schemeClr val="tx1"/>
                          </a:solidFill>
                          <a:latin typeface="Arial" panose="020B0604020202020204" pitchFamily="34" charset="0"/>
                          <a:cs typeface="Arial" panose="020B0604020202020204" pitchFamily="34" charset="0"/>
                        </a:rPr>
                        <a:t> </a:t>
                      </a:r>
                      <a:r>
                        <a:rPr lang="en-US" sz="1000" b="0" dirty="0" smtClean="0">
                          <a:solidFill>
                            <a:schemeClr val="tx1"/>
                          </a:solidFill>
                          <a:latin typeface="Arial" panose="020B0604020202020204" pitchFamily="34" charset="0"/>
                          <a:cs typeface="Arial" panose="020B0604020202020204" pitchFamily="34" charset="0"/>
                        </a:rPr>
                        <a:t>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r>
              <a:tr h="235358">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BSPR</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&gt;45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spcBef>
                          <a:spcPts val="200"/>
                        </a:spcBef>
                        <a:spcAft>
                          <a:spcPts val="200"/>
                        </a:spcAft>
                      </a:pPr>
                      <a:endParaRPr lang="en-US" sz="1000" b="1"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0.2%</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25</a:t>
                      </a:r>
                      <a:r>
                        <a:rPr lang="en-US" sz="1000" b="0" baseline="0" dirty="0" smtClean="0">
                          <a:solidFill>
                            <a:schemeClr val="tx1"/>
                          </a:solidFill>
                          <a:latin typeface="Arial" panose="020B0604020202020204" pitchFamily="34" charset="0"/>
                          <a:cs typeface="Arial" panose="020B0604020202020204" pitchFamily="34" charset="0"/>
                        </a:rPr>
                        <a:t> bps</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32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5358">
                <a:tc vMerge="1">
                  <a:txBody>
                    <a:bodyPr/>
                    <a:lstStyle/>
                    <a:p>
                      <a:endParaRPr lang="en-GB"/>
                    </a:p>
                  </a:txBody>
                  <a:tcPr/>
                </a:tc>
                <a:tc rowSpan="2">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Debit Card $ Fraud Ratio</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&gt;10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20</a:t>
                      </a:r>
                      <a:r>
                        <a:rPr lang="en-US" sz="1000" b="1" i="0" u="none" strike="noStrike" baseline="0" dirty="0" smtClean="0">
                          <a:solidFill>
                            <a:srgbClr val="000000"/>
                          </a:solidFill>
                          <a:effectLst/>
                          <a:latin typeface="Arial" panose="020B0604020202020204" pitchFamily="34" charset="0"/>
                          <a:cs typeface="Arial" panose="020B0604020202020204" pitchFamily="34" charset="0"/>
                        </a:rPr>
                        <a:t> bps</a:t>
                      </a:r>
                      <a:endParaRPr lang="en-US" sz="1000" b="1" i="0" u="none" strike="noStrike" dirty="0" smtClean="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18</a:t>
                      </a:r>
                      <a:r>
                        <a:rPr lang="en-US" sz="1000" b="0" baseline="0" dirty="0" smtClean="0">
                          <a:solidFill>
                            <a:schemeClr val="tx1"/>
                          </a:solidFill>
                          <a:latin typeface="Arial" panose="020B0604020202020204" pitchFamily="34" charset="0"/>
                          <a:cs typeface="Arial" panose="020B0604020202020204" pitchFamily="34" charset="0"/>
                        </a:rPr>
                        <a:t> bps</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20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r>
              <a:tr h="235358">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BSPR</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strike="noStrike" baseline="0" dirty="0" smtClean="0">
                          <a:solidFill>
                            <a:schemeClr val="tx1"/>
                          </a:solidFill>
                          <a:latin typeface="Arial" panose="020B0604020202020204" pitchFamily="34" charset="0"/>
                          <a:cs typeface="Arial" panose="020B0604020202020204" pitchFamily="34" charset="0"/>
                        </a:rPr>
                        <a:t>&gt;10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baseline="0" dirty="0" smtClean="0">
                          <a:solidFill>
                            <a:schemeClr val="tx1"/>
                          </a:solidFill>
                          <a:latin typeface="Arial" panose="020B0604020202020204" pitchFamily="34" charset="0"/>
                          <a:cs typeface="Arial" panose="020B0604020202020204" pitchFamily="34" charset="0"/>
                        </a:rPr>
                        <a:t>4 bps</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15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r>
              <a:tr h="235358">
                <a:tc vMerge="1">
                  <a:txBody>
                    <a:bodyPr/>
                    <a:lstStyle/>
                    <a:p>
                      <a:endParaRPr lang="en-US"/>
                    </a:p>
                  </a:txBody>
                  <a:tcPr/>
                </a:tc>
                <a:tc rowSpan="2">
                  <a:txBody>
                    <a:bodyPr/>
                    <a:lstStyle/>
                    <a:p>
                      <a:pPr>
                        <a:lnSpc>
                          <a:spcPct val="100000"/>
                        </a:lnSpc>
                        <a:spcBef>
                          <a:spcPts val="200"/>
                        </a:spcBef>
                        <a:spcAft>
                          <a:spcPts val="200"/>
                        </a:spcAft>
                      </a:pPr>
                      <a:r>
                        <a:rPr lang="en-US" sz="1000" b="0" i="0" baseline="0" dirty="0" smtClean="0">
                          <a:solidFill>
                            <a:schemeClr val="tx1"/>
                          </a:solidFill>
                          <a:latin typeface="Arial" panose="020B0604020202020204" pitchFamily="34" charset="0"/>
                          <a:cs typeface="Arial" panose="020B0604020202020204" pitchFamily="34" charset="0"/>
                        </a:rPr>
                        <a:t>Credit Card # Fraud Ratio</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&gt;25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27</a:t>
                      </a:r>
                      <a:r>
                        <a:rPr lang="en-US" sz="1000" b="1" i="0" u="none" strike="noStrike" baseline="0" dirty="0" smtClean="0">
                          <a:solidFill>
                            <a:srgbClr val="000000"/>
                          </a:solidFill>
                          <a:effectLst/>
                          <a:latin typeface="Arial" panose="020B0604020202020204" pitchFamily="34" charset="0"/>
                          <a:cs typeface="Arial" panose="020B0604020202020204" pitchFamily="34" charset="0"/>
                        </a:rPr>
                        <a:t> bps</a:t>
                      </a:r>
                      <a:endParaRPr lang="en-US" sz="1000" b="1" i="0" u="none" strike="noStrike" dirty="0" smtClean="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23</a:t>
                      </a:r>
                      <a:r>
                        <a:rPr lang="en-US" sz="1000" b="0" baseline="0" dirty="0" smtClean="0">
                          <a:solidFill>
                            <a:schemeClr val="tx1"/>
                          </a:solidFill>
                          <a:latin typeface="Arial" panose="020B0604020202020204" pitchFamily="34" charset="0"/>
                          <a:cs typeface="Arial" panose="020B0604020202020204" pitchFamily="34" charset="0"/>
                        </a:rPr>
                        <a:t>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23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5358">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BSPR</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&gt;20bps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0.1%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17</a:t>
                      </a:r>
                      <a:r>
                        <a:rPr lang="en-US" sz="1000" b="0" baseline="0" dirty="0" smtClean="0">
                          <a:solidFill>
                            <a:schemeClr val="tx1"/>
                          </a:solidFill>
                          <a:latin typeface="Arial" panose="020B0604020202020204" pitchFamily="34" charset="0"/>
                          <a:cs typeface="Arial" panose="020B0604020202020204" pitchFamily="34" charset="0"/>
                        </a:rPr>
                        <a:t> bps</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52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r h="235358">
                <a:tc vMerge="1">
                  <a:txBody>
                    <a:bodyPr/>
                    <a:lstStyle/>
                    <a:p>
                      <a:endParaRPr lang="en-US"/>
                    </a:p>
                  </a:txBody>
                  <a:tcPr/>
                </a:tc>
                <a:tc rowSpan="2">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Debit Card # Fraud Ratio</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&gt;25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24</a:t>
                      </a:r>
                      <a:r>
                        <a:rPr lang="en-US" sz="1000" b="1" i="0" u="none" strike="noStrike" baseline="0" dirty="0" smtClean="0">
                          <a:solidFill>
                            <a:srgbClr val="000000"/>
                          </a:solidFill>
                          <a:effectLst/>
                          <a:latin typeface="Arial" panose="020B0604020202020204" pitchFamily="34" charset="0"/>
                          <a:cs typeface="Arial" panose="020B0604020202020204" pitchFamily="34" charset="0"/>
                        </a:rPr>
                        <a:t> bps</a:t>
                      </a:r>
                      <a:endParaRPr lang="en-US" sz="1000" b="1" i="0" u="none" strike="noStrike" dirty="0" smtClean="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23</a:t>
                      </a:r>
                      <a:r>
                        <a:rPr lang="en-US" sz="1000" b="0" baseline="0" dirty="0" smtClean="0">
                          <a:solidFill>
                            <a:schemeClr val="tx1"/>
                          </a:solidFill>
                          <a:latin typeface="Arial" panose="020B0604020202020204" pitchFamily="34" charset="0"/>
                          <a:cs typeface="Arial" panose="020B0604020202020204" pitchFamily="34" charset="0"/>
                        </a:rPr>
                        <a:t> bps</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22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5358">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BSPR</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strike="noStrike" baseline="0" dirty="0" smtClean="0">
                          <a:solidFill>
                            <a:schemeClr val="tx1"/>
                          </a:solidFill>
                          <a:latin typeface="Arial" panose="020B0604020202020204" pitchFamily="34" charset="0"/>
                          <a:cs typeface="Arial" panose="020B0604020202020204" pitchFamily="34" charset="0"/>
                        </a:rPr>
                        <a:t>&gt;20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0.1%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13</a:t>
                      </a:r>
                      <a:r>
                        <a:rPr lang="en-US" sz="1000" b="0" baseline="0" dirty="0" smtClean="0">
                          <a:solidFill>
                            <a:schemeClr val="tx1"/>
                          </a:solidFill>
                          <a:latin typeface="Arial" panose="020B0604020202020204" pitchFamily="34" charset="0"/>
                          <a:cs typeface="Arial" panose="020B0604020202020204" pitchFamily="34" charset="0"/>
                        </a:rPr>
                        <a:t> bps</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14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706074">
                <a:tc vMerge="1">
                  <a:txBody>
                    <a:bodyPr/>
                    <a:lstStyle/>
                    <a:p>
                      <a:endParaRPr lang="en-GB"/>
                    </a:p>
                  </a:txBody>
                  <a:tcPr/>
                </a:tc>
                <a:tc rowSpan="2">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Online Banking Fraud</a:t>
                      </a:r>
                    </a:p>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Applicable </a:t>
                      </a:r>
                    </a:p>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But Not Measurable</a:t>
                      </a: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Applicable </a:t>
                      </a:r>
                    </a:p>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But Not </a:t>
                      </a:r>
                    </a:p>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Measurable</a:t>
                      </a: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Applicable </a:t>
                      </a:r>
                    </a:p>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But Not </a:t>
                      </a:r>
                    </a:p>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Measurable</a:t>
                      </a: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Applicable </a:t>
                      </a:r>
                    </a:p>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But Not </a:t>
                      </a:r>
                    </a:p>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Measurable</a:t>
                      </a: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49168">
                <a:tc vMerge="1">
                  <a:txBody>
                    <a:bodyPr/>
                    <a:lstStyle/>
                    <a:p>
                      <a:endParaRPr lang="en-US"/>
                    </a:p>
                  </a:txBody>
                  <a:tcPr/>
                </a:tc>
                <a:tc vMerge="1">
                  <a:txBody>
                    <a:bodyPr/>
                    <a:lstStyle/>
                    <a:p>
                      <a:endParaRPr lang="en-US"/>
                    </a:p>
                  </a:txBody>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BSPR</a:t>
                      </a:r>
                    </a:p>
                    <a:p>
                      <a:pPr algn="ctr">
                        <a:lnSpc>
                          <a:spcPct val="100000"/>
                        </a:lnSpc>
                        <a:spcBef>
                          <a:spcPts val="200"/>
                        </a:spcBef>
                        <a:spcAft>
                          <a:spcPts val="200"/>
                        </a:spcAft>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0"/>
                        </a:spcBef>
                        <a:spcAft>
                          <a:spcPts val="0"/>
                        </a:spcAft>
                      </a:pPr>
                      <a:r>
                        <a:rPr lang="en-US" sz="1000" b="0" strike="noStrike" baseline="0" dirty="0" smtClean="0">
                          <a:solidFill>
                            <a:schemeClr val="tx1"/>
                          </a:solidFill>
                          <a:latin typeface="Arial" panose="020B0604020202020204" pitchFamily="34" charset="0"/>
                          <a:cs typeface="Arial" panose="020B0604020202020204" pitchFamily="34" charset="0"/>
                        </a:rPr>
                        <a:t>&gt;0.1%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bl>
          </a:graphicData>
        </a:graphic>
      </p:graphicFrame>
    </p:spTree>
    <p:extLst>
      <p:ext uri="{BB962C8B-B14F-4D97-AF65-F5344CB8AC3E}">
        <p14:creationId xmlns:p14="http://schemas.microsoft.com/office/powerpoint/2010/main" val="133839426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9764</TotalTime>
  <Words>3046</Words>
  <Application>Microsoft Office PowerPoint</Application>
  <PresentationFormat>On-screen Show (4:3)</PresentationFormat>
  <Paragraphs>1015</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Body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Deschineau, Patricia</dc:creator>
  <cp:lastModifiedBy>Zhang, Zhiyi</cp:lastModifiedBy>
  <cp:revision>2262</cp:revision>
  <cp:lastPrinted>2016-11-04T13:04:37Z</cp:lastPrinted>
  <dcterms:modified xsi:type="dcterms:W3CDTF">2017-01-12T18:37:30Z</dcterms:modified>
</cp:coreProperties>
</file>