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80" r:id="rId1"/>
  </p:sldMasterIdLst>
  <p:notesMasterIdLst>
    <p:notesMasterId r:id="rId14"/>
  </p:notesMasterIdLst>
  <p:handoutMasterIdLst>
    <p:handoutMasterId r:id="rId15"/>
  </p:handoutMasterIdLst>
  <p:sldIdLst>
    <p:sldId id="1441" r:id="rId2"/>
    <p:sldId id="1324" r:id="rId3"/>
    <p:sldId id="1325" r:id="rId4"/>
    <p:sldId id="1326" r:id="rId5"/>
    <p:sldId id="1327" r:id="rId6"/>
    <p:sldId id="1328" r:id="rId7"/>
    <p:sldId id="1433" r:id="rId8"/>
    <p:sldId id="1440" r:id="rId9"/>
    <p:sldId id="1435" r:id="rId10"/>
    <p:sldId id="1436" r:id="rId11"/>
    <p:sldId id="1437" r:id="rId12"/>
    <p:sldId id="1439" r:id="rId13"/>
  </p:sldIdLst>
  <p:sldSz cx="9144000" cy="6858000" type="screen4x3"/>
  <p:notesSz cx="7010400" cy="9296400"/>
  <p:custDataLst>
    <p:tags r:id="rId16"/>
  </p:custDataLst>
  <p:defaultTex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p:defaultTextStyle>
  <p:extLst>
    <p:ext uri="{EFAFB233-063F-42B5-8137-9DF3F51BA10A}">
      <p15:sldGuideLst xmlns:p15="http://schemas.microsoft.com/office/powerpoint/2012/main" xmlns="">
        <p15:guide id="1" orient="horz" pos="4074">
          <p15:clr>
            <a:srgbClr val="A4A3A4"/>
          </p15:clr>
        </p15:guide>
        <p15:guide id="2" orient="horz" pos="866">
          <p15:clr>
            <a:srgbClr val="A4A3A4"/>
          </p15:clr>
        </p15:guide>
        <p15:guide id="3" orient="horz" pos="156">
          <p15:clr>
            <a:srgbClr val="A4A3A4"/>
          </p15:clr>
        </p15:guide>
        <p15:guide id="4" pos="248">
          <p15:clr>
            <a:srgbClr val="A4A3A4"/>
          </p15:clr>
        </p15:guide>
        <p15:guide id="5" pos="5505">
          <p15:clr>
            <a:srgbClr val="A4A3A4"/>
          </p15:clr>
        </p15:guide>
        <p15:guide id="6" pos="2778">
          <p15:clr>
            <a:srgbClr val="A4A3A4"/>
          </p15:clr>
        </p15:guide>
        <p15:guide id="7" pos="2987">
          <p15:clr>
            <a:srgbClr val="A4A3A4"/>
          </p15:clr>
        </p15:guide>
        <p15:guide id="8" orient="horz" pos="4150">
          <p15:clr>
            <a:srgbClr val="A4A3A4"/>
          </p15:clr>
        </p15:guide>
        <p15:guide id="9" orient="horz" pos="662">
          <p15:clr>
            <a:srgbClr val="A4A3A4"/>
          </p15:clr>
        </p15:guide>
        <p15:guide id="10" orient="horz" pos="132">
          <p15:clr>
            <a:srgbClr val="A4A3A4"/>
          </p15:clr>
        </p15:guide>
        <p15:guide id="11" orient="horz" pos="266">
          <p15:clr>
            <a:srgbClr val="A4A3A4"/>
          </p15:clr>
        </p15:guide>
        <p15:guide id="12" pos="5403">
          <p15:clr>
            <a:srgbClr val="A4A3A4"/>
          </p15:clr>
        </p15:guide>
        <p15:guide id="13" pos="2796">
          <p15:clr>
            <a:srgbClr val="A4A3A4"/>
          </p15:clr>
        </p15:guide>
        <p15:guide id="14" pos="2941">
          <p15:clr>
            <a:srgbClr val="A4A3A4"/>
          </p15:clr>
        </p15:guide>
        <p15:guide id="15" pos="351">
          <p15:clr>
            <a:srgbClr val="A4A3A4"/>
          </p15:clr>
        </p15:guide>
        <p15:guide id="16" pos="209">
          <p15:clr>
            <a:srgbClr val="A4A3A4"/>
          </p15:clr>
        </p15:guide>
        <p15:guide id="17" pos="5544">
          <p15:clr>
            <a:srgbClr val="A4A3A4"/>
          </p15:clr>
        </p15:guide>
        <p15:guide id="18" orient="horz" pos="4155">
          <p15:clr>
            <a:srgbClr val="A4A3A4"/>
          </p15:clr>
        </p15:guide>
        <p15:guide id="19" orient="horz" pos="509">
          <p15:clr>
            <a:srgbClr val="A4A3A4"/>
          </p15:clr>
        </p15:guide>
        <p15:guide id="20" orient="horz" pos="218">
          <p15:clr>
            <a:srgbClr val="A4A3A4"/>
          </p15:clr>
        </p15:guide>
        <p15:guide id="21" pos="352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F6E6"/>
    <a:srgbClr val="FFFFCC"/>
    <a:srgbClr val="FFEBAB"/>
    <a:srgbClr val="FFD9D9"/>
    <a:srgbClr val="E9FDE9"/>
    <a:srgbClr val="CEFACE"/>
    <a:srgbClr val="FFA3A3"/>
    <a:srgbClr val="CBCBCB"/>
    <a:srgbClr val="999999"/>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62" autoAdjust="0"/>
    <p:restoredTop sz="96879" autoAdjust="0"/>
  </p:normalViewPr>
  <p:slideViewPr>
    <p:cSldViewPr snapToGrid="0" snapToObjects="1">
      <p:cViewPr>
        <p:scale>
          <a:sx n="80" d="100"/>
          <a:sy n="80" d="100"/>
        </p:scale>
        <p:origin x="-1086" y="90"/>
      </p:cViewPr>
      <p:guideLst>
        <p:guide orient="horz" pos="4074"/>
        <p:guide orient="horz" pos="866"/>
        <p:guide orient="horz" pos="156"/>
        <p:guide orient="horz" pos="4150"/>
        <p:guide orient="horz" pos="662"/>
        <p:guide orient="horz" pos="132"/>
        <p:guide orient="horz" pos="266"/>
        <p:guide orient="horz" pos="4155"/>
        <p:guide orient="horz" pos="509"/>
        <p:guide orient="horz" pos="218"/>
        <p:guide pos="248"/>
        <p:guide pos="5505"/>
        <p:guide pos="2778"/>
        <p:guide pos="2987"/>
        <p:guide pos="5403"/>
        <p:guide pos="2796"/>
        <p:guide pos="2941"/>
        <p:guide pos="351"/>
        <p:guide pos="209"/>
        <p:guide pos="5544"/>
        <p:guide pos="352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01E61413-BEF4-4992-9060-ACA2C7532E71}" type="datetimeFigureOut">
              <a:rPr lang="en-US" smtClean="0"/>
              <a:t>12/7/2016</a:t>
            </a:fld>
            <a:endParaRPr lang="en-US" dirty="0"/>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23103D92-FC54-49D8-B22F-23200A7FFF5F}" type="slidenum">
              <a:rPr lang="en-US" smtClean="0"/>
              <a:t>‹#›</a:t>
            </a:fld>
            <a:endParaRPr lang="en-US" dirty="0"/>
          </a:p>
        </p:txBody>
      </p:sp>
    </p:spTree>
    <p:extLst>
      <p:ext uri="{BB962C8B-B14F-4D97-AF65-F5344CB8AC3E}">
        <p14:creationId xmlns:p14="http://schemas.microsoft.com/office/powerpoint/2010/main" val="36319651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7840" cy="464820"/>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lvl1pPr>
              <a:defRPr sz="1200"/>
            </a:lvl1pPr>
          </a:lstStyle>
          <a:p>
            <a:endParaRPr lang="en-US" dirty="0"/>
          </a:p>
        </p:txBody>
      </p:sp>
      <p:sp>
        <p:nvSpPr>
          <p:cNvPr id="4099" name="Rectangle 3"/>
          <p:cNvSpPr>
            <a:spLocks noGrp="1" noChangeArrowheads="1"/>
          </p:cNvSpPr>
          <p:nvPr>
            <p:ph type="dt" idx="1"/>
          </p:nvPr>
        </p:nvSpPr>
        <p:spPr bwMode="auto">
          <a:xfrm>
            <a:off x="3972560" y="0"/>
            <a:ext cx="3037840" cy="464820"/>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lvl1pPr algn="r">
              <a:defRPr sz="1200"/>
            </a:lvl1pPr>
          </a:lstStyle>
          <a:p>
            <a:endParaRPr lang="en-US" dirty="0"/>
          </a:p>
        </p:txBody>
      </p:sp>
      <p:sp>
        <p:nvSpPr>
          <p:cNvPr id="3891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34720" y="4415790"/>
            <a:ext cx="5140960" cy="4183380"/>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831580"/>
            <a:ext cx="3037840" cy="464820"/>
          </a:xfrm>
          <a:prstGeom prst="rect">
            <a:avLst/>
          </a:prstGeom>
          <a:noFill/>
          <a:ln w="9525">
            <a:noFill/>
            <a:miter lim="800000"/>
            <a:headEnd/>
            <a:tailEnd/>
          </a:ln>
        </p:spPr>
        <p:txBody>
          <a:bodyPr vert="horz" wrap="square" lIns="93177" tIns="46589" rIns="93177" bIns="46589" numCol="1" anchor="b" anchorCtr="0" compatLnSpc="1">
            <a:prstTxWarp prst="textNoShape">
              <a:avLst/>
            </a:prstTxWarp>
          </a:bodyPr>
          <a:lstStyle>
            <a:lvl1pPr>
              <a:defRPr sz="1200"/>
            </a:lvl1pPr>
          </a:lstStyle>
          <a:p>
            <a:endParaRPr lang="en-US" dirty="0"/>
          </a:p>
        </p:txBody>
      </p:sp>
      <p:sp>
        <p:nvSpPr>
          <p:cNvPr id="4103" name="Rectangle 7"/>
          <p:cNvSpPr>
            <a:spLocks noGrp="1" noChangeArrowheads="1"/>
          </p:cNvSpPr>
          <p:nvPr>
            <p:ph type="sldNum" sz="quarter" idx="5"/>
          </p:nvPr>
        </p:nvSpPr>
        <p:spPr bwMode="auto">
          <a:xfrm>
            <a:off x="3972560" y="8831580"/>
            <a:ext cx="3037840" cy="464820"/>
          </a:xfrm>
          <a:prstGeom prst="rect">
            <a:avLst/>
          </a:prstGeom>
          <a:noFill/>
          <a:ln w="9525">
            <a:noFill/>
            <a:miter lim="800000"/>
            <a:headEnd/>
            <a:tailEnd/>
          </a:ln>
        </p:spPr>
        <p:txBody>
          <a:bodyPr vert="horz" wrap="square" lIns="93177" tIns="46589" rIns="93177" bIns="46589" numCol="1" anchor="b" anchorCtr="0" compatLnSpc="1">
            <a:prstTxWarp prst="textNoShape">
              <a:avLst/>
            </a:prstTxWarp>
          </a:bodyPr>
          <a:lstStyle>
            <a:lvl1pPr algn="r">
              <a:defRPr sz="1200"/>
            </a:lvl1pPr>
          </a:lstStyle>
          <a:p>
            <a:fld id="{C95B168E-2D4F-4C34-B0B9-704A69CF462F}" type="slidenum">
              <a:rPr lang="en-US"/>
              <a:pPr/>
              <a:t>‹#›</a:t>
            </a:fld>
            <a:endParaRPr lang="en-US" dirty="0"/>
          </a:p>
        </p:txBody>
      </p:sp>
    </p:spTree>
    <p:extLst>
      <p:ext uri="{BB962C8B-B14F-4D97-AF65-F5344CB8AC3E}">
        <p14:creationId xmlns:p14="http://schemas.microsoft.com/office/powerpoint/2010/main" val="339306263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pitchFamily="-112" charset="-128"/>
      </a:defRPr>
    </a:lvl2pPr>
    <a:lvl3pPr marL="914400"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pitchFamily="-112" charset="-128"/>
      </a:defRPr>
    </a:lvl3pPr>
    <a:lvl4pPr marL="1371600"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pitchFamily="-112" charset="-128"/>
      </a:defRPr>
    </a:lvl4pPr>
    <a:lvl5pPr marL="1828800"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pitchFamily="-112" charset="-128"/>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
        <p:nvSpPr>
          <p:cNvPr id="2" name="Slide Number Placeholder 1"/>
          <p:cNvSpPr>
            <a:spLocks noGrp="1"/>
          </p:cNvSpPr>
          <p:nvPr>
            <p:ph type="sldNum" sz="quarter" idx="10"/>
          </p:nvPr>
        </p:nvSpPr>
        <p:spPr/>
        <p:txBody>
          <a:bodyPr/>
          <a:lstStyle/>
          <a:p>
            <a:fld id="{C95B168E-2D4F-4C34-B0B9-704A69CF462F}"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17106179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14957863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14957863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741935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275209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389314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117565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3_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6" y="99785"/>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86000"/>
              </a:lnSpc>
            </a:pPr>
            <a:fld id="{B98CC7B8-F110-4D3A-ACF6-8C19E354A8EE}" type="slidenum">
              <a:rPr lang="es-ES_tradnl" sz="1200" b="1" smtClean="0">
                <a:solidFill>
                  <a:srgbClr val="FF0000"/>
                </a:solidFill>
                <a:latin typeface="Arial"/>
                <a:cs typeface="Arial"/>
              </a:rPr>
              <a:pPr algn="r">
                <a:lnSpc>
                  <a:spcPct val="86000"/>
                </a:lnSpc>
              </a:pP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8"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131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4_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6" y="99785"/>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86000"/>
              </a:lnSpc>
            </a:pPr>
            <a:fld id="{B98CC7B8-F110-4D3A-ACF6-8C19E354A8EE}" type="slidenum">
              <a:rPr lang="es-ES_tradnl" sz="1200" b="1" smtClean="0">
                <a:solidFill>
                  <a:srgbClr val="FF0000"/>
                </a:solidFill>
                <a:latin typeface="Arial"/>
                <a:cs typeface="Arial"/>
              </a:rPr>
              <a:pPr algn="r">
                <a:lnSpc>
                  <a:spcPct val="86000"/>
                </a:lnSpc>
              </a:pP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8"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3527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6" y="99785"/>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86000"/>
              </a:lnSpc>
            </a:pPr>
            <a:fld id="{B98CC7B8-F110-4D3A-ACF6-8C19E354A8EE}" type="slidenum">
              <a:rPr lang="es-ES_tradnl" sz="1200" b="1" smtClean="0">
                <a:solidFill>
                  <a:srgbClr val="FF0000"/>
                </a:solidFill>
                <a:latin typeface="Arial"/>
                <a:cs typeface="Arial"/>
              </a:rPr>
              <a:pPr algn="r">
                <a:lnSpc>
                  <a:spcPct val="86000"/>
                </a:lnSpc>
              </a:pP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8"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85068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Tree>
    <p:extLst>
      <p:ext uri="{BB962C8B-B14F-4D97-AF65-F5344CB8AC3E}">
        <p14:creationId xmlns:p14="http://schemas.microsoft.com/office/powerpoint/2010/main" val="44057842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7056664" y="5866768"/>
            <a:ext cx="1992086" cy="323165"/>
          </a:xfrm>
          <a:prstGeom prst="rect">
            <a:avLst/>
          </a:prstGeom>
        </p:spPr>
        <p:txBody>
          <a:bodyPr wrap="square">
            <a:spAutoFit/>
          </a:bodyPr>
          <a:lstStyle/>
          <a:p>
            <a:r>
              <a:rPr lang="en-US" sz="1500" b="1" baseline="30000" dirty="0">
                <a:solidFill>
                  <a:prstClr val="black"/>
                </a:solidFill>
              </a:rPr>
              <a:t>Proprietary &amp; Confidential</a:t>
            </a:r>
            <a:endParaRPr lang="en-US" sz="1500" b="1" dirty="0">
              <a:solidFill>
                <a:prstClr val="black"/>
              </a:solidFill>
            </a:endParaRPr>
          </a:p>
        </p:txBody>
      </p:sp>
      <p:pic>
        <p:nvPicPr>
          <p:cNvPr id="1026" name="Picture 2" descr="C:\Users\n610821\Desktop\sant-MReg_positivo_RGB.300.jpg"/>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7010400" y="6069609"/>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408633" y="6122968"/>
            <a:ext cx="1747658" cy="323165"/>
          </a:xfrm>
          <a:prstGeom prst="rect">
            <a:avLst/>
          </a:prstGeom>
        </p:spPr>
        <p:txBody>
          <a:bodyPr wrap="none">
            <a:spAutoFit/>
          </a:bodyPr>
          <a:lstStyle/>
          <a:p>
            <a:r>
              <a:rPr lang="en-US" sz="1500" b="1" baseline="30000" dirty="0" smtClean="0">
                <a:solidFill>
                  <a:prstClr val="black"/>
                </a:solidFill>
              </a:rPr>
              <a:t>Santander Holdings USA</a:t>
            </a:r>
            <a:r>
              <a:rPr lang="en-US" sz="1500" b="1" dirty="0" smtClean="0">
                <a:solidFill>
                  <a:prstClr val="black"/>
                </a:solidFill>
              </a:rPr>
              <a:t> </a:t>
            </a:r>
            <a:endParaRPr lang="en-US" sz="1500" b="1" dirty="0">
              <a:solidFill>
                <a:prstClr val="black"/>
              </a:solidFill>
            </a:endParaRPr>
          </a:p>
        </p:txBody>
      </p:sp>
      <p:sp>
        <p:nvSpPr>
          <p:cNvPr id="6" name="Date Placeholder 5"/>
          <p:cNvSpPr>
            <a:spLocks noGrp="1"/>
          </p:cNvSpPr>
          <p:nvPr>
            <p:ph type="dt" sz="half" idx="2"/>
          </p:nvPr>
        </p:nvSpPr>
        <p:spPr>
          <a:xfrm>
            <a:off x="408633" y="6318430"/>
            <a:ext cx="31813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solidFill>
                  <a:prstClr val="black">
                    <a:tint val="75000"/>
                  </a:prstClr>
                </a:solidFill>
              </a:rPr>
              <a:t>TIME STAMP : 6/15/2016 and TIME </a:t>
            </a:r>
            <a:endParaRPr lang="en-US" dirty="0">
              <a:solidFill>
                <a:prstClr val="black">
                  <a:tint val="75000"/>
                </a:prstClr>
              </a:solidFill>
            </a:endParaRPr>
          </a:p>
        </p:txBody>
      </p:sp>
      <p:sp>
        <p:nvSpPr>
          <p:cNvPr id="2" name="TextBox 1"/>
          <p:cNvSpPr txBox="1"/>
          <p:nvPr userDrawn="1"/>
        </p:nvSpPr>
        <p:spPr>
          <a:xfrm>
            <a:off x="1055239" y="166255"/>
            <a:ext cx="8041011" cy="523220"/>
          </a:xfrm>
          <a:prstGeom prst="rect">
            <a:avLst/>
          </a:prstGeom>
          <a:noFill/>
        </p:spPr>
        <p:txBody>
          <a:bodyPr wrap="square" rtlCol="0">
            <a:spAutoFit/>
          </a:bodyPr>
          <a:lstStyle/>
          <a:p>
            <a:pPr marL="6400800" lvl="8" indent="0" algn="ctr"/>
            <a:r>
              <a:rPr lang="en-US" sz="2800" b="1" dirty="0" smtClean="0">
                <a:solidFill>
                  <a:schemeClr val="bg1">
                    <a:lumMod val="75000"/>
                  </a:schemeClr>
                </a:solidFill>
              </a:rPr>
              <a:t>DRAFT</a:t>
            </a:r>
            <a:endParaRPr lang="en-US" sz="2800" b="1" dirty="0">
              <a:solidFill>
                <a:schemeClr val="bg1">
                  <a:lumMod val="75000"/>
                </a:schemeClr>
              </a:solidFill>
            </a:endParaRPr>
          </a:p>
        </p:txBody>
      </p:sp>
    </p:spTree>
    <p:extLst>
      <p:ext uri="{BB962C8B-B14F-4D97-AF65-F5344CB8AC3E}">
        <p14:creationId xmlns:p14="http://schemas.microsoft.com/office/powerpoint/2010/main" val="682890421"/>
      </p:ext>
    </p:extLst>
  </p:cSld>
  <p:clrMap bg1="lt1" tx1="dk1" bg2="lt2" tx2="dk2" accent1="accent1" accent2="accent2" accent3="accent3" accent4="accent4" accent5="accent5" accent6="accent6" hlink="hlink" folHlink="folHlink"/>
  <p:sldLayoutIdLst>
    <p:sldLayoutId id="2147483881" r:id="rId1"/>
    <p:sldLayoutId id="2147483882" r:id="rId2"/>
    <p:sldLayoutId id="2147483883" r:id="rId3"/>
    <p:sldLayoutId id="2147483896" r:id="rId4"/>
    <p:sldLayoutId id="2147483897" r:id="rId5"/>
    <p:sldLayoutId id="2147483898" r:id="rId6"/>
    <p:sldLayoutId id="2147483899" r:id="rId7"/>
  </p:sldLayoutIdLst>
  <p:timing>
    <p:tnLst>
      <p:par>
        <p:cTn id="1" dur="indefinite" restart="never" nodeType="tmRoot"/>
      </p:par>
    </p:tnLst>
  </p:timing>
  <p:hf sldNum="0" hdr="0" ftr="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38932" y="2963670"/>
            <a:ext cx="8142287" cy="350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eaLnBrk="0" hangingPunct="0">
              <a:lnSpc>
                <a:spcPts val="2700"/>
              </a:lnSpc>
              <a:spcBef>
                <a:spcPct val="0"/>
              </a:spcBef>
              <a:spcAft>
                <a:spcPts val="600"/>
              </a:spcAft>
            </a:pPr>
            <a:r>
              <a:rPr lang="en-US" sz="2400" b="1" dirty="0">
                <a:solidFill>
                  <a:srgbClr val="FF0000"/>
                </a:solidFill>
                <a:latin typeface="Arial"/>
                <a:ea typeface="MS PGothic" pitchFamily="34" charset="-128"/>
                <a:cs typeface="Arial"/>
              </a:rPr>
              <a:t>SHUSA </a:t>
            </a:r>
            <a:r>
              <a:rPr lang="en-US" sz="2400" b="1" dirty="0" smtClean="0">
                <a:solidFill>
                  <a:srgbClr val="FF0000"/>
                </a:solidFill>
                <a:latin typeface="Arial"/>
                <a:ea typeface="MS PGothic" pitchFamily="34" charset="-128"/>
                <a:cs typeface="Arial"/>
              </a:rPr>
              <a:t>COMMITTEE / BOARD</a:t>
            </a:r>
            <a:endParaRPr lang="en-US" sz="2400" b="1" dirty="0">
              <a:solidFill>
                <a:srgbClr val="FF0000"/>
              </a:solidFill>
              <a:latin typeface="Arial"/>
              <a:ea typeface="MS PGothic" pitchFamily="34" charset="-128"/>
              <a:cs typeface="Arial"/>
            </a:endParaRPr>
          </a:p>
        </p:txBody>
      </p:sp>
      <p:sp>
        <p:nvSpPr>
          <p:cNvPr id="11" name="Rectangle 10"/>
          <p:cNvSpPr>
            <a:spLocks noChangeArrowheads="1"/>
          </p:cNvSpPr>
          <p:nvPr/>
        </p:nvSpPr>
        <p:spPr bwMode="auto">
          <a:xfrm>
            <a:off x="331788" y="4349164"/>
            <a:ext cx="8142287" cy="6647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eaLnBrk="0" hangingPunct="0">
              <a:lnSpc>
                <a:spcPct val="120000"/>
              </a:lnSpc>
              <a:spcBef>
                <a:spcPct val="0"/>
              </a:spcBef>
            </a:pPr>
            <a:r>
              <a:rPr lang="en-US" sz="1800" dirty="0" smtClean="0">
                <a:solidFill>
                  <a:prstClr val="white">
                    <a:lumMod val="50000"/>
                  </a:prstClr>
                </a:solidFill>
                <a:latin typeface="Arial"/>
                <a:ea typeface="MS PGothic" pitchFamily="34" charset="-128"/>
                <a:cs typeface="Arial"/>
              </a:rPr>
              <a:t>SHUSA Risk Appetite</a:t>
            </a:r>
            <a:endParaRPr lang="en-US" sz="1800" dirty="0">
              <a:solidFill>
                <a:prstClr val="white">
                  <a:lumMod val="50000"/>
                </a:prstClr>
              </a:solidFill>
              <a:latin typeface="Arial"/>
              <a:ea typeface="MS PGothic" pitchFamily="34" charset="-128"/>
              <a:cs typeface="Arial"/>
            </a:endParaRPr>
          </a:p>
          <a:p>
            <a:pPr eaLnBrk="0" hangingPunct="0">
              <a:lnSpc>
                <a:spcPct val="120000"/>
              </a:lnSpc>
              <a:spcBef>
                <a:spcPct val="0"/>
              </a:spcBef>
            </a:pPr>
            <a:endParaRPr lang="en-US" sz="1800" i="1" dirty="0">
              <a:solidFill>
                <a:prstClr val="white">
                  <a:lumMod val="50000"/>
                </a:prstClr>
              </a:solidFill>
              <a:latin typeface="Arial"/>
              <a:ea typeface="MS PGothic" pitchFamily="34" charset="-128"/>
              <a:cs typeface="Arial"/>
            </a:endParaRPr>
          </a:p>
        </p:txBody>
      </p:sp>
      <p:sp>
        <p:nvSpPr>
          <p:cNvPr id="12" name="Rectangle 11"/>
          <p:cNvSpPr>
            <a:spLocks noChangeArrowheads="1"/>
          </p:cNvSpPr>
          <p:nvPr/>
        </p:nvSpPr>
        <p:spPr bwMode="auto">
          <a:xfrm>
            <a:off x="338932" y="3313765"/>
            <a:ext cx="8142287"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eaLnBrk="0" fontAlgn="base" hangingPunct="0">
              <a:lnSpc>
                <a:spcPts val="2700"/>
              </a:lnSpc>
              <a:spcBef>
                <a:spcPct val="0"/>
              </a:spcBef>
              <a:spcAft>
                <a:spcPts val="600"/>
              </a:spcAft>
            </a:pPr>
            <a:r>
              <a:rPr lang="en-US" sz="1800" b="1" dirty="0">
                <a:solidFill>
                  <a:prstClr val="black"/>
                </a:solidFill>
                <a:latin typeface="Arial" panose="020B0604020202020204" pitchFamily="34" charset="0"/>
                <a:ea typeface="MS PGothic" pitchFamily="34" charset="-128"/>
                <a:cs typeface="Arial" panose="020B0604020202020204" pitchFamily="34" charset="0"/>
              </a:rPr>
              <a:t>SHUSA Risk Appetite </a:t>
            </a:r>
            <a:r>
              <a:rPr lang="en-US" sz="1800" b="1" dirty="0" smtClean="0">
                <a:solidFill>
                  <a:prstClr val="black"/>
                </a:solidFill>
                <a:latin typeface="Arial" panose="020B0604020202020204" pitchFamily="34" charset="0"/>
                <a:ea typeface="MS PGothic" pitchFamily="34" charset="-128"/>
                <a:cs typeface="Arial" panose="020B0604020202020204" pitchFamily="34" charset="0"/>
              </a:rPr>
              <a:t>Statement – </a:t>
            </a:r>
            <a:r>
              <a:rPr lang="en-US" sz="1800" b="1" dirty="0" smtClean="0">
                <a:solidFill>
                  <a:prstClr val="black"/>
                </a:solidFill>
                <a:latin typeface="Arial" panose="020B0604020202020204" pitchFamily="34" charset="0"/>
                <a:cs typeface="Arial" panose="020B0604020202020204" pitchFamily="34" charset="0"/>
              </a:rPr>
              <a:t>October</a:t>
            </a:r>
            <a:r>
              <a:rPr lang="en-US" sz="1800" b="1" dirty="0" smtClean="0">
                <a:solidFill>
                  <a:prstClr val="black"/>
                </a:solidFill>
                <a:latin typeface="Arial" panose="020B0604020202020204" pitchFamily="34" charset="0"/>
                <a:ea typeface="MS PGothic" pitchFamily="34" charset="-128"/>
                <a:cs typeface="Arial" panose="020B0604020202020204" pitchFamily="34" charset="0"/>
              </a:rPr>
              <a:t> Report</a:t>
            </a:r>
          </a:p>
          <a:p>
            <a:pPr algn="l" eaLnBrk="0" fontAlgn="base" hangingPunct="0">
              <a:lnSpc>
                <a:spcPts val="2700"/>
              </a:lnSpc>
              <a:spcBef>
                <a:spcPct val="0"/>
              </a:spcBef>
              <a:spcAft>
                <a:spcPts val="600"/>
              </a:spcAft>
            </a:pPr>
            <a:r>
              <a:rPr lang="en-US" sz="1800" dirty="0" smtClean="0">
                <a:solidFill>
                  <a:prstClr val="black"/>
                </a:solidFill>
                <a:latin typeface="Arial" panose="020B0604020202020204" pitchFamily="34" charset="0"/>
                <a:cs typeface="Arial" panose="020B0604020202020204" pitchFamily="34" charset="0"/>
              </a:rPr>
              <a:t>October</a:t>
            </a:r>
            <a:r>
              <a:rPr lang="en-US" sz="1800" dirty="0" smtClean="0">
                <a:solidFill>
                  <a:prstClr val="black"/>
                </a:solidFill>
                <a:latin typeface="Arial" panose="020B0604020202020204" pitchFamily="34" charset="0"/>
                <a:ea typeface="MS PGothic" pitchFamily="34" charset="-128"/>
                <a:cs typeface="Arial" panose="020B0604020202020204" pitchFamily="34" charset="0"/>
              </a:rPr>
              <a:t> 2016</a:t>
            </a:r>
            <a:endParaRPr lang="en-US" sz="1800" dirty="0">
              <a:solidFill>
                <a:prstClr val="black"/>
              </a:solidFill>
              <a:latin typeface="Arial" panose="020B0604020202020204" pitchFamily="34" charset="0"/>
              <a:ea typeface="MS PGothic" pitchFamily="34" charset="-128"/>
              <a:cs typeface="Arial" panose="020B0604020202020204" pitchFamily="34" charset="0"/>
            </a:endParaRPr>
          </a:p>
        </p:txBody>
      </p:sp>
    </p:spTree>
    <p:extLst>
      <p:ext uri="{BB962C8B-B14F-4D97-AF65-F5344CB8AC3E}">
        <p14:creationId xmlns:p14="http://schemas.microsoft.com/office/powerpoint/2010/main" val="5887586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8525" y="152400"/>
            <a:ext cx="8553951" cy="461665"/>
          </a:xfrm>
          <a:prstGeom prst="rect">
            <a:avLst/>
          </a:prstGeom>
          <a:noFill/>
        </p:spPr>
        <p:txBody>
          <a:bodyPr wrap="square" rtlCol="0">
            <a:spAutoFit/>
          </a:bodyPr>
          <a:lstStyle>
            <a:defPPr>
              <a:defRPr lang="en-US"/>
            </a:defPPr>
            <a:lvl1pPr>
              <a:defRPr sz="2400" b="1">
                <a:latin typeface="Arial" panose="020B0604020202020204" pitchFamily="34" charset="0"/>
                <a:cs typeface="Arial" panose="020B0604020202020204" pitchFamily="34" charset="0"/>
              </a:defRPr>
            </a:lvl1pPr>
          </a:lstStyle>
          <a:p>
            <a:pPr eaLnBrk="1" fontAlgn="auto" hangingPunct="1">
              <a:spcBef>
                <a:spcPts val="0"/>
              </a:spcBef>
              <a:spcAft>
                <a:spcPts val="0"/>
              </a:spcAft>
            </a:pPr>
            <a:r>
              <a:rPr lang="en-US" dirty="0" smtClean="0">
                <a:solidFill>
                  <a:prstClr val="black"/>
                </a:solidFill>
                <a:ea typeface="+mn-ea"/>
              </a:rPr>
              <a:t>3. Additional Metrics – Operational Risk</a:t>
            </a:r>
            <a:endParaRPr lang="en-GB" dirty="0">
              <a:solidFill>
                <a:prstClr val="black"/>
              </a:solidFill>
              <a:ea typeface="+mn-ea"/>
            </a:endParaRPr>
          </a:p>
        </p:txBody>
      </p:sp>
      <p:graphicFrame>
        <p:nvGraphicFramePr>
          <p:cNvPr id="4" name="Table 3"/>
          <p:cNvGraphicFramePr>
            <a:graphicFrameLocks noGrp="1"/>
          </p:cNvGraphicFramePr>
          <p:nvPr>
            <p:extLst>
              <p:ext uri="{D42A27DB-BD31-4B8C-83A1-F6EECF244321}">
                <p14:modId xmlns:p14="http://schemas.microsoft.com/office/powerpoint/2010/main" val="4183886074"/>
              </p:ext>
            </p:extLst>
          </p:nvPr>
        </p:nvGraphicFramePr>
        <p:xfrm>
          <a:off x="368887" y="788602"/>
          <a:ext cx="7545404" cy="4538305"/>
        </p:xfrm>
        <a:graphic>
          <a:graphicData uri="http://schemas.openxmlformats.org/drawingml/2006/table">
            <a:tbl>
              <a:tblPr firstRow="1" bandRow="1"/>
              <a:tblGrid>
                <a:gridCol w="982439"/>
                <a:gridCol w="1745614"/>
                <a:gridCol w="690126"/>
                <a:gridCol w="771318"/>
                <a:gridCol w="121786"/>
                <a:gridCol w="1069019"/>
                <a:gridCol w="1069019"/>
                <a:gridCol w="1096083"/>
              </a:tblGrid>
              <a:tr h="221652">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nSpc>
                          <a:spcPct val="100000"/>
                        </a:lnSpc>
                        <a:spcBef>
                          <a:spcPts val="200"/>
                        </a:spcBef>
                        <a:spcAft>
                          <a:spcPts val="200"/>
                        </a:spcAft>
                      </a:pPr>
                      <a:r>
                        <a:rPr lang="en-US" sz="1000" b="1" dirty="0" smtClean="0">
                          <a:solidFill>
                            <a:srgbClr val="FF0000"/>
                          </a:solidFill>
                          <a:latin typeface="Arial" panose="020B0604020202020204" pitchFamily="34" charset="0"/>
                          <a:cs typeface="Arial" panose="020B0604020202020204" pitchFamily="34" charset="0"/>
                        </a:rPr>
                        <a:t>Monthly</a:t>
                      </a:r>
                      <a:r>
                        <a:rPr lang="en-US" sz="1000" b="1" baseline="0" dirty="0" smtClean="0">
                          <a:solidFill>
                            <a:srgbClr val="FF0000"/>
                          </a:solidFill>
                          <a:latin typeface="Arial" panose="020B0604020202020204" pitchFamily="34" charset="0"/>
                          <a:cs typeface="Arial" panose="020B0604020202020204" pitchFamily="34" charset="0"/>
                        </a:rPr>
                        <a:t> Metrics</a:t>
                      </a:r>
                      <a:endParaRPr lang="en-US" sz="1000" b="1" dirty="0">
                        <a:solidFill>
                          <a:srgbClr val="FF0000"/>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Metric</a:t>
                      </a:r>
                      <a:endParaRPr lang="en-US" sz="1000" b="1"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Portfolio</a:t>
                      </a:r>
                      <a:endParaRPr lang="en-US" sz="1000" b="1"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000" b="1" kern="1200" dirty="0" smtClean="0">
                          <a:solidFill>
                            <a:schemeClr val="bg1"/>
                          </a:solidFill>
                          <a:latin typeface="Arial" panose="020B0604020202020204" pitchFamily="34" charset="0"/>
                          <a:ea typeface="ＭＳ Ｐゴシック"/>
                          <a:cs typeface="Arial" panose="020B0604020202020204" pitchFamily="34" charset="0"/>
                        </a:rPr>
                        <a:t>Threshold</a:t>
                      </a:r>
                      <a:endParaRPr lang="en-US" sz="1000" b="1" kern="1200" dirty="0">
                        <a:solidFill>
                          <a:schemeClr val="bg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algn="ctr" defTabSz="457200" rtl="0" eaLnBrk="1" latinLnBrk="0" hangingPunct="1">
                        <a:lnSpc>
                          <a:spcPct val="100000"/>
                        </a:lnSpc>
                        <a:spcBef>
                          <a:spcPts val="200"/>
                        </a:spcBef>
                        <a:spcAft>
                          <a:spcPts val="200"/>
                        </a:spcAft>
                      </a:pPr>
                      <a:endParaRPr lang="en-US" sz="1000" b="1" kern="1200" dirty="0">
                        <a:solidFill>
                          <a:schemeClr val="tx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ＭＳ Ｐゴシック"/>
                          <a:cs typeface="Arial" panose="020B0604020202020204" pitchFamily="34" charset="0"/>
                        </a:rPr>
                        <a:t>Oct 16</a:t>
                      </a:r>
                      <a:endParaRPr lang="en-US" sz="1000" b="1" kern="1200" dirty="0">
                        <a:solidFill>
                          <a:schemeClr val="tx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ＭＳ Ｐゴシック"/>
                          <a:cs typeface="Arial" panose="020B0604020202020204" pitchFamily="34" charset="0"/>
                        </a:rPr>
                        <a:t>Sep 16</a:t>
                      </a:r>
                      <a:endParaRPr lang="en-US" sz="1000" b="1" kern="1200" dirty="0">
                        <a:solidFill>
                          <a:schemeClr val="tx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ＭＳ Ｐゴシック"/>
                          <a:cs typeface="Arial" panose="020B0604020202020204" pitchFamily="34" charset="0"/>
                        </a:rPr>
                        <a:t>Mar 16</a:t>
                      </a:r>
                      <a:endParaRPr lang="en-US" sz="1000" b="1" kern="1200" dirty="0">
                        <a:solidFill>
                          <a:schemeClr val="tx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221652">
                <a:tc rowSpan="18">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Operational risk</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rowSpan="6">
                  <a:txBody>
                    <a:bodyPr/>
                    <a:lstStyle/>
                    <a:p>
                      <a:pPr>
                        <a:lnSpc>
                          <a:spcPct val="100000"/>
                        </a:lnSpc>
                        <a:spcBef>
                          <a:spcPts val="200"/>
                        </a:spcBef>
                        <a:spcAft>
                          <a:spcPts val="200"/>
                        </a:spcAft>
                      </a:pPr>
                      <a:r>
                        <a:rPr lang="en-US" sz="1000" b="0" i="0" dirty="0" smtClean="0">
                          <a:solidFill>
                            <a:schemeClr val="tx1"/>
                          </a:solidFill>
                          <a:latin typeface="Arial" panose="020B0604020202020204" pitchFamily="34" charset="0"/>
                          <a:cs typeface="Arial" panose="020B0604020202020204" pitchFamily="34" charset="0"/>
                        </a:rPr>
                        <a:t>IT Relevant Incidents</a:t>
                      </a:r>
                    </a:p>
                    <a:p>
                      <a:pPr>
                        <a:lnSpc>
                          <a:spcPct val="100000"/>
                        </a:lnSpc>
                        <a:spcBef>
                          <a:spcPts val="200"/>
                        </a:spcBef>
                        <a:spcAft>
                          <a:spcPts val="200"/>
                        </a:spcAft>
                      </a:pPr>
                      <a:endParaRPr lang="en-US" sz="1000" b="0" i="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SBNA</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3</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21652">
                <a:tc vMerge="1">
                  <a:txBody>
                    <a:bodyPr/>
                    <a:lstStyle/>
                    <a:p>
                      <a:endParaRPr lang="en-GB"/>
                    </a:p>
                  </a:txBody>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0" i="0" strike="noStrike" kern="1200" baseline="0" dirty="0">
                        <a:solidFill>
                          <a:schemeClr val="tx1"/>
                        </a:solidFill>
                        <a:latin typeface="Arial" panose="020B0604020202020204" pitchFamily="34" charset="0"/>
                        <a:ea typeface="+mn-ea"/>
                        <a:cs typeface="Arial" panose="020B0604020202020204" pitchFamily="34" charset="0"/>
                      </a:endParaRPr>
                    </a:p>
                  </a:txBody>
                  <a:tcPr marL="4530" marR="4530" marT="4530" marB="0" anchor="ctr">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SC</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strike="noStrike" baseline="0" dirty="0" smtClean="0">
                          <a:solidFill>
                            <a:schemeClr val="tx1"/>
                          </a:solidFill>
                          <a:latin typeface="Arial" panose="020B0604020202020204" pitchFamily="34" charset="0"/>
                          <a:cs typeface="Arial" panose="020B0604020202020204" pitchFamily="34" charset="0"/>
                        </a:rPr>
                        <a:t>&gt;3</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TBD</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1" dirty="0" smtClean="0">
                          <a:solidFill>
                            <a:schemeClr val="tx1"/>
                          </a:solidFill>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21652">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BSPR</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3</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TBD</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1" dirty="0" smtClean="0">
                          <a:solidFill>
                            <a:schemeClr val="tx1"/>
                          </a:solidFill>
                          <a:latin typeface="Arial" panose="020B0604020202020204" pitchFamily="34" charset="0"/>
                          <a:cs typeface="Arial" panose="020B0604020202020204" pitchFamily="34" charset="0"/>
                        </a:rPr>
                        <a:t>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NA</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221652">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SSLLC</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3</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smtClean="0">
                          <a:solidFill>
                            <a:schemeClr val="tx1"/>
                          </a:solidFill>
                          <a:latin typeface="Arial" panose="020B0604020202020204" pitchFamily="34" charset="0"/>
                          <a:cs typeface="Arial" panose="020B0604020202020204" pitchFamily="34" charset="0"/>
                        </a:rPr>
                        <a:t>TBD</a:t>
                      </a:r>
                      <a:endParaRPr lang="en-US" sz="1000" b="1"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1" dirty="0" smtClean="0">
                          <a:solidFill>
                            <a:schemeClr val="tx1"/>
                          </a:solidFill>
                          <a:latin typeface="Arial" panose="020B0604020202020204" pitchFamily="34" charset="0"/>
                          <a:cs typeface="Arial" panose="020B0604020202020204" pitchFamily="34" charset="0"/>
                        </a:rPr>
                        <a:t>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NA</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221652">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BSI</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3</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smtClean="0">
                          <a:solidFill>
                            <a:schemeClr val="tx1"/>
                          </a:solidFill>
                          <a:latin typeface="Arial" panose="020B0604020202020204" pitchFamily="34" charset="0"/>
                          <a:cs typeface="Arial" panose="020B0604020202020204" pitchFamily="34" charset="0"/>
                        </a:rPr>
                        <a:t>TBD</a:t>
                      </a:r>
                      <a:endParaRPr lang="en-US" sz="1000" b="1"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1" dirty="0" smtClean="0">
                          <a:solidFill>
                            <a:schemeClr val="tx1"/>
                          </a:solidFill>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NA</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221652">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SIS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200"/>
                        </a:spcBef>
                        <a:spcAft>
                          <a:spcPts val="200"/>
                        </a:spcAft>
                        <a:buClrTx/>
                        <a:buSzTx/>
                        <a:buFontTx/>
                        <a:buNone/>
                        <a:tabLst/>
                        <a:defRPr/>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auto" latinLnBrk="0" hangingPunct="1">
                        <a:lnSpc>
                          <a:spcPct val="100000"/>
                        </a:lnSpc>
                        <a:spcBef>
                          <a:spcPts val="200"/>
                        </a:spcBef>
                        <a:spcAft>
                          <a:spcPts val="200"/>
                        </a:spcAft>
                        <a:buClrTx/>
                        <a:buSzTx/>
                        <a:buFontTx/>
                        <a:buNone/>
                        <a:tabLst/>
                        <a:defRPr/>
                      </a:pPr>
                      <a:endParaRPr lang="en-US" sz="1000" b="0" strike="noStrike" baseline="0" dirty="0" smtClean="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smtClean="0">
                          <a:solidFill>
                            <a:schemeClr val="tx1"/>
                          </a:solidFill>
                          <a:latin typeface="Arial" panose="020B0604020202020204" pitchFamily="34" charset="0"/>
                          <a:cs typeface="Arial" panose="020B0604020202020204" pitchFamily="34" charset="0"/>
                        </a:rPr>
                        <a:t>TBD</a:t>
                      </a:r>
                      <a:endParaRPr lang="en-US" sz="1000" b="1"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1" dirty="0" smtClean="0">
                          <a:solidFill>
                            <a:schemeClr val="tx1"/>
                          </a:solidFill>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NA</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221652">
                <a:tc vMerge="1">
                  <a:txBody>
                    <a:bodyPr/>
                    <a:lstStyle/>
                    <a:p>
                      <a:endParaRPr lang="en-GB"/>
                    </a:p>
                  </a:txBody>
                  <a:tcPr>
                    <a:lnL w="19050" cap="flat" cmpd="sng" algn="ctr">
                      <a:no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rowSpan="6">
                  <a:txBody>
                    <a:bodyPr/>
                    <a:lstStyle/>
                    <a:p>
                      <a:pPr>
                        <a:lnSpc>
                          <a:spcPct val="100000"/>
                        </a:lnSpc>
                        <a:spcBef>
                          <a:spcPts val="200"/>
                        </a:spcBef>
                        <a:spcAft>
                          <a:spcPts val="200"/>
                        </a:spcAft>
                      </a:pPr>
                      <a:r>
                        <a:rPr lang="en-US" sz="1000" b="0" i="0" dirty="0" smtClean="0">
                          <a:solidFill>
                            <a:schemeClr val="tx1"/>
                          </a:solidFill>
                          <a:latin typeface="Arial" panose="020B0604020202020204" pitchFamily="34" charset="0"/>
                          <a:cs typeface="Arial" panose="020B0604020202020204" pitchFamily="34" charset="0"/>
                        </a:rPr>
                        <a:t>IT</a:t>
                      </a:r>
                      <a:r>
                        <a:rPr lang="en-US" sz="1000" b="0" i="0" baseline="0" dirty="0" smtClean="0">
                          <a:solidFill>
                            <a:schemeClr val="tx1"/>
                          </a:solidFill>
                          <a:latin typeface="Arial" panose="020B0604020202020204" pitchFamily="34" charset="0"/>
                          <a:cs typeface="Arial" panose="020B0604020202020204" pitchFamily="34" charset="0"/>
                        </a:rPr>
                        <a:t> Systems Availability (%)</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SBNA</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&lt;</a:t>
                      </a:r>
                      <a:r>
                        <a:rPr lang="en-US" sz="1000" b="0" strike="noStrike" baseline="0" dirty="0" smtClean="0">
                          <a:solidFill>
                            <a:schemeClr val="tx1"/>
                          </a:solidFill>
                          <a:latin typeface="Arial" panose="020B0604020202020204" pitchFamily="34" charset="0"/>
                          <a:cs typeface="Arial" panose="020B0604020202020204" pitchFamily="34" charset="0"/>
                        </a:rPr>
                        <a:t>99.50%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99.95%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99.91%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NA</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221652">
                <a:tc vMerge="1">
                  <a:txBody>
                    <a:bodyPr/>
                    <a:lstStyle/>
                    <a:p>
                      <a:endParaRPr lang="en-GB"/>
                    </a:p>
                  </a:txBody>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0" i="0" strike="noStrike" kern="1200" baseline="0" dirty="0">
                        <a:solidFill>
                          <a:schemeClr val="tx1"/>
                        </a:solidFill>
                        <a:latin typeface="Arial" panose="020B0604020202020204" pitchFamily="34" charset="0"/>
                        <a:ea typeface="+mn-ea"/>
                        <a:cs typeface="Arial" panose="020B0604020202020204" pitchFamily="34" charset="0"/>
                      </a:endParaRPr>
                    </a:p>
                  </a:txBody>
                  <a:tcPr marL="4530" marR="4530" marT="4530" marB="0" anchor="ctr">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SC</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&lt;</a:t>
                      </a:r>
                      <a:r>
                        <a:rPr lang="en-US" sz="1000" b="0" strike="noStrike" baseline="0" dirty="0" smtClean="0">
                          <a:solidFill>
                            <a:schemeClr val="tx1"/>
                          </a:solidFill>
                          <a:latin typeface="Arial" panose="020B0604020202020204" pitchFamily="34" charset="0"/>
                          <a:cs typeface="Arial" panose="020B0604020202020204" pitchFamily="34" charset="0"/>
                        </a:rPr>
                        <a:t>99.50%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smtClean="0">
                          <a:solidFill>
                            <a:schemeClr val="tx1"/>
                          </a:solidFill>
                          <a:latin typeface="Arial" panose="020B0604020202020204" pitchFamily="34" charset="0"/>
                          <a:cs typeface="Arial" panose="020B0604020202020204" pitchFamily="34" charset="0"/>
                        </a:rPr>
                        <a:t>TBD</a:t>
                      </a:r>
                      <a:endParaRPr lang="en-US" sz="1000" b="1"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1" dirty="0" smtClean="0">
                          <a:solidFill>
                            <a:schemeClr val="tx1"/>
                          </a:solidFill>
                          <a:latin typeface="Arial" panose="020B0604020202020204" pitchFamily="34" charset="0"/>
                          <a:cs typeface="Arial" panose="020B0604020202020204" pitchFamily="34" charset="0"/>
                        </a:rPr>
                        <a:t>100%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100%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21652">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BSPR</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&lt;</a:t>
                      </a:r>
                      <a:r>
                        <a:rPr lang="en-US" sz="1000" b="0" strike="noStrike" baseline="0" dirty="0" smtClean="0">
                          <a:solidFill>
                            <a:schemeClr val="tx1"/>
                          </a:solidFill>
                          <a:latin typeface="Arial" panose="020B0604020202020204" pitchFamily="34" charset="0"/>
                          <a:cs typeface="Arial" panose="020B0604020202020204" pitchFamily="34" charset="0"/>
                        </a:rPr>
                        <a:t>99.50%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smtClean="0">
                          <a:solidFill>
                            <a:schemeClr val="tx1"/>
                          </a:solidFill>
                          <a:latin typeface="Arial" panose="020B0604020202020204" pitchFamily="34" charset="0"/>
                          <a:cs typeface="Arial" panose="020B0604020202020204" pitchFamily="34" charset="0"/>
                        </a:rPr>
                        <a:t>TBD</a:t>
                      </a:r>
                      <a:endParaRPr lang="en-US" sz="1000" b="1"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1" dirty="0" smtClean="0">
                          <a:solidFill>
                            <a:schemeClr val="tx1"/>
                          </a:solidFill>
                          <a:latin typeface="Arial" panose="020B0604020202020204" pitchFamily="34" charset="0"/>
                          <a:cs typeface="Arial" panose="020B0604020202020204" pitchFamily="34" charset="0"/>
                        </a:rPr>
                        <a:t>99.51%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NA</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221652">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SSLLC</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&lt;</a:t>
                      </a:r>
                      <a:r>
                        <a:rPr lang="en-US" sz="1000" b="0" strike="noStrike" baseline="0" dirty="0" smtClean="0">
                          <a:solidFill>
                            <a:schemeClr val="tx1"/>
                          </a:solidFill>
                          <a:latin typeface="Arial" panose="020B0604020202020204" pitchFamily="34" charset="0"/>
                          <a:cs typeface="Arial" panose="020B0604020202020204" pitchFamily="34" charset="0"/>
                        </a:rPr>
                        <a:t>99.50%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smtClean="0">
                          <a:solidFill>
                            <a:schemeClr val="tx1"/>
                          </a:solidFill>
                          <a:latin typeface="Arial" panose="020B0604020202020204" pitchFamily="34" charset="0"/>
                          <a:cs typeface="Arial" panose="020B0604020202020204" pitchFamily="34" charset="0"/>
                        </a:rPr>
                        <a:t>TBD</a:t>
                      </a:r>
                      <a:endParaRPr lang="en-US" sz="1000" b="1"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1" dirty="0" smtClean="0">
                          <a:solidFill>
                            <a:schemeClr val="tx1"/>
                          </a:solidFill>
                          <a:latin typeface="Arial" panose="020B0604020202020204" pitchFamily="34" charset="0"/>
                          <a:cs typeface="Arial" panose="020B0604020202020204" pitchFamily="34" charset="0"/>
                        </a:rPr>
                        <a:t>99.90%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NA</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221652">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BSI</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&lt;</a:t>
                      </a:r>
                      <a:r>
                        <a:rPr lang="en-US" sz="1000" b="0" strike="noStrike" baseline="0" dirty="0" smtClean="0">
                          <a:solidFill>
                            <a:schemeClr val="tx1"/>
                          </a:solidFill>
                          <a:latin typeface="Arial" panose="020B0604020202020204" pitchFamily="34" charset="0"/>
                          <a:cs typeface="Arial" panose="020B0604020202020204" pitchFamily="34" charset="0"/>
                        </a:rPr>
                        <a:t>99.50%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TBD</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1" dirty="0" smtClean="0">
                          <a:solidFill>
                            <a:schemeClr val="tx1"/>
                          </a:solidFill>
                          <a:latin typeface="Arial" panose="020B0604020202020204" pitchFamily="34" charset="0"/>
                          <a:cs typeface="Arial" panose="020B0604020202020204" pitchFamily="34" charset="0"/>
                        </a:rPr>
                        <a:t>100%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NA</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221652">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SIS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&lt;</a:t>
                      </a:r>
                      <a:r>
                        <a:rPr lang="en-US" sz="1000" b="0" strike="noStrike" baseline="0" dirty="0" smtClean="0">
                          <a:solidFill>
                            <a:schemeClr val="tx1"/>
                          </a:solidFill>
                          <a:latin typeface="Arial" panose="020B0604020202020204" pitchFamily="34" charset="0"/>
                          <a:cs typeface="Arial" panose="020B0604020202020204" pitchFamily="34" charset="0"/>
                        </a:rPr>
                        <a:t>99.50%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TBD</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1" dirty="0" smtClean="0">
                          <a:solidFill>
                            <a:schemeClr val="tx1"/>
                          </a:solidFill>
                          <a:latin typeface="Arial" panose="020B0604020202020204" pitchFamily="34" charset="0"/>
                          <a:cs typeface="Arial" panose="020B0604020202020204" pitchFamily="34" charset="0"/>
                        </a:rPr>
                        <a:t>100%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NA</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221652">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rowSpan="6">
                  <a:txBody>
                    <a:bodyPr/>
                    <a:lstStyle/>
                    <a:p>
                      <a:pPr>
                        <a:lnSpc>
                          <a:spcPct val="100000"/>
                        </a:lnSpc>
                        <a:spcBef>
                          <a:spcPts val="200"/>
                        </a:spcBef>
                        <a:spcAft>
                          <a:spcPts val="200"/>
                        </a:spcAft>
                      </a:pPr>
                      <a:r>
                        <a:rPr lang="en-US" sz="1000" b="0" i="0" dirty="0" smtClean="0">
                          <a:solidFill>
                            <a:schemeClr val="tx1"/>
                          </a:solidFill>
                          <a:latin typeface="Arial" panose="020B0604020202020204" pitchFamily="34" charset="0"/>
                          <a:cs typeface="Arial" panose="020B0604020202020204" pitchFamily="34" charset="0"/>
                        </a:rPr>
                        <a:t>Systems with Obsolete Operating Systems (%):</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SBNA</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15.00%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14.75%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15.45%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20%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r>
              <a:tr h="221652">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0" i="0" strike="noStrike" kern="1200" baseline="0" dirty="0">
                        <a:solidFill>
                          <a:schemeClr val="tx1"/>
                        </a:solidFill>
                        <a:latin typeface="Arial" panose="020B0604020202020204" pitchFamily="34" charset="0"/>
                        <a:ea typeface="+mn-ea"/>
                        <a:cs typeface="Arial" panose="020B0604020202020204" pitchFamily="34" charset="0"/>
                      </a:endParaRPr>
                    </a:p>
                  </a:txBody>
                  <a:tcPr marL="4530" marR="4530" marT="453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SC</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5.00%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TBD</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1" dirty="0" smtClean="0">
                          <a:solidFill>
                            <a:schemeClr val="tx1"/>
                          </a:solidFill>
                          <a:latin typeface="Arial" panose="020B0604020202020204" pitchFamily="34" charset="0"/>
                          <a:cs typeface="Arial" panose="020B0604020202020204" pitchFamily="34" charset="0"/>
                        </a:rPr>
                        <a:t>0.29 %</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NA</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221652">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BSPR</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15%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TBD</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1" dirty="0" smtClean="0">
                          <a:solidFill>
                            <a:schemeClr val="tx1"/>
                          </a:solidFill>
                          <a:latin typeface="Arial" panose="020B0604020202020204" pitchFamily="34" charset="0"/>
                          <a:cs typeface="Arial" panose="020B0604020202020204" pitchFamily="34" charset="0"/>
                        </a:rPr>
                        <a:t>17%</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NA</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548569">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SSLLC</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Not yet Measurable;</a:t>
                      </a:r>
                      <a:r>
                        <a:rPr lang="en-US" sz="1000" b="0" baseline="0" dirty="0" smtClean="0">
                          <a:solidFill>
                            <a:schemeClr val="tx1"/>
                          </a:solidFill>
                          <a:latin typeface="Arial" panose="020B0604020202020204" pitchFamily="34" charset="0"/>
                          <a:cs typeface="Arial" panose="020B0604020202020204" pitchFamily="34" charset="0"/>
                        </a:rPr>
                        <a:t> Target 11/16</a:t>
                      </a:r>
                      <a:endParaRPr lang="en-US" sz="1000" b="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TBD</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1" dirty="0" smtClean="0">
                          <a:solidFill>
                            <a:schemeClr val="tx1"/>
                          </a:solidFill>
                          <a:latin typeface="Arial" panose="020B0604020202020204" pitchFamily="34" charset="0"/>
                          <a:cs typeface="Arial" panose="020B0604020202020204" pitchFamily="34" charset="0"/>
                        </a:rPr>
                        <a:t>Not yet</a:t>
                      </a:r>
                    </a:p>
                    <a:p>
                      <a:pPr algn="ctr">
                        <a:lnSpc>
                          <a:spcPct val="100000"/>
                        </a:lnSpc>
                      </a:pPr>
                      <a:r>
                        <a:rPr lang="en-US" sz="1000" b="1" dirty="0" smtClean="0">
                          <a:solidFill>
                            <a:schemeClr val="tx1"/>
                          </a:solidFill>
                          <a:latin typeface="Arial" panose="020B0604020202020204" pitchFamily="34" charset="0"/>
                          <a:cs typeface="Arial" panose="020B0604020202020204" pitchFamily="34" charset="0"/>
                        </a:rPr>
                        <a:t>Measurable;</a:t>
                      </a:r>
                      <a:r>
                        <a:rPr lang="en-US" sz="1000" b="1" baseline="0" dirty="0" smtClean="0">
                          <a:solidFill>
                            <a:schemeClr val="tx1"/>
                          </a:solidFill>
                          <a:latin typeface="Arial" panose="020B0604020202020204" pitchFamily="34" charset="0"/>
                          <a:cs typeface="Arial" panose="020B0604020202020204" pitchFamily="34" charset="0"/>
                        </a:rPr>
                        <a:t> </a:t>
                      </a:r>
                    </a:p>
                    <a:p>
                      <a:pPr algn="ctr">
                        <a:lnSpc>
                          <a:spcPct val="100000"/>
                        </a:lnSpc>
                      </a:pPr>
                      <a:r>
                        <a:rPr lang="en-US" sz="1000" b="1" baseline="0" dirty="0" smtClean="0">
                          <a:solidFill>
                            <a:schemeClr val="tx1"/>
                          </a:solidFill>
                          <a:latin typeface="Arial" panose="020B0604020202020204" pitchFamily="34" charset="0"/>
                          <a:cs typeface="Arial" panose="020B0604020202020204" pitchFamily="34" charset="0"/>
                        </a:rPr>
                        <a:t>Target 11/16</a:t>
                      </a:r>
                      <a:endParaRPr lang="en-US" sz="1000" b="1"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NA</a:t>
                      </a:r>
                    </a:p>
                    <a:p>
                      <a:pPr algn="ctr">
                        <a:lnSpc>
                          <a:spcPct val="100000"/>
                        </a:lnSpc>
                      </a:pPr>
                      <a:endParaRPr lang="en-US" sz="1000" b="1"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221652">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BSI</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200"/>
                        </a:spcBef>
                        <a:spcAft>
                          <a:spcPts val="200"/>
                        </a:spcAft>
                        <a:buClrTx/>
                        <a:buSzTx/>
                        <a:buFontTx/>
                        <a:buNone/>
                        <a:tabLst/>
                        <a:defRPr/>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15%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TBD</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1" dirty="0" smtClean="0">
                          <a:solidFill>
                            <a:schemeClr val="tx1"/>
                          </a:solidFill>
                          <a:latin typeface="Arial" panose="020B0604020202020204" pitchFamily="34" charset="0"/>
                          <a:cs typeface="Arial" panose="020B0604020202020204" pitchFamily="34" charset="0"/>
                        </a:rPr>
                        <a:t>3%</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NA</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221652">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SIS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200"/>
                        </a:spcBef>
                        <a:spcAft>
                          <a:spcPts val="200"/>
                        </a:spcAft>
                        <a:buClrTx/>
                        <a:buSzTx/>
                        <a:buFontTx/>
                        <a:buNone/>
                        <a:tabLst/>
                        <a:defRPr/>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auto" latinLnBrk="0" hangingPunct="1">
                        <a:lnSpc>
                          <a:spcPct val="100000"/>
                        </a:lnSpc>
                        <a:spcBef>
                          <a:spcPts val="200"/>
                        </a:spcBef>
                        <a:spcAft>
                          <a:spcPts val="200"/>
                        </a:spcAft>
                        <a:buClrTx/>
                        <a:buSzTx/>
                        <a:buFontTx/>
                        <a:buNone/>
                        <a:tabLst/>
                        <a:defRPr/>
                      </a:pPr>
                      <a:endParaRPr lang="en-US" sz="1000" b="0" strike="noStrike" baseline="0" dirty="0" smtClean="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TBD</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1" dirty="0" smtClean="0">
                          <a:solidFill>
                            <a:schemeClr val="tx1"/>
                          </a:solidFill>
                          <a:latin typeface="Arial" panose="020B0604020202020204" pitchFamily="34" charset="0"/>
                          <a:cs typeface="Arial" panose="020B0604020202020204" pitchFamily="34" charset="0"/>
                        </a:rPr>
                        <a:t>15%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NA</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Tree>
    <p:extLst>
      <p:ext uri="{BB962C8B-B14F-4D97-AF65-F5344CB8AC3E}">
        <p14:creationId xmlns:p14="http://schemas.microsoft.com/office/powerpoint/2010/main" val="32131704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8525" y="152400"/>
            <a:ext cx="8553951" cy="461665"/>
          </a:xfrm>
          <a:prstGeom prst="rect">
            <a:avLst/>
          </a:prstGeom>
          <a:noFill/>
        </p:spPr>
        <p:txBody>
          <a:bodyPr wrap="square" rtlCol="0">
            <a:spAutoFit/>
          </a:bodyPr>
          <a:lstStyle>
            <a:defPPr>
              <a:defRPr lang="en-US"/>
            </a:defPPr>
            <a:lvl1pPr>
              <a:defRPr sz="2400" b="1">
                <a:latin typeface="Arial" panose="020B0604020202020204" pitchFamily="34" charset="0"/>
                <a:cs typeface="Arial" panose="020B0604020202020204" pitchFamily="34" charset="0"/>
              </a:defRPr>
            </a:lvl1pPr>
          </a:lstStyle>
          <a:p>
            <a:pPr eaLnBrk="1" fontAlgn="auto" hangingPunct="1">
              <a:spcBef>
                <a:spcPts val="0"/>
              </a:spcBef>
              <a:spcAft>
                <a:spcPts val="0"/>
              </a:spcAft>
            </a:pPr>
            <a:r>
              <a:rPr lang="en-US" dirty="0" smtClean="0">
                <a:solidFill>
                  <a:prstClr val="black"/>
                </a:solidFill>
                <a:ea typeface="+mn-ea"/>
              </a:rPr>
              <a:t>3. Additional Metrics – Operational Risk</a:t>
            </a:r>
            <a:endParaRPr lang="en-GB" dirty="0">
              <a:solidFill>
                <a:prstClr val="black"/>
              </a:solidFill>
              <a:ea typeface="+mn-ea"/>
            </a:endParaRPr>
          </a:p>
        </p:txBody>
      </p:sp>
      <p:graphicFrame>
        <p:nvGraphicFramePr>
          <p:cNvPr id="4" name="Table 3"/>
          <p:cNvGraphicFramePr>
            <a:graphicFrameLocks noGrp="1"/>
          </p:cNvGraphicFramePr>
          <p:nvPr>
            <p:extLst>
              <p:ext uri="{D42A27DB-BD31-4B8C-83A1-F6EECF244321}">
                <p14:modId xmlns:p14="http://schemas.microsoft.com/office/powerpoint/2010/main" val="4104397227"/>
              </p:ext>
            </p:extLst>
          </p:nvPr>
        </p:nvGraphicFramePr>
        <p:xfrm>
          <a:off x="340797" y="771098"/>
          <a:ext cx="7493018" cy="4506224"/>
        </p:xfrm>
        <a:graphic>
          <a:graphicData uri="http://schemas.openxmlformats.org/drawingml/2006/table">
            <a:tbl>
              <a:tblPr firstRow="1" bandRow="1"/>
              <a:tblGrid>
                <a:gridCol w="938391"/>
                <a:gridCol w="1770570"/>
                <a:gridCol w="715263"/>
                <a:gridCol w="779038"/>
                <a:gridCol w="100384"/>
                <a:gridCol w="1055307"/>
                <a:gridCol w="1055307"/>
                <a:gridCol w="1078758"/>
              </a:tblGrid>
              <a:tr h="216165">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nSpc>
                          <a:spcPct val="100000"/>
                        </a:lnSpc>
                        <a:spcBef>
                          <a:spcPts val="200"/>
                        </a:spcBef>
                        <a:spcAft>
                          <a:spcPts val="200"/>
                        </a:spcAft>
                      </a:pPr>
                      <a:r>
                        <a:rPr lang="en-US" sz="1000" b="1" dirty="0" smtClean="0">
                          <a:solidFill>
                            <a:srgbClr val="FF0000"/>
                          </a:solidFill>
                          <a:latin typeface="Arial" panose="020B0604020202020204" pitchFamily="34" charset="0"/>
                          <a:cs typeface="Arial" panose="020B0604020202020204" pitchFamily="34" charset="0"/>
                        </a:rPr>
                        <a:t>Monthly</a:t>
                      </a:r>
                      <a:r>
                        <a:rPr lang="en-US" sz="1000" b="1" baseline="0" dirty="0" smtClean="0">
                          <a:solidFill>
                            <a:srgbClr val="FF0000"/>
                          </a:solidFill>
                          <a:latin typeface="Arial" panose="020B0604020202020204" pitchFamily="34" charset="0"/>
                          <a:cs typeface="Arial" panose="020B0604020202020204" pitchFamily="34" charset="0"/>
                        </a:rPr>
                        <a:t> Metrics</a:t>
                      </a:r>
                      <a:endParaRPr lang="en-US" sz="1000" b="1" dirty="0">
                        <a:solidFill>
                          <a:srgbClr val="FF0000"/>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Metric</a:t>
                      </a:r>
                      <a:endParaRPr lang="en-US" sz="1000" b="1"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Portfolio</a:t>
                      </a:r>
                      <a:endParaRPr lang="en-US" sz="1000" b="1"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000" b="1" kern="1200" dirty="0" smtClean="0">
                          <a:solidFill>
                            <a:schemeClr val="bg1"/>
                          </a:solidFill>
                          <a:latin typeface="Arial" panose="020B0604020202020204" pitchFamily="34" charset="0"/>
                          <a:ea typeface="ＭＳ Ｐゴシック"/>
                          <a:cs typeface="Arial" panose="020B0604020202020204" pitchFamily="34" charset="0"/>
                        </a:rPr>
                        <a:t>Threshold</a:t>
                      </a:r>
                      <a:endParaRPr lang="en-US" sz="1000" b="1" kern="1200" dirty="0">
                        <a:solidFill>
                          <a:schemeClr val="bg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algn="ctr" defTabSz="457200" rtl="0" eaLnBrk="1" latinLnBrk="0" hangingPunct="1">
                        <a:lnSpc>
                          <a:spcPct val="100000"/>
                        </a:lnSpc>
                        <a:spcBef>
                          <a:spcPts val="200"/>
                        </a:spcBef>
                        <a:spcAft>
                          <a:spcPts val="200"/>
                        </a:spcAft>
                      </a:pPr>
                      <a:endParaRPr lang="en-US" sz="1000" b="1" kern="1200" dirty="0">
                        <a:solidFill>
                          <a:schemeClr val="tx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ＭＳ Ｐゴシック"/>
                          <a:cs typeface="Arial" panose="020B0604020202020204" pitchFamily="34" charset="0"/>
                        </a:rPr>
                        <a:t>Oct 16</a:t>
                      </a:r>
                      <a:endParaRPr lang="en-US" sz="1000" b="1" kern="1200" dirty="0">
                        <a:solidFill>
                          <a:schemeClr val="tx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ＭＳ Ｐゴシック"/>
                          <a:cs typeface="Arial" panose="020B0604020202020204" pitchFamily="34" charset="0"/>
                        </a:rPr>
                        <a:t>Sep 16</a:t>
                      </a:r>
                      <a:endParaRPr lang="en-US" sz="1000" b="1" kern="1200" dirty="0">
                        <a:solidFill>
                          <a:schemeClr val="tx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ＭＳ Ｐゴシック"/>
                          <a:cs typeface="Arial" panose="020B0604020202020204" pitchFamily="34" charset="0"/>
                        </a:rPr>
                        <a:t>Mar 16</a:t>
                      </a:r>
                      <a:endParaRPr lang="en-US" sz="1000" b="1" kern="1200" dirty="0">
                        <a:solidFill>
                          <a:schemeClr val="tx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216165">
                <a:tc rowSpan="12">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Operational risk</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rowSpan="6">
                  <a:txBody>
                    <a:bodyPr/>
                    <a:lstStyle/>
                    <a:p>
                      <a:pPr>
                        <a:lnSpc>
                          <a:spcPct val="100000"/>
                        </a:lnSpc>
                        <a:spcBef>
                          <a:spcPts val="200"/>
                        </a:spcBef>
                        <a:spcAft>
                          <a:spcPts val="200"/>
                        </a:spcAft>
                      </a:pPr>
                      <a:r>
                        <a:rPr lang="en-US" sz="1000" b="0" i="0" dirty="0" smtClean="0">
                          <a:solidFill>
                            <a:schemeClr val="tx1"/>
                          </a:solidFill>
                          <a:latin typeface="Arial" panose="020B0604020202020204" pitchFamily="34" charset="0"/>
                          <a:cs typeface="Arial" panose="020B0604020202020204" pitchFamily="34" charset="0"/>
                        </a:rPr>
                        <a:t>Ethical Hacking Vulnerabilities</a:t>
                      </a:r>
                    </a:p>
                    <a:p>
                      <a:pPr>
                        <a:lnSpc>
                          <a:spcPct val="100000"/>
                        </a:lnSpc>
                        <a:spcBef>
                          <a:spcPts val="200"/>
                        </a:spcBef>
                        <a:spcAft>
                          <a:spcPts val="200"/>
                        </a:spcAft>
                      </a:pPr>
                      <a:endParaRPr lang="en-US" sz="1000" b="0" i="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SBNA</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6</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4</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11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16165">
                <a:tc vMerge="1">
                  <a:txBody>
                    <a:bodyPr/>
                    <a:lstStyle/>
                    <a:p>
                      <a:endParaRPr lang="en-GB"/>
                    </a:p>
                  </a:txBody>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0" i="0" strike="noStrike" kern="1200" baseline="0" dirty="0">
                        <a:solidFill>
                          <a:schemeClr val="tx1"/>
                        </a:solidFill>
                        <a:latin typeface="Arial" panose="020B0604020202020204" pitchFamily="34" charset="0"/>
                        <a:ea typeface="+mn-ea"/>
                        <a:cs typeface="Arial" panose="020B0604020202020204" pitchFamily="34" charset="0"/>
                      </a:endParaRPr>
                    </a:p>
                  </a:txBody>
                  <a:tcPr marL="4530" marR="4530" marT="4530" marB="0" anchor="ctr">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SC</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6</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TBD</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1" dirty="0" smtClean="0">
                          <a:solidFill>
                            <a:schemeClr val="tx1"/>
                          </a:solidFill>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3</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16165">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BSPR</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6</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TBD</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1" dirty="0" smtClean="0">
                          <a:solidFill>
                            <a:schemeClr val="tx1"/>
                          </a:solidFill>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NA</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564770">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SSLLC</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200"/>
                        </a:spcBef>
                        <a:spcAft>
                          <a:spcPts val="20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Not yet measurable;</a:t>
                      </a:r>
                      <a:r>
                        <a:rPr lang="en-US" sz="1000" b="0" baseline="0" dirty="0" smtClean="0">
                          <a:solidFill>
                            <a:schemeClr val="tx1"/>
                          </a:solidFill>
                          <a:latin typeface="Arial" panose="020B0604020202020204" pitchFamily="34" charset="0"/>
                          <a:cs typeface="Arial" panose="020B0604020202020204" pitchFamily="34" charset="0"/>
                        </a:rPr>
                        <a:t> Target 11/16</a:t>
                      </a:r>
                      <a:endParaRPr lang="en-US" sz="1000" b="0" strike="noStrike" baseline="0" dirty="0" smtClean="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TBD</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Not yet </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measurable;</a:t>
                      </a:r>
                      <a:r>
                        <a:rPr lang="en-US" sz="1000" b="1" baseline="0" dirty="0" smtClean="0">
                          <a:solidFill>
                            <a:schemeClr val="tx1"/>
                          </a:solidFill>
                          <a:latin typeface="Arial" panose="020B0604020202020204" pitchFamily="34" charset="0"/>
                          <a:cs typeface="Arial" panose="020B0604020202020204" pitchFamily="34" charset="0"/>
                        </a:rPr>
                        <a:t> </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b="1" baseline="0" dirty="0" smtClean="0">
                          <a:solidFill>
                            <a:schemeClr val="tx1"/>
                          </a:solidFill>
                          <a:latin typeface="Arial" panose="020B0604020202020204" pitchFamily="34" charset="0"/>
                          <a:cs typeface="Arial" panose="020B0604020202020204" pitchFamily="34" charset="0"/>
                        </a:rPr>
                        <a:t>Target 11/16</a:t>
                      </a:r>
                      <a:endParaRPr lang="en-US" sz="1000" b="1" strike="noStrike" baseline="0" dirty="0" smtClean="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auto" latinLnBrk="0" hangingPunct="1">
                        <a:lnSpc>
                          <a:spcPct val="100000"/>
                        </a:lnSpc>
                        <a:spcBef>
                          <a:spcPts val="200"/>
                        </a:spcBef>
                        <a:spcAft>
                          <a:spcPts val="20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NA</a:t>
                      </a:r>
                      <a:endParaRPr lang="en-US" sz="1000" b="0" strike="noStrike" baseline="0" dirty="0" smtClean="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216165">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BSI</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6</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smtClean="0">
                          <a:solidFill>
                            <a:schemeClr val="tx1"/>
                          </a:solidFill>
                          <a:latin typeface="Arial" panose="020B0604020202020204" pitchFamily="34" charset="0"/>
                          <a:cs typeface="Arial" panose="020B0604020202020204" pitchFamily="34" charset="0"/>
                        </a:rPr>
                        <a:t>TBD</a:t>
                      </a:r>
                      <a:endParaRPr lang="en-US" sz="1000" b="1"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1" dirty="0" smtClean="0">
                          <a:solidFill>
                            <a:schemeClr val="tx1"/>
                          </a:solidFill>
                          <a:latin typeface="Arial" panose="020B0604020202020204" pitchFamily="34" charset="0"/>
                          <a:cs typeface="Arial" panose="020B0604020202020204" pitchFamily="34" charset="0"/>
                        </a:rPr>
                        <a:t>2</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NA</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216165">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SIS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6</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auto" latinLnBrk="0" hangingPunct="1">
                        <a:lnSpc>
                          <a:spcPct val="100000"/>
                        </a:lnSpc>
                        <a:spcBef>
                          <a:spcPts val="200"/>
                        </a:spcBef>
                        <a:spcAft>
                          <a:spcPts val="200"/>
                        </a:spcAft>
                        <a:buClrTx/>
                        <a:buSzTx/>
                        <a:buFontTx/>
                        <a:buNone/>
                        <a:tabLst/>
                        <a:defRPr/>
                      </a:pPr>
                      <a:endParaRPr lang="en-US" sz="1000" b="0" strike="noStrike" baseline="0" dirty="0" smtClean="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TBD</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1" dirty="0" smtClean="0">
                          <a:solidFill>
                            <a:schemeClr val="tx1"/>
                          </a:solidFill>
                          <a:latin typeface="Arial" panose="020B0604020202020204" pitchFamily="34" charset="0"/>
                          <a:cs typeface="Arial" panose="020B0604020202020204" pitchFamily="34" charset="0"/>
                        </a:rPr>
                        <a:t>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NA</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216165">
                <a:tc vMerge="1">
                  <a:txBody>
                    <a:bodyPr/>
                    <a:lstStyle/>
                    <a:p>
                      <a:endParaRPr lang="en-GB"/>
                    </a:p>
                  </a:txBody>
                  <a:tcPr>
                    <a:lnL w="19050" cap="flat" cmpd="sng" algn="ctr">
                      <a:no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rowSpan="6">
                  <a:txBody>
                    <a:bodyPr/>
                    <a:lstStyle/>
                    <a:p>
                      <a:pPr>
                        <a:lnSpc>
                          <a:spcPct val="100000"/>
                        </a:lnSpc>
                        <a:spcBef>
                          <a:spcPts val="200"/>
                        </a:spcBef>
                        <a:spcAft>
                          <a:spcPts val="200"/>
                        </a:spcAft>
                      </a:pPr>
                      <a:r>
                        <a:rPr lang="en-US" sz="1000" b="0" i="0" dirty="0" smtClean="0">
                          <a:solidFill>
                            <a:schemeClr val="tx1"/>
                          </a:solidFill>
                          <a:latin typeface="Arial" panose="020B0604020202020204" pitchFamily="34" charset="0"/>
                          <a:cs typeface="Arial" panose="020B0604020202020204" pitchFamily="34" charset="0"/>
                        </a:rPr>
                        <a:t>Servers with Security</a:t>
                      </a:r>
                      <a:r>
                        <a:rPr lang="en-US" sz="1000" b="0" i="0" baseline="0" dirty="0" smtClean="0">
                          <a:solidFill>
                            <a:schemeClr val="tx1"/>
                          </a:solidFill>
                          <a:latin typeface="Arial" panose="020B0604020202020204" pitchFamily="34" charset="0"/>
                          <a:cs typeface="Arial" panose="020B0604020202020204" pitchFamily="34" charset="0"/>
                        </a:rPr>
                        <a:t> Compliant Operating Systems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SBNA</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&lt;</a:t>
                      </a:r>
                      <a:r>
                        <a:rPr lang="en-US" sz="1000" b="0" strike="noStrike" baseline="0" dirty="0" smtClean="0">
                          <a:solidFill>
                            <a:schemeClr val="tx1"/>
                          </a:solidFill>
                          <a:latin typeface="Arial" panose="020B0604020202020204" pitchFamily="34" charset="0"/>
                          <a:cs typeface="Arial" panose="020B0604020202020204" pitchFamily="34" charset="0"/>
                        </a:rPr>
                        <a:t>95%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96.1%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97.98%</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97%</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635778">
                <a:tc vMerge="1">
                  <a:txBody>
                    <a:bodyPr/>
                    <a:lstStyle/>
                    <a:p>
                      <a:endParaRPr lang="en-GB"/>
                    </a:p>
                  </a:txBody>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0" i="0" strike="noStrike" kern="1200" baseline="0" dirty="0">
                        <a:solidFill>
                          <a:schemeClr val="tx1"/>
                        </a:solidFill>
                        <a:latin typeface="Arial" panose="020B0604020202020204" pitchFamily="34" charset="0"/>
                        <a:ea typeface="+mn-ea"/>
                        <a:cs typeface="Arial" panose="020B0604020202020204" pitchFamily="34" charset="0"/>
                      </a:endParaRPr>
                    </a:p>
                  </a:txBody>
                  <a:tcPr marL="4530" marR="4530" marT="4530" marB="0" anchor="ctr">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SC</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b="0" u="none" strike="noStrike" kern="1200" baseline="0" dirty="0" smtClean="0">
                          <a:solidFill>
                            <a:schemeClr val="tx1"/>
                          </a:solidFill>
                          <a:effectLst/>
                          <a:latin typeface="Arial" panose="020B0604020202020204" pitchFamily="34" charset="0"/>
                          <a:ea typeface="+mn-ea"/>
                          <a:cs typeface="Arial" panose="020B0604020202020204" pitchFamily="34" charset="0"/>
                        </a:rPr>
                        <a:t>Not yet measurable. Expected 12/16</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1" u="none" strike="noStrike" kern="1200" baseline="0" dirty="0" smtClean="0">
                        <a:solidFill>
                          <a:schemeClr val="tx1"/>
                        </a:solidFill>
                        <a:effectLst/>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TBD</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b="1" u="none" strike="noStrike" kern="1200" baseline="0" dirty="0" smtClean="0">
                          <a:solidFill>
                            <a:schemeClr val="tx1"/>
                          </a:solidFill>
                          <a:effectLst/>
                          <a:latin typeface="Arial" panose="020B0604020202020204" pitchFamily="34" charset="0"/>
                          <a:ea typeface="+mn-ea"/>
                          <a:cs typeface="Arial" panose="020B0604020202020204" pitchFamily="34" charset="0"/>
                        </a:rPr>
                        <a:t>Not yet </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b="1" u="none" strike="noStrike" kern="1200" baseline="0" dirty="0" smtClean="0">
                          <a:solidFill>
                            <a:schemeClr val="tx1"/>
                          </a:solidFill>
                          <a:effectLst/>
                          <a:latin typeface="Arial" panose="020B0604020202020204" pitchFamily="34" charset="0"/>
                          <a:ea typeface="+mn-ea"/>
                          <a:cs typeface="Arial" panose="020B0604020202020204" pitchFamily="34" charset="0"/>
                        </a:rPr>
                        <a:t>measurable. Expected 12/16</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b="0" i="0" u="none" strike="noStrike" dirty="0" smtClean="0">
                          <a:solidFill>
                            <a:schemeClr val="tx1"/>
                          </a:solidFill>
                          <a:effectLst/>
                          <a:latin typeface="Arial" panose="020B0604020202020204" pitchFamily="34" charset="0"/>
                          <a:cs typeface="Arial" panose="020B0604020202020204" pitchFamily="34" charset="0"/>
                        </a:rPr>
                        <a:t>NA</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216165">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BSPR</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200"/>
                        </a:spcBef>
                        <a:spcAft>
                          <a:spcPts val="200"/>
                        </a:spcAft>
                        <a:buClrTx/>
                        <a:buSzTx/>
                        <a:buFontTx/>
                        <a:buNone/>
                        <a:tabLst/>
                        <a:defRPr/>
                      </a:pPr>
                      <a:r>
                        <a:rPr lang="en-US" sz="1000" b="0" u="sng" strike="noStrike" kern="1200" baseline="0" dirty="0" smtClean="0">
                          <a:solidFill>
                            <a:schemeClr val="tx1"/>
                          </a:solidFill>
                          <a:effectLst/>
                          <a:latin typeface="Arial" panose="020B0604020202020204" pitchFamily="34" charset="0"/>
                          <a:ea typeface="+mn-ea"/>
                          <a:cs typeface="Arial" panose="020B0604020202020204" pitchFamily="34" charset="0"/>
                        </a:rPr>
                        <a:t>&lt;</a:t>
                      </a:r>
                      <a:r>
                        <a:rPr lang="en-US" sz="1000" b="0" u="none" strike="noStrike" kern="1200" baseline="0" dirty="0" smtClean="0">
                          <a:solidFill>
                            <a:schemeClr val="tx1"/>
                          </a:solidFill>
                          <a:effectLst/>
                          <a:latin typeface="Arial" panose="020B0604020202020204" pitchFamily="34" charset="0"/>
                          <a:ea typeface="+mn-ea"/>
                          <a:cs typeface="Arial" panose="020B0604020202020204" pitchFamily="34" charset="0"/>
                        </a:rPr>
                        <a:t>95%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1" u="none" strike="noStrike" kern="1200" baseline="0" dirty="0" smtClean="0">
                        <a:solidFill>
                          <a:schemeClr val="tx1"/>
                        </a:solidFill>
                        <a:effectLst/>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TBD</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1" u="none" strike="noStrike" kern="1200" baseline="0" dirty="0" smtClean="0">
                          <a:solidFill>
                            <a:schemeClr val="tx1"/>
                          </a:solidFill>
                          <a:effectLst/>
                          <a:latin typeface="Arial" panose="020B0604020202020204" pitchFamily="34" charset="0"/>
                          <a:ea typeface="+mn-ea"/>
                          <a:cs typeface="Arial" panose="020B0604020202020204" pitchFamily="34" charset="0"/>
                        </a:rPr>
                        <a:t>100.0%</a:t>
                      </a:r>
                      <a:endParaRPr lang="en-US" sz="1000" b="1" u="none" strike="noStrike" kern="1200" baseline="0" dirty="0">
                        <a:solidFill>
                          <a:schemeClr val="tx1"/>
                        </a:solidFill>
                        <a:effectLst/>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NA</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635778">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SSLLC</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b="0" u="none" strike="noStrike" kern="1200" baseline="0" dirty="0" smtClean="0">
                          <a:solidFill>
                            <a:schemeClr val="tx1"/>
                          </a:solidFill>
                          <a:effectLst/>
                          <a:latin typeface="Arial" panose="020B0604020202020204" pitchFamily="34" charset="0"/>
                          <a:ea typeface="+mn-ea"/>
                          <a:cs typeface="Arial" panose="020B0604020202020204" pitchFamily="34" charset="0"/>
                        </a:rPr>
                        <a:t>Not yet measurable. Expected 12/16</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1" u="none" strike="noStrike" kern="1200" baseline="0" dirty="0" smtClean="0">
                        <a:solidFill>
                          <a:schemeClr val="tx1"/>
                        </a:solidFill>
                        <a:effectLst/>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TBD</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b="1" u="none" strike="noStrike" kern="1200" baseline="0" dirty="0" smtClean="0">
                          <a:solidFill>
                            <a:schemeClr val="tx1"/>
                          </a:solidFill>
                          <a:effectLst/>
                          <a:latin typeface="Arial" panose="020B0604020202020204" pitchFamily="34" charset="0"/>
                          <a:ea typeface="+mn-ea"/>
                          <a:cs typeface="Arial" panose="020B0604020202020204" pitchFamily="34" charset="0"/>
                        </a:rPr>
                        <a:t>Not yet </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b="1" u="none" strike="noStrike" kern="1200" baseline="0" dirty="0" smtClean="0">
                          <a:solidFill>
                            <a:schemeClr val="tx1"/>
                          </a:solidFill>
                          <a:effectLst/>
                          <a:latin typeface="Arial" panose="020B0604020202020204" pitchFamily="34" charset="0"/>
                          <a:ea typeface="+mn-ea"/>
                          <a:cs typeface="Arial" panose="020B0604020202020204" pitchFamily="34" charset="0"/>
                        </a:rPr>
                        <a:t>measurable. Expected 11/16</a:t>
                      </a:r>
                      <a:endParaRPr lang="en-US" sz="1000" b="1" u="none" strike="noStrike" kern="1200" baseline="0" dirty="0">
                        <a:solidFill>
                          <a:schemeClr val="tx1"/>
                        </a:solidFill>
                        <a:effectLst/>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NA</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635778">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BSI</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b="0" u="none" strike="noStrike" kern="1200" baseline="0" dirty="0" smtClean="0">
                          <a:solidFill>
                            <a:schemeClr val="tx1"/>
                          </a:solidFill>
                          <a:effectLst/>
                          <a:latin typeface="Arial" panose="020B0604020202020204" pitchFamily="34" charset="0"/>
                          <a:ea typeface="+mn-ea"/>
                          <a:cs typeface="Arial" panose="020B0604020202020204" pitchFamily="34" charset="0"/>
                        </a:rPr>
                        <a:t>Not yet measurable. Expected 12/16</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1" u="none" strike="noStrike" kern="1200" baseline="0" dirty="0" smtClean="0">
                        <a:solidFill>
                          <a:schemeClr val="tx1"/>
                        </a:solidFill>
                        <a:effectLst/>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TBD</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b="1" u="none" strike="noStrike" kern="1200" baseline="0" dirty="0" smtClean="0">
                          <a:solidFill>
                            <a:schemeClr val="tx1"/>
                          </a:solidFill>
                          <a:effectLst/>
                          <a:latin typeface="Arial" panose="020B0604020202020204" pitchFamily="34" charset="0"/>
                          <a:ea typeface="+mn-ea"/>
                          <a:cs typeface="Arial" panose="020B0604020202020204" pitchFamily="34" charset="0"/>
                        </a:rPr>
                        <a:t>Not yet </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b="1" u="none" strike="noStrike" kern="1200" baseline="0" dirty="0" smtClean="0">
                          <a:solidFill>
                            <a:schemeClr val="tx1"/>
                          </a:solidFill>
                          <a:effectLst/>
                          <a:latin typeface="Arial" panose="020B0604020202020204" pitchFamily="34" charset="0"/>
                          <a:ea typeface="+mn-ea"/>
                          <a:cs typeface="Arial" panose="020B0604020202020204" pitchFamily="34" charset="0"/>
                        </a:rPr>
                        <a:t>measurable. Expected Q1-17</a:t>
                      </a:r>
                      <a:endParaRPr lang="en-US" sz="1000" b="1" u="none" strike="noStrike" kern="1200" baseline="0" dirty="0">
                        <a:solidFill>
                          <a:schemeClr val="tx1"/>
                        </a:solidFill>
                        <a:effectLst/>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NA</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216165">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SIS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200"/>
                        </a:spcBef>
                        <a:spcAft>
                          <a:spcPts val="200"/>
                        </a:spcAft>
                        <a:buClrTx/>
                        <a:buSzTx/>
                        <a:buFontTx/>
                        <a:buNone/>
                        <a:tabLst/>
                        <a:defRPr/>
                      </a:pPr>
                      <a:r>
                        <a:rPr lang="en-US" sz="1000" b="0" u="sng" strike="noStrike" kern="1200" baseline="0" dirty="0" smtClean="0">
                          <a:solidFill>
                            <a:schemeClr val="tx1"/>
                          </a:solidFill>
                          <a:effectLst/>
                          <a:latin typeface="Arial" panose="020B0604020202020204" pitchFamily="34" charset="0"/>
                          <a:ea typeface="+mn-ea"/>
                          <a:cs typeface="Arial" panose="020B0604020202020204" pitchFamily="34" charset="0"/>
                        </a:rPr>
                        <a:t>&lt;</a:t>
                      </a:r>
                      <a:r>
                        <a:rPr lang="en-US" sz="1000" b="0" u="none" strike="noStrike" kern="1200" baseline="0" dirty="0" smtClean="0">
                          <a:solidFill>
                            <a:schemeClr val="tx1"/>
                          </a:solidFill>
                          <a:effectLst/>
                          <a:latin typeface="Arial" panose="020B0604020202020204" pitchFamily="34" charset="0"/>
                          <a:ea typeface="+mn-ea"/>
                          <a:cs typeface="Arial" panose="020B0604020202020204" pitchFamily="34" charset="0"/>
                        </a:rPr>
                        <a:t>95%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1" u="none" strike="noStrike" kern="1200" baseline="0" dirty="0" smtClean="0">
                        <a:solidFill>
                          <a:schemeClr val="tx1"/>
                        </a:solidFill>
                        <a:effectLst/>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TBD</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1" u="none" strike="noStrike" kern="1200" baseline="0" dirty="0" smtClean="0">
                          <a:solidFill>
                            <a:schemeClr val="tx1"/>
                          </a:solidFill>
                          <a:effectLst/>
                          <a:latin typeface="Arial" panose="020B0604020202020204" pitchFamily="34" charset="0"/>
                          <a:ea typeface="+mn-ea"/>
                          <a:cs typeface="Arial" panose="020B0604020202020204" pitchFamily="34" charset="0"/>
                        </a:rPr>
                        <a:t>87%</a:t>
                      </a:r>
                      <a:endParaRPr lang="en-US" sz="1000" b="1" u="none" strike="noStrike" kern="1200" baseline="0" dirty="0">
                        <a:solidFill>
                          <a:schemeClr val="tx1"/>
                        </a:solidFill>
                        <a:effectLst/>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NA</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Tree>
    <p:extLst>
      <p:ext uri="{BB962C8B-B14F-4D97-AF65-F5344CB8AC3E}">
        <p14:creationId xmlns:p14="http://schemas.microsoft.com/office/powerpoint/2010/main" val="20315197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2070457407"/>
              </p:ext>
            </p:extLst>
          </p:nvPr>
        </p:nvGraphicFramePr>
        <p:xfrm>
          <a:off x="334076" y="757054"/>
          <a:ext cx="8478398" cy="5703122"/>
        </p:xfrm>
        <a:graphic>
          <a:graphicData uri="http://schemas.openxmlformats.org/drawingml/2006/table">
            <a:tbl>
              <a:tblPr firstRow="1" bandRow="1"/>
              <a:tblGrid>
                <a:gridCol w="999826"/>
                <a:gridCol w="1747373"/>
                <a:gridCol w="709150"/>
                <a:gridCol w="777072"/>
                <a:gridCol w="101552"/>
                <a:gridCol w="1109336"/>
                <a:gridCol w="1109336"/>
                <a:gridCol w="1065126"/>
                <a:gridCol w="859627"/>
              </a:tblGrid>
              <a:tr h="236093">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nSpc>
                          <a:spcPct val="100000"/>
                        </a:lnSpc>
                        <a:spcBef>
                          <a:spcPts val="200"/>
                        </a:spcBef>
                        <a:spcAft>
                          <a:spcPts val="200"/>
                        </a:spcAft>
                      </a:pPr>
                      <a:r>
                        <a:rPr lang="en-US" sz="1000" b="1" dirty="0" smtClean="0">
                          <a:solidFill>
                            <a:srgbClr val="FF0000"/>
                          </a:solidFill>
                          <a:latin typeface="Arial" panose="020B0604020202020204" pitchFamily="34" charset="0"/>
                          <a:cs typeface="Arial" panose="020B0604020202020204" pitchFamily="34" charset="0"/>
                        </a:rPr>
                        <a:t>Monthly</a:t>
                      </a:r>
                      <a:r>
                        <a:rPr lang="en-US" sz="1000" b="1" baseline="0" dirty="0" smtClean="0">
                          <a:solidFill>
                            <a:srgbClr val="FF0000"/>
                          </a:solidFill>
                          <a:latin typeface="Arial" panose="020B0604020202020204" pitchFamily="34" charset="0"/>
                          <a:cs typeface="Arial" panose="020B0604020202020204" pitchFamily="34" charset="0"/>
                        </a:rPr>
                        <a:t> Metrics</a:t>
                      </a:r>
                      <a:endParaRPr lang="en-US" sz="1000" b="1" dirty="0">
                        <a:solidFill>
                          <a:srgbClr val="FF0000"/>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Metric</a:t>
                      </a:r>
                      <a:endParaRPr lang="en-US" sz="1000" b="1"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Portfolio</a:t>
                      </a:r>
                      <a:endParaRPr lang="en-US" sz="1000" b="1"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000" b="1" kern="1200" dirty="0" smtClean="0">
                          <a:solidFill>
                            <a:schemeClr val="bg1"/>
                          </a:solidFill>
                          <a:latin typeface="Arial" panose="020B0604020202020204" pitchFamily="34" charset="0"/>
                          <a:ea typeface="ＭＳ Ｐゴシック"/>
                          <a:cs typeface="Arial" panose="020B0604020202020204" pitchFamily="34" charset="0"/>
                        </a:rPr>
                        <a:t>Threshold</a:t>
                      </a:r>
                      <a:endParaRPr lang="en-US" sz="1000" b="1" kern="1200" dirty="0">
                        <a:solidFill>
                          <a:schemeClr val="bg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lnSpc>
                          <a:spcPct val="100000"/>
                        </a:lnSpc>
                        <a:spcBef>
                          <a:spcPts val="200"/>
                        </a:spcBef>
                        <a:spcAft>
                          <a:spcPts val="200"/>
                        </a:spcAft>
                      </a:pPr>
                      <a:endParaRPr lang="en-US" sz="1000" b="1" dirty="0">
                        <a:solidFill>
                          <a:srgbClr val="FF0000"/>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ＭＳ Ｐゴシック"/>
                          <a:cs typeface="Arial" panose="020B0604020202020204" pitchFamily="34" charset="0"/>
                        </a:rPr>
                        <a:t>Oct 16</a:t>
                      </a:r>
                      <a:endParaRPr lang="en-US" sz="1000" b="1" kern="1200" dirty="0">
                        <a:solidFill>
                          <a:schemeClr val="tx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ＭＳ Ｐゴシック"/>
                          <a:cs typeface="Arial" panose="020B0604020202020204" pitchFamily="34" charset="0"/>
                        </a:rPr>
                        <a:t>Sep</a:t>
                      </a:r>
                      <a:r>
                        <a:rPr lang="en-US" sz="1000" b="1" kern="1200" baseline="0" dirty="0" smtClean="0">
                          <a:solidFill>
                            <a:schemeClr val="tx1"/>
                          </a:solidFill>
                          <a:latin typeface="Arial" panose="020B0604020202020204" pitchFamily="34" charset="0"/>
                          <a:ea typeface="ＭＳ Ｐゴシック"/>
                          <a:cs typeface="Arial" panose="020B0604020202020204" pitchFamily="34" charset="0"/>
                        </a:rPr>
                        <a:t> 16</a:t>
                      </a:r>
                      <a:endParaRPr lang="en-US" sz="1000" b="1" kern="1200" dirty="0">
                        <a:solidFill>
                          <a:schemeClr val="tx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ＭＳ Ｐゴシック"/>
                          <a:cs typeface="Arial" panose="020B0604020202020204" pitchFamily="34" charset="0"/>
                        </a:rPr>
                        <a:t>Aug-16</a:t>
                      </a:r>
                      <a:endParaRPr lang="en-US" sz="1000" b="1" kern="1200" dirty="0">
                        <a:solidFill>
                          <a:schemeClr val="tx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ＭＳ Ｐゴシック"/>
                          <a:cs typeface="Arial" panose="020B0604020202020204" pitchFamily="34" charset="0"/>
                        </a:rPr>
                        <a:t>Jul-16</a:t>
                      </a:r>
                      <a:endParaRPr lang="en-US" sz="1000" b="1" kern="1200" dirty="0">
                        <a:solidFill>
                          <a:schemeClr val="tx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236093">
                <a:tc rowSpan="23">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AML</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6">
                  <a:txBody>
                    <a:bodyPr/>
                    <a:lstStyle/>
                    <a:p>
                      <a:pPr>
                        <a:lnSpc>
                          <a:spcPct val="100000"/>
                        </a:lnSpc>
                        <a:spcBef>
                          <a:spcPts val="200"/>
                        </a:spcBef>
                        <a:spcAft>
                          <a:spcPts val="200"/>
                        </a:spcAft>
                      </a:pPr>
                      <a:r>
                        <a:rPr lang="en-US" sz="1000" b="0" i="0" dirty="0" smtClean="0">
                          <a:solidFill>
                            <a:schemeClr val="tx1"/>
                          </a:solidFill>
                          <a:latin typeface="Arial" panose="020B0604020202020204" pitchFamily="34" charset="0"/>
                          <a:cs typeface="Arial" panose="020B0604020202020204" pitchFamily="34" charset="0"/>
                        </a:rPr>
                        <a:t>Percentage of high risk customers</a:t>
                      </a:r>
                      <a:endParaRPr lang="en-US" sz="1000" b="0" i="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SBNA</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2.1%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0.6%</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0.5%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0.5%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0.5%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36093">
                <a:tc vMerge="1">
                  <a:txBody>
                    <a:bodyPr/>
                    <a:lstStyle/>
                    <a:p>
                      <a:endParaRPr lang="en-GB"/>
                    </a:p>
                  </a:txBody>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30" marR="4530" marT="4530" marB="0" anchor="ctr">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SC</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5.1%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1" dirty="0" smtClean="0">
                          <a:solidFill>
                            <a:schemeClr val="tx1"/>
                          </a:solidFill>
                          <a:latin typeface="Arial" panose="020B0604020202020204" pitchFamily="34" charset="0"/>
                          <a:cs typeface="Arial" panose="020B0604020202020204" pitchFamily="34" charset="0"/>
                        </a:rPr>
                        <a:t>1.3%</a:t>
                      </a:r>
                      <a:endParaRPr lang="en-US" sz="1000" b="1"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1.3%</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1.2%</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1.2%</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36093">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BSI</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15%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1" dirty="0" smtClean="0">
                          <a:solidFill>
                            <a:schemeClr val="tx1"/>
                          </a:solidFill>
                          <a:latin typeface="Arial" panose="020B0604020202020204" pitchFamily="34" charset="0"/>
                          <a:cs typeface="Arial" panose="020B0604020202020204" pitchFamily="34" charset="0"/>
                        </a:rPr>
                        <a:t>10.7%</a:t>
                      </a:r>
                      <a:endParaRPr lang="en-US" sz="1000" b="1"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10.8%</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10.9%</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15.0%</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r>
              <a:tr h="236093">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BSPR</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3.1%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1" dirty="0" smtClean="0">
                          <a:solidFill>
                            <a:schemeClr val="tx1"/>
                          </a:solidFill>
                          <a:latin typeface="Arial" panose="020B0604020202020204" pitchFamily="34" charset="0"/>
                          <a:cs typeface="Arial" panose="020B0604020202020204" pitchFamily="34" charset="0"/>
                        </a:rPr>
                        <a:t>2.0%</a:t>
                      </a:r>
                      <a:endParaRPr lang="en-US" sz="1000" b="1"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1.0%</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1.0%</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1.0%</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36093">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SSLLC</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2.1%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1" dirty="0" smtClean="0">
                          <a:solidFill>
                            <a:schemeClr val="tx1"/>
                          </a:solidFill>
                          <a:latin typeface="Arial" panose="020B0604020202020204" pitchFamily="34" charset="0"/>
                          <a:cs typeface="Arial" panose="020B0604020202020204" pitchFamily="34" charset="0"/>
                        </a:rPr>
                        <a:t>0.3%</a:t>
                      </a:r>
                      <a:endParaRPr lang="en-US" sz="1000" b="1"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0.5%</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0.5%</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0.5%</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36093">
                <a:tc vMerge="1">
                  <a:txBody>
                    <a:bodyPr/>
                    <a:lstStyle/>
                    <a:p>
                      <a:endParaRPr lang="en-US"/>
                    </a:p>
                  </a:txBody>
                  <a:tcPr/>
                </a:tc>
                <a:tc vMerge="1">
                  <a:txBody>
                    <a:bodyPr/>
                    <a:lstStyle/>
                    <a:p>
                      <a:pPr>
                        <a:lnSpc>
                          <a:spcPct val="100000"/>
                        </a:lnSpc>
                        <a:spcBef>
                          <a:spcPts val="200"/>
                        </a:spcBef>
                        <a:spcAft>
                          <a:spcPts val="200"/>
                        </a:spcAft>
                      </a:pPr>
                      <a:endParaRPr lang="en-US" sz="1000" b="0" i="0" dirty="0">
                        <a:solidFill>
                          <a:schemeClr val="tx1"/>
                        </a:solidFill>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SIS</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strike="noStrike" baseline="0" dirty="0" smtClean="0">
                          <a:solidFill>
                            <a:schemeClr val="tx1"/>
                          </a:solidFill>
                          <a:latin typeface="Arial" panose="020B0604020202020204" pitchFamily="34" charset="0"/>
                          <a:cs typeface="Arial" panose="020B0604020202020204" pitchFamily="34" charset="0"/>
                        </a:rPr>
                        <a:t>TBD</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1" dirty="0" smtClean="0">
                          <a:solidFill>
                            <a:schemeClr val="tx1"/>
                          </a:solidFill>
                          <a:latin typeface="Arial" panose="020B0604020202020204" pitchFamily="34" charset="0"/>
                          <a:cs typeface="Arial" panose="020B0604020202020204" pitchFamily="34" charset="0"/>
                        </a:rPr>
                        <a:t>22.5%</a:t>
                      </a:r>
                      <a:endParaRPr lang="en-US" sz="1000" b="1"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TBD</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TBD</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TBD</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236093">
                <a:tc vMerge="1">
                  <a:txBody>
                    <a:bodyPr/>
                    <a:lstStyle/>
                    <a:p>
                      <a:endParaRPr lang="en-GB"/>
                    </a:p>
                  </a:txBody>
                  <a:tcPr/>
                </a:tc>
                <a:tc rowSpan="6">
                  <a:txBody>
                    <a:bodyPr/>
                    <a:lstStyle/>
                    <a:p>
                      <a:pPr>
                        <a:lnSpc>
                          <a:spcPct val="100000"/>
                        </a:lnSpc>
                        <a:spcBef>
                          <a:spcPts val="200"/>
                        </a:spcBef>
                        <a:spcAft>
                          <a:spcPts val="200"/>
                        </a:spcAft>
                      </a:pPr>
                      <a:r>
                        <a:rPr lang="en-US" sz="1000" b="0" i="0" dirty="0" smtClean="0">
                          <a:solidFill>
                            <a:schemeClr val="tx1"/>
                          </a:solidFill>
                          <a:latin typeface="Arial" panose="020B0604020202020204" pitchFamily="34" charset="0"/>
                          <a:cs typeface="Arial" panose="020B0604020202020204" pitchFamily="34" charset="0"/>
                        </a:rPr>
                        <a:t>Number of OFAC blocks and violations</a:t>
                      </a:r>
                      <a:endParaRPr lang="en-US" sz="1000" b="0" i="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SBNA</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spcBef>
                          <a:spcPts val="200"/>
                        </a:spcBef>
                        <a:spcAft>
                          <a:spcPts val="200"/>
                        </a:spcAft>
                      </a:pPr>
                      <a:r>
                        <a:rPr lang="en-US" sz="1000" b="0" kern="1200" dirty="0" smtClean="0">
                          <a:solidFill>
                            <a:schemeClr val="tx1"/>
                          </a:solidFill>
                          <a:latin typeface="Arial" panose="020B0604020202020204" pitchFamily="34" charset="0"/>
                          <a:ea typeface="+mn-ea"/>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spcBef>
                          <a:spcPts val="200"/>
                        </a:spcBef>
                        <a:spcAft>
                          <a:spcPts val="200"/>
                        </a:spcAft>
                      </a:pPr>
                      <a:r>
                        <a:rPr lang="en-US" sz="1000" b="0" kern="1200" dirty="0" smtClean="0">
                          <a:solidFill>
                            <a:schemeClr val="tx1"/>
                          </a:solidFill>
                          <a:latin typeface="Arial" panose="020B0604020202020204" pitchFamily="34" charset="0"/>
                          <a:ea typeface="+mn-ea"/>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spcBef>
                          <a:spcPts val="200"/>
                        </a:spcBef>
                        <a:spcAft>
                          <a:spcPts val="200"/>
                        </a:spcAft>
                      </a:pPr>
                      <a:r>
                        <a:rPr lang="en-US" sz="1000" b="0" kern="1200" dirty="0" smtClean="0">
                          <a:solidFill>
                            <a:schemeClr val="tx1"/>
                          </a:solidFill>
                          <a:latin typeface="Arial" panose="020B0604020202020204" pitchFamily="34" charset="0"/>
                          <a:ea typeface="+mn-ea"/>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36093">
                <a:tc vMerge="1">
                  <a:txBody>
                    <a:bodyPr/>
                    <a:lstStyle/>
                    <a:p>
                      <a:endParaRPr lang="en-GB"/>
                    </a:p>
                  </a:txBody>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30" marR="4530" marT="4530" marB="0" anchor="ctr">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SC</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pPr>
                      <a:r>
                        <a:rPr lang="en-US" sz="1000" b="1" kern="1200" dirty="0" smtClean="0">
                          <a:solidFill>
                            <a:schemeClr val="tx1"/>
                          </a:solidFill>
                          <a:latin typeface="Arial" panose="020B0604020202020204" pitchFamily="34" charset="0"/>
                          <a:ea typeface="+mn-ea"/>
                          <a:cs typeface="Arial" panose="020B0604020202020204" pitchFamily="34" charset="0"/>
                        </a:rPr>
                        <a:t>0</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pPr>
                      <a:r>
                        <a:rPr lang="en-US" sz="1000" b="0" kern="1200" dirty="0" smtClean="0">
                          <a:solidFill>
                            <a:schemeClr val="tx1"/>
                          </a:solidFill>
                          <a:latin typeface="Arial" panose="020B0604020202020204" pitchFamily="34" charset="0"/>
                          <a:ea typeface="+mn-ea"/>
                          <a:cs typeface="Arial" panose="020B0604020202020204" pitchFamily="34" charset="0"/>
                        </a:rPr>
                        <a:t>0</a:t>
                      </a:r>
                      <a:endParaRPr lang="en-US" sz="1000" b="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pPr>
                      <a:r>
                        <a:rPr lang="en-US" sz="1000" b="0" kern="1200" dirty="0" smtClean="0">
                          <a:solidFill>
                            <a:schemeClr val="tx1"/>
                          </a:solidFill>
                          <a:latin typeface="Arial" panose="020B0604020202020204" pitchFamily="34" charset="0"/>
                          <a:ea typeface="+mn-ea"/>
                          <a:cs typeface="Arial" panose="020B0604020202020204" pitchFamily="34" charset="0"/>
                        </a:rPr>
                        <a:t>0</a:t>
                      </a:r>
                      <a:endParaRPr lang="en-US" sz="1000" b="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pPr>
                      <a:r>
                        <a:rPr lang="en-US" sz="1000" b="0" kern="1200" dirty="0" smtClean="0">
                          <a:solidFill>
                            <a:schemeClr val="tx1"/>
                          </a:solidFill>
                          <a:latin typeface="Arial" panose="020B0604020202020204" pitchFamily="34" charset="0"/>
                          <a:ea typeface="+mn-ea"/>
                          <a:cs typeface="Arial" panose="020B0604020202020204" pitchFamily="34" charset="0"/>
                        </a:rPr>
                        <a:t>0</a:t>
                      </a:r>
                      <a:endParaRPr lang="en-US" sz="1000" b="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36093">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BSI</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pPr>
                      <a:r>
                        <a:rPr lang="en-US" sz="1000" b="1" kern="1200" dirty="0" smtClean="0">
                          <a:solidFill>
                            <a:schemeClr val="tx1"/>
                          </a:solidFill>
                          <a:latin typeface="Arial" panose="020B0604020202020204" pitchFamily="34" charset="0"/>
                          <a:ea typeface="+mn-ea"/>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pPr>
                      <a:r>
                        <a:rPr lang="en-US" sz="1000" b="0" kern="1200" dirty="0" smtClean="0">
                          <a:solidFill>
                            <a:schemeClr val="tx1"/>
                          </a:solidFill>
                          <a:latin typeface="Arial" panose="020B0604020202020204" pitchFamily="34" charset="0"/>
                          <a:ea typeface="+mn-ea"/>
                          <a:cs typeface="Arial" panose="020B0604020202020204" pitchFamily="34" charset="0"/>
                        </a:rPr>
                        <a:t>0</a:t>
                      </a:r>
                      <a:endParaRPr lang="en-US" sz="1000" b="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pPr>
                      <a:r>
                        <a:rPr lang="en-US" sz="1000" b="0" kern="1200" dirty="0" smtClean="0">
                          <a:solidFill>
                            <a:schemeClr val="tx1"/>
                          </a:solidFill>
                          <a:latin typeface="Arial" panose="020B0604020202020204" pitchFamily="34" charset="0"/>
                          <a:ea typeface="+mn-ea"/>
                          <a:cs typeface="Arial" panose="020B0604020202020204" pitchFamily="34" charset="0"/>
                        </a:rPr>
                        <a:t>0</a:t>
                      </a:r>
                      <a:endParaRPr lang="en-US" sz="1000" b="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pPr>
                      <a:r>
                        <a:rPr lang="en-US" sz="1000" b="0" kern="1200" dirty="0" smtClean="0">
                          <a:solidFill>
                            <a:schemeClr val="tx1"/>
                          </a:solidFill>
                          <a:latin typeface="Arial" panose="020B0604020202020204" pitchFamily="34" charset="0"/>
                          <a:ea typeface="+mn-ea"/>
                          <a:cs typeface="Arial" panose="020B0604020202020204" pitchFamily="34" charset="0"/>
                        </a:rPr>
                        <a:t>0</a:t>
                      </a:r>
                      <a:endParaRPr lang="en-US" sz="1000" b="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36093">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BSPR</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pPr>
                      <a:r>
                        <a:rPr lang="en-US" sz="1000" b="1" kern="1200" dirty="0" smtClean="0">
                          <a:solidFill>
                            <a:schemeClr val="tx1"/>
                          </a:solidFill>
                          <a:latin typeface="Arial" panose="020B0604020202020204" pitchFamily="34" charset="0"/>
                          <a:ea typeface="+mn-ea"/>
                          <a:cs typeface="Arial" panose="020B0604020202020204" pitchFamily="34" charset="0"/>
                        </a:rPr>
                        <a:t>1</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9D9"/>
                    </a:solidFill>
                  </a:tcPr>
                </a:tc>
                <a:tc>
                  <a:txBody>
                    <a:bodyPr/>
                    <a:lstStyle/>
                    <a:p>
                      <a:pPr marL="0" algn="ctr" defTabSz="457200" rtl="0" eaLnBrk="1" latinLnBrk="0" hangingPunct="1">
                        <a:lnSpc>
                          <a:spcPct val="100000"/>
                        </a:lnSpc>
                      </a:pPr>
                      <a:r>
                        <a:rPr lang="en-US" sz="1000" b="0" kern="1200" dirty="0" smtClean="0">
                          <a:solidFill>
                            <a:schemeClr val="tx1"/>
                          </a:solidFill>
                          <a:latin typeface="Arial" panose="020B0604020202020204" pitchFamily="34" charset="0"/>
                          <a:ea typeface="+mn-ea"/>
                          <a:cs typeface="Arial" panose="020B0604020202020204" pitchFamily="34" charset="0"/>
                        </a:rPr>
                        <a:t>0</a:t>
                      </a:r>
                      <a:endParaRPr lang="en-US" sz="1000" b="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pPr>
                      <a:r>
                        <a:rPr lang="en-US" sz="1000" b="0" kern="1200" dirty="0" smtClean="0">
                          <a:solidFill>
                            <a:schemeClr val="tx1"/>
                          </a:solidFill>
                          <a:latin typeface="Arial" panose="020B0604020202020204" pitchFamily="34" charset="0"/>
                          <a:ea typeface="+mn-ea"/>
                          <a:cs typeface="Arial" panose="020B0604020202020204" pitchFamily="34" charset="0"/>
                        </a:rPr>
                        <a:t>0</a:t>
                      </a:r>
                      <a:endParaRPr lang="en-US" sz="1000" b="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pPr>
                      <a:r>
                        <a:rPr lang="en-US" sz="1000" b="0" kern="1200" dirty="0" smtClean="0">
                          <a:solidFill>
                            <a:schemeClr val="tx1"/>
                          </a:solidFill>
                          <a:latin typeface="Arial" panose="020B0604020202020204" pitchFamily="34" charset="0"/>
                          <a:ea typeface="+mn-ea"/>
                          <a:cs typeface="Arial" panose="020B0604020202020204" pitchFamily="34" charset="0"/>
                        </a:rPr>
                        <a:t>0</a:t>
                      </a:r>
                      <a:endParaRPr lang="en-US" sz="1000" b="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36093">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SSLLC</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pPr>
                      <a:r>
                        <a:rPr lang="en-US" sz="1000" b="1" kern="1200" dirty="0" smtClean="0">
                          <a:solidFill>
                            <a:schemeClr val="tx1"/>
                          </a:solidFill>
                          <a:latin typeface="Arial" panose="020B0604020202020204" pitchFamily="34" charset="0"/>
                          <a:ea typeface="+mn-ea"/>
                          <a:cs typeface="Arial" panose="020B0604020202020204" pitchFamily="34" charset="0"/>
                        </a:rPr>
                        <a:t>0</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pPr>
                      <a:r>
                        <a:rPr lang="en-US" sz="1000" b="0" kern="1200" dirty="0" smtClean="0">
                          <a:solidFill>
                            <a:schemeClr val="tx1"/>
                          </a:solidFill>
                          <a:latin typeface="Arial" panose="020B0604020202020204" pitchFamily="34" charset="0"/>
                          <a:ea typeface="+mn-ea"/>
                          <a:cs typeface="Arial" panose="020B0604020202020204" pitchFamily="34" charset="0"/>
                        </a:rPr>
                        <a:t>0</a:t>
                      </a:r>
                      <a:endParaRPr lang="en-US" sz="1000" b="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pPr>
                      <a:r>
                        <a:rPr lang="en-US" sz="1000" b="0" kern="1200" dirty="0" smtClean="0">
                          <a:solidFill>
                            <a:schemeClr val="tx1"/>
                          </a:solidFill>
                          <a:latin typeface="Arial" panose="020B0604020202020204" pitchFamily="34" charset="0"/>
                          <a:ea typeface="+mn-ea"/>
                          <a:cs typeface="Arial" panose="020B0604020202020204" pitchFamily="34" charset="0"/>
                        </a:rPr>
                        <a:t>0</a:t>
                      </a:r>
                      <a:endParaRPr lang="en-US" sz="1000" b="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pPr>
                      <a:r>
                        <a:rPr lang="en-US" sz="1000" b="0" kern="1200" dirty="0" smtClean="0">
                          <a:solidFill>
                            <a:schemeClr val="tx1"/>
                          </a:solidFill>
                          <a:latin typeface="Arial" panose="020B0604020202020204" pitchFamily="34" charset="0"/>
                          <a:ea typeface="+mn-ea"/>
                          <a:cs typeface="Arial" panose="020B0604020202020204" pitchFamily="34" charset="0"/>
                        </a:rPr>
                        <a:t>0</a:t>
                      </a:r>
                      <a:endParaRPr lang="en-US" sz="1000" b="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36093">
                <a:tc vMerge="1">
                  <a:txBody>
                    <a:bodyPr/>
                    <a:lstStyle/>
                    <a:p>
                      <a:endParaRPr lang="en-US"/>
                    </a:p>
                  </a:txBody>
                  <a:tcPr/>
                </a:tc>
                <a:tc vMerge="1">
                  <a:txBody>
                    <a:bodyPr/>
                    <a:lstStyle/>
                    <a:p>
                      <a:pPr>
                        <a:lnSpc>
                          <a:spcPct val="100000"/>
                        </a:lnSpc>
                        <a:spcBef>
                          <a:spcPts val="200"/>
                        </a:spcBef>
                        <a:spcAft>
                          <a:spcPts val="200"/>
                        </a:spcAft>
                      </a:pPr>
                      <a:endParaRPr lang="en-US" sz="1000" b="0" i="0" dirty="0">
                        <a:solidFill>
                          <a:schemeClr val="tx1"/>
                        </a:solidFill>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SIS</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strike="noStrike" baseline="0" dirty="0" smtClean="0">
                          <a:solidFill>
                            <a:schemeClr val="tx1"/>
                          </a:solidFill>
                          <a:latin typeface="Arial" panose="020B0604020202020204" pitchFamily="34" charset="0"/>
                          <a:cs typeface="Arial" panose="020B0604020202020204" pitchFamily="34" charset="0"/>
                        </a:rPr>
                        <a:t>TBD</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pPr>
                      <a:r>
                        <a:rPr lang="en-US" sz="1000" b="1" kern="1200" dirty="0" smtClean="0">
                          <a:solidFill>
                            <a:schemeClr val="tx1"/>
                          </a:solidFill>
                          <a:latin typeface="Arial" panose="020B0604020202020204" pitchFamily="34" charset="0"/>
                          <a:ea typeface="+mn-ea"/>
                          <a:cs typeface="Arial" panose="020B0604020202020204" pitchFamily="34" charset="0"/>
                        </a:rPr>
                        <a:t>0</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457200" rtl="0" eaLnBrk="1" latinLnBrk="0" hangingPunct="1">
                        <a:lnSpc>
                          <a:spcPct val="100000"/>
                        </a:lnSpc>
                      </a:pPr>
                      <a:r>
                        <a:rPr lang="en-US" sz="1000" b="0" kern="1200" dirty="0" smtClean="0">
                          <a:solidFill>
                            <a:schemeClr val="tx1"/>
                          </a:solidFill>
                          <a:latin typeface="Arial" panose="020B0604020202020204" pitchFamily="34" charset="0"/>
                          <a:ea typeface="+mn-ea"/>
                          <a:cs typeface="Arial" panose="020B0604020202020204" pitchFamily="34" charset="0"/>
                        </a:rPr>
                        <a:t>TBD</a:t>
                      </a:r>
                      <a:endParaRPr lang="en-US" sz="1000" b="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457200" rtl="0" eaLnBrk="1" latinLnBrk="0" hangingPunct="1">
                        <a:lnSpc>
                          <a:spcPct val="100000"/>
                        </a:lnSpc>
                      </a:pPr>
                      <a:r>
                        <a:rPr lang="en-US" sz="1000" b="0" kern="1200" dirty="0" smtClean="0">
                          <a:solidFill>
                            <a:schemeClr val="tx1"/>
                          </a:solidFill>
                          <a:latin typeface="Arial" panose="020B0604020202020204" pitchFamily="34" charset="0"/>
                          <a:ea typeface="+mn-ea"/>
                          <a:cs typeface="Arial" panose="020B0604020202020204" pitchFamily="34" charset="0"/>
                        </a:rPr>
                        <a:t>TBD</a:t>
                      </a:r>
                      <a:endParaRPr lang="en-US" sz="1000" b="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457200" rtl="0" eaLnBrk="1" latinLnBrk="0" hangingPunct="1">
                        <a:lnSpc>
                          <a:spcPct val="100000"/>
                        </a:lnSpc>
                      </a:pPr>
                      <a:r>
                        <a:rPr lang="en-US" sz="1000" b="0" kern="1200" dirty="0" smtClean="0">
                          <a:solidFill>
                            <a:schemeClr val="tx1"/>
                          </a:solidFill>
                          <a:latin typeface="Arial" panose="020B0604020202020204" pitchFamily="34" charset="0"/>
                          <a:ea typeface="+mn-ea"/>
                          <a:cs typeface="Arial" panose="020B0604020202020204" pitchFamily="34" charset="0"/>
                        </a:rPr>
                        <a:t>TBD</a:t>
                      </a:r>
                      <a:endParaRPr lang="en-US" sz="1000" b="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236093">
                <a:tc vMerge="1">
                  <a:txBody>
                    <a:bodyPr/>
                    <a:lstStyle/>
                    <a:p>
                      <a:endParaRPr lang="en-US"/>
                    </a:p>
                  </a:txBody>
                  <a:tcPr/>
                </a:tc>
                <a:tc rowSpan="6">
                  <a:txBody>
                    <a:bodyPr/>
                    <a:lstStyle/>
                    <a:p>
                      <a:pPr>
                        <a:lnSpc>
                          <a:spcPct val="100000"/>
                        </a:lnSpc>
                        <a:spcBef>
                          <a:spcPts val="200"/>
                        </a:spcBef>
                        <a:spcAft>
                          <a:spcPts val="200"/>
                        </a:spcAft>
                      </a:pPr>
                      <a:r>
                        <a:rPr lang="en-US" sz="1000" b="0" i="0" dirty="0" smtClean="0">
                          <a:solidFill>
                            <a:schemeClr val="tx1"/>
                          </a:solidFill>
                          <a:latin typeface="Arial" panose="020B0604020202020204" pitchFamily="34" charset="0"/>
                          <a:cs typeface="Arial" panose="020B0604020202020204" pitchFamily="34" charset="0"/>
                        </a:rPr>
                        <a:t>Percentage of pending KYC updates overdue (&gt;90 days)</a:t>
                      </a:r>
                      <a:endParaRPr lang="en-US" sz="1000" b="0" i="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SBNA</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3.1%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0.7%</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spcBef>
                          <a:spcPts val="200"/>
                        </a:spcBef>
                        <a:spcAft>
                          <a:spcPts val="200"/>
                        </a:spcAft>
                      </a:pPr>
                      <a:r>
                        <a:rPr lang="en-US" sz="1000" b="0" kern="1200" dirty="0" smtClean="0">
                          <a:solidFill>
                            <a:schemeClr val="tx1"/>
                          </a:solidFill>
                          <a:latin typeface="Arial" panose="020B0604020202020204" pitchFamily="34" charset="0"/>
                          <a:ea typeface="+mn-ea"/>
                          <a:cs typeface="Arial" panose="020B0604020202020204" pitchFamily="34" charset="0"/>
                        </a:rPr>
                        <a:t>0.5%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spcBef>
                          <a:spcPts val="200"/>
                        </a:spcBef>
                        <a:spcAft>
                          <a:spcPts val="200"/>
                        </a:spcAft>
                      </a:pPr>
                      <a:r>
                        <a:rPr lang="en-US" sz="1000" b="0" kern="1200" dirty="0" smtClean="0">
                          <a:solidFill>
                            <a:schemeClr val="tx1"/>
                          </a:solidFill>
                          <a:latin typeface="Arial" panose="020B0604020202020204" pitchFamily="34" charset="0"/>
                          <a:ea typeface="+mn-ea"/>
                          <a:cs typeface="Arial" panose="020B0604020202020204" pitchFamily="34" charset="0"/>
                        </a:rPr>
                        <a:t>0.5%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spcBef>
                          <a:spcPts val="200"/>
                        </a:spcBef>
                        <a:spcAft>
                          <a:spcPts val="200"/>
                        </a:spcAft>
                      </a:pPr>
                      <a:r>
                        <a:rPr lang="en-US" sz="1000" b="0" kern="1200" dirty="0" smtClean="0">
                          <a:solidFill>
                            <a:schemeClr val="tx1"/>
                          </a:solidFill>
                          <a:latin typeface="Arial" panose="020B0604020202020204" pitchFamily="34" charset="0"/>
                          <a:ea typeface="+mn-ea"/>
                          <a:cs typeface="Arial" panose="020B0604020202020204" pitchFamily="34" charset="0"/>
                        </a:rPr>
                        <a:t>0.4%</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36093">
                <a:tc vMerge="1">
                  <a:txBody>
                    <a:bodyPr/>
                    <a:lstStyle/>
                    <a:p>
                      <a:endParaRPr lang="en-US"/>
                    </a:p>
                  </a:txBody>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30" marR="4530" marT="4530" marB="0" anchor="ctr">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SC</a:t>
                      </a:r>
                      <a:r>
                        <a:rPr lang="en-US" sz="1000" b="1" baseline="30000" dirty="0" smtClean="0">
                          <a:solidFill>
                            <a:schemeClr val="tx1"/>
                          </a:solidFill>
                          <a:latin typeface="Arial" panose="020B0604020202020204" pitchFamily="34" charset="0"/>
                          <a:cs typeface="Arial" panose="020B0604020202020204" pitchFamily="34" charset="0"/>
                        </a:rPr>
                        <a:t>1</a:t>
                      </a:r>
                      <a:endParaRPr lang="en-US" sz="1000" b="0" dirty="0" smtClean="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3.1%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000" b="0" dirty="0" smtClean="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pPr>
                      <a:r>
                        <a:rPr lang="en-US" sz="1000" b="1" kern="1200" dirty="0" smtClean="0">
                          <a:solidFill>
                            <a:schemeClr val="tx1"/>
                          </a:solidFill>
                          <a:latin typeface="Arial" panose="020B0604020202020204" pitchFamily="34" charset="0"/>
                          <a:ea typeface="+mn-ea"/>
                          <a:cs typeface="Arial" panose="020B0604020202020204" pitchFamily="34" charset="0"/>
                        </a:rPr>
                        <a:t>NA</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457200" rtl="0" eaLnBrk="1" latinLnBrk="0" hangingPunct="1">
                        <a:lnSpc>
                          <a:spcPct val="100000"/>
                        </a:lnSpc>
                      </a:pPr>
                      <a:r>
                        <a:rPr lang="en-US" sz="1000" b="0" kern="1200" dirty="0" smtClean="0">
                          <a:solidFill>
                            <a:schemeClr val="tx1"/>
                          </a:solidFill>
                          <a:latin typeface="Arial" panose="020B0604020202020204" pitchFamily="34" charset="0"/>
                          <a:ea typeface="+mn-ea"/>
                          <a:cs typeface="Arial" panose="020B0604020202020204" pitchFamily="34" charset="0"/>
                        </a:rPr>
                        <a:t>NA</a:t>
                      </a:r>
                      <a:endParaRPr lang="en-US" sz="1000" b="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457200" rtl="0" eaLnBrk="1" latinLnBrk="0" hangingPunct="1">
                        <a:lnSpc>
                          <a:spcPct val="100000"/>
                        </a:lnSpc>
                      </a:pPr>
                      <a:r>
                        <a:rPr lang="en-US" sz="1000" b="0" kern="1200" dirty="0" smtClean="0">
                          <a:solidFill>
                            <a:schemeClr val="tx1"/>
                          </a:solidFill>
                          <a:latin typeface="Arial" panose="020B0604020202020204" pitchFamily="34" charset="0"/>
                          <a:ea typeface="+mn-ea"/>
                          <a:cs typeface="Arial" panose="020B0604020202020204" pitchFamily="34" charset="0"/>
                        </a:rPr>
                        <a:t>NA</a:t>
                      </a:r>
                      <a:endParaRPr lang="en-US" sz="1000" b="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457200" rtl="0" eaLnBrk="1" latinLnBrk="0" hangingPunct="1">
                        <a:lnSpc>
                          <a:spcPct val="100000"/>
                        </a:lnSpc>
                      </a:pPr>
                      <a:r>
                        <a:rPr lang="en-US" sz="1000" b="0" kern="1200" dirty="0" smtClean="0">
                          <a:solidFill>
                            <a:schemeClr val="tx1"/>
                          </a:solidFill>
                          <a:latin typeface="Arial" panose="020B0604020202020204" pitchFamily="34" charset="0"/>
                          <a:ea typeface="+mn-ea"/>
                          <a:cs typeface="Arial" panose="020B0604020202020204" pitchFamily="34" charset="0"/>
                        </a:rPr>
                        <a:t>NA</a:t>
                      </a:r>
                      <a:endParaRPr lang="en-US" sz="1000" b="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236093">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BSI</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3.1%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pPr>
                      <a:r>
                        <a:rPr lang="en-US" sz="1000" b="1" kern="1200" dirty="0" smtClean="0">
                          <a:solidFill>
                            <a:schemeClr val="tx1"/>
                          </a:solidFill>
                          <a:latin typeface="Arial" panose="020B0604020202020204" pitchFamily="34" charset="0"/>
                          <a:ea typeface="+mn-ea"/>
                          <a:cs typeface="Arial" panose="020B0604020202020204" pitchFamily="34" charset="0"/>
                        </a:rPr>
                        <a:t>5.4%</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a:txBody>
                    <a:bodyPr/>
                    <a:lstStyle/>
                    <a:p>
                      <a:pPr marL="0" algn="ctr" defTabSz="457200" rtl="0" eaLnBrk="1" latinLnBrk="0" hangingPunct="1">
                        <a:lnSpc>
                          <a:spcPct val="100000"/>
                        </a:lnSpc>
                      </a:pPr>
                      <a:r>
                        <a:rPr lang="en-US" sz="1000" b="0" kern="1200" dirty="0" smtClean="0">
                          <a:solidFill>
                            <a:schemeClr val="tx1"/>
                          </a:solidFill>
                          <a:latin typeface="Arial" panose="020B0604020202020204" pitchFamily="34" charset="0"/>
                          <a:ea typeface="+mn-ea"/>
                          <a:cs typeface="Arial" panose="020B0604020202020204" pitchFamily="34" charset="0"/>
                        </a:rPr>
                        <a:t>4.1%</a:t>
                      </a:r>
                      <a:endParaRPr lang="en-US" sz="1000" b="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a:txBody>
                    <a:bodyPr/>
                    <a:lstStyle/>
                    <a:p>
                      <a:pPr marL="0" algn="ctr" defTabSz="457200" rtl="0" eaLnBrk="1" latinLnBrk="0" hangingPunct="1">
                        <a:lnSpc>
                          <a:spcPct val="100000"/>
                        </a:lnSpc>
                      </a:pPr>
                      <a:r>
                        <a:rPr lang="en-US" sz="1000" b="0" kern="1200" dirty="0" smtClean="0">
                          <a:solidFill>
                            <a:schemeClr val="tx1"/>
                          </a:solidFill>
                          <a:latin typeface="Arial" panose="020B0604020202020204" pitchFamily="34" charset="0"/>
                          <a:ea typeface="+mn-ea"/>
                          <a:cs typeface="Arial" panose="020B0604020202020204" pitchFamily="34" charset="0"/>
                        </a:rPr>
                        <a:t>3.5%</a:t>
                      </a:r>
                      <a:endParaRPr lang="en-US" sz="1000" b="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a:txBody>
                    <a:bodyPr/>
                    <a:lstStyle/>
                    <a:p>
                      <a:pPr marL="0" algn="ctr" defTabSz="457200" rtl="0" eaLnBrk="1" latinLnBrk="0" hangingPunct="1">
                        <a:lnSpc>
                          <a:spcPct val="100000"/>
                        </a:lnSpc>
                      </a:pPr>
                      <a:r>
                        <a:rPr lang="en-US" sz="1000" b="0" kern="1200" dirty="0" smtClean="0">
                          <a:solidFill>
                            <a:schemeClr val="tx1"/>
                          </a:solidFill>
                          <a:latin typeface="Arial" panose="020B0604020202020204" pitchFamily="34" charset="0"/>
                          <a:ea typeface="+mn-ea"/>
                          <a:cs typeface="Arial" panose="020B0604020202020204" pitchFamily="34" charset="0"/>
                        </a:rPr>
                        <a:t>2.0%</a:t>
                      </a:r>
                      <a:endParaRPr lang="en-US" sz="1000" b="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236093">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BSPR</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3.1%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1" kern="1200" dirty="0" smtClean="0">
                          <a:solidFill>
                            <a:schemeClr val="tx1"/>
                          </a:solidFill>
                          <a:latin typeface="Arial" panose="020B0604020202020204" pitchFamily="34" charset="0"/>
                          <a:ea typeface="+mn-ea"/>
                          <a:cs typeface="Arial" panose="020B0604020202020204" pitchFamily="34" charset="0"/>
                        </a:rPr>
                        <a:t>0.0%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kern="1200" dirty="0" smtClean="0">
                          <a:solidFill>
                            <a:schemeClr val="tx1"/>
                          </a:solidFill>
                          <a:latin typeface="Arial" panose="020B0604020202020204" pitchFamily="34" charset="0"/>
                          <a:ea typeface="+mn-ea"/>
                          <a:cs typeface="Arial" panose="020B0604020202020204" pitchFamily="34" charset="0"/>
                        </a:rPr>
                        <a:t>0.0%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kern="1200" dirty="0" smtClean="0">
                          <a:solidFill>
                            <a:schemeClr val="tx1"/>
                          </a:solidFill>
                          <a:latin typeface="Arial" panose="020B0604020202020204" pitchFamily="34" charset="0"/>
                          <a:ea typeface="+mn-ea"/>
                          <a:cs typeface="Arial" panose="020B0604020202020204" pitchFamily="34" charset="0"/>
                        </a:rPr>
                        <a:t>0.0%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pPr>
                      <a:r>
                        <a:rPr lang="en-US" sz="1000" b="0" kern="1200" dirty="0" smtClean="0">
                          <a:solidFill>
                            <a:schemeClr val="tx1"/>
                          </a:solidFill>
                          <a:latin typeface="Arial" panose="020B0604020202020204" pitchFamily="34" charset="0"/>
                          <a:ea typeface="+mn-ea"/>
                          <a:cs typeface="Arial" panose="020B0604020202020204" pitchFamily="34" charset="0"/>
                        </a:rPr>
                        <a:t>0.0%</a:t>
                      </a:r>
                      <a:endParaRPr lang="en-US" sz="1000" b="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36093">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SSLLC</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3.1%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pPr>
                      <a:r>
                        <a:rPr lang="en-US" sz="1000" b="1" kern="1200" dirty="0" smtClean="0">
                          <a:solidFill>
                            <a:schemeClr val="tx1"/>
                          </a:solidFill>
                          <a:latin typeface="Arial" panose="020B0604020202020204" pitchFamily="34" charset="0"/>
                          <a:ea typeface="+mn-ea"/>
                          <a:cs typeface="Arial" panose="020B0604020202020204" pitchFamily="34" charset="0"/>
                        </a:rPr>
                        <a:t>0.0%</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pPr>
                      <a:r>
                        <a:rPr lang="en-US" sz="1000" b="0" kern="1200" dirty="0" smtClean="0">
                          <a:solidFill>
                            <a:schemeClr val="tx1"/>
                          </a:solidFill>
                          <a:latin typeface="Arial" panose="020B0604020202020204" pitchFamily="34" charset="0"/>
                          <a:ea typeface="+mn-ea"/>
                          <a:cs typeface="Arial" panose="020B0604020202020204" pitchFamily="34" charset="0"/>
                        </a:rPr>
                        <a:t>0.0%</a:t>
                      </a:r>
                      <a:endParaRPr lang="en-US" sz="1000" b="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pPr>
                      <a:r>
                        <a:rPr lang="en-US" sz="1000" b="0" kern="1200" dirty="0" smtClean="0">
                          <a:solidFill>
                            <a:schemeClr val="tx1"/>
                          </a:solidFill>
                          <a:latin typeface="Arial" panose="020B0604020202020204" pitchFamily="34" charset="0"/>
                          <a:ea typeface="+mn-ea"/>
                          <a:cs typeface="Arial" panose="020B0604020202020204" pitchFamily="34" charset="0"/>
                        </a:rPr>
                        <a:t>0.0%</a:t>
                      </a:r>
                      <a:endParaRPr lang="en-US" sz="1000" b="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pPr>
                      <a:r>
                        <a:rPr lang="en-US" sz="1000" b="0" kern="1200" dirty="0" smtClean="0">
                          <a:solidFill>
                            <a:schemeClr val="tx1"/>
                          </a:solidFill>
                          <a:latin typeface="Arial" panose="020B0604020202020204" pitchFamily="34" charset="0"/>
                          <a:ea typeface="+mn-ea"/>
                          <a:cs typeface="Arial" panose="020B0604020202020204" pitchFamily="34" charset="0"/>
                        </a:rPr>
                        <a:t>0.0%</a:t>
                      </a:r>
                      <a:endParaRPr lang="en-US" sz="1000" b="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36093">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000" b="1" dirty="0" smtClean="0">
                        <a:solidFill>
                          <a:schemeClr val="tx1"/>
                        </a:solidFill>
                        <a:latin typeface="Arial" panose="020B0604020202020204" pitchFamily="34" charset="0"/>
                        <a:cs typeface="Arial" panose="020B0604020202020204" pitchFamily="34" charset="0"/>
                      </a:endParaRPr>
                    </a:p>
                  </a:txBody>
                  <a:tcPr marL="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ct val="100000"/>
                        </a:lnSpc>
                        <a:spcBef>
                          <a:spcPts val="200"/>
                        </a:spcBef>
                        <a:spcAft>
                          <a:spcPts val="200"/>
                        </a:spcAft>
                      </a:pPr>
                      <a:endParaRPr lang="en-US" sz="1000" b="0" i="0" dirty="0">
                        <a:solidFill>
                          <a:schemeClr val="tx1"/>
                        </a:solidFill>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SIS</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strike="noStrike" baseline="0" dirty="0" smtClean="0">
                          <a:solidFill>
                            <a:schemeClr val="tx1"/>
                          </a:solidFill>
                          <a:latin typeface="Arial" panose="020B0604020202020204" pitchFamily="34" charset="0"/>
                          <a:cs typeface="Arial" panose="020B0604020202020204" pitchFamily="34" charset="0"/>
                        </a:rPr>
                        <a:t>TBD</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pPr>
                      <a:r>
                        <a:rPr lang="en-US" sz="1000" b="1" kern="1200" dirty="0" smtClean="0">
                          <a:solidFill>
                            <a:schemeClr val="tx1"/>
                          </a:solidFill>
                          <a:latin typeface="Arial" panose="020B0604020202020204" pitchFamily="34" charset="0"/>
                          <a:ea typeface="+mn-ea"/>
                          <a:cs typeface="Arial" panose="020B0604020202020204" pitchFamily="34" charset="0"/>
                        </a:rPr>
                        <a:t>0.0%</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457200" rtl="0" eaLnBrk="1" latinLnBrk="0" hangingPunct="1">
                        <a:lnSpc>
                          <a:spcPct val="100000"/>
                        </a:lnSpc>
                      </a:pPr>
                      <a:r>
                        <a:rPr lang="en-US" sz="1000" b="0" kern="1200" dirty="0" smtClean="0">
                          <a:solidFill>
                            <a:schemeClr val="tx1"/>
                          </a:solidFill>
                          <a:latin typeface="Arial" panose="020B0604020202020204" pitchFamily="34" charset="0"/>
                          <a:ea typeface="+mn-ea"/>
                          <a:cs typeface="Arial" panose="020B0604020202020204" pitchFamily="34" charset="0"/>
                        </a:rPr>
                        <a:t>TBD</a:t>
                      </a:r>
                      <a:endParaRPr lang="en-US" sz="1000" b="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457200" rtl="0" eaLnBrk="1" latinLnBrk="0" hangingPunct="1">
                        <a:lnSpc>
                          <a:spcPct val="100000"/>
                        </a:lnSpc>
                      </a:pPr>
                      <a:r>
                        <a:rPr lang="en-US" sz="1000" b="0" kern="1200" dirty="0" smtClean="0">
                          <a:solidFill>
                            <a:schemeClr val="tx1"/>
                          </a:solidFill>
                          <a:latin typeface="Arial" panose="020B0604020202020204" pitchFamily="34" charset="0"/>
                          <a:ea typeface="+mn-ea"/>
                          <a:cs typeface="Arial" panose="020B0604020202020204" pitchFamily="34" charset="0"/>
                        </a:rPr>
                        <a:t>TBD</a:t>
                      </a:r>
                      <a:endParaRPr lang="en-US" sz="1000" b="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457200" rtl="0" eaLnBrk="1" latinLnBrk="0" hangingPunct="1">
                        <a:lnSpc>
                          <a:spcPct val="100000"/>
                        </a:lnSpc>
                      </a:pPr>
                      <a:r>
                        <a:rPr lang="en-US" sz="1000" b="0" kern="1200" dirty="0" smtClean="0">
                          <a:solidFill>
                            <a:schemeClr val="tx1"/>
                          </a:solidFill>
                          <a:latin typeface="Arial" panose="020B0604020202020204" pitchFamily="34" charset="0"/>
                          <a:ea typeface="+mn-ea"/>
                          <a:cs typeface="Arial" panose="020B0604020202020204" pitchFamily="34" charset="0"/>
                        </a:rPr>
                        <a:t>TBD</a:t>
                      </a:r>
                      <a:endParaRPr lang="en-US" sz="1000" b="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243471">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000" b="1" dirty="0" smtClean="0">
                        <a:solidFill>
                          <a:schemeClr val="tx1"/>
                        </a:solidFill>
                        <a:latin typeface="Arial" panose="020B0604020202020204" pitchFamily="34" charset="0"/>
                        <a:cs typeface="Arial" panose="020B0604020202020204" pitchFamily="34" charset="0"/>
                      </a:endParaRPr>
                    </a:p>
                  </a:txBody>
                  <a:tcPr marL="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rowSpan="5">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0" i="0" dirty="0" smtClean="0">
                          <a:solidFill>
                            <a:schemeClr val="tx1"/>
                          </a:solidFill>
                          <a:latin typeface="Arial" panose="020B0604020202020204" pitchFamily="34" charset="0"/>
                          <a:cs typeface="Arial" panose="020B0604020202020204" pitchFamily="34" charset="0"/>
                        </a:rPr>
                        <a:t>Average percentage of AML transaction monitoring alerts awaiting disposition (&gt;30 days)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SBNA</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15.1%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457200" rtl="0" eaLnBrk="1" latinLnBrk="0" hangingPunct="1">
                        <a:lnSpc>
                          <a:spcPct val="100000"/>
                        </a:lnSpc>
                        <a:spcBef>
                          <a:spcPts val="200"/>
                        </a:spcBef>
                        <a:spcAft>
                          <a:spcPts val="200"/>
                        </a:spcAft>
                      </a:pPr>
                      <a:endParaRPr lang="en-US" sz="1000" b="1" kern="1200" dirty="0" smtClean="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spcBef>
                          <a:spcPts val="200"/>
                        </a:spcBef>
                        <a:spcAft>
                          <a:spcPts val="200"/>
                        </a:spcAft>
                      </a:pPr>
                      <a:r>
                        <a:rPr lang="en-US" sz="1050" b="1" kern="1200" dirty="0" smtClean="0">
                          <a:solidFill>
                            <a:schemeClr val="tx1"/>
                          </a:solidFill>
                          <a:latin typeface="Arial" panose="020B0604020202020204" pitchFamily="34" charset="0"/>
                          <a:ea typeface="+mn-ea"/>
                          <a:cs typeface="Arial" panose="020B0604020202020204" pitchFamily="34" charset="0"/>
                        </a:rPr>
                        <a:t>21.8%</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9D9"/>
                    </a:solidFill>
                  </a:tcPr>
                </a:tc>
                <a:tc>
                  <a:txBody>
                    <a:bodyPr/>
                    <a:lstStyle/>
                    <a:p>
                      <a:pPr marL="0" algn="ctr" defTabSz="457200" rtl="0" eaLnBrk="1" latinLnBrk="0" hangingPunct="1">
                        <a:lnSpc>
                          <a:spcPct val="100000"/>
                        </a:lnSpc>
                        <a:spcBef>
                          <a:spcPts val="200"/>
                        </a:spcBef>
                        <a:spcAft>
                          <a:spcPts val="200"/>
                        </a:spcAft>
                      </a:pPr>
                      <a:r>
                        <a:rPr lang="en-US" sz="1050" b="0" kern="1200" dirty="0" smtClean="0">
                          <a:solidFill>
                            <a:schemeClr val="tx1"/>
                          </a:solidFill>
                          <a:latin typeface="Arial" panose="020B0604020202020204" pitchFamily="34" charset="0"/>
                          <a:ea typeface="+mn-ea"/>
                          <a:cs typeface="Arial" panose="020B0604020202020204" pitchFamily="34" charset="0"/>
                        </a:rPr>
                        <a:t>18.9%</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9D9"/>
                    </a:solidFill>
                  </a:tcPr>
                </a:tc>
                <a:tc>
                  <a:txBody>
                    <a:bodyPr/>
                    <a:lstStyle/>
                    <a:p>
                      <a:pPr marL="0" algn="ctr" defTabSz="457200" rtl="0" eaLnBrk="1" latinLnBrk="0" hangingPunct="1">
                        <a:lnSpc>
                          <a:spcPct val="100000"/>
                        </a:lnSpc>
                        <a:spcBef>
                          <a:spcPts val="200"/>
                        </a:spcBef>
                        <a:spcAft>
                          <a:spcPts val="200"/>
                        </a:spcAft>
                      </a:pPr>
                      <a:r>
                        <a:rPr lang="en-US" sz="1050" b="0" kern="1200" dirty="0" smtClean="0">
                          <a:solidFill>
                            <a:schemeClr val="tx1"/>
                          </a:solidFill>
                          <a:latin typeface="Arial" panose="020B0604020202020204" pitchFamily="34" charset="0"/>
                          <a:ea typeface="+mn-ea"/>
                          <a:cs typeface="Arial" panose="020B0604020202020204" pitchFamily="34" charset="0"/>
                        </a:rPr>
                        <a:t>20.2%</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9D9"/>
                    </a:solidFill>
                  </a:tcPr>
                </a:tc>
                <a:tc>
                  <a:txBody>
                    <a:bodyPr/>
                    <a:lstStyle/>
                    <a:p>
                      <a:pPr marL="0" algn="ctr" defTabSz="457200" rtl="0" eaLnBrk="1" latinLnBrk="0" hangingPunct="1">
                        <a:lnSpc>
                          <a:spcPct val="100000"/>
                        </a:lnSpc>
                        <a:spcBef>
                          <a:spcPts val="200"/>
                        </a:spcBef>
                        <a:spcAft>
                          <a:spcPts val="200"/>
                        </a:spcAft>
                      </a:pPr>
                      <a:r>
                        <a:rPr lang="en-US" sz="1050" b="0" kern="1200" dirty="0" smtClean="0">
                          <a:solidFill>
                            <a:schemeClr val="tx1"/>
                          </a:solidFill>
                          <a:latin typeface="Arial" panose="020B0604020202020204" pitchFamily="34" charset="0"/>
                          <a:ea typeface="+mn-ea"/>
                          <a:cs typeface="Arial" panose="020B0604020202020204" pitchFamily="34" charset="0"/>
                        </a:rPr>
                        <a:t>16.0%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9D9"/>
                    </a:solidFill>
                  </a:tcPr>
                </a:tc>
              </a:tr>
              <a:tr h="243471">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000" b="1" dirty="0" smtClean="0">
                        <a:solidFill>
                          <a:schemeClr val="tx1"/>
                        </a:solidFill>
                        <a:latin typeface="Arial" panose="020B0604020202020204" pitchFamily="34" charset="0"/>
                        <a:cs typeface="Arial" panose="020B0604020202020204" pitchFamily="34" charset="0"/>
                      </a:endParaRPr>
                    </a:p>
                  </a:txBody>
                  <a:tcPr marL="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ct val="100000"/>
                        </a:lnSpc>
                        <a:spcBef>
                          <a:spcPts val="200"/>
                        </a:spcBef>
                        <a:spcAft>
                          <a:spcPts val="200"/>
                        </a:spcAft>
                      </a:pPr>
                      <a:endParaRPr lang="en-US" sz="1000" b="0" i="0"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SC</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15.1%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457200" rtl="0" eaLnBrk="1" latinLnBrk="0" hangingPunct="1">
                        <a:lnSpc>
                          <a:spcPct val="100000"/>
                        </a:lnSpc>
                      </a:pPr>
                      <a:endParaRPr lang="en-US" sz="1000" b="1"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pPr>
                      <a:r>
                        <a:rPr lang="en-US" sz="1050" b="1" kern="1200" dirty="0" smtClean="0">
                          <a:solidFill>
                            <a:schemeClr val="tx1"/>
                          </a:solidFill>
                          <a:latin typeface="Arial" panose="020B0604020202020204" pitchFamily="34" charset="0"/>
                          <a:ea typeface="+mn-ea"/>
                          <a:cs typeface="Arial" panose="020B0604020202020204" pitchFamily="34" charset="0"/>
                        </a:rPr>
                        <a:t>15.3%</a:t>
                      </a:r>
                      <a:endParaRPr lang="en-US" sz="1050" b="1"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9D9"/>
                    </a:solidFill>
                  </a:tcPr>
                </a:tc>
                <a:tc>
                  <a:txBody>
                    <a:bodyPr/>
                    <a:lstStyle/>
                    <a:p>
                      <a:pPr marL="0" algn="ctr" defTabSz="457200" rtl="0" eaLnBrk="1" latinLnBrk="0" hangingPunct="1">
                        <a:lnSpc>
                          <a:spcPct val="100000"/>
                        </a:lnSpc>
                      </a:pPr>
                      <a:r>
                        <a:rPr lang="en-US" sz="1050" b="0" kern="1200" dirty="0" smtClean="0">
                          <a:solidFill>
                            <a:schemeClr val="tx1"/>
                          </a:solidFill>
                          <a:latin typeface="Arial" panose="020B0604020202020204" pitchFamily="34" charset="0"/>
                          <a:ea typeface="+mn-ea"/>
                          <a:cs typeface="Arial" panose="020B0604020202020204" pitchFamily="34" charset="0"/>
                        </a:rPr>
                        <a:t>0.1%</a:t>
                      </a:r>
                      <a:endParaRPr lang="en-US" sz="1050" b="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pPr>
                      <a:r>
                        <a:rPr lang="en-US" sz="1050" b="0" kern="1200" dirty="0" smtClean="0">
                          <a:solidFill>
                            <a:schemeClr val="tx1"/>
                          </a:solidFill>
                          <a:latin typeface="Arial" panose="020B0604020202020204" pitchFamily="34" charset="0"/>
                          <a:ea typeface="+mn-ea"/>
                          <a:cs typeface="Arial" panose="020B0604020202020204" pitchFamily="34" charset="0"/>
                        </a:rPr>
                        <a:t>0.0%</a:t>
                      </a:r>
                      <a:endParaRPr lang="en-US" sz="1050" b="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pPr>
                      <a:r>
                        <a:rPr lang="en-US" sz="1050" b="0" kern="1200" dirty="0" smtClean="0">
                          <a:solidFill>
                            <a:schemeClr val="tx1"/>
                          </a:solidFill>
                          <a:latin typeface="Arial" panose="020B0604020202020204" pitchFamily="34" charset="0"/>
                          <a:ea typeface="+mn-ea"/>
                          <a:cs typeface="Arial" panose="020B0604020202020204" pitchFamily="34" charset="0"/>
                        </a:rPr>
                        <a:t>0.0%</a:t>
                      </a:r>
                      <a:endParaRPr lang="en-US" sz="1050" b="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43471">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000" b="1" dirty="0" smtClean="0">
                        <a:solidFill>
                          <a:schemeClr val="tx1"/>
                        </a:solidFill>
                        <a:latin typeface="Arial" panose="020B0604020202020204" pitchFamily="34" charset="0"/>
                        <a:cs typeface="Arial" panose="020B0604020202020204" pitchFamily="34" charset="0"/>
                      </a:endParaRPr>
                    </a:p>
                  </a:txBody>
                  <a:tcPr marL="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ct val="100000"/>
                        </a:lnSpc>
                        <a:spcBef>
                          <a:spcPts val="200"/>
                        </a:spcBef>
                        <a:spcAft>
                          <a:spcPts val="200"/>
                        </a:spcAft>
                      </a:pPr>
                      <a:endParaRPr lang="en-US" sz="1000" b="0" i="0"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BSI</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30.0%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457200" rtl="0" eaLnBrk="1" latinLnBrk="0" hangingPunct="1">
                        <a:lnSpc>
                          <a:spcPct val="100000"/>
                        </a:lnSpc>
                      </a:pPr>
                      <a:endParaRPr lang="en-US" sz="1000" b="1"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pPr>
                      <a:r>
                        <a:rPr lang="en-US" sz="1050" b="1" kern="1200" dirty="0" smtClean="0">
                          <a:solidFill>
                            <a:schemeClr val="tx1"/>
                          </a:solidFill>
                          <a:latin typeface="Arial" panose="020B0604020202020204" pitchFamily="34" charset="0"/>
                          <a:ea typeface="+mn-ea"/>
                          <a:cs typeface="Arial" panose="020B0604020202020204" pitchFamily="34" charset="0"/>
                        </a:rPr>
                        <a:t>9.1%</a:t>
                      </a:r>
                      <a:endParaRPr lang="en-US" sz="1050" b="1"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pPr>
                      <a:r>
                        <a:rPr lang="en-US" sz="1050" b="0" kern="1200" dirty="0" smtClean="0">
                          <a:solidFill>
                            <a:schemeClr val="tx1"/>
                          </a:solidFill>
                          <a:latin typeface="Arial" panose="020B0604020202020204" pitchFamily="34" charset="0"/>
                          <a:ea typeface="+mn-ea"/>
                          <a:cs typeface="Arial" panose="020B0604020202020204" pitchFamily="34" charset="0"/>
                        </a:rPr>
                        <a:t>14.1%</a:t>
                      </a:r>
                      <a:endParaRPr lang="en-US" sz="1050" b="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pPr>
                      <a:r>
                        <a:rPr lang="en-US" sz="1050" b="0" kern="1200" dirty="0" smtClean="0">
                          <a:solidFill>
                            <a:schemeClr val="tx1"/>
                          </a:solidFill>
                          <a:latin typeface="Arial" panose="020B0604020202020204" pitchFamily="34" charset="0"/>
                          <a:ea typeface="+mn-ea"/>
                          <a:cs typeface="Arial" panose="020B0604020202020204" pitchFamily="34" charset="0"/>
                        </a:rPr>
                        <a:t>11.1%</a:t>
                      </a:r>
                      <a:endParaRPr lang="en-US" sz="1050" b="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pPr>
                      <a:r>
                        <a:rPr lang="en-US" sz="1050" b="0" kern="1200" dirty="0" smtClean="0">
                          <a:solidFill>
                            <a:schemeClr val="tx1"/>
                          </a:solidFill>
                          <a:latin typeface="Arial" panose="020B0604020202020204" pitchFamily="34" charset="0"/>
                          <a:ea typeface="+mn-ea"/>
                          <a:cs typeface="Arial" panose="020B0604020202020204" pitchFamily="34" charset="0"/>
                        </a:rPr>
                        <a:t>17.0%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43471">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000" b="1" dirty="0" smtClean="0">
                        <a:solidFill>
                          <a:schemeClr val="tx1"/>
                        </a:solidFill>
                        <a:latin typeface="Arial" panose="020B0604020202020204" pitchFamily="34" charset="0"/>
                        <a:cs typeface="Arial" panose="020B0604020202020204" pitchFamily="34" charset="0"/>
                      </a:endParaRPr>
                    </a:p>
                  </a:txBody>
                  <a:tcPr marL="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ct val="100000"/>
                        </a:lnSpc>
                        <a:spcBef>
                          <a:spcPts val="200"/>
                        </a:spcBef>
                        <a:spcAft>
                          <a:spcPts val="200"/>
                        </a:spcAft>
                      </a:pPr>
                      <a:endParaRPr lang="en-US" sz="1000" b="0" i="0"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BSPR</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3.1%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000" b="1" kern="1200" dirty="0" smtClean="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50" b="1" kern="1200" dirty="0" smtClean="0">
                          <a:solidFill>
                            <a:schemeClr val="tx1"/>
                          </a:solidFill>
                          <a:latin typeface="Arial" panose="020B0604020202020204" pitchFamily="34" charset="0"/>
                          <a:ea typeface="+mn-ea"/>
                          <a:cs typeface="Arial" panose="020B0604020202020204" pitchFamily="34" charset="0"/>
                        </a:rPr>
                        <a:t>0.0%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50" b="0" kern="1200" dirty="0" smtClean="0">
                          <a:solidFill>
                            <a:schemeClr val="tx1"/>
                          </a:solidFill>
                          <a:latin typeface="Arial" panose="020B0604020202020204" pitchFamily="34" charset="0"/>
                          <a:ea typeface="+mn-ea"/>
                          <a:cs typeface="Arial" panose="020B0604020202020204" pitchFamily="34" charset="0"/>
                        </a:rPr>
                        <a:t>0.0%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50" b="0" kern="1200" dirty="0" smtClean="0">
                          <a:solidFill>
                            <a:schemeClr val="tx1"/>
                          </a:solidFill>
                          <a:latin typeface="Arial" panose="020B0604020202020204" pitchFamily="34" charset="0"/>
                          <a:ea typeface="+mn-ea"/>
                          <a:cs typeface="Arial" panose="020B0604020202020204" pitchFamily="34" charset="0"/>
                        </a:rPr>
                        <a:t>0.0%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pPr>
                      <a:r>
                        <a:rPr lang="en-US" sz="1050" b="0" kern="1200" dirty="0" smtClean="0">
                          <a:solidFill>
                            <a:schemeClr val="tx1"/>
                          </a:solidFill>
                          <a:latin typeface="Arial" panose="020B0604020202020204" pitchFamily="34" charset="0"/>
                          <a:ea typeface="+mn-ea"/>
                          <a:cs typeface="Arial" panose="020B0604020202020204" pitchFamily="34" charset="0"/>
                        </a:rPr>
                        <a:t>0.0%</a:t>
                      </a:r>
                      <a:endParaRPr lang="en-US" sz="1050" b="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43471">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000" b="1" dirty="0" smtClean="0">
                        <a:solidFill>
                          <a:schemeClr val="tx1"/>
                        </a:solidFill>
                        <a:latin typeface="Arial" panose="020B0604020202020204" pitchFamily="34" charset="0"/>
                        <a:cs typeface="Arial" panose="020B0604020202020204" pitchFamily="34" charset="0"/>
                      </a:endParaRPr>
                    </a:p>
                  </a:txBody>
                  <a:tcPr marL="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ct val="100000"/>
                        </a:lnSpc>
                        <a:spcBef>
                          <a:spcPts val="200"/>
                        </a:spcBef>
                        <a:spcAft>
                          <a:spcPts val="200"/>
                        </a:spcAft>
                      </a:pPr>
                      <a:endParaRPr lang="en-US" sz="1000" b="0" i="0"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SSLLC</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15.1%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457200" rtl="0" eaLnBrk="1" latinLnBrk="0" hangingPunct="1">
                        <a:lnSpc>
                          <a:spcPct val="100000"/>
                        </a:lnSpc>
                      </a:pPr>
                      <a:endParaRPr lang="en-US" sz="1000" b="1"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pPr>
                      <a:r>
                        <a:rPr lang="en-US" sz="1050" b="1" kern="1200" dirty="0" smtClean="0">
                          <a:solidFill>
                            <a:schemeClr val="tx1"/>
                          </a:solidFill>
                          <a:latin typeface="Arial" panose="020B0604020202020204" pitchFamily="34" charset="0"/>
                          <a:ea typeface="+mn-ea"/>
                          <a:cs typeface="Arial" panose="020B0604020202020204" pitchFamily="34" charset="0"/>
                        </a:rPr>
                        <a:t>0.0%</a:t>
                      </a:r>
                      <a:endParaRPr lang="en-US" sz="1050" b="1"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pPr>
                      <a:r>
                        <a:rPr lang="en-US" sz="1050" b="0" kern="1200" dirty="0" smtClean="0">
                          <a:solidFill>
                            <a:schemeClr val="tx1"/>
                          </a:solidFill>
                          <a:latin typeface="Arial" panose="020B0604020202020204" pitchFamily="34" charset="0"/>
                          <a:ea typeface="+mn-ea"/>
                          <a:cs typeface="Arial" panose="020B0604020202020204" pitchFamily="34" charset="0"/>
                        </a:rPr>
                        <a:t>0.0%</a:t>
                      </a:r>
                      <a:endParaRPr lang="en-US" sz="1050" b="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pPr>
                      <a:r>
                        <a:rPr lang="en-US" sz="1050" b="0" kern="1200" dirty="0" smtClean="0">
                          <a:solidFill>
                            <a:schemeClr val="tx1"/>
                          </a:solidFill>
                          <a:latin typeface="Arial" panose="020B0604020202020204" pitchFamily="34" charset="0"/>
                          <a:ea typeface="+mn-ea"/>
                          <a:cs typeface="Arial" panose="020B0604020202020204" pitchFamily="34" charset="0"/>
                        </a:rPr>
                        <a:t>0.0%</a:t>
                      </a:r>
                      <a:endParaRPr lang="en-US" sz="1050" b="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pPr>
                      <a:r>
                        <a:rPr lang="en-US" sz="1050" b="0" kern="1200" dirty="0" smtClean="0">
                          <a:solidFill>
                            <a:schemeClr val="tx1"/>
                          </a:solidFill>
                          <a:latin typeface="Arial" panose="020B0604020202020204" pitchFamily="34" charset="0"/>
                          <a:ea typeface="+mn-ea"/>
                          <a:cs typeface="Arial" panose="020B0604020202020204" pitchFamily="34" charset="0"/>
                        </a:rPr>
                        <a:t>0.0%</a:t>
                      </a:r>
                      <a:endParaRPr lang="en-US" sz="1050" b="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bl>
          </a:graphicData>
        </a:graphic>
      </p:graphicFrame>
      <p:sp>
        <p:nvSpPr>
          <p:cNvPr id="5" name="TextBox 4"/>
          <p:cNvSpPr txBox="1"/>
          <p:nvPr/>
        </p:nvSpPr>
        <p:spPr>
          <a:xfrm>
            <a:off x="258525" y="152400"/>
            <a:ext cx="8553951" cy="461665"/>
          </a:xfrm>
          <a:prstGeom prst="rect">
            <a:avLst/>
          </a:prstGeom>
          <a:noFill/>
        </p:spPr>
        <p:txBody>
          <a:bodyPr wrap="square" rtlCol="0">
            <a:spAutoFit/>
          </a:bodyPr>
          <a:lstStyle>
            <a:defPPr>
              <a:defRPr lang="en-US"/>
            </a:defPPr>
            <a:lvl1pPr>
              <a:defRPr sz="2400" b="1">
                <a:latin typeface="Arial" panose="020B0604020202020204" pitchFamily="34" charset="0"/>
                <a:cs typeface="Arial" panose="020B0604020202020204" pitchFamily="34" charset="0"/>
              </a:defRPr>
            </a:lvl1pPr>
          </a:lstStyle>
          <a:p>
            <a:pPr eaLnBrk="1" fontAlgn="auto" hangingPunct="1">
              <a:spcBef>
                <a:spcPts val="0"/>
              </a:spcBef>
              <a:spcAft>
                <a:spcPts val="0"/>
              </a:spcAft>
            </a:pPr>
            <a:r>
              <a:rPr lang="en-US" dirty="0" smtClean="0">
                <a:solidFill>
                  <a:prstClr val="black"/>
                </a:solidFill>
                <a:ea typeface="+mn-ea"/>
              </a:rPr>
              <a:t>3. Additional Metrics – AML </a:t>
            </a:r>
            <a:endParaRPr lang="en-GB" dirty="0">
              <a:solidFill>
                <a:prstClr val="black"/>
              </a:solidFill>
              <a:ea typeface="+mn-ea"/>
            </a:endParaRPr>
          </a:p>
        </p:txBody>
      </p:sp>
      <p:sp>
        <p:nvSpPr>
          <p:cNvPr id="6" name="Footnote"/>
          <p:cNvSpPr/>
          <p:nvPr/>
        </p:nvSpPr>
        <p:spPr>
          <a:xfrm>
            <a:off x="340797" y="6588715"/>
            <a:ext cx="5052266" cy="107722"/>
          </a:xfrm>
          <a:prstGeom prst="rect">
            <a:avLst/>
          </a:prstGeom>
          <a:extLst/>
        </p:spPr>
        <p:txBody>
          <a:bodyPr vert="horz" wrap="square" lIns="0" tIns="0" rIns="0" bIns="0" numCol="1" anchor="t" anchorCtr="0" compatLnSpc="1">
            <a:prstTxWarp prst="textNoShape">
              <a:avLst/>
            </a:prstTxWarp>
            <a:spAutoFit/>
          </a:bodyPr>
          <a:lstStyle/>
          <a:p>
            <a:pPr marL="114300" indent="-114300" eaLnBrk="1" fontAlgn="auto" hangingPunct="1">
              <a:spcBef>
                <a:spcPts val="0"/>
              </a:spcBef>
              <a:spcAft>
                <a:spcPts val="0"/>
              </a:spcAft>
              <a:buFont typeface="+mj-lt"/>
              <a:buAutoNum type="arabicPeriod"/>
            </a:pPr>
            <a:r>
              <a:rPr lang="en-US" sz="700" dirty="0" smtClean="0">
                <a:solidFill>
                  <a:prstClr val="black"/>
                </a:solidFill>
                <a:latin typeface="Arial"/>
                <a:ea typeface="ＭＳ Ｐゴシック"/>
                <a:sym typeface="Arial"/>
              </a:rPr>
              <a:t>This </a:t>
            </a:r>
            <a:r>
              <a:rPr lang="en-US" sz="700" dirty="0">
                <a:solidFill>
                  <a:prstClr val="black"/>
                </a:solidFill>
                <a:latin typeface="Arial"/>
                <a:ea typeface="ＭＳ Ｐゴシック"/>
                <a:sym typeface="Arial"/>
              </a:rPr>
              <a:t>metric is not available to SC because we do not measure this at this time.</a:t>
            </a:r>
            <a:endParaRPr lang="en-US" sz="700" dirty="0" smtClean="0">
              <a:solidFill>
                <a:prstClr val="black"/>
              </a:solidFill>
              <a:latin typeface="Arial"/>
              <a:ea typeface="ＭＳ Ｐゴシック"/>
              <a:sym typeface="Arial"/>
            </a:endParaRPr>
          </a:p>
        </p:txBody>
      </p:sp>
    </p:spTree>
    <p:extLst>
      <p:ext uri="{BB962C8B-B14F-4D97-AF65-F5344CB8AC3E}">
        <p14:creationId xmlns:p14="http://schemas.microsoft.com/office/powerpoint/2010/main" val="24623991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extLst>
              <p:ext uri="{D42A27DB-BD31-4B8C-83A1-F6EECF244321}">
                <p14:modId xmlns:p14="http://schemas.microsoft.com/office/powerpoint/2010/main" val="2216125250"/>
              </p:ext>
            </p:extLst>
          </p:nvPr>
        </p:nvGraphicFramePr>
        <p:xfrm>
          <a:off x="348310" y="718661"/>
          <a:ext cx="8440451" cy="5113020"/>
        </p:xfrm>
        <a:graphic>
          <a:graphicData uri="http://schemas.openxmlformats.org/drawingml/2006/table">
            <a:tbl>
              <a:tblPr firstRow="1" bandRow="1">
                <a:tableStyleId>{5C22544A-7EE6-4342-B048-85BDC9FD1C3A}</a:tableStyleId>
              </a:tblPr>
              <a:tblGrid>
                <a:gridCol w="844045"/>
                <a:gridCol w="7596406"/>
              </a:tblGrid>
              <a:tr h="75548">
                <a:tc>
                  <a:txBody>
                    <a:bodyPr/>
                    <a:lstStyle/>
                    <a:p>
                      <a:pPr algn="ctr" fontAlgn="ctr"/>
                      <a:r>
                        <a:rPr lang="en-US" sz="1100" b="1" i="0" u="none" strike="noStrike" dirty="0">
                          <a:solidFill>
                            <a:srgbClr val="000000"/>
                          </a:solidFill>
                          <a:effectLst/>
                          <a:latin typeface="Arial" panose="020B0604020202020204" pitchFamily="34" charset="0"/>
                          <a:cs typeface="Arial" panose="020B0604020202020204" pitchFamily="34" charset="0"/>
                        </a:rPr>
                        <a:t>Risk Type</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fontAlgn="ctr"/>
                      <a:r>
                        <a:rPr lang="en-US" sz="1100" b="1" i="0" u="none" strike="noStrike" dirty="0" smtClean="0">
                          <a:solidFill>
                            <a:srgbClr val="000000"/>
                          </a:solidFill>
                          <a:effectLst/>
                          <a:latin typeface="Arial" panose="020B0604020202020204" pitchFamily="34" charset="0"/>
                          <a:cs typeface="Arial" panose="020B0604020202020204" pitchFamily="34" charset="0"/>
                        </a:rPr>
                        <a:t>RAS Metrics Summary, Assessment &amp; Key Actions</a:t>
                      </a:r>
                      <a:endParaRPr lang="en-US" sz="11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r>
              <a:tr h="148977">
                <a:tc>
                  <a:txBody>
                    <a:bodyPr/>
                    <a:lstStyle/>
                    <a:p>
                      <a:pPr algn="ctr" fontAlgn="ctr"/>
                      <a:r>
                        <a:rPr lang="en-US" sz="1000" b="1" i="0" u="none" strike="noStrike" dirty="0" smtClean="0">
                          <a:solidFill>
                            <a:schemeClr val="tx1"/>
                          </a:solidFill>
                          <a:effectLst/>
                          <a:latin typeface="Arial" panose="020B0604020202020204" pitchFamily="34" charset="0"/>
                          <a:cs typeface="Arial" panose="020B0604020202020204" pitchFamily="34" charset="0"/>
                        </a:rPr>
                        <a:t>Compliance and Reputational</a:t>
                      </a:r>
                      <a:endParaRPr lang="en-US" sz="1000" b="1"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0000"/>
                    </a:solidFill>
                  </a:tcPr>
                </a:tc>
                <a:tc>
                  <a:txBody>
                    <a:bodyPr/>
                    <a:lstStyle/>
                    <a:p>
                      <a:pPr algn="l" fontAlgn="t"/>
                      <a:r>
                        <a:rPr lang="en-US" sz="1000" b="1" i="0" u="none" strike="noStrike" dirty="0" smtClean="0">
                          <a:solidFill>
                            <a:srgbClr val="000000"/>
                          </a:solidFill>
                          <a:effectLst/>
                          <a:latin typeface="Arial" panose="020B0604020202020204" pitchFamily="34" charset="0"/>
                          <a:cs typeface="Arial" panose="020B0604020202020204" pitchFamily="34" charset="0"/>
                        </a:rPr>
                        <a:t>SHUSA</a:t>
                      </a:r>
                      <a:r>
                        <a:rPr lang="en-US" sz="1000" b="0" i="0" u="none" strike="noStrike" dirty="0" smtClean="0">
                          <a:solidFill>
                            <a:srgbClr val="000000"/>
                          </a:solidFill>
                          <a:effectLst/>
                          <a:latin typeface="Arial" panose="020B0604020202020204" pitchFamily="34" charset="0"/>
                          <a:cs typeface="Arial" panose="020B0604020202020204" pitchFamily="34" charset="0"/>
                        </a:rPr>
                        <a:t>: 13 MR(I)As</a:t>
                      </a:r>
                      <a:r>
                        <a:rPr lang="en-US" sz="10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1000" b="0" i="0" u="none" strike="noStrike" baseline="0" dirty="0" err="1" smtClean="0">
                          <a:solidFill>
                            <a:srgbClr val="000000"/>
                          </a:solidFill>
                          <a:effectLst/>
                          <a:latin typeface="Arial" panose="020B0604020202020204" pitchFamily="34" charset="0"/>
                          <a:cs typeface="Arial" panose="020B0604020202020204" pitchFamily="34" charset="0"/>
                        </a:rPr>
                        <a:t>as</a:t>
                      </a:r>
                      <a:r>
                        <a:rPr lang="en-US" sz="1000" b="0" i="0" u="none" strike="noStrike" baseline="0" dirty="0" smtClean="0">
                          <a:solidFill>
                            <a:srgbClr val="000000"/>
                          </a:solidFill>
                          <a:effectLst/>
                          <a:latin typeface="Arial" panose="020B0604020202020204" pitchFamily="34" charset="0"/>
                          <a:cs typeface="Arial" panose="020B0604020202020204" pitchFamily="34" charset="0"/>
                        </a:rPr>
                        <a:t> of October 31; </a:t>
                      </a:r>
                      <a:r>
                        <a:rPr lang="en-US" sz="1000" b="0" i="0" u="none" strike="noStrike" dirty="0" smtClean="0">
                          <a:solidFill>
                            <a:srgbClr val="000000"/>
                          </a:solidFill>
                          <a:effectLst/>
                          <a:latin typeface="Arial" panose="020B0604020202020204" pitchFamily="34" charset="0"/>
                          <a:cs typeface="Arial" panose="020B0604020202020204" pitchFamily="34" charset="0"/>
                        </a:rPr>
                        <a:t>CART</a:t>
                      </a:r>
                      <a:r>
                        <a:rPr lang="en-US" sz="1000" b="0" i="0" u="none" strike="noStrike" baseline="0" dirty="0" smtClean="0">
                          <a:solidFill>
                            <a:srgbClr val="000000"/>
                          </a:solidFill>
                          <a:effectLst/>
                          <a:latin typeface="Arial" panose="020B0604020202020204" pitchFamily="34" charset="0"/>
                          <a:cs typeface="Arial" panose="020B0604020202020204" pitchFamily="34" charset="0"/>
                        </a:rPr>
                        <a:t> plans addressing MR(I)As</a:t>
                      </a:r>
                      <a:endParaRPr lang="en-US" sz="1000" b="0" i="0" u="none" strike="noStrike" dirty="0" smtClean="0">
                        <a:solidFill>
                          <a:srgbClr val="000000"/>
                        </a:solidFill>
                        <a:effectLst/>
                        <a:latin typeface="Arial" panose="020B0604020202020204" pitchFamily="34" charset="0"/>
                        <a:cs typeface="Arial" panose="020B0604020202020204" pitchFamily="34" charset="0"/>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145195">
                <a:tc>
                  <a:txBody>
                    <a:bodyPr/>
                    <a:lstStyle/>
                    <a:p>
                      <a:pPr algn="ctr" fontAlgn="ctr"/>
                      <a:r>
                        <a:rPr lang="en-US" sz="1000" b="1" i="0" u="none" strike="noStrike" dirty="0" smtClean="0">
                          <a:solidFill>
                            <a:schemeClr val="tx1"/>
                          </a:solidFill>
                          <a:effectLst/>
                          <a:latin typeface="Arial" panose="020B0604020202020204" pitchFamily="34" charset="0"/>
                          <a:cs typeface="Arial" panose="020B0604020202020204" pitchFamily="34" charset="0"/>
                        </a:rPr>
                        <a:t>Residual </a:t>
                      </a:r>
                      <a:r>
                        <a:rPr lang="en-US" sz="1000" b="1" i="0" u="none" strike="noStrike" dirty="0">
                          <a:solidFill>
                            <a:schemeClr val="tx1"/>
                          </a:solidFill>
                          <a:effectLst/>
                          <a:latin typeface="Arial" panose="020B0604020202020204" pitchFamily="34" charset="0"/>
                          <a:cs typeface="Arial" panose="020B0604020202020204" pitchFamily="34" charset="0"/>
                        </a:rPr>
                        <a:t>Value</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0000"/>
                    </a:solidFill>
                  </a:tcPr>
                </a:tc>
                <a:tc>
                  <a:txBody>
                    <a:bodyPr/>
                    <a:lstStyle/>
                    <a:p>
                      <a:r>
                        <a:rPr lang="en-US" sz="1000" b="1" i="0" u="none" strike="noStrike" kern="1200" baseline="0" dirty="0" smtClean="0">
                          <a:solidFill>
                            <a:srgbClr val="FF0000"/>
                          </a:solidFill>
                          <a:effectLst/>
                          <a:latin typeface="Arial" panose="020B0604020202020204" pitchFamily="34" charset="0"/>
                          <a:ea typeface="+mn-ea"/>
                          <a:cs typeface="Arial" panose="020B0604020202020204" pitchFamily="34" charset="0"/>
                        </a:rPr>
                        <a:t>Red</a:t>
                      </a:r>
                      <a:r>
                        <a:rPr lang="en-US" sz="10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due to the concern around the used car prices trend and outlook with the continuing lease balance growth</a:t>
                      </a:r>
                      <a:endParaRPr lang="en-US" sz="1000" b="0" i="0" u="none" strike="noStrike" kern="1200" baseline="0" dirty="0">
                        <a:solidFill>
                          <a:srgbClr val="000000"/>
                        </a:solidFill>
                        <a:effectLst/>
                        <a:latin typeface="Arial" panose="020B0604020202020204" pitchFamily="34" charset="0"/>
                        <a:ea typeface="+mn-ea"/>
                        <a:cs typeface="Arial" panose="020B0604020202020204" pitchFamily="34" charset="0"/>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145195">
                <a:tc>
                  <a:txBody>
                    <a:bodyPr/>
                    <a:lstStyle/>
                    <a:p>
                      <a:pPr algn="ctr" fontAlgn="ctr"/>
                      <a:r>
                        <a:rPr lang="en-US" sz="1000" b="1" i="0" u="none" strike="noStrike" dirty="0" smtClean="0">
                          <a:solidFill>
                            <a:schemeClr val="tx1"/>
                          </a:solidFill>
                          <a:effectLst/>
                          <a:latin typeface="Arial" panose="020B0604020202020204" pitchFamily="34" charset="0"/>
                          <a:cs typeface="Arial" panose="020B0604020202020204" pitchFamily="34" charset="0"/>
                        </a:rPr>
                        <a:t>Operational</a:t>
                      </a:r>
                      <a:endParaRPr lang="en-US" sz="1000" b="1"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0000"/>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10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Metrics are within appetite. However, the status is </a:t>
                      </a:r>
                      <a:r>
                        <a:rPr lang="en-US" sz="1000" b="1" i="0" u="none" strike="noStrike" kern="1200" baseline="0" dirty="0" smtClean="0">
                          <a:solidFill>
                            <a:srgbClr val="FF0000"/>
                          </a:solidFill>
                          <a:effectLst/>
                          <a:latin typeface="Arial" panose="020B0604020202020204" pitchFamily="34" charset="0"/>
                          <a:ea typeface="+mn-ea"/>
                          <a:cs typeface="Arial" panose="020B0604020202020204" pitchFamily="34" charset="0"/>
                        </a:rPr>
                        <a:t>Red</a:t>
                      </a:r>
                      <a:r>
                        <a:rPr lang="en-US" sz="10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due to identified top risks related to OR and the maturity </a:t>
                      </a:r>
                      <a:r>
                        <a:rPr lang="en-US" sz="1000" b="0" i="0" u="none" strike="noStrike" kern="1200" baseline="0" smtClean="0">
                          <a:solidFill>
                            <a:srgbClr val="000000"/>
                          </a:solidFill>
                          <a:effectLst/>
                          <a:latin typeface="Arial" panose="020B0604020202020204" pitchFamily="34" charset="0"/>
                          <a:ea typeface="+mn-ea"/>
                          <a:cs typeface="Arial" panose="020B0604020202020204" pitchFamily="34" charset="0"/>
                        </a:rPr>
                        <a:t>of </a:t>
                      </a:r>
                      <a:r>
                        <a:rPr lang="en-US" sz="1000" b="0" i="0" u="none" strike="noStrike" kern="1200" baseline="0" smtClean="0">
                          <a:solidFill>
                            <a:srgbClr val="000000"/>
                          </a:solidFill>
                          <a:effectLst/>
                          <a:latin typeface="Arial" panose="020B0604020202020204" pitchFamily="34" charset="0"/>
                          <a:ea typeface="+mn-ea"/>
                          <a:cs typeface="Arial" panose="020B0604020202020204" pitchFamily="34" charset="0"/>
                        </a:rPr>
                        <a:t>the implementation of </a:t>
                      </a:r>
                      <a:r>
                        <a:rPr lang="en-US" sz="10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the program across the US entities</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272415">
                <a:tc>
                  <a:txBody>
                    <a:bodyPr/>
                    <a:lstStyle/>
                    <a:p>
                      <a:pPr algn="ctr" fontAlgn="ctr"/>
                      <a:r>
                        <a:rPr lang="en-US" sz="1000" b="1" i="0" u="none" strike="noStrike" dirty="0" smtClean="0">
                          <a:solidFill>
                            <a:schemeClr val="tx1"/>
                          </a:solidFill>
                          <a:effectLst/>
                          <a:latin typeface="Arial" panose="020B0604020202020204" pitchFamily="34" charset="0"/>
                          <a:cs typeface="Arial" panose="020B0604020202020204" pitchFamily="34" charset="0"/>
                        </a:rPr>
                        <a:t>Strategic</a:t>
                      </a:r>
                      <a:endParaRPr lang="en-US" sz="1000" b="1" i="0" u="none" strike="noStrike" baseline="30000"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1000" u="none" kern="1200" dirty="0" smtClean="0">
                          <a:solidFill>
                            <a:schemeClr val="dk1"/>
                          </a:solidFill>
                          <a:effectLst/>
                          <a:latin typeface="Arial" panose="020B0604020202020204" pitchFamily="34" charset="0"/>
                          <a:ea typeface="+mn-ea"/>
                          <a:cs typeface="Arial" panose="020B0604020202020204" pitchFamily="34" charset="0"/>
                        </a:rPr>
                        <a:t>Risks of the Chrysler Contract: performance of Chrysler Capital continues to not meet the expectations of the contract;</a:t>
                      </a:r>
                      <a:r>
                        <a:rPr lang="en-US" sz="1000" u="none" kern="1200" baseline="0" dirty="0" smtClean="0">
                          <a:solidFill>
                            <a:schemeClr val="dk1"/>
                          </a:solidFill>
                          <a:effectLst/>
                          <a:latin typeface="Arial" panose="020B0604020202020204" pitchFamily="34" charset="0"/>
                          <a:ea typeface="+mn-ea"/>
                          <a:cs typeface="Arial" panose="020B0604020202020204" pitchFamily="34" charset="0"/>
                        </a:rPr>
                        <a:t> </a:t>
                      </a:r>
                      <a:r>
                        <a:rPr lang="en-US" sz="1000" u="none" kern="1200" dirty="0" smtClean="0">
                          <a:solidFill>
                            <a:schemeClr val="dk1"/>
                          </a:solidFill>
                          <a:effectLst/>
                          <a:latin typeface="Arial" panose="020B0604020202020204" pitchFamily="34" charset="0"/>
                          <a:ea typeface="+mn-ea"/>
                          <a:cs typeface="Arial" panose="020B0604020202020204" pitchFamily="34" charset="0"/>
                        </a:rPr>
                        <a:t>Fundamental Risk Management Deficiencies: risk management deficiencies and overall regulatory position prevent us from expansionary activities;</a:t>
                      </a:r>
                      <a:r>
                        <a:rPr lang="en-US" sz="1000" u="none" kern="1200" baseline="0" dirty="0" smtClean="0">
                          <a:solidFill>
                            <a:schemeClr val="dk1"/>
                          </a:solidFill>
                          <a:effectLst/>
                          <a:latin typeface="Arial" panose="020B0604020202020204" pitchFamily="34" charset="0"/>
                          <a:ea typeface="+mn-ea"/>
                          <a:cs typeface="Arial" panose="020B0604020202020204" pitchFamily="34" charset="0"/>
                        </a:rPr>
                        <a:t> </a:t>
                      </a:r>
                      <a:r>
                        <a:rPr lang="en-US" sz="1000" u="none" kern="1200" dirty="0" smtClean="0">
                          <a:solidFill>
                            <a:schemeClr val="dk1"/>
                          </a:solidFill>
                          <a:effectLst/>
                          <a:latin typeface="Arial" panose="020B0604020202020204" pitchFamily="34" charset="0"/>
                          <a:ea typeface="+mn-ea"/>
                          <a:cs typeface="Arial" panose="020B0604020202020204" pitchFamily="34" charset="0"/>
                        </a:rPr>
                        <a:t>Strategic Planning Execution: within SBNA execution on long-term vision is at risk given our regulatory constraints and overall poor profitability to absorb significant changes to our business model;</a:t>
                      </a:r>
                      <a:r>
                        <a:rPr lang="en-US" sz="1000" u="none" kern="1200" baseline="0" dirty="0" smtClean="0">
                          <a:solidFill>
                            <a:schemeClr val="dk1"/>
                          </a:solidFill>
                          <a:effectLst/>
                          <a:latin typeface="Arial" panose="020B0604020202020204" pitchFamily="34" charset="0"/>
                          <a:ea typeface="+mn-ea"/>
                          <a:cs typeface="Arial" panose="020B0604020202020204" pitchFamily="34" charset="0"/>
                        </a:rPr>
                        <a:t> </a:t>
                      </a:r>
                      <a:r>
                        <a:rPr lang="en-US" sz="1000" u="none" kern="1200" dirty="0" smtClean="0">
                          <a:solidFill>
                            <a:schemeClr val="dk1"/>
                          </a:solidFill>
                          <a:effectLst/>
                          <a:latin typeface="Arial" panose="020B0604020202020204" pitchFamily="34" charset="0"/>
                          <a:ea typeface="+mn-ea"/>
                          <a:cs typeface="Arial" panose="020B0604020202020204" pitchFamily="34" charset="0"/>
                        </a:rPr>
                        <a:t>Culture: risk in attracting and retaining right talent on track with buildout of US management team </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220750">
                <a:tc>
                  <a:txBody>
                    <a:bodyPr/>
                    <a:lstStyle/>
                    <a:p>
                      <a:pPr algn="ctr" fontAlgn="ctr"/>
                      <a:r>
                        <a:rPr lang="en-US" sz="1000" b="1" i="0" u="none" strike="noStrike" dirty="0" smtClean="0">
                          <a:solidFill>
                            <a:schemeClr val="tx1"/>
                          </a:solidFill>
                          <a:effectLst/>
                          <a:latin typeface="Arial" panose="020B0604020202020204" pitchFamily="34" charset="0"/>
                          <a:cs typeface="Arial" panose="020B0604020202020204" pitchFamily="34" charset="0"/>
                        </a:rPr>
                        <a:t>Liquidity/ Funding</a:t>
                      </a:r>
                      <a:endParaRPr lang="en-US" sz="1000" b="1"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marL="0" marR="0" lvl="1" indent="0" algn="l" defTabSz="457200" rtl="0" eaLnBrk="1" fontAlgn="t"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Arial" panose="020B0604020202020204" pitchFamily="34" charset="0"/>
                          <a:cs typeface="Arial" panose="020B0604020202020204" pitchFamily="34" charset="0"/>
                        </a:rPr>
                        <a:t>SHUSA metrics are within appetite. However, the overall status is set to </a:t>
                      </a:r>
                      <a:r>
                        <a:rPr lang="en-US" sz="1000" b="1" i="0" u="none" strike="noStrike" dirty="0" smtClean="0">
                          <a:solidFill>
                            <a:srgbClr val="FFC000"/>
                          </a:solidFill>
                          <a:effectLst/>
                          <a:latin typeface="Arial" panose="020B0604020202020204" pitchFamily="34" charset="0"/>
                          <a:cs typeface="Arial" panose="020B0604020202020204" pitchFamily="34" charset="0"/>
                        </a:rPr>
                        <a:t>Amber</a:t>
                      </a:r>
                      <a:r>
                        <a:rPr lang="en-US" sz="1000" b="0" i="0" u="none" strike="noStrike" dirty="0" smtClean="0">
                          <a:solidFill>
                            <a:srgbClr val="000000"/>
                          </a:solidFill>
                          <a:effectLst/>
                          <a:latin typeface="Arial" panose="020B0604020202020204" pitchFamily="34" charset="0"/>
                          <a:cs typeface="Arial" panose="020B0604020202020204" pitchFamily="34" charset="0"/>
                        </a:rPr>
                        <a:t> </a:t>
                      </a:r>
                      <a:r>
                        <a:rPr lang="en-US" sz="1000" b="0" i="0" u="none" strike="noStrike" baseline="0" dirty="0" smtClean="0">
                          <a:solidFill>
                            <a:srgbClr val="000000"/>
                          </a:solidFill>
                          <a:effectLst/>
                          <a:latin typeface="Arial" panose="020B0604020202020204" pitchFamily="34" charset="0"/>
                          <a:cs typeface="Arial" panose="020B0604020202020204" pitchFamily="34" charset="0"/>
                        </a:rPr>
                        <a:t> due to SC CFP Orange status resulting from the delay in the filing of Q2’16 financials, which has caused a delay in the filing of SHUSA’s financials. SC filed restated financials on Oct 27, 2016. As such, liquidity risk rating dropped from </a:t>
                      </a:r>
                      <a:r>
                        <a:rPr lang="en-US" sz="1000" b="1" i="0" u="none" strike="noStrike" baseline="0" dirty="0" smtClean="0">
                          <a:solidFill>
                            <a:srgbClr val="FF0000"/>
                          </a:solidFill>
                          <a:effectLst/>
                          <a:latin typeface="Arial" panose="020B0604020202020204" pitchFamily="34" charset="0"/>
                          <a:cs typeface="Arial" panose="020B0604020202020204" pitchFamily="34" charset="0"/>
                        </a:rPr>
                        <a:t>Red</a:t>
                      </a:r>
                      <a:r>
                        <a:rPr lang="en-US" sz="1000" b="0" i="0" u="none" strike="noStrike" baseline="0" dirty="0" smtClean="0">
                          <a:solidFill>
                            <a:srgbClr val="000000"/>
                          </a:solidFill>
                          <a:effectLst/>
                          <a:latin typeface="Arial" panose="020B0604020202020204" pitchFamily="34" charset="0"/>
                          <a:cs typeface="Arial" panose="020B0604020202020204" pitchFamily="34" charset="0"/>
                        </a:rPr>
                        <a:t> to </a:t>
                      </a:r>
                      <a:r>
                        <a:rPr lang="en-US" sz="1000" b="1" i="0" u="none" strike="noStrike" baseline="0" dirty="0" smtClean="0">
                          <a:solidFill>
                            <a:srgbClr val="FFC000"/>
                          </a:solidFill>
                          <a:effectLst/>
                          <a:latin typeface="Arial" panose="020B0604020202020204" pitchFamily="34" charset="0"/>
                          <a:cs typeface="Arial" panose="020B0604020202020204" pitchFamily="34" charset="0"/>
                        </a:rPr>
                        <a:t>Amber</a:t>
                      </a:r>
                      <a:r>
                        <a:rPr lang="en-US" sz="1000" b="0" i="0" u="none" strike="noStrike" baseline="0" dirty="0" smtClean="0">
                          <a:solidFill>
                            <a:srgbClr val="000000"/>
                          </a:solidFill>
                          <a:effectLst/>
                          <a:latin typeface="Arial" panose="020B0604020202020204" pitchFamily="34" charset="0"/>
                          <a:cs typeface="Arial" panose="020B0604020202020204" pitchFamily="34" charset="0"/>
                        </a:rPr>
                        <a:t> in October 2016. </a:t>
                      </a:r>
                      <a:r>
                        <a:rPr lang="en-US" sz="1000" b="0" i="0" u="none" strike="noStrike" dirty="0" smtClean="0">
                          <a:solidFill>
                            <a:srgbClr val="000000"/>
                          </a:solidFill>
                          <a:effectLst/>
                          <a:latin typeface="Arial"/>
                        </a:rPr>
                        <a:t>Stressed Survival Period (days)</a:t>
                      </a:r>
                      <a:r>
                        <a:rPr lang="en-US" sz="1000" b="0" i="0" u="none" strike="noStrike" baseline="0" dirty="0" smtClean="0">
                          <a:solidFill>
                            <a:srgbClr val="000000"/>
                          </a:solidFill>
                          <a:effectLst/>
                          <a:latin typeface="Arial"/>
                        </a:rPr>
                        <a:t> is estimated to be </a:t>
                      </a:r>
                      <a:r>
                        <a:rPr lang="en-US" sz="1000" b="1" i="0" u="none" strike="noStrike" baseline="0" dirty="0" smtClean="0">
                          <a:solidFill>
                            <a:srgbClr val="FFC000"/>
                          </a:solidFill>
                          <a:effectLst/>
                          <a:latin typeface="Arial"/>
                        </a:rPr>
                        <a:t>Amber</a:t>
                      </a:r>
                      <a:r>
                        <a:rPr lang="en-US" sz="1000" b="0" i="0" u="none" strike="noStrike" baseline="0" dirty="0" smtClean="0">
                          <a:solidFill>
                            <a:srgbClr val="000000"/>
                          </a:solidFill>
                          <a:effectLst/>
                          <a:latin typeface="Arial"/>
                        </a:rPr>
                        <a:t> for November</a:t>
                      </a:r>
                      <a:endParaRPr lang="en-US" sz="1000" b="0" i="0" u="none" strike="noStrike" baseline="0" dirty="0" smtClean="0">
                        <a:solidFill>
                          <a:srgbClr val="000000"/>
                        </a:solidFill>
                        <a:effectLst/>
                        <a:latin typeface="Arial" panose="020B0604020202020204" pitchFamily="34" charset="0"/>
                        <a:cs typeface="Arial" panose="020B0604020202020204" pitchFamily="34" charset="0"/>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321061">
                <a:tc>
                  <a:txBody>
                    <a:bodyPr/>
                    <a:lstStyle/>
                    <a:p>
                      <a:pPr algn="ctr" fontAlgn="ctr"/>
                      <a:r>
                        <a:rPr lang="en-US" sz="1000" b="1" i="0" u="none" strike="noStrike" dirty="0" smtClean="0">
                          <a:solidFill>
                            <a:schemeClr val="tx1"/>
                          </a:solidFill>
                          <a:effectLst/>
                          <a:latin typeface="Arial" panose="020B0604020202020204" pitchFamily="34" charset="0"/>
                          <a:cs typeface="Arial" panose="020B0604020202020204" pitchFamily="34" charset="0"/>
                        </a:rPr>
                        <a:t>Credit</a:t>
                      </a:r>
                      <a:endParaRPr lang="en-US" sz="1000" b="1"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1000" b="1" i="0" u="none" strike="noStrike" dirty="0" smtClean="0">
                          <a:solidFill>
                            <a:srgbClr val="000000"/>
                          </a:solidFill>
                          <a:effectLst/>
                          <a:latin typeface="Arial" panose="020B0604020202020204" pitchFamily="34" charset="0"/>
                          <a:cs typeface="Arial" panose="020B0604020202020204" pitchFamily="34" charset="0"/>
                        </a:rPr>
                        <a:t>Obligor Rating Exposure</a:t>
                      </a:r>
                      <a:r>
                        <a:rPr lang="en-US" sz="1000" b="1" i="0" u="none" strike="noStrike" baseline="0" dirty="0" smtClean="0">
                          <a:solidFill>
                            <a:srgbClr val="000000"/>
                          </a:solidFill>
                          <a:effectLst/>
                          <a:latin typeface="Arial" panose="020B0604020202020204" pitchFamily="34" charset="0"/>
                          <a:cs typeface="Arial" panose="020B0604020202020204" pitchFamily="34" charset="0"/>
                        </a:rPr>
                        <a:t>  </a:t>
                      </a:r>
                      <a:r>
                        <a:rPr lang="en-US" sz="1000" b="0" i="0" u="none" strike="noStrike" baseline="0" dirty="0" smtClean="0">
                          <a:solidFill>
                            <a:srgbClr val="000000"/>
                          </a:solidFill>
                          <a:effectLst/>
                          <a:latin typeface="Arial" panose="020B0604020202020204" pitchFamily="34" charset="0"/>
                          <a:cs typeface="Arial" panose="020B0604020202020204" pitchFamily="34" charset="0"/>
                        </a:rPr>
                        <a:t>continues to be in breach with 7 master obligors in October. The CRE counterparty breach is primarily the result of an OCC directive to risk rate CRE Construction transactions as low pass, causing otherwise strong One Obligor relationships to not reach the 5.0 risk rating hurdle. Other breaches are resulted from SRR downgrade.</a:t>
                      </a:r>
                    </a:p>
                    <a:p>
                      <a:pPr marL="0" marR="0" indent="0" algn="l" defTabSz="457200" rtl="0" eaLnBrk="1" fontAlgn="t" latinLnBrk="0" hangingPunct="1">
                        <a:lnSpc>
                          <a:spcPct val="100000"/>
                        </a:lnSpc>
                        <a:spcBef>
                          <a:spcPts val="0"/>
                        </a:spcBef>
                        <a:spcAft>
                          <a:spcPts val="0"/>
                        </a:spcAft>
                        <a:buClrTx/>
                        <a:buSzTx/>
                        <a:buFontTx/>
                        <a:buNone/>
                        <a:tabLst/>
                        <a:defRPr/>
                      </a:pPr>
                      <a:r>
                        <a:rPr lang="en-US" sz="1000" b="0" i="0" u="none" kern="1200" dirty="0" smtClean="0">
                          <a:solidFill>
                            <a:schemeClr val="tx1"/>
                          </a:solidFill>
                          <a:latin typeface="Arial" panose="020B0604020202020204" pitchFamily="34" charset="0"/>
                          <a:ea typeface="+mn-ea"/>
                          <a:cs typeface="Arial" panose="020B0604020202020204" pitchFamily="34" charset="0"/>
                        </a:rPr>
                        <a:t>This metric is expected remain in Breach for the time being and to be breached from time-to-time going forward. </a:t>
                      </a:r>
                    </a:p>
                    <a:p>
                      <a:pPr marL="0" marR="0" indent="0" algn="l" defTabSz="457200" rtl="0" eaLnBrk="1" fontAlgn="t" latinLnBrk="0" hangingPunct="1">
                        <a:lnSpc>
                          <a:spcPct val="100000"/>
                        </a:lnSpc>
                        <a:spcBef>
                          <a:spcPts val="0"/>
                        </a:spcBef>
                        <a:spcAft>
                          <a:spcPts val="0"/>
                        </a:spcAft>
                        <a:buClrTx/>
                        <a:buSzTx/>
                        <a:buFontTx/>
                        <a:buNone/>
                        <a:tabLst/>
                        <a:defRPr/>
                      </a:pPr>
                      <a:r>
                        <a:rPr lang="en-US" sz="1000" b="0" i="0" u="none" kern="1200" dirty="0" smtClean="0">
                          <a:solidFill>
                            <a:schemeClr val="tx1"/>
                          </a:solidFill>
                          <a:latin typeface="Arial" panose="020B0604020202020204" pitchFamily="34" charset="0"/>
                          <a:ea typeface="+mn-ea"/>
                          <a:cs typeface="Arial" panose="020B0604020202020204" pitchFamily="34" charset="0"/>
                        </a:rPr>
                        <a:t>No changes will be made to the Red Limit. Those in breach will be reviewed on an individual basis to determine if there is an increased risk requiring any further action or change in current monitoring strategies</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126478">
                <a:tc>
                  <a:txBody>
                    <a:bodyPr/>
                    <a:lstStyle/>
                    <a:p>
                      <a:pPr algn="ctr" fontAlgn="ctr"/>
                      <a:r>
                        <a:rPr lang="en-US" sz="1000" b="1" i="0" u="none" strike="noStrike" dirty="0" smtClean="0">
                          <a:solidFill>
                            <a:schemeClr val="tx1"/>
                          </a:solidFill>
                          <a:effectLst/>
                          <a:latin typeface="Arial" panose="020B0604020202020204" pitchFamily="34" charset="0"/>
                          <a:cs typeface="Arial" panose="020B0604020202020204" pitchFamily="34" charset="0"/>
                        </a:rPr>
                        <a:t>Capital </a:t>
                      </a:r>
                      <a:r>
                        <a:rPr lang="en-US" sz="1000" b="1" i="0" u="none" strike="noStrike" kern="1200" dirty="0">
                          <a:solidFill>
                            <a:schemeClr val="tx1"/>
                          </a:solidFill>
                          <a:effectLst/>
                          <a:latin typeface="Arial" panose="020B0604020202020204" pitchFamily="34" charset="0"/>
                          <a:ea typeface="+mn-ea"/>
                          <a:cs typeface="Arial" panose="020B0604020202020204" pitchFamily="34" charset="0"/>
                        </a:rPr>
                        <a:t>Adequacy</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t"/>
                      <a:r>
                        <a:rPr lang="en-US" sz="10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Capital Contingency Process (CCP) activated at SHUSA and SC due to delay in financial statement filings.  Capital levels remain strong and within appetite limits</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117725">
                <a:tc>
                  <a:txBody>
                    <a:bodyPr/>
                    <a:lstStyle/>
                    <a:p>
                      <a:pPr algn="ctr" fontAlgn="ctr"/>
                      <a:r>
                        <a:rPr lang="en-US" sz="1000" b="1" i="0" u="none" strike="noStrike" dirty="0" smtClean="0">
                          <a:solidFill>
                            <a:schemeClr val="tx1"/>
                          </a:solidFill>
                          <a:effectLst/>
                          <a:latin typeface="Arial" panose="020B0604020202020204" pitchFamily="34" charset="0"/>
                          <a:cs typeface="Arial" panose="020B0604020202020204" pitchFamily="34" charset="0"/>
                        </a:rPr>
                        <a:t>Interest Rate</a:t>
                      </a:r>
                      <a:endParaRPr lang="en-US" sz="1000" b="1"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t"/>
                      <a:r>
                        <a:rPr lang="en-US" sz="1000" b="0" i="0" u="none" strike="noStrike" dirty="0" smtClean="0">
                          <a:solidFill>
                            <a:srgbClr val="000000"/>
                          </a:solidFill>
                          <a:effectLst/>
                          <a:latin typeface="Arial" panose="020B0604020202020204" pitchFamily="34" charset="0"/>
                          <a:cs typeface="Arial" panose="020B0604020202020204" pitchFamily="34" charset="0"/>
                        </a:rPr>
                        <a:t>Metrics</a:t>
                      </a:r>
                      <a:r>
                        <a:rPr lang="en-US" sz="10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1000" b="0" i="0" u="none" strike="noStrike" dirty="0" smtClean="0">
                          <a:solidFill>
                            <a:srgbClr val="000000"/>
                          </a:solidFill>
                          <a:effectLst/>
                          <a:latin typeface="Arial" panose="020B0604020202020204" pitchFamily="34" charset="0"/>
                          <a:cs typeface="Arial" panose="020B0604020202020204" pitchFamily="34" charset="0"/>
                        </a:rPr>
                        <a:t>within appetite</a:t>
                      </a:r>
                      <a:endParaRPr lang="en-US" sz="10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0">
                <a:tc>
                  <a:txBody>
                    <a:bodyPr/>
                    <a:lstStyle/>
                    <a:p>
                      <a:pPr algn="ctr" fontAlgn="ctr"/>
                      <a:r>
                        <a:rPr lang="en-US" sz="1000" b="1" i="0" u="none" strike="noStrike" dirty="0" smtClean="0">
                          <a:solidFill>
                            <a:schemeClr val="tx1"/>
                          </a:solidFill>
                          <a:effectLst/>
                          <a:latin typeface="Arial" panose="020B0604020202020204" pitchFamily="34" charset="0"/>
                          <a:cs typeface="Arial" panose="020B0604020202020204" pitchFamily="34" charset="0"/>
                        </a:rPr>
                        <a:t>MTM </a:t>
                      </a:r>
                      <a:r>
                        <a:rPr lang="en-US" sz="1000" b="1" i="0" u="none" strike="noStrike" dirty="0">
                          <a:solidFill>
                            <a:schemeClr val="tx1"/>
                          </a:solidFill>
                          <a:effectLst/>
                          <a:latin typeface="Arial" panose="020B0604020202020204" pitchFamily="34" charset="0"/>
                          <a:cs typeface="Arial" panose="020B0604020202020204" pitchFamily="34" charset="0"/>
                        </a:rPr>
                        <a:t>portfolio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t"/>
                      <a:r>
                        <a:rPr lang="en-US" sz="1000" b="0" i="0" u="none" strike="noStrike" dirty="0" smtClean="0">
                          <a:solidFill>
                            <a:srgbClr val="000000"/>
                          </a:solidFill>
                          <a:effectLst/>
                          <a:latin typeface="Arial" panose="020B0604020202020204" pitchFamily="34" charset="0"/>
                          <a:cs typeface="Arial" panose="020B0604020202020204" pitchFamily="34" charset="0"/>
                        </a:rPr>
                        <a:t>Metrics</a:t>
                      </a:r>
                      <a:r>
                        <a:rPr lang="en-US" sz="10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1000" b="0" i="0" u="none" strike="noStrike" dirty="0" smtClean="0">
                          <a:solidFill>
                            <a:srgbClr val="000000"/>
                          </a:solidFill>
                          <a:effectLst/>
                          <a:latin typeface="Arial" panose="020B0604020202020204" pitchFamily="34" charset="0"/>
                          <a:cs typeface="Arial" panose="020B0604020202020204" pitchFamily="34" charset="0"/>
                        </a:rPr>
                        <a:t>within appetite</a:t>
                      </a:r>
                      <a:endParaRPr lang="en-US" sz="10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0">
                <a:tc>
                  <a:txBody>
                    <a:bodyPr/>
                    <a:lstStyle/>
                    <a:p>
                      <a:pPr algn="ctr" fontAlgn="ctr"/>
                      <a:r>
                        <a:rPr lang="en-US" sz="1000" b="1" i="0" u="none" strike="noStrike" dirty="0" smtClean="0">
                          <a:solidFill>
                            <a:schemeClr val="tx1"/>
                          </a:solidFill>
                          <a:effectLst/>
                          <a:latin typeface="Arial" panose="020B0604020202020204" pitchFamily="34" charset="0"/>
                          <a:cs typeface="Arial" panose="020B0604020202020204" pitchFamily="34" charset="0"/>
                        </a:rPr>
                        <a:t>Model</a:t>
                      </a:r>
                      <a:endParaRPr lang="en-US" sz="1000" b="1"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10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Metric is within appetite</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bl>
          </a:graphicData>
        </a:graphic>
      </p:graphicFrame>
      <p:sp>
        <p:nvSpPr>
          <p:cNvPr id="8" name="TextBox 7"/>
          <p:cNvSpPr txBox="1"/>
          <p:nvPr/>
        </p:nvSpPr>
        <p:spPr>
          <a:xfrm>
            <a:off x="254000" y="234844"/>
            <a:ext cx="8890000" cy="409984"/>
          </a:xfrm>
          <a:prstGeom prst="rect">
            <a:avLst/>
          </a:prstGeom>
          <a:noFill/>
        </p:spPr>
        <p:txBody>
          <a:bodyPr wrap="square" rtlCol="0">
            <a:spAutoFit/>
          </a:bodyPr>
          <a:lstStyle>
            <a:defPPr>
              <a:defRPr lang="en-GB"/>
            </a:defPPr>
            <a:lvl1pPr algn="l" eaLnBrk="0" hangingPunct="0">
              <a:defRPr sz="2000" b="1">
                <a:solidFill>
                  <a:prstClr val="black"/>
                </a:solidFill>
                <a:ea typeface="MS PGothic" pitchFamily="34" charset="-128"/>
              </a:defRPr>
            </a:lvl1pPr>
          </a:lstStyle>
          <a:p>
            <a:pPr>
              <a:lnSpc>
                <a:spcPct val="86000"/>
              </a:lnSpc>
            </a:pPr>
            <a:r>
              <a:rPr lang="en-US" sz="2400" dirty="0" smtClean="0"/>
              <a:t>3. </a:t>
            </a:r>
            <a:r>
              <a:rPr lang="en-US" sz="2400" dirty="0"/>
              <a:t>Risk Appetite Statement – </a:t>
            </a:r>
            <a:r>
              <a:rPr lang="en-US" sz="2400" dirty="0" smtClean="0"/>
              <a:t>Dashboard</a:t>
            </a:r>
            <a:endParaRPr lang="en-US" sz="2400" dirty="0"/>
          </a:p>
        </p:txBody>
      </p:sp>
      <p:grpSp>
        <p:nvGrpSpPr>
          <p:cNvPr id="2" name="Group 1"/>
          <p:cNvGrpSpPr/>
          <p:nvPr/>
        </p:nvGrpSpPr>
        <p:grpSpPr>
          <a:xfrm>
            <a:off x="457493" y="6636120"/>
            <a:ext cx="2850116" cy="105863"/>
            <a:chOff x="348309" y="6636120"/>
            <a:chExt cx="2850116" cy="105863"/>
          </a:xfrm>
        </p:grpSpPr>
        <p:sp>
          <p:nvSpPr>
            <p:cNvPr id="155" name="80 CuadroTexto"/>
            <p:cNvSpPr txBox="1"/>
            <p:nvPr/>
          </p:nvSpPr>
          <p:spPr bwMode="gray">
            <a:xfrm>
              <a:off x="465001" y="6636120"/>
              <a:ext cx="929865" cy="105863"/>
            </a:xfrm>
            <a:prstGeom prst="rect">
              <a:avLst/>
            </a:prstGeom>
            <a:noFill/>
          </p:spPr>
          <p:txBody>
            <a:bodyPr wrap="square" lIns="0" tIns="0" rIns="0" bIns="0" rtlCol="0">
              <a:spAutoFit/>
            </a:bodyPr>
            <a:lstStyle>
              <a:defPPr>
                <a:defRPr lang="es-ES"/>
              </a:defPPr>
              <a:lvl1pPr>
                <a:spcBef>
                  <a:spcPts val="600"/>
                </a:spcBef>
                <a:buClr>
                  <a:srgbClr val="FF0000"/>
                </a:buClr>
                <a:defRPr sz="1200">
                  <a:cs typeface="Arial" pitchFamily="34" charset="0"/>
                </a:defRPr>
              </a:lvl1pPr>
            </a:lstStyle>
            <a:p>
              <a:pPr algn="ctr" eaLnBrk="1" hangingPunct="1">
                <a:lnSpc>
                  <a:spcPct val="86000"/>
                </a:lnSpc>
                <a:defRPr/>
              </a:pPr>
              <a:r>
                <a:rPr lang="en-GB" sz="800" kern="0" dirty="0" smtClean="0">
                  <a:solidFill>
                    <a:srgbClr val="515151"/>
                  </a:solidFill>
                  <a:latin typeface="Arial" panose="020B0604020202020204" pitchFamily="34" charset="0"/>
                </a:rPr>
                <a:t>Focus of concern</a:t>
              </a:r>
              <a:endParaRPr lang="en-GB" sz="800" kern="0" dirty="0">
                <a:solidFill>
                  <a:srgbClr val="515151"/>
                </a:solidFill>
                <a:latin typeface="Arial" panose="020B0604020202020204" pitchFamily="34" charset="0"/>
              </a:endParaRPr>
            </a:p>
          </p:txBody>
        </p:sp>
        <p:sp>
          <p:nvSpPr>
            <p:cNvPr id="156" name="80 CuadroTexto"/>
            <p:cNvSpPr txBox="1"/>
            <p:nvPr/>
          </p:nvSpPr>
          <p:spPr bwMode="gray">
            <a:xfrm>
              <a:off x="1459643" y="6636120"/>
              <a:ext cx="928759" cy="105863"/>
            </a:xfrm>
            <a:prstGeom prst="rect">
              <a:avLst/>
            </a:prstGeom>
            <a:noFill/>
          </p:spPr>
          <p:txBody>
            <a:bodyPr wrap="square" lIns="0" tIns="0" rIns="0" bIns="0" rtlCol="0">
              <a:spAutoFit/>
            </a:bodyPr>
            <a:lstStyle>
              <a:defPPr>
                <a:defRPr lang="es-ES"/>
              </a:defPPr>
              <a:lvl1pPr>
                <a:spcBef>
                  <a:spcPts val="600"/>
                </a:spcBef>
                <a:buClr>
                  <a:srgbClr val="FF0000"/>
                </a:buClr>
                <a:defRPr sz="1200">
                  <a:cs typeface="Arial" pitchFamily="34" charset="0"/>
                </a:defRPr>
              </a:lvl1pPr>
            </a:lstStyle>
            <a:p>
              <a:pPr algn="ctr" eaLnBrk="1" hangingPunct="1">
                <a:lnSpc>
                  <a:spcPct val="86000"/>
                </a:lnSpc>
                <a:defRPr/>
              </a:pPr>
              <a:r>
                <a:rPr lang="en-GB" sz="800" kern="0" dirty="0" smtClean="0">
                  <a:solidFill>
                    <a:srgbClr val="515151"/>
                  </a:solidFill>
                  <a:latin typeface="Arial" panose="020B0604020202020204" pitchFamily="34" charset="0"/>
                </a:rPr>
                <a:t>Area of attention </a:t>
              </a:r>
              <a:endParaRPr lang="en-GB" sz="800" kern="0" dirty="0">
                <a:solidFill>
                  <a:srgbClr val="515151"/>
                </a:solidFill>
                <a:latin typeface="Arial" panose="020B0604020202020204" pitchFamily="34" charset="0"/>
              </a:endParaRPr>
            </a:p>
          </p:txBody>
        </p:sp>
        <p:sp>
          <p:nvSpPr>
            <p:cNvPr id="157" name="80 CuadroTexto"/>
            <p:cNvSpPr txBox="1"/>
            <p:nvPr/>
          </p:nvSpPr>
          <p:spPr bwMode="gray">
            <a:xfrm>
              <a:off x="2524881" y="6636120"/>
              <a:ext cx="673544" cy="105863"/>
            </a:xfrm>
            <a:prstGeom prst="rect">
              <a:avLst/>
            </a:prstGeom>
            <a:noFill/>
          </p:spPr>
          <p:txBody>
            <a:bodyPr wrap="square" lIns="0" tIns="0" rIns="0" bIns="0" rtlCol="0">
              <a:spAutoFit/>
            </a:bodyPr>
            <a:lstStyle>
              <a:defPPr>
                <a:defRPr lang="es-ES"/>
              </a:defPPr>
              <a:lvl1pPr>
                <a:spcBef>
                  <a:spcPts val="600"/>
                </a:spcBef>
                <a:buClr>
                  <a:srgbClr val="FF0000"/>
                </a:buClr>
                <a:defRPr sz="1200">
                  <a:cs typeface="Arial" pitchFamily="34" charset="0"/>
                </a:defRPr>
              </a:lvl1pPr>
            </a:lstStyle>
            <a:p>
              <a:pPr algn="ctr" eaLnBrk="1" hangingPunct="1">
                <a:lnSpc>
                  <a:spcPct val="86000"/>
                </a:lnSpc>
                <a:defRPr/>
              </a:pPr>
              <a:r>
                <a:rPr lang="en-GB" sz="800" kern="0" dirty="0">
                  <a:solidFill>
                    <a:srgbClr val="515151"/>
                  </a:solidFill>
                  <a:latin typeface="Arial" panose="020B0604020202020204" pitchFamily="34" charset="0"/>
                </a:rPr>
                <a:t>Not a concern</a:t>
              </a:r>
            </a:p>
          </p:txBody>
        </p:sp>
        <p:sp>
          <p:nvSpPr>
            <p:cNvPr id="158" name="116 Elipse"/>
            <p:cNvSpPr/>
            <p:nvPr/>
          </p:nvSpPr>
          <p:spPr bwMode="gray">
            <a:xfrm>
              <a:off x="2404033" y="6640998"/>
              <a:ext cx="89114" cy="90216"/>
            </a:xfrm>
            <a:prstGeom prst="ellipse">
              <a:avLst/>
            </a:prstGeom>
            <a:solidFill>
              <a:srgbClr val="669900"/>
            </a:solidFill>
            <a:ln w="25400" cap="flat" cmpd="sng" algn="ctr">
              <a:noFill/>
              <a:prstDash val="solid"/>
            </a:ln>
            <a:effectLst/>
          </p:spPr>
          <p:txBody>
            <a:bodyPr rtlCol="0" anchor="ctr"/>
            <a:lstStyle/>
            <a:p>
              <a:pPr algn="ctr" eaLnBrk="1" hangingPunct="1">
                <a:lnSpc>
                  <a:spcPct val="86000"/>
                </a:lnSpc>
                <a:defRPr/>
              </a:pPr>
              <a:endParaRPr lang="en-GB" sz="800" kern="0" dirty="0" smtClean="0">
                <a:solidFill>
                  <a:prstClr val="white"/>
                </a:solidFill>
                <a:latin typeface="Arial" panose="020B0604020202020204" pitchFamily="34" charset="0"/>
                <a:ea typeface="Tahoma" panose="020B0604030504040204" pitchFamily="34" charset="0"/>
                <a:cs typeface="Arial" panose="020B0604020202020204" pitchFamily="34" charset="0"/>
              </a:endParaRPr>
            </a:p>
          </p:txBody>
        </p:sp>
        <p:sp>
          <p:nvSpPr>
            <p:cNvPr id="159" name="117 Elipse"/>
            <p:cNvSpPr/>
            <p:nvPr/>
          </p:nvSpPr>
          <p:spPr bwMode="gray">
            <a:xfrm>
              <a:off x="1428585" y="6640998"/>
              <a:ext cx="89114" cy="90216"/>
            </a:xfrm>
            <a:prstGeom prst="ellipse">
              <a:avLst/>
            </a:prstGeom>
            <a:solidFill>
              <a:srgbClr val="FFCC00"/>
            </a:solidFill>
            <a:ln w="25400" cap="flat" cmpd="sng" algn="ctr">
              <a:noFill/>
              <a:prstDash val="solid"/>
            </a:ln>
            <a:effectLst/>
          </p:spPr>
          <p:txBody>
            <a:bodyPr rtlCol="0" anchor="ctr"/>
            <a:lstStyle/>
            <a:p>
              <a:pPr algn="ctr" eaLnBrk="1" hangingPunct="1">
                <a:lnSpc>
                  <a:spcPct val="86000"/>
                </a:lnSpc>
                <a:defRPr/>
              </a:pPr>
              <a:endParaRPr lang="en-GB" sz="800" kern="0" dirty="0" smtClean="0">
                <a:solidFill>
                  <a:prstClr val="white"/>
                </a:solidFill>
                <a:latin typeface="Arial" panose="020B0604020202020204" pitchFamily="34" charset="0"/>
                <a:ea typeface="Tahoma" panose="020B0604030504040204" pitchFamily="34" charset="0"/>
                <a:cs typeface="Arial" panose="020B0604020202020204" pitchFamily="34" charset="0"/>
              </a:endParaRPr>
            </a:p>
          </p:txBody>
        </p:sp>
        <p:sp>
          <p:nvSpPr>
            <p:cNvPr id="160" name="119 Elipse"/>
            <p:cNvSpPr/>
            <p:nvPr/>
          </p:nvSpPr>
          <p:spPr bwMode="gray">
            <a:xfrm>
              <a:off x="348309" y="6640998"/>
              <a:ext cx="89114" cy="90216"/>
            </a:xfrm>
            <a:prstGeom prst="ellipse">
              <a:avLst/>
            </a:prstGeom>
            <a:solidFill>
              <a:srgbClr val="FF0000"/>
            </a:solidFill>
            <a:ln w="25400" cap="flat" cmpd="sng" algn="ctr">
              <a:noFill/>
              <a:prstDash val="solid"/>
            </a:ln>
            <a:effectLst/>
          </p:spPr>
          <p:txBody>
            <a:bodyPr rtlCol="0" anchor="ctr"/>
            <a:lstStyle/>
            <a:p>
              <a:pPr algn="ctr" eaLnBrk="1" hangingPunct="1">
                <a:lnSpc>
                  <a:spcPct val="86000"/>
                </a:lnSpc>
                <a:defRPr/>
              </a:pPr>
              <a:endParaRPr lang="en-GB" sz="800" kern="0" dirty="0" smtClean="0">
                <a:solidFill>
                  <a:prstClr val="white"/>
                </a:solidFill>
                <a:latin typeface="Arial" panose="020B0604020202020204" pitchFamily="34" charset="0"/>
                <a:ea typeface="Tahoma" panose="020B0604030504040204" pitchFamily="34" charset="0"/>
                <a:cs typeface="Arial" panose="020B0604020202020204" pitchFamily="34" charset="0"/>
              </a:endParaRPr>
            </a:p>
          </p:txBody>
        </p:sp>
      </p:grpSp>
      <p:sp>
        <p:nvSpPr>
          <p:cNvPr id="55" name="Rectangle 54"/>
          <p:cNvSpPr/>
          <p:nvPr/>
        </p:nvSpPr>
        <p:spPr>
          <a:xfrm>
            <a:off x="329603" y="6392435"/>
            <a:ext cx="7577427" cy="198196"/>
          </a:xfrm>
          <a:prstGeom prst="rect">
            <a:avLst/>
          </a:prstGeom>
        </p:spPr>
        <p:txBody>
          <a:bodyPr wrap="square">
            <a:spAutoFit/>
          </a:bodyPr>
          <a:lstStyle/>
          <a:p>
            <a:pPr defTabSz="457200" eaLnBrk="1" fontAlgn="t" hangingPunct="1">
              <a:lnSpc>
                <a:spcPct val="86000"/>
              </a:lnSpc>
              <a:defRPr/>
            </a:pPr>
            <a:r>
              <a:rPr lang="en-US" sz="800" dirty="0">
                <a:solidFill>
                  <a:srgbClr val="9D9D9C"/>
                </a:solidFill>
                <a:cs typeface="Arial" panose="020B0604020202020204" pitchFamily="34" charset="0"/>
              </a:rPr>
              <a:t>Aggregated RAS status for the purpose of this summary is based on expert judgment and reviewed by ERMC prior to RC and Board. </a:t>
            </a:r>
          </a:p>
        </p:txBody>
      </p:sp>
    </p:spTree>
    <p:extLst>
      <p:ext uri="{BB962C8B-B14F-4D97-AF65-F5344CB8AC3E}">
        <p14:creationId xmlns:p14="http://schemas.microsoft.com/office/powerpoint/2010/main" val="30585782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54000" y="234843"/>
            <a:ext cx="8890000" cy="409984"/>
          </a:xfrm>
          <a:prstGeom prst="rect">
            <a:avLst/>
          </a:prstGeom>
          <a:noFill/>
        </p:spPr>
        <p:txBody>
          <a:bodyPr wrap="square" rtlCol="0">
            <a:spAutoFit/>
          </a:bodyPr>
          <a:lstStyle/>
          <a:p>
            <a:pPr>
              <a:lnSpc>
                <a:spcPct val="86000"/>
              </a:lnSpc>
            </a:pPr>
            <a:r>
              <a:rPr lang="en-US" b="1" dirty="0" smtClean="0">
                <a:solidFill>
                  <a:prstClr val="black"/>
                </a:solidFill>
              </a:rPr>
              <a:t>3. Risk Appetite </a:t>
            </a:r>
            <a:r>
              <a:rPr lang="en-US" b="1" dirty="0">
                <a:solidFill>
                  <a:prstClr val="black"/>
                </a:solidFill>
              </a:rPr>
              <a:t>Statement </a:t>
            </a:r>
            <a:r>
              <a:rPr lang="en-US" b="1" dirty="0" smtClean="0">
                <a:solidFill>
                  <a:prstClr val="black"/>
                </a:solidFill>
              </a:rPr>
              <a:t>– </a:t>
            </a:r>
            <a:r>
              <a:rPr lang="en-US" b="1" dirty="0">
                <a:solidFill>
                  <a:prstClr val="black"/>
                </a:solidFill>
              </a:rPr>
              <a:t>Breach and Action </a:t>
            </a:r>
            <a:r>
              <a:rPr lang="en-US" b="1" dirty="0" smtClean="0">
                <a:solidFill>
                  <a:prstClr val="black"/>
                </a:solidFill>
              </a:rPr>
              <a:t>Plan</a:t>
            </a:r>
            <a:endParaRPr lang="en-US" b="1" dirty="0">
              <a:solidFill>
                <a:prstClr val="black"/>
              </a:solidFill>
            </a:endParaRPr>
          </a:p>
        </p:txBody>
      </p:sp>
      <p:sp>
        <p:nvSpPr>
          <p:cNvPr id="14" name="Footnote"/>
          <p:cNvSpPr/>
          <p:nvPr/>
        </p:nvSpPr>
        <p:spPr bwMode="auto">
          <a:xfrm>
            <a:off x="382736" y="6416754"/>
            <a:ext cx="8147116"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228600" lvl="1" indent="-228600" eaLnBrk="0" fontAlgn="base" hangingPunct="0">
              <a:spcBef>
                <a:spcPct val="0"/>
              </a:spcBef>
              <a:spcAft>
                <a:spcPts val="300"/>
              </a:spcAft>
              <a:buFontTx/>
              <a:buAutoNum type="arabicPeriod"/>
            </a:pPr>
            <a:r>
              <a:rPr lang="en-US" sz="700" dirty="0">
                <a:solidFill>
                  <a:prstClr val="black"/>
                </a:solidFill>
                <a:latin typeface="Arial"/>
                <a:ea typeface="ＭＳ Ｐゴシック"/>
                <a:sym typeface="Arial"/>
              </a:rPr>
              <a:t># of counterparties with </a:t>
            </a:r>
            <a:r>
              <a:rPr lang="en-US" sz="700" dirty="0" err="1">
                <a:solidFill>
                  <a:prstClr val="black"/>
                </a:solidFill>
                <a:latin typeface="Arial"/>
                <a:ea typeface="ＭＳ Ｐゴシック"/>
                <a:sym typeface="Arial"/>
              </a:rPr>
              <a:t>Sant</a:t>
            </a:r>
            <a:r>
              <a:rPr lang="en-US" sz="700" dirty="0">
                <a:solidFill>
                  <a:prstClr val="black"/>
                </a:solidFill>
                <a:latin typeface="Arial"/>
                <a:ea typeface="ＭＳ Ｐゴシック"/>
                <a:sym typeface="Arial"/>
              </a:rPr>
              <a:t>. Risk Rating &lt; 5.0 &amp; exposure&gt;$100M</a:t>
            </a:r>
            <a:endParaRPr lang="en-US" sz="700" dirty="0">
              <a:solidFill>
                <a:prstClr val="black"/>
              </a:solidFill>
              <a:latin typeface="Arial" panose="020B0604020202020204" pitchFamily="34" charset="0"/>
              <a:ea typeface="MS PGothic" pitchFamily="34" charset="-128"/>
              <a:cs typeface="Arial" panose="020B0604020202020204" pitchFamily="34" charset="0"/>
              <a:sym typeface="Arial"/>
            </a:endParaRPr>
          </a:p>
          <a:p>
            <a:pPr marL="228600" lvl="1" indent="-228600" eaLnBrk="0" fontAlgn="base" hangingPunct="0">
              <a:spcBef>
                <a:spcPct val="0"/>
              </a:spcBef>
              <a:spcAft>
                <a:spcPts val="300"/>
              </a:spcAft>
              <a:buFontTx/>
              <a:buAutoNum type="arabicPeriod"/>
            </a:pPr>
            <a:r>
              <a:rPr lang="en-US" sz="700" dirty="0">
                <a:solidFill>
                  <a:srgbClr val="000000"/>
                </a:solidFill>
                <a:latin typeface="Arial" charset="0"/>
                <a:ea typeface="ＭＳ Ｐゴシック"/>
              </a:rPr>
              <a:t>Updated limit from 2015</a:t>
            </a:r>
            <a:endParaRPr lang="en-US" sz="700" dirty="0">
              <a:solidFill>
                <a:prstClr val="black"/>
              </a:solidFill>
              <a:latin typeface="Arial" charset="0"/>
              <a:ea typeface="ＭＳ Ｐゴシック"/>
            </a:endParaRPr>
          </a:p>
        </p:txBody>
      </p:sp>
      <p:graphicFrame>
        <p:nvGraphicFramePr>
          <p:cNvPr id="15" name="Table 14"/>
          <p:cNvGraphicFramePr>
            <a:graphicFrameLocks noGrp="1"/>
          </p:cNvGraphicFramePr>
          <p:nvPr>
            <p:extLst>
              <p:ext uri="{D42A27DB-BD31-4B8C-83A1-F6EECF244321}">
                <p14:modId xmlns:p14="http://schemas.microsoft.com/office/powerpoint/2010/main" val="1570622285"/>
              </p:ext>
            </p:extLst>
          </p:nvPr>
        </p:nvGraphicFramePr>
        <p:xfrm>
          <a:off x="254000" y="4045235"/>
          <a:ext cx="8488910" cy="1195807"/>
        </p:xfrm>
        <a:graphic>
          <a:graphicData uri="http://schemas.openxmlformats.org/drawingml/2006/table">
            <a:tbl>
              <a:tblPr firstRow="1" bandRow="1">
                <a:tableStyleId>{2D5ABB26-0587-4C30-8999-92F81FD0307C}</a:tableStyleId>
              </a:tblPr>
              <a:tblGrid>
                <a:gridCol w="278263"/>
                <a:gridCol w="8210647"/>
              </a:tblGrid>
              <a:tr h="322047">
                <a:tc gridSpan="2">
                  <a:txBody>
                    <a:bodyPr/>
                    <a:lstStyle/>
                    <a:p>
                      <a:r>
                        <a:rPr lang="en-US" sz="1400" b="1" dirty="0" smtClean="0">
                          <a:latin typeface="Arial" panose="020B0604020202020204" pitchFamily="34" charset="0"/>
                          <a:cs typeface="Arial" panose="020B0604020202020204" pitchFamily="34" charset="0"/>
                        </a:rPr>
                        <a:t>Action Plans</a:t>
                      </a:r>
                      <a:endParaRPr lang="en-US" sz="1400" b="1" dirty="0">
                        <a:latin typeface="Arial" panose="020B0604020202020204" pitchFamily="34" charset="0"/>
                        <a:cs typeface="Arial" panose="020B0604020202020204" pitchFamily="34" charset="0"/>
                      </a:endParaRPr>
                    </a:p>
                  </a:txBody>
                  <a:tcPr anchor="ctr">
                    <a:lnB w="28575" cap="flat" cmpd="sng" algn="ctr">
                      <a:solidFill>
                        <a:srgbClr val="FF0000"/>
                      </a:solidFill>
                      <a:prstDash val="solid"/>
                      <a:round/>
                      <a:headEnd type="none" w="med" len="med"/>
                      <a:tailEnd type="none" w="med" len="med"/>
                    </a:lnB>
                    <a:solidFill>
                      <a:schemeClr val="bg1">
                        <a:lumMod val="95000"/>
                      </a:schemeClr>
                    </a:solidFill>
                  </a:tcPr>
                </a:tc>
                <a:tc hMerge="1">
                  <a:txBody>
                    <a:bodyPr/>
                    <a:lstStyle/>
                    <a:p>
                      <a:endParaRPr lang="en-US" dirty="0"/>
                    </a:p>
                  </a:txBody>
                  <a:tcPr/>
                </a:tc>
              </a:tr>
              <a:tr h="370840">
                <a:tc>
                  <a:txBody>
                    <a:bodyPr/>
                    <a:lstStyle/>
                    <a:p>
                      <a:pPr marL="64008"/>
                      <a:r>
                        <a:rPr lang="en-US" sz="1100" b="1" dirty="0" smtClean="0">
                          <a:latin typeface="Arial" panose="020B0604020202020204" pitchFamily="34" charset="0"/>
                          <a:cs typeface="Arial" panose="020B0604020202020204" pitchFamily="34" charset="0"/>
                        </a:rPr>
                        <a:t>1.</a:t>
                      </a:r>
                    </a:p>
                  </a:txBody>
                  <a:tcPr marL="0" marR="0" marT="0" marB="0" anchor="ctr">
                    <a:lnT w="28575" cap="flat" cmpd="sng" algn="ctr">
                      <a:solidFill>
                        <a:srgbClr val="FF0000"/>
                      </a:solidFill>
                      <a:prstDash val="solid"/>
                      <a:round/>
                      <a:headEnd type="none" w="med" len="med"/>
                      <a:tailEnd type="none" w="med" len="med"/>
                    </a:lnT>
                    <a:solidFill>
                      <a:schemeClr val="bg1">
                        <a:lumMod val="95000"/>
                      </a:schemeClr>
                    </a:solidFill>
                  </a:tcPr>
                </a:tc>
                <a:tc>
                  <a:txBody>
                    <a:bodyPr/>
                    <a:lstStyle/>
                    <a:p>
                      <a:r>
                        <a:rPr lang="en-US" sz="1100" dirty="0" smtClean="0">
                          <a:latin typeface="Arial" panose="020B0604020202020204" pitchFamily="34" charset="0"/>
                          <a:cs typeface="Arial" panose="020B0604020202020204" pitchFamily="34" charset="0"/>
                        </a:rPr>
                        <a:t>CART plans addressing MR(I)As</a:t>
                      </a:r>
                    </a:p>
                  </a:txBody>
                  <a:tcPr marL="0" marR="0" marT="0" marB="0" anchor="ctr">
                    <a:lnT w="28575" cap="flat" cmpd="sng" algn="ctr">
                      <a:solidFill>
                        <a:srgbClr val="FF0000"/>
                      </a:solidFill>
                      <a:prstDash val="solid"/>
                      <a:round/>
                      <a:headEnd type="none" w="med" len="med"/>
                      <a:tailEnd type="none" w="med" len="med"/>
                    </a:lnT>
                    <a:solidFill>
                      <a:schemeClr val="bg1">
                        <a:lumMod val="95000"/>
                      </a:schemeClr>
                    </a:solidFill>
                  </a:tcPr>
                </a:tc>
              </a:tr>
              <a:tr h="370840">
                <a:tc>
                  <a:txBody>
                    <a:bodyPr/>
                    <a:lstStyle/>
                    <a:p>
                      <a:pPr marL="64008"/>
                      <a:r>
                        <a:rPr lang="en-US" sz="1100" b="1" dirty="0" smtClean="0">
                          <a:latin typeface="Arial" panose="020B0604020202020204" pitchFamily="34" charset="0"/>
                          <a:cs typeface="Arial" panose="020B0604020202020204" pitchFamily="34" charset="0"/>
                        </a:rPr>
                        <a:t>2.</a:t>
                      </a:r>
                    </a:p>
                    <a:p>
                      <a:pPr marL="64008"/>
                      <a:endParaRPr lang="en-US" sz="1100" b="1" dirty="0" smtClean="0">
                        <a:latin typeface="Arial" panose="020B0604020202020204" pitchFamily="34" charset="0"/>
                        <a:cs typeface="Arial" panose="020B0604020202020204" pitchFamily="34" charset="0"/>
                      </a:endParaRPr>
                    </a:p>
                    <a:p>
                      <a:pPr marL="64008"/>
                      <a:endParaRPr lang="en-US" sz="1100" b="1" dirty="0">
                        <a:latin typeface="Arial" panose="020B0604020202020204" pitchFamily="34" charset="0"/>
                        <a:cs typeface="Arial" panose="020B0604020202020204" pitchFamily="34" charset="0"/>
                      </a:endParaRPr>
                    </a:p>
                  </a:txBody>
                  <a:tcPr marL="0" marR="0" marT="0" marB="0" anchor="ctr">
                    <a:solidFill>
                      <a:schemeClr val="bg1">
                        <a:lumMod val="95000"/>
                      </a:schemeClr>
                    </a:solidFill>
                  </a:tcPr>
                </a:tc>
                <a:tc>
                  <a:txBody>
                    <a:bodyPr/>
                    <a:lstStyle/>
                    <a:p>
                      <a:r>
                        <a:rPr lang="en-US" sz="1100" dirty="0" smtClean="0">
                          <a:latin typeface="Arial" panose="020B0604020202020204" pitchFamily="34" charset="0"/>
                          <a:cs typeface="Arial" panose="020B0604020202020204" pitchFamily="34" charset="0"/>
                        </a:rPr>
                        <a:t>The Obligor</a:t>
                      </a:r>
                      <a:r>
                        <a:rPr lang="en-US" sz="1100" baseline="0" dirty="0" smtClean="0">
                          <a:latin typeface="Arial" panose="020B0604020202020204" pitchFamily="34" charset="0"/>
                          <a:cs typeface="Arial" panose="020B0604020202020204" pitchFamily="34" charset="0"/>
                        </a:rPr>
                        <a:t> Metric Exposure  </a:t>
                      </a:r>
                      <a:r>
                        <a:rPr lang="en-US" sz="1100" dirty="0" smtClean="0">
                          <a:latin typeface="Arial" panose="020B0604020202020204" pitchFamily="34" charset="0"/>
                          <a:cs typeface="Arial" panose="020B0604020202020204" pitchFamily="34" charset="0"/>
                        </a:rPr>
                        <a:t>metric is expected remain in Breach for the time being and to be breached from time-to-time going forward.  No changes will be made to the Red Limit. Those in breach will be reviewed on an individual basis to determine if there is an increased risk requiring any further action or change in current monitoring strategies</a:t>
                      </a:r>
                    </a:p>
                  </a:txBody>
                  <a:tcPr marL="0" marR="0" marT="0" marB="0" anchor="ctr">
                    <a:solidFill>
                      <a:schemeClr val="bg1">
                        <a:lumMod val="95000"/>
                      </a:schemeClr>
                    </a:solidFill>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3988100451"/>
              </p:ext>
            </p:extLst>
          </p:nvPr>
        </p:nvGraphicFramePr>
        <p:xfrm>
          <a:off x="254000" y="717454"/>
          <a:ext cx="8562456" cy="633674"/>
        </p:xfrm>
        <a:graphic>
          <a:graphicData uri="http://schemas.openxmlformats.org/drawingml/2006/table">
            <a:tbl>
              <a:tblPr firstRow="1" bandRow="1">
                <a:tableStyleId>{2D5ABB26-0587-4C30-8999-92F81FD0307C}</a:tableStyleId>
              </a:tblPr>
              <a:tblGrid>
                <a:gridCol w="344150"/>
                <a:gridCol w="8218306"/>
              </a:tblGrid>
              <a:tr h="322047">
                <a:tc gridSpan="2">
                  <a:txBody>
                    <a:bodyPr/>
                    <a:lstStyle/>
                    <a:p>
                      <a:r>
                        <a:rPr lang="en-US" sz="1400" b="1" dirty="0" smtClean="0">
                          <a:latin typeface="Arial" panose="020B0604020202020204" pitchFamily="34" charset="0"/>
                          <a:cs typeface="Arial" panose="020B0604020202020204" pitchFamily="34" charset="0"/>
                        </a:rPr>
                        <a:t>Amber and Red metrics</a:t>
                      </a:r>
                    </a:p>
                  </a:txBody>
                  <a:tcPr anchor="ctr">
                    <a:lnB w="28575" cap="flat" cmpd="sng" algn="ctr">
                      <a:solidFill>
                        <a:srgbClr val="FF0000"/>
                      </a:solidFill>
                      <a:prstDash val="solid"/>
                      <a:round/>
                      <a:headEnd type="none" w="med" len="med"/>
                      <a:tailEnd type="none" w="med" len="med"/>
                    </a:lnB>
                    <a:solidFill>
                      <a:schemeClr val="bg1"/>
                    </a:solidFill>
                  </a:tcPr>
                </a:tc>
                <a:tc hMerge="1">
                  <a:txBody>
                    <a:bodyPr/>
                    <a:lstStyle/>
                    <a:p>
                      <a:endParaRPr lang="en-US" dirty="0"/>
                    </a:p>
                  </a:txBody>
                  <a:tcPr/>
                </a:tc>
              </a:tr>
              <a:tr h="311627">
                <a:tc>
                  <a:txBody>
                    <a:bodyPr/>
                    <a:lstStyle/>
                    <a:p>
                      <a:endParaRPr lang="en-US" sz="1050" b="1" dirty="0" smtClean="0">
                        <a:latin typeface="Arial" panose="020B0604020202020204" pitchFamily="34" charset="0"/>
                        <a:cs typeface="Arial" panose="020B0604020202020204" pitchFamily="34" charset="0"/>
                      </a:endParaRPr>
                    </a:p>
                  </a:txBody>
                  <a:tcPr anchor="ctr">
                    <a:lnT w="28575" cap="flat" cmpd="sng" algn="ctr">
                      <a:solidFill>
                        <a:srgbClr val="FF0000"/>
                      </a:solidFill>
                      <a:prstDash val="solid"/>
                      <a:round/>
                      <a:headEnd type="none" w="med" len="med"/>
                      <a:tailEnd type="none" w="med" len="med"/>
                    </a:lnT>
                  </a:tcPr>
                </a:tc>
                <a:tc>
                  <a:txBody>
                    <a:bodyPr/>
                    <a:lstStyle/>
                    <a:p>
                      <a:endParaRPr lang="en-US" sz="1050" dirty="0" smtClean="0">
                        <a:latin typeface="Arial" panose="020B0604020202020204" pitchFamily="34" charset="0"/>
                        <a:cs typeface="Arial" panose="020B0604020202020204" pitchFamily="34" charset="0"/>
                      </a:endParaRPr>
                    </a:p>
                  </a:txBody>
                  <a:tcPr anchor="ctr">
                    <a:lnT w="28575" cap="flat" cmpd="sng" algn="ctr">
                      <a:solidFill>
                        <a:srgbClr val="FF0000"/>
                      </a:solidFill>
                      <a:prstDash val="solid"/>
                      <a:round/>
                      <a:headEnd type="none" w="med" len="med"/>
                      <a:tailEnd type="none" w="med" len="med"/>
                    </a:lnT>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2627433901"/>
              </p:ext>
            </p:extLst>
          </p:nvPr>
        </p:nvGraphicFramePr>
        <p:xfrm>
          <a:off x="300252" y="1172038"/>
          <a:ext cx="8516206" cy="1546952"/>
        </p:xfrm>
        <a:graphic>
          <a:graphicData uri="http://schemas.openxmlformats.org/drawingml/2006/table">
            <a:tbl>
              <a:tblPr/>
              <a:tblGrid>
                <a:gridCol w="231640"/>
                <a:gridCol w="545037"/>
                <a:gridCol w="1242604"/>
                <a:gridCol w="2177504"/>
                <a:gridCol w="844807"/>
                <a:gridCol w="872060"/>
                <a:gridCol w="136260"/>
                <a:gridCol w="831182"/>
                <a:gridCol w="831182"/>
                <a:gridCol w="803930"/>
              </a:tblGrid>
              <a:tr h="183758">
                <a:tc gridSpan="4">
                  <a:txBody>
                    <a:bodyPr/>
                    <a:lstStyle/>
                    <a:p>
                      <a:pPr algn="l" rtl="0" fontAlgn="ctr"/>
                      <a:r>
                        <a:rPr lang="en-US" sz="1000" b="1" i="0" u="none" strike="noStrike" dirty="0">
                          <a:solidFill>
                            <a:srgbClr val="FF0000"/>
                          </a:solidFill>
                          <a:effectLst/>
                          <a:latin typeface="Arial"/>
                        </a:rPr>
                        <a:t>Monthly Metrics</a:t>
                      </a:r>
                    </a:p>
                  </a:txBody>
                  <a:tcPr marL="9510" marR="9510" marT="9510" marB="0" anchor="ctr">
                    <a:lnL>
                      <a:noFill/>
                    </a:lnL>
                    <a:lnR>
                      <a:noFill/>
                    </a:lnR>
                    <a:lnT>
                      <a:noFill/>
                    </a:lnT>
                    <a:lnB w="6350" cap="flat" cmpd="sng" algn="ctr">
                      <a:solidFill>
                        <a:srgbClr val="A6A6A6"/>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rtl="0" fontAlgn="ctr"/>
                      <a:endParaRPr lang="en-US" sz="1000" b="1" i="0" u="none" strike="noStrike">
                        <a:solidFill>
                          <a:srgbClr val="FF0000"/>
                        </a:solidFill>
                        <a:effectLst/>
                        <a:latin typeface="Arial"/>
                      </a:endParaRPr>
                    </a:p>
                  </a:txBody>
                  <a:tcPr marL="9510" marR="9510" marT="9510" marB="0" anchor="ctr">
                    <a:lnL>
                      <a:noFill/>
                    </a:lnL>
                    <a:lnR>
                      <a:noFill/>
                    </a:lnR>
                    <a:lnT>
                      <a:noFill/>
                    </a:lnT>
                    <a:lnB w="6350" cap="flat" cmpd="sng" algn="ctr">
                      <a:solidFill>
                        <a:srgbClr val="A6A6A6"/>
                      </a:solidFill>
                      <a:prstDash val="solid"/>
                      <a:round/>
                      <a:headEnd type="none" w="med" len="med"/>
                      <a:tailEnd type="none" w="med" len="med"/>
                    </a:lnB>
                  </a:tcPr>
                </a:tc>
                <a:tc>
                  <a:txBody>
                    <a:bodyPr/>
                    <a:lstStyle/>
                    <a:p>
                      <a:pPr algn="l" rtl="0" fontAlgn="ctr"/>
                      <a:endParaRPr lang="en-US" sz="1000" b="1" i="0" u="none" strike="noStrike">
                        <a:solidFill>
                          <a:srgbClr val="FF0000"/>
                        </a:solidFill>
                        <a:effectLst/>
                        <a:latin typeface="Arial"/>
                      </a:endParaRPr>
                    </a:p>
                  </a:txBody>
                  <a:tcPr marL="9510" marR="9510" marT="9510" marB="0" anchor="ctr">
                    <a:lnL>
                      <a:noFill/>
                    </a:lnL>
                    <a:lnR>
                      <a:noFill/>
                    </a:lnR>
                    <a:lnT>
                      <a:noFill/>
                    </a:lnT>
                    <a:lnB w="6350" cap="flat" cmpd="sng" algn="ctr">
                      <a:solidFill>
                        <a:srgbClr val="A6A6A6"/>
                      </a:solidFill>
                      <a:prstDash val="solid"/>
                      <a:round/>
                      <a:headEnd type="none" w="med" len="med"/>
                      <a:tailEnd type="none" w="med" len="med"/>
                    </a:lnB>
                  </a:tcPr>
                </a:tc>
                <a:tc>
                  <a:txBody>
                    <a:bodyPr/>
                    <a:lstStyle/>
                    <a:p>
                      <a:pPr algn="l" rtl="0" fontAlgn="b"/>
                      <a:endParaRPr lang="en-US" sz="1000" b="1" i="0" u="none" strike="noStrike">
                        <a:solidFill>
                          <a:srgbClr val="FF0000"/>
                        </a:solidFill>
                        <a:effectLst/>
                        <a:latin typeface="Arial"/>
                      </a:endParaRPr>
                    </a:p>
                  </a:txBody>
                  <a:tcPr marL="9510" marR="9510" marT="9510" marB="0" anchor="b">
                    <a:lnL>
                      <a:noFill/>
                    </a:lnL>
                    <a:lnR>
                      <a:noFill/>
                    </a:lnR>
                    <a:lnT>
                      <a:noFill/>
                    </a:lnT>
                    <a:lnB>
                      <a:noFill/>
                    </a:lnB>
                  </a:tcPr>
                </a:tc>
                <a:tc>
                  <a:txBody>
                    <a:bodyPr/>
                    <a:lstStyle/>
                    <a:p>
                      <a:pPr algn="l" rtl="0" fontAlgn="b"/>
                      <a:endParaRPr lang="en-US" sz="1000" b="1" i="0" u="none" strike="noStrike">
                        <a:solidFill>
                          <a:srgbClr val="FF0000"/>
                        </a:solidFill>
                        <a:effectLst/>
                        <a:latin typeface="Arial"/>
                      </a:endParaRPr>
                    </a:p>
                  </a:txBody>
                  <a:tcPr marL="9510" marR="9510" marT="9510" marB="0" anchor="b">
                    <a:lnL>
                      <a:noFill/>
                    </a:lnL>
                    <a:lnR>
                      <a:noFill/>
                    </a:lnR>
                    <a:lnT>
                      <a:noFill/>
                    </a:lnT>
                    <a:lnB w="6350" cap="flat" cmpd="sng" algn="ctr">
                      <a:solidFill>
                        <a:srgbClr val="A6A6A6"/>
                      </a:solidFill>
                      <a:prstDash val="solid"/>
                      <a:round/>
                      <a:headEnd type="none" w="med" len="med"/>
                      <a:tailEnd type="none" w="med" len="med"/>
                    </a:lnB>
                  </a:tcPr>
                </a:tc>
                <a:tc>
                  <a:txBody>
                    <a:bodyPr/>
                    <a:lstStyle/>
                    <a:p>
                      <a:pPr algn="l" rtl="0" fontAlgn="b"/>
                      <a:endParaRPr lang="en-US" sz="1000" b="1" i="0" u="none" strike="noStrike">
                        <a:solidFill>
                          <a:srgbClr val="FF0000"/>
                        </a:solidFill>
                        <a:effectLst/>
                        <a:latin typeface="Arial"/>
                      </a:endParaRPr>
                    </a:p>
                  </a:txBody>
                  <a:tcPr marL="9510" marR="9510" marT="9510" marB="0" anchor="b">
                    <a:lnL>
                      <a:noFill/>
                    </a:lnL>
                    <a:lnR>
                      <a:noFill/>
                    </a:lnR>
                    <a:lnT>
                      <a:noFill/>
                    </a:lnT>
                    <a:lnB w="6350" cap="flat" cmpd="sng" algn="ctr">
                      <a:solidFill>
                        <a:srgbClr val="A6A6A6"/>
                      </a:solidFill>
                      <a:prstDash val="solid"/>
                      <a:round/>
                      <a:headEnd type="none" w="med" len="med"/>
                      <a:tailEnd type="none" w="med" len="med"/>
                    </a:lnB>
                  </a:tcPr>
                </a:tc>
                <a:tc>
                  <a:txBody>
                    <a:bodyPr/>
                    <a:lstStyle/>
                    <a:p>
                      <a:pPr algn="l" rtl="0" fontAlgn="b"/>
                      <a:endParaRPr lang="en-US" sz="1000" b="1" i="0" u="none" strike="noStrike">
                        <a:solidFill>
                          <a:srgbClr val="FF0000"/>
                        </a:solidFill>
                        <a:effectLst/>
                        <a:latin typeface="Arial"/>
                      </a:endParaRPr>
                    </a:p>
                  </a:txBody>
                  <a:tcPr marL="9510" marR="9510" marT="9510" marB="0" anchor="b">
                    <a:lnL>
                      <a:noFill/>
                    </a:lnL>
                    <a:lnR>
                      <a:noFill/>
                    </a:lnR>
                    <a:lnT>
                      <a:noFill/>
                    </a:lnT>
                    <a:lnB w="6350" cap="flat" cmpd="sng" algn="ctr">
                      <a:solidFill>
                        <a:srgbClr val="A6A6A6"/>
                      </a:solidFill>
                      <a:prstDash val="solid"/>
                      <a:round/>
                      <a:headEnd type="none" w="med" len="med"/>
                      <a:tailEnd type="none" w="med" len="med"/>
                    </a:lnB>
                  </a:tcPr>
                </a:tc>
              </a:tr>
              <a:tr h="237460">
                <a:tc>
                  <a:txBody>
                    <a:bodyPr/>
                    <a:lstStyle/>
                    <a:p>
                      <a:pPr algn="l" fontAlgn="ctr"/>
                      <a:r>
                        <a:rPr lang="en-US" sz="1000" b="0" i="0" u="none" strike="noStrike">
                          <a:solidFill>
                            <a:srgbClr val="000000"/>
                          </a:solidFill>
                          <a:effectLst/>
                          <a:latin typeface="Arial"/>
                        </a:rPr>
                        <a:t> </a:t>
                      </a: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rtl="0" fontAlgn="ctr"/>
                      <a:r>
                        <a:rPr lang="en-US" sz="1000" b="1" i="0" u="none" strike="noStrike" dirty="0">
                          <a:solidFill>
                            <a:srgbClr val="000000"/>
                          </a:solidFill>
                          <a:effectLst/>
                          <a:latin typeface="Arial"/>
                        </a:rPr>
                        <a:t>Entity</a:t>
                      </a: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rtl="0" fontAlgn="ctr"/>
                      <a:r>
                        <a:rPr lang="en-US" sz="1000" b="1" i="0" u="none" strike="noStrike" dirty="0">
                          <a:solidFill>
                            <a:srgbClr val="000000"/>
                          </a:solidFill>
                          <a:effectLst/>
                          <a:latin typeface="Arial"/>
                        </a:rPr>
                        <a:t>Risk Type</a:t>
                      </a: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rtl="0" fontAlgn="ctr"/>
                      <a:r>
                        <a:rPr lang="en-US" sz="1000" b="1" i="0" u="none" strike="noStrike" dirty="0">
                          <a:solidFill>
                            <a:srgbClr val="000000"/>
                          </a:solidFill>
                          <a:effectLst/>
                          <a:latin typeface="Arial"/>
                        </a:rPr>
                        <a:t>Metric</a:t>
                      </a: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rtl="0" fontAlgn="ctr"/>
                      <a:r>
                        <a:rPr lang="en-US" sz="1000" b="1" i="0" u="none" strike="noStrike" dirty="0">
                          <a:solidFill>
                            <a:srgbClr val="000000"/>
                          </a:solidFill>
                          <a:effectLst/>
                          <a:latin typeface="Arial"/>
                        </a:rPr>
                        <a:t>Amber limit</a:t>
                      </a: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000"/>
                    </a:solidFill>
                  </a:tcPr>
                </a:tc>
                <a:tc>
                  <a:txBody>
                    <a:bodyPr/>
                    <a:lstStyle/>
                    <a:p>
                      <a:pPr algn="ctr" rtl="0" fontAlgn="ctr"/>
                      <a:r>
                        <a:rPr lang="en-US" sz="1000" b="1" i="0" u="none" strike="noStrike" dirty="0">
                          <a:solidFill>
                            <a:srgbClr val="FFFFFF"/>
                          </a:solidFill>
                          <a:effectLst/>
                          <a:latin typeface="Arial"/>
                        </a:rPr>
                        <a:t>Red limit</a:t>
                      </a: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0000"/>
                    </a:solidFill>
                  </a:tcPr>
                </a:tc>
                <a:tc>
                  <a:txBody>
                    <a:bodyPr/>
                    <a:lstStyle/>
                    <a:p>
                      <a:pPr algn="ctr" fontAlgn="ctr"/>
                      <a:endParaRPr lang="en-US" sz="1000" b="0" i="0" u="none" strike="noStrike">
                        <a:solidFill>
                          <a:srgbClr val="000000"/>
                        </a:solidFill>
                        <a:effectLst/>
                        <a:latin typeface="Arial"/>
                      </a:endParaRP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tcPr>
                </a:tc>
                <a:tc>
                  <a:txBody>
                    <a:bodyPr/>
                    <a:lstStyle/>
                    <a:p>
                      <a:pPr algn="ctr" rtl="0" fontAlgn="ctr"/>
                      <a:r>
                        <a:rPr lang="en-US" sz="1000" b="1" i="0" u="none" strike="noStrike" dirty="0" smtClean="0">
                          <a:solidFill>
                            <a:srgbClr val="000000"/>
                          </a:solidFill>
                          <a:effectLst/>
                          <a:latin typeface="Arial"/>
                        </a:rPr>
                        <a:t>Oct-16</a:t>
                      </a:r>
                      <a:endParaRPr lang="en-US" sz="1000" b="1" i="0" u="none" strike="noStrike" dirty="0">
                        <a:solidFill>
                          <a:srgbClr val="000000"/>
                        </a:solidFill>
                        <a:effectLst/>
                        <a:latin typeface="Arial"/>
                      </a:endParaRP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rtl="0" fontAlgn="ctr"/>
                      <a:r>
                        <a:rPr lang="en-US" sz="1000" b="1" i="0" u="none" strike="noStrike" dirty="0" smtClean="0">
                          <a:solidFill>
                            <a:srgbClr val="000000"/>
                          </a:solidFill>
                          <a:effectLst/>
                          <a:latin typeface="Arial"/>
                        </a:rPr>
                        <a:t>Sep-16</a:t>
                      </a:r>
                      <a:endParaRPr lang="en-US" sz="1000" b="1" i="0" u="none" strike="noStrike" dirty="0">
                        <a:solidFill>
                          <a:srgbClr val="000000"/>
                        </a:solidFill>
                        <a:effectLst/>
                        <a:latin typeface="Arial"/>
                      </a:endParaRP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rtl="0" fontAlgn="ctr"/>
                      <a:r>
                        <a:rPr lang="en-US" sz="1000" b="1" i="0" u="none" strike="noStrike" dirty="0" smtClean="0">
                          <a:solidFill>
                            <a:srgbClr val="000000"/>
                          </a:solidFill>
                          <a:effectLst/>
                          <a:latin typeface="Arial"/>
                        </a:rPr>
                        <a:t>Aug-16</a:t>
                      </a:r>
                      <a:endParaRPr lang="en-US" sz="1000" b="1" i="0" u="none" strike="noStrike" dirty="0">
                        <a:solidFill>
                          <a:srgbClr val="000000"/>
                        </a:solidFill>
                        <a:effectLst/>
                        <a:latin typeface="Arial"/>
                      </a:endParaRP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r>
              <a:tr h="420952">
                <a:tc>
                  <a:txBody>
                    <a:bodyPr/>
                    <a:lstStyle/>
                    <a:p>
                      <a:pPr algn="ctr" rtl="0" fontAlgn="ctr"/>
                      <a:r>
                        <a:rPr lang="en-US" sz="1000" b="1" i="0" u="none" strike="noStrike" dirty="0">
                          <a:solidFill>
                            <a:srgbClr val="000000"/>
                          </a:solidFill>
                          <a:effectLst/>
                          <a:latin typeface="Arial"/>
                        </a:rPr>
                        <a:t>1</a:t>
                      </a: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rtl="0" fontAlgn="ctr"/>
                      <a:r>
                        <a:rPr lang="en-US" sz="1000" b="1" i="0" u="none" strike="noStrike" dirty="0">
                          <a:solidFill>
                            <a:srgbClr val="000000"/>
                          </a:solidFill>
                          <a:effectLst/>
                          <a:latin typeface="Arial"/>
                        </a:rPr>
                        <a:t>SHUSA</a:t>
                      </a: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rtl="0" fontAlgn="ctr"/>
                      <a:r>
                        <a:rPr lang="en-US" sz="1000" b="1" i="0" u="none" strike="noStrike">
                          <a:solidFill>
                            <a:srgbClr val="000000"/>
                          </a:solidFill>
                          <a:effectLst/>
                          <a:latin typeface="Arial"/>
                        </a:rPr>
                        <a:t>Compliance and Reputational</a:t>
                      </a: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rtl="0" fontAlgn="ctr"/>
                      <a:r>
                        <a:rPr lang="en-US" sz="1000" b="0" i="0" u="none" strike="noStrike" dirty="0">
                          <a:solidFill>
                            <a:srgbClr val="000000"/>
                          </a:solidFill>
                          <a:effectLst/>
                          <a:latin typeface="Arial"/>
                        </a:rPr>
                        <a:t>Open MRIAs and other equivalent matters requiring immediate attention</a:t>
                      </a: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rtl="0" fontAlgn="ctr"/>
                      <a:r>
                        <a:rPr lang="en-US" sz="1000" b="0" i="0" u="none" strike="noStrike" dirty="0">
                          <a:solidFill>
                            <a:srgbClr val="000000"/>
                          </a:solidFill>
                          <a:effectLst/>
                          <a:latin typeface="Arial"/>
                        </a:rPr>
                        <a:t>N/A</a:t>
                      </a: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c>
                  <a:txBody>
                    <a:bodyPr/>
                    <a:lstStyle/>
                    <a:p>
                      <a:pPr algn="ctr" rtl="0" fontAlgn="ctr"/>
                      <a:r>
                        <a:rPr lang="en-US" sz="1000" b="0" i="0" u="none" strike="noStrike" dirty="0">
                          <a:solidFill>
                            <a:srgbClr val="000000"/>
                          </a:solidFill>
                          <a:effectLst/>
                          <a:latin typeface="Arial"/>
                        </a:rPr>
                        <a:t>&gt;0</a:t>
                      </a: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ctr" fontAlgn="ctr"/>
                      <a:endParaRPr lang="en-US" sz="1000" b="0" i="0" u="none" strike="noStrike" dirty="0">
                        <a:solidFill>
                          <a:srgbClr val="000000"/>
                        </a:solidFill>
                        <a:effectLst/>
                        <a:latin typeface="Arial"/>
                      </a:endParaRP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tcPr>
                </a:tc>
                <a:tc>
                  <a:txBody>
                    <a:bodyPr/>
                    <a:lstStyle/>
                    <a:p>
                      <a:pPr algn="ctr" rtl="0" fontAlgn="ctr"/>
                      <a:r>
                        <a:rPr lang="en-US" sz="1000" b="1" i="0" u="none" strike="noStrike" dirty="0" smtClean="0">
                          <a:solidFill>
                            <a:srgbClr val="000000"/>
                          </a:solidFill>
                          <a:effectLst/>
                          <a:latin typeface="Arial"/>
                        </a:rPr>
                        <a:t>13</a:t>
                      </a:r>
                      <a:endParaRPr lang="en-US" sz="1000" b="1" i="0" u="none" strike="noStrike" dirty="0">
                        <a:solidFill>
                          <a:srgbClr val="000000"/>
                        </a:solidFill>
                        <a:effectLst/>
                        <a:latin typeface="Arial"/>
                      </a:endParaRP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ctr" rtl="0" fontAlgn="ctr"/>
                      <a:r>
                        <a:rPr lang="en-US" sz="1000" b="1" i="0" u="none" strike="noStrike" dirty="0">
                          <a:solidFill>
                            <a:srgbClr val="000000"/>
                          </a:solidFill>
                          <a:effectLst/>
                          <a:latin typeface="Arial"/>
                        </a:rPr>
                        <a:t>13</a:t>
                      </a: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ctr" rtl="0" fontAlgn="ctr"/>
                      <a:r>
                        <a:rPr lang="en-US" sz="1000" b="1" i="0" u="none" strike="noStrike">
                          <a:solidFill>
                            <a:srgbClr val="000000"/>
                          </a:solidFill>
                          <a:effectLst/>
                          <a:latin typeface="Arial"/>
                        </a:rPr>
                        <a:t>13</a:t>
                      </a: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r>
              <a:tr h="420952">
                <a:tc>
                  <a:txBody>
                    <a:bodyPr/>
                    <a:lstStyle/>
                    <a:p>
                      <a:pPr algn="ctr" rtl="0" fontAlgn="ctr"/>
                      <a:r>
                        <a:rPr lang="en-US" sz="1000" b="1" i="0" u="none" strike="noStrike" dirty="0">
                          <a:solidFill>
                            <a:srgbClr val="000000"/>
                          </a:solidFill>
                          <a:effectLst/>
                          <a:latin typeface="Arial"/>
                        </a:rPr>
                        <a:t>2</a:t>
                      </a: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rtl="0" fontAlgn="ctr"/>
                      <a:r>
                        <a:rPr lang="en-US" sz="1000" b="1" i="0" u="none" strike="noStrike">
                          <a:solidFill>
                            <a:srgbClr val="000000"/>
                          </a:solidFill>
                          <a:effectLst/>
                          <a:latin typeface="Arial"/>
                        </a:rPr>
                        <a:t>SBNA</a:t>
                      </a: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rtl="0" fontAlgn="ctr"/>
                      <a:r>
                        <a:rPr lang="en-US" sz="1000" b="1" i="0" u="none" strike="noStrike" dirty="0">
                          <a:solidFill>
                            <a:srgbClr val="000000"/>
                          </a:solidFill>
                          <a:effectLst/>
                          <a:latin typeface="Arial"/>
                        </a:rPr>
                        <a:t>Credit</a:t>
                      </a: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rtl="0" fontAlgn="ctr"/>
                      <a:r>
                        <a:rPr lang="en-US" sz="1000" b="0" i="0" u="none" strike="noStrike" dirty="0">
                          <a:solidFill>
                            <a:srgbClr val="000000"/>
                          </a:solidFill>
                          <a:effectLst/>
                          <a:latin typeface="Arial"/>
                        </a:rPr>
                        <a:t>Obligor Rating Exposure</a:t>
                      </a:r>
                      <a:r>
                        <a:rPr lang="en-US" sz="1000" b="0" i="0" u="none" strike="noStrike" baseline="30000" dirty="0">
                          <a:solidFill>
                            <a:srgbClr val="000000"/>
                          </a:solidFill>
                          <a:effectLst/>
                          <a:latin typeface="Arial"/>
                        </a:rPr>
                        <a:t>1</a:t>
                      </a:r>
                      <a:endParaRPr lang="en-US" sz="1000" b="0" i="0" u="none" strike="noStrike" dirty="0">
                        <a:solidFill>
                          <a:srgbClr val="000000"/>
                        </a:solidFill>
                        <a:effectLst/>
                        <a:latin typeface="Arial"/>
                      </a:endParaRP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rtl="0" fontAlgn="ctr"/>
                      <a:r>
                        <a:rPr lang="en-US" sz="1000" b="0" i="0" u="none" strike="noStrike">
                          <a:solidFill>
                            <a:srgbClr val="000000"/>
                          </a:solidFill>
                          <a:effectLst/>
                          <a:latin typeface="Arial"/>
                        </a:rPr>
                        <a:t>N/A</a:t>
                      </a: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c>
                  <a:txBody>
                    <a:bodyPr/>
                    <a:lstStyle/>
                    <a:p>
                      <a:pPr algn="ctr" rtl="0" fontAlgn="ctr"/>
                      <a:r>
                        <a:rPr lang="en-US" sz="1000" b="0" i="0" u="none" strike="noStrike">
                          <a:solidFill>
                            <a:srgbClr val="000000"/>
                          </a:solidFill>
                          <a:effectLst/>
                          <a:latin typeface="Arial"/>
                        </a:rPr>
                        <a:t>&gt;0</a:t>
                      </a: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ctr" fontAlgn="ctr"/>
                      <a:endParaRPr lang="en-US" sz="1000" b="0" i="0" u="none" strike="noStrike">
                        <a:solidFill>
                          <a:srgbClr val="000000"/>
                        </a:solidFill>
                        <a:effectLst/>
                        <a:latin typeface="Arial"/>
                      </a:endParaRP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tcPr>
                </a:tc>
                <a:tc>
                  <a:txBody>
                    <a:bodyPr/>
                    <a:lstStyle/>
                    <a:p>
                      <a:pPr algn="ctr" rtl="0" fontAlgn="ctr"/>
                      <a:r>
                        <a:rPr lang="en-US" sz="1000" b="1" i="0" u="none" strike="noStrike" dirty="0" smtClean="0">
                          <a:solidFill>
                            <a:srgbClr val="000000"/>
                          </a:solidFill>
                          <a:effectLst/>
                          <a:latin typeface="Arial"/>
                        </a:rPr>
                        <a:t>7</a:t>
                      </a:r>
                      <a:endParaRPr lang="en-US" sz="1000" b="1" i="0" u="none" strike="noStrike" dirty="0">
                        <a:solidFill>
                          <a:srgbClr val="000000"/>
                        </a:solidFill>
                        <a:effectLst/>
                        <a:latin typeface="Arial"/>
                      </a:endParaRP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ctr" rtl="0" fontAlgn="ctr"/>
                      <a:r>
                        <a:rPr lang="en-US" sz="1000" b="1" i="0" u="none" strike="noStrike">
                          <a:solidFill>
                            <a:srgbClr val="000000"/>
                          </a:solidFill>
                          <a:effectLst/>
                          <a:latin typeface="Arial"/>
                        </a:rPr>
                        <a:t>7</a:t>
                      </a: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ctr" rtl="0" fontAlgn="ctr"/>
                      <a:r>
                        <a:rPr lang="en-US" sz="1000" b="1" i="0" u="none" strike="noStrike">
                          <a:solidFill>
                            <a:srgbClr val="000000"/>
                          </a:solidFill>
                          <a:effectLst/>
                          <a:latin typeface="Arial"/>
                        </a:rPr>
                        <a:t>5</a:t>
                      </a: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r>
              <a:tr h="161905">
                <a:tc>
                  <a:txBody>
                    <a:bodyPr/>
                    <a:lstStyle/>
                    <a:p>
                      <a:pPr algn="ctr" fontAlgn="ctr"/>
                      <a:endParaRPr lang="en-US" sz="800" b="0" i="0" u="none" strike="noStrike" dirty="0">
                        <a:solidFill>
                          <a:srgbClr val="000000"/>
                        </a:solidFill>
                        <a:effectLst/>
                        <a:latin typeface="Arial"/>
                      </a:endParaRPr>
                    </a:p>
                  </a:txBody>
                  <a:tcPr marL="9510" marR="9510" marT="9510" marB="0" anchor="ctr">
                    <a:lnL>
                      <a:noFill/>
                    </a:lnL>
                    <a:lnR>
                      <a:noFill/>
                    </a:lnR>
                    <a:lnT w="6350" cap="flat" cmpd="sng" algn="ctr">
                      <a:solidFill>
                        <a:srgbClr val="A6A6A6"/>
                      </a:solidFill>
                      <a:prstDash val="solid"/>
                      <a:round/>
                      <a:headEnd type="none" w="med" len="med"/>
                      <a:tailEnd type="none" w="med" len="med"/>
                    </a:lnT>
                    <a:lnB>
                      <a:noFill/>
                    </a:lnB>
                  </a:tcPr>
                </a:tc>
                <a:tc>
                  <a:txBody>
                    <a:bodyPr/>
                    <a:lstStyle/>
                    <a:p>
                      <a:endParaRPr lang="en-US"/>
                    </a:p>
                  </a:txBody>
                  <a:tcPr marL="9510" marR="9510" marT="9510" marB="0" anchor="ctr">
                    <a:lnL>
                      <a:noFill/>
                    </a:lnL>
                    <a:lnR>
                      <a:noFill/>
                    </a:lnR>
                    <a:lnT w="6350" cap="flat" cmpd="sng" algn="ctr">
                      <a:solidFill>
                        <a:srgbClr val="A6A6A6"/>
                      </a:solidFill>
                      <a:prstDash val="solid"/>
                      <a:round/>
                      <a:headEnd type="none" w="med" len="med"/>
                      <a:tailEnd type="none" w="med" len="med"/>
                    </a:lnT>
                    <a:lnB>
                      <a:noFill/>
                    </a:lnB>
                  </a:tcPr>
                </a:tc>
                <a:tc>
                  <a:txBody>
                    <a:bodyPr/>
                    <a:lstStyle/>
                    <a:p>
                      <a:endParaRPr lang="en-US"/>
                    </a:p>
                  </a:txBody>
                  <a:tcPr marL="9510" marR="9510" marT="9510" marB="0" anchor="ctr">
                    <a:lnL>
                      <a:noFill/>
                    </a:lnL>
                    <a:lnR>
                      <a:noFill/>
                    </a:lnR>
                    <a:lnT w="6350" cap="flat" cmpd="sng" algn="ctr">
                      <a:solidFill>
                        <a:srgbClr val="A6A6A6"/>
                      </a:solidFill>
                      <a:prstDash val="solid"/>
                      <a:round/>
                      <a:headEnd type="none" w="med" len="med"/>
                      <a:tailEnd type="none" w="med" len="med"/>
                    </a:lnT>
                    <a:lnB>
                      <a:noFill/>
                    </a:lnB>
                  </a:tcPr>
                </a:tc>
                <a:tc>
                  <a:txBody>
                    <a:bodyPr/>
                    <a:lstStyle/>
                    <a:p>
                      <a:pPr algn="l" fontAlgn="ctr"/>
                      <a:endParaRPr lang="en-US" sz="800" b="0" i="0" u="none" strike="noStrike">
                        <a:solidFill>
                          <a:srgbClr val="000000"/>
                        </a:solidFill>
                        <a:effectLst/>
                        <a:latin typeface="Arial"/>
                      </a:endParaRPr>
                    </a:p>
                  </a:txBody>
                  <a:tcPr marL="9510" marR="9510" marT="9510" marB="0" anchor="ctr">
                    <a:lnL>
                      <a:noFill/>
                    </a:lnL>
                    <a:lnR>
                      <a:noFill/>
                    </a:lnR>
                    <a:lnT w="6350" cap="flat" cmpd="sng" algn="ctr">
                      <a:solidFill>
                        <a:srgbClr val="A6A6A6"/>
                      </a:solidFill>
                      <a:prstDash val="solid"/>
                      <a:round/>
                      <a:headEnd type="none" w="med" len="med"/>
                      <a:tailEnd type="none" w="med" len="med"/>
                    </a:lnT>
                    <a:lnB>
                      <a:noFill/>
                    </a:lnB>
                  </a:tcPr>
                </a:tc>
                <a:tc>
                  <a:txBody>
                    <a:bodyPr/>
                    <a:lstStyle/>
                    <a:p>
                      <a:pPr algn="l" fontAlgn="ctr"/>
                      <a:endParaRPr lang="en-US" sz="800" b="0" i="0" u="none" strike="noStrike">
                        <a:solidFill>
                          <a:srgbClr val="000000"/>
                        </a:solidFill>
                        <a:effectLst/>
                        <a:latin typeface="Arial"/>
                      </a:endParaRPr>
                    </a:p>
                  </a:txBody>
                  <a:tcPr marL="9510" marR="9510" marT="9510" marB="0" anchor="ctr">
                    <a:lnL>
                      <a:noFill/>
                    </a:lnL>
                    <a:lnR>
                      <a:noFill/>
                    </a:lnR>
                    <a:lnT w="6350" cap="flat" cmpd="sng" algn="ctr">
                      <a:solidFill>
                        <a:srgbClr val="A6A6A6"/>
                      </a:solidFill>
                      <a:prstDash val="solid"/>
                      <a:round/>
                      <a:headEnd type="none" w="med" len="med"/>
                      <a:tailEnd type="none" w="med" len="med"/>
                    </a:lnT>
                    <a:lnB>
                      <a:noFill/>
                    </a:lnB>
                  </a:tcPr>
                </a:tc>
                <a:tc>
                  <a:txBody>
                    <a:bodyPr/>
                    <a:lstStyle/>
                    <a:p>
                      <a:pPr algn="l" fontAlgn="ctr"/>
                      <a:endParaRPr lang="en-US" sz="800" b="0" i="0" u="none" strike="noStrike">
                        <a:solidFill>
                          <a:srgbClr val="000000"/>
                        </a:solidFill>
                        <a:effectLst/>
                        <a:latin typeface="Arial"/>
                      </a:endParaRPr>
                    </a:p>
                  </a:txBody>
                  <a:tcPr marL="9510" marR="9510" marT="9510" marB="0" anchor="ctr">
                    <a:lnL>
                      <a:noFill/>
                    </a:lnL>
                    <a:lnR>
                      <a:noFill/>
                    </a:lnR>
                    <a:lnT w="6350" cap="flat" cmpd="sng" algn="ctr">
                      <a:solidFill>
                        <a:srgbClr val="A6A6A6"/>
                      </a:solidFill>
                      <a:prstDash val="solid"/>
                      <a:round/>
                      <a:headEnd type="none" w="med" len="med"/>
                      <a:tailEnd type="none" w="med" len="med"/>
                    </a:lnT>
                    <a:lnB>
                      <a:noFill/>
                    </a:lnB>
                  </a:tcPr>
                </a:tc>
                <a:tc>
                  <a:txBody>
                    <a:bodyPr/>
                    <a:lstStyle/>
                    <a:p>
                      <a:pPr algn="l" fontAlgn="ctr"/>
                      <a:endParaRPr lang="en-US" sz="800" b="0" i="0" u="none" strike="noStrike">
                        <a:solidFill>
                          <a:srgbClr val="000000"/>
                        </a:solidFill>
                        <a:effectLst/>
                        <a:latin typeface="Arial"/>
                      </a:endParaRPr>
                    </a:p>
                  </a:txBody>
                  <a:tcPr marL="9510" marR="9510" marT="9510" marB="0" anchor="ctr">
                    <a:lnL>
                      <a:noFill/>
                    </a:lnL>
                    <a:lnR>
                      <a:noFill/>
                    </a:lnR>
                    <a:lnT>
                      <a:noFill/>
                    </a:lnT>
                    <a:lnB>
                      <a:noFill/>
                    </a:lnB>
                  </a:tcPr>
                </a:tc>
                <a:tc>
                  <a:txBody>
                    <a:bodyPr/>
                    <a:lstStyle/>
                    <a:p>
                      <a:pPr algn="l" fontAlgn="ctr"/>
                      <a:endParaRPr lang="en-US" sz="800" b="0" i="0" u="none" strike="noStrike" dirty="0">
                        <a:solidFill>
                          <a:srgbClr val="000000"/>
                        </a:solidFill>
                        <a:effectLst/>
                        <a:latin typeface="Arial"/>
                      </a:endParaRPr>
                    </a:p>
                  </a:txBody>
                  <a:tcPr marL="9510" marR="9510" marT="9510" marB="0" anchor="ctr">
                    <a:lnL>
                      <a:noFill/>
                    </a:lnL>
                    <a:lnR>
                      <a:noFill/>
                    </a:lnR>
                    <a:lnT w="6350" cap="flat" cmpd="sng" algn="ctr">
                      <a:solidFill>
                        <a:srgbClr val="A6A6A6"/>
                      </a:solidFill>
                      <a:prstDash val="solid"/>
                      <a:round/>
                      <a:headEnd type="none" w="med" len="med"/>
                      <a:tailEnd type="none" w="med" len="med"/>
                    </a:lnT>
                    <a:lnB>
                      <a:noFill/>
                    </a:lnB>
                  </a:tcPr>
                </a:tc>
                <a:tc>
                  <a:txBody>
                    <a:bodyPr/>
                    <a:lstStyle/>
                    <a:p>
                      <a:pPr algn="l" fontAlgn="ctr"/>
                      <a:endParaRPr lang="en-US" sz="800" b="0" i="0" u="none" strike="noStrike">
                        <a:solidFill>
                          <a:srgbClr val="000000"/>
                        </a:solidFill>
                        <a:effectLst/>
                        <a:latin typeface="Arial"/>
                      </a:endParaRPr>
                    </a:p>
                  </a:txBody>
                  <a:tcPr marL="9510" marR="9510" marT="9510" marB="0" anchor="ctr">
                    <a:lnL>
                      <a:noFill/>
                    </a:lnL>
                    <a:lnR>
                      <a:noFill/>
                    </a:lnR>
                    <a:lnT w="6350" cap="flat" cmpd="sng" algn="ctr">
                      <a:solidFill>
                        <a:srgbClr val="A6A6A6"/>
                      </a:solidFill>
                      <a:prstDash val="solid"/>
                      <a:round/>
                      <a:headEnd type="none" w="med" len="med"/>
                      <a:tailEnd type="none" w="med" len="med"/>
                    </a:lnT>
                    <a:lnB>
                      <a:noFill/>
                    </a:lnB>
                  </a:tcPr>
                </a:tc>
                <a:tc>
                  <a:txBody>
                    <a:bodyPr/>
                    <a:lstStyle/>
                    <a:p>
                      <a:pPr algn="l" fontAlgn="ctr"/>
                      <a:endParaRPr lang="en-US" sz="800" b="0" i="0" u="none" strike="noStrike" dirty="0">
                        <a:solidFill>
                          <a:srgbClr val="000000"/>
                        </a:solidFill>
                        <a:effectLst/>
                        <a:latin typeface="Arial"/>
                      </a:endParaRPr>
                    </a:p>
                  </a:txBody>
                  <a:tcPr marL="9510" marR="9510" marT="9510" marB="0" anchor="ctr">
                    <a:lnL>
                      <a:noFill/>
                    </a:lnL>
                    <a:lnR>
                      <a:noFill/>
                    </a:lnR>
                    <a:lnT w="6350" cap="flat" cmpd="sng" algn="ctr">
                      <a:solidFill>
                        <a:srgbClr val="A6A6A6"/>
                      </a:solidFill>
                      <a:prstDash val="solid"/>
                      <a:round/>
                      <a:headEnd type="none" w="med" len="med"/>
                      <a:tailEnd type="none" w="med" len="med"/>
                    </a:lnT>
                    <a:lnB>
                      <a:noFill/>
                    </a:lnB>
                  </a:tcPr>
                </a:tc>
              </a:tr>
            </a:tbl>
          </a:graphicData>
        </a:graphic>
      </p:graphicFrame>
    </p:spTree>
    <p:extLst>
      <p:ext uri="{BB962C8B-B14F-4D97-AF65-F5344CB8AC3E}">
        <p14:creationId xmlns:p14="http://schemas.microsoft.com/office/powerpoint/2010/main" val="14431950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258526" y="236424"/>
            <a:ext cx="8553951" cy="409984"/>
          </a:xfrm>
          <a:prstGeom prst="rect">
            <a:avLst/>
          </a:prstGeom>
          <a:noFill/>
        </p:spPr>
        <p:txBody>
          <a:bodyPr wrap="square" rtlCol="0">
            <a:spAutoFit/>
          </a:bodyPr>
          <a:lstStyle/>
          <a:p>
            <a:pPr eaLnBrk="1" hangingPunct="1">
              <a:lnSpc>
                <a:spcPct val="86000"/>
              </a:lnSpc>
            </a:pPr>
            <a:r>
              <a:rPr lang="en-US" b="1" dirty="0" smtClean="0">
                <a:solidFill>
                  <a:srgbClr val="000000"/>
                </a:solidFill>
                <a:latin typeface="Arial" panose="020B0604020202020204" pitchFamily="34" charset="0"/>
                <a:ea typeface="+mn-ea"/>
                <a:cs typeface="Arial" panose="020B0604020202020204" pitchFamily="34" charset="0"/>
              </a:rPr>
              <a:t>3. Risk </a:t>
            </a:r>
            <a:r>
              <a:rPr lang="en-US" b="1" dirty="0">
                <a:solidFill>
                  <a:srgbClr val="000000"/>
                </a:solidFill>
                <a:latin typeface="Arial" panose="020B0604020202020204" pitchFamily="34" charset="0"/>
                <a:ea typeface="+mn-ea"/>
                <a:cs typeface="Arial" panose="020B0604020202020204" pitchFamily="34" charset="0"/>
              </a:rPr>
              <a:t>Appetite </a:t>
            </a:r>
            <a:r>
              <a:rPr lang="en-US" b="1" dirty="0" smtClean="0">
                <a:solidFill>
                  <a:srgbClr val="000000"/>
                </a:solidFill>
                <a:latin typeface="Arial" panose="020B0604020202020204" pitchFamily="34" charset="0"/>
                <a:ea typeface="+mn-ea"/>
                <a:cs typeface="Arial" panose="020B0604020202020204" pitchFamily="34" charset="0"/>
              </a:rPr>
              <a:t>Statement – Metrics (1/3)</a:t>
            </a:r>
            <a:endParaRPr lang="en-US" b="1" dirty="0">
              <a:solidFill>
                <a:srgbClr val="000000"/>
              </a:solidFill>
              <a:latin typeface="Arial" panose="020B0604020202020204" pitchFamily="34" charset="0"/>
              <a:ea typeface="+mn-ea"/>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43145005"/>
              </p:ext>
            </p:extLst>
          </p:nvPr>
        </p:nvGraphicFramePr>
        <p:xfrm>
          <a:off x="349317" y="804138"/>
          <a:ext cx="8463159" cy="1578864"/>
        </p:xfrm>
        <a:graphic>
          <a:graphicData uri="http://schemas.openxmlformats.org/drawingml/2006/table">
            <a:tbl>
              <a:tblPr firstRow="1" bandRow="1"/>
              <a:tblGrid>
                <a:gridCol w="677121"/>
                <a:gridCol w="1535483"/>
                <a:gridCol w="628081"/>
                <a:gridCol w="759221"/>
                <a:gridCol w="683299"/>
                <a:gridCol w="683299"/>
                <a:gridCol w="835143"/>
                <a:gridCol w="683299"/>
                <a:gridCol w="105439"/>
                <a:gridCol w="624258"/>
                <a:gridCol w="624258"/>
                <a:gridCol w="624258"/>
              </a:tblGrid>
              <a:tr h="133194">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nSpc>
                          <a:spcPct val="100000"/>
                        </a:lnSpc>
                        <a:spcBef>
                          <a:spcPts val="200"/>
                        </a:spcBef>
                        <a:spcAft>
                          <a:spcPts val="200"/>
                        </a:spcAft>
                      </a:pPr>
                      <a:endParaRPr lang="en-US" sz="1000" b="1" dirty="0">
                        <a:solidFill>
                          <a:schemeClr val="tx1"/>
                        </a:solidFill>
                        <a:latin typeface="Arial" panose="020B0604020202020204" pitchFamily="34" charset="0"/>
                        <a:cs typeface="Arial" panose="020B0604020202020204" pitchFamily="34" charset="0"/>
                      </a:endParaRPr>
                    </a:p>
                  </a:txBody>
                  <a:tcPr marL="36576" marR="36576" marT="36576" marB="36576" anchor="b">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nSpc>
                          <a:spcPct val="100000"/>
                        </a:lnSpc>
                        <a:spcBef>
                          <a:spcPts val="200"/>
                        </a:spcBef>
                        <a:spcAft>
                          <a:spcPts val="200"/>
                        </a:spcAft>
                      </a:pPr>
                      <a:endParaRPr lang="en-US" sz="1000" b="1" dirty="0">
                        <a:solidFill>
                          <a:schemeClr val="tx1"/>
                        </a:solidFill>
                        <a:latin typeface="Arial" panose="020B0604020202020204" pitchFamily="34" charset="0"/>
                        <a:cs typeface="Arial" panose="020B0604020202020204" pitchFamily="34" charset="0"/>
                      </a:endParaRPr>
                    </a:p>
                  </a:txBody>
                  <a:tcPr marL="36576" marR="36576" marT="36576" marB="36576" anchor="b">
                    <a:lnL>
                      <a:noFill/>
                    </a:lnL>
                    <a:lnR w="12700" cap="flat" cmpd="sng" algn="ctr">
                      <a:solidFill>
                        <a:schemeClr val="bg1">
                          <a:lumMod val="75000"/>
                        </a:schemeClr>
                      </a:solidFill>
                      <a:prstDash val="solid"/>
                      <a:round/>
                      <a:headEnd type="none" w="med" len="med"/>
                      <a:tailEnd type="none" w="med" len="med"/>
                    </a:lnR>
                    <a:lnT w="190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algn="ctr" defTabSz="457200" rtl="0" eaLnBrk="1" latinLnBrk="0" hangingPunct="1">
                        <a:lnSpc>
                          <a:spcPct val="100000"/>
                        </a:lnSpc>
                        <a:spcBef>
                          <a:spcPts val="200"/>
                        </a:spcBef>
                        <a:spcAft>
                          <a:spcPts val="200"/>
                        </a:spcAft>
                      </a:pPr>
                      <a:r>
                        <a:rPr lang="en-US" sz="1000" b="1" kern="1200" dirty="0" smtClean="0">
                          <a:solidFill>
                            <a:srgbClr val="FF0000"/>
                          </a:solidFill>
                          <a:latin typeface="Arial" panose="020B0604020202020204" pitchFamily="34" charset="0"/>
                          <a:ea typeface="+mn-ea"/>
                          <a:cs typeface="Arial" panose="020B0604020202020204" pitchFamily="34" charset="0"/>
                        </a:rPr>
                        <a:t>Baseline scenario</a:t>
                      </a:r>
                      <a:endParaRPr lang="en-US" sz="1000" b="1" kern="1200" dirty="0">
                        <a:solidFill>
                          <a:srgbClr val="FF0000"/>
                        </a:solidFill>
                        <a:latin typeface="Arial" panose="020B0604020202020204" pitchFamily="34" charset="0"/>
                        <a:ea typeface="+mn-ea"/>
                        <a:cs typeface="Arial" panose="020B0604020202020204" pitchFamily="34" charset="0"/>
                      </a:endParaRPr>
                    </a:p>
                  </a:txBody>
                  <a:tcPr marL="36576" marR="36576" marT="36576" marB="36576">
                    <a:lnL w="1270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marL="0" algn="ctr" defTabSz="457200" rtl="0" eaLnBrk="1" latinLnBrk="0" hangingPunct="1"/>
                      <a:endParaRPr lang="en-US" sz="1100" b="1" kern="1200" dirty="0">
                        <a:solidFill>
                          <a:schemeClr val="tx1"/>
                        </a:solidFill>
                        <a:latin typeface="Arial" panose="020B0604020202020204" pitchFamily="34" charset="0"/>
                        <a:ea typeface="+mn-ea"/>
                        <a:cs typeface="Arial" panose="020B0604020202020204" pitchFamily="34" charset="0"/>
                      </a:endParaRPr>
                    </a:p>
                  </a:txBody>
                  <a:tcPr marL="45720" marR="45720">
                    <a:lnL w="12700" cmpd="sng">
                      <a:noFill/>
                      <a:prstDash val="solid"/>
                    </a:lnL>
                    <a:lnR w="12700" cmpd="sng">
                      <a:noFill/>
                      <a:prstDash val="solid"/>
                    </a:lnR>
                    <a:lnT w="19050" cap="flat" cmpd="sng" algn="ctr">
                      <a:no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pPr marL="0" indent="0" algn="ctr" defTabSz="457200" rtl="0" eaLnBrk="1" latinLnBrk="0" hangingPunct="1">
                        <a:buFont typeface="Arial" panose="020B0604020202020204" pitchFamily="34" charset="0"/>
                        <a:buNone/>
                      </a:pPr>
                      <a:endParaRPr lang="en-US" sz="1100" b="1" kern="1200" dirty="0">
                        <a:solidFill>
                          <a:schemeClr val="bg1"/>
                        </a:solidFill>
                        <a:latin typeface="Arial" panose="020B0604020202020204" pitchFamily="34" charset="0"/>
                        <a:ea typeface="+mn-ea"/>
                        <a:cs typeface="Arial" panose="020B0604020202020204" pitchFamily="34" charset="0"/>
                      </a:endParaRPr>
                    </a:p>
                  </a:txBody>
                  <a:tcPr marL="45720" marR="45720">
                    <a:lnL w="12700" cmpd="sng">
                      <a:noFill/>
                      <a:prstDash val="solid"/>
                    </a:lnL>
                    <a:lnR w="12700" cmpd="sng">
                      <a:noFill/>
                      <a:prstDash val="solid"/>
                    </a:lnR>
                    <a:lnT w="19050" cap="flat" cmpd="sng" algn="ctr">
                      <a:no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gridSpan="3">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1" kern="1200" dirty="0" smtClean="0">
                          <a:solidFill>
                            <a:srgbClr val="FF0000"/>
                          </a:solidFill>
                          <a:latin typeface="Arial" panose="020B0604020202020204" pitchFamily="34" charset="0"/>
                          <a:ea typeface="+mn-ea"/>
                          <a:cs typeface="Arial" panose="020B0604020202020204" pitchFamily="34" charset="0"/>
                        </a:rPr>
                        <a:t>BHC Stress scenario</a:t>
                      </a:r>
                    </a:p>
                  </a:txBody>
                  <a:tcPr marL="36576" marR="36576" marT="36576" marB="36576">
                    <a:lnL w="635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marL="0" algn="ctr" defTabSz="457200" rtl="0" eaLnBrk="1" latinLnBrk="0" hangingPunct="1"/>
                      <a:endParaRPr lang="en-US" sz="1100" b="1" kern="1200" dirty="0">
                        <a:solidFill>
                          <a:schemeClr val="tx1"/>
                        </a:solidFill>
                        <a:latin typeface="Arial" panose="020B0604020202020204" pitchFamily="34" charset="0"/>
                        <a:ea typeface="+mn-ea"/>
                        <a:cs typeface="Arial" panose="020B0604020202020204" pitchFamily="34" charset="0"/>
                      </a:endParaRPr>
                    </a:p>
                  </a:txBody>
                  <a:tcPr marL="45720" marR="45720">
                    <a:lnL w="12700" cmpd="sng">
                      <a:noFill/>
                      <a:prstDash val="solid"/>
                    </a:lnL>
                    <a:lnR w="12700" cmpd="sng">
                      <a:noFill/>
                      <a:prstDash val="solid"/>
                    </a:lnR>
                    <a:lnT w="19050" cap="flat" cmpd="sng" algn="ctr">
                      <a:no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pPr marL="0" indent="0" algn="ctr" defTabSz="457200" rtl="0" eaLnBrk="1" latinLnBrk="0" hangingPunct="1">
                        <a:buFont typeface="Arial" panose="020B0604020202020204" pitchFamily="34" charset="0"/>
                        <a:buNone/>
                      </a:pPr>
                      <a:endParaRPr lang="en-US" sz="1100" b="1" kern="1200" dirty="0">
                        <a:solidFill>
                          <a:schemeClr val="bg1"/>
                        </a:solidFill>
                        <a:latin typeface="Arial" panose="020B0604020202020204" pitchFamily="34" charset="0"/>
                        <a:ea typeface="+mn-ea"/>
                        <a:cs typeface="Arial" panose="020B0604020202020204" pitchFamily="34" charset="0"/>
                      </a:endParaRPr>
                    </a:p>
                  </a:txBody>
                  <a:tcPr marL="45720" marR="45720">
                    <a:lnL w="12700" cmpd="sng">
                      <a:noFill/>
                      <a:prstDash val="soli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endParaRPr lang="en-US" sz="1000" b="1" kern="1200" dirty="0" smtClean="0">
                        <a:solidFill>
                          <a:srgbClr val="FF0000"/>
                        </a:solidFill>
                        <a:latin typeface="Arial" panose="020B0604020202020204" pitchFamily="34" charset="0"/>
                        <a:ea typeface="+mn-ea"/>
                        <a:cs typeface="Arial" panose="020B0604020202020204" pitchFamily="34" charset="0"/>
                      </a:endParaRPr>
                    </a:p>
                  </a:txBody>
                  <a:tcPr marL="36576" marR="36576" marT="36576" marB="36576">
                    <a:lnL w="1270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endParaRPr lang="en-US" sz="1000" b="1" kern="1200" dirty="0" smtClean="0">
                        <a:solidFill>
                          <a:srgbClr val="FF0000"/>
                        </a:solidFill>
                        <a:latin typeface="Arial" panose="020B0604020202020204" pitchFamily="34" charset="0"/>
                        <a:ea typeface="+mn-ea"/>
                        <a:cs typeface="Arial" panose="020B0604020202020204" pitchFamily="34" charset="0"/>
                      </a:endParaRPr>
                    </a:p>
                  </a:txBody>
                  <a:tcPr marL="36576" marR="36576" marT="36576" marB="36576">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endParaRPr lang="en-US" sz="1000" b="1" kern="1200" dirty="0" smtClean="0">
                        <a:solidFill>
                          <a:srgbClr val="FF0000"/>
                        </a:solidFill>
                        <a:latin typeface="Arial" panose="020B0604020202020204" pitchFamily="34" charset="0"/>
                        <a:ea typeface="+mn-ea"/>
                        <a:cs typeface="Arial" panose="020B0604020202020204" pitchFamily="34" charset="0"/>
                      </a:endParaRPr>
                    </a:p>
                  </a:txBody>
                  <a:tcPr marL="36576" marR="36576" marT="36576" marB="36576">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endParaRPr lang="en-US" sz="1000" b="1" kern="1200" dirty="0" smtClean="0">
                        <a:solidFill>
                          <a:srgbClr val="FF0000"/>
                        </a:solidFill>
                        <a:latin typeface="Arial" panose="020B0604020202020204" pitchFamily="34" charset="0"/>
                        <a:ea typeface="+mn-ea"/>
                        <a:cs typeface="Arial" panose="020B0604020202020204" pitchFamily="34" charset="0"/>
                      </a:endParaRPr>
                    </a:p>
                  </a:txBody>
                  <a:tcPr marL="36576" marR="36576" marT="36576" marB="36576">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247638">
                <a:tc grid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18288" algn="l" rtl="0" fontAlgn="ctr"/>
                      <a:r>
                        <a:rPr lang="en-US" sz="1000" b="1" i="0" u="none" strike="noStrike" dirty="0" smtClean="0">
                          <a:solidFill>
                            <a:srgbClr val="FF0000"/>
                          </a:solidFill>
                          <a:effectLst/>
                          <a:latin typeface="Arial"/>
                        </a:rPr>
                        <a:t>Monthly Metrics</a:t>
                      </a:r>
                      <a:endParaRPr lang="en-US" sz="1000" b="1" i="0" u="none" strike="noStrike" dirty="0">
                        <a:solidFill>
                          <a:srgbClr val="FF0000"/>
                        </a:solidFill>
                        <a:effectLst/>
                        <a:latin typeface="Arial"/>
                      </a:endParaRPr>
                    </a:p>
                  </a:txBody>
                  <a:tcPr marL="36576" marR="36576" marT="36576" marB="36576" anchor="ctr">
                    <a:lnL w="635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nSpc>
                          <a:spcPct val="100000"/>
                        </a:lnSpc>
                        <a:spcBef>
                          <a:spcPts val="200"/>
                        </a:spcBef>
                        <a:spcAft>
                          <a:spcPts val="200"/>
                        </a:spcAft>
                      </a:pPr>
                      <a:endParaRPr lang="en-US" sz="1000" b="1" dirty="0">
                        <a:solidFill>
                          <a:schemeClr val="tx1"/>
                        </a:solidFill>
                        <a:latin typeface="Arial" panose="020B0604020202020204" pitchFamily="34" charset="0"/>
                        <a:cs typeface="Arial" panose="020B0604020202020204" pitchFamily="34" charset="0"/>
                      </a:endParaRPr>
                    </a:p>
                  </a:txBody>
                  <a:tcPr marL="36576" marR="36576" marT="36576" marB="36576" anchor="b">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Base</a:t>
                      </a:r>
                      <a:r>
                        <a:rPr lang="en-US" sz="1000" b="1" kern="1200" baseline="30000" dirty="0" smtClean="0">
                          <a:solidFill>
                            <a:schemeClr val="tx1"/>
                          </a:solidFill>
                          <a:latin typeface="Arial" panose="020B0604020202020204" pitchFamily="34" charset="0"/>
                          <a:ea typeface="+mn-ea"/>
                          <a:cs typeface="Arial" panose="020B0604020202020204" pitchFamily="34" charset="0"/>
                        </a:rPr>
                        <a:t>1</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36576" marR="36576" marT="36576" marB="36576" anchor="ctr">
                    <a:lnL w="1270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Amber trigger</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36576" marR="36576" marT="36576" marB="36576"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latinLnBrk="0" hangingPunct="1">
                        <a:lnSpc>
                          <a:spcPct val="100000"/>
                        </a:lnSpc>
                        <a:spcBef>
                          <a:spcPts val="200"/>
                        </a:spcBef>
                        <a:spcAft>
                          <a:spcPts val="200"/>
                        </a:spcAft>
                        <a:buFont typeface="Arial" panose="020B0604020202020204" pitchFamily="34" charset="0"/>
                        <a:buNone/>
                      </a:pPr>
                      <a:r>
                        <a:rPr lang="en-US" sz="1000" b="1" kern="1200" dirty="0" smtClean="0">
                          <a:solidFill>
                            <a:schemeClr val="bg1"/>
                          </a:solidFill>
                          <a:latin typeface="Arial" panose="020B0604020202020204" pitchFamily="34" charset="0"/>
                          <a:ea typeface="+mn-ea"/>
                          <a:cs typeface="Arial" panose="020B0604020202020204" pitchFamily="34" charset="0"/>
                        </a:rPr>
                        <a:t>Red limit</a:t>
                      </a:r>
                      <a:endParaRPr lang="en-US" sz="1000" b="1" kern="1200" dirty="0">
                        <a:solidFill>
                          <a:schemeClr val="bg1"/>
                        </a:solidFill>
                        <a:latin typeface="Arial" panose="020B0604020202020204" pitchFamily="34" charset="0"/>
                        <a:ea typeface="+mn-ea"/>
                        <a:cs typeface="Arial" panose="020B0604020202020204" pitchFamily="34" charset="0"/>
                      </a:endParaRPr>
                    </a:p>
                  </a:txBody>
                  <a:tcPr marL="36576" marR="36576" marT="36576" marB="36576"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1" kern="1200" dirty="0" smtClean="0">
                          <a:solidFill>
                            <a:schemeClr val="tx1"/>
                          </a:solidFill>
                          <a:latin typeface="Arial" panose="020B0604020202020204" pitchFamily="34" charset="0"/>
                          <a:ea typeface="+mn-ea"/>
                          <a:cs typeface="Arial" panose="020B0604020202020204" pitchFamily="34" charset="0"/>
                        </a:rPr>
                        <a:t>BHC</a:t>
                      </a:r>
                      <a:r>
                        <a:rPr lang="en-US" sz="1000" b="1" kern="1200" baseline="0" dirty="0" smtClean="0">
                          <a:solidFill>
                            <a:schemeClr val="tx1"/>
                          </a:solidFill>
                          <a:latin typeface="Arial" panose="020B0604020202020204" pitchFamily="34" charset="0"/>
                          <a:ea typeface="+mn-ea"/>
                          <a:cs typeface="Arial" panose="020B0604020202020204" pitchFamily="34" charset="0"/>
                        </a:rPr>
                        <a:t> Stress</a:t>
                      </a:r>
                      <a:r>
                        <a:rPr lang="en-US" sz="1000" b="1" kern="1200" baseline="30000" dirty="0" smtClean="0">
                          <a:solidFill>
                            <a:schemeClr val="tx1"/>
                          </a:solidFill>
                          <a:latin typeface="Arial" panose="020B0604020202020204" pitchFamily="34" charset="0"/>
                          <a:ea typeface="+mn-ea"/>
                          <a:cs typeface="Arial" panose="020B0604020202020204" pitchFamily="34" charset="0"/>
                        </a:rPr>
                        <a:t>1</a:t>
                      </a:r>
                      <a:endParaRPr lang="en-US" sz="1000" b="1" kern="1200" dirty="0" smtClean="0">
                        <a:solidFill>
                          <a:schemeClr val="tx1"/>
                        </a:solidFill>
                        <a:latin typeface="Arial" panose="020B0604020202020204" pitchFamily="34" charset="0"/>
                        <a:ea typeface="+mn-ea"/>
                        <a:cs typeface="Arial" panose="020B0604020202020204" pitchFamily="34" charset="0"/>
                      </a:endParaRPr>
                    </a:p>
                  </a:txBody>
                  <a:tcPr marL="36576" marR="36576" marT="36576" marB="36576"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Amber trigger</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36576" marR="36576" marT="36576" marB="36576"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latinLnBrk="0" hangingPunct="1">
                        <a:lnSpc>
                          <a:spcPct val="100000"/>
                        </a:lnSpc>
                        <a:spcBef>
                          <a:spcPts val="200"/>
                        </a:spcBef>
                        <a:spcAft>
                          <a:spcPts val="200"/>
                        </a:spcAft>
                        <a:buFont typeface="Arial" panose="020B0604020202020204" pitchFamily="34" charset="0"/>
                        <a:buNone/>
                      </a:pPr>
                      <a:r>
                        <a:rPr lang="en-US" sz="1000" b="1" kern="1200" dirty="0" smtClean="0">
                          <a:solidFill>
                            <a:schemeClr val="bg1"/>
                          </a:solidFill>
                          <a:latin typeface="Arial" panose="020B0604020202020204" pitchFamily="34" charset="0"/>
                          <a:ea typeface="+mn-ea"/>
                          <a:cs typeface="Arial" panose="020B0604020202020204" pitchFamily="34" charset="0"/>
                        </a:rPr>
                        <a:t>Red limit</a:t>
                      </a:r>
                      <a:endParaRPr lang="en-US" sz="1000" b="1" kern="1200" dirty="0">
                        <a:solidFill>
                          <a:schemeClr val="bg1"/>
                        </a:solidFill>
                        <a:latin typeface="Arial" panose="020B0604020202020204" pitchFamily="34" charset="0"/>
                        <a:ea typeface="+mn-ea"/>
                        <a:cs typeface="Arial" panose="020B0604020202020204" pitchFamily="34" charset="0"/>
                      </a:endParaRPr>
                    </a:p>
                  </a:txBody>
                  <a:tcPr marL="36576" marR="36576" marT="36576" marB="36576" anchor="ctr">
                    <a:lnL w="635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indent="0" algn="ctr" defTabSz="457200" rtl="0" eaLnBrk="1" latinLnBrk="0" hangingPunct="1">
                        <a:lnSpc>
                          <a:spcPct val="100000"/>
                        </a:lnSpc>
                        <a:spcBef>
                          <a:spcPts val="200"/>
                        </a:spcBef>
                        <a:spcAft>
                          <a:spcPts val="200"/>
                        </a:spcAft>
                        <a:buFont typeface="Arial" panose="020B0604020202020204" pitchFamily="34" charset="0"/>
                        <a:buNone/>
                      </a:pPr>
                      <a:endParaRPr lang="en-US" sz="1000" b="1" kern="1200" dirty="0">
                        <a:solidFill>
                          <a:schemeClr val="bg1"/>
                        </a:solidFill>
                        <a:latin typeface="Arial" panose="020B0604020202020204" pitchFamily="34" charset="0"/>
                        <a:ea typeface="+mn-ea"/>
                        <a:cs typeface="Arial" panose="020B0604020202020204" pitchFamily="34" charset="0"/>
                      </a:endParaRPr>
                    </a:p>
                  </a:txBody>
                  <a:tcPr marL="36576" marR="36576" marT="36576" marB="36576"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Oct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36576" marR="36576" marT="36576" marB="36576"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Sep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36576" marR="36576" marT="36576" marB="36576" anchor="ctr">
                    <a:lnL w="1270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Aug</a:t>
                      </a:r>
                      <a:r>
                        <a:rPr lang="en-US" sz="1000" b="1" kern="1200" baseline="0" dirty="0" smtClean="0">
                          <a:solidFill>
                            <a:schemeClr val="tx1"/>
                          </a:solidFill>
                          <a:latin typeface="Arial" panose="020B0604020202020204" pitchFamily="34" charset="0"/>
                          <a:ea typeface="+mn-ea"/>
                          <a:cs typeface="Arial" panose="020B0604020202020204" pitchFamily="34" charset="0"/>
                        </a:rPr>
                        <a:t>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36576" marR="36576" marT="36576" marB="36576"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233989">
                <a:tc rowSpan="4">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SHUSA Capital</a:t>
                      </a:r>
                      <a:r>
                        <a:rPr lang="en-US" sz="1000" b="1" baseline="0" dirty="0" smtClean="0">
                          <a:solidFill>
                            <a:schemeClr val="tx1"/>
                          </a:solidFill>
                          <a:latin typeface="Arial" panose="020B0604020202020204" pitchFamily="34" charset="0"/>
                          <a:cs typeface="Arial" panose="020B0604020202020204" pitchFamily="34" charset="0"/>
                        </a:rPr>
                        <a:t> adequacy</a:t>
                      </a:r>
                    </a:p>
                    <a:p>
                      <a:pPr marL="0" marR="0" indent="0" algn="l" defTabSz="457200" rtl="0" eaLnBrk="1" fontAlgn="auto" latinLnBrk="0" hangingPunct="1">
                        <a:lnSpc>
                          <a:spcPct val="100000"/>
                        </a:lnSpc>
                        <a:spcBef>
                          <a:spcPts val="0"/>
                        </a:spcBef>
                        <a:spcAft>
                          <a:spcPts val="0"/>
                        </a:spcAft>
                        <a:buClrTx/>
                        <a:buSzTx/>
                        <a:buFontTx/>
                        <a:buNone/>
                        <a:tabLst/>
                        <a:defRPr/>
                      </a:pPr>
                      <a:r>
                        <a:rPr lang="en-US" sz="1000" b="1" baseline="0" dirty="0" smtClean="0">
                          <a:solidFill>
                            <a:schemeClr val="tx1"/>
                          </a:solidFill>
                          <a:latin typeface="Arial" panose="020B0604020202020204" pitchFamily="34" charset="0"/>
                          <a:cs typeface="Arial" panose="020B0604020202020204" pitchFamily="34" charset="0"/>
                        </a:rPr>
                        <a:t>(ratios)</a:t>
                      </a:r>
                      <a:r>
                        <a:rPr lang="en-US" sz="1000" baseline="30000" dirty="0" smtClean="0">
                          <a:latin typeface="Arial" panose="020B0604020202020204" pitchFamily="34" charset="0"/>
                          <a:cs typeface="Arial" panose="020B0604020202020204" pitchFamily="34" charset="0"/>
                        </a:rPr>
                        <a:t> 3</a:t>
                      </a:r>
                      <a:endParaRPr lang="en-US" sz="1000" b="0" i="0" dirty="0" smtClean="0">
                        <a:solidFill>
                          <a:schemeClr val="tx1"/>
                        </a:solidFill>
                        <a:latin typeface="Arial" panose="020B0604020202020204" pitchFamily="34" charset="0"/>
                        <a:cs typeface="Arial" panose="020B0604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0" i="0" dirty="0" smtClean="0">
                          <a:solidFill>
                            <a:schemeClr val="tx1"/>
                          </a:solidFill>
                          <a:latin typeface="Arial" panose="020B0604020202020204" pitchFamily="34" charset="0"/>
                          <a:cs typeface="Arial" panose="020B0604020202020204" pitchFamily="34" charset="0"/>
                        </a:rPr>
                        <a:t>*Common Equity</a:t>
                      </a:r>
                      <a:r>
                        <a:rPr lang="en-US" sz="1000" b="0" i="0" baseline="0" dirty="0" smtClean="0">
                          <a:solidFill>
                            <a:schemeClr val="tx1"/>
                          </a:solidFill>
                          <a:latin typeface="Arial" panose="020B0604020202020204" pitchFamily="34" charset="0"/>
                          <a:cs typeface="Arial" panose="020B0604020202020204" pitchFamily="34" charset="0"/>
                        </a:rPr>
                        <a:t> Tier 1</a:t>
                      </a:r>
                      <a:r>
                        <a:rPr lang="en-US" sz="1000" baseline="30000" dirty="0" smtClean="0">
                          <a:latin typeface="Arial" panose="020B0604020202020204" pitchFamily="34" charset="0"/>
                          <a:cs typeface="Arial" panose="020B0604020202020204" pitchFamily="34" charset="0"/>
                        </a:rPr>
                        <a:t>2</a:t>
                      </a:r>
                      <a:endParaRPr lang="en-US" sz="1000" b="0" i="0" dirty="0" smtClean="0">
                        <a:solidFill>
                          <a:schemeClr val="tx1"/>
                        </a:solidFill>
                        <a:latin typeface="Arial" panose="020B0604020202020204" pitchFamily="34" charset="0"/>
                        <a:cs typeface="Arial" panose="020B0604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lnSpc>
                          <a:spcPct val="100000"/>
                        </a:lnSpc>
                      </a:pPr>
                      <a:r>
                        <a:rPr lang="en-US" sz="1000" b="0" dirty="0" smtClean="0">
                          <a:latin typeface="Arial" panose="020B0604020202020204" pitchFamily="34" charset="0"/>
                          <a:cs typeface="Arial" panose="020B0604020202020204" pitchFamily="34" charset="0"/>
                        </a:rPr>
                        <a:t>12.24%</a:t>
                      </a: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u="sng" dirty="0" smtClean="0">
                          <a:latin typeface="Arial" panose="020B0604020202020204" pitchFamily="34" charset="0"/>
                          <a:cs typeface="Arial" panose="020B0604020202020204" pitchFamily="34" charset="0"/>
                        </a:rPr>
                        <a:t>&lt;</a:t>
                      </a:r>
                      <a:r>
                        <a:rPr lang="en-US" sz="1000" b="0" i="0" kern="1200" dirty="0" smtClean="0">
                          <a:solidFill>
                            <a:schemeClr val="tx1"/>
                          </a:solidFill>
                          <a:latin typeface="Arial" panose="020B0604020202020204" pitchFamily="34" charset="0"/>
                          <a:ea typeface="+mn-ea"/>
                          <a:cs typeface="Arial" panose="020B0604020202020204" pitchFamily="34" charset="0"/>
                        </a:rPr>
                        <a:t>11.00%</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u="sng" dirty="0" smtClean="0">
                          <a:latin typeface="Arial" panose="020B0604020202020204" pitchFamily="34" charset="0"/>
                          <a:cs typeface="Arial" panose="020B0604020202020204" pitchFamily="34" charset="0"/>
                        </a:rPr>
                        <a:t>&lt;</a:t>
                      </a:r>
                      <a:r>
                        <a:rPr lang="en-US" sz="1000" b="0" i="0" kern="1200" dirty="0" smtClean="0">
                          <a:solidFill>
                            <a:schemeClr val="tx1"/>
                          </a:solidFill>
                          <a:latin typeface="Arial" panose="020B0604020202020204" pitchFamily="34" charset="0"/>
                          <a:ea typeface="+mn-ea"/>
                          <a:cs typeface="Arial" panose="020B0604020202020204" pitchFamily="34" charset="0"/>
                        </a:rPr>
                        <a:t>10.25%</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rtl="0" fontAlgn="ctr">
                        <a:lnSpc>
                          <a:spcPct val="100000"/>
                        </a:lnSpc>
                      </a:pPr>
                      <a:r>
                        <a:rPr lang="en-US" sz="1000" b="0" i="0" u="none" strike="noStrike" dirty="0" smtClean="0">
                          <a:solidFill>
                            <a:srgbClr val="000000"/>
                          </a:solidFill>
                          <a:effectLst/>
                          <a:latin typeface="Arial"/>
                        </a:rPr>
                        <a:t>10.41%</a:t>
                      </a:r>
                      <a:endParaRPr lang="en-US" sz="1000" b="0"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rtl="0" fontAlgn="ctr">
                        <a:lnSpc>
                          <a:spcPct val="100000"/>
                        </a:lnSpc>
                      </a:pPr>
                      <a:r>
                        <a:rPr lang="en-US" sz="1000" u="sng" dirty="0" smtClean="0">
                          <a:latin typeface="Arial" panose="020B0604020202020204" pitchFamily="34" charset="0"/>
                          <a:cs typeface="Arial" panose="020B0604020202020204" pitchFamily="34" charset="0"/>
                        </a:rPr>
                        <a:t>&lt;</a:t>
                      </a:r>
                      <a:r>
                        <a:rPr lang="en-US" sz="1000" b="0" i="0" u="none" strike="noStrike" dirty="0" smtClean="0">
                          <a:solidFill>
                            <a:srgbClr val="000000"/>
                          </a:solidFill>
                          <a:effectLst/>
                          <a:latin typeface="Arial"/>
                        </a:rPr>
                        <a:t>7.30%</a:t>
                      </a:r>
                      <a:endParaRPr lang="en-US" sz="1000" b="0"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rtl="0" fontAlgn="ctr">
                        <a:lnSpc>
                          <a:spcPct val="100000"/>
                        </a:lnSpc>
                      </a:pPr>
                      <a:r>
                        <a:rPr lang="en-US" sz="1000" u="sng" dirty="0" smtClean="0">
                          <a:latin typeface="Arial" panose="020B0604020202020204" pitchFamily="34" charset="0"/>
                          <a:cs typeface="Arial" panose="020B0604020202020204" pitchFamily="34" charset="0"/>
                        </a:rPr>
                        <a:t>&lt;</a:t>
                      </a:r>
                      <a:r>
                        <a:rPr lang="en-US" sz="1000" b="0" i="0" u="none" strike="noStrike" dirty="0" smtClean="0">
                          <a:solidFill>
                            <a:srgbClr val="000000"/>
                          </a:solidFill>
                          <a:effectLst/>
                          <a:latin typeface="Arial"/>
                        </a:rPr>
                        <a:t>6.55%</a:t>
                      </a:r>
                      <a:endParaRPr lang="en-US" sz="1000" b="0"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rtl="0" fontAlgn="ctr">
                        <a:lnSpc>
                          <a:spcPct val="100000"/>
                        </a:lnSpc>
                      </a:pP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1" dirty="0" smtClean="0">
                          <a:latin typeface="Arial" panose="020B0604020202020204" pitchFamily="34" charset="0"/>
                          <a:cs typeface="Arial" panose="020B0604020202020204" pitchFamily="34" charset="0"/>
                        </a:rPr>
                        <a:t>14.10%</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14.12%</a:t>
                      </a:r>
                      <a:endParaRPr lang="en-US" sz="1000" b="0" dirty="0">
                        <a:latin typeface="Arial" panose="020B0604020202020204" pitchFamily="34" charset="0"/>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lnSpc>
                          <a:spcPct val="100000"/>
                        </a:lnSpc>
                      </a:pPr>
                      <a:r>
                        <a:rPr lang="en-US" sz="1000" b="0" dirty="0" smtClean="0">
                          <a:latin typeface="Arial" panose="020B0604020202020204" pitchFamily="34" charset="0"/>
                          <a:cs typeface="Arial" panose="020B0604020202020204" pitchFamily="34" charset="0"/>
                        </a:rPr>
                        <a:t>13.72%</a:t>
                      </a:r>
                      <a:endParaRPr lang="en-US" sz="1000" b="0" dirty="0">
                        <a:latin typeface="Arial" panose="020B0604020202020204" pitchFamily="34" charset="0"/>
                        <a:cs typeface="Arial" panose="020B0604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33989">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0" i="0" dirty="0" smtClean="0">
                          <a:solidFill>
                            <a:schemeClr val="tx1"/>
                          </a:solidFill>
                          <a:latin typeface="Arial" panose="020B0604020202020204" pitchFamily="34" charset="0"/>
                          <a:cs typeface="Arial" panose="020B0604020202020204" pitchFamily="34" charset="0"/>
                        </a:rPr>
                        <a:t>*Total Risk-based Capital</a:t>
                      </a:r>
                      <a:r>
                        <a:rPr lang="en-US" sz="1000" baseline="30000" dirty="0" smtClean="0">
                          <a:latin typeface="Arial" panose="020B0604020202020204" pitchFamily="34" charset="0"/>
                          <a:cs typeface="Arial" panose="020B0604020202020204" pitchFamily="34" charset="0"/>
                        </a:rPr>
                        <a:t>2</a:t>
                      </a:r>
                      <a:endParaRPr lang="en-US" sz="1000" b="0" i="0" dirty="0" smtClean="0">
                        <a:solidFill>
                          <a:schemeClr val="tx1"/>
                        </a:solidFill>
                        <a:latin typeface="Arial" panose="020B0604020202020204" pitchFamily="34" charset="0"/>
                        <a:cs typeface="Arial" panose="020B0604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lnSpc>
                          <a:spcPct val="100000"/>
                        </a:lnSpc>
                      </a:pPr>
                      <a:r>
                        <a:rPr lang="en-US" sz="1000" b="0" dirty="0" smtClean="0">
                          <a:latin typeface="Arial" panose="020B0604020202020204" pitchFamily="34" charset="0"/>
                          <a:cs typeface="Arial" panose="020B0604020202020204" pitchFamily="34" charset="0"/>
                        </a:rPr>
                        <a:t>15.16%</a:t>
                      </a: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pPr>
                      <a:r>
                        <a:rPr lang="en-US" sz="1000" u="sng" dirty="0" smtClean="0">
                          <a:latin typeface="Arial" panose="020B0604020202020204" pitchFamily="34" charset="0"/>
                          <a:cs typeface="Arial" panose="020B0604020202020204" pitchFamily="34" charset="0"/>
                        </a:rPr>
                        <a:t>&lt;</a:t>
                      </a:r>
                      <a:r>
                        <a:rPr lang="en-US" sz="1000" dirty="0" smtClean="0">
                          <a:latin typeface="Arial" panose="020B0604020202020204" pitchFamily="34" charset="0"/>
                          <a:cs typeface="Arial" panose="020B0604020202020204" pitchFamily="34" charset="0"/>
                        </a:rPr>
                        <a:t>14.25%</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pPr>
                      <a:r>
                        <a:rPr lang="en-US" sz="1000" u="sng" dirty="0" smtClean="0">
                          <a:latin typeface="Arial" panose="020B0604020202020204" pitchFamily="34" charset="0"/>
                          <a:cs typeface="Arial" panose="020B0604020202020204" pitchFamily="34" charset="0"/>
                        </a:rPr>
                        <a:t>&lt;</a:t>
                      </a:r>
                      <a:r>
                        <a:rPr lang="en-US" sz="1000" dirty="0" smtClean="0">
                          <a:latin typeface="Arial" panose="020B0604020202020204" pitchFamily="34" charset="0"/>
                          <a:cs typeface="Arial" panose="020B0604020202020204" pitchFamily="34" charset="0"/>
                        </a:rPr>
                        <a:t>13.50%</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rtl="0" fontAlgn="ctr">
                        <a:lnSpc>
                          <a:spcPct val="100000"/>
                        </a:lnSpc>
                      </a:pPr>
                      <a:r>
                        <a:rPr lang="en-US" sz="1000" b="0" i="0" u="none" strike="noStrike" dirty="0" smtClean="0">
                          <a:solidFill>
                            <a:srgbClr val="000000"/>
                          </a:solidFill>
                          <a:effectLst/>
                          <a:latin typeface="Arial"/>
                        </a:rPr>
                        <a:t>14.37%</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rtl="0" fontAlgn="ctr">
                        <a:lnSpc>
                          <a:spcPct val="100000"/>
                        </a:lnSpc>
                      </a:pPr>
                      <a:r>
                        <a:rPr lang="en-US" sz="1000" u="sng" dirty="0" smtClean="0">
                          <a:latin typeface="Arial" panose="020B0604020202020204" pitchFamily="34" charset="0"/>
                          <a:cs typeface="Arial" panose="020B0604020202020204" pitchFamily="34" charset="0"/>
                        </a:rPr>
                        <a:t>&lt;</a:t>
                      </a:r>
                      <a:r>
                        <a:rPr lang="en-US" sz="1000" b="0" i="0" u="none" strike="noStrike" dirty="0" smtClean="0">
                          <a:solidFill>
                            <a:srgbClr val="000000"/>
                          </a:solidFill>
                          <a:effectLst/>
                          <a:latin typeface="Arial"/>
                        </a:rPr>
                        <a:t>10.80%</a:t>
                      </a:r>
                      <a:endParaRPr lang="en-US" sz="1000" b="0"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rtl="0" fontAlgn="ctr">
                        <a:lnSpc>
                          <a:spcPct val="100000"/>
                        </a:lnSpc>
                      </a:pPr>
                      <a:r>
                        <a:rPr lang="en-US" sz="1000" u="sng" dirty="0" smtClean="0">
                          <a:latin typeface="Arial" panose="020B0604020202020204" pitchFamily="34" charset="0"/>
                          <a:cs typeface="Arial" panose="020B0604020202020204" pitchFamily="34" charset="0"/>
                        </a:rPr>
                        <a:t>&lt;</a:t>
                      </a:r>
                      <a:r>
                        <a:rPr lang="en-US" sz="1000" b="0" i="0" u="none" strike="noStrike" dirty="0" smtClean="0">
                          <a:solidFill>
                            <a:srgbClr val="000000"/>
                          </a:solidFill>
                          <a:effectLst/>
                          <a:latin typeface="Arial"/>
                        </a:rPr>
                        <a:t>10.05%</a:t>
                      </a:r>
                      <a:endParaRPr lang="en-US" sz="1000" b="0"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rtl="0" fontAlgn="ctr">
                        <a:lnSpc>
                          <a:spcPct val="100000"/>
                        </a:lnSpc>
                      </a:pP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1" dirty="0" smtClean="0">
                          <a:latin typeface="Arial" panose="020B0604020202020204" pitchFamily="34" charset="0"/>
                          <a:cs typeface="Arial" panose="020B0604020202020204" pitchFamily="34" charset="0"/>
                        </a:rPr>
                        <a:t>17.54%</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17.55%</a:t>
                      </a:r>
                      <a:endParaRPr lang="en-US" sz="1000" b="0" dirty="0">
                        <a:latin typeface="Arial" panose="020B0604020202020204" pitchFamily="34" charset="0"/>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lnSpc>
                          <a:spcPct val="100000"/>
                        </a:lnSpc>
                      </a:pPr>
                      <a:r>
                        <a:rPr lang="en-US" sz="1000" b="0" dirty="0" smtClean="0">
                          <a:latin typeface="Arial" panose="020B0604020202020204" pitchFamily="34" charset="0"/>
                          <a:cs typeface="Arial" panose="020B0604020202020204" pitchFamily="34" charset="0"/>
                        </a:rPr>
                        <a:t>17.10%</a:t>
                      </a:r>
                      <a:endParaRPr lang="en-US" sz="1000" b="0" dirty="0">
                        <a:latin typeface="Arial" panose="020B0604020202020204" pitchFamily="34" charset="0"/>
                        <a:cs typeface="Arial" panose="020B0604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33989">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0" i="0" dirty="0" smtClean="0">
                          <a:solidFill>
                            <a:schemeClr val="tx1"/>
                          </a:solidFill>
                          <a:latin typeface="Arial" panose="020B0604020202020204" pitchFamily="34" charset="0"/>
                          <a:cs typeface="Arial" panose="020B0604020202020204" pitchFamily="34" charset="0"/>
                        </a:rPr>
                        <a:t>*Tier</a:t>
                      </a:r>
                      <a:r>
                        <a:rPr lang="en-US" sz="1000" b="0" i="0" baseline="0" dirty="0" smtClean="0">
                          <a:solidFill>
                            <a:schemeClr val="tx1"/>
                          </a:solidFill>
                          <a:latin typeface="Arial" panose="020B0604020202020204" pitchFamily="34" charset="0"/>
                          <a:cs typeface="Arial" panose="020B0604020202020204" pitchFamily="34" charset="0"/>
                        </a:rPr>
                        <a:t> 1 Leverage</a:t>
                      </a:r>
                      <a:r>
                        <a:rPr lang="en-US" sz="1000" baseline="30000" dirty="0" smtClean="0">
                          <a:latin typeface="Arial" panose="020B0604020202020204" pitchFamily="34" charset="0"/>
                          <a:cs typeface="Arial" panose="020B0604020202020204" pitchFamily="34" charset="0"/>
                        </a:rPr>
                        <a:t>2</a:t>
                      </a:r>
                      <a:endParaRPr lang="en-US" sz="1000" b="0" i="0" dirty="0" smtClean="0">
                        <a:solidFill>
                          <a:schemeClr val="tx1"/>
                        </a:solidFill>
                        <a:latin typeface="Arial" panose="020B0604020202020204" pitchFamily="34" charset="0"/>
                        <a:cs typeface="Arial" panose="020B0604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lnSpc>
                          <a:spcPct val="100000"/>
                        </a:lnSpc>
                      </a:pPr>
                      <a:r>
                        <a:rPr lang="en-US" sz="1000" b="0" dirty="0" smtClean="0">
                          <a:latin typeface="Arial" panose="020B0604020202020204" pitchFamily="34" charset="0"/>
                          <a:cs typeface="Arial" panose="020B0604020202020204" pitchFamily="34" charset="0"/>
                        </a:rPr>
                        <a:t>11.45%</a:t>
                      </a: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pPr>
                      <a:r>
                        <a:rPr lang="en-US" sz="1000" u="sng" dirty="0" smtClean="0">
                          <a:latin typeface="Arial" panose="020B0604020202020204" pitchFamily="34" charset="0"/>
                          <a:cs typeface="Arial" panose="020B0604020202020204" pitchFamily="34" charset="0"/>
                        </a:rPr>
                        <a:t>&lt;</a:t>
                      </a:r>
                      <a:r>
                        <a:rPr lang="en-US" sz="1000" dirty="0" smtClean="0">
                          <a:latin typeface="Arial" panose="020B0604020202020204" pitchFamily="34" charset="0"/>
                          <a:cs typeface="Arial" panose="020B0604020202020204" pitchFamily="34" charset="0"/>
                        </a:rPr>
                        <a:t>10.45%</a:t>
                      </a:r>
                      <a:endParaRPr lang="en-US" sz="1000" dirty="0">
                        <a:latin typeface="Arial" panose="020B0604020202020204" pitchFamily="34" charset="0"/>
                        <a:cs typeface="Arial" panose="020B0604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pPr>
                      <a:r>
                        <a:rPr lang="en-US" sz="1000" u="sng" dirty="0" smtClean="0">
                          <a:latin typeface="Arial" panose="020B0604020202020204" pitchFamily="34" charset="0"/>
                          <a:cs typeface="Arial" panose="020B0604020202020204" pitchFamily="34" charset="0"/>
                        </a:rPr>
                        <a:t>&lt;</a:t>
                      </a:r>
                      <a:r>
                        <a:rPr lang="en-US" sz="1000" dirty="0" smtClean="0">
                          <a:latin typeface="Arial" panose="020B0604020202020204" pitchFamily="34" charset="0"/>
                          <a:cs typeface="Arial" panose="020B0604020202020204" pitchFamily="34" charset="0"/>
                        </a:rPr>
                        <a:t>10.00%</a:t>
                      </a:r>
                      <a:endParaRPr lang="en-US" sz="1000" dirty="0">
                        <a:latin typeface="Arial" panose="020B0604020202020204" pitchFamily="34" charset="0"/>
                        <a:cs typeface="Arial" panose="020B0604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rtl="0" fontAlgn="ctr">
                        <a:lnSpc>
                          <a:spcPct val="100000"/>
                        </a:lnSpc>
                      </a:pPr>
                      <a:r>
                        <a:rPr lang="en-US" sz="1000" b="0" i="0" u="none" strike="noStrike" dirty="0" smtClean="0">
                          <a:solidFill>
                            <a:srgbClr val="000000"/>
                          </a:solidFill>
                          <a:effectLst/>
                          <a:latin typeface="Arial" panose="020B0604020202020204" pitchFamily="34" charset="0"/>
                          <a:cs typeface="Arial" panose="020B0604020202020204" pitchFamily="34" charset="0"/>
                        </a:rPr>
                        <a:t>9.03%</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rtl="0" fontAlgn="ctr">
                        <a:lnSpc>
                          <a:spcPct val="100000"/>
                        </a:lnSpc>
                      </a:pPr>
                      <a:r>
                        <a:rPr lang="en-US" sz="1000" u="sng" dirty="0" smtClean="0">
                          <a:latin typeface="Arial" panose="020B0604020202020204" pitchFamily="34" charset="0"/>
                          <a:cs typeface="Arial" panose="020B0604020202020204" pitchFamily="34" charset="0"/>
                        </a:rPr>
                        <a:t>&lt;</a:t>
                      </a:r>
                      <a:r>
                        <a:rPr lang="en-US" sz="1000" b="0" i="0" u="none" strike="noStrike" dirty="0" smtClean="0">
                          <a:solidFill>
                            <a:srgbClr val="000000"/>
                          </a:solidFill>
                          <a:effectLst/>
                          <a:latin typeface="Arial" panose="020B0604020202020204" pitchFamily="34" charset="0"/>
                          <a:cs typeface="Arial" panose="020B0604020202020204" pitchFamily="34" charset="0"/>
                        </a:rPr>
                        <a:t>6.80%</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rtl="0" fontAlgn="ctr">
                        <a:lnSpc>
                          <a:spcPct val="100000"/>
                        </a:lnSpc>
                      </a:pPr>
                      <a:r>
                        <a:rPr lang="en-US" sz="1000" u="sng" dirty="0" smtClean="0">
                          <a:latin typeface="Arial" panose="020B0604020202020204" pitchFamily="34" charset="0"/>
                          <a:cs typeface="Arial" panose="020B0604020202020204" pitchFamily="34" charset="0"/>
                        </a:rPr>
                        <a:t>&lt;</a:t>
                      </a:r>
                      <a:r>
                        <a:rPr lang="en-US" sz="1000" b="0" i="0" u="none" strike="noStrike" dirty="0" smtClean="0">
                          <a:solidFill>
                            <a:srgbClr val="000000"/>
                          </a:solidFill>
                          <a:effectLst/>
                          <a:latin typeface="Arial" panose="020B0604020202020204" pitchFamily="34" charset="0"/>
                          <a:cs typeface="Arial" panose="020B0604020202020204" pitchFamily="34" charset="0"/>
                        </a:rPr>
                        <a:t>6.35%</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rtl="0" fontAlgn="ctr">
                        <a:lnSpc>
                          <a:spcPct val="100000"/>
                        </a:lnSpc>
                      </a:pP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1" dirty="0" smtClean="0">
                          <a:latin typeface="Arial" panose="020B0604020202020204" pitchFamily="34" charset="0"/>
                          <a:cs typeface="Arial" panose="020B0604020202020204" pitchFamily="34" charset="0"/>
                        </a:rPr>
                        <a:t>12.50%</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12.48%</a:t>
                      </a:r>
                      <a:endParaRPr lang="en-US" sz="1000" b="0" dirty="0">
                        <a:latin typeface="Arial" panose="020B0604020202020204" pitchFamily="34" charset="0"/>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lnSpc>
                          <a:spcPct val="100000"/>
                        </a:lnSpc>
                      </a:pPr>
                      <a:r>
                        <a:rPr lang="en-US" sz="1000" b="0" dirty="0" smtClean="0">
                          <a:latin typeface="Arial" panose="020B0604020202020204" pitchFamily="34" charset="0"/>
                          <a:cs typeface="Arial" panose="020B0604020202020204" pitchFamily="34" charset="0"/>
                        </a:rPr>
                        <a:t>12.34%</a:t>
                      </a:r>
                      <a:endParaRPr lang="en-US" sz="1000" b="0" dirty="0">
                        <a:latin typeface="Arial" panose="020B0604020202020204" pitchFamily="34" charset="0"/>
                        <a:cs typeface="Arial" panose="020B0604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33989">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0" i="0" dirty="0" smtClean="0">
                          <a:solidFill>
                            <a:schemeClr val="tx1"/>
                          </a:solidFill>
                          <a:latin typeface="Arial" panose="020B0604020202020204" pitchFamily="34" charset="0"/>
                          <a:cs typeface="Arial" panose="020B0604020202020204" pitchFamily="34" charset="0"/>
                        </a:rPr>
                        <a:t>*Tier 1 Risk-based</a:t>
                      </a:r>
                      <a:r>
                        <a:rPr lang="en-US" sz="1000" b="0" i="0" baseline="0" dirty="0" smtClean="0">
                          <a:solidFill>
                            <a:schemeClr val="tx1"/>
                          </a:solidFill>
                          <a:latin typeface="Arial" panose="020B0604020202020204" pitchFamily="34" charset="0"/>
                          <a:cs typeface="Arial" panose="020B0604020202020204" pitchFamily="34" charset="0"/>
                        </a:rPr>
                        <a:t> Capital</a:t>
                      </a:r>
                      <a:r>
                        <a:rPr lang="en-US" sz="1000" baseline="30000" dirty="0" smtClean="0">
                          <a:latin typeface="Arial" panose="020B0604020202020204" pitchFamily="34" charset="0"/>
                          <a:cs typeface="Arial" panose="020B0604020202020204" pitchFamily="34" charset="0"/>
                        </a:rPr>
                        <a:t>2</a:t>
                      </a:r>
                      <a:endParaRPr lang="en-US" sz="1000" b="0" i="0" dirty="0" smtClean="0">
                        <a:solidFill>
                          <a:schemeClr val="tx1"/>
                        </a:solidFill>
                        <a:latin typeface="Arial" panose="020B0604020202020204" pitchFamily="34" charset="0"/>
                        <a:cs typeface="Arial" panose="020B0604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lnSpc>
                          <a:spcPct val="100000"/>
                        </a:lnSpc>
                      </a:pPr>
                      <a:r>
                        <a:rPr lang="en-US" sz="1000" b="0" dirty="0" smtClean="0">
                          <a:latin typeface="Arial" panose="020B0604020202020204" pitchFamily="34" charset="0"/>
                          <a:cs typeface="Arial" panose="020B0604020202020204" pitchFamily="34" charset="0"/>
                        </a:rPr>
                        <a:t>13.48%</a:t>
                      </a: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lnSpc>
                          <a:spcPct val="100000"/>
                        </a:lnSpc>
                      </a:pPr>
                      <a:r>
                        <a:rPr lang="en-US" sz="1000" u="sng" dirty="0" smtClean="0">
                          <a:latin typeface="Arial" panose="020B0604020202020204" pitchFamily="34" charset="0"/>
                          <a:cs typeface="Arial" panose="020B0604020202020204" pitchFamily="34" charset="0"/>
                        </a:rPr>
                        <a:t>&lt;</a:t>
                      </a:r>
                      <a:r>
                        <a:rPr lang="en-US" sz="1000" dirty="0" smtClean="0">
                          <a:latin typeface="Arial" panose="020B0604020202020204" pitchFamily="34" charset="0"/>
                          <a:cs typeface="Arial" panose="020B0604020202020204" pitchFamily="34" charset="0"/>
                        </a:rPr>
                        <a:t>12.50%</a:t>
                      </a:r>
                      <a:endParaRPr lang="en-US" sz="1000" dirty="0">
                        <a:latin typeface="Arial" panose="020B0604020202020204" pitchFamily="34" charset="0"/>
                        <a:cs typeface="Arial" panose="020B0604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lnSpc>
                          <a:spcPct val="100000"/>
                        </a:lnSpc>
                      </a:pPr>
                      <a:r>
                        <a:rPr lang="en-US" sz="1000" u="sng" dirty="0" smtClean="0">
                          <a:latin typeface="Arial" panose="020B0604020202020204" pitchFamily="34" charset="0"/>
                          <a:cs typeface="Arial" panose="020B0604020202020204" pitchFamily="34" charset="0"/>
                        </a:rPr>
                        <a:t>&lt;</a:t>
                      </a:r>
                      <a:r>
                        <a:rPr lang="en-US" sz="1000" dirty="0" smtClean="0">
                          <a:latin typeface="Arial" panose="020B0604020202020204" pitchFamily="34" charset="0"/>
                          <a:cs typeface="Arial" panose="020B0604020202020204" pitchFamily="34" charset="0"/>
                        </a:rPr>
                        <a:t>11.75%</a:t>
                      </a:r>
                      <a:endParaRPr lang="en-US" sz="1000" dirty="0">
                        <a:latin typeface="Arial" panose="020B0604020202020204" pitchFamily="34" charset="0"/>
                        <a:cs typeface="Arial" panose="020B0604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fontAlgn="ctr">
                        <a:lnSpc>
                          <a:spcPct val="100000"/>
                        </a:lnSpc>
                      </a:pPr>
                      <a:r>
                        <a:rPr lang="en-US" sz="1000" b="0" i="0" u="none" strike="noStrike" dirty="0" smtClean="0">
                          <a:solidFill>
                            <a:srgbClr val="000000"/>
                          </a:solidFill>
                          <a:effectLst/>
                          <a:latin typeface="Arial" panose="020B0604020202020204" pitchFamily="34" charset="0"/>
                          <a:cs typeface="Arial" panose="020B0604020202020204" pitchFamily="34" charset="0"/>
                        </a:rPr>
                        <a:t>11.30%</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fontAlgn="ctr">
                        <a:lnSpc>
                          <a:spcPct val="100000"/>
                        </a:lnSpc>
                      </a:pPr>
                      <a:r>
                        <a:rPr lang="en-US" sz="1000" u="sng" dirty="0" smtClean="0">
                          <a:latin typeface="Arial" panose="020B0604020202020204" pitchFamily="34" charset="0"/>
                          <a:cs typeface="Arial" panose="020B0604020202020204" pitchFamily="34" charset="0"/>
                        </a:rPr>
                        <a:t>&lt;</a:t>
                      </a:r>
                      <a:r>
                        <a:rPr lang="en-US" sz="1000" b="0" i="0" u="none" strike="noStrike" dirty="0" smtClean="0">
                          <a:solidFill>
                            <a:srgbClr val="000000"/>
                          </a:solidFill>
                          <a:effectLst/>
                          <a:latin typeface="Arial" panose="020B0604020202020204" pitchFamily="34" charset="0"/>
                          <a:cs typeface="Arial" panose="020B0604020202020204" pitchFamily="34" charset="0"/>
                        </a:rPr>
                        <a:t>8.85%</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fontAlgn="ctr">
                        <a:lnSpc>
                          <a:spcPct val="100000"/>
                        </a:lnSpc>
                      </a:pPr>
                      <a:r>
                        <a:rPr lang="en-US" sz="1000" dirty="0" smtClean="0">
                          <a:latin typeface="Arial" panose="020B0604020202020204" pitchFamily="34" charset="0"/>
                          <a:cs typeface="Arial" panose="020B0604020202020204" pitchFamily="34" charset="0"/>
                        </a:rPr>
                        <a:t>&lt;</a:t>
                      </a:r>
                      <a:r>
                        <a:rPr lang="en-US" sz="1000" b="0" i="0" u="none" strike="noStrike" dirty="0" smtClean="0">
                          <a:solidFill>
                            <a:srgbClr val="000000"/>
                          </a:solidFill>
                          <a:effectLst/>
                          <a:latin typeface="Arial" panose="020B0604020202020204" pitchFamily="34" charset="0"/>
                          <a:cs typeface="Arial" panose="020B0604020202020204" pitchFamily="34" charset="0"/>
                        </a:rPr>
                        <a:t>8.10%</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fontAlgn="ctr">
                        <a:lnSpc>
                          <a:spcPct val="100000"/>
                        </a:lnSpc>
                      </a:pP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1" dirty="0" smtClean="0">
                          <a:latin typeface="Arial" panose="020B0604020202020204" pitchFamily="34" charset="0"/>
                          <a:cs typeface="Arial" panose="020B0604020202020204" pitchFamily="34" charset="0"/>
                        </a:rPr>
                        <a:t>15.71%</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15.72%</a:t>
                      </a:r>
                      <a:endParaRPr lang="en-US" sz="1000" b="0" dirty="0">
                        <a:latin typeface="Arial" panose="020B0604020202020204" pitchFamily="34" charset="0"/>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lnSpc>
                          <a:spcPct val="100000"/>
                        </a:lnSpc>
                      </a:pPr>
                      <a:r>
                        <a:rPr lang="en-US" sz="1000" b="0" dirty="0" smtClean="0">
                          <a:latin typeface="Arial" panose="020B0604020202020204" pitchFamily="34" charset="0"/>
                          <a:cs typeface="Arial" panose="020B0604020202020204" pitchFamily="34" charset="0"/>
                        </a:rPr>
                        <a:t>15.28%</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bl>
          </a:graphicData>
        </a:graphic>
      </p:graphicFrame>
      <p:grpSp>
        <p:nvGrpSpPr>
          <p:cNvPr id="14" name="Group 13"/>
          <p:cNvGrpSpPr/>
          <p:nvPr/>
        </p:nvGrpSpPr>
        <p:grpSpPr>
          <a:xfrm>
            <a:off x="372254" y="6017810"/>
            <a:ext cx="2350290" cy="125740"/>
            <a:chOff x="372254" y="5975278"/>
            <a:chExt cx="2350290" cy="125740"/>
          </a:xfrm>
        </p:grpSpPr>
        <p:sp>
          <p:nvSpPr>
            <p:cNvPr id="16" name="TextBox 15"/>
            <p:cNvSpPr txBox="1"/>
            <p:nvPr/>
          </p:nvSpPr>
          <p:spPr>
            <a:xfrm>
              <a:off x="863061" y="5981883"/>
              <a:ext cx="1859483" cy="119135"/>
            </a:xfrm>
            <a:prstGeom prst="rect">
              <a:avLst/>
            </a:prstGeom>
            <a:noFill/>
          </p:spPr>
          <p:txBody>
            <a:bodyPr wrap="square" lIns="0" tIns="0" rIns="0" bIns="0" rtlCol="0">
              <a:spAutoFit/>
            </a:bodyPr>
            <a:lstStyle/>
            <a:p>
              <a:pPr algn="ctr">
                <a:lnSpc>
                  <a:spcPct val="86000"/>
                </a:lnSpc>
                <a:defRPr/>
              </a:pPr>
              <a:r>
                <a:rPr lang="en-US" sz="900" kern="0" dirty="0">
                  <a:solidFill>
                    <a:srgbClr val="000000"/>
                  </a:solidFill>
                  <a:latin typeface="Arial" charset="0"/>
                  <a:ea typeface="ＭＳ Ｐゴシック"/>
                </a:rPr>
                <a:t>* Reported in Santander Group RAS</a:t>
              </a:r>
            </a:p>
          </p:txBody>
        </p:sp>
        <p:sp>
          <p:nvSpPr>
            <p:cNvPr id="17" name="TextBox 16"/>
            <p:cNvSpPr txBox="1"/>
            <p:nvPr/>
          </p:nvSpPr>
          <p:spPr>
            <a:xfrm>
              <a:off x="372254" y="5975278"/>
              <a:ext cx="593022" cy="119135"/>
            </a:xfrm>
            <a:prstGeom prst="rect">
              <a:avLst/>
            </a:prstGeom>
            <a:noFill/>
          </p:spPr>
          <p:txBody>
            <a:bodyPr wrap="square" lIns="0" tIns="0" rIns="0" bIns="0" rtlCol="0">
              <a:spAutoFit/>
            </a:bodyPr>
            <a:lstStyle/>
            <a:p>
              <a:pPr>
                <a:lnSpc>
                  <a:spcPct val="86000"/>
                </a:lnSpc>
                <a:defRPr/>
              </a:pPr>
              <a:r>
                <a:rPr lang="en-GB" sz="900" b="1" kern="0" dirty="0">
                  <a:solidFill>
                    <a:srgbClr val="000000"/>
                  </a:solidFill>
                  <a:latin typeface="Arial" charset="0"/>
                  <a:ea typeface="MS PGothic" pitchFamily="34" charset="-128"/>
                </a:rPr>
                <a:t>Legend</a:t>
              </a:r>
            </a:p>
          </p:txBody>
        </p:sp>
      </p:grpSp>
      <p:sp>
        <p:nvSpPr>
          <p:cNvPr id="18" name="Footnote"/>
          <p:cNvSpPr/>
          <p:nvPr/>
        </p:nvSpPr>
        <p:spPr>
          <a:xfrm>
            <a:off x="2228518" y="6332539"/>
            <a:ext cx="5000958" cy="538609"/>
          </a:xfrm>
          <a:prstGeom prst="rect">
            <a:avLst/>
          </a:prstGeom>
          <a:extLst/>
        </p:spPr>
        <p:txBody>
          <a:bodyPr vert="horz" wrap="square" lIns="0" tIns="0" rIns="0" bIns="0" numCol="1" anchor="t" anchorCtr="0" compatLnSpc="1">
            <a:prstTxWarp prst="textNoShape">
              <a:avLst/>
            </a:prstTxWarp>
            <a:spAutoFit/>
          </a:bodyPr>
          <a:lstStyle/>
          <a:p>
            <a:pPr fontAlgn="base"/>
            <a:endParaRPr lang="en-US" sz="700" dirty="0">
              <a:solidFill>
                <a:srgbClr val="000000"/>
              </a:solidFill>
              <a:latin typeface="Arial" panose="020B0604020202020204" pitchFamily="34" charset="0"/>
              <a:ea typeface="MS PGothic" pitchFamily="34" charset="-128"/>
              <a:cs typeface="Arial" panose="020B0604020202020204" pitchFamily="34" charset="0"/>
              <a:sym typeface="+mn-lt"/>
            </a:endParaRPr>
          </a:p>
          <a:p>
            <a:pPr marL="228600" indent="-228600" fontAlgn="base">
              <a:buFontTx/>
              <a:buAutoNum type="arabicPeriod"/>
            </a:pPr>
            <a:r>
              <a:rPr lang="en-US" sz="700" dirty="0">
                <a:solidFill>
                  <a:srgbClr val="000000"/>
                </a:solidFill>
                <a:latin typeface="Arial" panose="020B0604020202020204" pitchFamily="34" charset="0"/>
                <a:ea typeface="MS PGothic" pitchFamily="34" charset="-128"/>
                <a:cs typeface="Arial" panose="020B0604020202020204" pitchFamily="34" charset="0"/>
                <a:sym typeface="+mn-lt"/>
              </a:rPr>
              <a:t>Correspond to “Worst Quarter” complementary metrics in Group RAS</a:t>
            </a:r>
          </a:p>
          <a:p>
            <a:pPr marL="228600" indent="-228600" fontAlgn="base">
              <a:buFontTx/>
              <a:buAutoNum type="arabicPeriod"/>
            </a:pPr>
            <a:r>
              <a:rPr lang="en-US" sz="700" dirty="0">
                <a:solidFill>
                  <a:srgbClr val="000000"/>
                </a:solidFill>
                <a:latin typeface="Arial" charset="0"/>
                <a:ea typeface="ＭＳ Ｐゴシック"/>
              </a:rPr>
              <a:t>Updated limit from 2015</a:t>
            </a:r>
          </a:p>
          <a:p>
            <a:pPr marL="228600" indent="-228600" fontAlgn="base">
              <a:buFontTx/>
              <a:buAutoNum type="arabicPeriod"/>
            </a:pPr>
            <a:r>
              <a:rPr lang="en-US" sz="700" dirty="0" smtClean="0">
                <a:solidFill>
                  <a:srgbClr val="000000"/>
                </a:solidFill>
                <a:latin typeface="Arial" charset="0"/>
                <a:ea typeface="ＭＳ Ｐゴシック"/>
              </a:rPr>
              <a:t>All </a:t>
            </a:r>
            <a:r>
              <a:rPr lang="en-US" sz="700" dirty="0">
                <a:solidFill>
                  <a:srgbClr val="000000"/>
                </a:solidFill>
                <a:latin typeface="Arial" charset="0"/>
                <a:ea typeface="ＭＳ Ｐゴシック"/>
              </a:rPr>
              <a:t>metrics subject to financial restatement</a:t>
            </a:r>
            <a:endParaRPr lang="en-US" sz="700" dirty="0">
              <a:solidFill>
                <a:srgbClr val="000000"/>
              </a:solidFill>
              <a:latin typeface="Arial" charset="0"/>
              <a:ea typeface="ＭＳ Ｐゴシック"/>
              <a:sym typeface="+mn-lt"/>
            </a:endParaRPr>
          </a:p>
          <a:p>
            <a:pPr marL="228600" indent="-228600" fontAlgn="base">
              <a:buFontTx/>
              <a:buAutoNum type="arabicPeriod"/>
            </a:pPr>
            <a:endParaRPr lang="en-US" sz="700" dirty="0">
              <a:solidFill>
                <a:srgbClr val="000000"/>
              </a:solidFill>
              <a:latin typeface="Arial" panose="020B0604020202020204" pitchFamily="34" charset="0"/>
              <a:ea typeface="MS PGothic" pitchFamily="34" charset="-128"/>
              <a:cs typeface="Arial" panose="020B0604020202020204" pitchFamily="34" charset="0"/>
              <a:sym typeface="+mn-lt"/>
            </a:endParaRPr>
          </a:p>
        </p:txBody>
      </p:sp>
    </p:spTree>
    <p:extLst>
      <p:ext uri="{BB962C8B-B14F-4D97-AF65-F5344CB8AC3E}">
        <p14:creationId xmlns:p14="http://schemas.microsoft.com/office/powerpoint/2010/main" val="872850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258526" y="236424"/>
            <a:ext cx="8553951" cy="409984"/>
          </a:xfrm>
          <a:prstGeom prst="rect">
            <a:avLst/>
          </a:prstGeom>
          <a:noFill/>
        </p:spPr>
        <p:txBody>
          <a:bodyPr wrap="square" rtlCol="0">
            <a:spAutoFit/>
          </a:bodyPr>
          <a:lstStyle/>
          <a:p>
            <a:pPr eaLnBrk="1" hangingPunct="1">
              <a:lnSpc>
                <a:spcPct val="86000"/>
              </a:lnSpc>
            </a:pPr>
            <a:r>
              <a:rPr lang="en-US" b="1" dirty="0" smtClean="0">
                <a:solidFill>
                  <a:srgbClr val="000000"/>
                </a:solidFill>
                <a:latin typeface="Arial" panose="020B0604020202020204" pitchFamily="34" charset="0"/>
                <a:ea typeface="+mn-ea"/>
                <a:cs typeface="Arial" panose="020B0604020202020204" pitchFamily="34" charset="0"/>
              </a:rPr>
              <a:t>3. Risk </a:t>
            </a:r>
            <a:r>
              <a:rPr lang="en-US" b="1" dirty="0">
                <a:solidFill>
                  <a:srgbClr val="000000"/>
                </a:solidFill>
                <a:latin typeface="Arial" panose="020B0604020202020204" pitchFamily="34" charset="0"/>
                <a:ea typeface="+mn-ea"/>
                <a:cs typeface="Arial" panose="020B0604020202020204" pitchFamily="34" charset="0"/>
              </a:rPr>
              <a:t>Appetite </a:t>
            </a:r>
            <a:r>
              <a:rPr lang="en-US" b="1" dirty="0" smtClean="0">
                <a:solidFill>
                  <a:srgbClr val="000000"/>
                </a:solidFill>
                <a:latin typeface="Arial" panose="020B0604020202020204" pitchFamily="34" charset="0"/>
                <a:ea typeface="+mn-ea"/>
                <a:cs typeface="Arial" panose="020B0604020202020204" pitchFamily="34" charset="0"/>
              </a:rPr>
              <a:t>Statement – Metrics (2/3)</a:t>
            </a:r>
            <a:endParaRPr lang="en-US" b="1" dirty="0">
              <a:solidFill>
                <a:srgbClr val="000000"/>
              </a:solidFill>
              <a:latin typeface="Arial" panose="020B0604020202020204" pitchFamily="34" charset="0"/>
              <a:ea typeface="+mn-ea"/>
              <a:cs typeface="Arial" panose="020B060402020202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885336746"/>
              </p:ext>
            </p:extLst>
          </p:nvPr>
        </p:nvGraphicFramePr>
        <p:xfrm>
          <a:off x="314325" y="685800"/>
          <a:ext cx="8498152" cy="4960585"/>
        </p:xfrm>
        <a:graphic>
          <a:graphicData uri="http://schemas.openxmlformats.org/drawingml/2006/table">
            <a:tbl>
              <a:tblPr firstRow="1" bandRow="1"/>
              <a:tblGrid>
                <a:gridCol w="1068483"/>
                <a:gridCol w="3123685"/>
                <a:gridCol w="834640"/>
                <a:gridCol w="711340"/>
                <a:gridCol w="670873"/>
                <a:gridCol w="116344"/>
                <a:gridCol w="663919"/>
                <a:gridCol w="663919"/>
                <a:gridCol w="644949"/>
              </a:tblGrid>
              <a:tr h="323849">
                <a:tc>
                  <a:txBody>
                    <a:bodyPr/>
                    <a:lstStyle/>
                    <a:p>
                      <a:pPr algn="l" rtl="0" fontAlgn="ctr"/>
                      <a:r>
                        <a:rPr lang="en-US" sz="1000" b="1" i="0" u="none" strike="noStrike" dirty="0" smtClean="0">
                          <a:solidFill>
                            <a:srgbClr val="FF0000"/>
                          </a:solidFill>
                          <a:effectLst/>
                          <a:latin typeface="Arial"/>
                        </a:rPr>
                        <a:t>Monthly Metrics</a:t>
                      </a:r>
                      <a:endParaRPr lang="en-US" sz="1000" b="1" i="0" u="none" strike="noStrike" dirty="0">
                        <a:solidFill>
                          <a:srgbClr val="FF0000"/>
                        </a:solidFill>
                        <a:effectLst/>
                        <a:latin typeface="Arial"/>
                      </a:endParaRPr>
                    </a:p>
                  </a:txBody>
                  <a:tcPr marL="8748" marR="8748" marT="8748"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D9D9D9"/>
                    </a:solidFill>
                  </a:tcPr>
                </a:tc>
                <a:tc>
                  <a:txBody>
                    <a:bodyPr/>
                    <a:lstStyle/>
                    <a:p>
                      <a:pPr algn="ctr" rtl="0" fontAlgn="ctr"/>
                      <a:r>
                        <a:rPr lang="en-US" sz="1000" b="1" i="0" u="none" strike="noStrike">
                          <a:solidFill>
                            <a:srgbClr val="000000"/>
                          </a:solidFill>
                          <a:effectLst/>
                          <a:latin typeface="Arial"/>
                        </a:rPr>
                        <a:t>Metric</a:t>
                      </a:r>
                    </a:p>
                  </a:txBody>
                  <a:tcPr marL="8748" marR="8748" marT="8748"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D9D9D9"/>
                    </a:solidFill>
                  </a:tcPr>
                </a:tc>
                <a:tc>
                  <a:txBody>
                    <a:bodyPr/>
                    <a:lstStyle/>
                    <a:p>
                      <a:pPr algn="ctr" rtl="0" fontAlgn="ctr"/>
                      <a:r>
                        <a:rPr lang="en-US" sz="1000" b="1" i="0" u="none" strike="noStrike" dirty="0">
                          <a:solidFill>
                            <a:srgbClr val="000000"/>
                          </a:solidFill>
                          <a:effectLst/>
                          <a:latin typeface="Arial"/>
                        </a:rPr>
                        <a:t>Entity</a:t>
                      </a:r>
                    </a:p>
                  </a:txBody>
                  <a:tcPr marL="8748" marR="8748" marT="8748"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D9D9D9"/>
                    </a:solidFill>
                  </a:tcPr>
                </a:tc>
                <a:tc>
                  <a:txBody>
                    <a:bodyPr/>
                    <a:lstStyle/>
                    <a:p>
                      <a:pPr algn="ctr" rtl="0" fontAlgn="ctr"/>
                      <a:r>
                        <a:rPr lang="en-US" sz="1000" b="1" i="0" u="none" strike="noStrike">
                          <a:solidFill>
                            <a:srgbClr val="000000"/>
                          </a:solidFill>
                          <a:effectLst/>
                          <a:latin typeface="Arial"/>
                        </a:rPr>
                        <a:t>Amber limit</a:t>
                      </a:r>
                    </a:p>
                  </a:txBody>
                  <a:tcPr marL="8748" marR="8748" marT="8748"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algn="ctr" rtl="0" fontAlgn="ctr"/>
                      <a:r>
                        <a:rPr lang="en-US" sz="1000" b="1" i="0" u="none" strike="noStrike">
                          <a:solidFill>
                            <a:srgbClr val="FFFFFF"/>
                          </a:solidFill>
                          <a:effectLst/>
                          <a:latin typeface="Arial"/>
                        </a:rPr>
                        <a:t>Red limit</a:t>
                      </a:r>
                    </a:p>
                  </a:txBody>
                  <a:tcPr marL="8748" marR="8748" marT="8748"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0000"/>
                    </a:solidFill>
                  </a:tcPr>
                </a:tc>
                <a:tc>
                  <a:txBody>
                    <a:bodyPr/>
                    <a:lstStyle/>
                    <a:p>
                      <a:pPr algn="l" rtl="0" fontAlgn="ctr"/>
                      <a:endParaRPr lang="en-US" sz="1000" b="1" i="0" u="none" strike="noStrike">
                        <a:solidFill>
                          <a:srgbClr val="000000"/>
                        </a:solidFill>
                        <a:effectLst/>
                        <a:latin typeface="Arial"/>
                      </a:endParaRPr>
                    </a:p>
                  </a:txBody>
                  <a:tcPr marL="8748" marR="8748" marT="8748"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tcPr>
                </a:tc>
                <a:tc>
                  <a:txBody>
                    <a:bodyPr/>
                    <a:lstStyle/>
                    <a:p>
                      <a:pPr algn="ctr" rtl="0" fontAlgn="ctr"/>
                      <a:r>
                        <a:rPr lang="en-US" sz="1000" b="1" i="0" u="none" strike="noStrike" dirty="0" smtClean="0">
                          <a:solidFill>
                            <a:srgbClr val="000000"/>
                          </a:solidFill>
                          <a:effectLst/>
                          <a:latin typeface="Arial"/>
                        </a:rPr>
                        <a:t>Oct-16</a:t>
                      </a:r>
                      <a:endParaRPr lang="en-US" sz="1000" b="1" i="0" u="none" strike="noStrike" dirty="0">
                        <a:solidFill>
                          <a:srgbClr val="000000"/>
                        </a:solidFill>
                        <a:effectLst/>
                        <a:latin typeface="Arial"/>
                      </a:endParaRPr>
                    </a:p>
                  </a:txBody>
                  <a:tcPr marL="8748" marR="8748" marT="8748"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D9D9D9"/>
                    </a:solidFill>
                  </a:tcPr>
                </a:tc>
                <a:tc>
                  <a:txBody>
                    <a:bodyPr/>
                    <a:lstStyle/>
                    <a:p>
                      <a:pPr algn="ctr" rtl="0" fontAlgn="ctr"/>
                      <a:r>
                        <a:rPr lang="en-US" sz="1000" b="1" i="0" u="none" strike="noStrike" dirty="0">
                          <a:solidFill>
                            <a:srgbClr val="000000"/>
                          </a:solidFill>
                          <a:effectLst/>
                          <a:latin typeface="Arial"/>
                        </a:rPr>
                        <a:t>Sep-16</a:t>
                      </a:r>
                    </a:p>
                  </a:txBody>
                  <a:tcPr marL="8748" marR="8748" marT="8748"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D9D9D9"/>
                    </a:solidFill>
                  </a:tcPr>
                </a:tc>
                <a:tc>
                  <a:txBody>
                    <a:bodyPr/>
                    <a:lstStyle/>
                    <a:p>
                      <a:pPr algn="ctr" rtl="0" fontAlgn="ctr"/>
                      <a:r>
                        <a:rPr lang="en-US" sz="1000" b="1" i="0" u="none" strike="noStrike">
                          <a:solidFill>
                            <a:srgbClr val="000000"/>
                          </a:solidFill>
                          <a:effectLst/>
                          <a:latin typeface="Arial"/>
                        </a:rPr>
                        <a:t>Aug-16</a:t>
                      </a:r>
                    </a:p>
                  </a:txBody>
                  <a:tcPr marL="8748" marR="8748" marT="8748"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D9D9D9"/>
                    </a:solidFill>
                  </a:tcPr>
                </a:tc>
              </a:tr>
              <a:tr h="213374">
                <a:tc rowSpan="2">
                  <a:txBody>
                    <a:bodyPr/>
                    <a:lstStyle/>
                    <a:p>
                      <a:pPr marL="45720" algn="l" rtl="0" fontAlgn="ctr"/>
                      <a:r>
                        <a:rPr lang="en-US" sz="1000" b="1" i="0" u="none" strike="noStrike" dirty="0">
                          <a:solidFill>
                            <a:srgbClr val="000000"/>
                          </a:solidFill>
                          <a:effectLst/>
                          <a:latin typeface="Arial"/>
                        </a:rPr>
                        <a:t>Capital </a:t>
                      </a:r>
                      <a:r>
                        <a:rPr lang="en-US" sz="1000" b="1" i="0" u="none" strike="noStrike" dirty="0" smtClean="0">
                          <a:solidFill>
                            <a:srgbClr val="000000"/>
                          </a:solidFill>
                          <a:effectLst/>
                          <a:latin typeface="Arial"/>
                        </a:rPr>
                        <a:t>adequacy</a:t>
                      </a:r>
                      <a:endParaRPr lang="en-US" sz="1000" b="1"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4572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a:solidFill>
                            <a:srgbClr val="000000"/>
                          </a:solidFill>
                          <a:effectLst/>
                          <a:latin typeface="Arial"/>
                        </a:rPr>
                        <a:t>*SC Total RWA (with </a:t>
                      </a:r>
                      <a:r>
                        <a:rPr lang="en-US" sz="1000" b="0" i="0" u="none" strike="noStrike" dirty="0" smtClean="0">
                          <a:solidFill>
                            <a:srgbClr val="000000"/>
                          </a:solidFill>
                          <a:effectLst/>
                          <a:latin typeface="Arial"/>
                        </a:rPr>
                        <a:t>PL</a:t>
                      </a:r>
                      <a:r>
                        <a:rPr lang="en-US" sz="1000" b="0" i="0" u="none" strike="noStrike" baseline="30000" dirty="0" smtClean="0">
                          <a:solidFill>
                            <a:srgbClr val="000000"/>
                          </a:solidFill>
                          <a:effectLst/>
                          <a:latin typeface="Arial"/>
                        </a:rPr>
                        <a:t>2</a:t>
                      </a:r>
                      <a:r>
                        <a:rPr lang="en-US" sz="1000" b="0" i="0" u="none" strike="noStrike" dirty="0" smtClean="0">
                          <a:solidFill>
                            <a:srgbClr val="000000"/>
                          </a:solidFill>
                          <a:effectLst/>
                          <a:latin typeface="Arial"/>
                        </a:rPr>
                        <a:t>)</a:t>
                      </a: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SC</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ctr" rtl="0" fontAlgn="ctr"/>
                      <a:r>
                        <a:rPr lang="en-US" sz="1000" b="0" i="0" u="none" strike="noStrike" dirty="0">
                          <a:solidFill>
                            <a:srgbClr val="000000"/>
                          </a:solidFill>
                          <a:effectLst/>
                          <a:latin typeface="Arial"/>
                        </a:rPr>
                        <a:t>$40.9B</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FFCC"/>
                    </a:solidFill>
                  </a:tcPr>
                </a:tc>
                <a:tc>
                  <a:txBody>
                    <a:bodyPr/>
                    <a:lstStyle/>
                    <a:p>
                      <a:pPr algn="ctr" rtl="0" fontAlgn="ctr"/>
                      <a:r>
                        <a:rPr lang="en-US" sz="1000" b="0" i="0" u="none" strike="noStrike" dirty="0">
                          <a:solidFill>
                            <a:srgbClr val="000000"/>
                          </a:solidFill>
                          <a:effectLst/>
                          <a:latin typeface="Arial"/>
                        </a:rPr>
                        <a:t>$42.9B</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CCC"/>
                    </a:solidFill>
                  </a:tcPr>
                </a:tc>
                <a:tc>
                  <a:txBody>
                    <a:bodyPr/>
                    <a:lstStyle/>
                    <a:p>
                      <a:pPr algn="l" rtl="0" fontAlgn="ctr"/>
                      <a:endParaRPr lang="en-US" sz="1000" b="0" i="0" u="none" strike="noStrike">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a:noFill/>
                    </a:lnT>
                    <a:lnB>
                      <a:noFill/>
                    </a:lnB>
                  </a:tcPr>
                </a:tc>
                <a:tc>
                  <a:txBody>
                    <a:bodyPr/>
                    <a:lstStyle/>
                    <a:p>
                      <a:pPr algn="ctr" rtl="0" fontAlgn="ctr"/>
                      <a:r>
                        <a:rPr lang="en-US" sz="1000" b="1" i="0" u="none" strike="noStrike" dirty="0" smtClean="0">
                          <a:solidFill>
                            <a:srgbClr val="000000"/>
                          </a:solidFill>
                          <a:effectLst/>
                          <a:latin typeface="Arial"/>
                        </a:rPr>
                        <a:t>$37.9B</a:t>
                      </a:r>
                      <a:endParaRPr lang="en-US" sz="1000" b="1"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ctr"/>
                      <a:r>
                        <a:rPr lang="en-US" sz="1000" b="0" i="0" u="none" strike="noStrike" dirty="0">
                          <a:solidFill>
                            <a:srgbClr val="000000"/>
                          </a:solidFill>
                          <a:effectLst/>
                          <a:latin typeface="Arial"/>
                        </a:rPr>
                        <a:t>$37.8B</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ctr"/>
                      <a:r>
                        <a:rPr lang="en-US" sz="1000" b="0" i="0" u="none" strike="noStrike" dirty="0">
                          <a:solidFill>
                            <a:srgbClr val="000000"/>
                          </a:solidFill>
                          <a:effectLst/>
                          <a:latin typeface="Arial"/>
                        </a:rPr>
                        <a:t>$37.4B</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r>
              <a:tr h="213374">
                <a:tc vMerge="1">
                  <a:txBody>
                    <a:bodyPr/>
                    <a:lstStyle/>
                    <a:p>
                      <a:endParaRPr lang="en-US"/>
                    </a:p>
                  </a:txBody>
                  <a:tcPr/>
                </a:tc>
                <a:tc>
                  <a:txBody>
                    <a:bodyPr/>
                    <a:lstStyle/>
                    <a:p>
                      <a:pPr marL="4572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a:solidFill>
                            <a:srgbClr val="000000"/>
                          </a:solidFill>
                          <a:effectLst/>
                          <a:latin typeface="Arial"/>
                        </a:rPr>
                        <a:t>*SC Total RWA (exc. </a:t>
                      </a:r>
                      <a:r>
                        <a:rPr lang="en-US" sz="1000" b="0" i="0" u="none" strike="noStrike" dirty="0" smtClean="0">
                          <a:solidFill>
                            <a:srgbClr val="000000"/>
                          </a:solidFill>
                          <a:effectLst/>
                          <a:latin typeface="Arial"/>
                        </a:rPr>
                        <a:t>PL</a:t>
                      </a:r>
                      <a:r>
                        <a:rPr lang="en-US" sz="1000" b="0" i="0" u="none" strike="noStrike" baseline="30000" dirty="0" smtClean="0">
                          <a:solidFill>
                            <a:srgbClr val="000000"/>
                          </a:solidFill>
                          <a:effectLst/>
                          <a:latin typeface="Arial"/>
                        </a:rPr>
                        <a:t>2</a:t>
                      </a:r>
                      <a:r>
                        <a:rPr lang="en-US" sz="1000" b="0" i="0" u="none" strike="noStrike" dirty="0" smtClean="0">
                          <a:solidFill>
                            <a:srgbClr val="000000"/>
                          </a:solidFill>
                          <a:effectLst/>
                          <a:latin typeface="Arial"/>
                        </a:rPr>
                        <a:t>)</a:t>
                      </a: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SC</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ctr" rtl="0" fontAlgn="ctr"/>
                      <a:r>
                        <a:rPr lang="en-US" sz="1000" b="0" i="0" u="none" strike="noStrike" dirty="0">
                          <a:solidFill>
                            <a:srgbClr val="000000"/>
                          </a:solidFill>
                          <a:effectLst/>
                          <a:latin typeface="Arial"/>
                        </a:rPr>
                        <a:t>$40.9B</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FFCC"/>
                    </a:solidFill>
                  </a:tcPr>
                </a:tc>
                <a:tc>
                  <a:txBody>
                    <a:bodyPr/>
                    <a:lstStyle/>
                    <a:p>
                      <a:pPr algn="ctr" rtl="0" fontAlgn="ctr"/>
                      <a:r>
                        <a:rPr lang="en-US" sz="1000" b="0" i="0" u="none" strike="noStrike" dirty="0">
                          <a:solidFill>
                            <a:srgbClr val="000000"/>
                          </a:solidFill>
                          <a:effectLst/>
                          <a:latin typeface="Arial"/>
                        </a:rPr>
                        <a:t>$42.9B</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CCC"/>
                    </a:solidFill>
                  </a:tcPr>
                </a:tc>
                <a:tc>
                  <a:txBody>
                    <a:bodyPr/>
                    <a:lstStyle/>
                    <a:p>
                      <a:pPr algn="l" rtl="0" fontAlgn="ct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a:noFill/>
                    </a:lnT>
                    <a:lnB>
                      <a:noFill/>
                    </a:lnB>
                  </a:tcPr>
                </a:tc>
                <a:tc>
                  <a:txBody>
                    <a:bodyPr/>
                    <a:lstStyle/>
                    <a:p>
                      <a:pPr algn="ctr" rtl="0" fontAlgn="ctr"/>
                      <a:r>
                        <a:rPr lang="en-US" sz="1000" b="1" i="0" u="none" strike="noStrike" dirty="0" smtClean="0">
                          <a:solidFill>
                            <a:srgbClr val="000000"/>
                          </a:solidFill>
                          <a:effectLst/>
                          <a:latin typeface="Arial"/>
                        </a:rPr>
                        <a:t>$36.9B</a:t>
                      </a:r>
                      <a:endParaRPr lang="en-US" sz="1000" b="1"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ctr"/>
                      <a:r>
                        <a:rPr lang="en-US" sz="1000" b="0" i="0" u="none" strike="noStrike" dirty="0">
                          <a:solidFill>
                            <a:srgbClr val="000000"/>
                          </a:solidFill>
                          <a:effectLst/>
                          <a:latin typeface="Arial"/>
                        </a:rPr>
                        <a:t>$36.8B</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ctr"/>
                      <a:r>
                        <a:rPr lang="en-US" sz="1000" b="0" i="0" u="none" strike="noStrike" dirty="0">
                          <a:solidFill>
                            <a:srgbClr val="000000"/>
                          </a:solidFill>
                          <a:effectLst/>
                          <a:latin typeface="Arial"/>
                        </a:rPr>
                        <a:t>$36.4B</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r>
              <a:tr h="213374">
                <a:tc rowSpan="6">
                  <a:txBody>
                    <a:bodyPr/>
                    <a:lstStyle/>
                    <a:p>
                      <a:pPr marL="45720" algn="l" rtl="0" fontAlgn="ctr"/>
                      <a:r>
                        <a:rPr lang="en-US" sz="1000" b="1" i="0" u="none" strike="noStrike" dirty="0">
                          <a:solidFill>
                            <a:srgbClr val="000000"/>
                          </a:solidFill>
                          <a:effectLst/>
                          <a:latin typeface="Arial"/>
                        </a:rPr>
                        <a:t>Credit </a:t>
                      </a:r>
                      <a:br>
                        <a:rPr lang="en-US" sz="1000" b="1" i="0" u="none" strike="noStrike" dirty="0">
                          <a:solidFill>
                            <a:srgbClr val="000000"/>
                          </a:solidFill>
                          <a:effectLst/>
                          <a:latin typeface="Arial"/>
                        </a:rPr>
                      </a:br>
                      <a:r>
                        <a:rPr lang="en-US" sz="1000" b="1" i="0" u="none" strike="noStrike" dirty="0">
                          <a:solidFill>
                            <a:srgbClr val="000000"/>
                          </a:solidFill>
                          <a:effectLst/>
                          <a:latin typeface="Arial"/>
                        </a:rPr>
                        <a:t>(losses)</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rowSpan="3">
                  <a:txBody>
                    <a:bodyPr/>
                    <a:lstStyle/>
                    <a:p>
                      <a:pPr marL="45720" algn="l" rtl="0" fontAlgn="ctr"/>
                      <a:r>
                        <a:rPr lang="en-US" sz="1000" b="0" i="0" u="none" strike="noStrike" dirty="0">
                          <a:solidFill>
                            <a:srgbClr val="000000"/>
                          </a:solidFill>
                          <a:effectLst/>
                          <a:latin typeface="Arial"/>
                        </a:rPr>
                        <a:t>Net Charge-off Rate</a:t>
                      </a:r>
                      <a:r>
                        <a:rPr lang="en-US" sz="1000" b="0" i="0" u="none" strike="noStrike" baseline="30000" dirty="0">
                          <a:solidFill>
                            <a:srgbClr val="000000"/>
                          </a:solidFill>
                          <a:effectLst/>
                          <a:latin typeface="Arial"/>
                        </a:rPr>
                        <a:t>5</a:t>
                      </a:r>
                      <a:endParaRPr lang="en-US" sz="1000" b="0" i="0" u="none" strike="noStrike" dirty="0">
                        <a:solidFill>
                          <a:srgbClr val="000000"/>
                        </a:solidFill>
                        <a:effectLst/>
                        <a:latin typeface="Arial"/>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SBNA</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0.5</a:t>
                      </a:r>
                      <a:r>
                        <a:rPr lang="en-US" sz="1000" b="0" i="0" u="none" strike="noStrike" dirty="0">
                          <a:solidFill>
                            <a:srgbClr val="000000"/>
                          </a:solidFill>
                          <a:effectLst/>
                          <a:latin typeface="Arial"/>
                        </a:rPr>
                        <a:t>%</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0.6</a:t>
                      </a:r>
                      <a:r>
                        <a:rPr lang="en-US" sz="1000" b="0" i="0" u="none" strike="noStrike" dirty="0">
                          <a:solidFill>
                            <a:srgbClr val="000000"/>
                          </a:solidFill>
                          <a:effectLst/>
                          <a:latin typeface="Arial"/>
                        </a:rPr>
                        <a:t>%</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l" fontAlgn="b"/>
                      <a:endParaRPr lang="en-US" sz="1000" b="0" i="0" u="none" strike="noStrike" dirty="0">
                        <a:solidFill>
                          <a:srgbClr val="000000"/>
                        </a:solidFill>
                        <a:effectLst/>
                        <a:latin typeface="Calibri"/>
                      </a:endParaRPr>
                    </a:p>
                  </a:txBody>
                  <a:tcPr marL="0" marR="0" marT="0" marB="0" anchor="ctr">
                    <a:lnL w="6350" cap="flat" cmpd="sng" algn="ctr">
                      <a:solidFill>
                        <a:srgbClr val="A6A6A6"/>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a:noFill/>
                    </a:lnT>
                    <a:lnB>
                      <a:noFill/>
                    </a:lnB>
                  </a:tcPr>
                </a:tc>
                <a:tc>
                  <a:txBody>
                    <a:bodyPr/>
                    <a:lstStyle/>
                    <a:p>
                      <a:pPr algn="ctr" rtl="0" fontAlgn="ctr"/>
                      <a:r>
                        <a:rPr lang="en-US" sz="1000" b="1" i="0" u="none" strike="noStrike" dirty="0" smtClean="0">
                          <a:solidFill>
                            <a:srgbClr val="000000"/>
                          </a:solidFill>
                          <a:effectLst/>
                          <a:latin typeface="Arial"/>
                        </a:rPr>
                        <a:t>0.26%</a:t>
                      </a:r>
                      <a:endParaRPr lang="en-US" sz="1000" b="1"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ctr"/>
                      <a:r>
                        <a:rPr lang="en-US" sz="1000" b="0" i="0" u="none" strike="noStrike" dirty="0">
                          <a:solidFill>
                            <a:srgbClr val="000000"/>
                          </a:solidFill>
                          <a:effectLst/>
                          <a:latin typeface="Arial"/>
                        </a:rPr>
                        <a:t>0.25%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ctr"/>
                      <a:r>
                        <a:rPr lang="en-US" sz="1000" b="0" i="0" u="none" strike="noStrike" dirty="0">
                          <a:solidFill>
                            <a:srgbClr val="000000"/>
                          </a:solidFill>
                          <a:effectLst/>
                          <a:latin typeface="Arial"/>
                        </a:rPr>
                        <a:t>0.22%</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r>
              <a:tr h="213374">
                <a:tc vMerge="1">
                  <a:txBody>
                    <a:bodyPr/>
                    <a:lstStyle/>
                    <a:p>
                      <a:endParaRPr lang="en-US"/>
                    </a:p>
                  </a:txBody>
                  <a:tcPr/>
                </a:tc>
                <a:tc vMerge="1">
                  <a:txBody>
                    <a:bodyPr/>
                    <a:lstStyle/>
                    <a:p>
                      <a:endParaRPr lang="en-US"/>
                    </a:p>
                  </a:txBody>
                  <a:tcPr/>
                </a:tc>
                <a:tc>
                  <a:txBody>
                    <a:bodyPr/>
                    <a:lstStyle/>
                    <a:p>
                      <a:pPr marL="45720" algn="l" rtl="0" fontAlgn="ctr"/>
                      <a:r>
                        <a:rPr lang="en-US" sz="1000" b="0" i="0" u="none" strike="noStrike">
                          <a:solidFill>
                            <a:srgbClr val="000000"/>
                          </a:solidFill>
                          <a:effectLst/>
                          <a:latin typeface="Arial"/>
                        </a:rPr>
                        <a:t>SC Auto</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9.3</a:t>
                      </a:r>
                      <a:r>
                        <a:rPr lang="en-US" sz="1000" b="0" i="0" u="none" strike="noStrike" dirty="0">
                          <a:solidFill>
                            <a:srgbClr val="000000"/>
                          </a:solidFill>
                          <a:effectLst/>
                          <a:latin typeface="Arial"/>
                        </a:rPr>
                        <a:t>%</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9.6</a:t>
                      </a:r>
                      <a:r>
                        <a:rPr lang="en-US" sz="1000" b="0" i="0" u="none" strike="noStrike" dirty="0">
                          <a:solidFill>
                            <a:srgbClr val="000000"/>
                          </a:solidFill>
                          <a:effectLst/>
                          <a:latin typeface="Arial"/>
                        </a:rPr>
                        <a:t>%</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l" fontAlgn="b"/>
                      <a:endParaRPr lang="en-US" sz="1000" b="0" i="0" u="none" strike="noStrike">
                        <a:solidFill>
                          <a:srgbClr val="000000"/>
                        </a:solidFill>
                        <a:effectLst/>
                        <a:latin typeface="Calibri"/>
                      </a:endParaRPr>
                    </a:p>
                  </a:txBody>
                  <a:tcPr marL="0" marR="0" marT="0" marB="0" anchor="ctr">
                    <a:lnL w="6350" cap="flat" cmpd="sng" algn="ctr">
                      <a:solidFill>
                        <a:srgbClr val="A6A6A6"/>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a:noFill/>
                    </a:lnT>
                    <a:lnB>
                      <a:noFill/>
                    </a:lnB>
                  </a:tcPr>
                </a:tc>
                <a:tc>
                  <a:txBody>
                    <a:bodyPr/>
                    <a:lstStyle/>
                    <a:p>
                      <a:pPr marL="0" algn="ctr" defTabSz="457200" rtl="0" eaLnBrk="1" fontAlgn="ctr" latinLnBrk="0" hangingPunct="1"/>
                      <a:r>
                        <a:rPr lang="en-US" sz="1000" b="1" i="0" u="none" strike="noStrike" kern="1200" dirty="0" smtClean="0">
                          <a:solidFill>
                            <a:srgbClr val="000000"/>
                          </a:solidFill>
                          <a:effectLst/>
                          <a:latin typeface="Arial"/>
                          <a:ea typeface="+mn-ea"/>
                          <a:cs typeface="+mn-cs"/>
                        </a:rPr>
                        <a:t>8.49%</a:t>
                      </a:r>
                      <a:endParaRPr lang="en-US" sz="1000" b="1" i="0" u="none" strike="noStrike" kern="1200" dirty="0">
                        <a:solidFill>
                          <a:srgbClr val="000000"/>
                        </a:solidFill>
                        <a:effectLst/>
                        <a:latin typeface="Arial"/>
                        <a:ea typeface="+mn-ea"/>
                        <a:cs typeface="+mn-cs"/>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marL="0" algn="ctr" defTabSz="457200" rtl="0" eaLnBrk="1" fontAlgn="ctr" latinLnBrk="0" hangingPunct="1"/>
                      <a:r>
                        <a:rPr lang="en-US" sz="1000" b="0" i="0" u="none" strike="noStrike" kern="1200" dirty="0">
                          <a:solidFill>
                            <a:srgbClr val="000000"/>
                          </a:solidFill>
                          <a:effectLst/>
                          <a:latin typeface="Arial"/>
                          <a:ea typeface="+mn-ea"/>
                          <a:cs typeface="+mn-cs"/>
                        </a:rPr>
                        <a:t>8.40%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ctr"/>
                      <a:r>
                        <a:rPr lang="en-US" sz="1000" b="0" i="0" u="none" strike="noStrike">
                          <a:solidFill>
                            <a:srgbClr val="000000"/>
                          </a:solidFill>
                          <a:effectLst/>
                          <a:latin typeface="Arial"/>
                        </a:rPr>
                        <a:t>8.34%</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r>
              <a:tr h="213374">
                <a:tc vMerge="1">
                  <a:txBody>
                    <a:bodyPr/>
                    <a:lstStyle/>
                    <a:p>
                      <a:endParaRPr lang="en-US"/>
                    </a:p>
                  </a:txBody>
                  <a:tcPr/>
                </a:tc>
                <a:tc vMerge="1">
                  <a:txBody>
                    <a:bodyPr/>
                    <a:lstStyle/>
                    <a:p>
                      <a:endParaRPr lang="en-US"/>
                    </a:p>
                  </a:txBody>
                  <a:tcPr/>
                </a:tc>
                <a:tc>
                  <a:txBody>
                    <a:bodyPr/>
                    <a:lstStyle/>
                    <a:p>
                      <a:pPr marL="45720" algn="l" rtl="0" fontAlgn="ctr"/>
                      <a:r>
                        <a:rPr lang="en-US" sz="1000" b="0" i="0" u="none" strike="noStrike" dirty="0">
                          <a:solidFill>
                            <a:srgbClr val="000000"/>
                          </a:solidFill>
                          <a:effectLst/>
                          <a:latin typeface="Arial"/>
                        </a:rPr>
                        <a:t>BSPR</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1.7</a:t>
                      </a:r>
                      <a:r>
                        <a:rPr lang="en-US" sz="1000" b="0" i="0" u="none" strike="noStrike" dirty="0">
                          <a:solidFill>
                            <a:srgbClr val="000000"/>
                          </a:solidFill>
                          <a:effectLst/>
                          <a:latin typeface="Arial"/>
                        </a:rPr>
                        <a:t>%</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1.9</a:t>
                      </a:r>
                      <a:r>
                        <a:rPr lang="en-US" sz="1000" b="0" i="0" u="none" strike="noStrike" dirty="0">
                          <a:solidFill>
                            <a:srgbClr val="000000"/>
                          </a:solidFill>
                          <a:effectLst/>
                          <a:latin typeface="Arial"/>
                        </a:rPr>
                        <a:t>%</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l" fontAlgn="b"/>
                      <a:endParaRPr lang="en-US" sz="1000" b="0" i="0" u="none" strike="noStrike" dirty="0">
                        <a:solidFill>
                          <a:srgbClr val="000000"/>
                        </a:solidFill>
                        <a:effectLst/>
                        <a:latin typeface="Calibri"/>
                      </a:endParaRPr>
                    </a:p>
                  </a:txBody>
                  <a:tcPr marL="0" marR="0" marT="0" marB="0" anchor="ctr">
                    <a:lnL w="6350" cap="flat" cmpd="sng" algn="ctr">
                      <a:solidFill>
                        <a:srgbClr val="A6A6A6"/>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a:noFill/>
                    </a:lnT>
                    <a:lnB>
                      <a:noFill/>
                    </a:lnB>
                  </a:tcPr>
                </a:tc>
                <a:tc>
                  <a:txBody>
                    <a:bodyPr/>
                    <a:lstStyle/>
                    <a:p>
                      <a:pPr algn="ctr" rtl="0" fontAlgn="ctr"/>
                      <a:r>
                        <a:rPr lang="en-US" sz="1000" b="1" i="0" u="none" strike="noStrike" dirty="0" smtClean="0">
                          <a:solidFill>
                            <a:srgbClr val="000000"/>
                          </a:solidFill>
                          <a:effectLst/>
                          <a:latin typeface="Arial"/>
                        </a:rPr>
                        <a:t>1.50%</a:t>
                      </a:r>
                      <a:endParaRPr lang="en-US" sz="1000" b="1"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ctr"/>
                      <a:r>
                        <a:rPr lang="en-US" sz="1000" b="0" i="0" u="none" strike="noStrike" dirty="0">
                          <a:solidFill>
                            <a:srgbClr val="000000"/>
                          </a:solidFill>
                          <a:effectLst/>
                          <a:latin typeface="Arial"/>
                        </a:rPr>
                        <a:t>1.40%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ctr"/>
                      <a:r>
                        <a:rPr lang="en-US" sz="1000" b="0" i="0" u="none" strike="noStrike" dirty="0">
                          <a:solidFill>
                            <a:srgbClr val="000000"/>
                          </a:solidFill>
                          <a:effectLst/>
                          <a:latin typeface="Arial"/>
                        </a:rPr>
                        <a:t>1.40%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r>
              <a:tr h="238275">
                <a:tc vMerge="1">
                  <a:txBody>
                    <a:bodyPr/>
                    <a:lstStyle/>
                    <a:p>
                      <a:endParaRPr lang="en-US"/>
                    </a:p>
                  </a:txBody>
                  <a:tcPr/>
                </a:tc>
                <a:tc rowSpan="3">
                  <a:txBody>
                    <a:bodyPr/>
                    <a:lstStyle/>
                    <a:p>
                      <a:pPr marL="45720" algn="l" rtl="0" fontAlgn="ctr"/>
                      <a:r>
                        <a:rPr lang="en-US" sz="1000" b="0" i="0" u="none" strike="noStrike" dirty="0">
                          <a:solidFill>
                            <a:srgbClr val="000000"/>
                          </a:solidFill>
                          <a:effectLst/>
                          <a:latin typeface="Arial"/>
                        </a:rPr>
                        <a:t>60/61+ DPD Rate</a:t>
                      </a:r>
                      <a:r>
                        <a:rPr lang="en-US" sz="1000" b="0" i="0" u="none" strike="noStrike" baseline="30000" dirty="0">
                          <a:solidFill>
                            <a:srgbClr val="000000"/>
                          </a:solidFill>
                          <a:effectLst/>
                          <a:latin typeface="Arial"/>
                        </a:rPr>
                        <a:t>5</a:t>
                      </a:r>
                      <a:endParaRPr lang="en-US" sz="1000" b="0" i="0" u="none" strike="noStrike" dirty="0">
                        <a:solidFill>
                          <a:srgbClr val="000000"/>
                        </a:solidFill>
                        <a:effectLst/>
                        <a:latin typeface="Arial"/>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SBNA Retail</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2.84</a:t>
                      </a:r>
                      <a:r>
                        <a:rPr lang="en-US" sz="1000" b="0" i="0" u="none" strike="noStrike" dirty="0">
                          <a:solidFill>
                            <a:srgbClr val="000000"/>
                          </a:solidFill>
                          <a:effectLst/>
                          <a:latin typeface="Arial"/>
                        </a:rPr>
                        <a:t>%</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3.10</a:t>
                      </a:r>
                      <a:r>
                        <a:rPr lang="en-US" sz="1000" b="0" i="0" u="none" strike="noStrike" dirty="0">
                          <a:solidFill>
                            <a:srgbClr val="000000"/>
                          </a:solidFill>
                          <a:effectLst/>
                          <a:latin typeface="Arial"/>
                        </a:rPr>
                        <a:t>%</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l" fontAlgn="b"/>
                      <a:endParaRPr lang="en-US" sz="1000" b="0" i="0" u="none" strike="noStrike">
                        <a:solidFill>
                          <a:srgbClr val="000000"/>
                        </a:solidFill>
                        <a:effectLst/>
                        <a:latin typeface="Calibri"/>
                      </a:endParaRPr>
                    </a:p>
                  </a:txBody>
                  <a:tcPr marL="0" marR="0" marT="0" marB="0" anchor="ctr">
                    <a:lnL w="6350" cap="flat" cmpd="sng" algn="ctr">
                      <a:solidFill>
                        <a:srgbClr val="A6A6A6"/>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a:noFill/>
                    </a:lnT>
                    <a:lnB>
                      <a:noFill/>
                    </a:lnB>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000" b="1" i="0" u="none" strike="noStrike" kern="1200" dirty="0" smtClean="0">
                          <a:solidFill>
                            <a:srgbClr val="000000"/>
                          </a:solidFill>
                          <a:effectLst/>
                          <a:latin typeface="Arial"/>
                          <a:ea typeface="+mn-ea"/>
                          <a:cs typeface="+mn-cs"/>
                        </a:rPr>
                        <a:t>2.02%</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ctr"/>
                      <a:r>
                        <a:rPr lang="en-US" sz="1000" b="0" i="0" u="none" strike="noStrike">
                          <a:solidFill>
                            <a:srgbClr val="000000"/>
                          </a:solidFill>
                          <a:effectLst/>
                          <a:latin typeface="Arial"/>
                        </a:rPr>
                        <a:t>1.97%</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ctr"/>
                      <a:r>
                        <a:rPr lang="en-US" sz="1000" b="0" i="0" u="none" strike="noStrike" dirty="0">
                          <a:solidFill>
                            <a:srgbClr val="000000"/>
                          </a:solidFill>
                          <a:effectLst/>
                          <a:latin typeface="Arial"/>
                        </a:rPr>
                        <a:t>2.02%</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r>
              <a:tr h="213374">
                <a:tc vMerge="1">
                  <a:txBody>
                    <a:bodyPr/>
                    <a:lstStyle/>
                    <a:p>
                      <a:endParaRPr lang="en-US"/>
                    </a:p>
                  </a:txBody>
                  <a:tcPr/>
                </a:tc>
                <a:tc vMerge="1">
                  <a:txBody>
                    <a:bodyPr/>
                    <a:lstStyle/>
                    <a:p>
                      <a:endParaRPr lang="en-US"/>
                    </a:p>
                  </a:txBody>
                  <a:tcPr/>
                </a:tc>
                <a:tc>
                  <a:txBody>
                    <a:bodyPr/>
                    <a:lstStyle/>
                    <a:p>
                      <a:pPr marL="45720" algn="l" rtl="0" fontAlgn="ctr"/>
                      <a:r>
                        <a:rPr lang="en-US" sz="1000" b="0" i="0" u="none" strike="noStrike" dirty="0">
                          <a:solidFill>
                            <a:srgbClr val="000000"/>
                          </a:solidFill>
                          <a:effectLst/>
                          <a:latin typeface="Arial"/>
                        </a:rPr>
                        <a:t>SC Auto</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5.1</a:t>
                      </a:r>
                      <a:r>
                        <a:rPr lang="en-US" sz="1000" b="0" i="0" u="none" strike="noStrike" dirty="0">
                          <a:solidFill>
                            <a:srgbClr val="000000"/>
                          </a:solidFill>
                          <a:effectLst/>
                          <a:latin typeface="Arial"/>
                        </a:rPr>
                        <a:t>%</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5.3</a:t>
                      </a:r>
                      <a:r>
                        <a:rPr lang="en-US" sz="1000" b="0" i="0" u="none" strike="noStrike" dirty="0">
                          <a:solidFill>
                            <a:srgbClr val="000000"/>
                          </a:solidFill>
                          <a:effectLst/>
                          <a:latin typeface="Arial"/>
                        </a:rPr>
                        <a:t>%</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l" fontAlgn="b"/>
                      <a:endParaRPr lang="en-US" sz="1000" b="0" i="0" u="none" strike="noStrike">
                        <a:solidFill>
                          <a:srgbClr val="000000"/>
                        </a:solidFill>
                        <a:effectLst/>
                        <a:latin typeface="Calibri"/>
                      </a:endParaRPr>
                    </a:p>
                  </a:txBody>
                  <a:tcPr marL="0" marR="0" marT="0" marB="0" anchor="ctr">
                    <a:lnL w="6350" cap="flat" cmpd="sng" algn="ctr">
                      <a:solidFill>
                        <a:srgbClr val="A6A6A6"/>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a:noFill/>
                    </a:lnT>
                    <a:lnB>
                      <a:noFill/>
                    </a:lnB>
                  </a:tcPr>
                </a:tc>
                <a:tc>
                  <a:txBody>
                    <a:bodyPr/>
                    <a:lstStyle/>
                    <a:p>
                      <a:pPr algn="ctr" rtl="0" fontAlgn="ctr"/>
                      <a:r>
                        <a:rPr lang="en-US" sz="1000" b="1" i="0" u="none" strike="noStrike" dirty="0" smtClean="0">
                          <a:solidFill>
                            <a:srgbClr val="000000"/>
                          </a:solidFill>
                          <a:effectLst/>
                          <a:latin typeface="Arial"/>
                        </a:rPr>
                        <a:t>4.41%</a:t>
                      </a:r>
                      <a:endParaRPr lang="en-US" sz="1000" b="1"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ctr"/>
                      <a:r>
                        <a:rPr lang="en-US" sz="1000" b="0" i="0" u="none" strike="noStrike">
                          <a:solidFill>
                            <a:srgbClr val="000000"/>
                          </a:solidFill>
                          <a:effectLst/>
                          <a:latin typeface="Arial"/>
                        </a:rPr>
                        <a:t>4.34%</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ctr"/>
                      <a:r>
                        <a:rPr lang="en-US" sz="1000" b="0" i="0" u="none" strike="noStrike">
                          <a:solidFill>
                            <a:srgbClr val="000000"/>
                          </a:solidFill>
                          <a:effectLst/>
                          <a:latin typeface="Arial"/>
                        </a:rPr>
                        <a:t>4.28%</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r>
              <a:tr h="213374">
                <a:tc vMerge="1">
                  <a:txBody>
                    <a:bodyPr/>
                    <a:lstStyle/>
                    <a:p>
                      <a:endParaRPr lang="en-US"/>
                    </a:p>
                  </a:txBody>
                  <a:tcPr/>
                </a:tc>
                <a:tc vMerge="1">
                  <a:txBody>
                    <a:bodyPr/>
                    <a:lstStyle/>
                    <a:p>
                      <a:endParaRPr lang="en-US"/>
                    </a:p>
                  </a:txBody>
                  <a:tcPr/>
                </a:tc>
                <a:tc>
                  <a:txBody>
                    <a:bodyPr/>
                    <a:lstStyle/>
                    <a:p>
                      <a:pPr marL="45720" algn="l" rtl="0" fontAlgn="ctr"/>
                      <a:r>
                        <a:rPr lang="en-US" sz="1000" b="0" i="0" u="none" strike="noStrike" dirty="0">
                          <a:solidFill>
                            <a:srgbClr val="000000"/>
                          </a:solidFill>
                          <a:effectLst/>
                          <a:latin typeface="Arial"/>
                        </a:rPr>
                        <a:t>BSPR</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6.6</a:t>
                      </a:r>
                      <a:r>
                        <a:rPr lang="en-US" sz="1000" b="0" i="0" u="none" strike="noStrike" dirty="0">
                          <a:solidFill>
                            <a:srgbClr val="000000"/>
                          </a:solidFill>
                          <a:effectLst/>
                          <a:latin typeface="Arial"/>
                        </a:rPr>
                        <a:t>%</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7.1</a:t>
                      </a:r>
                      <a:r>
                        <a:rPr lang="en-US" sz="1000" b="0" i="0" u="none" strike="noStrike" dirty="0">
                          <a:solidFill>
                            <a:srgbClr val="000000"/>
                          </a:solidFill>
                          <a:effectLst/>
                          <a:latin typeface="Arial"/>
                        </a:rPr>
                        <a:t>%</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l" fontAlgn="b"/>
                      <a:endParaRPr lang="en-US" sz="1000" b="0" i="0" u="none" strike="noStrike" dirty="0">
                        <a:solidFill>
                          <a:srgbClr val="000000"/>
                        </a:solidFill>
                        <a:effectLst/>
                        <a:latin typeface="Calibri"/>
                      </a:endParaRPr>
                    </a:p>
                  </a:txBody>
                  <a:tcPr marL="0" marR="0" marT="0" marB="0" anchor="ctr">
                    <a:lnL w="6350" cap="flat" cmpd="sng" algn="ctr">
                      <a:solidFill>
                        <a:srgbClr val="A6A6A6"/>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a:noFill/>
                    </a:lnT>
                    <a:lnB>
                      <a:noFill/>
                    </a:lnB>
                  </a:tcPr>
                </a:tc>
                <a:tc>
                  <a:txBody>
                    <a:bodyPr/>
                    <a:lstStyle/>
                    <a:p>
                      <a:pPr algn="ctr" rtl="0" fontAlgn="ctr"/>
                      <a:r>
                        <a:rPr lang="en-US" sz="1000" b="1" i="0" u="none" strike="noStrike" dirty="0" smtClean="0">
                          <a:solidFill>
                            <a:srgbClr val="000000"/>
                          </a:solidFill>
                          <a:effectLst/>
                          <a:latin typeface="Arial"/>
                        </a:rPr>
                        <a:t>5.0%</a:t>
                      </a:r>
                      <a:endParaRPr lang="en-US" sz="1000" b="1"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ctr"/>
                      <a:r>
                        <a:rPr lang="en-US" sz="1000" b="1" i="0" u="none" strike="noStrike" dirty="0">
                          <a:solidFill>
                            <a:srgbClr val="000000"/>
                          </a:solidFill>
                          <a:effectLst/>
                          <a:latin typeface="Arial"/>
                        </a:rPr>
                        <a:t>4.90%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ctr"/>
                      <a:r>
                        <a:rPr lang="en-US" sz="1000" b="0" i="0" u="none" strike="noStrike" dirty="0">
                          <a:solidFill>
                            <a:srgbClr val="000000"/>
                          </a:solidFill>
                          <a:effectLst/>
                          <a:latin typeface="Arial"/>
                        </a:rPr>
                        <a:t>4.90%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r>
              <a:tr h="213374">
                <a:tc rowSpan="12">
                  <a:txBody>
                    <a:bodyPr/>
                    <a:lstStyle/>
                    <a:p>
                      <a:pPr marL="45720" algn="l" rtl="0" fontAlgn="ctr"/>
                      <a:r>
                        <a:rPr lang="en-US" sz="1000" b="1" i="0" u="none" strike="noStrike" dirty="0">
                          <a:solidFill>
                            <a:srgbClr val="000000"/>
                          </a:solidFill>
                          <a:effectLst/>
                          <a:latin typeface="Arial"/>
                        </a:rPr>
                        <a:t>Credit </a:t>
                      </a:r>
                      <a:br>
                        <a:rPr lang="en-US" sz="1000" b="1" i="0" u="none" strike="noStrike" dirty="0">
                          <a:solidFill>
                            <a:srgbClr val="000000"/>
                          </a:solidFill>
                          <a:effectLst/>
                          <a:latin typeface="Arial"/>
                        </a:rPr>
                      </a:br>
                      <a:r>
                        <a:rPr lang="en-US" sz="1000" b="1" i="0" u="none" strike="noStrike" dirty="0">
                          <a:solidFill>
                            <a:srgbClr val="000000"/>
                          </a:solidFill>
                          <a:effectLst/>
                          <a:latin typeface="Arial"/>
                        </a:rPr>
                        <a:t>(concentration)</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marL="45720" algn="l" rtl="0" fontAlgn="ctr"/>
                      <a:r>
                        <a:rPr lang="en-US" sz="1000" b="0" i="0" u="none" strike="noStrike">
                          <a:solidFill>
                            <a:srgbClr val="000000"/>
                          </a:solidFill>
                          <a:effectLst/>
                          <a:latin typeface="Arial"/>
                        </a:rPr>
                        <a:t>*Single Obligor Exposure (Corporates &amp; FIs)</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SBNA</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rtl="0" fontAlgn="ctr"/>
                      <a:r>
                        <a:rPr lang="en-US" sz="1000" b="0" i="0" u="none" strike="noStrike">
                          <a:solidFill>
                            <a:srgbClr val="000000"/>
                          </a:solidFill>
                          <a:effectLst/>
                          <a:latin typeface="Arial"/>
                        </a:rPr>
                        <a:t>N/A</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c>
                  <a:txBody>
                    <a:bodyPr/>
                    <a:lstStyle/>
                    <a:p>
                      <a:pPr algn="ctr" rtl="0" fontAlgn="ctr"/>
                      <a:r>
                        <a:rPr lang="en-US" sz="1000" b="0" i="0" u="none" strike="noStrike" dirty="0">
                          <a:solidFill>
                            <a:srgbClr val="000000"/>
                          </a:solidFill>
                          <a:effectLst/>
                          <a:latin typeface="Arial"/>
                        </a:rPr>
                        <a:t>&gt;$500M</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l" fontAlgn="b"/>
                      <a:endParaRPr lang="en-US" sz="1000" b="0" i="0" u="none" strike="noStrike">
                        <a:solidFill>
                          <a:srgbClr val="000000"/>
                        </a:solidFill>
                        <a:effectLst/>
                        <a:latin typeface="Calibri"/>
                      </a:endParaRPr>
                    </a:p>
                  </a:txBody>
                  <a:tcPr marL="0" marR="0" marT="0" marB="0" anchor="ctr">
                    <a:lnL w="6350" cap="flat" cmpd="sng" algn="ctr">
                      <a:solidFill>
                        <a:srgbClr val="A6A6A6"/>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a:noFill/>
                    </a:lnT>
                    <a:lnB>
                      <a:noFill/>
                    </a:lnB>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000000"/>
                          </a:solidFill>
                          <a:effectLst/>
                          <a:latin typeface="Arial"/>
                        </a:rPr>
                        <a:t>-</a:t>
                      </a:r>
                      <a:endParaRPr lang="en-US" sz="1000" b="1" i="0" u="none" strike="noStrike" kern="1200" dirty="0" smtClean="0">
                        <a:solidFill>
                          <a:srgbClr val="000000"/>
                        </a:solidFill>
                        <a:effectLst/>
                        <a:latin typeface="Arial"/>
                        <a:ea typeface="+mn-ea"/>
                        <a:cs typeface="+mn-cs"/>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rgbClr val="000000"/>
                          </a:solidFill>
                          <a:effectLst/>
                          <a:latin typeface="Arial"/>
                        </a:rPr>
                        <a:t>-   </a:t>
                      </a: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rgbClr val="000000"/>
                          </a:solidFill>
                          <a:effectLst/>
                          <a:latin typeface="Arial"/>
                        </a:rPr>
                        <a:t>-   </a:t>
                      </a: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r>
              <a:tr h="335076">
                <a:tc vMerge="1">
                  <a:txBody>
                    <a:bodyPr/>
                    <a:lstStyle/>
                    <a:p>
                      <a:endParaRPr lang="en-US"/>
                    </a:p>
                  </a:txBody>
                  <a:tcPr/>
                </a:tc>
                <a:tc>
                  <a:txBody>
                    <a:bodyPr/>
                    <a:lstStyle/>
                    <a:p>
                      <a:pPr marL="45720" algn="l" rtl="0" fontAlgn="ctr"/>
                      <a:r>
                        <a:rPr lang="en-US" sz="1000" b="0" i="0" u="none" strike="noStrike" dirty="0">
                          <a:solidFill>
                            <a:srgbClr val="000000"/>
                          </a:solidFill>
                          <a:effectLst/>
                          <a:latin typeface="Arial"/>
                        </a:rPr>
                        <a:t>*Top 20 Corporates Exposure</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SBNA</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7.0B</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8.0B</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endParaRPr lang="en-US" sz="2000" dirty="0"/>
                    </a:p>
                  </a:txBody>
                  <a:tcPr marL="0" marR="0" marT="0" marB="0" anchor="ctr">
                    <a:lnL w="6350" cap="flat" cmpd="sng" algn="ctr">
                      <a:solidFill>
                        <a:srgbClr val="A6A6A6"/>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a:noFill/>
                    </a:lnT>
                    <a:lnB>
                      <a:noFill/>
                    </a:lnB>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000" b="1" i="0" u="none" strike="noStrike" kern="1200" dirty="0" smtClean="0">
                          <a:solidFill>
                            <a:srgbClr val="000000"/>
                          </a:solidFill>
                          <a:effectLst/>
                          <a:latin typeface="Arial"/>
                          <a:ea typeface="+mn-ea"/>
                          <a:cs typeface="+mn-cs"/>
                        </a:rPr>
                        <a:t>5.14 B</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rgbClr val="000000"/>
                          </a:solidFill>
                          <a:effectLst/>
                          <a:latin typeface="Arial"/>
                        </a:rPr>
                        <a:t>$5.51 </a:t>
                      </a:r>
                      <a:r>
                        <a:rPr lang="en-US" sz="1000" b="0" i="0" u="none" strike="noStrike" dirty="0">
                          <a:solidFill>
                            <a:srgbClr val="000000"/>
                          </a:solidFill>
                          <a:effectLst/>
                          <a:latin typeface="Arial"/>
                        </a:rPr>
                        <a:t>B</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rgbClr val="000000"/>
                          </a:solidFill>
                          <a:effectLst/>
                          <a:latin typeface="Arial"/>
                        </a:rPr>
                        <a:t>$5.49 </a:t>
                      </a:r>
                      <a:r>
                        <a:rPr lang="en-US" sz="1000" b="0" i="0" u="none" strike="noStrike" dirty="0">
                          <a:solidFill>
                            <a:srgbClr val="000000"/>
                          </a:solidFill>
                          <a:effectLst/>
                          <a:latin typeface="Arial"/>
                        </a:rPr>
                        <a:t>B</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r>
              <a:tr h="213374">
                <a:tc vMerge="1">
                  <a:txBody>
                    <a:bodyPr/>
                    <a:lstStyle/>
                    <a:p>
                      <a:endParaRPr lang="en-US"/>
                    </a:p>
                  </a:txBody>
                  <a:tcPr/>
                </a:tc>
                <a:tc>
                  <a:txBody>
                    <a:bodyPr/>
                    <a:lstStyle/>
                    <a:p>
                      <a:pPr marL="45720" algn="l" rtl="0" fontAlgn="ctr"/>
                      <a:r>
                        <a:rPr lang="en-US" sz="1000" b="0" i="0" u="none" strike="noStrike">
                          <a:solidFill>
                            <a:srgbClr val="000000"/>
                          </a:solidFill>
                          <a:effectLst/>
                          <a:latin typeface="Arial"/>
                        </a:rPr>
                        <a:t>*Obligor Rating Exposure</a:t>
                      </a:r>
                      <a:r>
                        <a:rPr lang="en-US" sz="1000" b="0" i="0" u="none" strike="noStrike" baseline="30000">
                          <a:solidFill>
                            <a:srgbClr val="000000"/>
                          </a:solidFill>
                          <a:effectLst/>
                          <a:latin typeface="Arial"/>
                        </a:rPr>
                        <a:t>3</a:t>
                      </a:r>
                      <a:endParaRPr lang="en-US" sz="1000" b="0" i="0" u="none" strike="noStrike">
                        <a:solidFill>
                          <a:srgbClr val="000000"/>
                        </a:solidFill>
                        <a:effectLst/>
                        <a:latin typeface="Arial"/>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SBNA</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rtl="0" fontAlgn="ctr"/>
                      <a:r>
                        <a:rPr lang="en-US" sz="1000" b="0" i="0" u="none" strike="noStrike">
                          <a:solidFill>
                            <a:srgbClr val="000000"/>
                          </a:solidFill>
                          <a:effectLst/>
                          <a:latin typeface="Arial"/>
                        </a:rPr>
                        <a:t>N/A</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c>
                  <a:txBody>
                    <a:bodyPr/>
                    <a:lstStyle/>
                    <a:p>
                      <a:pPr algn="ctr" rtl="0" fontAlgn="ctr"/>
                      <a:r>
                        <a:rPr lang="en-US" sz="1000" b="0" i="0" u="none" strike="noStrike">
                          <a:solidFill>
                            <a:srgbClr val="000000"/>
                          </a:solidFill>
                          <a:effectLst/>
                          <a:latin typeface="Arial"/>
                        </a:rPr>
                        <a:t>&gt;0</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l" fontAlgn="b"/>
                      <a:endParaRPr lang="en-US" sz="1000" b="0" i="0" u="none" strike="noStrike" dirty="0">
                        <a:solidFill>
                          <a:srgbClr val="000000"/>
                        </a:solidFill>
                        <a:effectLst/>
                        <a:latin typeface="Calibri"/>
                      </a:endParaRPr>
                    </a:p>
                  </a:txBody>
                  <a:tcPr marL="0" marR="0" marT="0" marB="0" anchor="ctr">
                    <a:lnL w="6350" cap="flat" cmpd="sng" algn="ctr">
                      <a:solidFill>
                        <a:srgbClr val="A6A6A6"/>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a:noFill/>
                    </a:lnT>
                    <a:lnB>
                      <a:noFill/>
                    </a:lnB>
                  </a:tcPr>
                </a:tc>
                <a:tc>
                  <a:txBody>
                    <a:bodyPr/>
                    <a:lstStyle/>
                    <a:p>
                      <a:pPr algn="ctr" rtl="0" fontAlgn="ctr"/>
                      <a:r>
                        <a:rPr lang="en-US" sz="1000" b="1" i="0" u="none" strike="noStrike" dirty="0" smtClean="0">
                          <a:solidFill>
                            <a:srgbClr val="000000"/>
                          </a:solidFill>
                          <a:effectLst/>
                          <a:latin typeface="Arial" panose="020B0604020202020204" pitchFamily="34" charset="0"/>
                          <a:cs typeface="Arial" panose="020B0604020202020204" pitchFamily="34" charset="0"/>
                        </a:rPr>
                        <a:t>7</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CCC"/>
                    </a:solidFill>
                  </a:tcPr>
                </a:tc>
                <a:tc>
                  <a:txBody>
                    <a:bodyPr/>
                    <a:lstStyle/>
                    <a:p>
                      <a:pPr algn="ctr" rtl="0" fontAlgn="ctr"/>
                      <a:r>
                        <a:rPr lang="en-US" sz="1000" b="0" i="0" u="none" strike="noStrike">
                          <a:solidFill>
                            <a:srgbClr val="000000"/>
                          </a:solidFill>
                          <a:effectLst/>
                          <a:latin typeface="Arial"/>
                        </a:rPr>
                        <a:t>7</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CCC"/>
                    </a:solidFill>
                  </a:tcPr>
                </a:tc>
                <a:tc>
                  <a:txBody>
                    <a:bodyPr/>
                    <a:lstStyle/>
                    <a:p>
                      <a:pPr algn="ctr" rtl="0" fontAlgn="ctr"/>
                      <a:r>
                        <a:rPr lang="en-US" sz="1000" b="0" i="0" u="none" strike="noStrike" dirty="0">
                          <a:solidFill>
                            <a:srgbClr val="000000"/>
                          </a:solidFill>
                          <a:effectLst/>
                          <a:latin typeface="Arial"/>
                        </a:rPr>
                        <a:t>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CCC"/>
                    </a:solidFill>
                  </a:tcPr>
                </a:tc>
              </a:tr>
              <a:tr h="238275">
                <a:tc vMerge="1">
                  <a:txBody>
                    <a:bodyPr/>
                    <a:lstStyle/>
                    <a:p>
                      <a:endParaRPr lang="en-US"/>
                    </a:p>
                  </a:txBody>
                  <a:tcPr/>
                </a:tc>
                <a:tc>
                  <a:txBody>
                    <a:bodyPr/>
                    <a:lstStyle/>
                    <a:p>
                      <a:pPr marL="45720" algn="l" rtl="0" fontAlgn="ctr"/>
                      <a:r>
                        <a:rPr lang="en-US" sz="1000" b="0" i="0" u="none" strike="noStrike" dirty="0">
                          <a:solidFill>
                            <a:srgbClr val="000000"/>
                          </a:solidFill>
                          <a:effectLst/>
                          <a:latin typeface="Arial"/>
                        </a:rPr>
                        <a:t>*Industry Exposure</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SBNA</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4.5B</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5.0B</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l" fontAlgn="b"/>
                      <a:endParaRPr lang="en-US" sz="1000" b="0" i="0" u="none" strike="noStrike">
                        <a:solidFill>
                          <a:srgbClr val="000000"/>
                        </a:solidFill>
                        <a:effectLst/>
                        <a:latin typeface="Calibri"/>
                      </a:endParaRPr>
                    </a:p>
                  </a:txBody>
                  <a:tcPr marL="0" marR="0" marT="0" marB="0" anchor="ctr">
                    <a:lnL w="6350" cap="flat" cmpd="sng" algn="ctr">
                      <a:solidFill>
                        <a:srgbClr val="A6A6A6"/>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a:noFill/>
                    </a:lnT>
                    <a:lnB>
                      <a:noFill/>
                    </a:lnB>
                  </a:tcPr>
                </a:tc>
                <a:tc>
                  <a:txBody>
                    <a:bodyPr/>
                    <a:lstStyle/>
                    <a:p>
                      <a:pPr algn="ctr" rtl="0" fontAlgn="ctr"/>
                      <a:r>
                        <a:rPr lang="en-US" sz="1000" b="1" i="0" u="none" strike="noStrike" dirty="0">
                          <a:solidFill>
                            <a:srgbClr val="000000"/>
                          </a:solidFill>
                          <a:effectLst/>
                          <a:latin typeface="Arial" panose="020B0604020202020204" pitchFamily="34" charset="0"/>
                        </a:rPr>
                        <a:t>None over limit</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rgbClr val="000000"/>
                          </a:solidFill>
                          <a:effectLst/>
                          <a:latin typeface="Arial"/>
                        </a:rPr>
                        <a:t>-   </a:t>
                      </a: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rgbClr val="000000"/>
                          </a:solidFill>
                          <a:effectLst/>
                          <a:latin typeface="Arial"/>
                        </a:rPr>
                        <a:t>-   </a:t>
                      </a: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r>
              <a:tr h="213374">
                <a:tc vMerge="1">
                  <a:txBody>
                    <a:bodyPr/>
                    <a:lstStyle/>
                    <a:p>
                      <a:endParaRPr lang="en-US"/>
                    </a:p>
                  </a:txBody>
                  <a:tcPr/>
                </a:tc>
                <a:tc>
                  <a:txBody>
                    <a:bodyPr/>
                    <a:lstStyle/>
                    <a:p>
                      <a:pPr marL="45720" algn="l" rtl="0" fontAlgn="ctr"/>
                      <a:r>
                        <a:rPr lang="en-US" sz="1000" b="0" i="0" u="none" strike="noStrike" dirty="0">
                          <a:solidFill>
                            <a:srgbClr val="000000"/>
                          </a:solidFill>
                          <a:effectLst/>
                          <a:latin typeface="Arial"/>
                        </a:rPr>
                        <a:t>Financial &amp; Insurance Exposure</a:t>
                      </a:r>
                      <a:r>
                        <a:rPr lang="en-US" sz="1000" b="0" i="0" u="none" strike="noStrike" baseline="30000" dirty="0">
                          <a:solidFill>
                            <a:srgbClr val="000000"/>
                          </a:solidFill>
                          <a:effectLst/>
                          <a:latin typeface="Arial"/>
                        </a:rPr>
                        <a:t>5</a:t>
                      </a:r>
                      <a:endParaRPr lang="en-US" sz="1000" b="0" i="0" u="none" strike="noStrike" dirty="0">
                        <a:solidFill>
                          <a:srgbClr val="000000"/>
                        </a:solidFill>
                        <a:effectLst/>
                        <a:latin typeface="Arial"/>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SBNA</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5.5B</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6.25B</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l" fontAlgn="b"/>
                      <a:endParaRPr lang="en-US" sz="1000" b="0" i="0" u="none" strike="noStrike">
                        <a:solidFill>
                          <a:srgbClr val="000000"/>
                        </a:solidFill>
                        <a:effectLst/>
                        <a:latin typeface="Calibri"/>
                      </a:endParaRPr>
                    </a:p>
                  </a:txBody>
                  <a:tcPr marL="0" marR="0" marT="0" marB="0" anchor="ctr">
                    <a:lnL w="6350" cap="flat" cmpd="sng" algn="ctr">
                      <a:solidFill>
                        <a:srgbClr val="A6A6A6"/>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a:noFill/>
                    </a:lnT>
                    <a:lnB>
                      <a:noFill/>
                    </a:lnB>
                  </a:tcPr>
                </a:tc>
                <a:tc>
                  <a:txBody>
                    <a:bodyPr/>
                    <a:lstStyle/>
                    <a:p>
                      <a:pPr algn="ctr" rtl="0" fontAlgn="ctr"/>
                      <a:r>
                        <a:rPr lang="en-US" sz="1000" b="1" i="0" u="none" strike="noStrike" dirty="0" smtClean="0">
                          <a:solidFill>
                            <a:srgbClr val="000000"/>
                          </a:solidFill>
                          <a:effectLst/>
                          <a:latin typeface="Arial" panose="020B0604020202020204" pitchFamily="34" charset="0"/>
                        </a:rPr>
                        <a:t>5.07 B</a:t>
                      </a:r>
                      <a:endParaRPr lang="en-US" sz="1000" b="1"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rgbClr val="000000"/>
                          </a:solidFill>
                          <a:effectLst/>
                          <a:latin typeface="Arial"/>
                        </a:rPr>
                        <a:t>$ 5.18B</a:t>
                      </a: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rgbClr val="000000"/>
                          </a:solidFill>
                          <a:effectLst/>
                          <a:latin typeface="Arial"/>
                        </a:rPr>
                        <a:t>$ 5.07 </a:t>
                      </a:r>
                      <a:r>
                        <a:rPr lang="en-US" sz="1000" b="0" i="0" u="none" strike="noStrike" dirty="0">
                          <a:solidFill>
                            <a:srgbClr val="000000"/>
                          </a:solidFill>
                          <a:effectLst/>
                          <a:latin typeface="Arial"/>
                        </a:rPr>
                        <a:t>B</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r>
              <a:tr h="213374">
                <a:tc vMerge="1">
                  <a:txBody>
                    <a:bodyPr/>
                    <a:lstStyle/>
                    <a:p>
                      <a:endParaRPr lang="en-US"/>
                    </a:p>
                  </a:txBody>
                  <a:tcPr/>
                </a:tc>
                <a:tc>
                  <a:txBody>
                    <a:bodyPr/>
                    <a:lstStyle/>
                    <a:p>
                      <a:pPr marL="45720" algn="l" rtl="0" fontAlgn="ctr"/>
                      <a:r>
                        <a:rPr lang="en-US" sz="1000" b="0" i="0" u="none" strike="noStrike" dirty="0">
                          <a:solidFill>
                            <a:srgbClr val="000000"/>
                          </a:solidFill>
                          <a:effectLst/>
                          <a:latin typeface="Arial"/>
                        </a:rPr>
                        <a:t>Utilities</a:t>
                      </a:r>
                      <a:r>
                        <a:rPr lang="en-US" sz="1000" b="0" i="0" u="none" strike="noStrike" baseline="30000" dirty="0">
                          <a:solidFill>
                            <a:srgbClr val="000000"/>
                          </a:solidFill>
                          <a:effectLst/>
                          <a:latin typeface="Arial"/>
                        </a:rPr>
                        <a:t>5</a:t>
                      </a:r>
                      <a:r>
                        <a:rPr lang="en-US" sz="1000" b="0" i="0" u="none" strike="noStrike" dirty="0">
                          <a:solidFill>
                            <a:srgbClr val="000000"/>
                          </a:solidFill>
                          <a:effectLst/>
                          <a:latin typeface="Arial"/>
                        </a:rPr>
                        <a:t> </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SBNA</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5.0B</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5.5B</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l" fontAlgn="b"/>
                      <a:endParaRPr lang="en-US" sz="1000" b="0" i="0" u="none" strike="noStrike">
                        <a:solidFill>
                          <a:srgbClr val="000000"/>
                        </a:solidFill>
                        <a:effectLst/>
                        <a:latin typeface="Calibri"/>
                      </a:endParaRPr>
                    </a:p>
                  </a:txBody>
                  <a:tcPr marL="0" marR="0" marT="0" marB="0" anchor="ctr">
                    <a:lnL w="6350" cap="flat" cmpd="sng" algn="ctr">
                      <a:solidFill>
                        <a:srgbClr val="A6A6A6"/>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a:noFill/>
                    </a:lnT>
                    <a:lnB>
                      <a:noFill/>
                    </a:lnB>
                  </a:tcPr>
                </a:tc>
                <a:tc>
                  <a:txBody>
                    <a:bodyPr/>
                    <a:lstStyle/>
                    <a:p>
                      <a:pPr algn="ctr" rtl="0" fontAlgn="ctr"/>
                      <a:r>
                        <a:rPr lang="en-US" sz="1000" b="1" i="0" u="none" strike="noStrike" dirty="0" smtClean="0">
                          <a:solidFill>
                            <a:srgbClr val="000000"/>
                          </a:solidFill>
                          <a:effectLst/>
                          <a:latin typeface="Arial" panose="020B0604020202020204" pitchFamily="34" charset="0"/>
                        </a:rPr>
                        <a:t>4.27 B</a:t>
                      </a:r>
                      <a:endParaRPr lang="en-US" sz="1000" b="1"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rgbClr val="000000"/>
                          </a:solidFill>
                          <a:effectLst/>
                          <a:latin typeface="Arial"/>
                        </a:rPr>
                        <a:t>$ 4.38 B</a:t>
                      </a: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rgbClr val="000000"/>
                          </a:solidFill>
                          <a:effectLst/>
                          <a:latin typeface="Arial"/>
                        </a:rPr>
                        <a:t>$ 4.43 </a:t>
                      </a:r>
                      <a:r>
                        <a:rPr lang="en-US" sz="1000" b="0" i="0" u="none" strike="noStrike" dirty="0">
                          <a:solidFill>
                            <a:srgbClr val="000000"/>
                          </a:solidFill>
                          <a:effectLst/>
                          <a:latin typeface="Arial"/>
                        </a:rPr>
                        <a:t>B</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r>
              <a:tr h="213374">
                <a:tc vMerge="1">
                  <a:txBody>
                    <a:bodyPr/>
                    <a:lstStyle/>
                    <a:p>
                      <a:endParaRPr lang="en-US"/>
                    </a:p>
                  </a:txBody>
                  <a:tcPr/>
                </a:tc>
                <a:tc>
                  <a:txBody>
                    <a:bodyPr/>
                    <a:lstStyle/>
                    <a:p>
                      <a:pPr marL="45720" algn="l" rtl="0" fontAlgn="ctr"/>
                      <a:r>
                        <a:rPr lang="en-US" sz="1000" b="0" i="0" u="none" strike="noStrike" dirty="0">
                          <a:solidFill>
                            <a:srgbClr val="000000"/>
                          </a:solidFill>
                          <a:effectLst/>
                          <a:latin typeface="Arial"/>
                        </a:rPr>
                        <a:t>*CRE Exposure</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SBNA</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10.1B</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10.6B</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l" fontAlgn="b"/>
                      <a:endParaRPr lang="en-US" sz="1000" b="0" i="0" u="none" strike="noStrike">
                        <a:solidFill>
                          <a:srgbClr val="000000"/>
                        </a:solidFill>
                        <a:effectLst/>
                        <a:latin typeface="Calibri"/>
                      </a:endParaRPr>
                    </a:p>
                  </a:txBody>
                  <a:tcPr marL="0" marR="0" marT="0" marB="0" anchor="ctr">
                    <a:lnL w="6350" cap="flat" cmpd="sng" algn="ctr">
                      <a:solidFill>
                        <a:srgbClr val="A6A6A6"/>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a:noFill/>
                    </a:lnT>
                    <a:lnB>
                      <a:noFill/>
                    </a:lnB>
                  </a:tcPr>
                </a:tc>
                <a:tc>
                  <a:txBody>
                    <a:bodyPr/>
                    <a:lstStyle/>
                    <a:p>
                      <a:pPr algn="ctr" rtl="0" fontAlgn="b"/>
                      <a:r>
                        <a:rPr lang="en-US" sz="1000" b="1" i="0" u="none" strike="noStrike" dirty="0" smtClean="0">
                          <a:solidFill>
                            <a:srgbClr val="000000"/>
                          </a:solidFill>
                          <a:effectLst/>
                          <a:latin typeface="Arial" panose="020B0604020202020204" pitchFamily="34" charset="0"/>
                        </a:rPr>
                        <a:t>8.13 B</a:t>
                      </a:r>
                      <a:endParaRPr lang="en-US" sz="1000" b="1"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b"/>
                      <a:r>
                        <a:rPr lang="en-US" sz="1000" b="0" i="0" u="none" strike="noStrike" dirty="0" smtClean="0">
                          <a:solidFill>
                            <a:srgbClr val="000000"/>
                          </a:solidFill>
                          <a:effectLst/>
                          <a:latin typeface="Arial"/>
                        </a:rPr>
                        <a:t>$8.28 </a:t>
                      </a:r>
                      <a:r>
                        <a:rPr lang="en-US" sz="1000" b="0" i="0" u="none" strike="noStrike" dirty="0">
                          <a:solidFill>
                            <a:srgbClr val="000000"/>
                          </a:solidFill>
                          <a:effectLst/>
                          <a:latin typeface="Arial"/>
                        </a:rPr>
                        <a:t>B</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b"/>
                      <a:r>
                        <a:rPr lang="en-US" sz="1000" b="0" i="0" u="none" strike="noStrike" dirty="0" smtClean="0">
                          <a:solidFill>
                            <a:srgbClr val="000000"/>
                          </a:solidFill>
                          <a:effectLst/>
                          <a:latin typeface="Arial"/>
                        </a:rPr>
                        <a:t>$ 8.32 </a:t>
                      </a:r>
                      <a:r>
                        <a:rPr lang="en-US" sz="1000" b="0" i="0" u="none" strike="noStrike" dirty="0">
                          <a:solidFill>
                            <a:srgbClr val="000000"/>
                          </a:solidFill>
                          <a:effectLst/>
                          <a:latin typeface="Arial"/>
                        </a:rPr>
                        <a:t>B</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r>
              <a:tr h="213374">
                <a:tc vMerge="1">
                  <a:txBody>
                    <a:bodyPr/>
                    <a:lstStyle/>
                    <a:p>
                      <a:endParaRPr lang="en-US"/>
                    </a:p>
                  </a:txBody>
                  <a:tcPr/>
                </a:tc>
                <a:tc>
                  <a:txBody>
                    <a:bodyPr/>
                    <a:lstStyle/>
                    <a:p>
                      <a:pPr marL="45720" algn="l" rtl="0" fontAlgn="ctr"/>
                      <a:r>
                        <a:rPr lang="en-US" sz="1000" b="0" i="0" u="none" strike="noStrike" dirty="0">
                          <a:solidFill>
                            <a:srgbClr val="000000"/>
                          </a:solidFill>
                          <a:effectLst/>
                          <a:latin typeface="Arial"/>
                        </a:rPr>
                        <a:t>*Multifamily Exposure</a:t>
                      </a:r>
                      <a:r>
                        <a:rPr lang="en-US" sz="1000" b="0" i="0" u="none" strike="noStrike" baseline="30000" dirty="0">
                          <a:solidFill>
                            <a:srgbClr val="000000"/>
                          </a:solidFill>
                          <a:effectLst/>
                          <a:latin typeface="Arial"/>
                        </a:rPr>
                        <a:t>5</a:t>
                      </a:r>
                      <a:endParaRPr lang="en-US" sz="1000" b="0" i="0" u="none" strike="noStrike" dirty="0">
                        <a:solidFill>
                          <a:srgbClr val="000000"/>
                        </a:solidFill>
                        <a:effectLst/>
                        <a:latin typeface="Arial"/>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SBNA</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10.6B</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11.1B</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l" fontAlgn="b"/>
                      <a:endParaRPr lang="en-US" sz="1000" b="0" i="0" u="none" strike="noStrike" dirty="0">
                        <a:solidFill>
                          <a:srgbClr val="000000"/>
                        </a:solidFill>
                        <a:effectLst/>
                        <a:latin typeface="Calibri"/>
                      </a:endParaRPr>
                    </a:p>
                  </a:txBody>
                  <a:tcPr marL="0" marR="0" marT="0" marB="0" anchor="ctr">
                    <a:lnL w="6350" cap="flat" cmpd="sng" algn="ctr">
                      <a:solidFill>
                        <a:srgbClr val="A6A6A6"/>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a:noFill/>
                    </a:lnT>
                    <a:lnB>
                      <a:noFill/>
                    </a:lnB>
                  </a:tcPr>
                </a:tc>
                <a:tc>
                  <a:txBody>
                    <a:bodyPr/>
                    <a:lstStyle/>
                    <a:p>
                      <a:pPr algn="ctr" rtl="0" fontAlgn="b"/>
                      <a:r>
                        <a:rPr lang="en-US" sz="1000" b="1" i="0" u="none" strike="noStrike" dirty="0" smtClean="0">
                          <a:solidFill>
                            <a:srgbClr val="000000"/>
                          </a:solidFill>
                          <a:effectLst/>
                          <a:latin typeface="Arial" panose="020B0604020202020204" pitchFamily="34" charset="0"/>
                        </a:rPr>
                        <a:t>10.54 B</a:t>
                      </a:r>
                      <a:endParaRPr lang="en-US" sz="1000" b="1"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b"/>
                      <a:r>
                        <a:rPr lang="en-US" sz="1000" b="0" i="0" u="none" strike="noStrike" dirty="0" smtClean="0">
                          <a:solidFill>
                            <a:srgbClr val="000000"/>
                          </a:solidFill>
                          <a:effectLst/>
                          <a:latin typeface="Arial"/>
                        </a:rPr>
                        <a:t>$10.56 </a:t>
                      </a:r>
                      <a:r>
                        <a:rPr lang="en-US" sz="1000" b="0" i="0" u="none" strike="noStrike" dirty="0">
                          <a:solidFill>
                            <a:srgbClr val="000000"/>
                          </a:solidFill>
                          <a:effectLst/>
                          <a:latin typeface="Arial"/>
                        </a:rPr>
                        <a:t>B</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b"/>
                      <a:r>
                        <a:rPr lang="en-US" sz="1000" b="0" i="0" u="none" strike="noStrike" dirty="0" smtClean="0">
                          <a:solidFill>
                            <a:srgbClr val="000000"/>
                          </a:solidFill>
                          <a:effectLst/>
                          <a:latin typeface="Arial"/>
                        </a:rPr>
                        <a:t>$10.67B</a:t>
                      </a: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FFCC"/>
                    </a:solidFill>
                  </a:tcPr>
                </a:tc>
              </a:tr>
              <a:tr h="213374">
                <a:tc vMerge="1">
                  <a:txBody>
                    <a:bodyPr/>
                    <a:lstStyle/>
                    <a:p>
                      <a:endParaRPr lang="en-US"/>
                    </a:p>
                  </a:txBody>
                  <a:tcPr/>
                </a:tc>
                <a:tc>
                  <a:txBody>
                    <a:bodyPr/>
                    <a:lstStyle/>
                    <a:p>
                      <a:pPr marL="45720" algn="l" rtl="0" fontAlgn="ctr"/>
                      <a:r>
                        <a:rPr lang="en-US" sz="1000" b="0" i="0" u="none" strike="noStrike" dirty="0">
                          <a:solidFill>
                            <a:srgbClr val="000000"/>
                          </a:solidFill>
                          <a:effectLst/>
                          <a:latin typeface="Arial"/>
                        </a:rPr>
                        <a:t>*Project Finance Exposure</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SBNA</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3.75B</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4.25B</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l" fontAlgn="b"/>
                      <a:endParaRPr lang="en-US" sz="1000" b="0" i="0" u="none" strike="noStrike">
                        <a:solidFill>
                          <a:srgbClr val="000000"/>
                        </a:solidFill>
                        <a:effectLst/>
                        <a:latin typeface="Calibri"/>
                      </a:endParaRPr>
                    </a:p>
                  </a:txBody>
                  <a:tcPr marL="0" marR="0" marT="0" marB="0" anchor="ctr">
                    <a:lnL w="6350" cap="flat" cmpd="sng" algn="ctr">
                      <a:solidFill>
                        <a:srgbClr val="A6A6A6"/>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a:noFill/>
                    </a:lnT>
                    <a:lnB>
                      <a:noFill/>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000000"/>
                          </a:solidFill>
                          <a:effectLst/>
                          <a:latin typeface="Arial" panose="020B0604020202020204" pitchFamily="34" charset="0"/>
                        </a:rPr>
                        <a:t>2.39 B</a:t>
                      </a:r>
                      <a:endParaRPr lang="en-US" sz="1000" b="1" i="0" kern="1200" dirty="0" smtClean="0">
                        <a:solidFill>
                          <a:srgbClr val="FF0000"/>
                        </a:solidFill>
                        <a:latin typeface="+mn-lt"/>
                        <a:ea typeface="+mn-ea"/>
                        <a:cs typeface="+mn-cs"/>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rgbClr val="000000"/>
                          </a:solidFill>
                          <a:effectLst/>
                          <a:latin typeface="Arial"/>
                        </a:rPr>
                        <a:t>$2.53 </a:t>
                      </a:r>
                      <a:r>
                        <a:rPr lang="en-US" sz="1000" b="0" i="0" u="none" strike="noStrike" dirty="0">
                          <a:solidFill>
                            <a:srgbClr val="000000"/>
                          </a:solidFill>
                          <a:effectLst/>
                          <a:latin typeface="Arial"/>
                        </a:rPr>
                        <a:t>B</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rgbClr val="000000"/>
                          </a:solidFill>
                          <a:effectLst/>
                          <a:latin typeface="Arial"/>
                        </a:rPr>
                        <a:t>$2.61B</a:t>
                      </a: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r>
              <a:tr h="213374">
                <a:tc vMerge="1">
                  <a:txBody>
                    <a:bodyPr/>
                    <a:lstStyle/>
                    <a:p>
                      <a:endParaRPr lang="en-US"/>
                    </a:p>
                  </a:txBody>
                  <a:tcPr/>
                </a:tc>
                <a:tc>
                  <a:txBody>
                    <a:bodyPr/>
                    <a:lstStyle/>
                    <a:p>
                      <a:pPr marL="45720" algn="l" rtl="0" fontAlgn="ctr"/>
                      <a:r>
                        <a:rPr lang="en-US" sz="1000" b="0" i="0" u="none" strike="noStrike" dirty="0">
                          <a:solidFill>
                            <a:srgbClr val="000000"/>
                          </a:solidFill>
                          <a:effectLst/>
                          <a:latin typeface="Arial"/>
                        </a:rPr>
                        <a:t>Public Sector Exposure</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BSPR</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436M</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543M</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l" fontAlgn="b"/>
                      <a:endParaRPr lang="en-US" sz="1000" b="0" i="0" u="none" strike="noStrike" dirty="0">
                        <a:solidFill>
                          <a:srgbClr val="000000"/>
                        </a:solidFill>
                        <a:effectLst/>
                        <a:latin typeface="Calibri"/>
                      </a:endParaRPr>
                    </a:p>
                  </a:txBody>
                  <a:tcPr marL="0" marR="0" marT="0" marB="0" anchor="ctr">
                    <a:lnL w="6350" cap="flat" cmpd="sng" algn="ctr">
                      <a:solidFill>
                        <a:srgbClr val="A6A6A6"/>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a:noFill/>
                    </a:lnT>
                    <a:lnB>
                      <a:noFill/>
                    </a:lnB>
                  </a:tcPr>
                </a:tc>
                <a:tc>
                  <a:txBody>
                    <a:bodyPr/>
                    <a:lstStyle/>
                    <a:p>
                      <a:pPr algn="ctr" rtl="0" fontAlgn="ctr"/>
                      <a:r>
                        <a:rPr lang="en-US" sz="1000" b="1" i="0" u="none" strike="noStrike" dirty="0" smtClean="0">
                          <a:solidFill>
                            <a:srgbClr val="000000"/>
                          </a:solidFill>
                          <a:effectLst/>
                          <a:latin typeface="Arial"/>
                        </a:rPr>
                        <a:t>332M</a:t>
                      </a:r>
                      <a:endParaRPr lang="en-US" sz="1000" b="1"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ctr"/>
                      <a:r>
                        <a:rPr lang="en-US" sz="1000" b="0" i="0" u="none" strike="noStrike" dirty="0">
                          <a:solidFill>
                            <a:srgbClr val="000000"/>
                          </a:solidFill>
                          <a:effectLst/>
                          <a:latin typeface="Arial"/>
                        </a:rPr>
                        <a:t>333M</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ctr"/>
                      <a:r>
                        <a:rPr lang="en-US" sz="1000" b="0" i="0" u="none" strike="noStrike" dirty="0">
                          <a:solidFill>
                            <a:srgbClr val="000000"/>
                          </a:solidFill>
                          <a:effectLst/>
                          <a:latin typeface="Arial"/>
                        </a:rPr>
                        <a:t>334M</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r>
              <a:tr h="213374">
                <a:tc vMerge="1">
                  <a:txBody>
                    <a:bodyPr/>
                    <a:lstStyle/>
                    <a:p>
                      <a:endParaRPr lang="en-US"/>
                    </a:p>
                  </a:txBody>
                  <a:tcPr/>
                </a:tc>
                <a:tc>
                  <a:txBody>
                    <a:bodyPr/>
                    <a:lstStyle/>
                    <a:p>
                      <a:pPr marL="45720" algn="l" rtl="0" fontAlgn="ctr"/>
                      <a:r>
                        <a:rPr lang="en-US" sz="1000" b="0" i="0" u="none" strike="noStrike" dirty="0">
                          <a:solidFill>
                            <a:srgbClr val="000000"/>
                          </a:solidFill>
                          <a:effectLst/>
                          <a:latin typeface="Arial"/>
                        </a:rPr>
                        <a:t>SC Subprime Assets</a:t>
                      </a:r>
                      <a:r>
                        <a:rPr lang="en-US" sz="1000" b="0" i="0" u="none" strike="noStrike" baseline="30000" dirty="0">
                          <a:solidFill>
                            <a:srgbClr val="000000"/>
                          </a:solidFill>
                          <a:effectLst/>
                          <a:latin typeface="Arial"/>
                        </a:rPr>
                        <a:t>4</a:t>
                      </a:r>
                      <a:r>
                        <a:rPr lang="en-US" sz="1000" b="0" i="0" u="none" strike="noStrike" dirty="0">
                          <a:solidFill>
                            <a:srgbClr val="000000"/>
                          </a:solidFill>
                          <a:effectLst/>
                          <a:latin typeface="Arial"/>
                        </a:rPr>
                        <a:t> as % SHUSA Credit Exposure</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SC</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23</a:t>
                      </a:r>
                      <a:r>
                        <a:rPr lang="en-US" sz="1000" b="0" i="0" u="none" strike="noStrike" dirty="0">
                          <a:solidFill>
                            <a:srgbClr val="000000"/>
                          </a:solidFill>
                          <a:effectLst/>
                          <a:latin typeface="Arial"/>
                        </a:rPr>
                        <a:t>%</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25</a:t>
                      </a:r>
                      <a:r>
                        <a:rPr lang="en-US" sz="1000" b="0" i="0" u="none" strike="noStrike" dirty="0">
                          <a:solidFill>
                            <a:srgbClr val="000000"/>
                          </a:solidFill>
                          <a:effectLst/>
                          <a:latin typeface="Arial"/>
                        </a:rPr>
                        <a:t>%</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l" fontAlgn="b"/>
                      <a:endParaRPr lang="en-US" sz="1000" b="0" i="0" u="none" strike="noStrike" dirty="0">
                        <a:solidFill>
                          <a:srgbClr val="000000"/>
                        </a:solidFill>
                        <a:effectLst/>
                        <a:latin typeface="Calibri"/>
                      </a:endParaRPr>
                    </a:p>
                  </a:txBody>
                  <a:tcPr marL="0" marR="0" marT="0" marB="0" anchor="ctr">
                    <a:lnL w="6350" cap="flat" cmpd="sng" algn="ctr">
                      <a:solidFill>
                        <a:srgbClr val="A6A6A6"/>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a:noFill/>
                    </a:lnT>
                    <a:lnB>
                      <a:noFill/>
                    </a:lnB>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1" i="0" u="none" strike="noStrike" dirty="0" smtClean="0">
                          <a:solidFill>
                            <a:srgbClr val="000000"/>
                          </a:solidFill>
                          <a:effectLst/>
                          <a:latin typeface="Arial"/>
                        </a:rPr>
                        <a:t>19.19%</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b"/>
                      <a:r>
                        <a:rPr lang="en-US" sz="1000" b="0" i="0" u="none" strike="noStrike" dirty="0">
                          <a:solidFill>
                            <a:srgbClr val="000000"/>
                          </a:solidFill>
                          <a:effectLst/>
                          <a:latin typeface="Arial"/>
                        </a:rPr>
                        <a:t>19.54%</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b"/>
                      <a:r>
                        <a:rPr lang="en-US" sz="1000" b="0" i="0" u="none" strike="noStrike" dirty="0">
                          <a:solidFill>
                            <a:srgbClr val="000000"/>
                          </a:solidFill>
                          <a:effectLst/>
                          <a:latin typeface="Arial"/>
                        </a:rPr>
                        <a:t>19.38%</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r>
              <a:tr h="335076">
                <a:tc vMerge="1">
                  <a:txBody>
                    <a:bodyPr/>
                    <a:lstStyle/>
                    <a:p>
                      <a:endParaRPr lang="en-US"/>
                    </a:p>
                  </a:txBody>
                  <a:tcPr/>
                </a:tc>
                <a:tc>
                  <a:txBody>
                    <a:bodyPr/>
                    <a:lstStyle/>
                    <a:p>
                      <a:pPr marL="45720" algn="l" rtl="0" fontAlgn="ctr"/>
                      <a:r>
                        <a:rPr lang="en-US" sz="1000" b="0" i="0" u="none" strike="noStrike" dirty="0">
                          <a:solidFill>
                            <a:srgbClr val="000000"/>
                          </a:solidFill>
                          <a:effectLst/>
                          <a:latin typeface="Arial"/>
                        </a:rPr>
                        <a:t>*Total Subprime Assets</a:t>
                      </a:r>
                      <a:r>
                        <a:rPr lang="en-US" sz="1000" b="0" i="0" u="none" strike="noStrike" baseline="30000" dirty="0">
                          <a:solidFill>
                            <a:srgbClr val="000000"/>
                          </a:solidFill>
                          <a:effectLst/>
                          <a:latin typeface="Arial"/>
                        </a:rPr>
                        <a:t>4</a:t>
                      </a:r>
                      <a:r>
                        <a:rPr lang="en-US" sz="1000" b="0" i="0" u="none" strike="noStrike" dirty="0">
                          <a:solidFill>
                            <a:srgbClr val="000000"/>
                          </a:solidFill>
                          <a:effectLst/>
                          <a:latin typeface="Arial"/>
                        </a:rPr>
                        <a:t> as % SHUSA Credit Exposure</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SHUSA</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23</a:t>
                      </a:r>
                      <a:r>
                        <a:rPr lang="en-US" sz="1000" b="0" i="0" u="none" strike="noStrike" dirty="0">
                          <a:solidFill>
                            <a:srgbClr val="000000"/>
                          </a:solidFill>
                          <a:effectLst/>
                          <a:latin typeface="Arial"/>
                        </a:rPr>
                        <a:t>%</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25</a:t>
                      </a:r>
                      <a:r>
                        <a:rPr lang="en-US" sz="1000" b="0" i="0" u="none" strike="noStrike" dirty="0">
                          <a:solidFill>
                            <a:srgbClr val="000000"/>
                          </a:solidFill>
                          <a:effectLst/>
                          <a:latin typeface="Arial"/>
                        </a:rPr>
                        <a:t>%</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l" fontAlgn="b"/>
                      <a:endParaRPr lang="en-US" sz="1000" b="0" i="0" u="none" strike="noStrike" dirty="0">
                        <a:solidFill>
                          <a:srgbClr val="000000"/>
                        </a:solidFill>
                        <a:effectLst/>
                        <a:latin typeface="Calibri"/>
                      </a:endParaRPr>
                    </a:p>
                  </a:txBody>
                  <a:tcPr marL="0" marR="0" marT="0" marB="0" anchor="ctr">
                    <a:lnL w="6350" cap="flat" cmpd="sng" algn="ctr">
                      <a:solidFill>
                        <a:srgbClr val="A6A6A6"/>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a:noFill/>
                    </a:lnT>
                    <a:lnB>
                      <a:noFill/>
                    </a:lnB>
                  </a:tcPr>
                </a:tc>
                <a:tc>
                  <a:txBody>
                    <a:bodyPr/>
                    <a:lstStyle/>
                    <a:p>
                      <a:pPr algn="ctr" rtl="0" fontAlgn="ctr"/>
                      <a:r>
                        <a:rPr lang="en-US" sz="1000" b="1" i="0" u="none" strike="noStrike" dirty="0" smtClean="0">
                          <a:solidFill>
                            <a:srgbClr val="000000"/>
                          </a:solidFill>
                          <a:effectLst/>
                          <a:latin typeface="Arial"/>
                        </a:rPr>
                        <a:t>TBD</a:t>
                      </a:r>
                      <a:endParaRPr lang="en-US" sz="1000" b="1"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rtl="0" fontAlgn="ctr"/>
                      <a:r>
                        <a:rPr lang="en-US" sz="1000" b="0" i="0" u="none" strike="noStrike">
                          <a:solidFill>
                            <a:srgbClr val="000000"/>
                          </a:solidFill>
                          <a:effectLst/>
                          <a:latin typeface="Arial"/>
                        </a:rPr>
                        <a:t>20.80%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ctr"/>
                      <a:r>
                        <a:rPr lang="en-US" sz="1000" b="0" i="0" u="none" strike="noStrike" dirty="0">
                          <a:solidFill>
                            <a:srgbClr val="000000"/>
                          </a:solidFill>
                          <a:effectLst/>
                          <a:latin typeface="Arial"/>
                        </a:rPr>
                        <a:t>20.60%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r>
            </a:tbl>
          </a:graphicData>
        </a:graphic>
      </p:graphicFrame>
      <p:grpSp>
        <p:nvGrpSpPr>
          <p:cNvPr id="9" name="Group 8"/>
          <p:cNvGrpSpPr/>
          <p:nvPr/>
        </p:nvGrpSpPr>
        <p:grpSpPr>
          <a:xfrm>
            <a:off x="381779" y="5989235"/>
            <a:ext cx="2350290" cy="112468"/>
            <a:chOff x="372254" y="5975278"/>
            <a:chExt cx="2350290" cy="112468"/>
          </a:xfrm>
        </p:grpSpPr>
        <p:sp>
          <p:nvSpPr>
            <p:cNvPr id="14" name="TextBox 13"/>
            <p:cNvSpPr txBox="1"/>
            <p:nvPr/>
          </p:nvSpPr>
          <p:spPr>
            <a:xfrm>
              <a:off x="863061" y="5981883"/>
              <a:ext cx="1859483" cy="105863"/>
            </a:xfrm>
            <a:prstGeom prst="rect">
              <a:avLst/>
            </a:prstGeom>
            <a:noFill/>
          </p:spPr>
          <p:txBody>
            <a:bodyPr wrap="square" lIns="0" tIns="0" rIns="0" bIns="0" rtlCol="0">
              <a:spAutoFit/>
            </a:bodyPr>
            <a:lstStyle/>
            <a:p>
              <a:pPr>
                <a:lnSpc>
                  <a:spcPct val="86000"/>
                </a:lnSpc>
                <a:defRPr/>
              </a:pPr>
              <a:r>
                <a:rPr lang="en-US" sz="800" kern="0" dirty="0">
                  <a:solidFill>
                    <a:srgbClr val="000000"/>
                  </a:solidFill>
                  <a:latin typeface="Arial" charset="0"/>
                  <a:ea typeface="ＭＳ Ｐゴシック"/>
                </a:rPr>
                <a:t>* Reported in Santander Group RAS</a:t>
              </a:r>
            </a:p>
          </p:txBody>
        </p:sp>
        <p:sp>
          <p:nvSpPr>
            <p:cNvPr id="17" name="TextBox 16"/>
            <p:cNvSpPr txBox="1"/>
            <p:nvPr/>
          </p:nvSpPr>
          <p:spPr>
            <a:xfrm>
              <a:off x="372254" y="5975278"/>
              <a:ext cx="593022" cy="105863"/>
            </a:xfrm>
            <a:prstGeom prst="rect">
              <a:avLst/>
            </a:prstGeom>
            <a:noFill/>
          </p:spPr>
          <p:txBody>
            <a:bodyPr wrap="square" lIns="0" tIns="0" rIns="0" bIns="0" rtlCol="0">
              <a:spAutoFit/>
            </a:bodyPr>
            <a:lstStyle/>
            <a:p>
              <a:pPr>
                <a:lnSpc>
                  <a:spcPct val="86000"/>
                </a:lnSpc>
                <a:defRPr/>
              </a:pPr>
              <a:r>
                <a:rPr lang="en-GB" sz="800" b="1" kern="0" dirty="0">
                  <a:solidFill>
                    <a:srgbClr val="000000"/>
                  </a:solidFill>
                  <a:latin typeface="Arial" charset="0"/>
                  <a:ea typeface="MS PGothic" pitchFamily="34" charset="-128"/>
                </a:rPr>
                <a:t>Legend</a:t>
              </a:r>
            </a:p>
          </p:txBody>
        </p:sp>
      </p:grpSp>
      <p:sp>
        <p:nvSpPr>
          <p:cNvPr id="18" name="Footnote"/>
          <p:cNvSpPr/>
          <p:nvPr/>
        </p:nvSpPr>
        <p:spPr>
          <a:xfrm>
            <a:off x="2228517" y="6208714"/>
            <a:ext cx="5305757" cy="555921"/>
          </a:xfrm>
          <a:prstGeom prst="rect">
            <a:avLst/>
          </a:prstGeom>
          <a:extLst/>
        </p:spPr>
        <p:txBody>
          <a:bodyPr vert="horz" wrap="square" lIns="0" tIns="0" rIns="0" bIns="0" numCol="1" anchor="t" anchorCtr="0" compatLnSpc="1">
            <a:prstTxWarp prst="textNoShape">
              <a:avLst/>
            </a:prstTxWarp>
            <a:spAutoFit/>
          </a:bodyPr>
          <a:lstStyle/>
          <a:p>
            <a:pPr marL="114300" indent="-114300" fontAlgn="base">
              <a:lnSpc>
                <a:spcPct val="86000"/>
              </a:lnSpc>
              <a:spcBef>
                <a:spcPct val="0"/>
              </a:spcBef>
              <a:spcAft>
                <a:spcPct val="0"/>
              </a:spcAft>
              <a:buFont typeface="+mj-lt"/>
              <a:buAutoNum type="arabicPeriod"/>
            </a:pPr>
            <a:r>
              <a:rPr lang="en-US" sz="700" dirty="0" smtClean="0">
                <a:solidFill>
                  <a:srgbClr val="000000"/>
                </a:solidFill>
                <a:latin typeface="Arial"/>
                <a:ea typeface="ＭＳ Ｐゴシック"/>
                <a:sym typeface="Arial"/>
              </a:rPr>
              <a:t>Portfolio </a:t>
            </a:r>
            <a:r>
              <a:rPr lang="en-US" sz="700" dirty="0">
                <a:solidFill>
                  <a:srgbClr val="000000"/>
                </a:solidFill>
                <a:latin typeface="Arial"/>
                <a:ea typeface="ＭＳ Ｐゴシック"/>
                <a:sym typeface="Arial"/>
              </a:rPr>
              <a:t>level granularity available in Entity RAS materials</a:t>
            </a:r>
          </a:p>
          <a:p>
            <a:pPr marL="114300" indent="-114300" fontAlgn="base">
              <a:lnSpc>
                <a:spcPct val="86000"/>
              </a:lnSpc>
              <a:spcBef>
                <a:spcPct val="0"/>
              </a:spcBef>
              <a:spcAft>
                <a:spcPct val="0"/>
              </a:spcAft>
              <a:buFont typeface="+mj-lt"/>
              <a:buAutoNum type="arabicPeriod"/>
            </a:pPr>
            <a:r>
              <a:rPr lang="en-US" sz="700" dirty="0">
                <a:solidFill>
                  <a:srgbClr val="000000"/>
                </a:solidFill>
                <a:latin typeface="Arial"/>
                <a:ea typeface="ＭＳ Ｐゴシック"/>
                <a:sym typeface="Arial"/>
              </a:rPr>
              <a:t>Abbreviation for Personal Lending – Lending Club (sold on Feb 1</a:t>
            </a:r>
            <a:r>
              <a:rPr lang="en-US" sz="700" baseline="30000" dirty="0">
                <a:solidFill>
                  <a:srgbClr val="000000"/>
                </a:solidFill>
                <a:latin typeface="Arial"/>
                <a:ea typeface="ＭＳ Ｐゴシック"/>
                <a:sym typeface="Arial"/>
              </a:rPr>
              <a:t>st</a:t>
            </a:r>
            <a:r>
              <a:rPr lang="en-US" sz="700" dirty="0">
                <a:solidFill>
                  <a:srgbClr val="000000"/>
                </a:solidFill>
                <a:latin typeface="Arial"/>
                <a:ea typeface="ＭＳ Ｐゴシック"/>
                <a:sym typeface="Arial"/>
              </a:rPr>
              <a:t>), Bluestem &amp; NCL (Held for Sale)</a:t>
            </a:r>
          </a:p>
          <a:p>
            <a:pPr marL="114300" indent="-114300" fontAlgn="base">
              <a:lnSpc>
                <a:spcPct val="86000"/>
              </a:lnSpc>
              <a:spcBef>
                <a:spcPct val="0"/>
              </a:spcBef>
              <a:spcAft>
                <a:spcPct val="0"/>
              </a:spcAft>
              <a:buFont typeface="+mj-lt"/>
              <a:buAutoNum type="arabicPeriod"/>
            </a:pPr>
            <a:r>
              <a:rPr lang="en-US" sz="700" dirty="0">
                <a:solidFill>
                  <a:srgbClr val="000000"/>
                </a:solidFill>
                <a:latin typeface="Arial"/>
                <a:ea typeface="ＭＳ Ｐゴシック"/>
                <a:sym typeface="Arial"/>
              </a:rPr>
              <a:t># of counterparties with </a:t>
            </a:r>
            <a:r>
              <a:rPr lang="en-US" sz="700" dirty="0" err="1">
                <a:solidFill>
                  <a:srgbClr val="000000"/>
                </a:solidFill>
                <a:latin typeface="Arial"/>
                <a:ea typeface="ＭＳ Ｐゴシック"/>
                <a:sym typeface="Arial"/>
              </a:rPr>
              <a:t>Sant</a:t>
            </a:r>
            <a:r>
              <a:rPr lang="en-US" sz="700" dirty="0">
                <a:solidFill>
                  <a:srgbClr val="000000"/>
                </a:solidFill>
                <a:latin typeface="Arial"/>
                <a:ea typeface="ＭＳ Ｐゴシック"/>
                <a:sym typeface="Arial"/>
              </a:rPr>
              <a:t>. Risk Rating &lt; 5.0 &amp; exposure&gt;$100M</a:t>
            </a:r>
          </a:p>
          <a:p>
            <a:pPr marL="114300" indent="-114300" fontAlgn="base">
              <a:lnSpc>
                <a:spcPct val="86000"/>
              </a:lnSpc>
              <a:spcBef>
                <a:spcPct val="0"/>
              </a:spcBef>
              <a:spcAft>
                <a:spcPct val="0"/>
              </a:spcAft>
              <a:buFont typeface="+mj-lt"/>
              <a:buAutoNum type="arabicPeriod"/>
            </a:pPr>
            <a:r>
              <a:rPr lang="en-US" sz="700" dirty="0">
                <a:solidFill>
                  <a:srgbClr val="000000"/>
                </a:solidFill>
                <a:latin typeface="Arial" charset="0"/>
                <a:ea typeface="ＭＳ Ｐゴシック"/>
              </a:rPr>
              <a:t>Subprime is defined as FICO &lt; 630 or no FICO score available (excluding Commercial Fleets)</a:t>
            </a:r>
          </a:p>
          <a:p>
            <a:pPr marL="114300" indent="-114300" fontAlgn="base">
              <a:lnSpc>
                <a:spcPct val="86000"/>
              </a:lnSpc>
              <a:spcBef>
                <a:spcPct val="0"/>
              </a:spcBef>
              <a:spcAft>
                <a:spcPct val="0"/>
              </a:spcAft>
              <a:buFont typeface="+mj-lt"/>
              <a:buAutoNum type="arabicPeriod"/>
            </a:pPr>
            <a:r>
              <a:rPr lang="en-US" sz="700" dirty="0">
                <a:solidFill>
                  <a:srgbClr val="000000"/>
                </a:solidFill>
                <a:latin typeface="Arial" charset="0"/>
                <a:ea typeface="ＭＳ Ｐゴシック"/>
              </a:rPr>
              <a:t>Updated limit from </a:t>
            </a:r>
            <a:r>
              <a:rPr lang="en-US" sz="700" dirty="0" smtClean="0">
                <a:solidFill>
                  <a:srgbClr val="000000"/>
                </a:solidFill>
                <a:latin typeface="Arial" charset="0"/>
                <a:ea typeface="ＭＳ Ｐゴシック"/>
              </a:rPr>
              <a:t>2015</a:t>
            </a:r>
          </a:p>
          <a:p>
            <a:pPr marL="114300" indent="-114300">
              <a:lnSpc>
                <a:spcPct val="86000"/>
              </a:lnSpc>
              <a:buFont typeface="+mj-lt"/>
              <a:buAutoNum type="arabicPeriod"/>
            </a:pPr>
            <a:r>
              <a:rPr lang="en-US" sz="700" dirty="0" smtClean="0">
                <a:solidFill>
                  <a:srgbClr val="000000"/>
                </a:solidFill>
                <a:ea typeface="ＭＳ Ｐゴシック"/>
              </a:rPr>
              <a:t>This </a:t>
            </a:r>
            <a:r>
              <a:rPr lang="en-US" sz="700" dirty="0">
                <a:solidFill>
                  <a:srgbClr val="000000"/>
                </a:solidFill>
                <a:ea typeface="ＭＳ Ｐゴシック"/>
              </a:rPr>
              <a:t>metric is currently under 1st line review.</a:t>
            </a:r>
            <a:endParaRPr lang="en-US" sz="700" dirty="0">
              <a:solidFill>
                <a:srgbClr val="000000"/>
              </a:solidFill>
              <a:latin typeface="Arial" charset="0"/>
              <a:ea typeface="ＭＳ Ｐゴシック"/>
            </a:endParaRPr>
          </a:p>
        </p:txBody>
      </p:sp>
    </p:spTree>
    <p:extLst>
      <p:ext uri="{BB962C8B-B14F-4D97-AF65-F5344CB8AC3E}">
        <p14:creationId xmlns:p14="http://schemas.microsoft.com/office/powerpoint/2010/main" val="22011220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258526" y="236424"/>
            <a:ext cx="8553951" cy="409984"/>
          </a:xfrm>
          <a:prstGeom prst="rect">
            <a:avLst/>
          </a:prstGeom>
          <a:noFill/>
        </p:spPr>
        <p:txBody>
          <a:bodyPr wrap="square" rtlCol="0">
            <a:spAutoFit/>
          </a:bodyPr>
          <a:lstStyle/>
          <a:p>
            <a:pPr eaLnBrk="1" hangingPunct="1">
              <a:lnSpc>
                <a:spcPct val="86000"/>
              </a:lnSpc>
            </a:pPr>
            <a:r>
              <a:rPr lang="en-US" b="1" dirty="0" smtClean="0">
                <a:solidFill>
                  <a:srgbClr val="000000"/>
                </a:solidFill>
                <a:latin typeface="Arial" panose="020B0604020202020204" pitchFamily="34" charset="0"/>
                <a:ea typeface="+mn-ea"/>
                <a:cs typeface="Arial" panose="020B0604020202020204" pitchFamily="34" charset="0"/>
              </a:rPr>
              <a:t>3. Risk </a:t>
            </a:r>
            <a:r>
              <a:rPr lang="en-US" b="1" dirty="0">
                <a:solidFill>
                  <a:srgbClr val="000000"/>
                </a:solidFill>
                <a:latin typeface="Arial" panose="020B0604020202020204" pitchFamily="34" charset="0"/>
                <a:ea typeface="+mn-ea"/>
                <a:cs typeface="Arial" panose="020B0604020202020204" pitchFamily="34" charset="0"/>
              </a:rPr>
              <a:t>Appetite </a:t>
            </a:r>
            <a:r>
              <a:rPr lang="en-US" b="1" dirty="0" smtClean="0">
                <a:solidFill>
                  <a:srgbClr val="000000"/>
                </a:solidFill>
                <a:latin typeface="Arial" panose="020B0604020202020204" pitchFamily="34" charset="0"/>
                <a:ea typeface="+mn-ea"/>
                <a:cs typeface="Arial" panose="020B0604020202020204" pitchFamily="34" charset="0"/>
              </a:rPr>
              <a:t>Statement – Metrics (3/3)</a:t>
            </a:r>
            <a:endParaRPr lang="en-US" b="1" dirty="0">
              <a:solidFill>
                <a:srgbClr val="000000"/>
              </a:solidFill>
              <a:latin typeface="Arial" panose="020B0604020202020204" pitchFamily="34" charset="0"/>
              <a:ea typeface="+mn-ea"/>
              <a:cs typeface="Arial" panose="020B060402020202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493363855"/>
              </p:ext>
            </p:extLst>
          </p:nvPr>
        </p:nvGraphicFramePr>
        <p:xfrm>
          <a:off x="375297" y="685800"/>
          <a:ext cx="8437180" cy="5000621"/>
        </p:xfrm>
        <a:graphic>
          <a:graphicData uri="http://schemas.openxmlformats.org/drawingml/2006/table">
            <a:tbl>
              <a:tblPr firstRow="1" bandRow="1"/>
              <a:tblGrid>
                <a:gridCol w="1100638"/>
                <a:gridCol w="3052153"/>
                <a:gridCol w="843607"/>
                <a:gridCol w="701427"/>
                <a:gridCol w="748820"/>
                <a:gridCol w="66351"/>
                <a:gridCol w="652538"/>
                <a:gridCol w="641268"/>
                <a:gridCol w="630378"/>
              </a:tblGrid>
              <a:tr h="316634">
                <a:tc>
                  <a:txBody>
                    <a:bodyPr/>
                    <a:lstStyle/>
                    <a:p>
                      <a:pPr marL="18288" algn="l" rtl="0" fontAlgn="ctr"/>
                      <a:r>
                        <a:rPr lang="en-US" sz="1000" b="1" i="0" u="none" strike="noStrike" dirty="0">
                          <a:solidFill>
                            <a:srgbClr val="FF0000"/>
                          </a:solidFill>
                          <a:effectLst/>
                          <a:latin typeface="Arial"/>
                        </a:rPr>
                        <a:t>Monthly Metrics</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D9D9D9"/>
                    </a:solidFill>
                  </a:tcPr>
                </a:tc>
                <a:tc>
                  <a:txBody>
                    <a:bodyPr/>
                    <a:lstStyle/>
                    <a:p>
                      <a:pPr algn="ctr" rtl="0" fontAlgn="ctr"/>
                      <a:r>
                        <a:rPr lang="en-US" sz="1000" b="1" i="0" u="none" strike="noStrike" dirty="0">
                          <a:solidFill>
                            <a:srgbClr val="000000"/>
                          </a:solidFill>
                          <a:effectLst/>
                          <a:latin typeface="Arial"/>
                        </a:rPr>
                        <a:t>Metric</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D9D9D9"/>
                    </a:solidFill>
                  </a:tcPr>
                </a:tc>
                <a:tc>
                  <a:txBody>
                    <a:bodyPr/>
                    <a:lstStyle/>
                    <a:p>
                      <a:pPr algn="ctr" rtl="0" fontAlgn="ctr"/>
                      <a:r>
                        <a:rPr lang="en-US" sz="1000" b="1" i="0" u="none" strike="noStrike">
                          <a:solidFill>
                            <a:srgbClr val="000000"/>
                          </a:solidFill>
                          <a:effectLst/>
                          <a:latin typeface="Arial"/>
                        </a:rPr>
                        <a:t>Entity</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D9D9D9"/>
                    </a:solidFill>
                  </a:tcPr>
                </a:tc>
                <a:tc>
                  <a:txBody>
                    <a:bodyPr/>
                    <a:lstStyle/>
                    <a:p>
                      <a:pPr algn="ctr" rtl="0" fontAlgn="ctr"/>
                      <a:r>
                        <a:rPr lang="en-US" sz="1000" b="1" i="0" u="none" strike="noStrike" dirty="0">
                          <a:solidFill>
                            <a:srgbClr val="000000"/>
                          </a:solidFill>
                          <a:effectLst/>
                          <a:latin typeface="Arial"/>
                        </a:rPr>
                        <a:t>Amber </a:t>
                      </a:r>
                      <a:endParaRPr lang="en-US" sz="1000" b="1" i="0" u="none" strike="noStrike" dirty="0" smtClean="0">
                        <a:solidFill>
                          <a:srgbClr val="000000"/>
                        </a:solidFill>
                        <a:effectLst/>
                        <a:latin typeface="Arial"/>
                      </a:endParaRPr>
                    </a:p>
                    <a:p>
                      <a:pPr algn="ctr" rtl="0" fontAlgn="ctr"/>
                      <a:r>
                        <a:rPr lang="en-US" sz="1000" b="1" i="0" u="none" strike="noStrike" dirty="0" smtClean="0">
                          <a:solidFill>
                            <a:srgbClr val="000000"/>
                          </a:solidFill>
                          <a:effectLst/>
                          <a:latin typeface="Arial"/>
                        </a:rPr>
                        <a:t>limit</a:t>
                      </a:r>
                      <a:endParaRPr lang="en-US" sz="1000" b="1"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C000"/>
                    </a:solidFill>
                  </a:tcPr>
                </a:tc>
                <a:tc>
                  <a:txBody>
                    <a:bodyPr/>
                    <a:lstStyle/>
                    <a:p>
                      <a:pPr algn="ctr" rtl="0" fontAlgn="ctr"/>
                      <a:r>
                        <a:rPr lang="en-US" sz="1000" b="1" i="0" u="none" strike="noStrike">
                          <a:solidFill>
                            <a:srgbClr val="FFFFFF"/>
                          </a:solidFill>
                          <a:effectLst/>
                          <a:latin typeface="Arial"/>
                        </a:rPr>
                        <a:t>Red limit</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0000"/>
                    </a:solidFill>
                  </a:tcPr>
                </a:tc>
                <a:tc>
                  <a:txBody>
                    <a:bodyPr/>
                    <a:lstStyle/>
                    <a:p>
                      <a:pPr algn="l" rtl="0" fontAlgn="ctr"/>
                      <a:endParaRPr lang="en-US" sz="1000" b="1" i="0" u="none" strike="noStrike">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tcPr>
                </a:tc>
                <a:tc>
                  <a:txBody>
                    <a:bodyPr/>
                    <a:lstStyle/>
                    <a:p>
                      <a:pPr algn="ctr" rtl="0" fontAlgn="ctr"/>
                      <a:r>
                        <a:rPr lang="en-US" sz="1000" b="1" i="0" u="none" strike="noStrike" dirty="0" smtClean="0">
                          <a:solidFill>
                            <a:srgbClr val="000000"/>
                          </a:solidFill>
                          <a:effectLst/>
                          <a:latin typeface="Arial"/>
                        </a:rPr>
                        <a:t>Oct-16</a:t>
                      </a:r>
                      <a:endParaRPr lang="en-US" sz="1000" b="1" i="0" u="none" strike="noStrike" dirty="0">
                        <a:solidFill>
                          <a:srgbClr val="000000"/>
                        </a:solidFill>
                        <a:effectLst/>
                        <a:latin typeface="Arial"/>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rtl="0" fontAlgn="ctr"/>
                      <a:r>
                        <a:rPr lang="en-US" sz="1000" b="1" i="0" u="none" strike="noStrike" dirty="0">
                          <a:solidFill>
                            <a:srgbClr val="000000"/>
                          </a:solidFill>
                          <a:effectLst/>
                          <a:latin typeface="Arial"/>
                        </a:rPr>
                        <a:t>Sep-16</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rtl="0" fontAlgn="ctr"/>
                      <a:r>
                        <a:rPr lang="en-US" sz="1000" b="1" i="0" u="none" strike="noStrike">
                          <a:solidFill>
                            <a:srgbClr val="000000"/>
                          </a:solidFill>
                          <a:effectLst/>
                          <a:latin typeface="Arial"/>
                        </a:rPr>
                        <a:t>Aug-16</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r>
              <a:tr h="226699">
                <a:tc>
                  <a:txBody>
                    <a:bodyPr/>
                    <a:lstStyle/>
                    <a:p>
                      <a:pPr marL="18288" algn="l" rtl="0" fontAlgn="ctr"/>
                      <a:r>
                        <a:rPr lang="en-US" sz="1000" b="1" i="0" u="none" strike="noStrike" dirty="0">
                          <a:solidFill>
                            <a:srgbClr val="000000"/>
                          </a:solidFill>
                          <a:effectLst/>
                          <a:latin typeface="Arial"/>
                        </a:rPr>
                        <a:t>Residual value </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27432" algn="l" rtl="0" fontAlgn="ctr"/>
                      <a:r>
                        <a:rPr lang="en-US" sz="1000" b="0" i="0" u="none" strike="noStrike" dirty="0">
                          <a:solidFill>
                            <a:srgbClr val="000000"/>
                          </a:solidFill>
                          <a:effectLst/>
                          <a:latin typeface="Arial"/>
                        </a:rPr>
                        <a:t>Net Residual Risk / CRLIT</a:t>
                      </a:r>
                      <a:r>
                        <a:rPr lang="en-US" sz="1000" b="0" i="0" u="none" strike="noStrike" baseline="30000" dirty="0">
                          <a:solidFill>
                            <a:srgbClr val="000000"/>
                          </a:solidFill>
                          <a:effectLst/>
                          <a:latin typeface="Arial"/>
                        </a:rPr>
                        <a:t>3</a:t>
                      </a:r>
                      <a:endParaRPr lang="en-US" sz="1000" b="0"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SC</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3.0%</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5.0%</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CCCC"/>
                    </a:solidFill>
                  </a:tcPr>
                </a:tc>
                <a:tc>
                  <a:txBody>
                    <a:bodyPr/>
                    <a:lstStyle/>
                    <a:p>
                      <a:pPr algn="l" fontAlgn="b"/>
                      <a:endParaRPr lang="en-US" sz="1000" b="0" i="0" u="none" strike="noStrike">
                        <a:solidFill>
                          <a:srgbClr val="000000"/>
                        </a:solidFill>
                        <a:effectLst/>
                        <a:latin typeface="Calibri"/>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tcPr>
                </a:tc>
                <a:tc>
                  <a:txBody>
                    <a:bodyPr/>
                    <a:lstStyle/>
                    <a:p>
                      <a:pPr algn="ctr" rtl="0" fontAlgn="ctr"/>
                      <a:r>
                        <a:rPr lang="en-US" sz="1000" b="1" i="0" u="none" strike="noStrike" dirty="0" smtClean="0">
                          <a:solidFill>
                            <a:srgbClr val="000000"/>
                          </a:solidFill>
                          <a:effectLst/>
                          <a:latin typeface="Arial"/>
                        </a:rPr>
                        <a:t>1.19%</a:t>
                      </a:r>
                      <a:endParaRPr lang="en-US" sz="1000" b="1" i="0" u="none" strike="noStrike" dirty="0">
                        <a:solidFill>
                          <a:srgbClr val="000000"/>
                        </a:solidFill>
                        <a:effectLst/>
                        <a:latin typeface="Arial"/>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c>
                  <a:txBody>
                    <a:bodyPr/>
                    <a:lstStyle/>
                    <a:p>
                      <a:pPr algn="ctr" rtl="0" fontAlgn="ctr"/>
                      <a:r>
                        <a:rPr lang="en-US" sz="1000" b="0" i="0" u="none" strike="noStrike">
                          <a:solidFill>
                            <a:srgbClr val="000000"/>
                          </a:solidFill>
                          <a:effectLst/>
                          <a:latin typeface="Arial"/>
                        </a:rPr>
                        <a:t>1.4%</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c>
                  <a:txBody>
                    <a:bodyPr/>
                    <a:lstStyle/>
                    <a:p>
                      <a:pPr algn="ctr" rtl="0" fontAlgn="ctr"/>
                      <a:r>
                        <a:rPr lang="en-US" sz="1000" b="0" i="0" u="none" strike="noStrike">
                          <a:solidFill>
                            <a:srgbClr val="000000"/>
                          </a:solidFill>
                          <a:effectLst/>
                          <a:latin typeface="Arial"/>
                        </a:rPr>
                        <a:t>2.0%</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r>
              <a:tr h="191255">
                <a:tc rowSpan="6">
                  <a:txBody>
                    <a:bodyPr/>
                    <a:lstStyle/>
                    <a:p>
                      <a:pPr marL="18288" algn="l" rtl="0" fontAlgn="ctr"/>
                      <a:r>
                        <a:rPr lang="en-US" sz="1000" b="1" i="0" u="none" strike="noStrike" dirty="0">
                          <a:solidFill>
                            <a:srgbClr val="000000"/>
                          </a:solidFill>
                          <a:effectLst/>
                          <a:latin typeface="Arial"/>
                        </a:rPr>
                        <a:t>Liquidity / Funding</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27432" algn="l" rtl="0" fontAlgn="b"/>
                      <a:r>
                        <a:rPr lang="en-US" sz="1000" b="0" i="0" u="none" strike="noStrike" dirty="0">
                          <a:solidFill>
                            <a:srgbClr val="000000"/>
                          </a:solidFill>
                          <a:effectLst/>
                          <a:latin typeface="Arial"/>
                        </a:rPr>
                        <a:t>*Stressed Survival Period (days)</a:t>
                      </a:r>
                      <a:r>
                        <a:rPr lang="en-US" sz="1000" b="0" i="0" u="none" strike="noStrike" baseline="30000" dirty="0">
                          <a:solidFill>
                            <a:srgbClr val="000000"/>
                          </a:solidFill>
                          <a:effectLst/>
                          <a:latin typeface="Arial"/>
                        </a:rPr>
                        <a:t> 2,4</a:t>
                      </a:r>
                      <a:endParaRPr lang="en-US" sz="1000" b="0"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SHUSA</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&lt;</a:t>
                      </a:r>
                      <a:r>
                        <a:rPr lang="en-US" sz="1000" b="0" i="0" u="none" strike="noStrike" dirty="0" smtClean="0">
                          <a:solidFill>
                            <a:srgbClr val="000000"/>
                          </a:solidFill>
                          <a:effectLst/>
                          <a:latin typeface="Arial"/>
                        </a:rPr>
                        <a:t>75</a:t>
                      </a:r>
                      <a:endParaRPr lang="en-US" sz="1000" b="0"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&lt;</a:t>
                      </a:r>
                      <a:r>
                        <a:rPr lang="en-US" sz="1000" b="0" i="0" u="none" strike="noStrike" dirty="0" smtClean="0">
                          <a:solidFill>
                            <a:srgbClr val="000000"/>
                          </a:solidFill>
                          <a:effectLst/>
                          <a:latin typeface="Arial"/>
                        </a:rPr>
                        <a:t>45</a:t>
                      </a:r>
                      <a:endParaRPr lang="en-US" sz="1000" b="0"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CCCC"/>
                    </a:solidFill>
                  </a:tcPr>
                </a:tc>
                <a:tc>
                  <a:txBody>
                    <a:bodyPr/>
                    <a:lstStyle/>
                    <a:p>
                      <a:pPr algn="l" fontAlgn="b"/>
                      <a:endParaRPr lang="en-US" sz="1000" b="0" i="0" u="none" strike="noStrike" dirty="0">
                        <a:solidFill>
                          <a:srgbClr val="000000"/>
                        </a:solidFill>
                        <a:effectLst/>
                        <a:latin typeface="Calibri"/>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tcPr>
                </a:tc>
                <a:tc>
                  <a:txBody>
                    <a:bodyPr/>
                    <a:lstStyle/>
                    <a:p>
                      <a:pPr marL="0" marR="0" algn="ctr" defTabSz="457200" rtl="0" eaLnBrk="1" fontAlgn="ctr" latinLnBrk="0" hangingPunct="1">
                        <a:spcBef>
                          <a:spcPts val="0"/>
                        </a:spcBef>
                        <a:spcAft>
                          <a:spcPts val="0"/>
                        </a:spcAft>
                      </a:pPr>
                      <a:r>
                        <a:rPr lang="en-US" sz="1000" b="1" i="0" u="none" strike="noStrike" kern="1200" dirty="0">
                          <a:solidFill>
                            <a:srgbClr val="000000"/>
                          </a:solidFill>
                          <a:effectLst/>
                          <a:latin typeface="Arial"/>
                          <a:ea typeface="+mn-ea"/>
                          <a:cs typeface="+mn-cs"/>
                        </a:rPr>
                        <a:t>56 </a:t>
                      </a:r>
                      <a:r>
                        <a:rPr lang="en-US" sz="1000" b="1" i="0" u="none" strike="noStrike" kern="1200" dirty="0" smtClean="0">
                          <a:solidFill>
                            <a:srgbClr val="000000"/>
                          </a:solidFill>
                          <a:effectLst/>
                          <a:latin typeface="Arial"/>
                          <a:ea typeface="+mn-ea"/>
                          <a:cs typeface="+mn-cs"/>
                        </a:rPr>
                        <a:t>days</a:t>
                      </a:r>
                      <a:r>
                        <a:rPr lang="en-US" sz="1000" b="1" i="0" u="none" strike="noStrike" kern="1200" baseline="30000" dirty="0" smtClean="0">
                          <a:solidFill>
                            <a:srgbClr val="000000"/>
                          </a:solidFill>
                          <a:effectLst/>
                          <a:latin typeface="Arial"/>
                          <a:ea typeface="+mn-ea"/>
                          <a:cs typeface="+mn-cs"/>
                        </a:rPr>
                        <a:t>7</a:t>
                      </a:r>
                      <a:endParaRPr lang="en-US" sz="1000" b="1" i="0" u="none" strike="noStrike" kern="1200" dirty="0">
                        <a:solidFill>
                          <a:srgbClr val="000000"/>
                        </a:solidFill>
                        <a:effectLst/>
                        <a:latin typeface="Arial"/>
                        <a:ea typeface="+mn-ea"/>
                        <a:cs typeface="+mn-cs"/>
                      </a:endParaRP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c>
                  <a:txBody>
                    <a:bodyPr/>
                    <a:lstStyle/>
                    <a:p>
                      <a:pPr marL="0" marR="0" algn="ctr" defTabSz="457200" rtl="0" eaLnBrk="1" fontAlgn="ctr" latinLnBrk="0" hangingPunct="1">
                        <a:spcBef>
                          <a:spcPts val="0"/>
                        </a:spcBef>
                        <a:spcAft>
                          <a:spcPts val="0"/>
                        </a:spcAft>
                      </a:pPr>
                      <a:r>
                        <a:rPr lang="en-US" sz="1000" b="0" i="0" u="none" strike="noStrike" kern="1200" dirty="0">
                          <a:solidFill>
                            <a:srgbClr val="000000"/>
                          </a:solidFill>
                          <a:effectLst/>
                          <a:latin typeface="Arial"/>
                          <a:ea typeface="+mn-ea"/>
                          <a:cs typeface="+mn-cs"/>
                        </a:rPr>
                        <a:t>82 </a:t>
                      </a:r>
                      <a:r>
                        <a:rPr lang="en-US" sz="1000" b="0" i="0" u="none" strike="noStrike" kern="1200" dirty="0" smtClean="0">
                          <a:solidFill>
                            <a:srgbClr val="000000"/>
                          </a:solidFill>
                          <a:effectLst/>
                          <a:latin typeface="Arial"/>
                          <a:ea typeface="+mn-ea"/>
                          <a:cs typeface="+mn-cs"/>
                        </a:rPr>
                        <a:t>days</a:t>
                      </a:r>
                      <a:endParaRPr lang="en-US" sz="1000" b="0" i="0" u="none" strike="noStrike" kern="1200" dirty="0">
                        <a:solidFill>
                          <a:srgbClr val="000000"/>
                        </a:solidFill>
                        <a:effectLst/>
                        <a:latin typeface="Arial"/>
                        <a:ea typeface="+mn-ea"/>
                        <a:cs typeface="+mn-cs"/>
                      </a:endParaRP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c>
                  <a:txBody>
                    <a:bodyPr/>
                    <a:lstStyle/>
                    <a:p>
                      <a:pPr algn="ctr" rtl="0" fontAlgn="ctr"/>
                      <a:r>
                        <a:rPr lang="en-US" sz="1000" b="0" i="0" u="none" strike="noStrike" dirty="0">
                          <a:solidFill>
                            <a:srgbClr val="000000"/>
                          </a:solidFill>
                          <a:effectLst/>
                          <a:latin typeface="Arial"/>
                        </a:rPr>
                        <a:t>82 days</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r>
              <a:tr h="191255">
                <a:tc vMerge="1">
                  <a:txBody>
                    <a:bodyPr/>
                    <a:lstStyle/>
                    <a:p>
                      <a:endParaRPr lang="en-US"/>
                    </a:p>
                  </a:txBody>
                  <a:tcPr/>
                </a:tc>
                <a:tc>
                  <a:txBody>
                    <a:bodyPr/>
                    <a:lstStyle/>
                    <a:p>
                      <a:pPr marL="27432" algn="l" rtl="0" fontAlgn="b"/>
                      <a:r>
                        <a:rPr lang="en-US" sz="1000" b="0" i="0" u="none" strike="noStrike" dirty="0">
                          <a:solidFill>
                            <a:srgbClr val="000000"/>
                          </a:solidFill>
                          <a:effectLst/>
                          <a:latin typeface="Arial"/>
                        </a:rPr>
                        <a:t>*Liquidity Coverage Ratio – EUR</a:t>
                      </a:r>
                      <a:r>
                        <a:rPr lang="en-US" sz="1000" b="0" i="0" u="none" strike="noStrike" baseline="30000" dirty="0">
                          <a:solidFill>
                            <a:srgbClr val="000000"/>
                          </a:solidFill>
                          <a:effectLst/>
                          <a:latin typeface="Arial"/>
                        </a:rPr>
                        <a:t>4</a:t>
                      </a:r>
                      <a:endParaRPr lang="en-US" sz="1000" b="0"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SHUSA</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&lt;</a:t>
                      </a:r>
                      <a:r>
                        <a:rPr lang="en-US" sz="1000" b="0" i="0" u="none" strike="noStrike" dirty="0" smtClean="0">
                          <a:solidFill>
                            <a:srgbClr val="000000"/>
                          </a:solidFill>
                          <a:effectLst/>
                          <a:latin typeface="Arial"/>
                        </a:rPr>
                        <a:t>110</a:t>
                      </a:r>
                      <a:r>
                        <a:rPr lang="en-US" sz="1000" b="0" i="0" u="none" strike="noStrike" dirty="0">
                          <a:solidFill>
                            <a:srgbClr val="000000"/>
                          </a:solidFill>
                          <a:effectLst/>
                          <a:latin typeface="Arial"/>
                        </a:rPr>
                        <a:t>%</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&lt;</a:t>
                      </a:r>
                      <a:r>
                        <a:rPr lang="en-US" sz="1000" b="0" i="0" u="none" strike="noStrike" dirty="0" smtClean="0">
                          <a:solidFill>
                            <a:srgbClr val="000000"/>
                          </a:solidFill>
                          <a:effectLst/>
                          <a:latin typeface="Arial"/>
                        </a:rPr>
                        <a:t>100</a:t>
                      </a:r>
                      <a:r>
                        <a:rPr lang="en-US" sz="1000" b="0" i="0" u="none" strike="noStrike" dirty="0">
                          <a:solidFill>
                            <a:srgbClr val="000000"/>
                          </a:solidFill>
                          <a:effectLst/>
                          <a:latin typeface="Arial"/>
                        </a:rPr>
                        <a:t>%</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CCCC"/>
                    </a:solidFill>
                  </a:tcPr>
                </a:tc>
                <a:tc>
                  <a:txBody>
                    <a:bodyPr/>
                    <a:lstStyle/>
                    <a:p>
                      <a:pPr algn="l" fontAlgn="b"/>
                      <a:endParaRPr lang="en-US" sz="1000" b="0" i="0" u="none" strike="noStrike">
                        <a:solidFill>
                          <a:srgbClr val="000000"/>
                        </a:solidFill>
                        <a:effectLst/>
                        <a:latin typeface="Calibri"/>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tcPr>
                </a:tc>
                <a:tc>
                  <a:txBody>
                    <a:bodyPr/>
                    <a:lstStyle/>
                    <a:p>
                      <a:pPr marL="0" marR="0" algn="ctr">
                        <a:spcBef>
                          <a:spcPts val="0"/>
                        </a:spcBef>
                        <a:spcAft>
                          <a:spcPts val="0"/>
                        </a:spcAft>
                      </a:pPr>
                      <a:r>
                        <a:rPr lang="en-US" sz="1100" b="1" dirty="0">
                          <a:solidFill>
                            <a:schemeClr val="tx1"/>
                          </a:solidFill>
                          <a:effectLst/>
                          <a:latin typeface="Calibri"/>
                          <a:ea typeface="SimSun"/>
                          <a:cs typeface="Times New Roman"/>
                        </a:rPr>
                        <a:t>149%</a:t>
                      </a: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c>
                  <a:txBody>
                    <a:bodyPr/>
                    <a:lstStyle/>
                    <a:p>
                      <a:pPr algn="ctr" rtl="0" fontAlgn="ctr"/>
                      <a:r>
                        <a:rPr lang="en-US" sz="1000" b="0" i="0" u="none" strike="noStrike">
                          <a:solidFill>
                            <a:srgbClr val="000000"/>
                          </a:solidFill>
                          <a:effectLst/>
                          <a:latin typeface="Arial"/>
                        </a:rPr>
                        <a:t>156%</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c>
                  <a:txBody>
                    <a:bodyPr/>
                    <a:lstStyle/>
                    <a:p>
                      <a:pPr algn="ctr" rtl="0" fontAlgn="ctr"/>
                      <a:r>
                        <a:rPr lang="en-US" sz="1000" b="0" i="0" u="none" strike="noStrike">
                          <a:solidFill>
                            <a:srgbClr val="000000"/>
                          </a:solidFill>
                          <a:effectLst/>
                          <a:latin typeface="Arial"/>
                        </a:rPr>
                        <a:t>148%</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r>
              <a:tr h="191255">
                <a:tc vMerge="1">
                  <a:txBody>
                    <a:bodyPr/>
                    <a:lstStyle/>
                    <a:p>
                      <a:endParaRPr lang="en-US"/>
                    </a:p>
                  </a:txBody>
                  <a:tcPr/>
                </a:tc>
                <a:tc>
                  <a:txBody>
                    <a:bodyPr/>
                    <a:lstStyle/>
                    <a:p>
                      <a:pPr marL="27432" algn="l" rtl="0" fontAlgn="b"/>
                      <a:r>
                        <a:rPr lang="en-US" sz="1000" b="0" i="0" u="none" strike="noStrike" dirty="0">
                          <a:solidFill>
                            <a:srgbClr val="000000"/>
                          </a:solidFill>
                          <a:effectLst/>
                          <a:latin typeface="Arial"/>
                        </a:rPr>
                        <a:t>*Liquidity Coverage Ratio Modified  – US</a:t>
                      </a:r>
                      <a:r>
                        <a:rPr lang="en-US" sz="1000" b="0" i="0" u="none" strike="noStrike" baseline="30000" dirty="0">
                          <a:solidFill>
                            <a:srgbClr val="000000"/>
                          </a:solidFill>
                          <a:effectLst/>
                          <a:latin typeface="Arial"/>
                        </a:rPr>
                        <a:t> 4</a:t>
                      </a:r>
                      <a:endParaRPr lang="en-US" sz="1000" b="0"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SHUSA</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&lt;</a:t>
                      </a:r>
                      <a:r>
                        <a:rPr lang="en-US" sz="1000" b="0" i="0" u="none" strike="noStrike" dirty="0" smtClean="0">
                          <a:solidFill>
                            <a:srgbClr val="000000"/>
                          </a:solidFill>
                          <a:effectLst/>
                          <a:latin typeface="Arial"/>
                        </a:rPr>
                        <a:t>110</a:t>
                      </a:r>
                      <a:r>
                        <a:rPr lang="en-US" sz="1000" b="0" i="0" u="none" strike="noStrike" dirty="0">
                          <a:solidFill>
                            <a:srgbClr val="000000"/>
                          </a:solidFill>
                          <a:effectLst/>
                          <a:latin typeface="Arial"/>
                        </a:rPr>
                        <a:t>%</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&lt;</a:t>
                      </a:r>
                      <a:r>
                        <a:rPr lang="en-US" sz="1000" b="0" i="0" u="none" strike="noStrike" dirty="0" smtClean="0">
                          <a:solidFill>
                            <a:srgbClr val="000000"/>
                          </a:solidFill>
                          <a:effectLst/>
                          <a:latin typeface="Arial"/>
                        </a:rPr>
                        <a:t>100</a:t>
                      </a:r>
                      <a:r>
                        <a:rPr lang="en-US" sz="1000" b="0" i="0" u="none" strike="noStrike" dirty="0">
                          <a:solidFill>
                            <a:srgbClr val="000000"/>
                          </a:solidFill>
                          <a:effectLst/>
                          <a:latin typeface="Arial"/>
                        </a:rPr>
                        <a:t>%</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CCCC"/>
                    </a:solidFill>
                  </a:tcPr>
                </a:tc>
                <a:tc>
                  <a:txBody>
                    <a:bodyPr/>
                    <a:lstStyle/>
                    <a:p>
                      <a:pPr algn="l" fontAlgn="b"/>
                      <a:endParaRPr lang="en-US" sz="1000" b="0" i="0" u="none" strike="noStrike">
                        <a:solidFill>
                          <a:srgbClr val="000000"/>
                        </a:solidFill>
                        <a:effectLst/>
                        <a:latin typeface="Calibri"/>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tcPr>
                </a:tc>
                <a:tc>
                  <a:txBody>
                    <a:bodyPr/>
                    <a:lstStyle/>
                    <a:p>
                      <a:pPr marL="0" marR="0" algn="ctr">
                        <a:spcBef>
                          <a:spcPts val="0"/>
                        </a:spcBef>
                        <a:spcAft>
                          <a:spcPts val="0"/>
                        </a:spcAft>
                      </a:pPr>
                      <a:r>
                        <a:rPr lang="en-US" sz="1100" b="1" dirty="0">
                          <a:solidFill>
                            <a:schemeClr val="tx1"/>
                          </a:solidFill>
                          <a:effectLst/>
                          <a:latin typeface="Calibri"/>
                          <a:ea typeface="SimSun"/>
                          <a:cs typeface="Times New Roman"/>
                        </a:rPr>
                        <a:t>186%</a:t>
                      </a: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c>
                  <a:txBody>
                    <a:bodyPr/>
                    <a:lstStyle/>
                    <a:p>
                      <a:pPr algn="ctr" rtl="0" fontAlgn="ctr"/>
                      <a:r>
                        <a:rPr lang="en-US" sz="1000" b="0" i="0" u="none" strike="noStrike">
                          <a:solidFill>
                            <a:srgbClr val="000000"/>
                          </a:solidFill>
                          <a:effectLst/>
                          <a:latin typeface="Arial"/>
                        </a:rPr>
                        <a:t>193%</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c>
                  <a:txBody>
                    <a:bodyPr/>
                    <a:lstStyle/>
                    <a:p>
                      <a:pPr algn="ctr" rtl="0" fontAlgn="ctr"/>
                      <a:r>
                        <a:rPr lang="en-US" sz="1000" b="0" i="0" u="none" strike="noStrike">
                          <a:solidFill>
                            <a:srgbClr val="000000"/>
                          </a:solidFill>
                          <a:effectLst/>
                          <a:latin typeface="Arial"/>
                        </a:rPr>
                        <a:t>184%</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r>
              <a:tr h="191255">
                <a:tc vMerge="1">
                  <a:txBody>
                    <a:bodyPr/>
                    <a:lstStyle/>
                    <a:p>
                      <a:endParaRPr lang="en-US"/>
                    </a:p>
                  </a:txBody>
                  <a:tcPr/>
                </a:tc>
                <a:tc>
                  <a:txBody>
                    <a:bodyPr/>
                    <a:lstStyle/>
                    <a:p>
                      <a:pPr marL="27432" algn="l" rtl="0" fontAlgn="b"/>
                      <a:r>
                        <a:rPr lang="en-US" sz="1000" b="0" i="0" u="none" strike="noStrike" dirty="0">
                          <a:solidFill>
                            <a:srgbClr val="000000"/>
                          </a:solidFill>
                          <a:effectLst/>
                          <a:latin typeface="Arial"/>
                        </a:rPr>
                        <a:t>*Structural Funding Ratio (%)</a:t>
                      </a:r>
                      <a:r>
                        <a:rPr lang="en-US" sz="1000" b="0" i="0" u="none" strike="noStrike" baseline="30000" dirty="0">
                          <a:solidFill>
                            <a:srgbClr val="000000"/>
                          </a:solidFill>
                          <a:effectLst/>
                          <a:latin typeface="Arial"/>
                        </a:rPr>
                        <a:t> 4</a:t>
                      </a:r>
                      <a:endParaRPr lang="en-US" sz="1000" b="0"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SHUSA</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&lt;</a:t>
                      </a:r>
                      <a:r>
                        <a:rPr lang="en-US" sz="1000" b="0" i="0" u="none" strike="noStrike" dirty="0" smtClean="0">
                          <a:solidFill>
                            <a:srgbClr val="000000"/>
                          </a:solidFill>
                          <a:effectLst/>
                          <a:latin typeface="Arial"/>
                        </a:rPr>
                        <a:t>103</a:t>
                      </a:r>
                      <a:r>
                        <a:rPr lang="en-US" sz="1000" b="0" i="0" u="none" strike="noStrike" dirty="0">
                          <a:solidFill>
                            <a:srgbClr val="000000"/>
                          </a:solidFill>
                          <a:effectLst/>
                          <a:latin typeface="Arial"/>
                        </a:rPr>
                        <a:t>%</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&lt;</a:t>
                      </a:r>
                      <a:r>
                        <a:rPr lang="en-US" sz="1000" b="0" i="0" u="none" strike="noStrike" dirty="0" smtClean="0">
                          <a:solidFill>
                            <a:srgbClr val="000000"/>
                          </a:solidFill>
                          <a:effectLst/>
                          <a:latin typeface="Arial"/>
                        </a:rPr>
                        <a:t>100</a:t>
                      </a:r>
                      <a:r>
                        <a:rPr lang="en-US" sz="1000" b="0" i="0" u="none" strike="noStrike" dirty="0">
                          <a:solidFill>
                            <a:srgbClr val="000000"/>
                          </a:solidFill>
                          <a:effectLst/>
                          <a:latin typeface="Arial"/>
                        </a:rPr>
                        <a:t>%</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CCCC"/>
                    </a:solidFill>
                  </a:tcPr>
                </a:tc>
                <a:tc>
                  <a:txBody>
                    <a:bodyPr/>
                    <a:lstStyle/>
                    <a:p>
                      <a:pPr algn="l" fontAlgn="b"/>
                      <a:endParaRPr lang="en-US" sz="1000" b="0" i="0" u="none" strike="noStrike">
                        <a:solidFill>
                          <a:srgbClr val="000000"/>
                        </a:solidFill>
                        <a:effectLst/>
                        <a:latin typeface="Calibri"/>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tcPr>
                </a:tc>
                <a:tc>
                  <a:txBody>
                    <a:bodyPr/>
                    <a:lstStyle/>
                    <a:p>
                      <a:pPr marL="0" marR="0" algn="ctr">
                        <a:spcBef>
                          <a:spcPts val="0"/>
                        </a:spcBef>
                        <a:spcAft>
                          <a:spcPts val="0"/>
                        </a:spcAft>
                      </a:pPr>
                      <a:r>
                        <a:rPr lang="en-US" sz="1100" b="1" dirty="0">
                          <a:solidFill>
                            <a:schemeClr val="tx1"/>
                          </a:solidFill>
                          <a:effectLst/>
                          <a:latin typeface="Calibri"/>
                          <a:ea typeface="SimSun"/>
                          <a:cs typeface="Times New Roman"/>
                        </a:rPr>
                        <a:t>108%</a:t>
                      </a: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c>
                  <a:txBody>
                    <a:bodyPr/>
                    <a:lstStyle/>
                    <a:p>
                      <a:pPr algn="ctr" rtl="0" fontAlgn="ctr"/>
                      <a:r>
                        <a:rPr lang="en-US" sz="1000" b="0" i="0" u="none" strike="noStrike" dirty="0">
                          <a:solidFill>
                            <a:srgbClr val="000000"/>
                          </a:solidFill>
                          <a:effectLst/>
                          <a:latin typeface="Arial"/>
                        </a:rPr>
                        <a:t>106%</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c>
                  <a:txBody>
                    <a:bodyPr/>
                    <a:lstStyle/>
                    <a:p>
                      <a:pPr algn="ctr" rtl="0" fontAlgn="ctr"/>
                      <a:r>
                        <a:rPr lang="en-US" sz="1000" b="0" i="0" u="none" strike="noStrike" dirty="0">
                          <a:solidFill>
                            <a:srgbClr val="000000"/>
                          </a:solidFill>
                          <a:effectLst/>
                          <a:latin typeface="Arial"/>
                        </a:rPr>
                        <a:t>107%</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r>
              <a:tr h="234187">
                <a:tc vMerge="1">
                  <a:txBody>
                    <a:bodyPr/>
                    <a:lstStyle/>
                    <a:p>
                      <a:endParaRPr lang="en-US"/>
                    </a:p>
                  </a:txBody>
                  <a:tcPr/>
                </a:tc>
                <a:tc>
                  <a:txBody>
                    <a:bodyPr/>
                    <a:lstStyle/>
                    <a:p>
                      <a:pPr marL="27432" algn="l" rtl="0" fontAlgn="b"/>
                      <a:r>
                        <a:rPr lang="en-US" sz="1000" b="0" i="0" u="none" strike="noStrike" dirty="0">
                          <a:solidFill>
                            <a:srgbClr val="000000"/>
                          </a:solidFill>
                          <a:effectLst/>
                          <a:latin typeface="Arial"/>
                        </a:rPr>
                        <a:t>Liquidity Horizon - Wholesale </a:t>
                      </a:r>
                      <a:r>
                        <a:rPr lang="en-US" sz="1000" b="0" i="0" u="none" strike="noStrike" dirty="0" smtClean="0">
                          <a:solidFill>
                            <a:srgbClr val="000000"/>
                          </a:solidFill>
                          <a:effectLst/>
                          <a:latin typeface="Arial"/>
                        </a:rPr>
                        <a:t>Scenario</a:t>
                      </a:r>
                      <a:endParaRPr lang="en-US" sz="1000" b="0"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SHUSA </a:t>
                      </a:r>
                      <a:r>
                        <a:rPr lang="en-US" sz="900" b="0" i="0" u="none" strike="noStrike" dirty="0">
                          <a:solidFill>
                            <a:srgbClr val="000000"/>
                          </a:solidFill>
                          <a:effectLst/>
                          <a:latin typeface="Arial"/>
                        </a:rPr>
                        <a:t>(P/O)</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&lt;</a:t>
                      </a:r>
                      <a:r>
                        <a:rPr lang="en-US" sz="1000" b="0" i="0" u="none" strike="noStrike" dirty="0" smtClean="0">
                          <a:solidFill>
                            <a:srgbClr val="000000"/>
                          </a:solidFill>
                          <a:effectLst/>
                          <a:latin typeface="Arial"/>
                        </a:rPr>
                        <a:t>12 </a:t>
                      </a:r>
                      <a:r>
                        <a:rPr lang="en-US" sz="1000" b="0" i="0" u="none" strike="noStrike" dirty="0">
                          <a:solidFill>
                            <a:srgbClr val="000000"/>
                          </a:solidFill>
                          <a:effectLst/>
                          <a:latin typeface="Arial"/>
                        </a:rPr>
                        <a:t>Mo</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&lt;</a:t>
                      </a:r>
                      <a:r>
                        <a:rPr lang="en-US" sz="1000" b="0" i="0" u="none" strike="noStrike" dirty="0" smtClean="0">
                          <a:solidFill>
                            <a:srgbClr val="000000"/>
                          </a:solidFill>
                          <a:effectLst/>
                          <a:latin typeface="Arial"/>
                        </a:rPr>
                        <a:t>6  </a:t>
                      </a:r>
                      <a:r>
                        <a:rPr lang="en-US" sz="1000" b="0" i="0" u="none" strike="noStrike" dirty="0">
                          <a:solidFill>
                            <a:srgbClr val="000000"/>
                          </a:solidFill>
                          <a:effectLst/>
                          <a:latin typeface="Arial"/>
                        </a:rPr>
                        <a:t>Mo</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CCCC"/>
                    </a:solidFill>
                  </a:tcPr>
                </a:tc>
                <a:tc>
                  <a:txBody>
                    <a:bodyPr/>
                    <a:lstStyle/>
                    <a:p>
                      <a:pPr algn="l" fontAlgn="b"/>
                      <a:endParaRPr lang="en-US" sz="1000" b="0" i="0" u="none" strike="noStrike">
                        <a:solidFill>
                          <a:srgbClr val="000000"/>
                        </a:solidFill>
                        <a:effectLst/>
                        <a:latin typeface="Calibri"/>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tcPr>
                </a:tc>
                <a:tc>
                  <a:txBody>
                    <a:bodyPr/>
                    <a:lstStyle/>
                    <a:p>
                      <a:pPr marL="0" marR="0" algn="ctr">
                        <a:spcBef>
                          <a:spcPts val="0"/>
                        </a:spcBef>
                        <a:spcAft>
                          <a:spcPts val="0"/>
                        </a:spcAft>
                      </a:pPr>
                      <a:r>
                        <a:rPr lang="en-US" sz="1100" b="1" dirty="0">
                          <a:solidFill>
                            <a:schemeClr val="tx1"/>
                          </a:solidFill>
                          <a:effectLst/>
                          <a:latin typeface="Calibri"/>
                          <a:ea typeface="SimSun"/>
                          <a:cs typeface="Times New Roman"/>
                        </a:rPr>
                        <a:t>105 Mo</a:t>
                      </a: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c>
                  <a:txBody>
                    <a:bodyPr/>
                    <a:lstStyle/>
                    <a:p>
                      <a:pPr algn="ctr" rtl="0" fontAlgn="ctr"/>
                      <a:r>
                        <a:rPr lang="en-US" sz="1000" b="0" i="0" u="none" strike="noStrike">
                          <a:solidFill>
                            <a:srgbClr val="000000"/>
                          </a:solidFill>
                          <a:effectLst/>
                          <a:latin typeface="Arial"/>
                        </a:rPr>
                        <a:t>45 Mo</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c>
                  <a:txBody>
                    <a:bodyPr/>
                    <a:lstStyle/>
                    <a:p>
                      <a:pPr algn="ctr" rtl="0" fontAlgn="ctr"/>
                      <a:r>
                        <a:rPr lang="en-US" sz="1000" b="0" i="0" u="none" strike="noStrike" dirty="0">
                          <a:solidFill>
                            <a:srgbClr val="000000"/>
                          </a:solidFill>
                          <a:effectLst/>
                          <a:latin typeface="Arial"/>
                        </a:rPr>
                        <a:t>&gt;12 Mo</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r>
              <a:tr h="185831">
                <a:tc vMerge="1">
                  <a:txBody>
                    <a:bodyPr/>
                    <a:lstStyle/>
                    <a:p>
                      <a:endParaRPr lang="en-US"/>
                    </a:p>
                  </a:txBody>
                  <a:tcPr/>
                </a:tc>
                <a:tc>
                  <a:txBody>
                    <a:bodyPr/>
                    <a:lstStyle/>
                    <a:p>
                      <a:pPr marL="27432" algn="l" rtl="0" fontAlgn="b"/>
                      <a:r>
                        <a:rPr lang="en-US" sz="1000" b="0" i="0" u="none" strike="noStrike" dirty="0">
                          <a:solidFill>
                            <a:srgbClr val="000000"/>
                          </a:solidFill>
                          <a:effectLst/>
                          <a:latin typeface="Arial"/>
                        </a:rPr>
                        <a:t>*Asset Encumbrance (%)</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SHUSA </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55</a:t>
                      </a:r>
                      <a:r>
                        <a:rPr lang="en-US" sz="1000" b="0" i="0" u="none" strike="noStrike" dirty="0">
                          <a:solidFill>
                            <a:srgbClr val="000000"/>
                          </a:solidFill>
                          <a:effectLst/>
                          <a:latin typeface="Arial"/>
                        </a:rPr>
                        <a:t>%</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60</a:t>
                      </a:r>
                      <a:r>
                        <a:rPr lang="en-US" sz="1000" b="0" i="0" u="none" strike="noStrike" dirty="0">
                          <a:solidFill>
                            <a:srgbClr val="000000"/>
                          </a:solidFill>
                          <a:effectLst/>
                          <a:latin typeface="Arial"/>
                        </a:rPr>
                        <a:t>%</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CCCC"/>
                    </a:solidFill>
                  </a:tcPr>
                </a:tc>
                <a:tc>
                  <a:txBody>
                    <a:bodyPr/>
                    <a:lstStyle/>
                    <a:p>
                      <a:pPr algn="l" fontAlgn="b"/>
                      <a:endParaRPr lang="en-US" sz="1000" b="0" i="0" u="none" strike="noStrike">
                        <a:solidFill>
                          <a:srgbClr val="000000"/>
                        </a:solidFill>
                        <a:effectLst/>
                        <a:latin typeface="Calibri"/>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tcPr>
                </a:tc>
                <a:tc>
                  <a:txBody>
                    <a:bodyPr/>
                    <a:lstStyle/>
                    <a:p>
                      <a:pPr marL="0" marR="0" algn="ctr">
                        <a:spcBef>
                          <a:spcPts val="0"/>
                        </a:spcBef>
                        <a:spcAft>
                          <a:spcPts val="0"/>
                        </a:spcAft>
                      </a:pPr>
                      <a:r>
                        <a:rPr lang="en-US" sz="1100" b="1" dirty="0">
                          <a:solidFill>
                            <a:schemeClr val="tx1"/>
                          </a:solidFill>
                          <a:effectLst/>
                          <a:latin typeface="Calibri"/>
                          <a:ea typeface="SimSun"/>
                          <a:cs typeface="Times New Roman"/>
                        </a:rPr>
                        <a:t>41%</a:t>
                      </a: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rgbClr val="000000"/>
                          </a:solidFill>
                          <a:effectLst/>
                          <a:latin typeface="Arial"/>
                        </a:rPr>
                        <a:t>41%</a:t>
                      </a:r>
                      <a:endParaRPr lang="en-US" sz="1000" b="0" i="0" u="none" strike="noStrike" dirty="0">
                        <a:solidFill>
                          <a:srgbClr val="000000"/>
                        </a:solidFill>
                        <a:effectLst/>
                        <a:latin typeface="Arial"/>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rgbClr val="000000"/>
                          </a:solidFill>
                          <a:effectLst/>
                          <a:latin typeface="Arial"/>
                        </a:rPr>
                        <a:t>48%</a:t>
                      </a:r>
                      <a:endParaRPr lang="en-US" sz="1000" b="0" i="0" u="none" strike="noStrike" dirty="0">
                        <a:solidFill>
                          <a:srgbClr val="000000"/>
                        </a:solidFill>
                        <a:effectLst/>
                        <a:latin typeface="Arial"/>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r>
              <a:tr h="191255">
                <a:tc rowSpan="2">
                  <a:txBody>
                    <a:bodyPr/>
                    <a:lstStyle/>
                    <a:p>
                      <a:pPr marL="18288" algn="l" rtl="0" fontAlgn="ctr"/>
                      <a:r>
                        <a:rPr lang="en-US" sz="1000" b="1" i="0" u="none" strike="noStrike">
                          <a:solidFill>
                            <a:srgbClr val="000000"/>
                          </a:solidFill>
                          <a:effectLst/>
                          <a:latin typeface="Arial"/>
                        </a:rPr>
                        <a:t>Interest rate</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27432" algn="l" rtl="0" fontAlgn="ctr"/>
                      <a:r>
                        <a:rPr lang="en-US" sz="1000" b="0" i="0" u="none" strike="noStrike" dirty="0">
                          <a:solidFill>
                            <a:srgbClr val="000000"/>
                          </a:solidFill>
                          <a:effectLst/>
                          <a:latin typeface="Arial"/>
                        </a:rPr>
                        <a:t>*NII Sensitivity(+/- 100bps)</a:t>
                      </a:r>
                      <a:r>
                        <a:rPr lang="en-US" sz="1000" b="0" i="0" u="none" strike="noStrike" baseline="30000" dirty="0">
                          <a:solidFill>
                            <a:srgbClr val="000000"/>
                          </a:solidFill>
                          <a:effectLst/>
                          <a:latin typeface="Arial"/>
                        </a:rPr>
                        <a:t> 4</a:t>
                      </a:r>
                      <a:endParaRPr lang="en-US" sz="1000" b="0"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SHUSA</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&lt;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4.5%</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&lt;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5.5%</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CCCC"/>
                    </a:solidFill>
                  </a:tcPr>
                </a:tc>
                <a:tc>
                  <a:txBody>
                    <a:bodyPr/>
                    <a:lstStyle/>
                    <a:p>
                      <a:pPr algn="l" fontAlgn="b"/>
                      <a:endParaRPr lang="en-US" sz="1000" b="0" i="0" u="none" strike="noStrike">
                        <a:solidFill>
                          <a:srgbClr val="000000"/>
                        </a:solidFill>
                        <a:effectLst/>
                        <a:latin typeface="Calibri"/>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tcPr>
                </a:tc>
                <a:tc>
                  <a:txBody>
                    <a:bodyPr/>
                    <a:lstStyle/>
                    <a:p>
                      <a:pPr marL="0" marR="0" algn="ctr">
                        <a:spcBef>
                          <a:spcPts val="0"/>
                        </a:spcBef>
                        <a:spcAft>
                          <a:spcPts val="0"/>
                        </a:spcAft>
                      </a:pPr>
                      <a:r>
                        <a:rPr lang="en-US" sz="1100" b="1" dirty="0">
                          <a:solidFill>
                            <a:schemeClr val="tx1"/>
                          </a:solidFill>
                          <a:effectLst/>
                          <a:latin typeface="Calibri"/>
                          <a:ea typeface="SimSun"/>
                          <a:cs typeface="Times New Roman"/>
                        </a:rPr>
                        <a:t>-</a:t>
                      </a:r>
                      <a:r>
                        <a:rPr lang="en-US" sz="1100" b="1" dirty="0" smtClean="0">
                          <a:solidFill>
                            <a:schemeClr val="tx1"/>
                          </a:solidFill>
                          <a:effectLst/>
                          <a:latin typeface="Calibri"/>
                          <a:ea typeface="SimSun"/>
                          <a:cs typeface="Times New Roman"/>
                        </a:rPr>
                        <a:t>3.2%</a:t>
                      </a:r>
                      <a:endParaRPr lang="en-US" sz="1100" b="1" dirty="0">
                        <a:solidFill>
                          <a:schemeClr val="tx1"/>
                        </a:solidFill>
                        <a:effectLst/>
                        <a:latin typeface="Calibri"/>
                        <a:ea typeface="SimSun"/>
                        <a:cs typeface="Times New Roman"/>
                      </a:endParaRP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rgbClr val="000000"/>
                          </a:solidFill>
                          <a:effectLst/>
                          <a:latin typeface="Arial"/>
                        </a:rPr>
                        <a:t>-1.9%</a:t>
                      </a:r>
                      <a:endParaRPr lang="en-US" sz="1000" b="0" i="0" u="none" strike="noStrike" dirty="0">
                        <a:solidFill>
                          <a:srgbClr val="000000"/>
                        </a:solidFill>
                        <a:effectLst/>
                        <a:latin typeface="Arial"/>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rgbClr val="000000"/>
                          </a:solidFill>
                          <a:effectLst/>
                          <a:latin typeface="Arial"/>
                        </a:rPr>
                        <a:t>-1.8%</a:t>
                      </a:r>
                      <a:endParaRPr lang="en-US" sz="1000" b="0" i="0" u="none" strike="noStrike" dirty="0">
                        <a:solidFill>
                          <a:srgbClr val="000000"/>
                        </a:solidFill>
                        <a:effectLst/>
                        <a:latin typeface="Arial"/>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r>
              <a:tr h="224313">
                <a:tc vMerge="1">
                  <a:txBody>
                    <a:bodyPr/>
                    <a:lstStyle/>
                    <a:p>
                      <a:endParaRPr lang="en-US"/>
                    </a:p>
                  </a:txBody>
                  <a:tcPr/>
                </a:tc>
                <a:tc>
                  <a:txBody>
                    <a:bodyPr/>
                    <a:lstStyle/>
                    <a:p>
                      <a:pPr marL="27432" algn="l" rtl="0" fontAlgn="ctr"/>
                      <a:r>
                        <a:rPr lang="en-US" sz="1000" b="0" i="0" u="none" strike="noStrike" dirty="0">
                          <a:solidFill>
                            <a:srgbClr val="000000"/>
                          </a:solidFill>
                          <a:effectLst/>
                          <a:latin typeface="Arial"/>
                        </a:rPr>
                        <a:t>*MVE Sensitivity(+/- 100bps)</a:t>
                      </a:r>
                      <a:r>
                        <a:rPr lang="en-US" sz="1000" b="0" i="0" u="none" strike="noStrike" baseline="30000" dirty="0">
                          <a:solidFill>
                            <a:srgbClr val="000000"/>
                          </a:solidFill>
                          <a:effectLst/>
                          <a:latin typeface="Arial"/>
                        </a:rPr>
                        <a:t> 4</a:t>
                      </a:r>
                      <a:endParaRPr lang="en-US" sz="1000" b="0"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SHUSA</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&lt;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6.5%</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&lt;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7.5%</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CCCC"/>
                    </a:solidFill>
                  </a:tcPr>
                </a:tc>
                <a:tc>
                  <a:txBody>
                    <a:bodyPr/>
                    <a:lstStyle/>
                    <a:p>
                      <a:pPr algn="l" fontAlgn="b"/>
                      <a:endParaRPr lang="en-US" sz="1000" b="0" i="0" u="none" strike="noStrike">
                        <a:solidFill>
                          <a:srgbClr val="000000"/>
                        </a:solidFill>
                        <a:effectLst/>
                        <a:latin typeface="Calibri"/>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tcPr>
                </a:tc>
                <a:tc>
                  <a:txBody>
                    <a:bodyPr/>
                    <a:lstStyle/>
                    <a:p>
                      <a:pPr marL="0" marR="0" algn="ctr">
                        <a:spcBef>
                          <a:spcPts val="0"/>
                        </a:spcBef>
                        <a:spcAft>
                          <a:spcPts val="0"/>
                        </a:spcAft>
                      </a:pPr>
                      <a:r>
                        <a:rPr lang="en-US" sz="1100" b="1" dirty="0">
                          <a:solidFill>
                            <a:schemeClr val="tx1"/>
                          </a:solidFill>
                          <a:effectLst/>
                          <a:latin typeface="Calibri"/>
                          <a:ea typeface="SimSun"/>
                          <a:cs typeface="Times New Roman"/>
                        </a:rPr>
                        <a:t>-</a:t>
                      </a:r>
                      <a:r>
                        <a:rPr lang="en-US" sz="1100" b="1" dirty="0" smtClean="0">
                          <a:solidFill>
                            <a:schemeClr val="tx1"/>
                          </a:solidFill>
                          <a:effectLst/>
                          <a:latin typeface="Calibri"/>
                          <a:ea typeface="SimSun"/>
                          <a:cs typeface="Times New Roman"/>
                        </a:rPr>
                        <a:t>3.9%</a:t>
                      </a:r>
                      <a:endParaRPr lang="en-US" sz="1100" b="1" dirty="0">
                        <a:solidFill>
                          <a:schemeClr val="tx1"/>
                        </a:solidFill>
                        <a:effectLst/>
                        <a:latin typeface="Calibri"/>
                        <a:ea typeface="SimSun"/>
                        <a:cs typeface="Times New Roman"/>
                      </a:endParaRP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rgbClr val="000000"/>
                          </a:solidFill>
                          <a:effectLst/>
                          <a:latin typeface="Arial"/>
                        </a:rPr>
                        <a:t>-5.3%</a:t>
                      </a:r>
                      <a:endParaRPr lang="en-US" sz="1000" b="0" i="0" u="none" strike="noStrike" dirty="0">
                        <a:solidFill>
                          <a:srgbClr val="000000"/>
                        </a:solidFill>
                        <a:effectLst/>
                        <a:latin typeface="Arial"/>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rgbClr val="000000"/>
                          </a:solidFill>
                          <a:effectLst/>
                          <a:latin typeface="Arial"/>
                        </a:rPr>
                        <a:t>-5.6%</a:t>
                      </a:r>
                      <a:endParaRPr lang="en-US" sz="1000" b="0" i="0" u="none" strike="noStrike" dirty="0">
                        <a:solidFill>
                          <a:srgbClr val="000000"/>
                        </a:solidFill>
                        <a:effectLst/>
                        <a:latin typeface="Arial"/>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r>
              <a:tr h="191255">
                <a:tc>
                  <a:txBody>
                    <a:bodyPr/>
                    <a:lstStyle/>
                    <a:p>
                      <a:pPr marL="18288" algn="l" rtl="0" fontAlgn="ctr"/>
                      <a:r>
                        <a:rPr lang="en-US" sz="1000" b="1" i="0" u="none" strike="noStrike">
                          <a:solidFill>
                            <a:srgbClr val="000000"/>
                          </a:solidFill>
                          <a:effectLst/>
                          <a:latin typeface="Arial"/>
                        </a:rPr>
                        <a:t>MTM</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27432" algn="l" rtl="0" fontAlgn="ctr"/>
                      <a:r>
                        <a:rPr lang="en-US" sz="1000" b="0" i="0" u="none" strike="noStrike" dirty="0">
                          <a:solidFill>
                            <a:srgbClr val="000000"/>
                          </a:solidFill>
                          <a:effectLst/>
                          <a:latin typeface="Arial"/>
                        </a:rPr>
                        <a:t>Mark-to-Market Value at Risk (</a:t>
                      </a:r>
                      <a:r>
                        <a:rPr lang="en-US" sz="1000" b="0" i="0" u="none" strike="noStrike" dirty="0" err="1">
                          <a:solidFill>
                            <a:srgbClr val="000000"/>
                          </a:solidFill>
                          <a:effectLst/>
                          <a:latin typeface="Arial"/>
                        </a:rPr>
                        <a:t>VaR</a:t>
                      </a:r>
                      <a:r>
                        <a:rPr lang="en-US" sz="1000" b="0" i="0" u="none" strike="noStrike" dirty="0">
                          <a:solidFill>
                            <a:srgbClr val="000000"/>
                          </a:solidFill>
                          <a:effectLst/>
                          <a:latin typeface="Arial"/>
                        </a:rPr>
                        <a:t>)</a:t>
                      </a:r>
                      <a:r>
                        <a:rPr lang="en-US" sz="1000" b="0" i="0" u="none" strike="noStrike" baseline="30000" dirty="0">
                          <a:solidFill>
                            <a:srgbClr val="000000"/>
                          </a:solidFill>
                          <a:effectLst/>
                          <a:latin typeface="Arial"/>
                        </a:rPr>
                        <a:t> 4</a:t>
                      </a:r>
                      <a:endParaRPr lang="en-US" sz="1000" b="0"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45720" algn="l" rtl="0" fontAlgn="ctr"/>
                      <a:r>
                        <a:rPr lang="en-US" sz="1000" b="0" i="0" u="none" strike="noStrike">
                          <a:solidFill>
                            <a:srgbClr val="000000"/>
                          </a:solidFill>
                          <a:effectLst/>
                          <a:latin typeface="Arial"/>
                        </a:rPr>
                        <a:t>SHUSA</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7.0M</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9.0M</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CCCC"/>
                    </a:solidFill>
                  </a:tcPr>
                </a:tc>
                <a:tc>
                  <a:txBody>
                    <a:bodyPr/>
                    <a:lstStyle/>
                    <a:p>
                      <a:pPr algn="l" fontAlgn="b"/>
                      <a:endParaRPr lang="en-US" sz="1000" b="0" i="0" u="none" strike="noStrike">
                        <a:solidFill>
                          <a:srgbClr val="000000"/>
                        </a:solidFill>
                        <a:effectLst/>
                        <a:latin typeface="Calibri"/>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tcPr>
                </a:tc>
                <a:tc>
                  <a:txBody>
                    <a:bodyPr/>
                    <a:lstStyle/>
                    <a:p>
                      <a:pPr marL="0" marR="0" algn="ctr" defTabSz="457200" rtl="0" eaLnBrk="1" fontAlgn="ctr" latinLnBrk="0" hangingPunct="1">
                        <a:spcBef>
                          <a:spcPts val="0"/>
                        </a:spcBef>
                        <a:spcAft>
                          <a:spcPts val="0"/>
                        </a:spcAft>
                      </a:pPr>
                      <a:r>
                        <a:rPr lang="en-US" sz="1000" b="1" i="0" u="none" strike="noStrike" kern="1200" dirty="0" smtClean="0">
                          <a:solidFill>
                            <a:srgbClr val="000000"/>
                          </a:solidFill>
                          <a:effectLst/>
                          <a:latin typeface="Arial"/>
                          <a:ea typeface="+mn-ea"/>
                          <a:cs typeface="+mn-cs"/>
                        </a:rPr>
                        <a:t>$2.6M</a:t>
                      </a:r>
                      <a:endParaRPr lang="en-US" sz="1000" b="1" i="0" u="none" strike="noStrike" kern="1200" dirty="0">
                        <a:solidFill>
                          <a:srgbClr val="000000"/>
                        </a:solidFill>
                        <a:effectLst/>
                        <a:latin typeface="Arial"/>
                        <a:ea typeface="+mn-ea"/>
                        <a:cs typeface="+mn-cs"/>
                      </a:endParaRP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rgbClr val="000000"/>
                          </a:solidFill>
                          <a:effectLst/>
                          <a:latin typeface="Arial"/>
                        </a:rPr>
                        <a:t>$2.3M</a:t>
                      </a:r>
                      <a:endParaRPr lang="en-US" sz="1000" b="0" i="0" u="none" strike="noStrike" dirty="0">
                        <a:solidFill>
                          <a:srgbClr val="000000"/>
                        </a:solidFill>
                        <a:effectLst/>
                        <a:latin typeface="Arial"/>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rgbClr val="000000"/>
                          </a:solidFill>
                          <a:effectLst/>
                          <a:latin typeface="Arial"/>
                        </a:rPr>
                        <a:t>$2.3M</a:t>
                      </a:r>
                      <a:endParaRPr lang="en-US" sz="1000" b="0" i="0" u="none" strike="noStrike" dirty="0">
                        <a:solidFill>
                          <a:srgbClr val="000000"/>
                        </a:solidFill>
                        <a:effectLst/>
                        <a:latin typeface="Arial"/>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r>
              <a:tr h="218043">
                <a:tc>
                  <a:txBody>
                    <a:bodyPr/>
                    <a:lstStyle/>
                    <a:p>
                      <a:pPr marL="18288" algn="l" rtl="0" fontAlgn="ctr"/>
                      <a:r>
                        <a:rPr lang="en-US" sz="1000" b="1" i="0" u="none" strike="noStrike">
                          <a:solidFill>
                            <a:srgbClr val="000000"/>
                          </a:solidFill>
                          <a:effectLst/>
                          <a:latin typeface="Arial"/>
                        </a:rPr>
                        <a:t>Model</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27432" algn="l" rtl="0" fontAlgn="b"/>
                      <a:r>
                        <a:rPr lang="en-US" sz="1000" b="0" i="0" u="none" strike="noStrike" dirty="0">
                          <a:solidFill>
                            <a:srgbClr val="000000"/>
                          </a:solidFill>
                          <a:effectLst/>
                          <a:latin typeface="Arial"/>
                        </a:rPr>
                        <a:t>Legacy T1 Models in Production w/o </a:t>
                      </a:r>
                      <a:r>
                        <a:rPr lang="en-US" sz="1000" b="0" i="0" u="none" strike="noStrike" dirty="0" smtClean="0">
                          <a:solidFill>
                            <a:srgbClr val="000000"/>
                          </a:solidFill>
                          <a:effectLst/>
                          <a:latin typeface="Arial"/>
                        </a:rPr>
                        <a:t>Appt.</a:t>
                      </a:r>
                      <a:r>
                        <a:rPr lang="en-US" sz="1000" b="0" i="0" u="none" strike="noStrike" baseline="0" dirty="0" smtClean="0">
                          <a:solidFill>
                            <a:srgbClr val="000000"/>
                          </a:solidFill>
                          <a:effectLst/>
                          <a:latin typeface="Arial"/>
                        </a:rPr>
                        <a:t> A</a:t>
                      </a:r>
                      <a:r>
                        <a:rPr lang="en-US" sz="1000" b="0" i="0" u="none" strike="noStrike" dirty="0" smtClean="0">
                          <a:solidFill>
                            <a:srgbClr val="000000"/>
                          </a:solidFill>
                          <a:effectLst/>
                          <a:latin typeface="Arial"/>
                        </a:rPr>
                        <a:t>pproval</a:t>
                      </a:r>
                      <a:endParaRPr lang="en-US" sz="1000" b="0"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SHUSA</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ctr" rtl="0" fontAlgn="ctr"/>
                      <a:r>
                        <a:rPr lang="en-US" sz="1000" b="0" i="0" u="none" strike="noStrike" dirty="0">
                          <a:solidFill>
                            <a:srgbClr val="000000"/>
                          </a:solidFill>
                          <a:effectLst/>
                          <a:latin typeface="Arial"/>
                        </a:rPr>
                        <a:t>N/A</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CC"/>
                    </a:solidFill>
                  </a:tcPr>
                </a:tc>
                <a:tc>
                  <a:txBody>
                    <a:bodyPr/>
                    <a:lstStyle/>
                    <a:p>
                      <a:pPr algn="ctr" rtl="0" fontAlgn="ctr"/>
                      <a:r>
                        <a:rPr lang="en-US" sz="1000" b="0" i="0" u="none" strike="noStrike">
                          <a:solidFill>
                            <a:srgbClr val="000000"/>
                          </a:solidFill>
                          <a:effectLst/>
                          <a:latin typeface="Arial"/>
                        </a:rPr>
                        <a:t>3Q: 103</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CCCC"/>
                    </a:solidFill>
                  </a:tcPr>
                </a:tc>
                <a:tc>
                  <a:txBody>
                    <a:bodyPr/>
                    <a:lstStyle/>
                    <a:p>
                      <a:pPr algn="l" fontAlgn="b"/>
                      <a:endParaRPr lang="en-US" sz="1000" b="0" i="0" u="none" strike="noStrike">
                        <a:solidFill>
                          <a:srgbClr val="000000"/>
                        </a:solidFill>
                        <a:effectLst/>
                        <a:latin typeface="Calibri"/>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tcPr>
                </a:tc>
                <a:tc>
                  <a:txBody>
                    <a:bodyPr/>
                    <a:lstStyle/>
                    <a:p>
                      <a:pPr algn="ctr" rtl="0" fontAlgn="ctr"/>
                      <a:r>
                        <a:rPr lang="en-US" sz="1000" b="1" i="0" u="none" strike="noStrike" dirty="0" smtClean="0">
                          <a:solidFill>
                            <a:srgbClr val="000000"/>
                          </a:solidFill>
                          <a:effectLst/>
                          <a:latin typeface="Arial"/>
                        </a:rPr>
                        <a:t>18</a:t>
                      </a:r>
                      <a:endParaRPr lang="en-US" sz="1000" b="1" i="0" u="none" strike="noStrike" dirty="0">
                        <a:solidFill>
                          <a:srgbClr val="000000"/>
                        </a:solidFill>
                        <a:effectLst/>
                        <a:latin typeface="Arial"/>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c>
                  <a:txBody>
                    <a:bodyPr/>
                    <a:lstStyle/>
                    <a:p>
                      <a:pPr algn="ctr" rtl="0" fontAlgn="ctr"/>
                      <a:r>
                        <a:rPr lang="en-US" sz="1000" b="0" i="0" u="none" strike="noStrike" dirty="0">
                          <a:solidFill>
                            <a:srgbClr val="000000"/>
                          </a:solidFill>
                          <a:effectLst/>
                          <a:latin typeface="Arial"/>
                        </a:rPr>
                        <a:t>21</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c>
                  <a:txBody>
                    <a:bodyPr/>
                    <a:lstStyle/>
                    <a:p>
                      <a:pPr algn="ctr" rtl="0" fontAlgn="ctr"/>
                      <a:r>
                        <a:rPr lang="en-US" sz="1000" b="0" i="0" u="none" strike="noStrike">
                          <a:solidFill>
                            <a:srgbClr val="000000"/>
                          </a:solidFill>
                          <a:effectLst/>
                          <a:latin typeface="Arial"/>
                        </a:rPr>
                        <a:t>41</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r>
              <a:tr h="371662">
                <a:tc>
                  <a:txBody>
                    <a:bodyPr/>
                    <a:lstStyle/>
                    <a:p>
                      <a:pPr marL="18288" algn="l" rtl="0" fontAlgn="ctr"/>
                      <a:r>
                        <a:rPr lang="en-US" sz="1000" b="1" i="0" u="none" strike="noStrike" dirty="0">
                          <a:solidFill>
                            <a:srgbClr val="000000"/>
                          </a:solidFill>
                          <a:effectLst/>
                          <a:latin typeface="Arial"/>
                        </a:rPr>
                        <a:t>Compliance and Reputational</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27432" algn="l" rtl="0" fontAlgn="ctr"/>
                      <a:r>
                        <a:rPr lang="en-US" sz="1000" b="0" i="0" u="none" strike="noStrike" dirty="0">
                          <a:solidFill>
                            <a:srgbClr val="000000"/>
                          </a:solidFill>
                          <a:effectLst/>
                          <a:latin typeface="Arial"/>
                        </a:rPr>
                        <a:t>Open MRIAs and other </a:t>
                      </a:r>
                      <a:r>
                        <a:rPr lang="en-US" sz="1000" b="0" i="0" u="none" strike="noStrike" dirty="0" smtClean="0">
                          <a:solidFill>
                            <a:srgbClr val="000000"/>
                          </a:solidFill>
                          <a:effectLst/>
                          <a:latin typeface="Arial"/>
                        </a:rPr>
                        <a:t>equiv. </a:t>
                      </a:r>
                      <a:r>
                        <a:rPr lang="en-US" sz="1000" b="0" i="0" u="none" strike="noStrike" dirty="0">
                          <a:solidFill>
                            <a:srgbClr val="000000"/>
                          </a:solidFill>
                          <a:effectLst/>
                          <a:latin typeface="Arial"/>
                        </a:rPr>
                        <a:t>matters requiring immediate attention</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SHUSA</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ctr" rtl="0" fontAlgn="ctr"/>
                      <a:r>
                        <a:rPr lang="en-US" sz="1000" b="0" i="0" u="none" strike="noStrike" dirty="0">
                          <a:solidFill>
                            <a:srgbClr val="000000"/>
                          </a:solidFill>
                          <a:effectLst/>
                          <a:latin typeface="Arial"/>
                        </a:rPr>
                        <a:t>N/A</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CC"/>
                    </a:solidFill>
                  </a:tcPr>
                </a:tc>
                <a:tc>
                  <a:txBody>
                    <a:bodyPr/>
                    <a:lstStyle/>
                    <a:p>
                      <a:pPr algn="ctr" rtl="0" fontAlgn="ctr"/>
                      <a:r>
                        <a:rPr lang="en-US" sz="1000" b="0" i="0" u="none" strike="noStrike" dirty="0">
                          <a:solidFill>
                            <a:srgbClr val="000000"/>
                          </a:solidFill>
                          <a:effectLst/>
                          <a:latin typeface="Arial"/>
                        </a:rPr>
                        <a:t>&gt;0</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CCCC"/>
                    </a:solidFill>
                  </a:tcPr>
                </a:tc>
                <a:tc>
                  <a:txBody>
                    <a:bodyPr/>
                    <a:lstStyle/>
                    <a:p>
                      <a:pPr algn="l" fontAlgn="b"/>
                      <a:endParaRPr lang="en-US" sz="1000" b="0" i="0" u="none" strike="noStrike">
                        <a:solidFill>
                          <a:srgbClr val="000000"/>
                        </a:solidFill>
                        <a:effectLst/>
                        <a:latin typeface="Calibri"/>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tcPr>
                </a:tc>
                <a:tc>
                  <a:txBody>
                    <a:bodyPr/>
                    <a:lstStyle/>
                    <a:p>
                      <a:pPr algn="ctr" rtl="0" fontAlgn="ctr"/>
                      <a:r>
                        <a:rPr lang="en-US" sz="1000" b="1" i="0" u="none" strike="noStrike" dirty="0" smtClean="0">
                          <a:solidFill>
                            <a:srgbClr val="000000"/>
                          </a:solidFill>
                          <a:effectLst/>
                          <a:latin typeface="Arial"/>
                        </a:rPr>
                        <a:t>13</a:t>
                      </a:r>
                      <a:endParaRPr lang="en-US" sz="1000" b="1" i="0" u="none" strike="noStrike" dirty="0">
                        <a:solidFill>
                          <a:srgbClr val="000000"/>
                        </a:solidFill>
                        <a:effectLst/>
                        <a:latin typeface="Arial"/>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D9D9"/>
                    </a:solidFill>
                  </a:tcPr>
                </a:tc>
                <a:tc>
                  <a:txBody>
                    <a:bodyPr/>
                    <a:lstStyle/>
                    <a:p>
                      <a:pPr algn="ctr" rtl="0" fontAlgn="ctr"/>
                      <a:r>
                        <a:rPr lang="en-US" sz="1000" b="0" i="0" u="none" strike="noStrike" dirty="0">
                          <a:solidFill>
                            <a:srgbClr val="000000"/>
                          </a:solidFill>
                          <a:effectLst/>
                          <a:latin typeface="Arial"/>
                        </a:rPr>
                        <a:t>13</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D9D9"/>
                    </a:solidFill>
                  </a:tcPr>
                </a:tc>
                <a:tc>
                  <a:txBody>
                    <a:bodyPr/>
                    <a:lstStyle/>
                    <a:p>
                      <a:pPr algn="ctr" rtl="0" fontAlgn="ctr"/>
                      <a:r>
                        <a:rPr lang="en-US" sz="1000" b="0" i="0" u="none" strike="noStrike" dirty="0">
                          <a:solidFill>
                            <a:srgbClr val="000000"/>
                          </a:solidFill>
                          <a:effectLst/>
                          <a:latin typeface="Arial"/>
                        </a:rPr>
                        <a:t>13</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D9D9"/>
                    </a:solidFill>
                  </a:tcPr>
                </a:tc>
              </a:tr>
              <a:tr h="102545">
                <a:tc>
                  <a:txBody>
                    <a:bodyPr/>
                    <a:lstStyle/>
                    <a:p>
                      <a:pPr marL="18288" algn="l" fontAlgn="b"/>
                      <a:endParaRPr lang="en-US" sz="600" b="0" i="0" u="none" strike="noStrike" dirty="0">
                        <a:solidFill>
                          <a:srgbClr val="000000"/>
                        </a:solidFill>
                        <a:effectLst/>
                        <a:latin typeface="Calibri"/>
                      </a:endParaRPr>
                    </a:p>
                  </a:txBody>
                  <a:tcPr marL="0" marR="0" marT="0" marB="0" anchor="ctr">
                    <a:lnL>
                      <a:noFill/>
                    </a:lnL>
                    <a:lnR>
                      <a:noFill/>
                    </a:lnR>
                    <a:lnT w="635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l" fontAlgn="b"/>
                      <a:endParaRPr lang="en-US" sz="600" b="0" i="0" u="none" strike="noStrike" dirty="0">
                        <a:solidFill>
                          <a:srgbClr val="000000"/>
                        </a:solidFill>
                        <a:effectLst/>
                        <a:latin typeface="Calibri"/>
                      </a:endParaRPr>
                    </a:p>
                  </a:txBody>
                  <a:tcPr marL="0" marR="0" marT="0" marB="0" anchor="ctr">
                    <a:lnL>
                      <a:noFill/>
                    </a:lnL>
                    <a:lnR>
                      <a:noFill/>
                    </a:lnR>
                    <a:lnT w="635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ctr" rtl="0" fontAlgn="ctr"/>
                      <a:endParaRPr lang="en-US" sz="600" b="0" i="0" u="none" strike="noStrike" dirty="0">
                        <a:solidFill>
                          <a:srgbClr val="000000"/>
                        </a:solidFill>
                        <a:effectLst/>
                        <a:latin typeface="Arial"/>
                      </a:endParaRPr>
                    </a:p>
                  </a:txBody>
                  <a:tcPr marL="0" marR="0" marT="0" marB="0" anchor="ctr">
                    <a:lnL>
                      <a:noFill/>
                    </a:lnL>
                    <a:lnR>
                      <a:noFill/>
                    </a:lnR>
                    <a:lnT w="635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l" fontAlgn="b"/>
                      <a:endParaRPr lang="en-US" sz="600" b="0" i="0" u="none" strike="noStrike" dirty="0">
                        <a:solidFill>
                          <a:srgbClr val="000000"/>
                        </a:solidFill>
                        <a:effectLst/>
                        <a:latin typeface="Calibri"/>
                      </a:endParaRPr>
                    </a:p>
                  </a:txBody>
                  <a:tcPr marL="0" marR="0" marT="0" marB="0" anchor="ctr">
                    <a:lnL>
                      <a:noFill/>
                    </a:lnL>
                    <a:lnR>
                      <a:noFill/>
                    </a:lnR>
                    <a:lnT w="635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a:endParaRPr>
                    </a:p>
                  </a:txBody>
                  <a:tcPr marL="0" marR="0" marT="0" marB="0" anchor="ctr">
                    <a:lnL>
                      <a:noFill/>
                    </a:lnL>
                    <a:lnR>
                      <a:noFill/>
                    </a:lnR>
                    <a:lnT w="635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a:endParaRPr>
                    </a:p>
                  </a:txBody>
                  <a:tcPr marL="0" marR="0" marT="0" marB="0" anchor="ctr">
                    <a:lnL>
                      <a:noFill/>
                    </a:lnL>
                    <a:lnR>
                      <a:noFill/>
                    </a:lnR>
                    <a:lnT>
                      <a:noFill/>
                    </a:lnT>
                    <a:lnB>
                      <a:noFill/>
                    </a:lnB>
                  </a:tcPr>
                </a:tc>
                <a:tc>
                  <a:txBody>
                    <a:bodyPr/>
                    <a:lstStyle/>
                    <a:p>
                      <a:pPr algn="l" fontAlgn="b"/>
                      <a:endParaRPr lang="en-US" sz="600" b="0" i="0" u="none" strike="noStrike" dirty="0">
                        <a:solidFill>
                          <a:srgbClr val="000000"/>
                        </a:solidFill>
                        <a:effectLst/>
                        <a:latin typeface="Calibri"/>
                      </a:endParaRPr>
                    </a:p>
                  </a:txBody>
                  <a:tcPr marL="0" marR="0" marT="0"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endParaRPr lang="en-US" sz="600" b="0" i="0" u="none" strike="noStrike" dirty="0">
                        <a:solidFill>
                          <a:srgbClr val="000000"/>
                        </a:solidFill>
                        <a:effectLst/>
                        <a:latin typeface="Calibri"/>
                      </a:endParaRPr>
                    </a:p>
                  </a:txBody>
                  <a:tcPr marL="0" marR="0" marT="0"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a:endParaRPr>
                    </a:p>
                  </a:txBody>
                  <a:tcPr marL="0" marR="0" marT="0"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371662">
                <a:tc>
                  <a:txBody>
                    <a:bodyPr/>
                    <a:lstStyle/>
                    <a:p>
                      <a:pPr marL="18288" algn="l" rtl="0" fontAlgn="ctr"/>
                      <a:r>
                        <a:rPr lang="en-US" sz="1000" b="1" i="0" u="none" strike="noStrike" dirty="0">
                          <a:solidFill>
                            <a:srgbClr val="FF0000"/>
                          </a:solidFill>
                          <a:effectLst/>
                          <a:latin typeface="Arial"/>
                        </a:rPr>
                        <a:t>Quarterly Metrics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D9D9D9"/>
                    </a:solidFill>
                  </a:tcPr>
                </a:tc>
                <a:tc>
                  <a:txBody>
                    <a:bodyPr/>
                    <a:lstStyle/>
                    <a:p>
                      <a:pPr algn="ctr" rtl="0" fontAlgn="ctr"/>
                      <a:r>
                        <a:rPr lang="en-US" sz="1000" b="1" i="0" u="none" strike="noStrike" dirty="0">
                          <a:solidFill>
                            <a:srgbClr val="000000"/>
                          </a:solidFill>
                          <a:effectLst/>
                          <a:latin typeface="Arial"/>
                        </a:rPr>
                        <a:t>Metric</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D9D9D9"/>
                    </a:solidFill>
                  </a:tcPr>
                </a:tc>
                <a:tc>
                  <a:txBody>
                    <a:bodyPr/>
                    <a:lstStyle/>
                    <a:p>
                      <a:pPr algn="ctr" rtl="0" fontAlgn="ctr"/>
                      <a:r>
                        <a:rPr lang="en-US" sz="1000" b="1" i="0" u="none" strike="noStrike" dirty="0">
                          <a:solidFill>
                            <a:srgbClr val="000000"/>
                          </a:solidFill>
                          <a:effectLst/>
                          <a:latin typeface="Arial"/>
                        </a:rPr>
                        <a:t>Entity</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D9D9D9"/>
                    </a:solidFill>
                  </a:tcPr>
                </a:tc>
                <a:tc>
                  <a:txBody>
                    <a:bodyPr/>
                    <a:lstStyle/>
                    <a:p>
                      <a:pPr algn="ctr" rtl="0" fontAlgn="ctr"/>
                      <a:r>
                        <a:rPr lang="en-US" sz="1000" b="1" i="0" u="none" strike="noStrike" dirty="0">
                          <a:solidFill>
                            <a:srgbClr val="000000"/>
                          </a:solidFill>
                          <a:effectLst/>
                          <a:latin typeface="Arial"/>
                        </a:rPr>
                        <a:t>Amber </a:t>
                      </a:r>
                      <a:endParaRPr lang="en-US" sz="1000" b="1" i="0" u="none" strike="noStrike" dirty="0" smtClean="0">
                        <a:solidFill>
                          <a:srgbClr val="000000"/>
                        </a:solidFill>
                        <a:effectLst/>
                        <a:latin typeface="Arial"/>
                      </a:endParaRPr>
                    </a:p>
                    <a:p>
                      <a:pPr algn="ctr" rtl="0" fontAlgn="ctr"/>
                      <a:r>
                        <a:rPr lang="en-US" sz="1000" b="1" i="0" u="none" strike="noStrike" dirty="0" smtClean="0">
                          <a:solidFill>
                            <a:srgbClr val="000000"/>
                          </a:solidFill>
                          <a:effectLst/>
                          <a:latin typeface="Arial"/>
                        </a:rPr>
                        <a:t>Limit</a:t>
                      </a:r>
                      <a:endParaRPr lang="en-US" sz="1000" b="1"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algn="ctr" rtl="0" fontAlgn="ctr"/>
                      <a:r>
                        <a:rPr lang="en-US" sz="1000" b="1" i="0" u="none" strike="noStrike">
                          <a:solidFill>
                            <a:srgbClr val="FFFFFF"/>
                          </a:solidFill>
                          <a:effectLst/>
                          <a:latin typeface="Arial"/>
                        </a:rPr>
                        <a:t>Red limit</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0000"/>
                    </a:solidFill>
                  </a:tcPr>
                </a:tc>
                <a:tc>
                  <a:txBody>
                    <a:bodyPr/>
                    <a:lstStyle/>
                    <a:p>
                      <a:pPr algn="l" rtl="0" fontAlgn="ctr"/>
                      <a:endParaRPr lang="en-US" sz="1000" b="1"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tcPr>
                </a:tc>
                <a:tc>
                  <a:txBody>
                    <a:bodyPr/>
                    <a:lstStyle/>
                    <a:p>
                      <a:pPr algn="ctr" rtl="0" fontAlgn="ctr"/>
                      <a:r>
                        <a:rPr lang="en-US" sz="1000" b="1" i="0" u="none" strike="noStrike" dirty="0">
                          <a:solidFill>
                            <a:srgbClr val="000000"/>
                          </a:solidFill>
                          <a:effectLst/>
                          <a:latin typeface="Arial"/>
                        </a:rPr>
                        <a:t>3</a:t>
                      </a:r>
                      <a:r>
                        <a:rPr lang="en-US" sz="1000" b="1" i="0" u="none" strike="noStrike" dirty="0" smtClean="0">
                          <a:solidFill>
                            <a:srgbClr val="000000"/>
                          </a:solidFill>
                          <a:effectLst/>
                          <a:latin typeface="Arial"/>
                        </a:rPr>
                        <a:t>Q </a:t>
                      </a:r>
                      <a:r>
                        <a:rPr lang="en-US" sz="1000" b="1" i="0" u="none" strike="noStrike" dirty="0">
                          <a:solidFill>
                            <a:srgbClr val="000000"/>
                          </a:solidFill>
                          <a:effectLst/>
                          <a:latin typeface="Arial"/>
                        </a:rPr>
                        <a:t>16</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rtl="0" fontAlgn="ctr"/>
                      <a:r>
                        <a:rPr lang="en-US" sz="1000" b="1" i="0" u="none" strike="noStrike" dirty="0">
                          <a:solidFill>
                            <a:srgbClr val="000000"/>
                          </a:solidFill>
                          <a:effectLst/>
                          <a:latin typeface="Arial"/>
                        </a:rPr>
                        <a:t>2Q 16</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rtl="0" fontAlgn="ctr"/>
                      <a:r>
                        <a:rPr lang="en-US" sz="1000" b="1" i="0" u="none" strike="noStrike" dirty="0">
                          <a:solidFill>
                            <a:srgbClr val="000000"/>
                          </a:solidFill>
                          <a:effectLst/>
                          <a:latin typeface="Arial"/>
                        </a:rPr>
                        <a:t>1Q 16</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r>
              <a:tr h="241975">
                <a:tc rowSpan="2">
                  <a:txBody>
                    <a:bodyPr/>
                    <a:lstStyle/>
                    <a:p>
                      <a:pPr marL="18288" algn="l" rtl="0" fontAlgn="ctr"/>
                      <a:r>
                        <a:rPr lang="en-US" sz="1000" b="1" i="0" u="none" strike="noStrike" dirty="0">
                          <a:solidFill>
                            <a:srgbClr val="000000"/>
                          </a:solidFill>
                          <a:effectLst/>
                          <a:latin typeface="Arial"/>
                        </a:rPr>
                        <a:t>Operational</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45720" algn="l" rtl="0" fontAlgn="b"/>
                      <a:r>
                        <a:rPr lang="en-US" sz="1000" b="0" i="0" u="none" strike="noStrike" dirty="0">
                          <a:solidFill>
                            <a:srgbClr val="000000"/>
                          </a:solidFill>
                          <a:effectLst/>
                          <a:latin typeface="Arial"/>
                        </a:rPr>
                        <a:t>*Gross Operational Risk Losses / Gross </a:t>
                      </a:r>
                      <a:r>
                        <a:rPr lang="en-US" sz="1000" b="0" i="0" u="none" strike="noStrike" dirty="0" smtClean="0">
                          <a:solidFill>
                            <a:srgbClr val="000000"/>
                          </a:solidFill>
                          <a:effectLst/>
                          <a:latin typeface="Arial"/>
                        </a:rPr>
                        <a:t>Margin</a:t>
                      </a:r>
                      <a:r>
                        <a:rPr lang="en-US" sz="1000" b="0" i="0" u="none" strike="noStrike" baseline="30000" dirty="0" smtClean="0">
                          <a:solidFill>
                            <a:srgbClr val="000000"/>
                          </a:solidFill>
                          <a:effectLst/>
                          <a:latin typeface="Arial"/>
                        </a:rPr>
                        <a:t>3,5</a:t>
                      </a: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SHUSA</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1.5</a:t>
                      </a:r>
                      <a:r>
                        <a:rPr lang="en-US" sz="1000" b="0" i="0" u="none" strike="noStrike" dirty="0">
                          <a:solidFill>
                            <a:srgbClr val="000000"/>
                          </a:solidFill>
                          <a:effectLst/>
                          <a:latin typeface="Arial"/>
                        </a:rPr>
                        <a:t>%</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2.0</a:t>
                      </a:r>
                      <a:r>
                        <a:rPr lang="en-US" sz="1000" b="0" i="0" u="none" strike="noStrike" dirty="0">
                          <a:solidFill>
                            <a:srgbClr val="000000"/>
                          </a:solidFill>
                          <a:effectLst/>
                          <a:latin typeface="Arial"/>
                        </a:rPr>
                        <a:t>%</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CCC"/>
                    </a:solidFill>
                  </a:tcPr>
                </a:tc>
                <a:tc>
                  <a:txBody>
                    <a:bodyPr/>
                    <a:lstStyle/>
                    <a:p>
                      <a:pPr algn="l" fontAlgn="b"/>
                      <a:endParaRPr lang="en-US" sz="1000" b="0" i="0" u="none" strike="noStrike">
                        <a:solidFill>
                          <a:srgbClr val="000000"/>
                        </a:solidFill>
                        <a:effectLst/>
                        <a:latin typeface="Calibri"/>
                      </a:endParaRPr>
                    </a:p>
                  </a:txBody>
                  <a:tcPr marL="0" marR="0" marT="0" marB="0" anchor="ctr">
                    <a:lnL w="12700" cap="flat" cmpd="sng" algn="ctr">
                      <a:solidFill>
                        <a:schemeClr val="bg1">
                          <a:lumMod val="75000"/>
                        </a:schemeClr>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tcPr>
                </a:tc>
                <a:tc>
                  <a:txBody>
                    <a:bodyPr/>
                    <a:lstStyle/>
                    <a:p>
                      <a:pPr algn="ctr" rtl="0" fontAlgn="ctr"/>
                      <a:r>
                        <a:rPr lang="en-US" sz="1000" b="1" i="0" u="none" strike="noStrike" dirty="0" smtClean="0">
                          <a:solidFill>
                            <a:srgbClr val="000000"/>
                          </a:solidFill>
                          <a:effectLst/>
                          <a:latin typeface="Arial"/>
                        </a:rPr>
                        <a:t>1.36%</a:t>
                      </a:r>
                      <a:endParaRPr lang="en-US" sz="1000" b="1" i="0" u="none" strike="noStrike" dirty="0">
                        <a:solidFill>
                          <a:srgbClr val="000000"/>
                        </a:solidFill>
                        <a:effectLst/>
                        <a:latin typeface="Arial"/>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rgbClr val="000000"/>
                          </a:solidFill>
                          <a:effectLst/>
                          <a:latin typeface="Arial"/>
                        </a:rPr>
                        <a:t>1.13%</a:t>
                      </a:r>
                      <a:r>
                        <a:rPr lang="en-US" sz="1000" b="1" i="0" u="none" strike="noStrike" baseline="30000" dirty="0" smtClean="0">
                          <a:solidFill>
                            <a:srgbClr val="000000"/>
                          </a:solidFill>
                          <a:effectLst/>
                          <a:latin typeface="Arial"/>
                        </a:rPr>
                        <a:t>6</a:t>
                      </a:r>
                      <a:endParaRPr lang="en-US" sz="1000" b="0" i="0" u="none" strike="noStrike" dirty="0">
                        <a:solidFill>
                          <a:srgbClr val="000000"/>
                        </a:solidFill>
                        <a:effectLst/>
                        <a:latin typeface="Arial"/>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c>
                  <a:txBody>
                    <a:bodyPr/>
                    <a:lstStyle/>
                    <a:p>
                      <a:pPr algn="ctr" rtl="0" fontAlgn="b"/>
                      <a:r>
                        <a:rPr lang="en-US" sz="1000" b="0" i="0" u="none" strike="noStrike" dirty="0" smtClean="0">
                          <a:solidFill>
                            <a:srgbClr val="000000"/>
                          </a:solidFill>
                          <a:effectLst/>
                          <a:latin typeface="Arial"/>
                        </a:rPr>
                        <a:t>1.0%</a:t>
                      </a:r>
                      <a:endParaRPr lang="en-US" sz="1000" b="0" i="0" u="none" strike="noStrike" dirty="0">
                        <a:solidFill>
                          <a:srgbClr val="000000"/>
                        </a:solidFill>
                        <a:effectLst/>
                        <a:latin typeface="Arial"/>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r>
              <a:tr h="201882">
                <a:tc vMerge="1">
                  <a:txBody>
                    <a:bodyPr/>
                    <a:lstStyle/>
                    <a:p>
                      <a:endParaRPr lang="en-US"/>
                    </a:p>
                  </a:txBody>
                  <a:tcPr/>
                </a:tc>
                <a:tc>
                  <a:txBody>
                    <a:bodyPr/>
                    <a:lstStyle/>
                    <a:p>
                      <a:pPr marL="45720" algn="l" rtl="0" fontAlgn="b"/>
                      <a:r>
                        <a:rPr lang="en-US" sz="1000" b="0" i="0" u="none" strike="noStrike" dirty="0">
                          <a:solidFill>
                            <a:srgbClr val="000000"/>
                          </a:solidFill>
                          <a:effectLst/>
                          <a:latin typeface="Arial"/>
                        </a:rPr>
                        <a:t>Material Operational Risk Events</a:t>
                      </a:r>
                      <a:r>
                        <a:rPr lang="en-US" sz="1000" b="0" i="0" u="none" strike="noStrike" baseline="30000" dirty="0">
                          <a:solidFill>
                            <a:srgbClr val="000000"/>
                          </a:solidFill>
                          <a:effectLst/>
                          <a:latin typeface="Arial"/>
                        </a:rPr>
                        <a:t>4,5</a:t>
                      </a: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SHUSA</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9</a:t>
                      </a: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11</a:t>
                      </a: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CCC"/>
                    </a:solidFill>
                  </a:tcPr>
                </a:tc>
                <a:tc>
                  <a:txBody>
                    <a:bodyPr/>
                    <a:lstStyle/>
                    <a:p>
                      <a:pPr algn="l" fontAlgn="b"/>
                      <a:endParaRPr lang="en-US" sz="1000" b="0" i="0" u="none" strike="noStrike">
                        <a:solidFill>
                          <a:srgbClr val="000000"/>
                        </a:solidFill>
                        <a:effectLst/>
                        <a:latin typeface="Calibri"/>
                      </a:endParaRPr>
                    </a:p>
                  </a:txBody>
                  <a:tcPr marL="0" marR="0" marT="0" marB="0" anchor="ctr">
                    <a:lnL w="12700" cap="flat" cmpd="sng" algn="ctr">
                      <a:solidFill>
                        <a:schemeClr val="bg1">
                          <a:lumMod val="75000"/>
                        </a:schemeClr>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tcPr>
                </a:tc>
                <a:tc>
                  <a:txBody>
                    <a:bodyPr/>
                    <a:lstStyle/>
                    <a:p>
                      <a:pPr algn="ctr" rtl="0" fontAlgn="ctr"/>
                      <a:r>
                        <a:rPr lang="en-US" sz="1000" b="1" i="0" u="none" strike="noStrike" dirty="0">
                          <a:solidFill>
                            <a:srgbClr val="000000"/>
                          </a:solidFill>
                          <a:effectLst/>
                          <a:latin typeface="Arial"/>
                        </a:rPr>
                        <a:t>5</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c>
                  <a:txBody>
                    <a:bodyPr/>
                    <a:lstStyle/>
                    <a:p>
                      <a:pPr algn="ctr" rtl="0" fontAlgn="ctr"/>
                      <a:r>
                        <a:rPr lang="en-US" sz="1000" b="0" i="0" u="none" strike="noStrike" dirty="0">
                          <a:solidFill>
                            <a:srgbClr val="000000"/>
                          </a:solidFill>
                          <a:effectLst/>
                          <a:latin typeface="Arial"/>
                        </a:rPr>
                        <a:t>5</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c>
                  <a:txBody>
                    <a:bodyPr/>
                    <a:lstStyle/>
                    <a:p>
                      <a:pPr algn="ctr" rtl="0" fontAlgn="b"/>
                      <a:r>
                        <a:rPr lang="en-US" sz="1000" b="0" i="0" u="none" strike="noStrike">
                          <a:solidFill>
                            <a:srgbClr val="000000"/>
                          </a:solidFill>
                          <a:effectLst/>
                          <a:latin typeface="Arial"/>
                        </a:rPr>
                        <a:t>9</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r>
              <a:tr h="114298">
                <a:tc>
                  <a:txBody>
                    <a:bodyPr/>
                    <a:lstStyle/>
                    <a:p>
                      <a:pPr marL="18288" algn="l" fontAlgn="b"/>
                      <a:endParaRPr lang="en-US" sz="700" b="0" i="0" u="none" strike="noStrike" dirty="0">
                        <a:solidFill>
                          <a:srgbClr val="000000"/>
                        </a:solidFill>
                        <a:effectLst/>
                        <a:latin typeface="Calibri"/>
                      </a:endParaRPr>
                    </a:p>
                  </a:txBody>
                  <a:tcPr marL="0" marR="0" marT="0" marB="0"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l" fontAlgn="b"/>
                      <a:endParaRPr lang="en-US" sz="700" b="0" i="0" u="none" strike="noStrike" dirty="0">
                        <a:solidFill>
                          <a:srgbClr val="000000"/>
                        </a:solidFill>
                        <a:effectLst/>
                        <a:latin typeface="Calibri"/>
                      </a:endParaRPr>
                    </a:p>
                  </a:txBody>
                  <a:tcPr marL="0" marR="0" marT="0" marB="0"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l" fontAlgn="b"/>
                      <a:endParaRPr lang="en-US" sz="700" b="0" i="0" u="none" strike="noStrike">
                        <a:solidFill>
                          <a:srgbClr val="000000"/>
                        </a:solidFill>
                        <a:effectLst/>
                        <a:latin typeface="Calibri"/>
                      </a:endParaRPr>
                    </a:p>
                  </a:txBody>
                  <a:tcPr marL="0" marR="0" marT="0" marB="0"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l" fontAlgn="b"/>
                      <a:endParaRPr lang="en-US" sz="700" b="0" i="0" u="none" strike="noStrike" dirty="0">
                        <a:solidFill>
                          <a:srgbClr val="000000"/>
                        </a:solidFill>
                        <a:effectLst/>
                        <a:latin typeface="Calibri"/>
                      </a:endParaRPr>
                    </a:p>
                  </a:txBody>
                  <a:tcPr marL="0" marR="0" marT="0" marB="0"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l" fontAlgn="b"/>
                      <a:endParaRPr lang="en-US" sz="700" b="0" i="0" u="none" strike="noStrike" dirty="0">
                        <a:solidFill>
                          <a:srgbClr val="000000"/>
                        </a:solidFill>
                        <a:effectLst/>
                        <a:latin typeface="Calibri"/>
                      </a:endParaRPr>
                    </a:p>
                  </a:txBody>
                  <a:tcPr marL="0" marR="0" marT="0" marB="0"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l" fontAlgn="b"/>
                      <a:endParaRPr lang="en-US" sz="700" b="0" i="0" u="none" strike="noStrike">
                        <a:solidFill>
                          <a:srgbClr val="000000"/>
                        </a:solidFill>
                        <a:effectLst/>
                        <a:latin typeface="Calibri"/>
                      </a:endParaRPr>
                    </a:p>
                  </a:txBody>
                  <a:tcPr marL="0" marR="0" marT="0" marB="0" anchor="ctr">
                    <a:lnL>
                      <a:noFill/>
                    </a:lnL>
                    <a:lnR>
                      <a:noFill/>
                    </a:lnR>
                    <a:lnT>
                      <a:noFill/>
                    </a:lnT>
                    <a:lnB>
                      <a:noFill/>
                    </a:lnB>
                  </a:tcPr>
                </a:tc>
                <a:tc>
                  <a:txBody>
                    <a:bodyPr/>
                    <a:lstStyle/>
                    <a:p>
                      <a:pPr algn="l" fontAlgn="b"/>
                      <a:endParaRPr lang="en-US" sz="700" b="0" i="0" u="none" strike="noStrike" dirty="0">
                        <a:solidFill>
                          <a:srgbClr val="000000"/>
                        </a:solidFill>
                        <a:effectLst/>
                        <a:latin typeface="Calibri"/>
                      </a:endParaRPr>
                    </a:p>
                  </a:txBody>
                  <a:tcPr marL="0" marR="0" marT="0" marB="0" anchor="ctr">
                    <a:lnL>
                      <a:noFill/>
                    </a:lnL>
                    <a:lnR>
                      <a:noFill/>
                    </a:lnR>
                    <a:lnT w="6350" cap="flat" cmpd="sng" algn="ctr">
                      <a:solidFill>
                        <a:srgbClr val="A6A6A6"/>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fontAlgn="b"/>
                      <a:endParaRPr lang="en-US" sz="700" b="0" i="0" u="none" strike="noStrike" dirty="0">
                        <a:solidFill>
                          <a:srgbClr val="000000"/>
                        </a:solidFill>
                        <a:effectLst/>
                        <a:latin typeface="Calibri"/>
                      </a:endParaRPr>
                    </a:p>
                  </a:txBody>
                  <a:tcPr marL="0" marR="0" marT="0" marB="0" anchor="ctr">
                    <a:lnL>
                      <a:noFill/>
                    </a:lnL>
                    <a:lnR>
                      <a:noFill/>
                    </a:lnR>
                    <a:lnT w="6350" cap="flat" cmpd="sng" algn="ctr">
                      <a:solidFill>
                        <a:srgbClr val="A6A6A6"/>
                      </a:solid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l" fontAlgn="b"/>
                      <a:endParaRPr lang="en-US" sz="700" b="0" i="0" u="none" strike="noStrike" dirty="0">
                        <a:solidFill>
                          <a:srgbClr val="000000"/>
                        </a:solidFill>
                        <a:effectLst/>
                        <a:latin typeface="Calibri"/>
                      </a:endParaRPr>
                    </a:p>
                  </a:txBody>
                  <a:tcPr marL="0" marR="0" marT="0" marB="0" anchor="ctr">
                    <a:lnL>
                      <a:noFill/>
                    </a:lnL>
                    <a:lnR>
                      <a:noFill/>
                    </a:lnR>
                    <a:lnT w="6350" cap="flat" cmpd="sng" algn="ctr">
                      <a:solidFill>
                        <a:srgbClr val="A6A6A6"/>
                      </a:solidFill>
                      <a:prstDash val="solid"/>
                      <a:round/>
                      <a:headEnd type="none" w="med" len="med"/>
                      <a:tailEnd type="none" w="med" len="med"/>
                    </a:lnT>
                    <a:lnB>
                      <a:noFill/>
                    </a:lnB>
                  </a:tcPr>
                </a:tc>
              </a:tr>
              <a:tr h="316634">
                <a:tc>
                  <a:txBody>
                    <a:bodyPr/>
                    <a:lstStyle/>
                    <a:p>
                      <a:pPr marL="18288" algn="l" rtl="0" fontAlgn="ctr"/>
                      <a:r>
                        <a:rPr lang="en-US" sz="1000" b="1" i="0" u="none" strike="noStrike" dirty="0">
                          <a:solidFill>
                            <a:srgbClr val="FF0000"/>
                          </a:solidFill>
                          <a:effectLst/>
                          <a:latin typeface="Arial"/>
                        </a:rPr>
                        <a:t>Annual Metrics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D9D9D9"/>
                    </a:solidFill>
                  </a:tcPr>
                </a:tc>
                <a:tc>
                  <a:txBody>
                    <a:bodyPr/>
                    <a:lstStyle/>
                    <a:p>
                      <a:pPr algn="ctr" rtl="0" fontAlgn="ctr"/>
                      <a:r>
                        <a:rPr lang="en-US" sz="1000" b="1" i="0" u="none" strike="noStrike" dirty="0">
                          <a:solidFill>
                            <a:srgbClr val="000000"/>
                          </a:solidFill>
                          <a:effectLst/>
                          <a:latin typeface="Arial"/>
                        </a:rPr>
                        <a:t>Metric</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D9D9D9"/>
                    </a:solidFill>
                  </a:tcPr>
                </a:tc>
                <a:tc>
                  <a:txBody>
                    <a:bodyPr/>
                    <a:lstStyle/>
                    <a:p>
                      <a:pPr algn="ctr" rtl="0" fontAlgn="ctr"/>
                      <a:r>
                        <a:rPr lang="en-US" sz="1000" b="1" i="0" u="none" strike="noStrike" dirty="0">
                          <a:solidFill>
                            <a:srgbClr val="000000"/>
                          </a:solidFill>
                          <a:effectLst/>
                          <a:latin typeface="Arial"/>
                        </a:rPr>
                        <a:t>Entity</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D9D9D9"/>
                    </a:solidFill>
                  </a:tcPr>
                </a:tc>
                <a:tc>
                  <a:txBody>
                    <a:bodyPr/>
                    <a:lstStyle/>
                    <a:p>
                      <a:pPr algn="ctr" rtl="0" fontAlgn="ctr"/>
                      <a:r>
                        <a:rPr lang="en-US" sz="1000" b="1" i="0" u="none" strike="noStrike" dirty="0">
                          <a:solidFill>
                            <a:srgbClr val="000000"/>
                          </a:solidFill>
                          <a:effectLst/>
                          <a:latin typeface="Arial"/>
                        </a:rPr>
                        <a:t>Amber </a:t>
                      </a:r>
                      <a:endParaRPr lang="en-US" sz="1000" b="1" i="0" u="none" strike="noStrike" dirty="0" smtClean="0">
                        <a:solidFill>
                          <a:srgbClr val="000000"/>
                        </a:solidFill>
                        <a:effectLst/>
                        <a:latin typeface="Arial"/>
                      </a:endParaRPr>
                    </a:p>
                    <a:p>
                      <a:pPr algn="ctr" rtl="0" fontAlgn="ctr"/>
                      <a:r>
                        <a:rPr lang="en-US" sz="1000" b="1" i="0" u="none" strike="noStrike" dirty="0" smtClean="0">
                          <a:solidFill>
                            <a:srgbClr val="000000"/>
                          </a:solidFill>
                          <a:effectLst/>
                          <a:latin typeface="Arial"/>
                        </a:rPr>
                        <a:t>limit</a:t>
                      </a:r>
                      <a:endParaRPr lang="en-US" sz="1000" b="1"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algn="ctr" rtl="0" fontAlgn="ctr"/>
                      <a:r>
                        <a:rPr lang="en-US" sz="1000" b="1" i="0" u="none" strike="noStrike" dirty="0">
                          <a:solidFill>
                            <a:srgbClr val="FFFFFF"/>
                          </a:solidFill>
                          <a:effectLst/>
                          <a:latin typeface="Arial"/>
                        </a:rPr>
                        <a:t>Red limit</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0000"/>
                    </a:solidFill>
                  </a:tcPr>
                </a:tc>
                <a:tc>
                  <a:txBody>
                    <a:bodyPr/>
                    <a:lstStyle/>
                    <a:p>
                      <a:pPr algn="l" rtl="0" fontAlgn="ctr"/>
                      <a:endParaRPr lang="en-US" sz="1000" b="1" i="0" u="none" strike="noStrike">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a:noFill/>
                    </a:lnT>
                    <a:lnB>
                      <a:noFill/>
                    </a:lnB>
                  </a:tcPr>
                </a:tc>
                <a:tc>
                  <a:txBody>
                    <a:bodyPr/>
                    <a:lstStyle/>
                    <a:p>
                      <a:pPr algn="ctr" rtl="0" fontAlgn="ctr"/>
                      <a:r>
                        <a:rPr lang="en-US" sz="1000" b="1" i="0" u="none" strike="noStrike" dirty="0">
                          <a:solidFill>
                            <a:srgbClr val="000000"/>
                          </a:solidFill>
                          <a:effectLst/>
                          <a:latin typeface="Arial"/>
                        </a:rPr>
                        <a:t>Mar-16</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D9D9D9"/>
                    </a:solidFill>
                  </a:tcPr>
                </a:tc>
                <a:tc>
                  <a:txBody>
                    <a:bodyPr/>
                    <a:lstStyle/>
                    <a:p>
                      <a:pPr marL="0" algn="l" defTabSz="457200" rtl="0" eaLnBrk="1" fontAlgn="b" latinLnBrk="0" hangingPunct="1"/>
                      <a:endParaRPr lang="en-US" sz="1000" b="0" i="0" u="none" strike="noStrike" kern="1200" dirty="0">
                        <a:solidFill>
                          <a:srgbClr val="000000"/>
                        </a:solidFill>
                        <a:effectLst/>
                        <a:latin typeface="Calibri"/>
                        <a:ea typeface="+mn-ea"/>
                        <a:cs typeface="+mn-cs"/>
                      </a:endParaRPr>
                    </a:p>
                  </a:txBody>
                  <a:tcPr marL="0" marR="0" marT="0" marB="0" anchor="ctr">
                    <a:lnL w="12700" cap="flat" cmpd="sng" algn="ctr">
                      <a:solidFill>
                        <a:schemeClr val="bg1">
                          <a:lumMod val="6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US" sz="1000" b="0" i="0" u="none" strike="noStrike" dirty="0">
                        <a:solidFill>
                          <a:srgbClr val="000000"/>
                        </a:solidFill>
                        <a:effectLst/>
                        <a:latin typeface="Calibri"/>
                      </a:endParaRPr>
                    </a:p>
                  </a:txBody>
                  <a:tcPr marL="0" marR="0" marT="0" marB="0" anchor="ctr">
                    <a:lnL w="6350" cap="flat" cmpd="sng" algn="ctr">
                      <a:noFill/>
                      <a:prstDash val="solid"/>
                      <a:round/>
                      <a:headEnd type="none" w="med" len="med"/>
                      <a:tailEnd type="none" w="med" len="med"/>
                    </a:lnL>
                    <a:lnR>
                      <a:noFill/>
                    </a:lnR>
                    <a:lnT>
                      <a:noFill/>
                    </a:lnT>
                    <a:lnB>
                      <a:noFill/>
                    </a:lnB>
                  </a:tcPr>
                </a:tc>
              </a:tr>
              <a:tr h="242460">
                <a:tc rowSpan="2">
                  <a:txBody>
                    <a:bodyPr/>
                    <a:lstStyle/>
                    <a:p>
                      <a:pPr marL="18288" algn="l" rtl="0" fontAlgn="ctr"/>
                      <a:r>
                        <a:rPr lang="en-US" sz="1000" b="1" i="0" u="none" strike="noStrike" dirty="0">
                          <a:solidFill>
                            <a:srgbClr val="000000"/>
                          </a:solidFill>
                          <a:effectLst/>
                          <a:latin typeface="Arial"/>
                        </a:rPr>
                        <a:t>Capital </a:t>
                      </a:r>
                      <a:endParaRPr lang="en-US" sz="1000" b="1" i="0" u="none" strike="noStrike" dirty="0" smtClean="0">
                        <a:solidFill>
                          <a:srgbClr val="000000"/>
                        </a:solidFill>
                        <a:effectLst/>
                        <a:latin typeface="Arial"/>
                      </a:endParaRPr>
                    </a:p>
                    <a:p>
                      <a:pPr marL="18288" algn="l" rtl="0" fontAlgn="ctr"/>
                      <a:r>
                        <a:rPr lang="en-US" sz="1000" b="1" i="0" u="none" strike="noStrike" dirty="0" smtClean="0">
                          <a:solidFill>
                            <a:srgbClr val="000000"/>
                          </a:solidFill>
                          <a:effectLst/>
                          <a:latin typeface="Arial"/>
                        </a:rPr>
                        <a:t>adequacy</a:t>
                      </a:r>
                      <a:endParaRPr lang="en-US" sz="1000" b="1"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27432" algn="l" rtl="0" fontAlgn="ctr"/>
                      <a:r>
                        <a:rPr lang="en-US" sz="1000" b="0" i="0" u="none" strike="noStrike" dirty="0">
                          <a:solidFill>
                            <a:srgbClr val="000000"/>
                          </a:solidFill>
                          <a:effectLst/>
                          <a:latin typeface="Arial"/>
                        </a:rPr>
                        <a:t>PPNR Impairment (CCAR 9Q)</a:t>
                      </a:r>
                      <a:r>
                        <a:rPr lang="en-US" sz="1000" b="1" i="0" u="none" strike="noStrike" baseline="30000" dirty="0">
                          <a:solidFill>
                            <a:srgbClr val="000000"/>
                          </a:solidFill>
                          <a:effectLst/>
                          <a:latin typeface="Arial"/>
                        </a:rPr>
                        <a:t> 2</a:t>
                      </a: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SHUSA</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5,639M</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5,861M</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CCC"/>
                    </a:solidFill>
                  </a:tcPr>
                </a:tc>
                <a:tc>
                  <a:txBody>
                    <a:bodyPr/>
                    <a:lstStyle/>
                    <a:p>
                      <a:pPr algn="l" fontAlgn="b"/>
                      <a:endParaRPr lang="en-US" sz="1000" b="0" i="0" u="none" strike="noStrike">
                        <a:solidFill>
                          <a:srgbClr val="000000"/>
                        </a:solidFill>
                        <a:effectLst/>
                        <a:latin typeface="Calibri"/>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a:noFill/>
                    </a:lnT>
                    <a:lnB>
                      <a:noFill/>
                    </a:lnB>
                  </a:tcPr>
                </a:tc>
                <a:tc>
                  <a:txBody>
                    <a:bodyPr/>
                    <a:lstStyle/>
                    <a:p>
                      <a:pPr algn="ctr" rtl="0" fontAlgn="ctr"/>
                      <a:r>
                        <a:rPr lang="en-US" sz="1000" b="0" i="0" u="none" strike="noStrike" dirty="0">
                          <a:solidFill>
                            <a:srgbClr val="000000"/>
                          </a:solidFill>
                          <a:effectLst/>
                          <a:latin typeface="Arial"/>
                        </a:rPr>
                        <a:t>$4,913M</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E8F6E6"/>
                    </a:solidFill>
                  </a:tcPr>
                </a:tc>
                <a:tc>
                  <a:txBody>
                    <a:bodyPr/>
                    <a:lstStyle/>
                    <a:p>
                      <a:pPr marL="0" algn="l" defTabSz="457200" rtl="0" eaLnBrk="1" fontAlgn="b" latinLnBrk="0" hangingPunct="1"/>
                      <a:endParaRPr lang="en-US" sz="1000" b="0" i="0" u="none" strike="noStrike" kern="1200" dirty="0">
                        <a:solidFill>
                          <a:srgbClr val="000000"/>
                        </a:solidFill>
                        <a:effectLst/>
                        <a:latin typeface="Calibri"/>
                        <a:ea typeface="+mn-ea"/>
                        <a:cs typeface="+mn-cs"/>
                      </a:endParaRPr>
                    </a:p>
                  </a:txBody>
                  <a:tcPr marL="0" marR="0" marT="0" marB="0" anchor="ctr">
                    <a:lnL w="12700" cap="flat" cmpd="sng" algn="ctr">
                      <a:solidFill>
                        <a:schemeClr val="bg1">
                          <a:lumMod val="6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US" sz="1000" b="0" i="0" u="none" strike="noStrike" dirty="0">
                        <a:solidFill>
                          <a:srgbClr val="000000"/>
                        </a:solidFill>
                        <a:effectLst/>
                        <a:latin typeface="Calibri"/>
                      </a:endParaRPr>
                    </a:p>
                  </a:txBody>
                  <a:tcPr marL="0" marR="0" marT="0" marB="0" anchor="ctr">
                    <a:lnL w="6350" cap="flat" cmpd="sng" algn="ctr">
                      <a:noFill/>
                      <a:prstDash val="solid"/>
                      <a:round/>
                      <a:headEnd type="none" w="med" len="med"/>
                      <a:tailEnd type="none" w="med" len="med"/>
                    </a:lnL>
                    <a:lnR>
                      <a:noFill/>
                    </a:lnR>
                    <a:lnT>
                      <a:noFill/>
                    </a:lnT>
                    <a:lnB>
                      <a:noFill/>
                    </a:lnB>
                  </a:tcPr>
                </a:tc>
              </a:tr>
              <a:tr h="239297">
                <a:tc vMerge="1">
                  <a:txBody>
                    <a:bodyPr/>
                    <a:lstStyle/>
                    <a:p>
                      <a:endParaRPr lang="en-US"/>
                    </a:p>
                  </a:txBody>
                  <a:tcPr/>
                </a:tc>
                <a:tc>
                  <a:txBody>
                    <a:bodyPr/>
                    <a:lstStyle/>
                    <a:p>
                      <a:pPr marL="27432" algn="l" rtl="0" fontAlgn="ctr"/>
                      <a:r>
                        <a:rPr lang="en-US" sz="1000" b="0" i="0" u="none" strike="noStrike" dirty="0">
                          <a:solidFill>
                            <a:srgbClr val="000000"/>
                          </a:solidFill>
                          <a:effectLst/>
                          <a:latin typeface="Arial"/>
                        </a:rPr>
                        <a:t>*Loss in Stress</a:t>
                      </a:r>
                      <a:r>
                        <a:rPr lang="en-US" sz="1000" b="1" i="0" u="none" strike="noStrike" baseline="30000" dirty="0">
                          <a:solidFill>
                            <a:srgbClr val="000000"/>
                          </a:solidFill>
                          <a:effectLst/>
                          <a:latin typeface="Arial"/>
                        </a:rPr>
                        <a:t>2</a:t>
                      </a: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SHUSA</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100</a:t>
                      </a:r>
                      <a:r>
                        <a:rPr lang="en-US" sz="1000" b="0" i="0" u="none" strike="noStrike" dirty="0">
                          <a:solidFill>
                            <a:srgbClr val="000000"/>
                          </a:solidFill>
                          <a:effectLst/>
                          <a:latin typeface="Arial"/>
                        </a:rPr>
                        <a:t>%</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110</a:t>
                      </a:r>
                      <a:r>
                        <a:rPr lang="en-US" sz="1000" b="0" i="0" u="none" strike="noStrike" dirty="0">
                          <a:solidFill>
                            <a:srgbClr val="000000"/>
                          </a:solidFill>
                          <a:effectLst/>
                          <a:latin typeface="Arial"/>
                        </a:rPr>
                        <a:t>%</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CCC"/>
                    </a:solidFill>
                  </a:tcPr>
                </a:tc>
                <a:tc>
                  <a:txBody>
                    <a:bodyPr/>
                    <a:lstStyle/>
                    <a:p>
                      <a:pPr algn="l" fontAlgn="b"/>
                      <a:endParaRPr lang="en-US" sz="1000" b="0" i="0" u="none" strike="noStrike">
                        <a:solidFill>
                          <a:srgbClr val="000000"/>
                        </a:solidFill>
                        <a:effectLst/>
                        <a:latin typeface="Calibri"/>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a:noFill/>
                    </a:lnT>
                    <a:lnB>
                      <a:noFill/>
                    </a:lnB>
                  </a:tcPr>
                </a:tc>
                <a:tc>
                  <a:txBody>
                    <a:bodyPr/>
                    <a:lstStyle/>
                    <a:p>
                      <a:pPr algn="ctr" rtl="0" fontAlgn="ctr"/>
                      <a:r>
                        <a:rPr lang="en-US" sz="1000" b="0" i="0" u="none" strike="noStrike" dirty="0">
                          <a:solidFill>
                            <a:srgbClr val="000000"/>
                          </a:solidFill>
                          <a:effectLst/>
                          <a:latin typeface="Arial"/>
                        </a:rPr>
                        <a:t>94%</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E8F6E6"/>
                    </a:solidFill>
                  </a:tcPr>
                </a:tc>
                <a:tc>
                  <a:txBody>
                    <a:bodyPr/>
                    <a:lstStyle/>
                    <a:p>
                      <a:pPr marL="0" algn="l" defTabSz="457200" rtl="0" eaLnBrk="1" fontAlgn="b" latinLnBrk="0" hangingPunct="1"/>
                      <a:endParaRPr lang="en-US" sz="1000" b="0" i="0" u="none" strike="noStrike" kern="1200" dirty="0">
                        <a:solidFill>
                          <a:srgbClr val="000000"/>
                        </a:solidFill>
                        <a:effectLst/>
                        <a:latin typeface="Calibri"/>
                        <a:ea typeface="+mn-ea"/>
                        <a:cs typeface="+mn-cs"/>
                      </a:endParaRPr>
                    </a:p>
                  </a:txBody>
                  <a:tcPr marL="0" marR="0" marT="0" marB="0" anchor="ctr">
                    <a:lnL w="12700" cap="flat" cmpd="sng" algn="ctr">
                      <a:solidFill>
                        <a:schemeClr val="bg1">
                          <a:lumMod val="6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US" sz="1000" b="0" i="0" u="none" strike="noStrike" dirty="0">
                        <a:solidFill>
                          <a:srgbClr val="000000"/>
                        </a:solidFill>
                        <a:effectLst/>
                        <a:latin typeface="Calibri"/>
                      </a:endParaRPr>
                    </a:p>
                  </a:txBody>
                  <a:tcPr marL="0" marR="0" marT="0" marB="0" anchor="ctr">
                    <a:lnL w="6350" cap="flat" cmpd="sng" algn="ctr">
                      <a:noFill/>
                      <a:prstDash val="solid"/>
                      <a:round/>
                      <a:headEnd type="none" w="med" len="med"/>
                      <a:tailEnd type="none" w="med" len="med"/>
                    </a:lnL>
                    <a:lnR>
                      <a:noFill/>
                    </a:lnR>
                    <a:lnT>
                      <a:noFill/>
                    </a:lnT>
                    <a:lnB>
                      <a:noFill/>
                    </a:lnB>
                  </a:tcPr>
                </a:tc>
              </a:tr>
              <a:tr h="244969">
                <a:tc>
                  <a:txBody>
                    <a:bodyPr/>
                    <a:lstStyle/>
                    <a:p>
                      <a:pPr marL="18288" algn="l" rtl="0" fontAlgn="ctr"/>
                      <a:r>
                        <a:rPr lang="en-US" sz="1000" b="1" i="0" u="none" strike="noStrike" dirty="0">
                          <a:solidFill>
                            <a:srgbClr val="000000"/>
                          </a:solidFill>
                          <a:effectLst/>
                          <a:latin typeface="Arial"/>
                        </a:rPr>
                        <a:t>Credit </a:t>
                      </a:r>
                      <a:r>
                        <a:rPr lang="en-US" sz="1000" b="1" i="0" u="none" strike="noStrike" dirty="0" smtClean="0">
                          <a:solidFill>
                            <a:srgbClr val="000000"/>
                          </a:solidFill>
                          <a:effectLst/>
                          <a:latin typeface="Arial"/>
                        </a:rPr>
                        <a:t>risk</a:t>
                      </a:r>
                      <a:endParaRPr lang="en-US" sz="1000" b="1"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27432" algn="l" rtl="0" fontAlgn="ctr"/>
                      <a:r>
                        <a:rPr lang="en-US" sz="1000" b="0" i="0" u="none" strike="noStrike" dirty="0">
                          <a:solidFill>
                            <a:srgbClr val="000000"/>
                          </a:solidFill>
                          <a:effectLst/>
                          <a:latin typeface="Arial"/>
                        </a:rPr>
                        <a:t>Total Credit Losses (CCAR 9Q)</a:t>
                      </a:r>
                      <a:r>
                        <a:rPr lang="en-US" sz="1000" b="1" i="0" u="none" strike="noStrike" baseline="30000" dirty="0">
                          <a:solidFill>
                            <a:srgbClr val="000000"/>
                          </a:solidFill>
                          <a:effectLst/>
                          <a:latin typeface="Arial"/>
                        </a:rPr>
                        <a:t> 2</a:t>
                      </a: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SHUSA</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12,686M</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13,186M</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CCC"/>
                    </a:solidFill>
                  </a:tcPr>
                </a:tc>
                <a:tc>
                  <a:txBody>
                    <a:bodyPr/>
                    <a:lstStyle/>
                    <a:p>
                      <a:pPr algn="l" fontAlgn="b"/>
                      <a:endParaRPr lang="en-US" sz="1000" b="0" i="0" u="none" strike="noStrike">
                        <a:solidFill>
                          <a:srgbClr val="000000"/>
                        </a:solidFill>
                        <a:effectLst/>
                        <a:latin typeface="Calibri"/>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a:noFill/>
                    </a:lnT>
                    <a:lnB>
                      <a:noFill/>
                    </a:lnB>
                  </a:tcPr>
                </a:tc>
                <a:tc>
                  <a:txBody>
                    <a:bodyPr/>
                    <a:lstStyle/>
                    <a:p>
                      <a:pPr algn="ctr" rtl="0" fontAlgn="ctr"/>
                      <a:r>
                        <a:rPr lang="en-US" sz="1000" b="0" i="0" u="none" strike="noStrike" dirty="0">
                          <a:solidFill>
                            <a:srgbClr val="000000"/>
                          </a:solidFill>
                          <a:effectLst/>
                          <a:latin typeface="Arial"/>
                        </a:rPr>
                        <a:t>$11,052M</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E8F6E6"/>
                    </a:solidFill>
                  </a:tcPr>
                </a:tc>
                <a:tc>
                  <a:txBody>
                    <a:bodyPr/>
                    <a:lstStyle/>
                    <a:p>
                      <a:pPr marL="0" algn="l" defTabSz="457200" rtl="0" eaLnBrk="1" fontAlgn="b" latinLnBrk="0" hangingPunct="1"/>
                      <a:endParaRPr lang="en-US" sz="1000" b="0" i="0" u="none" strike="noStrike" kern="1200" dirty="0">
                        <a:solidFill>
                          <a:srgbClr val="000000"/>
                        </a:solidFill>
                        <a:effectLst/>
                        <a:latin typeface="Calibri"/>
                        <a:ea typeface="+mn-ea"/>
                        <a:cs typeface="+mn-cs"/>
                      </a:endParaRPr>
                    </a:p>
                  </a:txBody>
                  <a:tcPr marL="0" marR="0" marT="0" marB="0" anchor="ctr">
                    <a:lnL w="12700" cap="flat" cmpd="sng" algn="ctr">
                      <a:solidFill>
                        <a:schemeClr val="bg1">
                          <a:lumMod val="6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US" sz="1000" b="0" i="0" u="none" strike="noStrike" dirty="0">
                        <a:solidFill>
                          <a:srgbClr val="000000"/>
                        </a:solidFill>
                        <a:effectLst/>
                        <a:latin typeface="Calibri"/>
                      </a:endParaRPr>
                    </a:p>
                  </a:txBody>
                  <a:tcPr marL="0" marR="0" marT="0" marB="0" anchor="ctr">
                    <a:lnL w="6350" cap="flat" cmpd="sng" algn="ctr">
                      <a:noFill/>
                      <a:prstDash val="solid"/>
                      <a:round/>
                      <a:headEnd type="none" w="med" len="med"/>
                      <a:tailEnd type="none" w="med" len="med"/>
                    </a:lnL>
                    <a:lnR>
                      <a:noFill/>
                    </a:lnR>
                    <a:lnT>
                      <a:noFill/>
                    </a:lnT>
                    <a:lnB>
                      <a:noFill/>
                    </a:lnB>
                  </a:tcPr>
                </a:tc>
              </a:tr>
            </a:tbl>
          </a:graphicData>
        </a:graphic>
      </p:graphicFrame>
      <p:sp>
        <p:nvSpPr>
          <p:cNvPr id="9" name="Footnote"/>
          <p:cNvSpPr/>
          <p:nvPr/>
        </p:nvSpPr>
        <p:spPr>
          <a:xfrm>
            <a:off x="2271549" y="6133437"/>
            <a:ext cx="5305757" cy="833883"/>
          </a:xfrm>
          <a:prstGeom prst="rect">
            <a:avLst/>
          </a:prstGeom>
          <a:extLst/>
        </p:spPr>
        <p:txBody>
          <a:bodyPr vert="horz" wrap="square" lIns="0" tIns="0" rIns="0" bIns="0" numCol="1" anchor="t" anchorCtr="0" compatLnSpc="1">
            <a:prstTxWarp prst="textNoShape">
              <a:avLst/>
            </a:prstTxWarp>
            <a:spAutoFit/>
          </a:bodyPr>
          <a:lstStyle/>
          <a:p>
            <a:pPr marL="114300" indent="-114300" fontAlgn="base">
              <a:lnSpc>
                <a:spcPct val="86000"/>
              </a:lnSpc>
              <a:spcBef>
                <a:spcPct val="0"/>
              </a:spcBef>
              <a:spcAft>
                <a:spcPct val="0"/>
              </a:spcAft>
              <a:buFont typeface="+mj-lt"/>
              <a:buAutoNum type="arabicPeriod"/>
            </a:pPr>
            <a:endParaRPr lang="en-US" sz="700" dirty="0">
              <a:solidFill>
                <a:srgbClr val="000000"/>
              </a:solidFill>
              <a:latin typeface="Arial"/>
              <a:ea typeface="ＭＳ Ｐゴシック"/>
              <a:sym typeface="Arial"/>
            </a:endParaRPr>
          </a:p>
          <a:p>
            <a:pPr marL="114300" indent="-114300" fontAlgn="base">
              <a:lnSpc>
                <a:spcPct val="86000"/>
              </a:lnSpc>
              <a:spcBef>
                <a:spcPct val="0"/>
              </a:spcBef>
              <a:spcAft>
                <a:spcPct val="0"/>
              </a:spcAft>
              <a:buFont typeface="+mj-lt"/>
              <a:buAutoNum type="arabicPeriod"/>
            </a:pPr>
            <a:r>
              <a:rPr lang="en-US" sz="700" dirty="0">
                <a:solidFill>
                  <a:srgbClr val="000000"/>
                </a:solidFill>
                <a:latin typeface="Arial"/>
                <a:ea typeface="ＭＳ Ｐゴシック"/>
                <a:sym typeface="Arial"/>
              </a:rPr>
              <a:t>Portfolio level granularity available in Entity RAS materials</a:t>
            </a:r>
          </a:p>
          <a:p>
            <a:pPr marL="114300" indent="-114300" fontAlgn="base">
              <a:lnSpc>
                <a:spcPct val="86000"/>
              </a:lnSpc>
              <a:spcBef>
                <a:spcPct val="0"/>
              </a:spcBef>
              <a:spcAft>
                <a:spcPct val="0"/>
              </a:spcAft>
              <a:buFont typeface="+mj-lt"/>
              <a:buAutoNum type="arabicPeriod"/>
            </a:pPr>
            <a:r>
              <a:rPr lang="en-US" sz="700" dirty="0">
                <a:solidFill>
                  <a:srgbClr val="000000"/>
                </a:solidFill>
                <a:latin typeface="Arial" charset="0"/>
                <a:ea typeface="ＭＳ Ｐゴシック"/>
              </a:rPr>
              <a:t>Updated limit from 2015</a:t>
            </a:r>
            <a:endParaRPr lang="en-US" sz="700" dirty="0">
              <a:solidFill>
                <a:srgbClr val="000000"/>
              </a:solidFill>
              <a:latin typeface="Arial"/>
              <a:ea typeface="ＭＳ Ｐゴシック"/>
              <a:sym typeface="Arial"/>
            </a:endParaRPr>
          </a:p>
          <a:p>
            <a:pPr marL="114300" indent="-114300" fontAlgn="base">
              <a:lnSpc>
                <a:spcPct val="86000"/>
              </a:lnSpc>
              <a:spcBef>
                <a:spcPct val="0"/>
              </a:spcBef>
              <a:spcAft>
                <a:spcPct val="0"/>
              </a:spcAft>
              <a:buFont typeface="+mj-lt"/>
              <a:buAutoNum type="arabicPeriod"/>
            </a:pPr>
            <a:r>
              <a:rPr lang="en-US" sz="700" dirty="0">
                <a:solidFill>
                  <a:srgbClr val="000000"/>
                </a:solidFill>
                <a:latin typeface="Arial" charset="0"/>
                <a:ea typeface="ＭＳ Ｐゴシック"/>
              </a:rPr>
              <a:t>Limits changed from 5 limit 3 trigger to 2 limit 1.5 trigger</a:t>
            </a:r>
          </a:p>
          <a:p>
            <a:pPr marL="114300" indent="-114300" fontAlgn="base">
              <a:lnSpc>
                <a:spcPct val="86000"/>
              </a:lnSpc>
              <a:spcBef>
                <a:spcPct val="0"/>
              </a:spcBef>
              <a:spcAft>
                <a:spcPct val="0"/>
              </a:spcAft>
              <a:buFont typeface="+mj-lt"/>
              <a:buAutoNum type="arabicPeriod"/>
            </a:pPr>
            <a:r>
              <a:rPr lang="en-US" sz="700" dirty="0">
                <a:solidFill>
                  <a:srgbClr val="000000"/>
                </a:solidFill>
                <a:latin typeface="Arial"/>
                <a:ea typeface="ＭＳ Ｐゴシック"/>
              </a:rPr>
              <a:t>Changed to include all material operational risk events from ones with financial loss of greater than $200k (now $500k)</a:t>
            </a:r>
          </a:p>
          <a:p>
            <a:pPr marL="114300" indent="-114300" fontAlgn="base">
              <a:lnSpc>
                <a:spcPct val="86000"/>
              </a:lnSpc>
              <a:spcBef>
                <a:spcPct val="0"/>
              </a:spcBef>
              <a:spcAft>
                <a:spcPct val="0"/>
              </a:spcAft>
              <a:buFont typeface="+mj-lt"/>
              <a:buAutoNum type="arabicPeriod"/>
            </a:pPr>
            <a:r>
              <a:rPr lang="en-US" sz="700" dirty="0">
                <a:solidFill>
                  <a:srgbClr val="000000"/>
                </a:solidFill>
                <a:latin typeface="Arial"/>
                <a:ea typeface="ＭＳ Ｐゴシック"/>
              </a:rPr>
              <a:t>Apply to all IHC entities (SBNA, SC, PR Bancorp, SSLLC, SIS, BSI) from July </a:t>
            </a:r>
            <a:r>
              <a:rPr lang="en-US" sz="700" dirty="0" smtClean="0">
                <a:solidFill>
                  <a:srgbClr val="000000"/>
                </a:solidFill>
                <a:latin typeface="Arial"/>
                <a:ea typeface="ＭＳ Ｐゴシック"/>
              </a:rPr>
              <a:t>reporting</a:t>
            </a:r>
          </a:p>
          <a:p>
            <a:pPr marL="114300" indent="-114300">
              <a:lnSpc>
                <a:spcPct val="86000"/>
              </a:lnSpc>
              <a:buFont typeface="+mj-lt"/>
              <a:buAutoNum type="arabicPeriod"/>
            </a:pPr>
            <a:r>
              <a:rPr lang="en-US" sz="700" dirty="0">
                <a:solidFill>
                  <a:srgbClr val="000000"/>
                </a:solidFill>
                <a:latin typeface="Arial"/>
                <a:ea typeface="ＭＳ Ｐゴシック"/>
              </a:rPr>
              <a:t>SBNA loss provision of $104MM related to the STARS event which was under evaluation is not classified as an operational risk </a:t>
            </a:r>
            <a:r>
              <a:rPr lang="en-US" sz="700" dirty="0" smtClean="0">
                <a:solidFill>
                  <a:srgbClr val="000000"/>
                </a:solidFill>
                <a:latin typeface="Arial"/>
                <a:ea typeface="ＭＳ Ｐゴシック"/>
              </a:rPr>
              <a:t>loss</a:t>
            </a:r>
          </a:p>
          <a:p>
            <a:pPr marL="114300" indent="-114300">
              <a:lnSpc>
                <a:spcPct val="86000"/>
              </a:lnSpc>
              <a:buFont typeface="+mj-lt"/>
              <a:buAutoNum type="arabicPeriod"/>
            </a:pPr>
            <a:r>
              <a:rPr lang="en-US" sz="700" dirty="0" smtClean="0">
                <a:solidFill>
                  <a:srgbClr val="000000"/>
                </a:solidFill>
                <a:latin typeface="Arial"/>
                <a:ea typeface="ＭＳ Ｐゴシック"/>
              </a:rPr>
              <a:t>Estimate for Oct-16 </a:t>
            </a:r>
            <a:endParaRPr lang="en-US" sz="700" dirty="0">
              <a:solidFill>
                <a:srgbClr val="000000"/>
              </a:solidFill>
              <a:latin typeface="Arial"/>
              <a:ea typeface="ＭＳ Ｐゴシック"/>
            </a:endParaRPr>
          </a:p>
          <a:p>
            <a:pPr marL="114300" indent="-114300" fontAlgn="base">
              <a:lnSpc>
                <a:spcPct val="86000"/>
              </a:lnSpc>
              <a:spcBef>
                <a:spcPct val="0"/>
              </a:spcBef>
              <a:spcAft>
                <a:spcPct val="0"/>
              </a:spcAft>
              <a:buFont typeface="+mj-lt"/>
              <a:buAutoNum type="arabicPeriod"/>
            </a:pPr>
            <a:endParaRPr lang="en-US" sz="700" dirty="0">
              <a:solidFill>
                <a:srgbClr val="000000"/>
              </a:solidFill>
              <a:latin typeface="Arial"/>
              <a:ea typeface="ＭＳ Ｐゴシック"/>
              <a:sym typeface="Arial"/>
            </a:endParaRPr>
          </a:p>
        </p:txBody>
      </p:sp>
      <p:grpSp>
        <p:nvGrpSpPr>
          <p:cNvPr id="10" name="Group 9"/>
          <p:cNvGrpSpPr/>
          <p:nvPr/>
        </p:nvGrpSpPr>
        <p:grpSpPr>
          <a:xfrm>
            <a:off x="396236" y="5789210"/>
            <a:ext cx="2316000" cy="125740"/>
            <a:chOff x="372254" y="5975278"/>
            <a:chExt cx="2316000" cy="125740"/>
          </a:xfrm>
        </p:grpSpPr>
        <p:sp>
          <p:nvSpPr>
            <p:cNvPr id="11" name="TextBox 10"/>
            <p:cNvSpPr txBox="1"/>
            <p:nvPr/>
          </p:nvSpPr>
          <p:spPr>
            <a:xfrm>
              <a:off x="828771" y="5981883"/>
              <a:ext cx="1859483" cy="119135"/>
            </a:xfrm>
            <a:prstGeom prst="rect">
              <a:avLst/>
            </a:prstGeom>
            <a:noFill/>
          </p:spPr>
          <p:txBody>
            <a:bodyPr wrap="square" lIns="0" tIns="0" rIns="0" bIns="0" rtlCol="0">
              <a:spAutoFit/>
            </a:bodyPr>
            <a:lstStyle/>
            <a:p>
              <a:pPr algn="ctr">
                <a:lnSpc>
                  <a:spcPct val="86000"/>
                </a:lnSpc>
                <a:defRPr/>
              </a:pPr>
              <a:r>
                <a:rPr lang="en-US" sz="900" kern="0" dirty="0">
                  <a:solidFill>
                    <a:srgbClr val="000000"/>
                  </a:solidFill>
                  <a:latin typeface="Arial" charset="0"/>
                  <a:ea typeface="ＭＳ Ｐゴシック"/>
                </a:rPr>
                <a:t>* Reported in Santander Group RAS</a:t>
              </a:r>
            </a:p>
          </p:txBody>
        </p:sp>
        <p:sp>
          <p:nvSpPr>
            <p:cNvPr id="12" name="TextBox 11"/>
            <p:cNvSpPr txBox="1"/>
            <p:nvPr/>
          </p:nvSpPr>
          <p:spPr>
            <a:xfrm>
              <a:off x="372254" y="5975278"/>
              <a:ext cx="593022" cy="119135"/>
            </a:xfrm>
            <a:prstGeom prst="rect">
              <a:avLst/>
            </a:prstGeom>
            <a:noFill/>
          </p:spPr>
          <p:txBody>
            <a:bodyPr wrap="square" lIns="0" tIns="0" rIns="0" bIns="0" rtlCol="0">
              <a:spAutoFit/>
            </a:bodyPr>
            <a:lstStyle/>
            <a:p>
              <a:pPr>
                <a:lnSpc>
                  <a:spcPct val="86000"/>
                </a:lnSpc>
                <a:defRPr/>
              </a:pPr>
              <a:r>
                <a:rPr lang="en-GB" sz="900" b="1" kern="0" dirty="0">
                  <a:solidFill>
                    <a:srgbClr val="000000"/>
                  </a:solidFill>
                  <a:latin typeface="Arial" charset="0"/>
                  <a:ea typeface="MS PGothic" pitchFamily="34" charset="-128"/>
                </a:rPr>
                <a:t>Legend</a:t>
              </a:r>
            </a:p>
          </p:txBody>
        </p:sp>
      </p:grpSp>
    </p:spTree>
    <p:extLst>
      <p:ext uri="{BB962C8B-B14F-4D97-AF65-F5344CB8AC3E}">
        <p14:creationId xmlns:p14="http://schemas.microsoft.com/office/powerpoint/2010/main" val="16679440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28600" y="154675"/>
            <a:ext cx="8553951" cy="461665"/>
          </a:xfrm>
          <a:prstGeom prst="rect">
            <a:avLst/>
          </a:prstGeom>
          <a:noFill/>
        </p:spPr>
        <p:txBody>
          <a:bodyPr wrap="square" rtlCol="0">
            <a:spAutoFit/>
          </a:bodyPr>
          <a:lstStyle/>
          <a:p>
            <a:pPr eaLnBrk="1" fontAlgn="auto" hangingPunct="1">
              <a:spcBef>
                <a:spcPts val="0"/>
              </a:spcBef>
              <a:spcAft>
                <a:spcPts val="0"/>
              </a:spcAft>
            </a:pPr>
            <a:r>
              <a:rPr lang="en-US" b="1" dirty="0" smtClean="0">
                <a:solidFill>
                  <a:prstClr val="black"/>
                </a:solidFill>
                <a:latin typeface="Arial" panose="020B0604020202020204" pitchFamily="34" charset="0"/>
                <a:ea typeface="+mn-ea"/>
                <a:cs typeface="Arial" panose="020B0604020202020204" pitchFamily="34" charset="0"/>
              </a:rPr>
              <a:t>3. Additional Metrics – Capital Adequacy</a:t>
            </a:r>
            <a:endParaRPr lang="en-GB" b="1" dirty="0">
              <a:solidFill>
                <a:prstClr val="black"/>
              </a:solidFill>
              <a:latin typeface="Arial" panose="020B0604020202020204" pitchFamily="34" charset="0"/>
              <a:ea typeface="+mn-ea"/>
              <a:cs typeface="Arial" panose="020B0604020202020204" pitchFamily="34" charset="0"/>
            </a:endParaRPr>
          </a:p>
        </p:txBody>
      </p:sp>
      <p:sp>
        <p:nvSpPr>
          <p:cNvPr id="6" name="Footnote"/>
          <p:cNvSpPr/>
          <p:nvPr/>
        </p:nvSpPr>
        <p:spPr>
          <a:xfrm>
            <a:off x="334077" y="6018641"/>
            <a:ext cx="4762030" cy="107722"/>
          </a:xfrm>
          <a:prstGeom prst="rect">
            <a:avLst/>
          </a:prstGeom>
          <a:extLst/>
        </p:spPr>
        <p:txBody>
          <a:bodyPr vert="horz" wrap="square" lIns="0" tIns="0" rIns="0" bIns="0" numCol="1" anchor="t" anchorCtr="0" compatLnSpc="1">
            <a:prstTxWarp prst="textNoShape">
              <a:avLst/>
            </a:prstTxWarp>
            <a:spAutoFit/>
          </a:bodyPr>
          <a:lstStyle/>
          <a:p>
            <a:pPr marL="228600" indent="-228600" eaLnBrk="1" fontAlgn="auto" hangingPunct="1">
              <a:spcBef>
                <a:spcPts val="0"/>
              </a:spcBef>
              <a:spcAft>
                <a:spcPts val="0"/>
              </a:spcAft>
              <a:buFontTx/>
              <a:buAutoNum type="arabicPeriod"/>
            </a:pPr>
            <a:r>
              <a:rPr lang="en-US" sz="700" dirty="0" smtClean="0">
                <a:solidFill>
                  <a:srgbClr val="000000"/>
                </a:solidFill>
                <a:latin typeface="Arial" panose="020B0604020202020204" pitchFamily="34" charset="0"/>
                <a:ea typeface="+mn-ea"/>
                <a:cs typeface="Arial" panose="020B0604020202020204" pitchFamily="34" charset="0"/>
                <a:sym typeface="+mn-lt"/>
              </a:rPr>
              <a:t>Expected to report in quarterly reporting cycle</a:t>
            </a:r>
          </a:p>
        </p:txBody>
      </p:sp>
      <p:graphicFrame>
        <p:nvGraphicFramePr>
          <p:cNvPr id="5" name="Table 4"/>
          <p:cNvGraphicFramePr>
            <a:graphicFrameLocks noGrp="1"/>
          </p:cNvGraphicFramePr>
          <p:nvPr>
            <p:extLst>
              <p:ext uri="{D42A27DB-BD31-4B8C-83A1-F6EECF244321}">
                <p14:modId xmlns:p14="http://schemas.microsoft.com/office/powerpoint/2010/main" val="341685907"/>
              </p:ext>
            </p:extLst>
          </p:nvPr>
        </p:nvGraphicFramePr>
        <p:xfrm>
          <a:off x="334077" y="799985"/>
          <a:ext cx="7621959" cy="4672766"/>
        </p:xfrm>
        <a:graphic>
          <a:graphicData uri="http://schemas.openxmlformats.org/drawingml/2006/table">
            <a:tbl>
              <a:tblPr firstRow="1" bandRow="1"/>
              <a:tblGrid>
                <a:gridCol w="1221159"/>
                <a:gridCol w="1992573"/>
                <a:gridCol w="805218"/>
                <a:gridCol w="928048"/>
                <a:gridCol w="116840"/>
                <a:gridCol w="1247936"/>
                <a:gridCol w="1310185"/>
              </a:tblGrid>
              <a:tr h="265413">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nSpc>
                          <a:spcPct val="100000"/>
                        </a:lnSpc>
                        <a:spcBef>
                          <a:spcPts val="200"/>
                        </a:spcBef>
                        <a:spcAft>
                          <a:spcPts val="200"/>
                        </a:spcAft>
                      </a:pPr>
                      <a:r>
                        <a:rPr lang="en-US" sz="1050" b="1" dirty="0" smtClean="0">
                          <a:solidFill>
                            <a:srgbClr val="FF0000"/>
                          </a:solidFill>
                          <a:latin typeface="Arial" panose="020B0604020202020204" pitchFamily="34" charset="0"/>
                          <a:cs typeface="Arial" panose="020B0604020202020204" pitchFamily="34" charset="0"/>
                        </a:rPr>
                        <a:t>Quarterly</a:t>
                      </a:r>
                      <a:r>
                        <a:rPr lang="en-US" sz="1050" b="1" baseline="0" dirty="0" smtClean="0">
                          <a:solidFill>
                            <a:srgbClr val="FF0000"/>
                          </a:solidFill>
                          <a:latin typeface="Arial" panose="020B0604020202020204" pitchFamily="34" charset="0"/>
                          <a:cs typeface="Arial" panose="020B0604020202020204" pitchFamily="34" charset="0"/>
                        </a:rPr>
                        <a:t> Metrics</a:t>
                      </a:r>
                      <a:endParaRPr lang="en-US" sz="1050" b="1" dirty="0">
                        <a:solidFill>
                          <a:srgbClr val="FF0000"/>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Metric</a:t>
                      </a:r>
                      <a:endParaRPr lang="en-US" sz="1000" b="1"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Portfolio</a:t>
                      </a:r>
                      <a:endParaRPr lang="en-US" sz="1000" b="1"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000" b="1" kern="1200" dirty="0" smtClean="0">
                          <a:solidFill>
                            <a:schemeClr val="bg1"/>
                          </a:solidFill>
                          <a:latin typeface="Arial" panose="020B0604020202020204" pitchFamily="34" charset="0"/>
                          <a:ea typeface="ＭＳ Ｐゴシック"/>
                          <a:cs typeface="Arial" panose="020B0604020202020204" pitchFamily="34" charset="0"/>
                        </a:rPr>
                        <a:t>Threshold</a:t>
                      </a:r>
                      <a:endParaRPr lang="en-US" sz="1000" b="1" kern="1200" dirty="0">
                        <a:solidFill>
                          <a:schemeClr val="bg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lnSpc>
                          <a:spcPct val="100000"/>
                        </a:lnSpc>
                        <a:spcBef>
                          <a:spcPts val="200"/>
                        </a:spcBef>
                        <a:spcAft>
                          <a:spcPts val="200"/>
                        </a:spcAft>
                      </a:pPr>
                      <a:endParaRPr lang="en-US" sz="1000" b="1" dirty="0">
                        <a:solidFill>
                          <a:srgbClr val="FF0000"/>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ＭＳ Ｐゴシック"/>
                          <a:cs typeface="Arial" panose="020B0604020202020204" pitchFamily="34" charset="0"/>
                        </a:rPr>
                        <a:t>Sep</a:t>
                      </a:r>
                      <a:r>
                        <a:rPr lang="en-US" sz="1000" b="1" kern="1200" baseline="0" dirty="0" smtClean="0">
                          <a:solidFill>
                            <a:schemeClr val="tx1"/>
                          </a:solidFill>
                          <a:latin typeface="Arial" panose="020B0604020202020204" pitchFamily="34" charset="0"/>
                          <a:ea typeface="ＭＳ Ｐゴシック"/>
                          <a:cs typeface="Arial" panose="020B0604020202020204" pitchFamily="34" charset="0"/>
                        </a:rPr>
                        <a:t> 16</a:t>
                      </a:r>
                      <a:endParaRPr lang="en-US" sz="1000" b="1" kern="1200" dirty="0">
                        <a:solidFill>
                          <a:schemeClr val="tx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ＭＳ Ｐゴシック"/>
                          <a:cs typeface="Arial" panose="020B0604020202020204" pitchFamily="34" charset="0"/>
                        </a:rPr>
                        <a:t>Mar 16</a:t>
                      </a:r>
                      <a:endParaRPr lang="en-US" sz="1000" b="1" kern="1200" dirty="0">
                        <a:solidFill>
                          <a:schemeClr val="tx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252774">
                <a:tc rowSpan="2">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Capital adequacy</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000" dirty="0" smtClean="0">
                          <a:effectLst/>
                          <a:latin typeface="Arial" panose="020B0604020202020204" pitchFamily="34" charset="0"/>
                          <a:ea typeface="Calibri"/>
                          <a:cs typeface="Arial" panose="020B0604020202020204" pitchFamily="34" charset="0"/>
                        </a:rPr>
                        <a:t>Loss impact on trading portfolio</a:t>
                      </a:r>
                      <a:r>
                        <a:rPr lang="en-US" sz="1000" b="1" baseline="30000" dirty="0" smtClean="0">
                          <a:solidFill>
                            <a:schemeClr val="tx1"/>
                          </a:solidFill>
                          <a:latin typeface="Arial" panose="020B0604020202020204" pitchFamily="34" charset="0"/>
                          <a:cs typeface="Arial" panose="020B0604020202020204" pitchFamily="34" charset="0"/>
                        </a:rPr>
                        <a:t>1</a:t>
                      </a:r>
                      <a:endParaRPr lang="en-US" sz="1000" b="0" i="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strike="noStrike" baseline="0" dirty="0" smtClean="0">
                          <a:solidFill>
                            <a:schemeClr val="tx1"/>
                          </a:solidFill>
                          <a:latin typeface="Arial" panose="020B0604020202020204" pitchFamily="34" charset="0"/>
                          <a:cs typeface="Arial" panose="020B0604020202020204" pitchFamily="34" charset="0"/>
                        </a:rPr>
                        <a:t>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latin typeface="Arial" panose="020B0604020202020204" pitchFamily="34" charset="0"/>
                          <a:cs typeface="Arial" panose="020B0604020202020204" pitchFamily="34" charset="0"/>
                        </a:rPr>
                        <a:t>TBD</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1.05%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52774">
                <a:tc vMerge="1">
                  <a:txBody>
                    <a:bodyPr/>
                    <a:lstStyle/>
                    <a:p>
                      <a:endParaRPr lang="en-US"/>
                    </a:p>
                  </a:txBody>
                  <a:tcPr/>
                </a:tc>
                <a:tc>
                  <a:txBody>
                    <a:bodyPr/>
                    <a:lstStyle/>
                    <a:p>
                      <a:pPr marL="0" marR="0" lvl="0" indent="0" algn="l" defTabSz="457200" rtl="0" eaLnBrk="1" fontAlgn="auto" latinLnBrk="0" hangingPunct="1">
                        <a:lnSpc>
                          <a:spcPct val="100000"/>
                        </a:lnSpc>
                        <a:spcBef>
                          <a:spcPts val="200"/>
                        </a:spcBef>
                        <a:spcAft>
                          <a:spcPts val="200"/>
                        </a:spcAft>
                        <a:buClrTx/>
                        <a:buSzTx/>
                        <a:buFont typeface="+mj-lt"/>
                        <a:buNone/>
                        <a:tabLst/>
                        <a:defRPr/>
                      </a:pPr>
                      <a:r>
                        <a:rPr lang="en-US" sz="1000" dirty="0" smtClean="0">
                          <a:effectLst/>
                          <a:latin typeface="Arial" panose="020B0604020202020204" pitchFamily="34" charset="0"/>
                          <a:ea typeface="Calibri"/>
                          <a:cs typeface="Arial" panose="020B0604020202020204" pitchFamily="34" charset="0"/>
                        </a:rPr>
                        <a:t>GCB Concentration Risk</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strike="noStrike" baseline="0" dirty="0" smtClean="0">
                          <a:solidFill>
                            <a:schemeClr val="tx1"/>
                          </a:solidFill>
                          <a:latin typeface="Arial" panose="020B0604020202020204" pitchFamily="34" charset="0"/>
                          <a:cs typeface="Arial" panose="020B0604020202020204" pitchFamily="34" charset="0"/>
                        </a:rPr>
                        <a:t>TBD</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latin typeface="Arial" panose="020B0604020202020204" pitchFamily="34" charset="0"/>
                          <a:cs typeface="Arial" panose="020B0604020202020204" pitchFamily="34" charset="0"/>
                        </a:rPr>
                        <a:t>$150MM</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$128MM</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03329">
                <a:tc>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000" b="1"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200"/>
                        </a:spcBef>
                        <a:spcAft>
                          <a:spcPts val="200"/>
                        </a:spcAft>
                        <a:buClrTx/>
                        <a:buSzTx/>
                        <a:buFont typeface="+mj-lt"/>
                        <a:buNone/>
                        <a:tabLst/>
                        <a:defRPr/>
                      </a:pPr>
                      <a:endParaRPr lang="en-US" sz="1000" dirty="0" smtClean="0">
                        <a:effectLst/>
                        <a:latin typeface="Arial" panose="020B0604020202020204" pitchFamily="34" charset="0"/>
                        <a:ea typeface="Calibri"/>
                        <a:cs typeface="Arial" panose="020B060402020202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endParaRPr lang="en-US" sz="1000" b="0" dirty="0">
                        <a:latin typeface="Arial" panose="020B0604020202020204" pitchFamily="34" charset="0"/>
                        <a:cs typeface="Arial" panose="020B060402020202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endParaRPr lang="en-US" sz="1000" b="0" strike="noStrike" baseline="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endParaRPr lang="en-US" sz="1000" b="0" dirty="0">
                        <a:latin typeface="Arial" panose="020B0604020202020204" pitchFamily="34" charset="0"/>
                        <a:cs typeface="Arial" panose="020B060402020202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endParaRPr lang="en-US" sz="1000" b="1" dirty="0" smtClean="0">
                        <a:latin typeface="Arial" panose="020B0604020202020204" pitchFamily="34" charset="0"/>
                        <a:cs typeface="Arial" panose="020B060402020202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endParaRPr lang="en-US" sz="1000" dirty="0" smtClean="0">
                        <a:latin typeface="Arial" panose="020B0604020202020204" pitchFamily="34" charset="0"/>
                        <a:cs typeface="Arial" panose="020B060402020202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52774">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nSpc>
                          <a:spcPct val="100000"/>
                        </a:lnSpc>
                        <a:spcBef>
                          <a:spcPts val="200"/>
                        </a:spcBef>
                        <a:spcAft>
                          <a:spcPts val="200"/>
                        </a:spcAft>
                      </a:pPr>
                      <a:r>
                        <a:rPr lang="en-US" sz="1000" b="1" dirty="0" smtClean="0">
                          <a:solidFill>
                            <a:srgbClr val="FF0000"/>
                          </a:solidFill>
                          <a:latin typeface="Arial" panose="020B0604020202020204" pitchFamily="34" charset="0"/>
                          <a:cs typeface="Arial" panose="020B0604020202020204" pitchFamily="34" charset="0"/>
                        </a:rPr>
                        <a:t>Annual</a:t>
                      </a:r>
                      <a:r>
                        <a:rPr lang="en-US" sz="1000" b="1" baseline="0" dirty="0" smtClean="0">
                          <a:solidFill>
                            <a:srgbClr val="FF0000"/>
                          </a:solidFill>
                          <a:latin typeface="Arial" panose="020B0604020202020204" pitchFamily="34" charset="0"/>
                          <a:cs typeface="Arial" panose="020B0604020202020204" pitchFamily="34" charset="0"/>
                        </a:rPr>
                        <a:t> Metrics</a:t>
                      </a:r>
                      <a:endParaRPr lang="en-US" sz="1000" b="1" dirty="0">
                        <a:solidFill>
                          <a:srgbClr val="FF0000"/>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Metric</a:t>
                      </a:r>
                      <a:endParaRPr lang="en-US" sz="1000" b="1"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Portfolio</a:t>
                      </a:r>
                      <a:endParaRPr lang="en-US" sz="1000" b="1"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000" b="1" kern="1200" baseline="0" dirty="0" smtClean="0">
                          <a:solidFill>
                            <a:schemeClr val="bg1"/>
                          </a:solidFill>
                          <a:latin typeface="Arial" panose="020B0604020202020204" pitchFamily="34" charset="0"/>
                          <a:ea typeface="ＭＳ Ｐゴシック"/>
                          <a:cs typeface="Arial" panose="020B0604020202020204" pitchFamily="34" charset="0"/>
                        </a:rPr>
                        <a:t>T</a:t>
                      </a:r>
                      <a:r>
                        <a:rPr lang="en-US" sz="1000" b="1" kern="1200" dirty="0" smtClean="0">
                          <a:solidFill>
                            <a:schemeClr val="bg1"/>
                          </a:solidFill>
                          <a:latin typeface="Arial" panose="020B0604020202020204" pitchFamily="34" charset="0"/>
                          <a:ea typeface="ＭＳ Ｐゴシック"/>
                          <a:cs typeface="Arial" panose="020B0604020202020204" pitchFamily="34" charset="0"/>
                        </a:rPr>
                        <a:t>hreshold</a:t>
                      </a:r>
                      <a:endParaRPr lang="en-US" sz="1000" b="1" kern="1200" dirty="0">
                        <a:solidFill>
                          <a:schemeClr val="bg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algn="ctr" defTabSz="457200" rtl="0" eaLnBrk="1" latinLnBrk="0" hangingPunct="1">
                        <a:lnSpc>
                          <a:spcPct val="100000"/>
                        </a:lnSpc>
                        <a:spcBef>
                          <a:spcPts val="200"/>
                        </a:spcBef>
                        <a:spcAft>
                          <a:spcPts val="200"/>
                        </a:spcAft>
                      </a:pPr>
                      <a:endParaRPr lang="en-US" sz="1000" b="1" kern="1200" dirty="0">
                        <a:solidFill>
                          <a:schemeClr val="tx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ＭＳ Ｐゴシック"/>
                          <a:cs typeface="Arial" panose="020B0604020202020204" pitchFamily="34" charset="0"/>
                        </a:rPr>
                        <a:t>Mar 16</a:t>
                      </a:r>
                      <a:endParaRPr lang="en-US" sz="1000" b="1" kern="1200" dirty="0">
                        <a:solidFill>
                          <a:schemeClr val="tx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spcBef>
                          <a:spcPts val="200"/>
                        </a:spcBef>
                        <a:spcAft>
                          <a:spcPts val="200"/>
                        </a:spcAft>
                      </a:pPr>
                      <a:endParaRPr lang="en-US" sz="1000" dirty="0" smtClean="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05545">
                <a:tc rowSpan="8">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Capital adequacy</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000" dirty="0" smtClean="0">
                          <a:effectLst/>
                          <a:latin typeface="Arial" panose="020B0604020202020204" pitchFamily="34" charset="0"/>
                          <a:ea typeface="Calibri"/>
                          <a:cs typeface="Arial" panose="020B0604020202020204" pitchFamily="34" charset="0"/>
                        </a:rPr>
                        <a:t>Max deterioration in CET1 from base case to stressed case</a:t>
                      </a:r>
                      <a:endParaRPr lang="en-US" sz="1000" b="0" i="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strike="noStrike" baseline="0" dirty="0" smtClean="0">
                          <a:solidFill>
                            <a:schemeClr val="tx1"/>
                          </a:solidFill>
                          <a:latin typeface="Arial" panose="020B0604020202020204" pitchFamily="34" charset="0"/>
                          <a:cs typeface="Arial" panose="020B0604020202020204" pitchFamily="34" charset="0"/>
                        </a:rPr>
                        <a:t>-370 bps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lnSpc>
                          <a:spcPct val="100000"/>
                        </a:lnSpc>
                        <a:spcBef>
                          <a:spcPts val="200"/>
                        </a:spcBef>
                        <a:spcAft>
                          <a:spcPts val="200"/>
                        </a:spcAft>
                      </a:pPr>
                      <a:endParaRPr lang="en-US" sz="1000" b="0" kern="0" dirty="0" smtClean="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lnSpc>
                          <a:spcPct val="100000"/>
                        </a:lnSpc>
                        <a:spcBef>
                          <a:spcPts val="200"/>
                        </a:spcBef>
                        <a:spcAft>
                          <a:spcPts val="200"/>
                        </a:spcAft>
                      </a:pPr>
                      <a:r>
                        <a:rPr lang="en-US" sz="1000" b="1" kern="0" dirty="0" smtClean="0">
                          <a:solidFill>
                            <a:schemeClr val="tx1"/>
                          </a:solidFill>
                          <a:latin typeface="Arial" panose="020B0604020202020204" pitchFamily="34" charset="0"/>
                          <a:ea typeface="+mn-ea"/>
                          <a:cs typeface="Arial" panose="020B0604020202020204" pitchFamily="34" charset="0"/>
                        </a:rPr>
                        <a:t>-150 bps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endParaRPr lang="en-US" sz="1000" dirty="0" smtClean="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52774">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000" dirty="0" smtClean="0">
                          <a:effectLst/>
                          <a:latin typeface="Arial" panose="020B0604020202020204" pitchFamily="34" charset="0"/>
                          <a:ea typeface="Calibri"/>
                          <a:cs typeface="Arial" panose="020B0604020202020204" pitchFamily="34" charset="0"/>
                        </a:rPr>
                        <a:t>Jump to Default Top 5 over CET1</a:t>
                      </a:r>
                      <a:endParaRPr lang="en-US" sz="1000" b="0" i="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strike="noStrike" baseline="0" dirty="0" smtClean="0">
                          <a:solidFill>
                            <a:schemeClr val="tx1"/>
                          </a:solidFill>
                          <a:latin typeface="Arial" panose="020B0604020202020204" pitchFamily="34" charset="0"/>
                          <a:cs typeface="Arial" panose="020B0604020202020204" pitchFamily="34" charset="0"/>
                        </a:rPr>
                        <a:t>-150 bps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kern="0" dirty="0" smtClean="0">
                          <a:solidFill>
                            <a:schemeClr val="tx1"/>
                          </a:solidFill>
                          <a:latin typeface="Arial" panose="020B0604020202020204" pitchFamily="34" charset="0"/>
                          <a:cs typeface="Arial" panose="020B0604020202020204" pitchFamily="34" charset="0"/>
                        </a:rPr>
                        <a:t>-120</a:t>
                      </a:r>
                      <a:r>
                        <a:rPr lang="en-US" sz="1000" b="1" kern="0" baseline="0" dirty="0" smtClean="0">
                          <a:solidFill>
                            <a:schemeClr val="tx1"/>
                          </a:solidFill>
                          <a:latin typeface="Arial" panose="020B0604020202020204" pitchFamily="34" charset="0"/>
                          <a:cs typeface="Arial" panose="020B0604020202020204" pitchFamily="34" charset="0"/>
                        </a:rPr>
                        <a:t> </a:t>
                      </a:r>
                      <a:r>
                        <a:rPr lang="en-US" sz="1000" b="1" kern="0" dirty="0" smtClean="0">
                          <a:solidFill>
                            <a:schemeClr val="tx1"/>
                          </a:solidFill>
                          <a:latin typeface="Arial" panose="020B0604020202020204" pitchFamily="34" charset="0"/>
                          <a:cs typeface="Arial" panose="020B0604020202020204" pitchFamily="34" charset="0"/>
                        </a:rPr>
                        <a:t>bps </a:t>
                      </a:r>
                      <a:endParaRPr lang="en-US" sz="1000" b="1"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endParaRPr lang="en-US" sz="1000" dirty="0" smtClean="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52774">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000" dirty="0" smtClean="0">
                          <a:effectLst/>
                          <a:latin typeface="Arial" panose="020B0604020202020204" pitchFamily="34" charset="0"/>
                          <a:ea typeface="Calibri"/>
                          <a:cs typeface="Arial" panose="020B0604020202020204" pitchFamily="34" charset="0"/>
                        </a:rPr>
                        <a:t>Impact of CVA stress</a:t>
                      </a:r>
                      <a:endParaRPr lang="en-US" sz="1000" b="0" i="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strike="noStrike" baseline="0" dirty="0" smtClean="0">
                          <a:solidFill>
                            <a:schemeClr val="tx1"/>
                          </a:solidFill>
                          <a:latin typeface="Arial" panose="020B0604020202020204" pitchFamily="34" charset="0"/>
                          <a:cs typeface="Arial" panose="020B0604020202020204" pitchFamily="34" charset="0"/>
                        </a:rPr>
                        <a:t>TBD</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dirty="0" smtClean="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latin typeface="Arial" panose="020B0604020202020204" pitchFamily="34" charset="0"/>
                          <a:cs typeface="Arial" panose="020B0604020202020204" pitchFamily="34" charset="0"/>
                        </a:rPr>
                        <a:t>-$3.2MM</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dirty="0" smtClean="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52774">
                <a:tc vMerge="1">
                  <a:txBody>
                    <a:bodyPr/>
                    <a:lstStyle/>
                    <a:p>
                      <a:endParaRPr lang="en-GB"/>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200"/>
                        </a:spcBef>
                        <a:spcAft>
                          <a:spcPts val="200"/>
                        </a:spcAft>
                        <a:buClrTx/>
                        <a:buSzTx/>
                        <a:buFont typeface="+mj-lt"/>
                        <a:buNone/>
                        <a:tabLst/>
                        <a:defRPr/>
                      </a:pPr>
                      <a:r>
                        <a:rPr lang="en-US" sz="1000" dirty="0" smtClean="0">
                          <a:effectLst/>
                          <a:latin typeface="Arial" panose="020B0604020202020204" pitchFamily="34" charset="0"/>
                          <a:ea typeface="Calibri"/>
                          <a:cs typeface="Arial" panose="020B0604020202020204" pitchFamily="34" charset="0"/>
                        </a:rPr>
                        <a:t>Op Risk stressed</a:t>
                      </a:r>
                      <a:r>
                        <a:rPr lang="en-US" sz="1000" baseline="0" dirty="0" smtClean="0">
                          <a:effectLst/>
                          <a:latin typeface="Arial" panose="020B0604020202020204" pitchFamily="34" charset="0"/>
                          <a:ea typeface="Calibri"/>
                          <a:cs typeface="Arial" panose="020B0604020202020204" pitchFamily="34" charset="0"/>
                        </a:rPr>
                        <a:t> losses</a:t>
                      </a:r>
                      <a:endParaRPr lang="en-US" sz="1000" dirty="0" smtClean="0">
                        <a:effectLst/>
                        <a:latin typeface="Arial" panose="020B0604020202020204" pitchFamily="34" charset="0"/>
                        <a:ea typeface="Calibri"/>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strike="noStrike" baseline="0" dirty="0" smtClean="0">
                          <a:solidFill>
                            <a:schemeClr val="tx1"/>
                          </a:solidFill>
                          <a:latin typeface="Arial" panose="020B0604020202020204" pitchFamily="34" charset="0"/>
                          <a:cs typeface="Arial" panose="020B0604020202020204" pitchFamily="34" charset="0"/>
                        </a:rPr>
                        <a:t>35%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dirty="0" smtClean="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latin typeface="Arial" panose="020B0604020202020204" pitchFamily="34" charset="0"/>
                          <a:cs typeface="Arial" panose="020B0604020202020204" pitchFamily="34" charset="0"/>
                        </a:rPr>
                        <a:t>31.6%</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endParaRPr lang="en-US" sz="1000" dirty="0" smtClean="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05545">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200"/>
                        </a:spcBef>
                        <a:spcAft>
                          <a:spcPts val="200"/>
                        </a:spcAft>
                        <a:buClrTx/>
                        <a:buSzTx/>
                        <a:buFont typeface="+mj-lt"/>
                        <a:buNone/>
                        <a:tabLst/>
                        <a:defRPr/>
                      </a:pPr>
                      <a:r>
                        <a:rPr lang="en-US" sz="1000" dirty="0" smtClean="0">
                          <a:effectLst/>
                          <a:latin typeface="Arial" panose="020B0604020202020204" pitchFamily="34" charset="0"/>
                          <a:ea typeface="Calibri"/>
                          <a:cs typeface="Arial" panose="020B0604020202020204" pitchFamily="34" charset="0"/>
                        </a:rPr>
                        <a:t>Worst forecasted</a:t>
                      </a:r>
                      <a:r>
                        <a:rPr lang="en-US" sz="1000" baseline="0" dirty="0" smtClean="0">
                          <a:effectLst/>
                          <a:latin typeface="Arial" panose="020B0604020202020204" pitchFamily="34" charset="0"/>
                          <a:ea typeface="Calibri"/>
                          <a:cs typeface="Arial" panose="020B0604020202020204" pitchFamily="34" charset="0"/>
                        </a:rPr>
                        <a:t> CET1 fully loaded ratio under normal conditions</a:t>
                      </a:r>
                      <a:endParaRPr lang="en-US" sz="1000" dirty="0" smtClean="0">
                        <a:effectLst/>
                        <a:latin typeface="Arial" panose="020B0604020202020204" pitchFamily="34" charset="0"/>
                        <a:ea typeface="Calibri"/>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strike="noStrike" baseline="0" dirty="0" smtClean="0">
                          <a:solidFill>
                            <a:schemeClr val="tx1"/>
                          </a:solidFill>
                          <a:latin typeface="Arial" panose="020B0604020202020204" pitchFamily="34" charset="0"/>
                          <a:cs typeface="Arial" panose="020B0604020202020204" pitchFamily="34" charset="0"/>
                        </a:rPr>
                        <a:t>10.25%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dirty="0" smtClean="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latin typeface="Arial" panose="020B0604020202020204" pitchFamily="34" charset="0"/>
                          <a:cs typeface="Arial" panose="020B0604020202020204" pitchFamily="34" charset="0"/>
                        </a:rPr>
                        <a:t>12.24%</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endParaRPr lang="en-US" sz="1000" dirty="0" smtClean="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91270">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200"/>
                        </a:spcBef>
                        <a:spcAft>
                          <a:spcPts val="200"/>
                        </a:spcAft>
                        <a:buClrTx/>
                        <a:buSzTx/>
                        <a:buFont typeface="+mj-lt"/>
                        <a:buNone/>
                        <a:tabLst/>
                        <a:defRPr/>
                      </a:pPr>
                      <a:r>
                        <a:rPr lang="en-US" sz="1000" dirty="0" smtClean="0">
                          <a:effectLst/>
                          <a:latin typeface="Arial" panose="020B0604020202020204" pitchFamily="34" charset="0"/>
                          <a:ea typeface="Calibri"/>
                          <a:cs typeface="Arial" panose="020B0604020202020204" pitchFamily="34" charset="0"/>
                        </a:rPr>
                        <a:t>Worst forecasted</a:t>
                      </a:r>
                      <a:r>
                        <a:rPr lang="en-US" sz="1000" baseline="0" dirty="0" smtClean="0">
                          <a:effectLst/>
                          <a:latin typeface="Arial" panose="020B0604020202020204" pitchFamily="34" charset="0"/>
                          <a:ea typeface="Calibri"/>
                          <a:cs typeface="Arial" panose="020B0604020202020204" pitchFamily="34" charset="0"/>
                        </a:rPr>
                        <a:t> CET1 fully loaded ratio under stressed conditions</a:t>
                      </a:r>
                      <a:endParaRPr lang="en-US" sz="1000" dirty="0" smtClean="0">
                        <a:effectLst/>
                        <a:latin typeface="Arial" panose="020B0604020202020204" pitchFamily="34" charset="0"/>
                        <a:ea typeface="Calibri"/>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strike="noStrike" baseline="0" dirty="0" smtClean="0">
                          <a:solidFill>
                            <a:schemeClr val="tx1"/>
                          </a:solidFill>
                          <a:latin typeface="Arial" panose="020B0604020202020204" pitchFamily="34" charset="0"/>
                          <a:cs typeface="Arial" panose="020B0604020202020204" pitchFamily="34" charset="0"/>
                        </a:rPr>
                        <a:t>6.55%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dirty="0" smtClean="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latin typeface="Arial" panose="020B0604020202020204" pitchFamily="34" charset="0"/>
                          <a:cs typeface="Arial" panose="020B0604020202020204" pitchFamily="34" charset="0"/>
                        </a:rPr>
                        <a:t>10.41%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endParaRPr lang="en-US" sz="1000" dirty="0" smtClean="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20214">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200"/>
                        </a:spcBef>
                        <a:spcAft>
                          <a:spcPts val="200"/>
                        </a:spcAft>
                        <a:buClrTx/>
                        <a:buSzTx/>
                        <a:buFont typeface="+mj-lt"/>
                        <a:buNone/>
                        <a:tabLst/>
                        <a:defRPr/>
                      </a:pPr>
                      <a:r>
                        <a:rPr lang="en-US" sz="1000" dirty="0" smtClean="0">
                          <a:effectLst/>
                          <a:latin typeface="Arial" panose="020B0604020202020204" pitchFamily="34" charset="0"/>
                          <a:ea typeface="Calibri"/>
                          <a:cs typeface="Arial" panose="020B0604020202020204" pitchFamily="34" charset="0"/>
                        </a:rPr>
                        <a:t>Worst forecasted</a:t>
                      </a:r>
                      <a:r>
                        <a:rPr lang="en-US" sz="1000" baseline="0" dirty="0" smtClean="0">
                          <a:effectLst/>
                          <a:latin typeface="Arial" panose="020B0604020202020204" pitchFamily="34" charset="0"/>
                          <a:ea typeface="Calibri"/>
                          <a:cs typeface="Arial" panose="020B0604020202020204" pitchFamily="34" charset="0"/>
                        </a:rPr>
                        <a:t> Tier 1 Leverage fully loaded ratio under normal conditions</a:t>
                      </a:r>
                      <a:endParaRPr lang="en-US" sz="1000" dirty="0" smtClean="0">
                        <a:effectLst/>
                        <a:latin typeface="Arial" panose="020B0604020202020204" pitchFamily="34" charset="0"/>
                        <a:ea typeface="Calibri"/>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00" b="0" strike="noStrike" kern="1200" baseline="0" dirty="0" smtClean="0">
                          <a:solidFill>
                            <a:schemeClr val="tx1"/>
                          </a:solidFill>
                          <a:latin typeface="Arial" panose="020B0604020202020204" pitchFamily="34" charset="0"/>
                          <a:ea typeface="+mn-ea"/>
                          <a:cs typeface="Arial" panose="020B0604020202020204" pitchFamily="34" charset="0"/>
                        </a:rPr>
                        <a:t>10.00%</a:t>
                      </a:r>
                      <a:endParaRPr lang="en-US" sz="1000" b="0" strike="noStrike" kern="1200" baseline="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strike="noStrike" baseline="0" dirty="0" smtClean="0">
                          <a:solidFill>
                            <a:schemeClr val="tx1"/>
                          </a:solidFill>
                          <a:latin typeface="Arial" panose="020B0604020202020204" pitchFamily="34" charset="0"/>
                          <a:cs typeface="Arial" panose="020B0604020202020204" pitchFamily="34" charset="0"/>
                        </a:rPr>
                        <a:t>11.45%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endParaRPr lang="en-US" sz="1000" dirty="0" smtClean="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64806">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200"/>
                        </a:spcBef>
                        <a:spcAft>
                          <a:spcPts val="200"/>
                        </a:spcAft>
                        <a:buClrTx/>
                        <a:buSzTx/>
                        <a:buFont typeface="+mj-lt"/>
                        <a:buNone/>
                        <a:tabLst/>
                        <a:defRPr/>
                      </a:pPr>
                      <a:r>
                        <a:rPr lang="en-US" sz="1000" dirty="0" smtClean="0">
                          <a:effectLst/>
                          <a:latin typeface="Arial" panose="020B0604020202020204" pitchFamily="34" charset="0"/>
                          <a:ea typeface="Calibri"/>
                          <a:cs typeface="Arial" panose="020B0604020202020204" pitchFamily="34" charset="0"/>
                        </a:rPr>
                        <a:t>Worst forecasted</a:t>
                      </a:r>
                      <a:r>
                        <a:rPr lang="en-US" sz="1000" baseline="0" dirty="0" smtClean="0">
                          <a:effectLst/>
                          <a:latin typeface="Arial" panose="020B0604020202020204" pitchFamily="34" charset="0"/>
                          <a:ea typeface="Calibri"/>
                          <a:cs typeface="Arial" panose="020B0604020202020204" pitchFamily="34" charset="0"/>
                        </a:rPr>
                        <a:t> Tier 1 Leverage fully loaded ratio under stressed conditions</a:t>
                      </a:r>
                      <a:endParaRPr lang="en-US" sz="1000" dirty="0" smtClean="0">
                        <a:effectLst/>
                        <a:latin typeface="Arial" panose="020B0604020202020204" pitchFamily="34" charset="0"/>
                        <a:ea typeface="Calibri"/>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00" b="0" strike="noStrike" kern="1200" baseline="0" dirty="0" smtClean="0">
                          <a:solidFill>
                            <a:schemeClr val="tx1"/>
                          </a:solidFill>
                          <a:latin typeface="Arial" panose="020B0604020202020204" pitchFamily="34" charset="0"/>
                          <a:ea typeface="+mn-ea"/>
                          <a:cs typeface="Arial" panose="020B0604020202020204" pitchFamily="34" charset="0"/>
                        </a:rPr>
                        <a:t>6.35%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strike="noStrike" baseline="0" dirty="0" smtClean="0">
                          <a:solidFill>
                            <a:schemeClr val="tx1"/>
                          </a:solidFill>
                          <a:latin typeface="Arial" panose="020B0604020202020204" pitchFamily="34" charset="0"/>
                          <a:cs typeface="Arial" panose="020B0604020202020204" pitchFamily="34" charset="0"/>
                        </a:rPr>
                        <a:t>9.03%</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endParaRPr lang="en-US" sz="1000" dirty="0" smtClean="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12511650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58525" y="152400"/>
            <a:ext cx="8553951" cy="461665"/>
          </a:xfrm>
          <a:prstGeom prst="rect">
            <a:avLst/>
          </a:prstGeom>
          <a:noFill/>
        </p:spPr>
        <p:txBody>
          <a:bodyPr wrap="square" rtlCol="0">
            <a:spAutoFit/>
          </a:bodyPr>
          <a:lstStyle>
            <a:defPPr>
              <a:defRPr lang="en-US"/>
            </a:defPPr>
            <a:lvl1pPr>
              <a:defRPr sz="2400" b="1">
                <a:latin typeface="Arial" panose="020B0604020202020204" pitchFamily="34" charset="0"/>
                <a:cs typeface="Arial" panose="020B0604020202020204" pitchFamily="34" charset="0"/>
              </a:defRPr>
            </a:lvl1pPr>
          </a:lstStyle>
          <a:p>
            <a:pPr eaLnBrk="1" fontAlgn="auto" hangingPunct="1">
              <a:spcBef>
                <a:spcPts val="0"/>
              </a:spcBef>
              <a:spcAft>
                <a:spcPts val="0"/>
              </a:spcAft>
            </a:pPr>
            <a:r>
              <a:rPr lang="en-US" dirty="0" smtClean="0">
                <a:solidFill>
                  <a:prstClr val="black"/>
                </a:solidFill>
                <a:ea typeface="+mn-ea"/>
              </a:rPr>
              <a:t>3. Additional Metrics – Credit Risk</a:t>
            </a:r>
            <a:endParaRPr lang="en-GB" dirty="0">
              <a:solidFill>
                <a:prstClr val="black"/>
              </a:solidFill>
              <a:ea typeface="+mn-ea"/>
            </a:endParaRPr>
          </a:p>
        </p:txBody>
      </p:sp>
      <p:graphicFrame>
        <p:nvGraphicFramePr>
          <p:cNvPr id="5" name="Table 4"/>
          <p:cNvGraphicFramePr>
            <a:graphicFrameLocks noGrp="1"/>
          </p:cNvGraphicFramePr>
          <p:nvPr>
            <p:extLst>
              <p:ext uri="{D42A27DB-BD31-4B8C-83A1-F6EECF244321}">
                <p14:modId xmlns:p14="http://schemas.microsoft.com/office/powerpoint/2010/main" val="2785860164"/>
              </p:ext>
            </p:extLst>
          </p:nvPr>
        </p:nvGraphicFramePr>
        <p:xfrm>
          <a:off x="354061" y="784345"/>
          <a:ext cx="7575287" cy="2511595"/>
        </p:xfrm>
        <a:graphic>
          <a:graphicData uri="http://schemas.openxmlformats.org/drawingml/2006/table">
            <a:tbl>
              <a:tblPr firstRow="1" bandRow="1"/>
              <a:tblGrid>
                <a:gridCol w="1009056"/>
                <a:gridCol w="1723636"/>
                <a:gridCol w="691800"/>
                <a:gridCol w="797328"/>
                <a:gridCol w="105529"/>
                <a:gridCol w="1067012"/>
                <a:gridCol w="1067012"/>
                <a:gridCol w="1113914"/>
              </a:tblGrid>
              <a:tr h="269542">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nSpc>
                          <a:spcPct val="100000"/>
                        </a:lnSpc>
                        <a:spcBef>
                          <a:spcPts val="200"/>
                        </a:spcBef>
                        <a:spcAft>
                          <a:spcPts val="200"/>
                        </a:spcAft>
                      </a:pPr>
                      <a:r>
                        <a:rPr lang="en-US" sz="1000" b="1" dirty="0" smtClean="0">
                          <a:solidFill>
                            <a:srgbClr val="FF0000"/>
                          </a:solidFill>
                          <a:latin typeface="Arial" panose="020B0604020202020204" pitchFamily="34" charset="0"/>
                          <a:cs typeface="Arial" panose="020B0604020202020204" pitchFamily="34" charset="0"/>
                        </a:rPr>
                        <a:t>Monthly</a:t>
                      </a:r>
                      <a:r>
                        <a:rPr lang="en-US" sz="1000" b="1" baseline="0" dirty="0" smtClean="0">
                          <a:solidFill>
                            <a:srgbClr val="FF0000"/>
                          </a:solidFill>
                          <a:latin typeface="Arial" panose="020B0604020202020204" pitchFamily="34" charset="0"/>
                          <a:cs typeface="Arial" panose="020B0604020202020204" pitchFamily="34" charset="0"/>
                        </a:rPr>
                        <a:t> Metrics</a:t>
                      </a:r>
                      <a:endParaRPr lang="en-US" sz="1000" b="1" dirty="0">
                        <a:solidFill>
                          <a:srgbClr val="FF0000"/>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Metric</a:t>
                      </a:r>
                      <a:endParaRPr lang="en-US" sz="1000" b="1"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Portfolio</a:t>
                      </a:r>
                      <a:endParaRPr lang="en-US" sz="1000" b="1"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000" b="1" kern="1200" dirty="0" smtClean="0">
                          <a:solidFill>
                            <a:schemeClr val="bg1"/>
                          </a:solidFill>
                          <a:latin typeface="Arial" panose="020B0604020202020204" pitchFamily="34" charset="0"/>
                          <a:ea typeface="ＭＳ Ｐゴシック"/>
                          <a:cs typeface="Arial" panose="020B0604020202020204" pitchFamily="34" charset="0"/>
                        </a:rPr>
                        <a:t>Threshold</a:t>
                      </a:r>
                      <a:endParaRPr lang="en-US" sz="1000" b="1" kern="1200" dirty="0">
                        <a:solidFill>
                          <a:schemeClr val="bg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lnSpc>
                          <a:spcPct val="100000"/>
                        </a:lnSpc>
                        <a:spcBef>
                          <a:spcPts val="200"/>
                        </a:spcBef>
                        <a:spcAft>
                          <a:spcPts val="200"/>
                        </a:spcAft>
                      </a:pPr>
                      <a:endParaRPr lang="en-US" sz="1000" b="1" dirty="0">
                        <a:solidFill>
                          <a:srgbClr val="FF0000"/>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ＭＳ Ｐゴシック"/>
                          <a:cs typeface="Arial" panose="020B0604020202020204" pitchFamily="34" charset="0"/>
                        </a:rPr>
                        <a:t>Oct 16</a:t>
                      </a:r>
                      <a:endParaRPr lang="en-US" sz="1000" b="1" kern="1200" dirty="0">
                        <a:solidFill>
                          <a:schemeClr val="tx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ＭＳ Ｐゴシック"/>
                          <a:cs typeface="Arial" panose="020B0604020202020204" pitchFamily="34" charset="0"/>
                        </a:rPr>
                        <a:t>Sep 16</a:t>
                      </a:r>
                      <a:endParaRPr lang="en-US" sz="1000" b="1" kern="1200" dirty="0">
                        <a:solidFill>
                          <a:schemeClr val="tx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ＭＳ Ｐゴシック"/>
                          <a:cs typeface="Arial" panose="020B0604020202020204" pitchFamily="34" charset="0"/>
                        </a:rPr>
                        <a:t>Mar 16</a:t>
                      </a:r>
                      <a:endParaRPr lang="en-US" sz="1000" b="1" kern="1200" dirty="0">
                        <a:solidFill>
                          <a:schemeClr val="tx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269542">
                <a:tc rowSpan="6">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Credit risk</a:t>
                      </a:r>
                      <a:r>
                        <a:rPr lang="en-US" sz="1000" b="1" baseline="0" dirty="0" smtClean="0">
                          <a:solidFill>
                            <a:schemeClr val="tx1"/>
                          </a:solidFill>
                          <a:latin typeface="Arial" panose="020B0604020202020204" pitchFamily="34" charset="0"/>
                          <a:cs typeface="Arial" panose="020B0604020202020204" pitchFamily="34" charset="0"/>
                        </a:rPr>
                        <a:t> (losses)</a:t>
                      </a:r>
                      <a:endParaRPr lang="en-US" sz="1000" b="1"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l" defTabSz="457200" rtl="0" eaLnBrk="1" fontAlgn="b" latinLnBrk="0" hangingPunct="1">
                        <a:lnSpc>
                          <a:spcPct val="100000"/>
                        </a:lnSpc>
                        <a:spcBef>
                          <a:spcPts val="200"/>
                        </a:spcBef>
                        <a:spcAft>
                          <a:spcPts val="200"/>
                        </a:spcAft>
                        <a:buClrTx/>
                        <a:buSzTx/>
                        <a:buFontTx/>
                        <a:buNone/>
                        <a:tabLst/>
                        <a:defRPr/>
                      </a:pPr>
                      <a:r>
                        <a:rPr lang="en-US" sz="1000" b="0" i="0" u="none" strike="noStrike" dirty="0" smtClean="0">
                          <a:solidFill>
                            <a:schemeClr val="tx1"/>
                          </a:solidFill>
                          <a:effectLst/>
                          <a:latin typeface="Arial" panose="020B0604020202020204" pitchFamily="34" charset="0"/>
                          <a:cs typeface="Arial" panose="020B0604020202020204" pitchFamily="34" charset="0"/>
                        </a:rPr>
                        <a:t>Cost</a:t>
                      </a:r>
                      <a:r>
                        <a:rPr lang="en-US" sz="1000" b="0" i="0" u="none" strike="noStrike" baseline="0" dirty="0" smtClean="0">
                          <a:solidFill>
                            <a:schemeClr val="tx1"/>
                          </a:solidFill>
                          <a:effectLst/>
                          <a:latin typeface="Arial" panose="020B0604020202020204" pitchFamily="34" charset="0"/>
                          <a:cs typeface="Arial" panose="020B0604020202020204" pitchFamily="34" charset="0"/>
                        </a:rPr>
                        <a:t> of Credit</a:t>
                      </a:r>
                      <a:endParaRPr lang="en-US" sz="1000" b="0" i="0" u="none" strike="noStrike" dirty="0" smtClean="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00" b="0" i="0" u="sng" strike="noStrike" dirty="0" smtClean="0">
                          <a:solidFill>
                            <a:srgbClr val="000000"/>
                          </a:solidFill>
                          <a:effectLst/>
                          <a:latin typeface="Arial" panose="020B0604020202020204" pitchFamily="34" charset="0"/>
                          <a:cs typeface="Arial" panose="020B0604020202020204" pitchFamily="34" charset="0"/>
                        </a:rPr>
                        <a:t>&gt;</a:t>
                      </a:r>
                      <a:r>
                        <a:rPr lang="en-US" sz="1000" b="0" i="0" u="none" strike="noStrike" dirty="0" smtClean="0">
                          <a:solidFill>
                            <a:srgbClr val="000000"/>
                          </a:solidFill>
                          <a:effectLst/>
                          <a:latin typeface="Arial" panose="020B0604020202020204" pitchFamily="34" charset="0"/>
                          <a:cs typeface="Arial" panose="020B0604020202020204" pitchFamily="34" charset="0"/>
                        </a:rPr>
                        <a:t>0.5%</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1" i="0" u="none" strike="noStrike" dirty="0" smtClean="0">
                          <a:solidFill>
                            <a:srgbClr val="000000"/>
                          </a:solidFill>
                          <a:effectLst/>
                          <a:latin typeface="Arial" panose="020B0604020202020204" pitchFamily="34" charset="0"/>
                          <a:cs typeface="Arial" panose="020B0604020202020204" pitchFamily="34" charset="0"/>
                        </a:rPr>
                        <a:t>TBD</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Arial" panose="020B0604020202020204" pitchFamily="34" charset="0"/>
                          <a:cs typeface="Arial" panose="020B0604020202020204" pitchFamily="34" charset="0"/>
                        </a:rPr>
                        <a:t>0.32%</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000" b="0" i="0" u="none" strike="noStrike" dirty="0" smtClean="0">
                          <a:solidFill>
                            <a:srgbClr val="000000"/>
                          </a:solidFill>
                          <a:effectLst/>
                          <a:latin typeface="Arial" panose="020B0604020202020204" pitchFamily="34" charset="0"/>
                          <a:cs typeface="Arial" panose="020B0604020202020204" pitchFamily="34" charset="0"/>
                        </a:rPr>
                        <a:t>0.38%</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69542">
                <a:tc vMerge="1">
                  <a:txBody>
                    <a:bodyPr/>
                    <a:lstStyle/>
                    <a:p>
                      <a:endParaRPr lang="en-US"/>
                    </a:p>
                  </a:txBody>
                  <a:tcPr/>
                </a:tc>
                <a:tc vMerge="1">
                  <a:txBody>
                    <a:bodyPr/>
                    <a:lstStyle/>
                    <a:p>
                      <a:pPr marL="0" marR="0" indent="0" algn="l" defTabSz="457200" rtl="0" eaLnBrk="1" fontAlgn="b" latinLnBrk="0" hangingPunct="1">
                        <a:lnSpc>
                          <a:spcPct val="100000"/>
                        </a:lnSpc>
                        <a:spcBef>
                          <a:spcPts val="200"/>
                        </a:spcBef>
                        <a:spcAft>
                          <a:spcPts val="200"/>
                        </a:spcAft>
                        <a:buClrTx/>
                        <a:buSzTx/>
                        <a:buFontTx/>
                        <a:buNone/>
                        <a:tabLst/>
                        <a:defRPr/>
                      </a:pPr>
                      <a:endParaRPr lang="en-US" sz="1000" b="0" i="0" u="none" strike="noStrike" dirty="0" smtClean="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SC</a:t>
                      </a: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0" i="0" u="sng" strike="noStrike" dirty="0" smtClean="0">
                          <a:solidFill>
                            <a:srgbClr val="000000"/>
                          </a:solidFill>
                          <a:effectLst/>
                          <a:latin typeface="Arial" panose="020B0604020202020204" pitchFamily="34" charset="0"/>
                          <a:cs typeface="Arial" panose="020B0604020202020204" pitchFamily="34" charset="0"/>
                        </a:rPr>
                        <a:t>&gt;</a:t>
                      </a:r>
                      <a:r>
                        <a:rPr lang="en-US" sz="1000" b="0" i="0" u="none" strike="noStrike" dirty="0" smtClean="0">
                          <a:solidFill>
                            <a:srgbClr val="000000"/>
                          </a:solidFill>
                          <a:effectLst/>
                          <a:latin typeface="Arial" panose="020B0604020202020204" pitchFamily="34" charset="0"/>
                          <a:cs typeface="Arial" panose="020B0604020202020204" pitchFamily="34" charset="0"/>
                        </a:rPr>
                        <a:t>11.00%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00" b="1" i="0" u="none" strike="noStrike" dirty="0" smtClean="0">
                          <a:solidFill>
                            <a:srgbClr val="000000"/>
                          </a:solidFill>
                          <a:effectLst/>
                          <a:latin typeface="Arial" panose="020B0604020202020204" pitchFamily="34" charset="0"/>
                          <a:cs typeface="Arial" panose="020B0604020202020204" pitchFamily="34" charset="0"/>
                        </a:rPr>
                        <a:t>8.4%</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000" b="0" i="0" u="none" strike="noStrike" dirty="0" smtClean="0">
                          <a:solidFill>
                            <a:srgbClr val="000000"/>
                          </a:solidFill>
                          <a:effectLst/>
                          <a:latin typeface="Arial" panose="020B0604020202020204" pitchFamily="34" charset="0"/>
                          <a:cs typeface="Arial" panose="020B0604020202020204" pitchFamily="34" charset="0"/>
                        </a:rPr>
                        <a:t>-1.00%</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000" b="0" i="0" u="none" strike="noStrike" dirty="0" smtClean="0">
                          <a:solidFill>
                            <a:srgbClr val="000000"/>
                          </a:solidFill>
                          <a:effectLst/>
                          <a:latin typeface="Arial" panose="020B0604020202020204" pitchFamily="34" charset="0"/>
                          <a:cs typeface="Arial" panose="020B0604020202020204" pitchFamily="34" charset="0"/>
                        </a:rPr>
                        <a:t>10.06%</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69542">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l" defTabSz="457200" rtl="0" eaLnBrk="1" fontAlgn="b" latinLnBrk="0" hangingPunct="1">
                        <a:lnSpc>
                          <a:spcPct val="100000"/>
                        </a:lnSpc>
                        <a:spcBef>
                          <a:spcPts val="200"/>
                        </a:spcBef>
                        <a:spcAft>
                          <a:spcPts val="200"/>
                        </a:spcAft>
                        <a:buClrTx/>
                        <a:buSzTx/>
                        <a:buFontTx/>
                        <a:buNone/>
                        <a:tabLst/>
                        <a:defRPr/>
                      </a:pPr>
                      <a:r>
                        <a:rPr lang="en-US" sz="1000" b="0" i="0" u="none" strike="noStrike" kern="1200" dirty="0" smtClean="0">
                          <a:solidFill>
                            <a:schemeClr val="tx1"/>
                          </a:solidFill>
                          <a:effectLst/>
                          <a:latin typeface="Arial" panose="020B0604020202020204" pitchFamily="34" charset="0"/>
                          <a:ea typeface="+mn-ea"/>
                          <a:cs typeface="Arial" panose="020B0604020202020204" pitchFamily="34" charset="0"/>
                        </a:rPr>
                        <a:t>NPL Entries</a:t>
                      </a:r>
                      <a:r>
                        <a:rPr lang="en-US" sz="1000" b="0" i="0" u="none" strike="noStrike" kern="1200" baseline="0" dirty="0" smtClean="0">
                          <a:solidFill>
                            <a:schemeClr val="tx1"/>
                          </a:solidFill>
                          <a:effectLst/>
                          <a:latin typeface="Arial" panose="020B0604020202020204" pitchFamily="34" charset="0"/>
                          <a:ea typeface="+mn-ea"/>
                          <a:cs typeface="Arial" panose="020B0604020202020204" pitchFamily="34" charset="0"/>
                        </a:rPr>
                        <a:t> (VMG)</a:t>
                      </a:r>
                      <a:endParaRPr lang="en-US" sz="10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00" b="0" i="0" u="sng" strike="noStrike" dirty="0" smtClean="0">
                          <a:solidFill>
                            <a:srgbClr val="000000"/>
                          </a:solidFill>
                          <a:effectLst/>
                          <a:latin typeface="Arial" panose="020B0604020202020204" pitchFamily="34" charset="0"/>
                          <a:cs typeface="Arial" panose="020B0604020202020204" pitchFamily="34" charset="0"/>
                        </a:rPr>
                        <a:t>&gt;</a:t>
                      </a:r>
                      <a:r>
                        <a:rPr lang="en-US" sz="1000" b="0" i="0" u="none" strike="noStrike" dirty="0" smtClean="0">
                          <a:solidFill>
                            <a:srgbClr val="000000"/>
                          </a:solidFill>
                          <a:effectLst/>
                          <a:latin typeface="Arial" panose="020B0604020202020204" pitchFamily="34" charset="0"/>
                          <a:cs typeface="Arial" panose="020B0604020202020204" pitchFamily="34" charset="0"/>
                        </a:rPr>
                        <a:t>0.25%</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1" i="0" u="none" strike="noStrike" dirty="0" smtClean="0">
                          <a:solidFill>
                            <a:srgbClr val="000000"/>
                          </a:solidFill>
                          <a:effectLst/>
                          <a:latin typeface="Arial" panose="020B0604020202020204" pitchFamily="34" charset="0"/>
                          <a:cs typeface="Arial" panose="020B0604020202020204" pitchFamily="34" charset="0"/>
                        </a:rPr>
                        <a:t>TBD</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Arial" panose="020B0604020202020204" pitchFamily="34" charset="0"/>
                          <a:cs typeface="Arial" panose="020B0604020202020204" pitchFamily="34" charset="0"/>
                        </a:rPr>
                        <a:t>-0.06%</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000" b="0" i="0" u="none" strike="noStrike" dirty="0" smtClean="0">
                          <a:solidFill>
                            <a:srgbClr val="000000"/>
                          </a:solidFill>
                          <a:effectLst/>
                          <a:latin typeface="Arial" panose="020B0604020202020204" pitchFamily="34" charset="0"/>
                          <a:cs typeface="Arial" panose="020B0604020202020204" pitchFamily="34" charset="0"/>
                        </a:rPr>
                        <a:t>0.19%</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69542">
                <a:tc vMerge="1">
                  <a:txBody>
                    <a:bodyPr/>
                    <a:lstStyle/>
                    <a:p>
                      <a:endParaRPr lang="en-GB"/>
                    </a:p>
                  </a:txBody>
                  <a:tcPr/>
                </a:tc>
                <a:tc vMerge="1">
                  <a:txBody>
                    <a:bodyPr/>
                    <a:lstStyle/>
                    <a:p>
                      <a:pPr marL="0" marR="0" indent="0" algn="l" defTabSz="457200" rtl="0" eaLnBrk="1" fontAlgn="b" latinLnBrk="0" hangingPunct="1">
                        <a:lnSpc>
                          <a:spcPct val="100000"/>
                        </a:lnSpc>
                        <a:spcBef>
                          <a:spcPts val="200"/>
                        </a:spcBef>
                        <a:spcAft>
                          <a:spcPts val="200"/>
                        </a:spcAft>
                        <a:buClrTx/>
                        <a:buSzTx/>
                        <a:buFontTx/>
                        <a:buNone/>
                        <a:tabLst/>
                        <a:defRPr/>
                      </a:pPr>
                      <a:endParaRPr lang="en-US" sz="11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baseline="0" dirty="0" smtClean="0">
                          <a:latin typeface="Arial" panose="020B0604020202020204" pitchFamily="34" charset="0"/>
                          <a:cs typeface="Arial" panose="020B0604020202020204" pitchFamily="34" charset="0"/>
                        </a:rPr>
                        <a:t>SC</a:t>
                      </a: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0" i="0" u="sng" strike="noStrike" dirty="0" smtClean="0">
                          <a:solidFill>
                            <a:srgbClr val="000000"/>
                          </a:solidFill>
                          <a:effectLst/>
                          <a:latin typeface="Arial" panose="020B0604020202020204" pitchFamily="34" charset="0"/>
                          <a:cs typeface="Arial" panose="020B0604020202020204" pitchFamily="34" charset="0"/>
                        </a:rPr>
                        <a:t>&gt;</a:t>
                      </a:r>
                      <a:r>
                        <a:rPr lang="en-US" sz="1000" b="0" i="0" u="none" strike="noStrike" dirty="0" smtClean="0">
                          <a:solidFill>
                            <a:srgbClr val="000000"/>
                          </a:solidFill>
                          <a:effectLst/>
                          <a:latin typeface="Arial" panose="020B0604020202020204" pitchFamily="34" charset="0"/>
                          <a:cs typeface="Arial" panose="020B0604020202020204" pitchFamily="34" charset="0"/>
                        </a:rPr>
                        <a:t>0.6%</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1000" b="1" i="0" u="none" strike="noStrike" kern="1200" dirty="0" smtClean="0">
                          <a:solidFill>
                            <a:srgbClr val="000000"/>
                          </a:solidFill>
                          <a:effectLst/>
                          <a:latin typeface="Arial" panose="020B0604020202020204" pitchFamily="34" charset="0"/>
                          <a:ea typeface="+mn-ea"/>
                          <a:cs typeface="Arial" panose="020B0604020202020204" pitchFamily="34" charset="0"/>
                        </a:rPr>
                        <a:t>0.04%</a:t>
                      </a:r>
                      <a:endParaRPr lang="en-US" sz="1000" b="1"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000" b="0" i="0" u="none" strike="noStrike" dirty="0" smtClean="0">
                          <a:solidFill>
                            <a:srgbClr val="000000"/>
                          </a:solidFill>
                          <a:effectLst/>
                          <a:latin typeface="Arial" panose="020B0604020202020204" pitchFamily="34" charset="0"/>
                          <a:cs typeface="Arial" panose="020B0604020202020204" pitchFamily="34" charset="0"/>
                        </a:rPr>
                        <a:t>-0.002%</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000" b="0" i="0" u="none" strike="noStrike" dirty="0" smtClean="0">
                          <a:solidFill>
                            <a:srgbClr val="000000"/>
                          </a:solidFill>
                          <a:effectLst/>
                          <a:latin typeface="Arial" panose="020B0604020202020204" pitchFamily="34" charset="0"/>
                          <a:cs typeface="Arial" panose="020B0604020202020204" pitchFamily="34" charset="0"/>
                        </a:rPr>
                        <a:t>-0.4%</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69542">
                <a:tc vMerge="1">
                  <a:txBody>
                    <a:bodyPr/>
                    <a:lstStyle/>
                    <a:p>
                      <a:endParaRPr lang="en-GB"/>
                    </a:p>
                  </a:txBody>
                  <a:tcPr/>
                </a:tc>
                <a:tc rowSpan="2">
                  <a:txBody>
                    <a:bodyPr/>
                    <a:lstStyle/>
                    <a:p>
                      <a:pPr marL="0" marR="0" indent="0" algn="l" defTabSz="457200" rtl="0" eaLnBrk="1" fontAlgn="b" latinLnBrk="0" hangingPunct="1">
                        <a:lnSpc>
                          <a:spcPct val="100000"/>
                        </a:lnSpc>
                        <a:spcBef>
                          <a:spcPts val="200"/>
                        </a:spcBef>
                        <a:spcAft>
                          <a:spcPts val="200"/>
                        </a:spcAft>
                        <a:buClrTx/>
                        <a:buSzTx/>
                        <a:buFontTx/>
                        <a:buNone/>
                        <a:tabLst/>
                        <a:defRPr/>
                      </a:pPr>
                      <a:r>
                        <a:rPr lang="en-US" sz="1000" b="0" i="0" u="none" strike="noStrike" kern="1200" dirty="0" smtClean="0">
                          <a:solidFill>
                            <a:schemeClr val="tx1"/>
                          </a:solidFill>
                          <a:effectLst/>
                          <a:latin typeface="Arial" panose="020B0604020202020204" pitchFamily="34" charset="0"/>
                          <a:ea typeface="+mn-ea"/>
                          <a:cs typeface="Arial" panose="020B0604020202020204" pitchFamily="34" charset="0"/>
                        </a:rPr>
                        <a:t>NPL Coverage Ratio (%)</a:t>
                      </a:r>
                      <a:endParaRPr lang="en-US" sz="10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00" b="0" i="0" u="sng" strike="noStrike" dirty="0" smtClean="0">
                          <a:solidFill>
                            <a:srgbClr val="000000"/>
                          </a:solidFill>
                          <a:effectLst/>
                          <a:latin typeface="Arial" panose="020B0604020202020204" pitchFamily="34" charset="0"/>
                          <a:cs typeface="Arial" panose="020B0604020202020204" pitchFamily="34" charset="0"/>
                        </a:rPr>
                        <a:t>&lt;</a:t>
                      </a:r>
                      <a:r>
                        <a:rPr lang="en-US" sz="1000" b="0" i="0" u="none" strike="noStrike" dirty="0" smtClean="0">
                          <a:solidFill>
                            <a:srgbClr val="000000"/>
                          </a:solidFill>
                          <a:effectLst/>
                          <a:latin typeface="Arial" panose="020B0604020202020204" pitchFamily="34" charset="0"/>
                          <a:cs typeface="Arial" panose="020B0604020202020204" pitchFamily="34" charset="0"/>
                        </a:rPr>
                        <a:t>80%</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1" i="0" u="none" strike="noStrike" kern="1200" dirty="0" smtClean="0">
                          <a:solidFill>
                            <a:srgbClr val="000000"/>
                          </a:solidFill>
                          <a:effectLst/>
                          <a:latin typeface="Arial" panose="020B0604020202020204" pitchFamily="34" charset="0"/>
                          <a:ea typeface="+mn-ea"/>
                          <a:cs typeface="Arial" panose="020B0604020202020204" pitchFamily="34" charset="0"/>
                        </a:rPr>
                        <a:t>TBD</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0" i="0" u="none" strike="noStrike" kern="1200" dirty="0" smtClean="0">
                          <a:solidFill>
                            <a:srgbClr val="000000"/>
                          </a:solidFill>
                          <a:effectLst/>
                          <a:latin typeface="Arial" panose="020B0604020202020204" pitchFamily="34" charset="0"/>
                          <a:ea typeface="+mn-ea"/>
                          <a:cs typeface="Arial" panose="020B0604020202020204" pitchFamily="34" charset="0"/>
                        </a:rPr>
                        <a:t>101%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000" b="0" i="0" u="none" strike="noStrike" dirty="0" smtClean="0">
                          <a:solidFill>
                            <a:srgbClr val="000000"/>
                          </a:solidFill>
                          <a:effectLst/>
                          <a:latin typeface="Arial" panose="020B0604020202020204" pitchFamily="34" charset="0"/>
                          <a:cs typeface="Arial" panose="020B0604020202020204" pitchFamily="34" charset="0"/>
                        </a:rPr>
                        <a:t>91%</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69542">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000" b="1"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indent="0" algn="l" defTabSz="457200" rtl="0" eaLnBrk="1" fontAlgn="b" latinLnBrk="0" hangingPunct="1">
                        <a:lnSpc>
                          <a:spcPct val="100000"/>
                        </a:lnSpc>
                        <a:spcBef>
                          <a:spcPts val="200"/>
                        </a:spcBef>
                        <a:spcAft>
                          <a:spcPts val="200"/>
                        </a:spcAft>
                        <a:buClrTx/>
                        <a:buSzTx/>
                        <a:buFontTx/>
                        <a:buNone/>
                        <a:tabLst/>
                        <a:defRPr/>
                      </a:pPr>
                      <a:endParaRPr lang="en-US" sz="10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baseline="0" dirty="0" smtClean="0">
                          <a:latin typeface="Arial" panose="020B0604020202020204" pitchFamily="34" charset="0"/>
                          <a:cs typeface="Arial" panose="020B0604020202020204" pitchFamily="34" charset="0"/>
                        </a:rPr>
                        <a:t>SC</a:t>
                      </a: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00" b="0" i="0" u="sng" strike="noStrike" dirty="0" smtClean="0">
                          <a:solidFill>
                            <a:srgbClr val="000000"/>
                          </a:solidFill>
                          <a:effectLst/>
                          <a:latin typeface="Arial" panose="020B0604020202020204" pitchFamily="34" charset="0"/>
                          <a:cs typeface="Arial" panose="020B0604020202020204" pitchFamily="34" charset="0"/>
                        </a:rPr>
                        <a:t>&lt;</a:t>
                      </a:r>
                      <a:r>
                        <a:rPr lang="en-US" sz="1000" b="0" i="0" u="none" strike="noStrike" dirty="0" smtClean="0">
                          <a:solidFill>
                            <a:srgbClr val="000000"/>
                          </a:solidFill>
                          <a:effectLst/>
                          <a:latin typeface="Arial" panose="020B0604020202020204" pitchFamily="34" charset="0"/>
                          <a:cs typeface="Arial" panose="020B0604020202020204" pitchFamily="34" charset="0"/>
                        </a:rPr>
                        <a:t>250%</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1" i="0" u="none" strike="noStrike" dirty="0" smtClean="0">
                          <a:solidFill>
                            <a:srgbClr val="000000"/>
                          </a:solidFill>
                          <a:effectLst/>
                          <a:latin typeface="Arial" panose="020B0604020202020204" pitchFamily="34" charset="0"/>
                          <a:cs typeface="Arial" panose="020B0604020202020204" pitchFamily="34" charset="0"/>
                        </a:rPr>
                        <a:t>279.6%</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Arial" panose="020B0604020202020204" pitchFamily="34" charset="0"/>
                          <a:cs typeface="Arial" panose="020B0604020202020204" pitchFamily="34" charset="0"/>
                        </a:rPr>
                        <a:t>282%</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Arial" panose="020B0604020202020204" pitchFamily="34" charset="0"/>
                          <a:cs typeface="Arial" panose="020B0604020202020204" pitchFamily="34" charset="0"/>
                        </a:rPr>
                        <a:t>398%</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355259">
                <a:tc rowSpan="2">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Credit</a:t>
                      </a:r>
                      <a:r>
                        <a:rPr lang="en-US" sz="1000" b="1" baseline="0" dirty="0" smtClean="0">
                          <a:solidFill>
                            <a:schemeClr val="tx1"/>
                          </a:solidFill>
                          <a:latin typeface="Arial" panose="020B0604020202020204" pitchFamily="34" charset="0"/>
                          <a:cs typeface="Arial" panose="020B0604020202020204" pitchFamily="34" charset="0"/>
                        </a:rPr>
                        <a:t> risk (concentration)</a:t>
                      </a:r>
                      <a:endParaRPr lang="en-US" sz="1000" b="1"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200"/>
                        </a:spcBef>
                        <a:spcAft>
                          <a:spcPts val="200"/>
                        </a:spcAft>
                        <a:buClrTx/>
                        <a:buSzTx/>
                        <a:buFont typeface="+mj-lt"/>
                        <a:buNone/>
                        <a:tabLst/>
                        <a:defRPr/>
                      </a:pPr>
                      <a:r>
                        <a:rPr lang="en-US" sz="1000" dirty="0" smtClean="0">
                          <a:effectLst/>
                          <a:latin typeface="Arial" panose="020B0604020202020204" pitchFamily="34" charset="0"/>
                          <a:ea typeface="Calibri"/>
                          <a:cs typeface="Arial" panose="020B0604020202020204" pitchFamily="34" charset="0"/>
                        </a:rPr>
                        <a:t>Top 20 Financial Institutions</a:t>
                      </a:r>
                      <a:r>
                        <a:rPr lang="en-US" sz="1000" baseline="0" dirty="0" smtClean="0">
                          <a:effectLst/>
                          <a:latin typeface="Arial" panose="020B0604020202020204" pitchFamily="34" charset="0"/>
                          <a:ea typeface="Calibri"/>
                          <a:cs typeface="Arial" panose="020B0604020202020204" pitchFamily="34" charset="0"/>
                        </a:rPr>
                        <a:t> exposure</a:t>
                      </a:r>
                      <a:endParaRPr lang="en-US" sz="1000" dirty="0" smtClean="0">
                        <a:effectLst/>
                        <a:latin typeface="Arial" panose="020B0604020202020204" pitchFamily="34" charset="0"/>
                        <a:ea typeface="Calibri"/>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&gt;7.0%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latin typeface="Arial" panose="020B0604020202020204" pitchFamily="34" charset="0"/>
                          <a:cs typeface="Arial" panose="020B0604020202020204" pitchFamily="34" charset="0"/>
                        </a:rPr>
                        <a:t>TBD</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4.1%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8.9%</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69542">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0" marR="48014">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b" latinLnBrk="0" hangingPunct="1">
                        <a:lnSpc>
                          <a:spcPct val="100000"/>
                        </a:lnSpc>
                        <a:spcBef>
                          <a:spcPts val="200"/>
                        </a:spcBef>
                        <a:spcAft>
                          <a:spcPts val="200"/>
                        </a:spcAft>
                        <a:buClrTx/>
                        <a:buSzTx/>
                        <a:buFontTx/>
                        <a:buNone/>
                        <a:tabLst/>
                        <a:defRPr/>
                      </a:pPr>
                      <a:r>
                        <a:rPr lang="en-US" sz="1000" b="0" i="0" u="none" strike="noStrike" kern="1200" dirty="0" smtClean="0">
                          <a:solidFill>
                            <a:schemeClr val="tx1"/>
                          </a:solidFill>
                          <a:effectLst/>
                          <a:latin typeface="Arial" panose="020B0604020202020204" pitchFamily="34" charset="0"/>
                          <a:ea typeface="+mn-ea"/>
                          <a:cs typeface="Arial" panose="020B0604020202020204" pitchFamily="34" charset="0"/>
                        </a:rPr>
                        <a:t>Large exposures</a:t>
                      </a:r>
                      <a:endParaRPr lang="en-US" sz="10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00" b="0" i="0" u="none" strike="noStrike" dirty="0" smtClean="0">
                          <a:solidFill>
                            <a:srgbClr val="000000"/>
                          </a:solidFill>
                          <a:effectLst/>
                          <a:latin typeface="Arial" panose="020B0604020202020204" pitchFamily="34" charset="0"/>
                          <a:cs typeface="Arial" panose="020B0604020202020204" pitchFamily="34" charset="0"/>
                        </a:rPr>
                        <a:t>N/A</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1" i="0" u="none" strike="noStrike" dirty="0" smtClean="0">
                          <a:solidFill>
                            <a:srgbClr val="000000"/>
                          </a:solidFill>
                          <a:effectLst/>
                          <a:latin typeface="Arial" panose="020B0604020202020204" pitchFamily="34" charset="0"/>
                          <a:cs typeface="Arial" panose="020B0604020202020204" pitchFamily="34" charset="0"/>
                        </a:rPr>
                        <a:t>TBD</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Arial" panose="020B0604020202020204" pitchFamily="34" charset="0"/>
                          <a:cs typeface="Arial" panose="020B0604020202020204" pitchFamily="34" charset="0"/>
                        </a:rPr>
                        <a:t>36%</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Arial" panose="020B0604020202020204" pitchFamily="34" charset="0"/>
                          <a:cs typeface="Arial" panose="020B0604020202020204" pitchFamily="34" charset="0"/>
                        </a:rPr>
                        <a:t>26.4%</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bl>
          </a:graphicData>
        </a:graphic>
      </p:graphicFrame>
    </p:spTree>
    <p:extLst>
      <p:ext uri="{BB962C8B-B14F-4D97-AF65-F5344CB8AC3E}">
        <p14:creationId xmlns:p14="http://schemas.microsoft.com/office/powerpoint/2010/main" val="26419273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8525" y="152400"/>
            <a:ext cx="8553951" cy="461665"/>
          </a:xfrm>
          <a:prstGeom prst="rect">
            <a:avLst/>
          </a:prstGeom>
          <a:noFill/>
        </p:spPr>
        <p:txBody>
          <a:bodyPr wrap="square" rtlCol="0">
            <a:spAutoFit/>
          </a:bodyPr>
          <a:lstStyle>
            <a:defPPr>
              <a:defRPr lang="en-US"/>
            </a:defPPr>
            <a:lvl1pPr>
              <a:defRPr sz="2400" b="1">
                <a:latin typeface="Arial" panose="020B0604020202020204" pitchFamily="34" charset="0"/>
                <a:cs typeface="Arial" panose="020B0604020202020204" pitchFamily="34" charset="0"/>
              </a:defRPr>
            </a:lvl1pPr>
          </a:lstStyle>
          <a:p>
            <a:pPr eaLnBrk="1" fontAlgn="auto" hangingPunct="1">
              <a:spcBef>
                <a:spcPts val="0"/>
              </a:spcBef>
              <a:spcAft>
                <a:spcPts val="0"/>
              </a:spcAft>
            </a:pPr>
            <a:r>
              <a:rPr lang="en-US" dirty="0" smtClean="0">
                <a:solidFill>
                  <a:prstClr val="black"/>
                </a:solidFill>
                <a:ea typeface="+mn-ea"/>
              </a:rPr>
              <a:t>3. Additional Metrics – Operational Risk</a:t>
            </a:r>
            <a:endParaRPr lang="en-GB" dirty="0">
              <a:solidFill>
                <a:prstClr val="black"/>
              </a:solidFill>
              <a:ea typeface="+mn-ea"/>
            </a:endParaRPr>
          </a:p>
        </p:txBody>
      </p:sp>
      <p:graphicFrame>
        <p:nvGraphicFramePr>
          <p:cNvPr id="5" name="Table 4"/>
          <p:cNvGraphicFramePr>
            <a:graphicFrameLocks noGrp="1"/>
          </p:cNvGraphicFramePr>
          <p:nvPr>
            <p:extLst>
              <p:ext uri="{D42A27DB-BD31-4B8C-83A1-F6EECF244321}">
                <p14:modId xmlns:p14="http://schemas.microsoft.com/office/powerpoint/2010/main" val="1563255688"/>
              </p:ext>
            </p:extLst>
          </p:nvPr>
        </p:nvGraphicFramePr>
        <p:xfrm>
          <a:off x="340413" y="769026"/>
          <a:ext cx="7575288" cy="4785612"/>
        </p:xfrm>
        <a:graphic>
          <a:graphicData uri="http://schemas.openxmlformats.org/drawingml/2006/table">
            <a:tbl>
              <a:tblPr firstRow="1" bandRow="1"/>
              <a:tblGrid>
                <a:gridCol w="995789"/>
                <a:gridCol w="1732680"/>
                <a:gridCol w="702438"/>
                <a:gridCol w="772681"/>
                <a:gridCol w="117073"/>
                <a:gridCol w="1077071"/>
                <a:gridCol w="1077071"/>
                <a:gridCol w="1100485"/>
              </a:tblGrid>
              <a:tr h="235358">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nSpc>
                          <a:spcPct val="100000"/>
                        </a:lnSpc>
                        <a:spcBef>
                          <a:spcPts val="200"/>
                        </a:spcBef>
                        <a:spcAft>
                          <a:spcPts val="200"/>
                        </a:spcAft>
                      </a:pPr>
                      <a:r>
                        <a:rPr lang="en-US" sz="1000" b="1" dirty="0" smtClean="0">
                          <a:solidFill>
                            <a:srgbClr val="FF0000"/>
                          </a:solidFill>
                          <a:latin typeface="Arial" panose="020B0604020202020204" pitchFamily="34" charset="0"/>
                          <a:cs typeface="Arial" panose="020B0604020202020204" pitchFamily="34" charset="0"/>
                        </a:rPr>
                        <a:t>Monthly</a:t>
                      </a:r>
                      <a:r>
                        <a:rPr lang="en-US" sz="1000" b="1" baseline="0" dirty="0" smtClean="0">
                          <a:solidFill>
                            <a:srgbClr val="FF0000"/>
                          </a:solidFill>
                          <a:latin typeface="Arial" panose="020B0604020202020204" pitchFamily="34" charset="0"/>
                          <a:cs typeface="Arial" panose="020B0604020202020204" pitchFamily="34" charset="0"/>
                        </a:rPr>
                        <a:t> Metrics</a:t>
                      </a:r>
                      <a:endParaRPr lang="en-US" sz="1000" b="1" dirty="0">
                        <a:solidFill>
                          <a:srgbClr val="FF0000"/>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Metric</a:t>
                      </a:r>
                      <a:endParaRPr lang="en-US" sz="1000" b="1"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Portfolio</a:t>
                      </a:r>
                      <a:endParaRPr lang="en-US" sz="1000" b="1"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000" b="1" kern="1200" dirty="0" smtClean="0">
                          <a:solidFill>
                            <a:schemeClr val="bg1"/>
                          </a:solidFill>
                          <a:latin typeface="Arial" panose="020B0604020202020204" pitchFamily="34" charset="0"/>
                          <a:ea typeface="ＭＳ Ｐゴシック"/>
                          <a:cs typeface="Arial" panose="020B0604020202020204" pitchFamily="34" charset="0"/>
                        </a:rPr>
                        <a:t>Threshold</a:t>
                      </a:r>
                      <a:endParaRPr lang="en-US" sz="1000" b="1" kern="1200" dirty="0">
                        <a:solidFill>
                          <a:schemeClr val="bg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algn="ctr" defTabSz="457200" rtl="0" eaLnBrk="1" latinLnBrk="0" hangingPunct="1">
                        <a:lnSpc>
                          <a:spcPct val="100000"/>
                        </a:lnSpc>
                        <a:spcBef>
                          <a:spcPts val="200"/>
                        </a:spcBef>
                        <a:spcAft>
                          <a:spcPts val="200"/>
                        </a:spcAft>
                      </a:pPr>
                      <a:endParaRPr lang="en-US" sz="1000" b="1" kern="1200" dirty="0">
                        <a:solidFill>
                          <a:schemeClr val="tx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ＭＳ Ｐゴシック"/>
                          <a:cs typeface="Arial" panose="020B0604020202020204" pitchFamily="34" charset="0"/>
                        </a:rPr>
                        <a:t>Oct 16</a:t>
                      </a:r>
                      <a:endParaRPr lang="en-US" sz="1000" b="1" kern="1200" dirty="0">
                        <a:solidFill>
                          <a:schemeClr val="tx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ＭＳ Ｐゴシック"/>
                          <a:cs typeface="Arial" panose="020B0604020202020204" pitchFamily="34" charset="0"/>
                        </a:rPr>
                        <a:t>Sep 16</a:t>
                      </a:r>
                      <a:endParaRPr lang="en-US" sz="1000" b="1" kern="1200" dirty="0">
                        <a:solidFill>
                          <a:schemeClr val="tx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ＭＳ Ｐゴシック"/>
                          <a:cs typeface="Arial" panose="020B0604020202020204" pitchFamily="34" charset="0"/>
                        </a:rPr>
                        <a:t>Mar 16</a:t>
                      </a:r>
                      <a:endParaRPr lang="en-US" sz="1000" b="1" kern="1200" dirty="0">
                        <a:solidFill>
                          <a:schemeClr val="tx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235358">
                <a:tc rowSpan="16">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Operational risk</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rowSpan="6">
                  <a:txBody>
                    <a:bodyPr/>
                    <a:lstStyle/>
                    <a:p>
                      <a:pPr>
                        <a:lnSpc>
                          <a:spcPct val="100000"/>
                        </a:lnSpc>
                        <a:spcBef>
                          <a:spcPts val="200"/>
                        </a:spcBef>
                        <a:spcAft>
                          <a:spcPts val="200"/>
                        </a:spcAft>
                      </a:pPr>
                      <a:r>
                        <a:rPr lang="en-US" sz="1000" b="0" i="0" dirty="0" smtClean="0">
                          <a:solidFill>
                            <a:schemeClr val="tx1"/>
                          </a:solidFill>
                          <a:latin typeface="Arial" panose="020B0604020202020204" pitchFamily="34" charset="0"/>
                          <a:cs typeface="Arial" panose="020B0604020202020204" pitchFamily="34" charset="0"/>
                        </a:rPr>
                        <a:t>Relevant OR Events R1 (number)</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SBNA</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rowSpan="6">
                  <a:txBody>
                    <a:bodyPr/>
                    <a:lstStyle/>
                    <a:p>
                      <a:pPr algn="ctr">
                        <a:lnSpc>
                          <a:spcPct val="100000"/>
                        </a:lnSpc>
                        <a:spcBef>
                          <a:spcPts val="200"/>
                        </a:spcBef>
                        <a:spcAft>
                          <a:spcPts val="200"/>
                        </a:spcAft>
                      </a:pPr>
                      <a:r>
                        <a:rPr lang="en-US" sz="1000" b="0" strike="noStrike" baseline="0" dirty="0" smtClean="0">
                          <a:solidFill>
                            <a:schemeClr val="tx1"/>
                          </a:solidFill>
                          <a:latin typeface="Arial" panose="020B0604020202020204" pitchFamily="34" charset="0"/>
                          <a:cs typeface="Arial" panose="020B0604020202020204" pitchFamily="34" charset="0"/>
                        </a:rPr>
                        <a:t>&gt;4%</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1"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TBD</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2.6%</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TBD</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235358">
                <a:tc vMerge="1">
                  <a:txBody>
                    <a:bodyPr/>
                    <a:lstStyle/>
                    <a:p>
                      <a:endParaRPr lang="en-GB"/>
                    </a:p>
                  </a:txBody>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30" marR="4530" marT="4530" marB="0" anchor="ctr">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SC</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lnSpc>
                          <a:spcPct val="100000"/>
                        </a:lnSpc>
                        <a:spcBef>
                          <a:spcPts val="200"/>
                        </a:spcBef>
                        <a:spcAft>
                          <a:spcPts val="200"/>
                        </a:spcAft>
                      </a:pPr>
                      <a:endParaRPr lang="en-US" sz="1100" b="0" strike="noStrike" baseline="0" dirty="0" smtClean="0">
                        <a:solidFill>
                          <a:schemeClr val="tx1"/>
                        </a:solidFill>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endParaRPr lang="en-US" sz="1000" b="1" dirty="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TBD</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1" dirty="0" smtClean="0">
                          <a:solidFill>
                            <a:schemeClr val="tx1"/>
                          </a:solidFill>
                          <a:latin typeface="Arial" panose="020B0604020202020204" pitchFamily="34" charset="0"/>
                          <a:cs typeface="Arial" panose="020B0604020202020204" pitchFamily="34" charset="0"/>
                        </a:rPr>
                        <a:t>0.5%</a:t>
                      </a:r>
                      <a:endParaRPr lang="en-US" sz="1000" b="1"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0</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35358">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BSPR</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lnSpc>
                          <a:spcPct val="100000"/>
                        </a:lnSpc>
                        <a:spcBef>
                          <a:spcPts val="200"/>
                        </a:spcBef>
                        <a:spcAft>
                          <a:spcPts val="200"/>
                        </a:spcAft>
                      </a:pPr>
                      <a:endParaRPr lang="en-US" sz="1100" b="0" strike="noStrike" baseline="0" dirty="0" smtClean="0">
                        <a:solidFill>
                          <a:schemeClr val="tx1"/>
                        </a:solidFill>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endParaRPr lang="en-US" sz="1000" b="1" dirty="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TBD</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1" dirty="0" smtClean="0">
                          <a:solidFill>
                            <a:schemeClr val="tx1"/>
                          </a:solidFill>
                          <a:latin typeface="Arial" panose="020B0604020202020204" pitchFamily="34" charset="0"/>
                          <a:cs typeface="Arial" panose="020B0604020202020204" pitchFamily="34" charset="0"/>
                        </a:rPr>
                        <a:t>0%</a:t>
                      </a:r>
                      <a:endParaRPr lang="en-US" sz="1000" b="1"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NA</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235358">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SSLLC</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lnSpc>
                          <a:spcPct val="100000"/>
                        </a:lnSpc>
                        <a:spcBef>
                          <a:spcPts val="200"/>
                        </a:spcBef>
                        <a:spcAft>
                          <a:spcPts val="200"/>
                        </a:spcAft>
                      </a:pPr>
                      <a:endParaRPr lang="en-US" sz="1100" b="0" strike="noStrike" baseline="0" dirty="0" smtClean="0">
                        <a:solidFill>
                          <a:schemeClr val="tx1"/>
                        </a:solidFill>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endParaRPr lang="en-US" sz="1000" b="1" dirty="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smtClean="0">
                          <a:solidFill>
                            <a:schemeClr val="tx1"/>
                          </a:solidFill>
                          <a:latin typeface="Arial" panose="020B0604020202020204" pitchFamily="34" charset="0"/>
                          <a:cs typeface="Arial" panose="020B0604020202020204" pitchFamily="34" charset="0"/>
                        </a:rPr>
                        <a:t>TBD</a:t>
                      </a:r>
                      <a:endParaRPr lang="en-US" sz="1000" b="1"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1" dirty="0" smtClean="0">
                          <a:solidFill>
                            <a:schemeClr val="tx1"/>
                          </a:solidFill>
                          <a:latin typeface="Arial" panose="020B0604020202020204" pitchFamily="34" charset="0"/>
                          <a:cs typeface="Arial" panose="020B0604020202020204" pitchFamily="34" charset="0"/>
                        </a:rPr>
                        <a:t>17%</a:t>
                      </a:r>
                      <a:endParaRPr lang="en-US" sz="1000" b="1"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NA</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235358">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BSI</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lnSpc>
                          <a:spcPct val="100000"/>
                        </a:lnSpc>
                        <a:spcBef>
                          <a:spcPts val="200"/>
                        </a:spcBef>
                        <a:spcAft>
                          <a:spcPts val="200"/>
                        </a:spcAft>
                      </a:pPr>
                      <a:endParaRPr lang="en-US" sz="1100" b="0" strike="noStrike" baseline="0" dirty="0" smtClean="0">
                        <a:solidFill>
                          <a:schemeClr val="tx1"/>
                        </a:solidFill>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endParaRPr lang="en-US" sz="1000" b="1" dirty="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TBD</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1" dirty="0" smtClean="0">
                          <a:solidFill>
                            <a:schemeClr val="tx1"/>
                          </a:solidFill>
                          <a:latin typeface="Arial" panose="020B0604020202020204" pitchFamily="34" charset="0"/>
                          <a:cs typeface="Arial" panose="020B0604020202020204" pitchFamily="34" charset="0"/>
                        </a:rPr>
                        <a:t>0%</a:t>
                      </a:r>
                      <a:endParaRPr lang="en-US" sz="1000" b="1"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NA</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235358">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SIS</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lnSpc>
                          <a:spcPct val="100000"/>
                        </a:lnSpc>
                        <a:spcBef>
                          <a:spcPts val="200"/>
                        </a:spcBef>
                        <a:spcAft>
                          <a:spcPts val="200"/>
                        </a:spcAft>
                      </a:pPr>
                      <a:endParaRPr lang="en-US" sz="1100" b="0" strike="noStrike" baseline="0"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endParaRPr lang="en-US" sz="1000" b="1" dirty="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smtClean="0">
                          <a:solidFill>
                            <a:schemeClr val="tx1"/>
                          </a:solidFill>
                          <a:latin typeface="Arial" panose="020B0604020202020204" pitchFamily="34" charset="0"/>
                          <a:cs typeface="Arial" panose="020B0604020202020204" pitchFamily="34" charset="0"/>
                        </a:rPr>
                        <a:t>TBD</a:t>
                      </a:r>
                      <a:endParaRPr lang="en-US" sz="1000" b="1"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1" dirty="0" smtClean="0">
                          <a:solidFill>
                            <a:schemeClr val="tx1"/>
                          </a:solidFill>
                          <a:latin typeface="Arial" panose="020B0604020202020204" pitchFamily="34" charset="0"/>
                          <a:cs typeface="Arial" panose="020B0604020202020204" pitchFamily="34" charset="0"/>
                        </a:rPr>
                        <a:t>0%</a:t>
                      </a:r>
                      <a:endParaRPr lang="en-US" sz="1000" b="1"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NA</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235358">
                <a:tc vMerge="1">
                  <a:txBody>
                    <a:bodyPr/>
                    <a:lstStyle/>
                    <a:p>
                      <a:endParaRPr lang="en-GB" dirty="0"/>
                    </a:p>
                  </a:txBody>
                  <a:tcPr/>
                </a:tc>
                <a:tc rowSpan="2">
                  <a:txBody>
                    <a:bodyPr/>
                    <a:lstStyle/>
                    <a:p>
                      <a:pPr>
                        <a:lnSpc>
                          <a:spcPct val="100000"/>
                        </a:lnSpc>
                        <a:spcBef>
                          <a:spcPts val="200"/>
                        </a:spcBef>
                        <a:spcAft>
                          <a:spcPts val="200"/>
                        </a:spcAft>
                      </a:pPr>
                      <a:r>
                        <a:rPr lang="en-US" sz="1000" b="0" i="0" baseline="0" dirty="0" smtClean="0">
                          <a:solidFill>
                            <a:schemeClr val="tx1"/>
                          </a:solidFill>
                          <a:latin typeface="Arial" panose="020B0604020202020204" pitchFamily="34" charset="0"/>
                          <a:cs typeface="Arial" panose="020B0604020202020204" pitchFamily="34" charset="0"/>
                        </a:rPr>
                        <a:t>Credit Card $ Fraud Ratio</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SBNA</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strike="noStrike" baseline="0" dirty="0" smtClean="0">
                          <a:solidFill>
                            <a:schemeClr val="tx1"/>
                          </a:solidFill>
                          <a:latin typeface="Arial" panose="020B0604020202020204" pitchFamily="34" charset="0"/>
                          <a:cs typeface="Arial" panose="020B0604020202020204" pitchFamily="34" charset="0"/>
                        </a:rPr>
                        <a:t>&gt;28bps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1"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TBD</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66</a:t>
                      </a:r>
                      <a:r>
                        <a:rPr lang="en-US" sz="1000" b="1" baseline="0" dirty="0" smtClean="0">
                          <a:solidFill>
                            <a:schemeClr val="tx1"/>
                          </a:solidFill>
                          <a:latin typeface="Arial" panose="020B0604020202020204" pitchFamily="34" charset="0"/>
                          <a:cs typeface="Arial" panose="020B0604020202020204" pitchFamily="34" charset="0"/>
                        </a:rPr>
                        <a:t> </a:t>
                      </a:r>
                      <a:r>
                        <a:rPr lang="en-US" sz="1000" b="1" dirty="0" smtClean="0">
                          <a:solidFill>
                            <a:schemeClr val="tx1"/>
                          </a:solidFill>
                          <a:latin typeface="Arial" panose="020B0604020202020204" pitchFamily="34" charset="0"/>
                          <a:cs typeface="Arial" panose="020B0604020202020204" pitchFamily="34" charset="0"/>
                        </a:rPr>
                        <a:t>bps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25</a:t>
                      </a:r>
                      <a:r>
                        <a:rPr lang="en-US" sz="1000" b="0" baseline="0" dirty="0" smtClean="0">
                          <a:solidFill>
                            <a:schemeClr val="tx1"/>
                          </a:solidFill>
                          <a:latin typeface="Arial" panose="020B0604020202020204" pitchFamily="34" charset="0"/>
                          <a:cs typeface="Arial" panose="020B0604020202020204" pitchFamily="34" charset="0"/>
                        </a:rPr>
                        <a:t> bps</a:t>
                      </a:r>
                      <a:endParaRPr lang="en-US" sz="1000" b="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35358">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BSPR</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strike="noStrike" baseline="0" dirty="0" smtClean="0">
                          <a:solidFill>
                            <a:schemeClr val="tx1"/>
                          </a:solidFill>
                          <a:latin typeface="Arial" panose="020B0604020202020204" pitchFamily="34" charset="0"/>
                          <a:cs typeface="Arial" panose="020B0604020202020204" pitchFamily="34" charset="0"/>
                        </a:rPr>
                        <a:t>&gt;45 bps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1"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smtClean="0">
                          <a:solidFill>
                            <a:schemeClr val="tx1"/>
                          </a:solidFill>
                          <a:latin typeface="Arial" panose="020B0604020202020204" pitchFamily="34" charset="0"/>
                          <a:cs typeface="Arial" panose="020B0604020202020204" pitchFamily="34" charset="0"/>
                        </a:rPr>
                        <a:t>TBD</a:t>
                      </a:r>
                      <a:endParaRPr lang="en-US" sz="1000" b="1"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32 bps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NA</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235358">
                <a:tc vMerge="1">
                  <a:txBody>
                    <a:bodyPr/>
                    <a:lstStyle/>
                    <a:p>
                      <a:endParaRPr lang="en-GB"/>
                    </a:p>
                  </a:txBody>
                  <a:tcPr/>
                </a:tc>
                <a:tc rowSpan="2">
                  <a:txBody>
                    <a:bodyPr/>
                    <a:lstStyle/>
                    <a:p>
                      <a:pPr>
                        <a:lnSpc>
                          <a:spcPct val="100000"/>
                        </a:lnSpc>
                        <a:spcBef>
                          <a:spcPts val="200"/>
                        </a:spcBef>
                        <a:spcAft>
                          <a:spcPts val="200"/>
                        </a:spcAft>
                      </a:pPr>
                      <a:r>
                        <a:rPr lang="en-US" sz="1000" b="0" i="0" dirty="0" smtClean="0">
                          <a:solidFill>
                            <a:schemeClr val="tx1"/>
                          </a:solidFill>
                          <a:latin typeface="Arial" panose="020B0604020202020204" pitchFamily="34" charset="0"/>
                          <a:cs typeface="Arial" panose="020B0604020202020204" pitchFamily="34" charset="0"/>
                        </a:rPr>
                        <a:t>Debit Card $ Fraud Ratio</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SBNA</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strike="noStrike" baseline="0" dirty="0" smtClean="0">
                          <a:solidFill>
                            <a:schemeClr val="tx1"/>
                          </a:solidFill>
                          <a:latin typeface="Arial" panose="020B0604020202020204" pitchFamily="34" charset="0"/>
                          <a:cs typeface="Arial" panose="020B0604020202020204" pitchFamily="34" charset="0"/>
                        </a:rPr>
                        <a:t>&gt;10 bps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1"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smtClean="0">
                          <a:solidFill>
                            <a:schemeClr val="tx1"/>
                          </a:solidFill>
                          <a:latin typeface="Arial" panose="020B0604020202020204" pitchFamily="34" charset="0"/>
                          <a:cs typeface="Arial" panose="020B0604020202020204" pitchFamily="34" charset="0"/>
                        </a:rPr>
                        <a:t>TBD</a:t>
                      </a:r>
                      <a:endParaRPr lang="en-US" sz="1000" b="1"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20 bps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7</a:t>
                      </a:r>
                      <a:r>
                        <a:rPr lang="en-US" sz="1000" b="0" baseline="0" dirty="0" smtClean="0">
                          <a:solidFill>
                            <a:schemeClr val="tx1"/>
                          </a:solidFill>
                          <a:latin typeface="Arial" panose="020B0604020202020204" pitchFamily="34" charset="0"/>
                          <a:cs typeface="Arial" panose="020B0604020202020204" pitchFamily="34" charset="0"/>
                        </a:rPr>
                        <a:t> bps</a:t>
                      </a:r>
                      <a:endParaRPr lang="en-US" sz="1000" b="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35358">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200"/>
                        </a:spcBef>
                        <a:spcAft>
                          <a:spcPts val="20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BSPR</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200"/>
                        </a:spcBef>
                        <a:spcAft>
                          <a:spcPts val="200"/>
                        </a:spcAft>
                        <a:buClrTx/>
                        <a:buSzTx/>
                        <a:buFontTx/>
                        <a:buNone/>
                        <a:tabLst/>
                        <a:defRPr/>
                      </a:pPr>
                      <a:r>
                        <a:rPr lang="en-US" sz="1000" b="0" strike="noStrike" baseline="0" dirty="0" smtClean="0">
                          <a:solidFill>
                            <a:schemeClr val="tx1"/>
                          </a:solidFill>
                          <a:latin typeface="Arial" panose="020B0604020202020204" pitchFamily="34" charset="0"/>
                          <a:cs typeface="Arial" panose="020B0604020202020204" pitchFamily="34" charset="0"/>
                        </a:rPr>
                        <a:t>&gt;10 bps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1"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TBD</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15 bps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NA</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235358">
                <a:tc vMerge="1">
                  <a:txBody>
                    <a:bodyPr/>
                    <a:lstStyle/>
                    <a:p>
                      <a:endParaRPr lang="en-US"/>
                    </a:p>
                  </a:txBody>
                  <a:tcPr/>
                </a:tc>
                <a:tc rowSpan="2">
                  <a:txBody>
                    <a:bodyPr/>
                    <a:lstStyle/>
                    <a:p>
                      <a:pPr>
                        <a:lnSpc>
                          <a:spcPct val="100000"/>
                        </a:lnSpc>
                        <a:spcBef>
                          <a:spcPts val="200"/>
                        </a:spcBef>
                        <a:spcAft>
                          <a:spcPts val="200"/>
                        </a:spcAft>
                      </a:pPr>
                      <a:r>
                        <a:rPr lang="en-US" sz="1000" b="0" i="0" baseline="0" dirty="0" smtClean="0">
                          <a:solidFill>
                            <a:schemeClr val="tx1"/>
                          </a:solidFill>
                          <a:latin typeface="Arial" panose="020B0604020202020204" pitchFamily="34" charset="0"/>
                          <a:cs typeface="Arial" panose="020B0604020202020204" pitchFamily="34" charset="0"/>
                        </a:rPr>
                        <a:t>Credit Card # Fraud Ratio</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SBNA</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strike="noStrike" baseline="0" dirty="0" smtClean="0">
                          <a:solidFill>
                            <a:schemeClr val="tx1"/>
                          </a:solidFill>
                          <a:latin typeface="Arial" panose="020B0604020202020204" pitchFamily="34" charset="0"/>
                          <a:cs typeface="Arial" panose="020B0604020202020204" pitchFamily="34" charset="0"/>
                        </a:rPr>
                        <a:t>&gt;25 bps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1" strike="noStrike" baseline="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smtClean="0">
                          <a:solidFill>
                            <a:schemeClr val="tx1"/>
                          </a:solidFill>
                          <a:latin typeface="Arial" panose="020B0604020202020204" pitchFamily="34" charset="0"/>
                          <a:cs typeface="Arial" panose="020B0604020202020204" pitchFamily="34" charset="0"/>
                        </a:rPr>
                        <a:t>TBD</a:t>
                      </a:r>
                      <a:endParaRPr lang="en-US" sz="1000" b="1"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strike="noStrike" baseline="0" dirty="0" smtClean="0">
                          <a:solidFill>
                            <a:schemeClr val="tx1"/>
                          </a:solidFill>
                          <a:latin typeface="Arial" panose="020B0604020202020204" pitchFamily="34" charset="0"/>
                          <a:cs typeface="Arial" panose="020B0604020202020204" pitchFamily="34" charset="0"/>
                        </a:rPr>
                        <a:t>23 bps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b="0" strike="noStrike" baseline="0" dirty="0" smtClean="0">
                          <a:solidFill>
                            <a:schemeClr val="tx1"/>
                          </a:solidFill>
                          <a:latin typeface="Arial" panose="020B0604020202020204" pitchFamily="34" charset="0"/>
                          <a:cs typeface="Arial" panose="020B0604020202020204" pitchFamily="34" charset="0"/>
                        </a:rPr>
                        <a:t>TBD</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235358">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200"/>
                        </a:spcBef>
                        <a:spcAft>
                          <a:spcPts val="20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BSPR</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strike="noStrike" baseline="0" dirty="0" smtClean="0">
                          <a:solidFill>
                            <a:schemeClr val="tx1"/>
                          </a:solidFill>
                          <a:latin typeface="Arial" panose="020B0604020202020204" pitchFamily="34" charset="0"/>
                          <a:cs typeface="Arial" panose="020B0604020202020204" pitchFamily="34" charset="0"/>
                        </a:rPr>
                        <a:t>&gt;20bps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1" strike="noStrike" baseline="0" dirty="0" smtClean="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TBD</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strike="noStrike" baseline="0" dirty="0" smtClean="0">
                          <a:solidFill>
                            <a:schemeClr val="tx1"/>
                          </a:solidFill>
                          <a:latin typeface="Arial" panose="020B0604020202020204" pitchFamily="34" charset="0"/>
                          <a:cs typeface="Arial" panose="020B0604020202020204" pitchFamily="34" charset="0"/>
                        </a:rPr>
                        <a:t>52 bps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a:lnSpc>
                          <a:spcPct val="100000"/>
                        </a:lnSpc>
                        <a:spcBef>
                          <a:spcPts val="200"/>
                        </a:spcBef>
                        <a:spcAft>
                          <a:spcPts val="200"/>
                        </a:spcAft>
                      </a:pPr>
                      <a:r>
                        <a:rPr lang="en-US" sz="1000" b="0" strike="noStrike" baseline="0" dirty="0" smtClean="0">
                          <a:solidFill>
                            <a:schemeClr val="tx1"/>
                          </a:solidFill>
                          <a:latin typeface="Arial" panose="020B0604020202020204" pitchFamily="34" charset="0"/>
                          <a:cs typeface="Arial" panose="020B0604020202020204" pitchFamily="34" charset="0"/>
                        </a:rPr>
                        <a:t>NA</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235358">
                <a:tc vMerge="1">
                  <a:txBody>
                    <a:bodyPr/>
                    <a:lstStyle/>
                    <a:p>
                      <a:endParaRPr lang="en-US"/>
                    </a:p>
                  </a:txBody>
                  <a:tcPr/>
                </a:tc>
                <a:tc rowSpan="2">
                  <a:txBody>
                    <a:bodyPr/>
                    <a:lstStyle/>
                    <a:p>
                      <a:pPr>
                        <a:lnSpc>
                          <a:spcPct val="100000"/>
                        </a:lnSpc>
                        <a:spcBef>
                          <a:spcPts val="200"/>
                        </a:spcBef>
                        <a:spcAft>
                          <a:spcPts val="200"/>
                        </a:spcAft>
                      </a:pPr>
                      <a:r>
                        <a:rPr lang="en-US" sz="1000" b="0" i="0" dirty="0" smtClean="0">
                          <a:solidFill>
                            <a:schemeClr val="tx1"/>
                          </a:solidFill>
                          <a:latin typeface="Arial" panose="020B0604020202020204" pitchFamily="34" charset="0"/>
                          <a:cs typeface="Arial" panose="020B0604020202020204" pitchFamily="34" charset="0"/>
                        </a:rPr>
                        <a:t>Debit Card # Fraud Ratio</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SBNA</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strike="noStrike" baseline="0" dirty="0" smtClean="0">
                          <a:solidFill>
                            <a:schemeClr val="tx1"/>
                          </a:solidFill>
                          <a:latin typeface="Arial" panose="020B0604020202020204" pitchFamily="34" charset="0"/>
                          <a:cs typeface="Arial" panose="020B0604020202020204" pitchFamily="34" charset="0"/>
                        </a:rPr>
                        <a:t>&gt;25 bps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1" strike="noStrike" baseline="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smtClean="0">
                          <a:solidFill>
                            <a:schemeClr val="tx1"/>
                          </a:solidFill>
                          <a:latin typeface="Arial" panose="020B0604020202020204" pitchFamily="34" charset="0"/>
                          <a:cs typeface="Arial" panose="020B0604020202020204" pitchFamily="34" charset="0"/>
                        </a:rPr>
                        <a:t>TBD</a:t>
                      </a:r>
                      <a:endParaRPr lang="en-US" sz="1000" b="1"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strike="noStrike" baseline="0" dirty="0" smtClean="0">
                          <a:solidFill>
                            <a:schemeClr val="tx1"/>
                          </a:solidFill>
                          <a:latin typeface="Arial" panose="020B0604020202020204" pitchFamily="34" charset="0"/>
                          <a:cs typeface="Arial" panose="020B0604020202020204" pitchFamily="34" charset="0"/>
                        </a:rPr>
                        <a:t>22 bps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b="0" strike="noStrike" baseline="0" dirty="0" smtClean="0">
                          <a:solidFill>
                            <a:schemeClr val="tx1"/>
                          </a:solidFill>
                          <a:latin typeface="Arial" panose="020B0604020202020204" pitchFamily="34" charset="0"/>
                          <a:cs typeface="Arial" panose="020B0604020202020204" pitchFamily="34" charset="0"/>
                        </a:rPr>
                        <a:t>TBD</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235358">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BSPR</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200"/>
                        </a:spcBef>
                        <a:spcAft>
                          <a:spcPts val="200"/>
                        </a:spcAft>
                        <a:buClrTx/>
                        <a:buSzTx/>
                        <a:buFontTx/>
                        <a:buNone/>
                        <a:tabLst/>
                        <a:defRPr/>
                      </a:pPr>
                      <a:r>
                        <a:rPr lang="en-US" sz="1000" b="0" strike="noStrike" baseline="0" dirty="0" smtClean="0">
                          <a:solidFill>
                            <a:schemeClr val="tx1"/>
                          </a:solidFill>
                          <a:latin typeface="Arial" panose="020B0604020202020204" pitchFamily="34" charset="0"/>
                          <a:cs typeface="Arial" panose="020B0604020202020204" pitchFamily="34" charset="0"/>
                        </a:rPr>
                        <a:t>&gt;20 bps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1" strike="noStrike" baseline="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TBD</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strike="noStrike" baseline="0" dirty="0" smtClean="0">
                          <a:solidFill>
                            <a:schemeClr val="tx1"/>
                          </a:solidFill>
                          <a:latin typeface="Arial" panose="020B0604020202020204" pitchFamily="34" charset="0"/>
                          <a:cs typeface="Arial" panose="020B0604020202020204" pitchFamily="34" charset="0"/>
                        </a:rPr>
                        <a:t>14 bps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a:lnSpc>
                          <a:spcPct val="100000"/>
                        </a:lnSpc>
                        <a:spcBef>
                          <a:spcPts val="200"/>
                        </a:spcBef>
                        <a:spcAft>
                          <a:spcPts val="200"/>
                        </a:spcAft>
                      </a:pPr>
                      <a:r>
                        <a:rPr lang="en-US" sz="1000" b="0" strike="noStrike" baseline="0" dirty="0" smtClean="0">
                          <a:solidFill>
                            <a:schemeClr val="tx1"/>
                          </a:solidFill>
                          <a:latin typeface="Arial" panose="020B0604020202020204" pitchFamily="34" charset="0"/>
                          <a:cs typeface="Arial" panose="020B0604020202020204" pitchFamily="34" charset="0"/>
                        </a:rPr>
                        <a:t>NA</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706074">
                <a:tc vMerge="1">
                  <a:txBody>
                    <a:bodyPr/>
                    <a:lstStyle/>
                    <a:p>
                      <a:endParaRPr lang="en-GB"/>
                    </a:p>
                  </a:txBody>
                  <a:tcPr/>
                </a:tc>
                <a:tc rowSpan="2">
                  <a:txBody>
                    <a:bodyPr/>
                    <a:lstStyle/>
                    <a:p>
                      <a:pPr>
                        <a:lnSpc>
                          <a:spcPct val="100000"/>
                        </a:lnSpc>
                        <a:spcBef>
                          <a:spcPts val="200"/>
                        </a:spcBef>
                        <a:spcAft>
                          <a:spcPts val="200"/>
                        </a:spcAft>
                      </a:pPr>
                      <a:r>
                        <a:rPr lang="en-US" sz="1000" b="0" i="0" dirty="0" smtClean="0">
                          <a:solidFill>
                            <a:schemeClr val="tx1"/>
                          </a:solidFill>
                          <a:latin typeface="Arial" panose="020B0604020202020204" pitchFamily="34" charset="0"/>
                          <a:cs typeface="Arial" panose="020B0604020202020204" pitchFamily="34" charset="0"/>
                        </a:rPr>
                        <a:t>Online Banking Fraud</a:t>
                      </a:r>
                    </a:p>
                    <a:p>
                      <a:pPr>
                        <a:lnSpc>
                          <a:spcPct val="100000"/>
                        </a:lnSpc>
                        <a:spcBef>
                          <a:spcPts val="200"/>
                        </a:spcBef>
                        <a:spcAft>
                          <a:spcPts val="200"/>
                        </a:spcAft>
                      </a:pPr>
                      <a:endParaRPr lang="en-US" sz="1000" b="0" i="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SBNA</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Applicable </a:t>
                      </a:r>
                    </a:p>
                    <a:p>
                      <a:pPr marL="0" marR="0" indent="0" algn="ctr" defTabSz="457200" rtl="0" eaLnBrk="1" fontAlgn="auto" latinLnBrk="0" hangingPunct="1">
                        <a:lnSpc>
                          <a:spcPct val="100000"/>
                        </a:lnSpc>
                        <a:spcBef>
                          <a:spcPts val="0"/>
                        </a:spcBef>
                        <a:spcAft>
                          <a:spcPts val="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But Not Measurable</a:t>
                      </a:r>
                      <a:endParaRPr lang="en-US" sz="1000" b="0" strike="noStrike" baseline="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TBD</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Applicable </a:t>
                      </a:r>
                    </a:p>
                    <a:p>
                      <a:pPr marL="0" marR="0" indent="0" algn="ctr" defTabSz="4572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But Not </a:t>
                      </a:r>
                    </a:p>
                    <a:p>
                      <a:pPr marL="0" marR="0" indent="0" algn="ctr" defTabSz="4572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Measurable</a:t>
                      </a:r>
                      <a:endParaRPr lang="en-US" sz="1000" b="1" strike="noStrike" baseline="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Applicable </a:t>
                      </a:r>
                    </a:p>
                    <a:p>
                      <a:pPr marL="0" marR="0" indent="0" algn="ctr" defTabSz="457200" rtl="0" eaLnBrk="1" fontAlgn="auto" latinLnBrk="0" hangingPunct="1">
                        <a:lnSpc>
                          <a:spcPct val="100000"/>
                        </a:lnSpc>
                        <a:spcBef>
                          <a:spcPts val="0"/>
                        </a:spcBef>
                        <a:spcAft>
                          <a:spcPts val="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But Not </a:t>
                      </a:r>
                    </a:p>
                    <a:p>
                      <a:pPr marL="0" marR="0" indent="0" algn="ctr" defTabSz="457200" rtl="0" eaLnBrk="1" fontAlgn="auto" latinLnBrk="0" hangingPunct="1">
                        <a:lnSpc>
                          <a:spcPct val="100000"/>
                        </a:lnSpc>
                        <a:spcBef>
                          <a:spcPts val="0"/>
                        </a:spcBef>
                        <a:spcAft>
                          <a:spcPts val="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Measurable</a:t>
                      </a:r>
                      <a:endParaRPr lang="en-US" sz="1000" b="0" strike="noStrike" baseline="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549168">
                <a:tc vMerge="1">
                  <a:txBody>
                    <a:bodyPr/>
                    <a:lstStyle/>
                    <a:p>
                      <a:endParaRPr lang="en-US"/>
                    </a:p>
                  </a:txBody>
                  <a:tcPr/>
                </a:tc>
                <a:tc vMerge="1">
                  <a:txBody>
                    <a:bodyPr/>
                    <a:lstStyle/>
                    <a:p>
                      <a:endParaRPr lang="en-US"/>
                    </a:p>
                  </a:txBody>
                  <a:tcPr/>
                </a:tc>
                <a:tc>
                  <a:txBody>
                    <a:bodyPr/>
                    <a:lstStyle/>
                    <a:p>
                      <a:pPr marL="0" marR="0" lvl="0" indent="0" algn="ctr" defTabSz="457200" rtl="0" eaLnBrk="1" fontAlgn="auto" latinLnBrk="0" hangingPunct="1">
                        <a:lnSpc>
                          <a:spcPct val="100000"/>
                        </a:lnSpc>
                        <a:spcBef>
                          <a:spcPts val="200"/>
                        </a:spcBef>
                        <a:spcAft>
                          <a:spcPts val="20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BSPR</a:t>
                      </a:r>
                    </a:p>
                    <a:p>
                      <a:pPr algn="ctr">
                        <a:lnSpc>
                          <a:spcPct val="100000"/>
                        </a:lnSpc>
                        <a:spcBef>
                          <a:spcPts val="200"/>
                        </a:spcBef>
                        <a:spcAft>
                          <a:spcPts val="200"/>
                        </a:spcAft>
                      </a:pP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0"/>
                        </a:spcBef>
                        <a:spcAft>
                          <a:spcPts val="0"/>
                        </a:spcAft>
                      </a:pPr>
                      <a:r>
                        <a:rPr lang="en-US" sz="1000" b="0" strike="noStrike" baseline="0" dirty="0" smtClean="0">
                          <a:solidFill>
                            <a:schemeClr val="tx1"/>
                          </a:solidFill>
                          <a:latin typeface="Arial" panose="020B0604020202020204" pitchFamily="34" charset="0"/>
                          <a:cs typeface="Arial" panose="020B0604020202020204" pitchFamily="34" charset="0"/>
                        </a:rPr>
                        <a:t>&gt;0.1%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TBD</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strike="noStrike" baseline="0" dirty="0" smtClean="0">
                          <a:solidFill>
                            <a:schemeClr val="tx1"/>
                          </a:solidFill>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strike="noStrike" baseline="0" dirty="0" smtClean="0">
                          <a:solidFill>
                            <a:schemeClr val="tx1"/>
                          </a:solidFill>
                          <a:latin typeface="Arial" panose="020B0604020202020204" pitchFamily="34" charset="0"/>
                          <a:cs typeface="Arial" panose="020B0604020202020204" pitchFamily="34" charset="0"/>
                        </a:rPr>
                        <a:t>NA</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Tree>
    <p:extLst>
      <p:ext uri="{BB962C8B-B14F-4D97-AF65-F5344CB8AC3E}">
        <p14:creationId xmlns:p14="http://schemas.microsoft.com/office/powerpoint/2010/main" val="133839426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heme/theme1.xml><?xml version="1.0" encoding="utf-8"?>
<a:theme xmlns:a="http://schemas.openxmlformats.org/drawingml/2006/main" name="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5852</TotalTime>
  <Words>2772</Words>
  <Application>Microsoft Office PowerPoint</Application>
  <PresentationFormat>On-screen Show (4:3)</PresentationFormat>
  <Paragraphs>998</Paragraphs>
  <Slides>12</Slides>
  <Notes>12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Body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Deschineau, Patricia</dc:creator>
  <cp:lastModifiedBy>Zhang, Zhiyi</cp:lastModifiedBy>
  <cp:revision>2061</cp:revision>
  <cp:lastPrinted>2016-11-04T13:04:37Z</cp:lastPrinted>
  <dcterms:modified xsi:type="dcterms:W3CDTF">2016-12-07T15:33:48Z</dcterms:modified>
</cp:coreProperties>
</file>