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96" r:id="rId2"/>
    <p:sldId id="707" r:id="rId3"/>
    <p:sldId id="703" r:id="rId4"/>
    <p:sldId id="698" r:id="rId5"/>
    <p:sldId id="699" r:id="rId6"/>
    <p:sldId id="700" r:id="rId7"/>
    <p:sldId id="701" r:id="rId8"/>
    <p:sldId id="711" r:id="rId9"/>
    <p:sldId id="712" r:id="rId10"/>
    <p:sldId id="713"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DDD"/>
    <a:srgbClr val="FF0000"/>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p:scale>
          <a:sx n="80" d="100"/>
          <a:sy n="80" d="100"/>
        </p:scale>
        <p:origin x="-1458" y="-72"/>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23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2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311"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September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September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(3/3</a:t>
            </a:r>
            <a:r>
              <a:rPr lang="en-US" sz="2000" b="1" dirty="0"/>
              <a:t>)</a:t>
            </a:r>
            <a:endParaRPr lang="en-GB" sz="2000" b="1" dirty="0"/>
          </a:p>
        </p:txBody>
      </p:sp>
      <p:graphicFrame>
        <p:nvGraphicFramePr>
          <p:cNvPr id="8" name="Table 7"/>
          <p:cNvGraphicFramePr>
            <a:graphicFrameLocks noGrp="1"/>
          </p:cNvGraphicFramePr>
          <p:nvPr>
            <p:extLst>
              <p:ext uri="{D42A27DB-BD31-4B8C-83A1-F6EECF244321}">
                <p14:modId xmlns:p14="http://schemas.microsoft.com/office/powerpoint/2010/main" val="1039038153"/>
              </p:ext>
            </p:extLst>
          </p:nvPr>
        </p:nvGraphicFramePr>
        <p:xfrm>
          <a:off x="350838" y="923775"/>
          <a:ext cx="8891847" cy="49987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17">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0.005</a:t>
                      </a:r>
                      <a:endParaRPr lang="en-US" sz="1100" b="1"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&gt;0.03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65.6</a:t>
                      </a:r>
                      <a:r>
                        <a:rPr lang="en-US" sz="1100" b="1" baseline="0" dirty="0" smtClean="0">
                          <a:solidFill>
                            <a:schemeClr val="tx1"/>
                          </a:solidFill>
                          <a:latin typeface="Arial" panose="020B0604020202020204" pitchFamily="34" charset="0"/>
                          <a:cs typeface="Arial" panose="020B0604020202020204" pitchFamily="34" charset="0"/>
                        </a:rPr>
                        <a:t>4 </a:t>
                      </a:r>
                      <a:r>
                        <a:rPr lang="en-US" sz="1100" b="1" dirty="0" smtClean="0">
                          <a:solidFill>
                            <a:schemeClr val="tx1"/>
                          </a:solidFill>
                          <a:latin typeface="Arial" panose="020B0604020202020204" pitchFamily="34" charset="0"/>
                          <a:cs typeface="Arial" panose="020B0604020202020204" pitchFamily="34" charset="0"/>
                        </a:rPr>
                        <a:t>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25</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&gt;12.00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19.75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7</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22.88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22.4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Applicable BUT NOT MEASURABLE</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15.45%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&gt;=15.00%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&gt;=5.00%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11</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683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97.98%</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&lt;=98.00%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Footnote"/>
          <p:cNvSpPr/>
          <p:nvPr/>
        </p:nvSpPr>
        <p:spPr>
          <a:xfrm>
            <a:off x="2228517" y="620871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Metric “Servers with Security Compliant Operating Systems” is not available to report. SC IT is implementing a configuration management </a:t>
            </a:r>
            <a:r>
              <a:rPr lang="en-US" sz="700" dirty="0" smtClean="0">
                <a:latin typeface="Arial"/>
                <a:ea typeface="ＭＳ Ｐゴシック"/>
                <a:sym typeface="Arial"/>
              </a:rPr>
              <a:t>compliance assessment </a:t>
            </a:r>
            <a:r>
              <a:rPr lang="en-US" sz="700" dirty="0">
                <a:latin typeface="Arial"/>
                <a:ea typeface="ＭＳ Ｐゴシック"/>
                <a:sym typeface="Arial"/>
              </a:rPr>
              <a:t>solution. This solution is planned to be in production by 12/31/2016. Reporting on compliance of production servers will commence in Q1 2017.</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123473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017447665"/>
              </p:ext>
            </p:extLst>
          </p:nvPr>
        </p:nvGraphicFramePr>
        <p:xfrm>
          <a:off x="365786" y="718658"/>
          <a:ext cx="8863940" cy="4760262"/>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September 31;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sng"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sng"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sng"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sng"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sng"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sng"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sng"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continues to be in breach with 7 master obligors in September.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sng" strike="noStrike" dirty="0" smtClean="0">
                          <a:solidFill>
                            <a:srgbClr val="000000"/>
                          </a:solidFill>
                          <a:effectLst/>
                          <a:latin typeface="Arial" panose="020B0604020202020204" pitchFamily="34" charset="0"/>
                          <a:cs typeface="Arial" panose="020B0604020202020204" pitchFamily="34" charset="0"/>
                        </a:rPr>
                        <a:t>SHUSA metrics are within appetite. </a:t>
                      </a:r>
                      <a:r>
                        <a:rPr lang="en-US" sz="900" b="0" i="0" u="none" strike="noStrike" dirty="0" smtClean="0">
                          <a:solidFill>
                            <a:srgbClr val="000000"/>
                          </a:solidFill>
                          <a:effectLst/>
                          <a:latin typeface="Arial" panose="020B0604020202020204" pitchFamily="34" charset="0"/>
                          <a:cs typeface="Arial" panose="020B0604020202020204" pitchFamily="34" charset="0"/>
                        </a:rPr>
                        <a:t>However, due to SC CFP in Orange status, the overall status is set to Red until resolved.</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SC 8K with financial statement information was filed on 9/23/16. SC intends to file restated financials by Oct 31, 2016. As such, liquidity risk rating has dropped from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to </a:t>
                      </a:r>
                      <a:r>
                        <a:rPr lang="en-US" sz="900" b="1" i="0" u="none" strike="noStrike" baseline="0" dirty="0" smtClean="0">
                          <a:solidFill>
                            <a:srgbClr val="FFC000"/>
                          </a:solidFill>
                          <a:effectLst/>
                          <a:latin typeface="Arial" panose="020B0604020202020204" pitchFamily="34" charset="0"/>
                          <a:cs typeface="Arial" panose="020B0604020202020204" pitchFamily="34" charset="0"/>
                        </a:rPr>
                        <a:t>Amber</a:t>
                      </a:r>
                      <a:endParaRPr lang="en-US" sz="900" b="1" i="0" u="none" strike="noStrike" dirty="0" smtClean="0">
                        <a:solidFill>
                          <a:srgbClr val="FFC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sng" strike="noStrike" dirty="0" smtClean="0">
                          <a:solidFill>
                            <a:srgbClr val="000000"/>
                          </a:solidFill>
                          <a:effectLst/>
                          <a:latin typeface="Arial" panose="020B0604020202020204" pitchFamily="34" charset="0"/>
                          <a:cs typeface="Arial" panose="020B0604020202020204" pitchFamily="34" charset="0"/>
                        </a:rPr>
                        <a:t>Metrics within appetite.</a:t>
                      </a:r>
                      <a:r>
                        <a:rPr lang="en-US" sz="9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900" b="1" i="0" u="sng" strike="noStrike" baseline="0" dirty="0" smtClean="0">
                          <a:solidFill>
                            <a:schemeClr val="accent1">
                              <a:lumMod val="75000"/>
                            </a:schemeClr>
                          </a:solidFill>
                          <a:effectLst/>
                          <a:latin typeface="Arial" panose="020B0604020202020204" pitchFamily="34" charset="0"/>
                          <a:cs typeface="Arial" panose="020B0604020202020204" pitchFamily="34" charset="0"/>
                        </a:rPr>
                        <a:t>All metrics subject to financial restatement.  2016 Mid-Cycle results meet all Capital Policy limits.  </a:t>
                      </a:r>
                      <a:endParaRPr lang="en-US" sz="900" b="1" i="0" u="sng" strike="noStrike" dirty="0">
                        <a:solidFill>
                          <a:schemeClr val="accent1">
                            <a:lumMod val="75000"/>
                          </a:schemeClr>
                        </a:solidFill>
                        <a:effectLst/>
                        <a:latin typeface="Arial" panose="020B0604020202020204" pitchFamily="34" charset="0"/>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sng"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sng" strike="noStrike" dirty="0" smtClean="0">
                          <a:solidFill>
                            <a:srgbClr val="000000"/>
                          </a:solidFill>
                          <a:effectLst/>
                          <a:latin typeface="Arial" panose="020B0604020202020204" pitchFamily="34" charset="0"/>
                          <a:cs typeface="Arial" panose="020B0604020202020204" pitchFamily="34" charset="0"/>
                        </a:rPr>
                        <a:t>Metrics</a:t>
                      </a:r>
                      <a:r>
                        <a:rPr lang="en-US" sz="9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900" b="0" i="0" u="sng"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sng"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sng" strike="noStrike" dirty="0" smtClean="0">
                          <a:solidFill>
                            <a:srgbClr val="000000"/>
                          </a:solidFill>
                          <a:effectLst/>
                          <a:latin typeface="Arial" panose="020B0604020202020204" pitchFamily="34" charset="0"/>
                          <a:cs typeface="Arial" panose="020B0604020202020204" pitchFamily="34" charset="0"/>
                        </a:rPr>
                        <a:t>Metrics</a:t>
                      </a:r>
                      <a:r>
                        <a:rPr lang="en-US" sz="9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900" b="0" i="0" u="sng"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sng"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086579" y="5806658"/>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
        <p:nvSpPr>
          <p:cNvPr id="2" name="Rectangle 1"/>
          <p:cNvSpPr/>
          <p:nvPr/>
        </p:nvSpPr>
        <p:spPr>
          <a:xfrm>
            <a:off x="8340485" y="7879"/>
            <a:ext cx="1262303" cy="559585"/>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anose="020B0604020202020204" pitchFamily="34" charset="0"/>
                <a:cs typeface="Arial" panose="020B0604020202020204" pitchFamily="34" charset="0"/>
              </a:rPr>
              <a:t>Pending update</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14942004"/>
              </p:ext>
            </p:extLst>
          </p:nvPr>
        </p:nvGraphicFramePr>
        <p:xfrm>
          <a:off x="352427" y="486643"/>
          <a:ext cx="8886577" cy="2423160"/>
        </p:xfrm>
        <a:graphic>
          <a:graphicData uri="http://schemas.openxmlformats.org/drawingml/2006/table">
            <a:tbl>
              <a:tblPr firstRow="1" bandRow="1"/>
              <a:tblGrid>
                <a:gridCol w="733207"/>
                <a:gridCol w="826822"/>
                <a:gridCol w="1256229"/>
                <a:gridCol w="857829"/>
                <a:gridCol w="857829"/>
                <a:gridCol w="857829"/>
                <a:gridCol w="605504"/>
                <a:gridCol w="624678"/>
                <a:gridCol w="2266650"/>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Sep-16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7</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3822917394"/>
              </p:ext>
            </p:extLst>
          </p:nvPr>
        </p:nvGraphicFramePr>
        <p:xfrm>
          <a:off x="352426" y="2767468"/>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8340485" y="7879"/>
            <a:ext cx="1262303" cy="559585"/>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anose="020B0604020202020204" pitchFamily="34" charset="0"/>
                <a:cs typeface="Arial" panose="020B0604020202020204" pitchFamily="34" charset="0"/>
              </a:rPr>
              <a:t>Pending update</a:t>
            </a:r>
          </a:p>
        </p:txBody>
      </p:sp>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33977406"/>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13.72%</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17.10%</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12.34%</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15.28%</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p>
          <a:p>
            <a:pPr marL="228600" indent="-228600" algn="l" eaLnBrk="1" hangingPunct="1">
              <a:lnSpc>
                <a:spcPct val="100000"/>
              </a:lnSpc>
              <a:spcBef>
                <a:spcPts val="0"/>
              </a:spcBef>
              <a:spcAft>
                <a:spcPts val="0"/>
              </a:spcAft>
              <a:buAutoNum type="arabicPeriod"/>
            </a:pPr>
            <a:r>
              <a:rPr lang="en-US" sz="700" dirty="0" smtClean="0">
                <a:solidFill>
                  <a:srgbClr val="000000"/>
                </a:solidFill>
                <a:ea typeface="ＭＳ Ｐゴシック"/>
              </a:rPr>
              <a:t>.All </a:t>
            </a:r>
            <a:r>
              <a:rPr lang="en-US" sz="700" dirty="0">
                <a:solidFill>
                  <a:srgbClr val="000000"/>
                </a:solidFill>
                <a:ea typeface="ＭＳ Ｐゴシック"/>
              </a:rPr>
              <a:t>metrics subject to financial restatement</a:t>
            </a:r>
            <a:endParaRPr lang="en-US" sz="700" dirty="0">
              <a:solidFill>
                <a:srgbClr val="000000"/>
              </a:solidFill>
              <a:ea typeface="ＭＳ Ｐゴシック"/>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306048231"/>
              </p:ext>
            </p:extLst>
          </p:nvPr>
        </p:nvGraphicFramePr>
        <p:xfrm>
          <a:off x="348433" y="704215"/>
          <a:ext cx="8906197" cy="5284724"/>
        </p:xfrm>
        <a:graphic>
          <a:graphicData uri="http://schemas.openxmlformats.org/drawingml/2006/table">
            <a:tbl>
              <a:tblPr firstRow="1" bandRow="1"/>
              <a:tblGrid>
                <a:gridCol w="988618"/>
                <a:gridCol w="2424020"/>
                <a:gridCol w="801898"/>
                <a:gridCol w="703525"/>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$37.8</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$36.8B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0.25%</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8.40%</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8.34%</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4.34%</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4.28%</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5.51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5.49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7</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5.18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5.07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4.38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4.43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8.28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a:solidFill>
                            <a:srgbClr val="000000"/>
                          </a:solidFill>
                          <a:effectLst/>
                          <a:latin typeface="Arial" panose="020B0604020202020204" pitchFamily="34" charset="0"/>
                          <a:cs typeface="Arial" panose="020B0604020202020204" pitchFamily="34" charset="0"/>
                        </a:rPr>
                        <a:t>8.32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10.56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2.53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2.61B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19.54%</a:t>
                      </a:r>
                      <a:endParaRPr lang="en-US" sz="1000" b="1" kern="1200" noProof="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TBD</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618358905"/>
              </p:ext>
            </p:extLst>
          </p:nvPr>
        </p:nvGraphicFramePr>
        <p:xfrm>
          <a:off x="348436" y="704215"/>
          <a:ext cx="8906193" cy="4774560"/>
        </p:xfrm>
        <a:graphic>
          <a:graphicData uri="http://schemas.openxmlformats.org/drawingml/2006/table">
            <a:tbl>
              <a:tblPr firstRow="1" bandRow="1"/>
              <a:tblGrid>
                <a:gridCol w="995626"/>
                <a:gridCol w="2555930"/>
                <a:gridCol w="690991"/>
                <a:gridCol w="705853"/>
                <a:gridCol w="839593"/>
                <a:gridCol w="839593"/>
                <a:gridCol w="83959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1.41%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184%</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107%</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-1.8%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 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TBD</a:t>
                      </a:r>
                      <a:endParaRPr lang="en-US" sz="1000" b="1"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21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6 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5</a:t>
                      </a:r>
                      <a:endParaRPr lang="en-US" sz="1000" b="1"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19</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360007"/>
            <a:ext cx="5305757" cy="741229"/>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a:t>
            </a:r>
            <a:r>
              <a:rPr lang="en-US" sz="700" dirty="0" smtClean="0">
                <a:latin typeface="Arial"/>
                <a:ea typeface="ＭＳ Ｐゴシック"/>
              </a:rPr>
              <a:t>2015</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1423771318"/>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(1/3)</a:t>
            </a:r>
            <a:endParaRPr lang="en-GB" sz="2000" b="1" dirty="0"/>
          </a:p>
        </p:txBody>
      </p:sp>
      <p:graphicFrame>
        <p:nvGraphicFramePr>
          <p:cNvPr id="17" name="Table 16"/>
          <p:cNvGraphicFramePr>
            <a:graphicFrameLocks noGrp="1"/>
          </p:cNvGraphicFramePr>
          <p:nvPr>
            <p:extLst>
              <p:ext uri="{D42A27DB-BD31-4B8C-83A1-F6EECF244321}">
                <p14:modId xmlns:p14="http://schemas.microsoft.com/office/powerpoint/2010/main" val="1275649554"/>
              </p:ext>
            </p:extLst>
          </p:nvPr>
        </p:nvGraphicFramePr>
        <p:xfrm>
          <a:off x="350838" y="686275"/>
          <a:ext cx="8891847" cy="11125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Loss impact on trading portfolio</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GCB Concentration Risk</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$128M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0645507"/>
              </p:ext>
            </p:extLst>
          </p:nvPr>
        </p:nvGraphicFramePr>
        <p:xfrm>
          <a:off x="348863" y="2073675"/>
          <a:ext cx="8891847" cy="333756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100" b="0" kern="0" dirty="0" smtClean="0">
                          <a:solidFill>
                            <a:schemeClr val="tx1"/>
                          </a:solidFill>
                          <a:latin typeface="Arial" panose="020B0604020202020204" pitchFamily="34" charset="0"/>
                          <a:ea typeface="+mn-ea"/>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-370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Jump to Default Top 5 over CET1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kern="0" dirty="0" smtClean="0">
                          <a:solidFill>
                            <a:schemeClr val="tx1"/>
                          </a:solidFill>
                          <a:latin typeface="Arial" panose="020B0604020202020204" pitchFamily="34" charset="0"/>
                          <a:cs typeface="Arial" panose="020B0604020202020204" pitchFamily="34" charset="0"/>
                        </a:rPr>
                        <a:t>-120</a:t>
                      </a:r>
                      <a:r>
                        <a:rPr lang="en-US" sz="1100" b="0" kern="0" baseline="0" dirty="0" smtClean="0">
                          <a:solidFill>
                            <a:schemeClr val="tx1"/>
                          </a:solidFill>
                          <a:latin typeface="Arial" panose="020B0604020202020204" pitchFamily="34" charset="0"/>
                          <a:cs typeface="Arial" panose="020B0604020202020204" pitchFamily="34" charset="0"/>
                        </a:rPr>
                        <a:t> </a:t>
                      </a:r>
                      <a:r>
                        <a:rPr lang="en-US" sz="1100" b="0" kern="0" dirty="0" smtClean="0">
                          <a:solidFill>
                            <a:schemeClr val="tx1"/>
                          </a:solidFill>
                          <a:latin typeface="Arial" panose="020B0604020202020204" pitchFamily="34" charset="0"/>
                          <a:cs typeface="Arial" panose="020B0604020202020204" pitchFamily="34" charset="0"/>
                        </a:rPr>
                        <a:t>bps </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Impact of CVA stress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-$3.2M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Op Risk stressed</a:t>
                      </a:r>
                      <a:r>
                        <a:rPr lang="en-US" sz="1100" baseline="0" dirty="0" smtClean="0">
                          <a:effectLst/>
                          <a:latin typeface="Arial" panose="020B0604020202020204" pitchFamily="34" charset="0"/>
                          <a:ea typeface="Calibri"/>
                          <a:cs typeface="Arial" panose="020B0604020202020204" pitchFamily="34" charset="0"/>
                        </a:rPr>
                        <a:t> losses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31.6%</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12.24%</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10.25%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10.41%</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6.55%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11.45%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100" b="0" strike="noStrike"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9.03%</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Rectangle 5"/>
          <p:cNvSpPr/>
          <p:nvPr/>
        </p:nvSpPr>
        <p:spPr>
          <a:xfrm>
            <a:off x="8340485" y="7879"/>
            <a:ext cx="1262303" cy="559585"/>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P</a:t>
            </a:r>
            <a:r>
              <a:rPr lang="en-US" sz="1200" dirty="0" smtClean="0">
                <a:solidFill>
                  <a:schemeClr val="tx1"/>
                </a:solidFill>
                <a:latin typeface="Arial" panose="020B0604020202020204" pitchFamily="34" charset="0"/>
                <a:cs typeface="Arial" panose="020B0604020202020204" pitchFamily="34" charset="0"/>
              </a:rPr>
              <a:t>ending update</a:t>
            </a:r>
          </a:p>
        </p:txBody>
      </p:sp>
    </p:spTree>
    <p:extLst>
      <p:ext uri="{BB962C8B-B14F-4D97-AF65-F5344CB8AC3E}">
        <p14:creationId xmlns:p14="http://schemas.microsoft.com/office/powerpoint/2010/main" val="159454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(2/3</a:t>
            </a:r>
            <a:r>
              <a:rPr lang="en-US" sz="2000" b="1" dirty="0"/>
              <a:t>)</a:t>
            </a:r>
            <a:endParaRPr lang="en-GB" sz="2000" b="1" dirty="0"/>
          </a:p>
        </p:txBody>
      </p:sp>
      <p:sp>
        <p:nvSpPr>
          <p:cNvPr id="15" name="Rectangle 14"/>
          <p:cNvSpPr/>
          <p:nvPr/>
        </p:nvSpPr>
        <p:spPr>
          <a:xfrm>
            <a:off x="8340485" y="7879"/>
            <a:ext cx="1262303" cy="559585"/>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P</a:t>
            </a:r>
            <a:r>
              <a:rPr lang="en-US" sz="1200" dirty="0" smtClean="0">
                <a:solidFill>
                  <a:schemeClr val="tx1"/>
                </a:solidFill>
                <a:latin typeface="Arial" panose="020B0604020202020204" pitchFamily="34" charset="0"/>
                <a:cs typeface="Arial" panose="020B0604020202020204" pitchFamily="34" charset="0"/>
              </a:rPr>
              <a:t>ending update</a:t>
            </a:r>
          </a:p>
        </p:txBody>
      </p:sp>
      <p:graphicFrame>
        <p:nvGraphicFramePr>
          <p:cNvPr id="6" name="Table 5"/>
          <p:cNvGraphicFramePr>
            <a:graphicFrameLocks noGrp="1"/>
          </p:cNvGraphicFramePr>
          <p:nvPr>
            <p:extLst>
              <p:ext uri="{D42A27DB-BD31-4B8C-83A1-F6EECF244321}">
                <p14:modId xmlns:p14="http://schemas.microsoft.com/office/powerpoint/2010/main" val="1241766311"/>
              </p:ext>
            </p:extLst>
          </p:nvPr>
        </p:nvGraphicFramePr>
        <p:xfrm>
          <a:off x="350838" y="1470025"/>
          <a:ext cx="8891847" cy="2834640"/>
        </p:xfrm>
        <a:graphic>
          <a:graphicData uri="http://schemas.openxmlformats.org/drawingml/2006/table">
            <a:tbl>
              <a:tblPr firstRow="1" bandRow="1"/>
              <a:tblGrid>
                <a:gridCol w="1297900"/>
                <a:gridCol w="2325179"/>
                <a:gridCol w="969557"/>
                <a:gridCol w="898114"/>
                <a:gridCol w="1133699"/>
                <a:gridCol w="1133699"/>
                <a:gridCol w="1133699"/>
              </a:tblGrid>
              <a:tr h="14710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0.32%</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TBD</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&gt;=11%</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TBD</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rgbClr val="000000"/>
                          </a:solidFill>
                          <a:effectLst/>
                          <a:latin typeface="Arial" panose="020B0604020202020204" pitchFamily="34" charset="0"/>
                          <a:ea typeface="+mn-ea"/>
                          <a:cs typeface="Arial" panose="020B0604020202020204" pitchFamily="34" charset="0"/>
                        </a:rPr>
                        <a:t>100.8%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TBD</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0489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TBD</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432178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29201</TotalTime>
  <Words>2443</Words>
  <Application>Microsoft Office PowerPoint</Application>
  <PresentationFormat>Custom</PresentationFormat>
  <Paragraphs>756</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1703</cp:revision>
  <cp:lastPrinted>2016-08-03T15:31:32Z</cp:lastPrinted>
  <dcterms:created xsi:type="dcterms:W3CDTF">2016-03-28T17:49:32Z</dcterms:created>
  <dcterms:modified xsi:type="dcterms:W3CDTF">2016-10-27T21:29:22Z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