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96" r:id="rId2"/>
    <p:sldId id="707" r:id="rId3"/>
    <p:sldId id="703" r:id="rId4"/>
    <p:sldId id="698" r:id="rId5"/>
    <p:sldId id="699" r:id="rId6"/>
    <p:sldId id="700" r:id="rId7"/>
    <p:sldId id="701" r:id="rId8"/>
    <p:sldId id="711" r:id="rId9"/>
    <p:sldId id="712" r:id="rId10"/>
    <p:sldId id="713"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DDD"/>
    <a:srgbClr val="FF0000"/>
    <a:srgbClr val="FFFFCC"/>
    <a:srgbClr val="FFCCCC"/>
    <a:srgbClr val="FCE0E2"/>
    <a:srgbClr val="008AB3"/>
    <a:srgbClr val="D7E4BD"/>
    <a:srgbClr val="BFBFB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0" autoAdjust="0"/>
    <p:restoredTop sz="99858" autoAdjust="0"/>
  </p:normalViewPr>
  <p:slideViewPr>
    <p:cSldViewPr snapToGrid="0" showGuides="1">
      <p:cViewPr>
        <p:scale>
          <a:sx n="80" d="100"/>
          <a:sy n="80" d="100"/>
        </p:scale>
        <p:origin x="-1458" y="138"/>
      </p:cViewPr>
      <p:guideLst>
        <p:guide orient="horz" pos="4083"/>
        <p:guide orient="horz" pos="1107"/>
        <p:guide orient="horz" pos="893"/>
        <p:guide pos="221"/>
        <p:guide pos="5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0</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72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2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28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6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2030070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6344"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4" r:id="rId8"/>
    <p:sldLayoutId id="2147483785"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51570" y="5974930"/>
            <a:ext cx="5327193" cy="277640"/>
          </a:xfrm>
          <a:prstGeom prst="rect">
            <a:avLst/>
          </a:prstGeom>
          <a:noFill/>
        </p:spPr>
        <p:txBody>
          <a:bodyPr wrap="square">
            <a:spAutoFit/>
          </a:bodyPr>
          <a:lstStyle/>
          <a:p>
            <a:pPr algn="l"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451568" y="174076"/>
            <a:ext cx="5887979" cy="277640"/>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48435" y="4349163"/>
            <a:ext cx="8550815"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55937" y="3313765"/>
            <a:ext cx="85508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September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ea typeface="MS PGothic" pitchFamily="34" charset="-128"/>
                <a:cs typeface="Arial" panose="020B0604020202020204" pitchFamily="34" charset="0"/>
              </a:rPr>
              <a:t>September 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947056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(3/3</a:t>
            </a:r>
            <a:r>
              <a:rPr lang="en-US" sz="2000" b="1" dirty="0"/>
              <a:t>)</a:t>
            </a:r>
            <a:endParaRPr lang="en-GB" sz="2000" b="1" dirty="0"/>
          </a:p>
        </p:txBody>
      </p:sp>
      <p:graphicFrame>
        <p:nvGraphicFramePr>
          <p:cNvPr id="8" name="Table 7"/>
          <p:cNvGraphicFramePr>
            <a:graphicFrameLocks noGrp="1"/>
          </p:cNvGraphicFramePr>
          <p:nvPr>
            <p:extLst>
              <p:ext uri="{D42A27DB-BD31-4B8C-83A1-F6EECF244321}">
                <p14:modId xmlns:p14="http://schemas.microsoft.com/office/powerpoint/2010/main" val="1039038153"/>
              </p:ext>
            </p:extLst>
          </p:nvPr>
        </p:nvGraphicFramePr>
        <p:xfrm>
          <a:off x="350838" y="923775"/>
          <a:ext cx="8891847" cy="49987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17">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strike="noStrike" baseline="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0.005</a:t>
                      </a:r>
                      <a:endParaRPr lang="en-US" sz="1100" b="1"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endParaRPr lang="en-US" sz="1100" b="0" dirty="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&gt;0.03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65.6</a:t>
                      </a:r>
                      <a:r>
                        <a:rPr lang="en-US" sz="1100" b="1" baseline="0" dirty="0" smtClean="0">
                          <a:solidFill>
                            <a:schemeClr val="tx1"/>
                          </a:solidFill>
                          <a:latin typeface="Arial" panose="020B0604020202020204" pitchFamily="34" charset="0"/>
                          <a:cs typeface="Arial" panose="020B0604020202020204" pitchFamily="34" charset="0"/>
                        </a:rPr>
                        <a:t>4 </a:t>
                      </a:r>
                      <a:r>
                        <a:rPr lang="en-US" sz="1100" b="1" dirty="0" smtClean="0">
                          <a:solidFill>
                            <a:schemeClr val="tx1"/>
                          </a:solidFill>
                          <a:latin typeface="Arial" panose="020B0604020202020204" pitchFamily="34" charset="0"/>
                          <a:cs typeface="Arial" panose="020B0604020202020204" pitchFamily="34" charset="0"/>
                        </a:rPr>
                        <a:t>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25</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&gt;12.00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19.75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7</a:t>
                      </a:r>
                      <a:r>
                        <a:rPr lang="en-US" sz="1100" b="0" baseline="0" dirty="0" smtClean="0">
                          <a:solidFill>
                            <a:schemeClr val="tx1"/>
                          </a:solidFill>
                          <a:latin typeface="Arial" panose="020B0604020202020204" pitchFamily="34" charset="0"/>
                          <a:cs typeface="Arial" panose="020B0604020202020204" pitchFamily="34" charset="0"/>
                        </a:rPr>
                        <a:t> bps</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&gt;6.00 bps</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baseline="0" dirty="0" smtClean="0">
                          <a:solidFill>
                            <a:schemeClr val="tx1"/>
                          </a:solidFill>
                          <a:latin typeface="Arial" panose="020B0604020202020204" pitchFamily="34" charset="0"/>
                          <a:cs typeface="Arial" panose="020B0604020202020204" pitchFamily="34" charset="0"/>
                        </a:rPr>
                        <a:t>Credit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22.88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Debit Card # Fraud Ratio</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strike="noStrike" baseline="0" dirty="0" smtClean="0">
                          <a:solidFill>
                            <a:schemeClr val="tx1"/>
                          </a:solidFill>
                          <a:latin typeface="Arial" panose="020B0604020202020204" pitchFamily="34" charset="0"/>
                          <a:cs typeface="Arial" panose="020B0604020202020204" pitchFamily="34" charset="0"/>
                        </a:rPr>
                        <a:t>22.4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&gt;25.00 bps</a:t>
                      </a:r>
                    </a:p>
                  </a:txBody>
                  <a:tcPr marL="48014" marR="48014"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Online Banking Fraud</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Applicable BUT NOT MEASURABLE</a:t>
                      </a: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&gt;=3</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100%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&lt;=99.50%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15.45%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20%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&gt;=15.00%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&gt;=5.00%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chemeClr val="tx1"/>
                          </a:solidFill>
                          <a:latin typeface="Arial" panose="020B0604020202020204" pitchFamily="34" charset="0"/>
                          <a:cs typeface="Arial" panose="020B0604020202020204" pitchFamily="34" charset="0"/>
                        </a:rPr>
                        <a:t>11</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0</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&gt;=6</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4683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rowSpan="2">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Monthly</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SBNA</a:t>
                      </a:r>
                      <a:endParaRPr lang="en-US" sz="1100" b="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97.98%</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97%</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&lt;=95%</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1"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8014" marR="48014">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&lt;=98.00%</a:t>
                      </a: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Footnote"/>
          <p:cNvSpPr/>
          <p:nvPr/>
        </p:nvSpPr>
        <p:spPr>
          <a:xfrm>
            <a:off x="2228517" y="620871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Metric “Servers with Security Compliant Operating Systems” is not available to report. SC IT is implementing a configuration management </a:t>
            </a:r>
            <a:r>
              <a:rPr lang="en-US" sz="700" dirty="0" smtClean="0">
                <a:latin typeface="Arial"/>
                <a:ea typeface="ＭＳ Ｐゴシック"/>
                <a:sym typeface="Arial"/>
              </a:rPr>
              <a:t>compliance assessment </a:t>
            </a:r>
            <a:r>
              <a:rPr lang="en-US" sz="700" dirty="0">
                <a:latin typeface="Arial"/>
                <a:ea typeface="ＭＳ Ｐゴシック"/>
                <a:sym typeface="Arial"/>
              </a:rPr>
              <a:t>solution. This solution is planned to be in production by 12/31/2016. Reporting on compliance of production servers will commence in Q1 2017.</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1234739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055072882"/>
              </p:ext>
            </p:extLst>
          </p:nvPr>
        </p:nvGraphicFramePr>
        <p:xfrm>
          <a:off x="365786" y="718658"/>
          <a:ext cx="8863940" cy="4760262"/>
        </p:xfrm>
        <a:graphic>
          <a:graphicData uri="http://schemas.openxmlformats.org/drawingml/2006/table">
            <a:tbl>
              <a:tblPr firstRow="1" bandRow="1">
                <a:tableStyleId>{5C22544A-7EE6-4342-B048-85BDC9FD1C3A}</a:tableStyleId>
              </a:tblPr>
              <a:tblGrid>
                <a:gridCol w="886394"/>
                <a:gridCol w="7977546"/>
              </a:tblGrid>
              <a:tr h="153770">
                <a:tc>
                  <a:txBody>
                    <a:bodyPr/>
                    <a:lstStyle/>
                    <a:p>
                      <a:pPr algn="ctr" fontAlgn="ctr"/>
                      <a:r>
                        <a:rPr lang="en-US" sz="105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5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5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1"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1" i="0" u="none" strike="noStrike" dirty="0" smtClean="0">
                          <a:solidFill>
                            <a:schemeClr val="tx1"/>
                          </a:solidFill>
                          <a:effectLst/>
                          <a:latin typeface="Arial" panose="020B0604020202020204" pitchFamily="34" charset="0"/>
                          <a:cs typeface="Arial" panose="020B0604020202020204" pitchFamily="34" charset="0"/>
                        </a:rPr>
                        <a:t>osses / Gross Margin </a:t>
                      </a:r>
                      <a:r>
                        <a:rPr lang="en-US" sz="900" b="0" i="0" u="none" strike="noStrike" dirty="0" smtClean="0">
                          <a:solidFill>
                            <a:schemeClr val="tx1"/>
                          </a:solidFill>
                          <a:effectLst/>
                          <a:latin typeface="Arial" panose="020B0604020202020204" pitchFamily="34" charset="0"/>
                          <a:cs typeface="Arial" panose="020B0604020202020204" pitchFamily="34" charset="0"/>
                        </a:rPr>
                        <a:t>reaches</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2.31% above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limit by 0.31%. </a:t>
                      </a:r>
                      <a:r>
                        <a:rPr lang="en-US" sz="900" b="0" i="0" u="none" strike="noStrike" dirty="0" smtClean="0">
                          <a:solidFill>
                            <a:srgbClr val="000000"/>
                          </a:solidFill>
                          <a:effectLst/>
                          <a:latin typeface="Arial" panose="020B0604020202020204" pitchFamily="34" charset="0"/>
                          <a:cs typeface="Arial" panose="020B0604020202020204" pitchFamily="34" charset="0"/>
                        </a:rPr>
                        <a:t>The limit breach driver is an SBNA loss provision of $104MM related to the STARS event which is under evaluation to determine if it should be classified as an operational risk loss. ORMC to establish Working Group to analyze root cause and common control failures of significant and material events.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900" b="1" i="0" u="none" strike="noStrike" dirty="0" smtClean="0">
                          <a:solidFill>
                            <a:srgbClr val="000000"/>
                          </a:solidFill>
                          <a:effectLst/>
                          <a:latin typeface="Arial" panose="020B0604020202020204" pitchFamily="34" charset="0"/>
                          <a:cs typeface="Arial" panose="020B0604020202020204" pitchFamily="34" charset="0"/>
                        </a:rPr>
                        <a:t>SHUSA</a:t>
                      </a:r>
                      <a:r>
                        <a:rPr lang="en-US" sz="900" b="0" i="0" u="none" strike="noStrike" dirty="0" smtClean="0">
                          <a:solidFill>
                            <a:srgbClr val="000000"/>
                          </a:solidFill>
                          <a:effectLst/>
                          <a:latin typeface="Arial" panose="020B0604020202020204" pitchFamily="34" charset="0"/>
                          <a:cs typeface="Arial" panose="020B0604020202020204" pitchFamily="34" charset="0"/>
                        </a:rPr>
                        <a:t>: 13 MR(I)As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of September 31; </a:t>
                      </a:r>
                      <a:r>
                        <a:rPr lang="en-US" sz="900" b="0" i="0" u="none" strike="noStrike" dirty="0" smtClean="0">
                          <a:solidFill>
                            <a:srgbClr val="000000"/>
                          </a:solidFill>
                          <a:effectLst/>
                          <a:latin typeface="Arial" panose="020B0604020202020204" pitchFamily="34" charset="0"/>
                          <a:cs typeface="Arial" panose="020B0604020202020204" pitchFamily="34" charset="0"/>
                        </a:rPr>
                        <a:t>CART</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900" b="1" i="0" u="none" strike="noStrike" baseline="30000"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9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9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Credit</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9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continues to be in breach with 7 master obligors in September.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46866">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SHUSA metrics are within appetite. However, due to SC CFP in Orange status, the overall status is set to </a:t>
                      </a:r>
                      <a:r>
                        <a:rPr lang="en-US" sz="900" b="1" i="0" u="none" strike="noStrike" dirty="0" smtClean="0">
                          <a:solidFill>
                            <a:srgbClr val="FFC000"/>
                          </a:solidFill>
                          <a:effectLst/>
                          <a:latin typeface="Arial" panose="020B0604020202020204" pitchFamily="34" charset="0"/>
                          <a:cs typeface="Arial" panose="020B0604020202020204" pitchFamily="34" charset="0"/>
                        </a:rPr>
                        <a:t>Amber</a:t>
                      </a:r>
                      <a:r>
                        <a:rPr lang="en-US" sz="900" b="0" i="0" u="none" strike="noStrike" dirty="0" smtClean="0">
                          <a:solidFill>
                            <a:srgbClr val="000000"/>
                          </a:solidFill>
                          <a:effectLst/>
                          <a:latin typeface="Arial" panose="020B0604020202020204" pitchFamily="34" charset="0"/>
                          <a:cs typeface="Arial" panose="020B0604020202020204" pitchFamily="34" charset="0"/>
                        </a:rPr>
                        <a:t> until resolved.</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SC 8K with financial statement information was filed on 9/23/16. SC intends to file restated financials by Oct 31, 2016. As such, liquidity risk rating has dropped from </a:t>
                      </a:r>
                      <a:r>
                        <a:rPr lang="en-US" sz="9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to </a:t>
                      </a:r>
                      <a:r>
                        <a:rPr lang="en-US" sz="900" b="1" i="0" u="none" strike="noStrike" baseline="0" dirty="0" smtClean="0">
                          <a:solidFill>
                            <a:srgbClr val="FFC000"/>
                          </a:solidFill>
                          <a:effectLst/>
                          <a:latin typeface="Arial" panose="020B0604020202020204" pitchFamily="34" charset="0"/>
                          <a:cs typeface="Arial" panose="020B0604020202020204" pitchFamily="34" charset="0"/>
                        </a:rPr>
                        <a:t>Amber</a:t>
                      </a:r>
                      <a:endParaRPr lang="en-US" sz="900" b="1" i="0" u="none" strike="noStrike" dirty="0" smtClean="0">
                        <a:solidFill>
                          <a:srgbClr val="FFC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Capital </a:t>
                      </a:r>
                      <a:r>
                        <a:rPr lang="en-US" sz="9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TBD</a:t>
                      </a:r>
                      <a:endParaRPr lang="en-US" sz="900" b="1" i="0" u="none" strike="noStrike" dirty="0">
                        <a:solidFill>
                          <a:schemeClr val="accent1">
                            <a:lumMod val="75000"/>
                          </a:schemeClr>
                        </a:solidFill>
                        <a:effectLst/>
                        <a:latin typeface="Arial" panose="020B0604020202020204" pitchFamily="34" charset="0"/>
                        <a:cs typeface="Arial" panose="020B0604020202020204" pitchFamily="34" charset="0"/>
                      </a:endParaRPr>
                    </a:p>
                  </a:txBody>
                  <a:tcPr marL="96028" marR="960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Residual </a:t>
                      </a:r>
                      <a:r>
                        <a:rPr lang="en-US" sz="9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61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MTM </a:t>
                      </a:r>
                      <a:r>
                        <a:rPr lang="en-US" sz="9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900" b="0" i="0" u="none" strike="noStrike" dirty="0" smtClean="0">
                          <a:solidFill>
                            <a:srgbClr val="000000"/>
                          </a:solidFill>
                          <a:effectLst/>
                          <a:latin typeface="Arial" panose="020B0604020202020204" pitchFamily="34" charset="0"/>
                          <a:cs typeface="Arial" panose="020B0604020202020204" pitchFamily="34" charset="0"/>
                        </a:rPr>
                        <a:t>Metrics</a:t>
                      </a:r>
                      <a:r>
                        <a:rPr lang="en-US" sz="9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9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18394">
                <a:tc>
                  <a:txBody>
                    <a:body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Model</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9"/>
            <a:ext cx="9336044" cy="357021"/>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r>
              <a:rPr lang="en-US" dirty="0"/>
              <a:t>2. Risk Appetite Statement Dashboard</a:t>
            </a:r>
          </a:p>
        </p:txBody>
      </p:sp>
      <p:grpSp>
        <p:nvGrpSpPr>
          <p:cNvPr id="154" name="Group 153"/>
          <p:cNvGrpSpPr/>
          <p:nvPr/>
        </p:nvGrpSpPr>
        <p:grpSpPr>
          <a:xfrm>
            <a:off x="365785" y="6636117"/>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2920324" y="5509775"/>
            <a:ext cx="6330762" cy="198196"/>
          </a:xfrm>
          <a:prstGeom prst="rect">
            <a:avLst/>
          </a:prstGeom>
        </p:spPr>
        <p:txBody>
          <a:bodyPr wrap="square">
            <a:spAutoFit/>
          </a:bodyPr>
          <a:lstStyle/>
          <a:p>
            <a:pPr algn="l"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412116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14942004"/>
              </p:ext>
            </p:extLst>
          </p:nvPr>
        </p:nvGraphicFramePr>
        <p:xfrm>
          <a:off x="352427" y="486643"/>
          <a:ext cx="8886577" cy="2423160"/>
        </p:xfrm>
        <a:graphic>
          <a:graphicData uri="http://schemas.openxmlformats.org/drawingml/2006/table">
            <a:tbl>
              <a:tblPr firstRow="1" bandRow="1"/>
              <a:tblGrid>
                <a:gridCol w="733207"/>
                <a:gridCol w="826822"/>
                <a:gridCol w="1256229"/>
                <a:gridCol w="857829"/>
                <a:gridCol w="857829"/>
                <a:gridCol w="857829"/>
                <a:gridCol w="605504"/>
                <a:gridCol w="624678"/>
                <a:gridCol w="2266650"/>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Sep-16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Aug-16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Jul-16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13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900" b="1" dirty="0" smtClean="0">
                          <a:latin typeface="Arial" panose="020B0604020202020204" pitchFamily="34" charset="0"/>
                          <a:cs typeface="Arial" panose="020B0604020202020204" pitchFamily="34" charset="0"/>
                        </a:rPr>
                        <a:t>23</a:t>
                      </a:r>
                    </a:p>
                  </a:txBody>
                  <a:tcPr marL="18288" marR="18288" marT="18288" marB="1828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N/A</a:t>
                      </a:r>
                      <a:endParaRPr lang="en-US" sz="900" b="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b="0" dirty="0" smtClean="0">
                          <a:latin typeface="Arial" panose="020B0604020202020204" pitchFamily="34" charset="0"/>
                          <a:cs typeface="Arial" panose="020B0604020202020204" pitchFamily="34" charset="0"/>
                        </a:rPr>
                        <a:t>&gt;0</a:t>
                      </a:r>
                      <a:endParaRPr lang="en-US" sz="900" b="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9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baseline="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dirty="0" smtClean="0">
                          <a:solidFill>
                            <a:schemeClr val="tx1"/>
                          </a:solidFill>
                          <a:latin typeface="Arial" panose="020B0604020202020204" pitchFamily="34" charset="0"/>
                          <a:cs typeface="Arial" panose="020B0604020202020204" pitchFamily="34" charset="0"/>
                        </a:rPr>
                        <a:t>Obligor</a:t>
                      </a:r>
                      <a:r>
                        <a:rPr lang="en-US" sz="900" b="0" i="0" baseline="0" dirty="0" smtClean="0">
                          <a:solidFill>
                            <a:schemeClr val="tx1"/>
                          </a:solidFill>
                          <a:latin typeface="Arial" panose="020B0604020202020204" pitchFamily="34" charset="0"/>
                          <a:cs typeface="Arial" panose="020B0604020202020204" pitchFamily="34" charset="0"/>
                        </a:rPr>
                        <a:t> Rating Exposure</a:t>
                      </a:r>
                      <a:r>
                        <a:rPr lang="en-US" sz="900" b="0" i="0" baseline="30000" dirty="0" smtClean="0">
                          <a:solidFill>
                            <a:schemeClr val="tx1"/>
                          </a:solidFill>
                          <a:latin typeface="Arial" panose="020B0604020202020204" pitchFamily="34" charset="0"/>
                          <a:cs typeface="Arial" panose="020B0604020202020204" pitchFamily="34" charset="0"/>
                        </a:rPr>
                        <a:t>1</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7</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smtClean="0">
                          <a:solidFill>
                            <a:srgbClr val="000000"/>
                          </a:solidFill>
                          <a:effectLst/>
                          <a:latin typeface="Arial" panose="020B0604020202020204" pitchFamily="34" charset="0"/>
                          <a:cs typeface="Arial" panose="020B0604020202020204" pitchFamily="34" charset="0"/>
                        </a:rPr>
                        <a:t>5</a:t>
                      </a:r>
                      <a:endParaRPr lang="en-US" sz="9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900" b="1"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&gt;0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This metric is expected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566315"/>
            <a:ext cx="8903637" cy="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endParaRPr lang="en-US" sz="700" dirty="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smtClean="0">
                <a:latin typeface="Arial"/>
                <a:ea typeface="ＭＳ Ｐゴシック"/>
                <a:sym typeface="Arial"/>
              </a:rPr>
              <a:t># </a:t>
            </a:r>
            <a:r>
              <a:rPr lang="en-US" sz="700" dirty="0">
                <a:latin typeface="Arial"/>
                <a:ea typeface="ＭＳ Ｐゴシック"/>
                <a:sym typeface="Arial"/>
              </a:rPr>
              <a:t>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smtClean="0">
              <a:latin typeface="Arial" panose="020B0604020202020204" pitchFamily="34" charset="0"/>
              <a:ea typeface="MS PGothic" pitchFamily="34" charset="-128"/>
              <a:cs typeface="Arial" panose="020B0604020202020204" pitchFamily="34" charset="0"/>
              <a:sym typeface="Arial"/>
            </a:endParaRPr>
          </a:p>
          <a:p>
            <a:pPr marL="228600" lvl="1" indent="-228600" algn="l">
              <a:buFontTx/>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endParaRPr lang="en-US" sz="700" dirty="0">
              <a:ea typeface="ＭＳ Ｐゴシック"/>
            </a:endParaRPr>
          </a:p>
        </p:txBody>
      </p:sp>
      <p:graphicFrame>
        <p:nvGraphicFramePr>
          <p:cNvPr id="7" name="Table 6"/>
          <p:cNvGraphicFramePr>
            <a:graphicFrameLocks noGrp="1"/>
          </p:cNvGraphicFramePr>
          <p:nvPr>
            <p:extLst>
              <p:ext uri="{D42A27DB-BD31-4B8C-83A1-F6EECF244321}">
                <p14:modId xmlns:p14="http://schemas.microsoft.com/office/powerpoint/2010/main" val="3822917394"/>
              </p:ext>
            </p:extLst>
          </p:nvPr>
        </p:nvGraphicFramePr>
        <p:xfrm>
          <a:off x="352426" y="2767468"/>
          <a:ext cx="8877299" cy="1097280"/>
        </p:xfrm>
        <a:graphic>
          <a:graphicData uri="http://schemas.openxmlformats.org/drawingml/2006/table">
            <a:tbl>
              <a:tblPr firstRow="1" bandRow="1"/>
              <a:tblGrid>
                <a:gridCol w="732442"/>
                <a:gridCol w="825959"/>
                <a:gridCol w="1254917"/>
                <a:gridCol w="856933"/>
                <a:gridCol w="856933"/>
                <a:gridCol w="856933"/>
                <a:gridCol w="604872"/>
                <a:gridCol w="624026"/>
                <a:gridCol w="2264284"/>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Entity</a:t>
                      </a:r>
                      <a:r>
                        <a:rPr lang="en-US" sz="900" b="1" baseline="0" dirty="0" smtClean="0">
                          <a:solidFill>
                            <a:schemeClr val="tx1"/>
                          </a:solidFill>
                          <a:latin typeface="Arial" panose="020B0604020202020204" pitchFamily="34" charset="0"/>
                          <a:cs typeface="Arial" panose="020B0604020202020204" pitchFamily="34" charset="0"/>
                        </a:rPr>
                        <a:t> / </a:t>
                      </a:r>
                      <a:r>
                        <a:rPr lang="en-US" sz="900" b="1" dirty="0" smtClean="0">
                          <a:solidFill>
                            <a:schemeClr val="tx1"/>
                          </a:solidFill>
                          <a:latin typeface="Arial" panose="020B0604020202020204" pitchFamily="34" charset="0"/>
                          <a:cs typeface="Arial" panose="020B0604020202020204" pitchFamily="34" charset="0"/>
                        </a:rPr>
                        <a:t>portfolio</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Risk Type</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900" b="1" dirty="0" smtClean="0">
                          <a:solidFill>
                            <a:schemeClr val="tx1"/>
                          </a:solidFill>
                          <a:latin typeface="Arial" panose="020B0604020202020204" pitchFamily="34" charset="0"/>
                          <a:cs typeface="Arial" panose="020B0604020202020204" pitchFamily="34" charset="0"/>
                        </a:rPr>
                        <a:t>Metrics</a:t>
                      </a:r>
                      <a:endParaRPr lang="en-US" sz="900" b="1" dirty="0">
                        <a:solidFill>
                          <a:schemeClr val="tx1"/>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Action Plan</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9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9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900" b="0" i="0" u="none" strike="noStrike" dirty="0" smtClean="0">
                          <a:solidFill>
                            <a:schemeClr val="tx1"/>
                          </a:solidFill>
                          <a:effectLst/>
                          <a:latin typeface="Arial" panose="020B0604020202020204" pitchFamily="34" charset="0"/>
                          <a:cs typeface="Arial" panose="020B0604020202020204" pitchFamily="34" charset="0"/>
                        </a:rPr>
                        <a:t>osses / </a:t>
                      </a:r>
                      <a:br>
                        <a:rPr lang="en-US" sz="900" b="0" i="0" u="none" strike="noStrike" dirty="0" smtClean="0">
                          <a:solidFill>
                            <a:schemeClr val="tx1"/>
                          </a:solidFill>
                          <a:effectLst/>
                          <a:latin typeface="Arial" panose="020B0604020202020204" pitchFamily="34" charset="0"/>
                          <a:cs typeface="Arial" panose="020B0604020202020204" pitchFamily="34" charset="0"/>
                        </a:rPr>
                      </a:br>
                      <a:r>
                        <a:rPr lang="en-US" sz="900" b="0" i="0" u="none" strike="noStrike" dirty="0" smtClean="0">
                          <a:solidFill>
                            <a:schemeClr val="tx1"/>
                          </a:solidFill>
                          <a:effectLst/>
                          <a:latin typeface="Arial" panose="020B0604020202020204" pitchFamily="34" charset="0"/>
                          <a:cs typeface="Arial" panose="020B0604020202020204" pitchFamily="34" charset="0"/>
                        </a:rPr>
                        <a:t>Gross Margin</a:t>
                      </a:r>
                      <a:endParaRPr lang="en-US" sz="900" b="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900" b="1" dirty="0" smtClean="0">
                          <a:latin typeface="Arial" panose="020B0604020202020204" pitchFamily="34" charset="0"/>
                          <a:cs typeface="Arial" panose="020B0604020202020204" pitchFamily="34" charset="0"/>
                        </a:rPr>
                        <a:t>2.31%</a:t>
                      </a:r>
                    </a:p>
                  </a:txBody>
                  <a:tcPr marL="18288" marR="18288" marT="18288" marB="1828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9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&gt;=1.5%</a:t>
                      </a:r>
                      <a:endParaRPr lang="en-US" sz="900" dirty="0">
                        <a:latin typeface="Arial" panose="020B0604020202020204" pitchFamily="34" charset="0"/>
                        <a:cs typeface="Arial" panose="020B0604020202020204" pitchFamily="34" charset="0"/>
                      </a:endParaRPr>
                    </a:p>
                  </a:txBody>
                  <a:tcPr marL="18288" marR="18288" marT="18288" marB="18288"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900" dirty="0" smtClean="0">
                          <a:latin typeface="Arial" panose="020B0604020202020204" pitchFamily="34" charset="0"/>
                          <a:cs typeface="Arial" panose="020B0604020202020204" pitchFamily="34" charset="0"/>
                        </a:rPr>
                        <a:t>&gt;=2.0%</a:t>
                      </a:r>
                      <a:endParaRPr lang="en-US" sz="900" dirty="0">
                        <a:latin typeface="Arial" panose="020B0604020202020204" pitchFamily="34" charset="0"/>
                        <a:cs typeface="Arial" panose="020B0604020202020204" pitchFamily="34" charset="0"/>
                      </a:endParaRPr>
                    </a:p>
                  </a:txBody>
                  <a:tcPr marL="18288" marR="18288" marT="18288" marB="18288"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Arial" panose="020B0604020202020204" pitchFamily="34" charset="0"/>
                          <a:cs typeface="Arial" panose="020B0604020202020204" pitchFamily="34" charset="0"/>
                        </a:rPr>
                        <a:t>ORMC to establish Working Group to analyze root cause and common control failures of significant and material events.</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4060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33977406"/>
              </p:ext>
            </p:extLst>
          </p:nvPr>
        </p:nvGraphicFramePr>
        <p:xfrm>
          <a:off x="349317" y="660285"/>
          <a:ext cx="8905312" cy="2359152"/>
        </p:xfrm>
        <a:graphic>
          <a:graphicData uri="http://schemas.openxmlformats.org/drawingml/2006/table">
            <a:tbl>
              <a:tblPr firstRow="1" bandRow="1"/>
              <a:tblGrid>
                <a:gridCol w="708176"/>
                <a:gridCol w="1605905"/>
                <a:gridCol w="713972"/>
                <a:gridCol w="638818"/>
                <a:gridCol w="638818"/>
                <a:gridCol w="638818"/>
                <a:gridCol w="582451"/>
                <a:gridCol w="732761"/>
                <a:gridCol w="685790"/>
                <a:gridCol w="605165"/>
                <a:gridCol w="701749"/>
                <a:gridCol w="652889"/>
              </a:tblGrid>
              <a:tr h="0">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12700" cmpd="sng">
                      <a:noFill/>
                      <a:prstDash val="solid"/>
                    </a:lnL>
                    <a:lnR w="12700" cmpd="sng">
                      <a:noFill/>
                      <a:prstDash val="solid"/>
                    </a:lnR>
                    <a:lnT w="1905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Ratio</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a:noFill/>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2700" cmpd="sng">
                      <a:noFill/>
                      <a:prstDash val="soli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b">
                    <a:lnL w="12700" cmpd="sng">
                      <a:noFill/>
                      <a:prstDash val="solid"/>
                    </a:lnL>
                    <a:lnR w="1905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38912">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36576" marR="36576" marT="36576" marB="36576">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13.72%</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13.53%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17.10%</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16.83%</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&lt;=14.25%</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&lt;=13.50%</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a:rPr>
                        <a:t>14.37%</a:t>
                      </a: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12.34%</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12.20%</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&lt;=10.45%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dirty="0" smtClean="0">
                          <a:latin typeface="Arial" panose="020B0604020202020204" pitchFamily="34" charset="0"/>
                          <a:cs typeface="Arial" panose="020B0604020202020204" pitchFamily="34" charset="0"/>
                        </a:rPr>
                        <a:t>&lt;=10.00%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3891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15.28%</a:t>
                      </a:r>
                    </a:p>
                    <a:p>
                      <a:pPr algn="ctr">
                        <a:lnSpc>
                          <a:spcPct val="100000"/>
                        </a:lnSpc>
                      </a:pP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15.02%</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4572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&lt;=12.50%</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&lt;=11.75%</a:t>
                      </a: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5720" marR="45720">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9"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Correspond to “Worst Quarter” complementary metrics in Group RAS</a:t>
            </a:r>
          </a:p>
          <a:p>
            <a:pPr marL="228600" indent="-228600" algn="l" eaLnBrk="1" hangingPunct="1">
              <a:lnSpc>
                <a:spcPct val="100000"/>
              </a:lnSpc>
              <a:spcBef>
                <a:spcPts val="0"/>
              </a:spcBef>
              <a:spcAft>
                <a:spcPts val="0"/>
              </a:spcAft>
              <a:buAutoNum type="arabicPeriod"/>
            </a:pPr>
            <a:r>
              <a:rPr lang="en-US" sz="700" dirty="0">
                <a:solidFill>
                  <a:srgbClr val="000000"/>
                </a:solidFill>
                <a:ea typeface="ＭＳ Ｐゴシック"/>
              </a:rPr>
              <a:t>Updated limit from 2015</a:t>
            </a:r>
          </a:p>
          <a:p>
            <a:pPr marL="228600" indent="-228600" algn="l" eaLnBrk="1" hangingPunct="1">
              <a:lnSpc>
                <a:spcPct val="100000"/>
              </a:lnSpc>
              <a:spcBef>
                <a:spcPts val="0"/>
              </a:spcBef>
              <a:spcAft>
                <a:spcPts val="0"/>
              </a:spcAft>
              <a:buAutoNum type="arabicPeriod"/>
            </a:pPr>
            <a:r>
              <a:rPr lang="en-US" sz="700" dirty="0" smtClean="0">
                <a:solidFill>
                  <a:srgbClr val="000000"/>
                </a:solidFill>
                <a:ea typeface="ＭＳ Ｐゴシック"/>
              </a:rPr>
              <a:t>.All </a:t>
            </a:r>
            <a:r>
              <a:rPr lang="en-US" sz="700" dirty="0">
                <a:solidFill>
                  <a:srgbClr val="000000"/>
                </a:solidFill>
                <a:ea typeface="ＭＳ Ｐゴシック"/>
              </a:rPr>
              <a:t>metrics subject to financial restatement</a:t>
            </a:r>
            <a:endParaRPr lang="en-US" sz="700" dirty="0">
              <a:solidFill>
                <a:srgbClr val="000000"/>
              </a:solidFill>
              <a:ea typeface="ＭＳ Ｐゴシック"/>
              <a:sym typeface="+mn-lt"/>
            </a:endParaRPr>
          </a:p>
          <a:p>
            <a:pPr marL="228600" indent="-228600" algn="l" eaLnBrk="1" hangingPunct="1">
              <a:lnSpc>
                <a:spcPct val="100000"/>
              </a:lnSpc>
              <a:spcBef>
                <a:spcPts val="0"/>
              </a:spcBef>
              <a:spcAft>
                <a:spcPts val="0"/>
              </a:spcAft>
              <a:buAutoNum type="arabicPeriod"/>
            </a:pPr>
            <a:endParaRPr lang="en-US" sz="700" dirty="0">
              <a:solidFill>
                <a:srgbClr val="000000"/>
              </a:solidFill>
              <a:latin typeface="Arial" panose="020B0604020202020204" pitchFamily="34" charset="0"/>
              <a:cs typeface="Arial" panose="020B0604020202020204" pitchFamily="34" charset="0"/>
              <a:sym typeface="+mn-lt"/>
            </a:endParaRPr>
          </a:p>
        </p:txBody>
      </p:sp>
      <p:grpSp>
        <p:nvGrpSpPr>
          <p:cNvPr id="11" name="Group 10"/>
          <p:cNvGrpSpPr/>
          <p:nvPr/>
        </p:nvGrpSpPr>
        <p:grpSpPr>
          <a:xfrm>
            <a:off x="372254" y="60178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(1/3)</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6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316602805"/>
              </p:ext>
            </p:extLst>
          </p:nvPr>
        </p:nvGraphicFramePr>
        <p:xfrm>
          <a:off x="348433" y="704215"/>
          <a:ext cx="8906197" cy="5284724"/>
        </p:xfrm>
        <a:graphic>
          <a:graphicData uri="http://schemas.openxmlformats.org/drawingml/2006/table">
            <a:tbl>
              <a:tblPr firstRow="1" bandRow="1"/>
              <a:tblGrid>
                <a:gridCol w="988618"/>
                <a:gridCol w="2424020"/>
                <a:gridCol w="801898"/>
                <a:gridCol w="703525"/>
                <a:gridCol w="853838"/>
                <a:gridCol w="853838"/>
                <a:gridCol w="853838"/>
                <a:gridCol w="713311"/>
                <a:gridCol w="713311"/>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463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latin typeface="Arial" panose="020B0604020202020204" pitchFamily="34" charset="0"/>
                          <a:cs typeface="Arial" panose="020B0604020202020204" pitchFamily="34" charset="0"/>
                        </a:rPr>
                        <a:t>*SC Tota</a:t>
                      </a:r>
                      <a:r>
                        <a:rPr lang="en-US" sz="1000" b="0" i="0" baseline="0" dirty="0" smtClean="0">
                          <a:latin typeface="Arial" panose="020B0604020202020204" pitchFamily="34" charset="0"/>
                          <a:cs typeface="Arial" panose="020B0604020202020204" pitchFamily="34" charset="0"/>
                        </a:rPr>
                        <a:t>l RWA</a:t>
                      </a:r>
                      <a:endParaRPr lang="en-US" sz="1000" b="0" i="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$37.8</a:t>
                      </a:r>
                      <a:r>
                        <a:rPr lang="en-US" sz="1000" b="1"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(with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$36.8B </a:t>
                      </a:r>
                    </a:p>
                    <a:p>
                      <a:pPr algn="ctr">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(exc. PL</a:t>
                      </a:r>
                      <a:r>
                        <a:rPr lang="en-US" sz="1000" b="1" baseline="30000" dirty="0" smtClean="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$37.4</a:t>
                      </a:r>
                      <a:r>
                        <a:rPr lang="en-US" sz="1000" b="0" baseline="0" dirty="0" smtClean="0">
                          <a:latin typeface="Arial" panose="020B0604020202020204" pitchFamily="34" charset="0"/>
                          <a:cs typeface="Arial" panose="020B0604020202020204" pitchFamily="34" charset="0"/>
                        </a:rPr>
                        <a:t>B</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(with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$36.4B </a:t>
                      </a:r>
                    </a:p>
                    <a:p>
                      <a:pPr algn="ctr">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(exc. PL</a:t>
                      </a:r>
                      <a:r>
                        <a:rPr lang="en-US" sz="1000" b="0" baseline="30000" dirty="0" smtClean="0">
                          <a:latin typeface="Arial" panose="020B0604020202020204" pitchFamily="34" charset="0"/>
                          <a:cs typeface="Arial" panose="020B0604020202020204" pitchFamily="34" charset="0"/>
                        </a:rPr>
                        <a:t>2</a:t>
                      </a:r>
                      <a:r>
                        <a:rPr lang="en-US" sz="1000" b="0" dirty="0" smtClean="0">
                          <a:latin typeface="Arial" panose="020B0604020202020204" pitchFamily="34" charset="0"/>
                          <a:cs typeface="Arial" panose="020B0604020202020204" pitchFamily="34" charset="0"/>
                        </a:rPr>
                        <a:t>)</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Red - $2BN</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[&gt;=$40.9B]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11% of CET1</a:t>
                      </a:r>
                    </a:p>
                    <a:p>
                      <a:pPr algn="ctr">
                        <a:lnSpc>
                          <a:spcPct val="100000"/>
                        </a:lnSpc>
                        <a:spcBef>
                          <a:spcPts val="200"/>
                        </a:spcBef>
                        <a:spcAft>
                          <a:spcPts val="200"/>
                        </a:spcAft>
                      </a:pPr>
                      <a:r>
                        <a:rPr lang="en-US" sz="1000" dirty="0" smtClean="0">
                          <a:solidFill>
                            <a:schemeClr val="bg2"/>
                          </a:solidFill>
                          <a:latin typeface="Arial" panose="020B0604020202020204" pitchFamily="34" charset="0"/>
                          <a:cs typeface="Arial" panose="020B0604020202020204" pitchFamily="34" charset="0"/>
                        </a:rPr>
                        <a:t>[&gt;=$42.9B]</a:t>
                      </a:r>
                      <a:endParaRPr lang="en-US" sz="1000" dirty="0">
                        <a:solidFill>
                          <a:schemeClr val="bg2"/>
                        </a:solidFill>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193">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Net Charge-off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a:t>
                      </a:r>
                      <a:r>
                        <a:rPr lang="en-US" sz="1000" baseline="0" dirty="0" smtClean="0">
                          <a:latin typeface="Arial" panose="020B0604020202020204" pitchFamily="34" charset="0"/>
                          <a:cs typeface="Arial" panose="020B0604020202020204" pitchFamily="34" charset="0"/>
                        </a:rPr>
                        <a:t> 12m</a:t>
                      </a:r>
                      <a:r>
                        <a:rPr lang="en-US" sz="1000" dirty="0" smtClean="0">
                          <a:latin typeface="Arial" panose="020B0604020202020204" pitchFamily="34" charset="0"/>
                          <a:cs typeface="Arial" panose="020B0604020202020204" pitchFamily="34" charset="0"/>
                        </a:rPr>
                        <a:t>)</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0.25%</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0.22%</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&gt;=0.6%</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8.40%</a:t>
                      </a:r>
                      <a:endParaRPr lang="en-US" sz="1000" b="1"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8.34%</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8.25%</a:t>
                      </a:r>
                      <a:endParaRPr lang="en-US" sz="1000" b="0" dirty="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&gt;=9.6%</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64414">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1.4% </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rowSpan="3">
                  <a:txBody>
                    <a:bodyPr/>
                    <a:lstStyle/>
                    <a:p>
                      <a:pPr>
                        <a:lnSpc>
                          <a:spcPct val="100000"/>
                        </a:lnSpc>
                        <a:spcBef>
                          <a:spcPts val="200"/>
                        </a:spcBef>
                        <a:spcAft>
                          <a:spcPts val="200"/>
                        </a:spcAft>
                      </a:pPr>
                      <a:r>
                        <a:rPr lang="en-US" sz="1000" b="0" i="0" dirty="0" smtClean="0">
                          <a:latin typeface="Arial" panose="020B0604020202020204" pitchFamily="34" charset="0"/>
                          <a:cs typeface="Arial" panose="020B0604020202020204" pitchFamily="34" charset="0"/>
                        </a:rPr>
                        <a:t>60/61+</a:t>
                      </a:r>
                      <a:r>
                        <a:rPr lang="en-US" sz="1000" b="0" i="0" baseline="0" dirty="0" smtClean="0">
                          <a:latin typeface="Arial" panose="020B0604020202020204" pitchFamily="34" charset="0"/>
                          <a:cs typeface="Arial" panose="020B0604020202020204" pitchFamily="34" charset="0"/>
                        </a:rPr>
                        <a:t> DPD Rate</a:t>
                      </a:r>
                      <a:r>
                        <a:rPr lang="en-US" sz="1000" b="0" i="0" baseline="30000" dirty="0" smtClean="0">
                          <a:latin typeface="Arial" panose="020B0604020202020204" pitchFamily="34" charset="0"/>
                          <a:cs typeface="Arial" panose="020B0604020202020204" pitchFamily="34" charset="0"/>
                        </a:rPr>
                        <a:t>5</a:t>
                      </a:r>
                      <a:endParaRPr lang="en-US" sz="1000" b="0" i="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baseline="0" dirty="0" smtClean="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 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rPr>
                        <a:t>1.97%</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2.01%</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 Auto</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4.34%</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4.28%</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4.21%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&gt;=5.1%</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&gt;=5.3%</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BSPR</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4.9%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5.3%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&gt;=6.6%</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&gt;=7.1%</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rowSpan="1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a:t>
                      </a:r>
                      <a:r>
                        <a:rPr lang="en-US" sz="1000" b="1" dirty="0" smtClean="0">
                          <a:solidFill>
                            <a:schemeClr val="tx1"/>
                          </a:solidFill>
                          <a:latin typeface="Arial" panose="020B0604020202020204" pitchFamily="34" charset="0"/>
                          <a:cs typeface="Arial" panose="020B0604020202020204" pitchFamily="34" charset="0"/>
                        </a:rPr>
                        <a:t>(concentration)</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r>
                        <a:rPr lang="en-US" sz="1000" b="0" i="0" u="none" strike="noStrike" kern="1200" dirty="0">
                          <a:solidFill>
                            <a:srgbClr val="000000"/>
                          </a:solidFill>
                          <a:effectLst/>
                          <a:latin typeface="Arial"/>
                          <a:ea typeface="+mn-ea"/>
                          <a:cs typeface="+mn-cs"/>
                        </a:rPr>
                        <a:t>None over limit</a:t>
                      </a: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5.51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5.49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5.33 B</a:t>
                      </a:r>
                    </a:p>
                  </a:txBody>
                  <a:tcPr marL="9525" marR="9525"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*Obligor</a:t>
                      </a:r>
                      <a:r>
                        <a:rPr lang="en-US" sz="1000" b="0" i="0" baseline="0" dirty="0" smtClean="0">
                          <a:solidFill>
                            <a:schemeClr val="tx1"/>
                          </a:solidFill>
                          <a:latin typeface="Arial" panose="020B0604020202020204" pitchFamily="34" charset="0"/>
                          <a:cs typeface="Arial" panose="020B0604020202020204" pitchFamily="34" charset="0"/>
                        </a:rPr>
                        <a:t> Rating Exposure</a:t>
                      </a:r>
                      <a:r>
                        <a:rPr lang="en-US" sz="1000" b="0" i="0" baseline="30000" dirty="0" smtClean="0">
                          <a:solidFill>
                            <a:schemeClr val="tx1"/>
                          </a:solidFill>
                          <a:latin typeface="Arial" panose="020B0604020202020204" pitchFamily="34" charset="0"/>
                          <a:cs typeface="Arial" panose="020B0604020202020204" pitchFamily="34" charset="0"/>
                        </a:rPr>
                        <a:t>3</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7</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6794">
                <a:tc vMerge="1">
                  <a:txBody>
                    <a:bodyPr/>
                    <a:lstStyle/>
                    <a:p>
                      <a:endParaRPr lang="en-GB"/>
                    </a:p>
                  </a:txBody>
                  <a:tcP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*Industry Exposure</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a:solidFill>
                            <a:srgbClr val="000000"/>
                          </a:solidFill>
                          <a:effectLst/>
                          <a:latin typeface="Arial"/>
                          <a:ea typeface="+mn-ea"/>
                          <a:cs typeface="+mn-cs"/>
                        </a:rPr>
                        <a:t>None over limit</a:t>
                      </a: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a:lnSpc>
                          <a:spcPct val="100000"/>
                        </a:lnSpc>
                        <a:spcBef>
                          <a:spcPts val="200"/>
                        </a:spcBef>
                        <a:spcAft>
                          <a:spcPts val="200"/>
                        </a:spcAft>
                      </a:pPr>
                      <a:r>
                        <a:rPr lang="en-US" sz="1000" i="0" dirty="0" smtClean="0">
                          <a:solidFill>
                            <a:schemeClr val="tx1"/>
                          </a:solidFill>
                          <a:latin typeface="Arial" panose="020B0604020202020204" pitchFamily="34" charset="0"/>
                          <a:cs typeface="Arial" panose="020B0604020202020204" pitchFamily="34" charset="0"/>
                        </a:rPr>
                        <a:t>Financial &amp;</a:t>
                      </a:r>
                      <a:r>
                        <a:rPr lang="en-US" sz="1000" i="0" baseline="0" dirty="0" smtClean="0">
                          <a:solidFill>
                            <a:schemeClr val="tx1"/>
                          </a:solidFill>
                          <a:latin typeface="Arial" panose="020B0604020202020204" pitchFamily="34" charset="0"/>
                          <a:cs typeface="Arial" panose="020B0604020202020204" pitchFamily="34" charset="0"/>
                        </a:rPr>
                        <a:t> Insurance Exposure</a:t>
                      </a:r>
                      <a:r>
                        <a:rPr lang="en-US" sz="1000" b="0" i="0" baseline="30000" dirty="0" smtClean="0">
                          <a:latin typeface="Arial" panose="020B0604020202020204" pitchFamily="34" charset="0"/>
                          <a:cs typeface="Arial" panose="020B0604020202020204" pitchFamily="34" charset="0"/>
                        </a:rPr>
                        <a:t>5</a:t>
                      </a:r>
                      <a:endParaRPr lang="en-US" sz="100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5.18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5.07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5.07B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US"/>
                    </a:p>
                  </a:txBody>
                  <a:tcPr/>
                </a:tc>
                <a:tc>
                  <a:txBody>
                    <a:bodyPr/>
                    <a:lstStyle/>
                    <a:p>
                      <a:pPr>
                        <a:lnSpc>
                          <a:spcPct val="100000"/>
                        </a:lnSpc>
                        <a:spcBef>
                          <a:spcPts val="200"/>
                        </a:spcBef>
                        <a:spcAft>
                          <a:spcPts val="200"/>
                        </a:spcAft>
                      </a:pPr>
                      <a:r>
                        <a:rPr lang="en-US" sz="1000" dirty="0" smtClean="0">
                          <a:solidFill>
                            <a:schemeClr val="tx1"/>
                          </a:solidFill>
                          <a:latin typeface="Arial" panose="020B0604020202020204" pitchFamily="34" charset="0"/>
                          <a:cs typeface="Arial" panose="020B0604020202020204" pitchFamily="34" charset="0"/>
                        </a:rPr>
                        <a:t>Utilities</a:t>
                      </a:r>
                      <a:r>
                        <a:rPr lang="en-US" sz="1000" b="0" i="0" baseline="30000" dirty="0" smtClean="0">
                          <a:latin typeface="Arial" panose="020B0604020202020204" pitchFamily="34" charset="0"/>
                          <a:cs typeface="Arial" panose="020B0604020202020204" pitchFamily="34" charset="0"/>
                        </a:rPr>
                        <a:t>5</a:t>
                      </a:r>
                      <a:r>
                        <a:rPr lang="en-US" sz="1000" baseline="0" dirty="0" smtClean="0">
                          <a:solidFill>
                            <a:schemeClr val="tx1"/>
                          </a:solidFill>
                          <a:latin typeface="Arial" panose="020B0604020202020204" pitchFamily="34" charset="0"/>
                          <a:cs typeface="Arial" panose="020B0604020202020204" pitchFamily="34" charset="0"/>
                        </a:rPr>
                        <a:t> </a:t>
                      </a:r>
                      <a:endParaRPr lang="en-US" sz="100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r>
                        <a:rPr lang="en-US" sz="1000" baseline="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4.38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4.43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kern="1200" dirty="0" smtClean="0">
                          <a:solidFill>
                            <a:srgbClr val="000000"/>
                          </a:solidFill>
                          <a:effectLst/>
                          <a:latin typeface="Arial"/>
                          <a:ea typeface="+mn-ea"/>
                          <a:cs typeface="+mn-cs"/>
                        </a:rPr>
                        <a:t>4.43B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&gt;=$5.0B</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&gt;=$5.5B</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*CRE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8.28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a:solidFill>
                            <a:srgbClr val="000000"/>
                          </a:solidFill>
                          <a:effectLst/>
                          <a:latin typeface="Arial" panose="020B0604020202020204" pitchFamily="34" charset="0"/>
                          <a:cs typeface="Arial" panose="020B0604020202020204" pitchFamily="34" charset="0"/>
                        </a:rPr>
                        <a:t>8.32 </a:t>
                      </a:r>
                      <a:r>
                        <a:rPr lang="en-US" sz="1000" b="0" i="0" u="none" strike="noStrike" dirty="0" smtClean="0">
                          <a:solidFill>
                            <a:srgbClr val="000000"/>
                          </a:solidFill>
                          <a:effectLst/>
                          <a:latin typeface="Arial" panose="020B0604020202020204" pitchFamily="34" charset="0"/>
                          <a:cs typeface="Arial" panose="020B0604020202020204" pitchFamily="34" charset="0"/>
                        </a:rPr>
                        <a:t>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kern="1200" dirty="0" smtClean="0">
                          <a:solidFill>
                            <a:srgbClr val="000000"/>
                          </a:solidFill>
                          <a:effectLst/>
                          <a:latin typeface="Arial"/>
                          <a:ea typeface="+mn-ea"/>
                          <a:cs typeface="+mn-cs"/>
                        </a:rPr>
                        <a:t>8.45B</a:t>
                      </a:r>
                      <a:endParaRPr lang="en-US" sz="1000" b="0" i="0" u="none" strike="noStrike" kern="1200" dirty="0">
                        <a:solidFill>
                          <a:srgbClr val="000000"/>
                        </a:solidFill>
                        <a:effectLst/>
                        <a:latin typeface="Arial"/>
                        <a:ea typeface="+mn-ea"/>
                        <a:cs typeface="+mn-cs"/>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*Multifamily Exposure</a:t>
                      </a:r>
                      <a:r>
                        <a:rPr lang="en-US" sz="1000" b="0" i="0" baseline="30000" dirty="0" smtClean="0">
                          <a:latin typeface="Arial" panose="020B0604020202020204" pitchFamily="34" charset="0"/>
                          <a:cs typeface="Arial" panose="020B0604020202020204" pitchFamily="34" charset="0"/>
                        </a:rPr>
                        <a:t>5</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b="1" i="0" u="none" strike="noStrike" dirty="0" smtClean="0">
                          <a:solidFill>
                            <a:srgbClr val="000000"/>
                          </a:solidFill>
                          <a:effectLst/>
                          <a:latin typeface="Arial" panose="020B0604020202020204" pitchFamily="34" charset="0"/>
                          <a:cs typeface="Arial" panose="020B0604020202020204" pitchFamily="34" charset="0"/>
                        </a:rPr>
                        <a:t>10.56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cs typeface="Arial" panose="020B0604020202020204" pitchFamily="34" charset="0"/>
                        </a:rPr>
                        <a:t>10.67B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b"/>
                      <a:r>
                        <a:rPr lang="en-US" sz="1000" b="0" i="0" u="none" strike="noStrike" dirty="0" smtClean="0">
                          <a:solidFill>
                            <a:srgbClr val="000000"/>
                          </a:solidFill>
                          <a:effectLst/>
                          <a:latin typeface="Arial"/>
                        </a:rPr>
                        <a:t>10.65B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2.53 B</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2.61B</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1000" b="0" i="0" u="none" strike="noStrike" dirty="0" smtClean="0">
                          <a:solidFill>
                            <a:srgbClr val="000000"/>
                          </a:solidFill>
                          <a:effectLst/>
                          <a:latin typeface="Arial"/>
                        </a:rPr>
                        <a:t>2.58B</a:t>
                      </a:r>
                      <a:endParaRPr lang="en-US" sz="1000" b="0" i="0" u="none" strike="noStrike" dirty="0">
                        <a:solidFill>
                          <a:srgbClr val="000000"/>
                        </a:solidFill>
                        <a:effectLst/>
                        <a:latin typeface="Arial"/>
                      </a:endParaRPr>
                    </a:p>
                  </a:txBody>
                  <a:tcPr marL="10003" marR="10003" marT="9525" marB="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Public Sector Exposure</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Monthly</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BSPR</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333M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334M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&gt;=$436M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&gt;=$543M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4630">
                <a:tc vMerge="1">
                  <a:txBody>
                    <a:bodyPr/>
                    <a:lstStyle/>
                    <a:p>
                      <a:endParaRPr lang="en-GB"/>
                    </a:p>
                  </a:txBody>
                  <a:tcPr/>
                </a:tc>
                <a:tc>
                  <a:txBody>
                    <a:bodyPr/>
                    <a:lstStyle/>
                    <a:p>
                      <a:pPr algn="l" fontAlgn="b">
                        <a:lnSpc>
                          <a:spcPct val="100000"/>
                        </a:lnSpc>
                        <a:spcBef>
                          <a:spcPts val="200"/>
                        </a:spcBef>
                        <a:spcAft>
                          <a:spcPts val="200"/>
                        </a:spcAft>
                      </a:pPr>
                      <a:r>
                        <a:rPr lang="en-US" sz="1000" i="0" u="none" strike="noStrike" dirty="0" smtClean="0">
                          <a:solidFill>
                            <a:schemeClr val="tx1"/>
                          </a:solidFill>
                          <a:effectLst/>
                          <a:latin typeface="Arial" panose="020B0604020202020204" pitchFamily="34" charset="0"/>
                          <a:cs typeface="Arial" panose="020B0604020202020204" pitchFamily="34" charset="0"/>
                        </a:rPr>
                        <a:t>SC Subprime Assets</a:t>
                      </a:r>
                      <a:r>
                        <a:rPr lang="en-US" sz="100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i="0" u="none" strike="noStrike" dirty="0" smtClean="0">
                          <a:solidFill>
                            <a:schemeClr val="tx1"/>
                          </a:solidFill>
                          <a:effectLst/>
                          <a:latin typeface="Arial" panose="020B0604020202020204" pitchFamily="34" charset="0"/>
                          <a:cs typeface="Arial" panose="020B0604020202020204" pitchFamily="34" charset="0"/>
                        </a:rPr>
                        <a:t> </a:t>
                      </a:r>
                      <a:r>
                        <a:rPr lang="en-US" sz="1000" i="0" u="none" strike="noStrike" dirty="0">
                          <a:solidFill>
                            <a:schemeClr val="tx1"/>
                          </a:solidFill>
                          <a:effectLst/>
                          <a:latin typeface="Arial" panose="020B0604020202020204" pitchFamily="34" charset="0"/>
                          <a:cs typeface="Arial" panose="020B0604020202020204" pitchFamily="34" charset="0"/>
                        </a:rPr>
                        <a:t>as % </a:t>
                      </a:r>
                      <a:r>
                        <a:rPr lang="en-US" sz="100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19.54%</a:t>
                      </a:r>
                      <a:endParaRPr lang="en-US" sz="1000" b="1" kern="1200" noProof="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19.38%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19.30%</a:t>
                      </a:r>
                      <a:endParaRPr kumimoji="0" lang="en-US" sz="10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solidFill>
                        <a:schemeClr val="tx1">
                          <a:lumMod val="65000"/>
                          <a:lumOff val="35000"/>
                        </a:schemeClr>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*Total Subprime Assets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a:t>
                      </a:r>
                      <a:r>
                        <a:rPr lang="en-US" sz="1000" b="0" i="0" u="none" strike="noStrike"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a:solidFill>
                            <a:schemeClr val="tx1"/>
                          </a:solidFill>
                          <a:effectLst/>
                          <a:latin typeface="Arial" panose="020B0604020202020204" pitchFamily="34" charset="0"/>
                          <a:cs typeface="Arial" panose="020B0604020202020204" pitchFamily="34" charset="0"/>
                        </a:rPr>
                        <a:t>as % </a:t>
                      </a:r>
                      <a:r>
                        <a:rPr lang="en-US" sz="1000" b="0" i="0" u="none" strike="noStrike" dirty="0" smtClean="0">
                          <a:solidFill>
                            <a:schemeClr val="tx1"/>
                          </a:solidFill>
                          <a:effectLst/>
                          <a:latin typeface="Arial" panose="020B0604020202020204" pitchFamily="34" charset="0"/>
                          <a:cs typeface="Arial" panose="020B0604020202020204" pitchFamily="34" charset="0"/>
                        </a:rPr>
                        <a:t>SHUSA Credit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Exposure</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latin typeface="Arial" panose="020B0604020202020204" pitchFamily="34" charset="0"/>
                          <a:cs typeface="Arial" panose="020B0604020202020204" pitchFamily="34" charset="0"/>
                        </a:rPr>
                        <a:t>20.8%</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20.6%</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20.4%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grpSp>
        <p:nvGrpSpPr>
          <p:cNvPr id="11" name="Group 10"/>
          <p:cNvGrpSpPr/>
          <p:nvPr/>
        </p:nvGrpSpPr>
        <p:grpSpPr>
          <a:xfrm>
            <a:off x="372254" y="6132110"/>
            <a:ext cx="2350290" cy="125740"/>
            <a:chOff x="372254" y="5975278"/>
            <a:chExt cx="2350290" cy="125740"/>
          </a:xfrm>
        </p:grpSpPr>
        <p:sp>
          <p:nvSpPr>
            <p:cNvPr id="12" name="TextBox 11"/>
            <p:cNvSpPr txBox="1"/>
            <p:nvPr/>
          </p:nvSpPr>
          <p:spPr>
            <a:xfrm>
              <a:off x="86306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3" name="TextBox 12"/>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(2/3)</a:t>
            </a:r>
            <a:endParaRPr lang="en-US" sz="2000" b="1" dirty="0">
              <a:latin typeface="Arial" panose="020B0604020202020204" pitchFamily="34" charset="0"/>
              <a:cs typeface="Arial" panose="020B0604020202020204" pitchFamily="34" charset="0"/>
            </a:endParaRPr>
          </a:p>
        </p:txBody>
      </p:sp>
      <p:sp>
        <p:nvSpPr>
          <p:cNvPr id="16"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materials</a:t>
            </a:r>
          </a:p>
          <a:p>
            <a:pPr marL="114300" indent="-114300" algn="l" eaLnBrk="1" hangingPunct="1">
              <a:buFont typeface="+mj-lt"/>
              <a:buAutoNum type="arabicPeriod"/>
            </a:pPr>
            <a:r>
              <a:rPr lang="en-US" sz="700" dirty="0">
                <a:latin typeface="Arial"/>
                <a:ea typeface="ＭＳ Ｐゴシック"/>
                <a:sym typeface="Arial"/>
              </a:rPr>
              <a:t>Abbreviation for Personal Lending – Lending Club (sold on Feb 1</a:t>
            </a:r>
            <a:r>
              <a:rPr lang="en-US" sz="700" baseline="30000" dirty="0">
                <a:latin typeface="Arial"/>
                <a:ea typeface="ＭＳ Ｐゴシック"/>
                <a:sym typeface="Arial"/>
              </a:rPr>
              <a:t>st</a:t>
            </a:r>
            <a:r>
              <a:rPr lang="en-US" sz="700" dirty="0">
                <a:latin typeface="Arial"/>
                <a:ea typeface="ＭＳ Ｐゴシック"/>
                <a:sym typeface="Arial"/>
              </a:rPr>
              <a:t>), Bluestem &amp; NCL (Held for Sale)</a:t>
            </a:r>
          </a:p>
          <a:p>
            <a:pPr marL="114300" indent="-114300" algn="l" eaLnBrk="1" hangingPunct="1">
              <a:buFont typeface="+mj-lt"/>
              <a:buAutoNum type="arabicPeriod"/>
            </a:pPr>
            <a:r>
              <a:rPr lang="en-US" sz="700" dirty="0">
                <a:latin typeface="Arial"/>
                <a:ea typeface="ＭＳ Ｐゴシック"/>
                <a:sym typeface="Arial"/>
              </a:rPr>
              <a:t># of counterparties with </a:t>
            </a:r>
            <a:r>
              <a:rPr lang="en-US" sz="700" dirty="0" err="1">
                <a:latin typeface="Arial"/>
                <a:ea typeface="ＭＳ Ｐゴシック"/>
                <a:sym typeface="Arial"/>
              </a:rPr>
              <a:t>Sant</a:t>
            </a:r>
            <a:r>
              <a:rPr lang="en-US" sz="700" dirty="0">
                <a:latin typeface="Arial"/>
                <a:ea typeface="ＭＳ Ｐゴシック"/>
                <a:sym typeface="Arial"/>
              </a:rPr>
              <a:t>. Risk Rating &lt; 5.0 &amp; exposure&gt;$</a:t>
            </a:r>
            <a:r>
              <a:rPr lang="en-US" sz="700" dirty="0" smtClean="0">
                <a:latin typeface="Arial"/>
                <a:ea typeface="ＭＳ Ｐゴシック"/>
                <a:sym typeface="Arial"/>
              </a:rPr>
              <a:t>100M</a:t>
            </a:r>
            <a:endParaRPr lang="en-US" sz="700" dirty="0">
              <a:latin typeface="Arial"/>
              <a:ea typeface="ＭＳ Ｐゴシック"/>
              <a:sym typeface="Arial"/>
            </a:endParaRPr>
          </a:p>
          <a:p>
            <a:pPr marL="114300" indent="-114300" algn="l" eaLnBrk="1" hangingPunct="1">
              <a:buFont typeface="+mj-lt"/>
              <a:buAutoNum type="arabicPeriod"/>
            </a:pPr>
            <a:r>
              <a:rPr lang="en-US" sz="700" dirty="0">
                <a:ea typeface="ＭＳ Ｐゴシック"/>
              </a:rPr>
              <a:t>Subprime is defined as FICO &lt; 630 or no FICO score available (excluding Commercial </a:t>
            </a:r>
            <a:r>
              <a:rPr lang="en-US" sz="700" dirty="0" smtClean="0">
                <a:ea typeface="ＭＳ Ｐゴシック"/>
              </a:rPr>
              <a:t>Fleets)</a:t>
            </a:r>
          </a:p>
          <a:p>
            <a:pPr marL="114300" indent="-114300" algn="l" eaLnBrk="1" hangingPunct="1">
              <a:buFont typeface="+mj-lt"/>
              <a:buAutoNum type="arabicPeriod"/>
            </a:pPr>
            <a:r>
              <a:rPr lang="en-US" sz="700" dirty="0">
                <a:solidFill>
                  <a:srgbClr val="000000"/>
                </a:solidFill>
                <a:ea typeface="ＭＳ Ｐゴシック"/>
              </a:rPr>
              <a:t>Updated limit from </a:t>
            </a:r>
            <a:r>
              <a:rPr lang="en-US" sz="700" dirty="0" smtClean="0">
                <a:solidFill>
                  <a:srgbClr val="000000"/>
                </a:solidFill>
                <a:ea typeface="ＭＳ Ｐゴシック"/>
              </a:rPr>
              <a:t>2015</a:t>
            </a:r>
          </a:p>
          <a:p>
            <a:pPr marL="114300" indent="-114300" algn="l" eaLnBrk="1" hangingPunct="1">
              <a:buFont typeface="+mj-lt"/>
              <a:buAutoNum type="arabicPeriod"/>
            </a:pPr>
            <a:r>
              <a:rPr lang="en-US" sz="700" dirty="0" smtClean="0">
                <a:solidFill>
                  <a:srgbClr val="000000"/>
                </a:solidFill>
                <a:ea typeface="ＭＳ Ｐゴシック"/>
              </a:rPr>
              <a:t>Start to report by IHC framework from July 2016</a:t>
            </a:r>
            <a:endParaRPr lang="en-US" sz="700" dirty="0" smtClean="0">
              <a:ea typeface="ＭＳ Ｐゴシック"/>
            </a:endParaRPr>
          </a:p>
        </p:txBody>
      </p:sp>
    </p:spTree>
    <p:extLst>
      <p:ext uri="{BB962C8B-B14F-4D97-AF65-F5344CB8AC3E}">
        <p14:creationId xmlns:p14="http://schemas.microsoft.com/office/powerpoint/2010/main" val="204829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416138303"/>
              </p:ext>
            </p:extLst>
          </p:nvPr>
        </p:nvGraphicFramePr>
        <p:xfrm>
          <a:off x="348436" y="704215"/>
          <a:ext cx="8906193" cy="4774560"/>
        </p:xfrm>
        <a:graphic>
          <a:graphicData uri="http://schemas.openxmlformats.org/drawingml/2006/table">
            <a:tbl>
              <a:tblPr firstRow="1" bandRow="1"/>
              <a:tblGrid>
                <a:gridCol w="995626"/>
                <a:gridCol w="2555930"/>
                <a:gridCol w="690991"/>
                <a:gridCol w="705853"/>
                <a:gridCol w="925834"/>
                <a:gridCol w="783772"/>
                <a:gridCol w="809173"/>
                <a:gridCol w="718301"/>
                <a:gridCol w="720713"/>
              </a:tblGrid>
              <a:tr h="24929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Sep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Aug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Jul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Residual value</a:t>
                      </a:r>
                      <a:r>
                        <a:rPr lang="en-US" sz="1000" b="1" baseline="0" dirty="0" smtClean="0">
                          <a:solidFill>
                            <a:schemeClr val="tx1"/>
                          </a:solidFill>
                          <a:latin typeface="Arial" panose="020B0604020202020204" pitchFamily="34" charset="0"/>
                          <a:cs typeface="Arial" panose="020B0604020202020204" pitchFamily="34" charset="0"/>
                        </a:rPr>
                        <a:t> </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Net Residual</a:t>
                      </a:r>
                      <a:r>
                        <a:rPr lang="en-US" sz="1000" b="0" i="0" kern="1200" baseline="0" dirty="0" smtClean="0">
                          <a:solidFill>
                            <a:schemeClr val="tx1"/>
                          </a:solidFill>
                          <a:latin typeface="Arial" panose="020B0604020202020204" pitchFamily="34" charset="0"/>
                          <a:ea typeface="+mn-ea"/>
                          <a:cs typeface="Arial" panose="020B0604020202020204" pitchFamily="34" charset="0"/>
                        </a:rPr>
                        <a:t> Risk / CRLIT</a:t>
                      </a:r>
                      <a:r>
                        <a:rPr lang="en-US" sz="10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1.41%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1.99%</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u="none" strike="noStrike" kern="1200" baseline="0" dirty="0" smtClean="0">
                          <a:solidFill>
                            <a:schemeClr val="tx1"/>
                          </a:solidFill>
                          <a:latin typeface="Arial" panose="020B0604020202020204" pitchFamily="34" charset="0"/>
                          <a:ea typeface="+mn-ea"/>
                          <a:cs typeface="Arial" panose="020B0604020202020204" pitchFamily="34" charset="0"/>
                        </a:rPr>
                        <a:t>2.47%</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*Stressed </a:t>
                      </a:r>
                      <a:r>
                        <a:rPr lang="en-US" sz="1000" b="0" i="0" u="none" strike="noStrike" dirty="0">
                          <a:solidFill>
                            <a:schemeClr val="tx1"/>
                          </a:solidFill>
                          <a:effectLst/>
                          <a:latin typeface="Arial" panose="020B0604020202020204" pitchFamily="34" charset="0"/>
                          <a:cs typeface="Arial" panose="020B0604020202020204" pitchFamily="34" charset="0"/>
                        </a:rPr>
                        <a:t>Survival </a:t>
                      </a:r>
                      <a:r>
                        <a:rPr lang="en-US" sz="1000" b="0" i="0" u="none" strike="noStrike" dirty="0" smtClean="0">
                          <a:solidFill>
                            <a:schemeClr val="tx1"/>
                          </a:solidFill>
                          <a:effectLst/>
                          <a:latin typeface="Arial" panose="020B0604020202020204" pitchFamily="34" charset="0"/>
                          <a:cs typeface="Arial" panose="020B0604020202020204" pitchFamily="34" charset="0"/>
                        </a:rPr>
                        <a:t>Period </a:t>
                      </a:r>
                      <a:r>
                        <a:rPr lang="en-US" sz="1000" b="0" i="0" u="none" strike="noStrike" dirty="0">
                          <a:solidFill>
                            <a:schemeClr val="tx1"/>
                          </a:solidFill>
                          <a:effectLst/>
                          <a:latin typeface="Arial" panose="020B0604020202020204" pitchFamily="34" charset="0"/>
                          <a:cs typeface="Arial" panose="020B0604020202020204" pitchFamily="34" charset="0"/>
                        </a:rPr>
                        <a:t>(days</a:t>
                      </a:r>
                      <a:r>
                        <a:rPr lang="en-US" sz="1000" b="0" i="0" u="none" strike="noStrike" dirty="0" smtClean="0">
                          <a:solidFill>
                            <a:schemeClr val="tx1"/>
                          </a:solidFill>
                          <a:effectLst/>
                          <a:latin typeface="Arial" panose="020B0604020202020204" pitchFamily="34" charset="0"/>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2,4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TBD</a:t>
                      </a: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82</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90</a:t>
                      </a:r>
                      <a:r>
                        <a:rPr lang="en-US" sz="1000" b="0" i="0" kern="1200" baseline="0" dirty="0" smtClean="0">
                          <a:solidFill>
                            <a:schemeClr val="tx1"/>
                          </a:solidFill>
                          <a:latin typeface="Arial" panose="020B0604020202020204" pitchFamily="34" charset="0"/>
                          <a:ea typeface="+mn-ea"/>
                          <a:cs typeface="Arial" panose="020B0604020202020204" pitchFamily="34" charset="0"/>
                        </a:rPr>
                        <a:t> days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a:t>
                      </a:r>
                      <a:r>
                        <a:rPr lang="en-US" sz="1000" b="0" i="0" u="none" strike="noStrike" dirty="0">
                          <a:solidFill>
                            <a:schemeClr val="tx1"/>
                          </a:solidFill>
                          <a:effectLst/>
                          <a:latin typeface="Arial" panose="020B0604020202020204" pitchFamily="34" charset="0"/>
                          <a:cs typeface="Arial" panose="020B0604020202020204" pitchFamily="34" charset="0"/>
                        </a:rPr>
                        <a:t>Coverage </a:t>
                      </a:r>
                      <a:r>
                        <a:rPr lang="en-US" sz="1000" b="0" i="0" u="none" strike="noStrike" dirty="0" smtClean="0">
                          <a:solidFill>
                            <a:schemeClr val="tx1"/>
                          </a:solidFill>
                          <a:effectLst/>
                          <a:latin typeface="Arial" panose="020B0604020202020204" pitchFamily="34" charset="0"/>
                          <a:cs typeface="Arial" panose="020B0604020202020204" pitchFamily="34" charset="0"/>
                        </a:rPr>
                        <a:t>Ratio – EUR</a:t>
                      </a:r>
                      <a:r>
                        <a:rPr lang="en-US" sz="1000" b="0" i="0" baseline="30000" dirty="0" smtClean="0">
                          <a:latin typeface="Arial" panose="020B0604020202020204" pitchFamily="34" charset="0"/>
                          <a:cs typeface="Arial" panose="020B0604020202020204" pitchFamily="34" charset="0"/>
                        </a:rPr>
                        <a:t>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156%</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148%</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144%</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Coverage Ratio Modified</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 US</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smtClean="0">
                          <a:solidFill>
                            <a:srgbClr val="000000"/>
                          </a:solidFill>
                          <a:effectLst/>
                          <a:latin typeface="Arial" panose="020B0604020202020204" pitchFamily="34" charset="0"/>
                          <a:ea typeface="SimSun"/>
                          <a:cs typeface="Arial" panose="020B0604020202020204" pitchFamily="34" charset="0"/>
                        </a:rPr>
                        <a:t>193%</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184%</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201%</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*Structural Funding </a:t>
                      </a:r>
                      <a:r>
                        <a:rPr lang="en-US" sz="1000" b="0" i="0" u="none" strike="noStrike" dirty="0">
                          <a:solidFill>
                            <a:schemeClr val="tx1"/>
                          </a:solidFill>
                          <a:effectLst/>
                          <a:latin typeface="Arial" panose="020B0604020202020204" pitchFamily="34" charset="0"/>
                          <a:cs typeface="Arial" panose="020B0604020202020204" pitchFamily="34" charset="0"/>
                        </a:rPr>
                        <a:t>R</a:t>
                      </a:r>
                      <a:r>
                        <a:rPr lang="en-US" sz="1000" b="0" i="0" u="none" strike="noStrike" dirty="0" smtClean="0">
                          <a:solidFill>
                            <a:schemeClr val="tx1"/>
                          </a:solidFill>
                          <a:effectLst/>
                          <a:latin typeface="Arial" panose="020B0604020202020204" pitchFamily="34" charset="0"/>
                          <a:cs typeface="Arial" panose="020B0604020202020204" pitchFamily="34" charset="0"/>
                        </a:rPr>
                        <a:t>atio (%)</a:t>
                      </a:r>
                      <a:r>
                        <a:rPr lang="en-US" sz="1000" b="0" i="0" baseline="30000" dirty="0" smtClean="0">
                          <a:latin typeface="Arial" panose="020B0604020202020204" pitchFamily="34" charset="0"/>
                          <a:cs typeface="Arial" panose="020B0604020202020204" pitchFamily="34" charset="0"/>
                        </a:rPr>
                        <a:t> 4</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106%</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107%</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108%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60589">
                <a:tc vMerge="1">
                  <a:txBody>
                    <a:bodyPr/>
                    <a:lstStyle/>
                    <a:p>
                      <a:endParaRPr lang="en-GB"/>
                    </a:p>
                  </a:txBody>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Liquidity Horizon - </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W</a:t>
                      </a:r>
                      <a:r>
                        <a:rPr lang="en-US" sz="1000" b="0" i="0" u="none" strike="noStrike" dirty="0" smtClean="0">
                          <a:solidFill>
                            <a:schemeClr val="tx1"/>
                          </a:solidFill>
                          <a:effectLst/>
                          <a:latin typeface="Arial" panose="020B0604020202020204" pitchFamily="34" charset="0"/>
                          <a:cs typeface="Arial" panose="020B0604020202020204" pitchFamily="34" charset="0"/>
                        </a:rPr>
                        <a:t>holesale</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Scenario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SHUSA </a:t>
                      </a:r>
                    </a:p>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(Parent</a:t>
                      </a:r>
                      <a:r>
                        <a:rPr lang="en-US" sz="1000" b="0" baseline="0" dirty="0" smtClean="0">
                          <a:latin typeface="Arial" panose="020B0604020202020204" pitchFamily="34" charset="0"/>
                          <a:cs typeface="Arial" panose="020B0604020202020204" pitchFamily="34" charset="0"/>
                        </a:rPr>
                        <a:t> only)</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baseline="0" dirty="0" smtClean="0">
                          <a:solidFill>
                            <a:srgbClr val="000000"/>
                          </a:solidFill>
                          <a:effectLst/>
                          <a:latin typeface="Arial" panose="020B0604020202020204" pitchFamily="34" charset="0"/>
                          <a:ea typeface="SimSun"/>
                          <a:cs typeface="Arial" panose="020B0604020202020204" pitchFamily="34" charset="0"/>
                        </a:rPr>
                        <a:t>45 Months</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latin typeface="Arial" panose="020B0604020202020204" pitchFamily="34" charset="0"/>
                          <a:cs typeface="Arial" panose="020B0604020202020204" pitchFamily="34" charset="0"/>
                        </a:rPr>
                        <a:t>&gt;12 Months</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&lt;=12 Months</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&lt;=6  Months</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*Asset Encumbrance (%)</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41%</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48%</a:t>
                      </a:r>
                      <a:endParaRPr lang="en-US" sz="1000" b="0" i="0" kern="1200" dirty="0" smtClean="0">
                        <a:solidFill>
                          <a:sysClr val="windowText" lastClr="000000"/>
                        </a:solidFill>
                        <a:latin typeface="Arial" panose="020B0604020202020204" pitchFamily="34" charset="0"/>
                        <a:ea typeface="+mn-ea"/>
                        <a:cs typeface="Arial" panose="020B0604020202020204" pitchFamily="34" charset="0"/>
                      </a:endParaRPr>
                    </a:p>
                  </a:txBody>
                  <a:tcPr marL="27432" marR="27432" marT="27432" marB="27432">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&gt;=60%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*NII</a:t>
                      </a:r>
                      <a:r>
                        <a:rPr lang="en-US" sz="1000" b="0" i="0" kern="1200" baseline="0" dirty="0" smtClean="0">
                          <a:solidFill>
                            <a:schemeClr val="tx1"/>
                          </a:solidFill>
                          <a:latin typeface="Arial" panose="020B0604020202020204" pitchFamily="34" charset="0"/>
                          <a:ea typeface="+mn-ea"/>
                          <a:cs typeface="Arial" panose="020B0604020202020204" pitchFamily="34" charset="0"/>
                        </a:rPr>
                        <a:t> Sensitivity</a:t>
                      </a:r>
                      <a:r>
                        <a:rPr lang="en-US" sz="1000" b="0" i="0" kern="1200" dirty="0" smtClean="0">
                          <a:solidFill>
                            <a:schemeClr val="tx1"/>
                          </a:solidFill>
                          <a:latin typeface="Arial" panose="020B0604020202020204" pitchFamily="34" charset="0"/>
                          <a:ea typeface="+mn-ea"/>
                          <a:cs typeface="Arial" panose="020B0604020202020204" pitchFamily="34" charset="0"/>
                        </a:rPr>
                        <a:t>(+/- 100bps)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-1.90%</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-1.8%</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-2.1%</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-4.5%</a:t>
                      </a: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ysClr val="windowText" lastClr="000000"/>
                          </a:solidFill>
                          <a:effectLst/>
                          <a:latin typeface="Arial"/>
                        </a:rPr>
                        <a:t>-5.5%</a:t>
                      </a: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*MVE Sensitivity(+/- 100bps)</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050" b="1" dirty="0">
                          <a:solidFill>
                            <a:srgbClr val="000000"/>
                          </a:solidFill>
                          <a:effectLst/>
                          <a:latin typeface="Arial" panose="020B0604020202020204" pitchFamily="34" charset="0"/>
                          <a:ea typeface="SimSun"/>
                          <a:cs typeface="Arial" panose="020B0604020202020204" pitchFamily="34" charset="0"/>
                        </a:rPr>
                        <a:t>-5.33%</a:t>
                      </a:r>
                      <a:endParaRPr lang="en-US" sz="1050" b="1" dirty="0">
                        <a:effectLst/>
                        <a:latin typeface="Arial" panose="020B0604020202020204" pitchFamily="34" charset="0"/>
                        <a:ea typeface="SimSun"/>
                        <a:cs typeface="Arial" panose="020B0604020202020204" pitchFamily="34" charset="0"/>
                      </a:endParaRPr>
                    </a:p>
                  </a:txBody>
                  <a:tcPr marL="68580" marR="68580" marT="0" marB="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-5.6%</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&lt;=-6.5%</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&lt;=-7.5%</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Mark</a:t>
                      </a:r>
                      <a:r>
                        <a:rPr lang="en-US" sz="10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10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1000" b="0" i="0" kern="1200" baseline="0" dirty="0" smtClean="0">
                          <a:solidFill>
                            <a:schemeClr val="tx1"/>
                          </a:solidFill>
                          <a:latin typeface="Arial" panose="020B0604020202020204" pitchFamily="34" charset="0"/>
                          <a:ea typeface="+mn-ea"/>
                          <a:cs typeface="Arial" panose="020B0604020202020204" pitchFamily="34" charset="0"/>
                        </a:rPr>
                        <a:t>)</a:t>
                      </a:r>
                      <a:r>
                        <a:rPr lang="en-US" sz="1000" b="0" i="0" baseline="30000" dirty="0" smtClean="0">
                          <a:latin typeface="Arial" panose="020B0604020202020204" pitchFamily="34" charset="0"/>
                          <a:cs typeface="Arial" panose="020B0604020202020204" pitchFamily="34" charset="0"/>
                        </a:rPr>
                        <a:t> 4</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2.3M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200"/>
                        </a:spcBef>
                        <a:spcAft>
                          <a:spcPts val="200"/>
                        </a:spcAft>
                        <a:buClrTx/>
                        <a:buSzTx/>
                        <a:buFontTx/>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2.6M</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&gt;=$9.0M</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17673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i="0" u="none" strike="noStrike" dirty="0" smtClean="0">
                          <a:solidFill>
                            <a:schemeClr val="tx1"/>
                          </a:solidFill>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Total: 21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SHUSA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SC</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10</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SBNA</a:t>
                      </a:r>
                      <a:r>
                        <a:rPr lang="en-US" sz="1000" b="1" baseline="0" dirty="0" smtClean="0">
                          <a:solidFill>
                            <a:schemeClr val="tx1"/>
                          </a:solidFill>
                          <a:effectLst/>
                          <a:latin typeface="Arial" panose="020B0604020202020204" pitchFamily="34" charset="0"/>
                          <a:ea typeface="Calibri"/>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6 </a:t>
                      </a:r>
                    </a:p>
                    <a:p>
                      <a:pPr algn="ctr" rtl="0">
                        <a:lnSpc>
                          <a:spcPct val="100000"/>
                        </a:lnSpc>
                        <a:spcBef>
                          <a:spcPts val="200"/>
                        </a:spcBef>
                        <a:spcAft>
                          <a:spcPts val="200"/>
                        </a:spcAft>
                      </a:pPr>
                      <a:r>
                        <a:rPr lang="en-US" sz="1000" b="1" kern="1200" dirty="0" smtClean="0">
                          <a:solidFill>
                            <a:schemeClr val="tx1"/>
                          </a:solidFill>
                          <a:effectLst/>
                          <a:latin typeface="Arial" panose="020B0604020202020204" pitchFamily="34" charset="0"/>
                          <a:ea typeface="+mn-ea"/>
                          <a:cs typeface="Arial" panose="020B0604020202020204" pitchFamily="34" charset="0"/>
                        </a:rPr>
                        <a:t>Other</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1"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1" dirty="0" smtClean="0">
                          <a:solidFill>
                            <a:schemeClr val="tx1"/>
                          </a:solidFill>
                          <a:effectLst/>
                          <a:latin typeface="Arial" panose="020B0604020202020204" pitchFamily="34" charset="0"/>
                          <a:cs typeface="Arial" panose="020B0604020202020204" pitchFamily="34" charset="0"/>
                        </a:rPr>
                        <a:t>– </a:t>
                      </a:r>
                      <a:r>
                        <a:rPr lang="en-US" sz="1000" b="1" kern="1200" dirty="0" smtClean="0">
                          <a:solidFill>
                            <a:schemeClr val="tx1"/>
                          </a:solidFill>
                          <a:effectLst/>
                          <a:latin typeface="Arial" panose="020B0604020202020204" pitchFamily="34" charset="0"/>
                          <a:ea typeface="+mn-ea"/>
                          <a:cs typeface="Arial" panose="020B0604020202020204" pitchFamily="34" charset="0"/>
                        </a:rPr>
                        <a:t>5</a:t>
                      </a:r>
                      <a:endParaRPr lang="en-US" sz="1000" b="1"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41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19</a:t>
                      </a: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Total: 43 </a:t>
                      </a:r>
                    </a:p>
                    <a:p>
                      <a:pPr algn="ctr" rtl="0">
                        <a:lnSpc>
                          <a:spcPct val="100000"/>
                        </a:lnSpc>
                        <a:spcBef>
                          <a:spcPts val="200"/>
                        </a:spcBef>
                        <a:spcAft>
                          <a:spcPts val="200"/>
                        </a:spcAft>
                      </a:pPr>
                      <a:r>
                        <a:rPr lang="en-US" sz="1000" b="0" kern="1200" dirty="0" smtClean="0">
                          <a:solidFill>
                            <a:schemeClr val="tx1"/>
                          </a:solidFill>
                          <a:effectLst/>
                          <a:latin typeface="Arial" panose="020B0604020202020204" pitchFamily="34" charset="0"/>
                          <a:ea typeface="+mn-ea"/>
                          <a:cs typeface="Arial" panose="020B0604020202020204" pitchFamily="34" charset="0"/>
                        </a:rPr>
                        <a:t>SHUSA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0</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SC</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11</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SBNA</a:t>
                      </a:r>
                      <a:r>
                        <a:rPr lang="en-US" sz="1000" b="0" baseline="0" dirty="0" smtClean="0">
                          <a:solidFill>
                            <a:schemeClr val="tx1"/>
                          </a:solidFill>
                          <a:effectLst/>
                          <a:latin typeface="Arial" panose="020B0604020202020204" pitchFamily="34" charset="0"/>
                          <a:ea typeface="Calibri"/>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12 Other</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kern="1200" baseline="0" dirty="0" err="1" smtClean="0">
                          <a:solidFill>
                            <a:schemeClr val="tx1"/>
                          </a:solidFill>
                          <a:effectLst/>
                          <a:latin typeface="Arial" panose="020B0604020202020204" pitchFamily="34" charset="0"/>
                          <a:ea typeface="+mn-ea"/>
                          <a:cs typeface="Arial" panose="020B0604020202020204" pitchFamily="34" charset="0"/>
                        </a:rPr>
                        <a:t>ent</a:t>
                      </a:r>
                      <a:r>
                        <a:rPr lang="en-US" sz="1000" b="0" kern="1200" baseline="0" dirty="0" smtClean="0">
                          <a:solidFill>
                            <a:schemeClr val="tx1"/>
                          </a:solidFill>
                          <a:effectLst/>
                          <a:latin typeface="Arial" panose="020B0604020202020204" pitchFamily="34" charset="0"/>
                          <a:ea typeface="+mn-ea"/>
                          <a:cs typeface="Arial" panose="020B0604020202020204" pitchFamily="34" charset="0"/>
                        </a:rPr>
                        <a:t>. </a:t>
                      </a:r>
                      <a:r>
                        <a:rPr lang="en-US" sz="1000" b="0" dirty="0" smtClean="0">
                          <a:solidFill>
                            <a:schemeClr val="tx1"/>
                          </a:solidFill>
                          <a:effectLst/>
                          <a:latin typeface="Arial" panose="020B0604020202020204" pitchFamily="34" charset="0"/>
                          <a:cs typeface="Arial" panose="020B0604020202020204" pitchFamily="34" charset="0"/>
                        </a:rPr>
                        <a:t>– </a:t>
                      </a:r>
                      <a:r>
                        <a:rPr lang="en-US" sz="1000" b="0" kern="1200" dirty="0" smtClean="0">
                          <a:solidFill>
                            <a:schemeClr val="tx1"/>
                          </a:solidFill>
                          <a:effectLst/>
                          <a:latin typeface="Arial" panose="020B0604020202020204" pitchFamily="34" charset="0"/>
                          <a:ea typeface="+mn-ea"/>
                          <a:cs typeface="Arial" panose="020B0604020202020204" pitchFamily="34" charset="0"/>
                        </a:rPr>
                        <a:t>20</a:t>
                      </a:r>
                      <a:endParaRPr lang="en-US" sz="1000" b="0" dirty="0" smtClean="0">
                        <a:latin typeface="Arial" panose="020B0604020202020204" pitchFamily="34" charset="0"/>
                        <a:cs typeface="Arial" panose="020B0604020202020204" pitchFamily="34" charset="0"/>
                      </a:endParaRPr>
                    </a:p>
                    <a:p>
                      <a:pPr algn="ctr" rtl="0">
                        <a:lnSpc>
                          <a:spcPct val="100000"/>
                        </a:lnSpc>
                        <a:spcBef>
                          <a:spcPts val="200"/>
                        </a:spcBef>
                        <a:spcAft>
                          <a:spcPts val="200"/>
                        </a:spcAft>
                      </a:pPr>
                      <a:endParaRPr lang="en-US" sz="1000" b="0" dirty="0" smtClean="0">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spcBef>
                          <a:spcPts val="200"/>
                        </a:spcBef>
                        <a:spcAft>
                          <a:spcPts val="200"/>
                        </a:spcAft>
                      </a:pPr>
                      <a:r>
                        <a:rPr lang="en-US" sz="1000" b="0" i="0" kern="1200" dirty="0" smtClean="0">
                          <a:solidFill>
                            <a:schemeClr val="tx1"/>
                          </a:solidFill>
                          <a:latin typeface="Arial" panose="020B0604020202020204" pitchFamily="34" charset="0"/>
                          <a:ea typeface="+mn-ea"/>
                          <a:cs typeface="Arial" panose="020B0604020202020204" pitchFamily="34" charset="0"/>
                        </a:rPr>
                        <a:t>N/A</a:t>
                      </a:r>
                      <a:endParaRPr lang="en-US" sz="1000" b="0" i="0"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dirty="0" smtClean="0">
                          <a:solidFill>
                            <a:schemeClr val="tx1"/>
                          </a:solidFill>
                          <a:latin typeface="Arial" panose="020B0604020202020204" pitchFamily="34" charset="0"/>
                          <a:ea typeface="+mn-ea"/>
                          <a:cs typeface="Arial" panose="020B0604020202020204" pitchFamily="34" charset="0"/>
                        </a:rPr>
                        <a:t>1Q2016</a:t>
                      </a:r>
                      <a:r>
                        <a:rPr lang="en-US" sz="10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4Q2016 – 46</a:t>
                      </a:r>
                    </a:p>
                    <a:p>
                      <a:pPr marL="0" indent="0" algn="ctr" defTabSz="457200" rtl="0" eaLnBrk="1" fontAlgn="b" latinLnBrk="0" hangingPunct="1">
                        <a:lnSpc>
                          <a:spcPct val="100000"/>
                        </a:lnSpc>
                        <a:spcBef>
                          <a:spcPts val="200"/>
                        </a:spcBef>
                        <a:spcAft>
                          <a:spcPts val="200"/>
                        </a:spcAft>
                        <a:buFont typeface="Arial" panose="020B0604020202020204" pitchFamily="34" charset="0"/>
                        <a:buNone/>
                      </a:pPr>
                      <a:r>
                        <a:rPr lang="en-US" sz="10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296">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a:t>
                      </a:r>
                      <a:r>
                        <a:rPr lang="en-US" sz="1000" b="1" baseline="0" dirty="0" smtClean="0">
                          <a:solidFill>
                            <a:schemeClr val="tx1"/>
                          </a:solidFill>
                          <a:latin typeface="Arial" panose="020B0604020202020204" pitchFamily="34" charset="0"/>
                          <a:cs typeface="Arial" panose="020B0604020202020204" pitchFamily="34" charset="0"/>
                        </a:rPr>
                        <a:t> and Reputational</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requiring immediate attention</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0"/>
                        </a:spcBef>
                        <a:spcAft>
                          <a:spcPts val="0"/>
                        </a:spcAft>
                      </a:pPr>
                      <a:r>
                        <a:rPr lang="en-US" sz="1000" b="1"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13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0"/>
                        </a:spcBef>
                        <a:spcAft>
                          <a:spcPts val="0"/>
                        </a:spcAft>
                      </a:pPr>
                      <a:r>
                        <a:rPr lang="en-US" sz="1000" b="0" dirty="0" smtClean="0">
                          <a:latin typeface="Arial" panose="020B0604020202020204" pitchFamily="34" charset="0"/>
                          <a:cs typeface="Arial" panose="020B0604020202020204" pitchFamily="34" charset="0"/>
                        </a:rPr>
                        <a:t>23</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N/A</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&gt;0</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5" name="TextBox 14"/>
          <p:cNvSpPr txBox="1"/>
          <p:nvPr/>
        </p:nvSpPr>
        <p:spPr>
          <a:xfrm>
            <a:off x="271496" y="263720"/>
            <a:ext cx="8983134" cy="357021"/>
          </a:xfrm>
          <a:prstGeom prst="rect">
            <a:avLst/>
          </a:prstGeom>
          <a:noFill/>
        </p:spPr>
        <p:txBody>
          <a:bodyPr wrap="square" rtlCol="0">
            <a:spAutoFit/>
          </a:bodyPr>
          <a:lstStyle/>
          <a:p>
            <a:pPr algn="l"/>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Metrics (3/3)</a:t>
            </a:r>
            <a:endParaRPr lang="en-US" sz="2000" b="1" dirty="0">
              <a:latin typeface="Arial" panose="020B0604020202020204" pitchFamily="34" charset="0"/>
              <a:cs typeface="Arial" panose="020B0604020202020204" pitchFamily="34" charset="0"/>
            </a:endParaRPr>
          </a:p>
        </p:txBody>
      </p:sp>
      <p:sp>
        <p:nvSpPr>
          <p:cNvPr id="18" name="Footnote"/>
          <p:cNvSpPr/>
          <p:nvPr/>
        </p:nvSpPr>
        <p:spPr>
          <a:xfrm>
            <a:off x="2247567" y="6360007"/>
            <a:ext cx="5305757" cy="741229"/>
          </a:xfrm>
          <a:prstGeom prst="rect">
            <a:avLst/>
          </a:prstGeom>
          <a:extLst/>
        </p:spPr>
        <p:txBody>
          <a:bodyPr vert="horz" wrap="square" lIns="0" tIns="0" rIns="0" bIns="0" numCol="1" anchor="t" anchorCtr="0" compatLnSpc="1">
            <a:prstTxWarp prst="textNoShape">
              <a:avLst/>
            </a:prstTxWarp>
            <a:spAutoFit/>
          </a:bodyPr>
          <a:lstStyle/>
          <a:p>
            <a:pPr algn="l" eaLnBrk="1" hangingPunct="1"/>
            <a:endParaRPr lang="en-US" sz="700" dirty="0">
              <a:latin typeface="Arial"/>
              <a:ea typeface="ＭＳ Ｐゴシック"/>
              <a:sym typeface="Arial"/>
            </a:endParaRPr>
          </a:p>
          <a:p>
            <a:pPr marL="114300" indent="-114300" algn="l" eaLnBrk="1" hangingPunct="1">
              <a:buFont typeface="+mj-lt"/>
              <a:buAutoNum type="arabicPeriod"/>
            </a:pPr>
            <a:r>
              <a:rPr lang="en-US" sz="700" dirty="0">
                <a:latin typeface="Arial"/>
                <a:ea typeface="ＭＳ Ｐゴシック"/>
                <a:sym typeface="Arial"/>
              </a:rPr>
              <a:t>Portfolio level granularity available in Entity RAS materials</a:t>
            </a:r>
          </a:p>
          <a:p>
            <a:pPr marL="114300" indent="-114300" algn="l" eaLnBrk="1" hangingPunct="1">
              <a:buFont typeface="+mj-lt"/>
              <a:buAutoNum type="arabicPeriod"/>
            </a:pPr>
            <a:r>
              <a:rPr lang="en-US" sz="700" dirty="0" smtClean="0">
                <a:latin typeface="Arial"/>
                <a:ea typeface="ＭＳ Ｐゴシック"/>
                <a:sym typeface="Arial"/>
              </a:rPr>
              <a:t>Metric </a:t>
            </a:r>
            <a:r>
              <a:rPr lang="en-US" sz="700" dirty="0">
                <a:latin typeface="Arial"/>
                <a:ea typeface="ＭＳ Ｐゴシック"/>
                <a:sym typeface="Arial"/>
              </a:rPr>
              <a:t>is on a 2-month lag</a:t>
            </a:r>
          </a:p>
          <a:p>
            <a:pPr marL="114300" indent="-114300" algn="l">
              <a:buFont typeface="+mj-lt"/>
              <a:buAutoNum type="arabicPeriod"/>
            </a:pPr>
            <a:r>
              <a:rPr lang="en-US" sz="700" dirty="0">
                <a:latin typeface="Arial"/>
                <a:ea typeface="ＭＳ Ｐゴシック"/>
                <a:sym typeface="Arial"/>
              </a:rPr>
              <a:t>CRLIT Contract Residual less Incentives and Tax; NII: Net Interest Income; MVE: Market Value of Equity</a:t>
            </a:r>
          </a:p>
          <a:p>
            <a:pPr marL="114300" indent="-114300" algn="l">
              <a:buFont typeface="+mj-lt"/>
              <a:buAutoNum type="arabicPeriod"/>
            </a:pPr>
            <a:r>
              <a:rPr lang="en-US" sz="700" dirty="0">
                <a:latin typeface="Arial"/>
                <a:ea typeface="ＭＳ Ｐゴシック"/>
              </a:rPr>
              <a:t>Updated limit from </a:t>
            </a:r>
            <a:r>
              <a:rPr lang="en-US" sz="700" dirty="0" smtClean="0">
                <a:latin typeface="Arial"/>
                <a:ea typeface="ＭＳ Ｐゴシック"/>
              </a:rPr>
              <a:t>2015</a:t>
            </a:r>
            <a:endParaRPr lang="en-US" sz="700" dirty="0"/>
          </a:p>
          <a:p>
            <a:pPr marL="114300" indent="-114300" algn="l">
              <a:buFont typeface="+mj-lt"/>
              <a:buAutoNum type="arabicPeriod"/>
            </a:pPr>
            <a:endParaRPr lang="en-US" sz="700" dirty="0" smtClean="0">
              <a:latin typeface="Arial"/>
              <a:ea typeface="ＭＳ Ｐゴシック"/>
              <a:sym typeface="Arial"/>
            </a:endParaRPr>
          </a:p>
          <a:p>
            <a:pPr marL="114300" indent="-114300" algn="l">
              <a:buFont typeface="+mj-lt"/>
              <a:buAutoNum type="arabicPeriod"/>
            </a:pPr>
            <a:endParaRPr lang="en-US" sz="700" dirty="0">
              <a:latin typeface="Arial"/>
              <a:ea typeface="ＭＳ Ｐゴシック"/>
              <a:sym typeface="Arial"/>
            </a:endParaRPr>
          </a:p>
          <a:p>
            <a:pPr marL="114300" indent="-114300" algn="l">
              <a:buFont typeface="+mj-lt"/>
              <a:buAutoNum type="arabicPeriod"/>
            </a:pPr>
            <a:endParaRPr lang="en-US" sz="700" dirty="0" smtClean="0">
              <a:latin typeface="Arial"/>
              <a:ea typeface="ＭＳ Ｐゴシック"/>
              <a:sym typeface="Arial"/>
            </a:endParaRPr>
          </a:p>
        </p:txBody>
      </p:sp>
      <p:grpSp>
        <p:nvGrpSpPr>
          <p:cNvPr id="19" name="Group 18"/>
          <p:cNvGrpSpPr/>
          <p:nvPr/>
        </p:nvGrpSpPr>
        <p:grpSpPr>
          <a:xfrm>
            <a:off x="372254" y="6074960"/>
            <a:ext cx="2327430" cy="125740"/>
            <a:chOff x="372254" y="5975278"/>
            <a:chExt cx="2327430" cy="125740"/>
          </a:xfrm>
        </p:grpSpPr>
        <p:sp>
          <p:nvSpPr>
            <p:cNvPr id="21" name="TextBox 20"/>
            <p:cNvSpPr txBox="1"/>
            <p:nvPr/>
          </p:nvSpPr>
          <p:spPr>
            <a:xfrm>
              <a:off x="84020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22" name="TextBox 21"/>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spTree>
    <p:extLst>
      <p:ext uri="{BB962C8B-B14F-4D97-AF65-F5344CB8AC3E}">
        <p14:creationId xmlns:p14="http://schemas.microsoft.com/office/powerpoint/2010/main" val="2440879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2254" y="6017810"/>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a:latin typeface="Arial" panose="020B0604020202020204" pitchFamily="34" charset="0"/>
                <a:cs typeface="Arial" panose="020B0604020202020204" pitchFamily="34" charset="0"/>
              </a:rPr>
              <a:t>4</a:t>
            </a:r>
            <a:r>
              <a:rPr lang="en-US" sz="2000" b="1" dirty="0" smtClean="0">
                <a:latin typeface="Arial" panose="020B0604020202020204" pitchFamily="34" charset="0"/>
                <a:cs typeface="Arial" panose="020B0604020202020204" pitchFamily="34" charset="0"/>
              </a:rPr>
              <a:t>.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Annual Metrics</a:t>
            </a:r>
            <a:endParaRPr lang="en-US"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82619685"/>
              </p:ext>
            </p:extLst>
          </p:nvPr>
        </p:nvGraphicFramePr>
        <p:xfrm>
          <a:off x="348436" y="2104390"/>
          <a:ext cx="8894248" cy="755904"/>
        </p:xfrm>
        <a:graphic>
          <a:graphicData uri="http://schemas.openxmlformats.org/drawingml/2006/table">
            <a:tbl>
              <a:tblPr firstRow="1" bandRow="1"/>
              <a:tblGrid>
                <a:gridCol w="1225183"/>
                <a:gridCol w="3147237"/>
                <a:gridCol w="850604"/>
                <a:gridCol w="871870"/>
                <a:gridCol w="1031358"/>
                <a:gridCol w="883998"/>
                <a:gridCol w="883998"/>
              </a:tblGrid>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35420">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PPNR Impairment (CCAR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$4,913M</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&gt;=$5,639M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&gt;=$5,861M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*Loss in Stress</a:t>
                      </a:r>
                      <a:r>
                        <a:rPr lang="en-US" sz="1000" b="1" i="0" baseline="30000" dirty="0" smtClean="0">
                          <a:solidFill>
                            <a:schemeClr val="tx1"/>
                          </a:solidFill>
                          <a:latin typeface="Arial" panose="020B0604020202020204" pitchFamily="34" charset="0"/>
                          <a:cs typeface="Arial" panose="020B0604020202020204" pitchFamily="34" charset="0"/>
                        </a:rPr>
                        <a:t>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Annual</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SHUSA</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94%</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542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Total Credit Losses </a:t>
                      </a:r>
                      <a:r>
                        <a:rPr lang="en-US" sz="1000" b="0" i="0" dirty="0" smtClean="0">
                          <a:solidFill>
                            <a:schemeClr val="tx1"/>
                          </a:solidFill>
                          <a:latin typeface="Arial" panose="020B0604020202020204" pitchFamily="34" charset="0"/>
                          <a:cs typeface="Arial" panose="020B0604020202020204" pitchFamily="34" charset="0"/>
                        </a:rPr>
                        <a:t>(CCAR 9Q)</a:t>
                      </a:r>
                      <a:r>
                        <a:rPr lang="en-US" sz="1000" b="1" baseline="30000" dirty="0" smtClean="0">
                          <a:solidFill>
                            <a:schemeClr val="tx1"/>
                          </a:solidFill>
                          <a:latin typeface="Arial" panose="020B0604020202020204" pitchFamily="34" charset="0"/>
                          <a:cs typeface="Arial" panose="020B0604020202020204" pitchFamily="34" charset="0"/>
                        </a:rPr>
                        <a:t> 2</a:t>
                      </a:r>
                      <a:endParaRPr lang="en-US" sz="1000" b="1" dirty="0" smtClean="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$11,052M</a:t>
                      </a:r>
                      <a:endParaRPr lang="en-US" sz="1000" b="0" dirty="0">
                        <a:solidFill>
                          <a:schemeClr val="tx1"/>
                        </a:solidFill>
                        <a:latin typeface="Arial" panose="020B0604020202020204" pitchFamily="34" charset="0"/>
                        <a:cs typeface="Arial" panose="020B0604020202020204" pitchFamily="34" charset="0"/>
                      </a:endParaRP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$12,686M</a:t>
                      </a: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$13,186M</a:t>
                      </a: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1" name="Footnote"/>
          <p:cNvSpPr/>
          <p:nvPr/>
        </p:nvSpPr>
        <p:spPr>
          <a:xfrm>
            <a:off x="2228517" y="6208714"/>
            <a:ext cx="5305757" cy="648575"/>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latin typeface="Arial"/>
                <a:ea typeface="ＭＳ Ｐゴシック"/>
                <a:sym typeface="Arial"/>
              </a:rPr>
              <a:t>Portfolio </a:t>
            </a:r>
            <a:r>
              <a:rPr lang="en-US" sz="700" dirty="0">
                <a:latin typeface="Arial"/>
                <a:ea typeface="ＭＳ Ｐゴシック"/>
                <a:sym typeface="Arial"/>
              </a:rPr>
              <a:t>level granularity available in Entity RAS </a:t>
            </a:r>
            <a:r>
              <a:rPr lang="en-US" sz="700" dirty="0" smtClean="0">
                <a:latin typeface="Arial"/>
                <a:ea typeface="ＭＳ Ｐゴシック"/>
                <a:sym typeface="Arial"/>
              </a:rPr>
              <a:t>materials</a:t>
            </a:r>
          </a:p>
          <a:p>
            <a:pPr marL="114300" indent="-114300" algn="l" eaLnBrk="1" hangingPunct="1">
              <a:buFont typeface="+mj-lt"/>
              <a:buAutoNum type="arabicPeriod"/>
            </a:pPr>
            <a:r>
              <a:rPr lang="en-US" sz="700" dirty="0">
                <a:solidFill>
                  <a:srgbClr val="000000"/>
                </a:solidFill>
                <a:ea typeface="ＭＳ Ｐゴシック"/>
              </a:rPr>
              <a:t>Updated limit from 2015</a:t>
            </a:r>
            <a:endParaRPr lang="en-US" sz="700" dirty="0" smtClean="0">
              <a:latin typeface="Arial"/>
              <a:ea typeface="ＭＳ Ｐゴシック"/>
              <a:sym typeface="Arial"/>
            </a:endParaRPr>
          </a:p>
          <a:p>
            <a:pPr marL="114300" indent="-114300" algn="l" eaLnBrk="1" hangingPunct="1">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a:t>
            </a:r>
            <a:r>
              <a:rPr lang="en-US" sz="700" dirty="0" smtClean="0">
                <a:solidFill>
                  <a:srgbClr val="000000"/>
                </a:solidFill>
                <a:ea typeface="ＭＳ Ｐゴシック"/>
              </a:rPr>
              <a:t>trigger</a:t>
            </a:r>
          </a:p>
          <a:p>
            <a:pPr marL="114300" indent="-114300" algn="l" eaLnBrk="1" hangingPunct="1">
              <a:buFont typeface="+mj-lt"/>
              <a:buAutoNum type="arabicPeriod"/>
            </a:pPr>
            <a:r>
              <a:rPr lang="en-US" sz="700" dirty="0">
                <a:latin typeface="Arial"/>
                <a:ea typeface="ＭＳ Ｐゴシック"/>
              </a:rPr>
              <a:t>C</a:t>
            </a:r>
            <a:r>
              <a:rPr lang="en-US" sz="700" dirty="0" smtClean="0">
                <a:latin typeface="Arial"/>
                <a:ea typeface="ＭＳ Ｐゴシック"/>
              </a:rPr>
              <a:t>hanged </a:t>
            </a:r>
            <a:r>
              <a:rPr lang="en-US" sz="700" dirty="0">
                <a:latin typeface="Arial"/>
                <a:ea typeface="ＭＳ Ｐゴシック"/>
              </a:rPr>
              <a:t>to include all material operational risk </a:t>
            </a:r>
            <a:r>
              <a:rPr lang="en-US" sz="700" dirty="0" smtClean="0">
                <a:latin typeface="Arial"/>
                <a:ea typeface="ＭＳ Ｐゴシック"/>
              </a:rPr>
              <a:t>events from ones </a:t>
            </a:r>
            <a:r>
              <a:rPr lang="en-US" sz="700" dirty="0">
                <a:latin typeface="Arial"/>
                <a:ea typeface="ＭＳ Ｐゴシック"/>
              </a:rPr>
              <a:t>with financial loss of greater than $</a:t>
            </a:r>
            <a:r>
              <a:rPr lang="en-US" sz="700" dirty="0" smtClean="0">
                <a:latin typeface="Arial"/>
                <a:ea typeface="ＭＳ Ｐゴシック"/>
              </a:rPr>
              <a:t>200k (now $500k)</a:t>
            </a:r>
          </a:p>
          <a:p>
            <a:pPr marL="114300" indent="-114300" algn="l" eaLnBrk="1" hangingPunct="1">
              <a:buFont typeface="+mj-lt"/>
              <a:buAutoNum type="arabicPeriod"/>
            </a:pPr>
            <a:r>
              <a:rPr lang="en-US" sz="700" dirty="0" smtClean="0">
                <a:latin typeface="Arial"/>
                <a:ea typeface="ＭＳ Ｐゴシック"/>
              </a:rPr>
              <a:t>Apply to </a:t>
            </a:r>
            <a:r>
              <a:rPr lang="en-US" sz="700" dirty="0">
                <a:latin typeface="Arial"/>
                <a:ea typeface="ＭＳ Ｐゴシック"/>
              </a:rPr>
              <a:t>all </a:t>
            </a:r>
            <a:r>
              <a:rPr lang="en-US" sz="700" dirty="0" smtClean="0">
                <a:latin typeface="Arial"/>
                <a:ea typeface="ＭＳ Ｐゴシック"/>
              </a:rPr>
              <a:t>IHC entities </a:t>
            </a:r>
            <a:r>
              <a:rPr lang="en-US" sz="700" dirty="0">
                <a:latin typeface="Arial"/>
                <a:ea typeface="ＭＳ Ｐゴシック"/>
              </a:rPr>
              <a:t>(SBNA, SC, PR Bancorp, SSLLC, SIS, </a:t>
            </a:r>
            <a:r>
              <a:rPr lang="en-US" sz="700" dirty="0" smtClean="0">
                <a:latin typeface="Arial"/>
                <a:ea typeface="ＭＳ Ｐゴシック"/>
              </a:rPr>
              <a:t>BSI) from July reporting</a:t>
            </a:r>
            <a:endParaRPr lang="en-US" sz="700" dirty="0">
              <a:latin typeface="Arial"/>
              <a:ea typeface="ＭＳ Ｐゴシック"/>
            </a:endParaRPr>
          </a:p>
          <a:p>
            <a:pPr marL="114300" indent="-114300" algn="l" eaLnBrk="1" hangingPunct="1">
              <a:buFont typeface="+mj-lt"/>
              <a:buAutoNum type="arabicPeriod"/>
            </a:pPr>
            <a:endParaRPr lang="en-US" sz="700" dirty="0">
              <a:latin typeface="Arial"/>
              <a:ea typeface="ＭＳ Ｐゴシック"/>
              <a:sym typeface="Arial"/>
            </a:endParaRPr>
          </a:p>
        </p:txBody>
      </p:sp>
      <p:grpSp>
        <p:nvGrpSpPr>
          <p:cNvPr id="12" name="Group 11"/>
          <p:cNvGrpSpPr/>
          <p:nvPr/>
        </p:nvGrpSpPr>
        <p:grpSpPr>
          <a:xfrm>
            <a:off x="372254" y="6017810"/>
            <a:ext cx="2316000" cy="125740"/>
            <a:chOff x="372254" y="5975278"/>
            <a:chExt cx="2316000" cy="125740"/>
          </a:xfrm>
        </p:grpSpPr>
        <p:sp>
          <p:nvSpPr>
            <p:cNvPr id="13" name="TextBox 12"/>
            <p:cNvSpPr txBox="1"/>
            <p:nvPr/>
          </p:nvSpPr>
          <p:spPr>
            <a:xfrm>
              <a:off x="82877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sp>
          <p:nvSpPr>
            <p:cNvPr id="16" name="TextBox 15"/>
            <p:cNvSpPr txBox="1"/>
            <p:nvPr/>
          </p:nvSpPr>
          <p:spPr>
            <a:xfrm>
              <a:off x="372254" y="597527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grpSp>
      <p:graphicFrame>
        <p:nvGraphicFramePr>
          <p:cNvPr id="14" name="Table 13"/>
          <p:cNvGraphicFramePr>
            <a:graphicFrameLocks noGrp="1"/>
          </p:cNvGraphicFramePr>
          <p:nvPr>
            <p:extLst>
              <p:ext uri="{D42A27DB-BD31-4B8C-83A1-F6EECF244321}">
                <p14:modId xmlns:p14="http://schemas.microsoft.com/office/powerpoint/2010/main" val="1423771318"/>
              </p:ext>
            </p:extLst>
          </p:nvPr>
        </p:nvGraphicFramePr>
        <p:xfrm>
          <a:off x="348436" y="704215"/>
          <a:ext cx="8906195" cy="1129792"/>
        </p:xfrm>
        <a:graphic>
          <a:graphicData uri="http://schemas.openxmlformats.org/drawingml/2006/table">
            <a:tbl>
              <a:tblPr firstRow="1" bandRow="1"/>
              <a:tblGrid>
                <a:gridCol w="995625"/>
                <a:gridCol w="2555931"/>
                <a:gridCol w="690993"/>
                <a:gridCol w="705853"/>
                <a:gridCol w="839593"/>
                <a:gridCol w="839593"/>
                <a:gridCol w="839593"/>
                <a:gridCol w="718301"/>
                <a:gridCol w="720713"/>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Risk type</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Frequency</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dirty="0">
                        <a:solidFill>
                          <a:schemeClr val="tx1"/>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2Q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1Q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000" b="1" kern="1200" dirty="0" smtClean="0">
                          <a:solidFill>
                            <a:schemeClr val="tx1"/>
                          </a:solidFill>
                          <a:latin typeface="Arial" panose="020B0604020202020204" pitchFamily="34" charset="0"/>
                          <a:ea typeface="+mn-ea"/>
                          <a:cs typeface="Arial" panose="020B0604020202020204" pitchFamily="34" charset="0"/>
                        </a:rPr>
                        <a:t>4Q</a:t>
                      </a:r>
                      <a:r>
                        <a:rPr lang="en-US" sz="1000" b="1" kern="1200" baseline="0" dirty="0" smtClean="0">
                          <a:solidFill>
                            <a:schemeClr val="tx1"/>
                          </a:solidFill>
                          <a:latin typeface="Arial" panose="020B0604020202020204" pitchFamily="34" charset="0"/>
                          <a:ea typeface="+mn-ea"/>
                          <a:cs typeface="Arial" panose="020B0604020202020204" pitchFamily="34" charset="0"/>
                        </a:rPr>
                        <a:t> 15</a:t>
                      </a:r>
                      <a:r>
                        <a:rPr lang="en-US" sz="1000" b="1" kern="1200" dirty="0" smtClean="0">
                          <a:solidFill>
                            <a:schemeClr val="tx1"/>
                          </a:solidFill>
                          <a:latin typeface="Arial" panose="020B0604020202020204" pitchFamily="34" charset="0"/>
                          <a:ea typeface="+mn-ea"/>
                          <a:cs typeface="Arial" panose="020B0604020202020204" pitchFamily="34" charset="0"/>
                        </a:rPr>
                        <a:t> </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nchor="b">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7687">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*Gross Operational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Risk L</a:t>
                      </a:r>
                      <a:r>
                        <a:rPr lang="en-US" sz="1000" b="0" i="0" u="none" strike="noStrike" dirty="0" smtClean="0">
                          <a:solidFill>
                            <a:schemeClr val="tx1"/>
                          </a:solidFill>
                          <a:effectLst/>
                          <a:latin typeface="Arial" panose="020B0604020202020204" pitchFamily="34" charset="0"/>
                          <a:cs typeface="Arial" panose="020B0604020202020204" pitchFamily="34" charset="0"/>
                        </a:rPr>
                        <a:t>osses </a:t>
                      </a:r>
                      <a:r>
                        <a:rPr lang="en-US" sz="1000" b="0" i="0" u="none" strike="noStrike" dirty="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
                      </a:r>
                      <a:br>
                        <a:rPr lang="en-US" sz="1000" b="0" i="0" u="none" strike="noStrike" dirty="0" smtClean="0">
                          <a:solidFill>
                            <a:schemeClr val="tx1"/>
                          </a:solidFill>
                          <a:effectLst/>
                          <a:latin typeface="Arial" panose="020B0604020202020204" pitchFamily="34" charset="0"/>
                          <a:cs typeface="Arial" panose="020B0604020202020204" pitchFamily="34" charset="0"/>
                        </a:rPr>
                      </a:br>
                      <a:r>
                        <a:rPr lang="en-US" sz="1000" b="0" i="0" u="none" strike="noStrike" dirty="0" smtClean="0">
                          <a:solidFill>
                            <a:schemeClr val="tx1"/>
                          </a:solidFill>
                          <a:effectLst/>
                          <a:latin typeface="Arial" panose="020B0604020202020204" pitchFamily="34" charset="0"/>
                          <a:cs typeface="Arial" panose="020B0604020202020204" pitchFamily="34" charset="0"/>
                        </a:rPr>
                        <a:t>Gross Margin</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3,5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p>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250000"/>
                        </a:lnSpc>
                        <a:spcBef>
                          <a:spcPts val="200"/>
                        </a:spcBef>
                        <a:spcAft>
                          <a:spcPts val="200"/>
                        </a:spcAft>
                      </a:pPr>
                      <a:r>
                        <a:rPr lang="en-US" sz="1000" b="1" dirty="0" smtClean="0">
                          <a:latin typeface="Arial" panose="020B0604020202020204" pitchFamily="34" charset="0"/>
                          <a:cs typeface="Arial" panose="020B0604020202020204" pitchFamily="34" charset="0"/>
                        </a:rPr>
                        <a:t>2.31%</a:t>
                      </a:r>
                    </a:p>
                  </a:txBody>
                  <a:tcPr marL="18288" marR="18288" marT="18288" marB="18288">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3800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b">
                        <a:lnSpc>
                          <a:spcPct val="100000"/>
                        </a:lnSpc>
                        <a:spcBef>
                          <a:spcPts val="200"/>
                        </a:spcBef>
                        <a:spcAft>
                          <a:spcPts val="200"/>
                        </a:spcAft>
                      </a:pPr>
                      <a:r>
                        <a:rPr lang="en-US" sz="1000" b="0" i="0" u="none" strike="noStrike" dirty="0" smtClean="0">
                          <a:solidFill>
                            <a:schemeClr val="tx1"/>
                          </a:solidFill>
                          <a:effectLst/>
                          <a:latin typeface="Arial" panose="020B0604020202020204" pitchFamily="34" charset="0"/>
                          <a:cs typeface="Arial" panose="020B0604020202020204" pitchFamily="34" charset="0"/>
                        </a:rPr>
                        <a:t>Material</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Operational Risk E</a:t>
                      </a:r>
                      <a:r>
                        <a:rPr lang="en-US" sz="1000" b="0" i="0" u="none" strike="noStrike" dirty="0" smtClean="0">
                          <a:solidFill>
                            <a:schemeClr val="tx1"/>
                          </a:solidFill>
                          <a:effectLst/>
                          <a:latin typeface="Arial" panose="020B0604020202020204" pitchFamily="34" charset="0"/>
                          <a:cs typeface="Arial" panose="020B0604020202020204" pitchFamily="34" charset="0"/>
                        </a:rPr>
                        <a:t>vents</a:t>
                      </a:r>
                      <a:r>
                        <a:rPr lang="en-US" sz="1000" b="0" i="0" u="none" strike="noStrike" baseline="30000" dirty="0" smtClean="0">
                          <a:solidFill>
                            <a:schemeClr val="tx1"/>
                          </a:solidFill>
                          <a:effectLst/>
                          <a:latin typeface="Arial" panose="020B0604020202020204" pitchFamily="34" charset="0"/>
                          <a:cs typeface="Arial" panose="020B0604020202020204" pitchFamily="34" charset="0"/>
                        </a:rPr>
                        <a:t>4,5</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5</a:t>
                      </a:r>
                    </a:p>
                  </a:txBody>
                  <a:tcPr marL="18288" marR="18288" marT="18288" marB="18288"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000" b="0" dirty="0" smtClean="0">
                          <a:solidFill>
                            <a:schemeClr val="tx1"/>
                          </a:solidFill>
                          <a:latin typeface="Arial" panose="020B0604020202020204" pitchFamily="34" charset="0"/>
                          <a:cs typeface="Arial" panose="020B0604020202020204" pitchFamily="34" charset="0"/>
                        </a:rPr>
                        <a:t>9</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10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a:t>
                      </a:r>
                      <a:endParaRPr lang="en-US" sz="1000" dirty="0">
                        <a:latin typeface="Arial" panose="020B0604020202020204" pitchFamily="34" charset="0"/>
                        <a:cs typeface="Arial" panose="020B0604020202020204" pitchFamily="34" charset="0"/>
                      </a:endParaRPr>
                    </a:p>
                  </a:txBody>
                  <a:tcPr marL="18288" marR="18288" marT="18288" marB="18288" anchor="ctr">
                    <a:lnL>
                      <a:noFill/>
                    </a:lnL>
                    <a:lnR w="1905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1211446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(1/3)</a:t>
            </a:r>
            <a:endParaRPr lang="en-GB" sz="2000" b="1" dirty="0"/>
          </a:p>
        </p:txBody>
      </p:sp>
      <p:graphicFrame>
        <p:nvGraphicFramePr>
          <p:cNvPr id="17" name="Table 16"/>
          <p:cNvGraphicFramePr>
            <a:graphicFrameLocks noGrp="1"/>
          </p:cNvGraphicFramePr>
          <p:nvPr>
            <p:extLst>
              <p:ext uri="{D42A27DB-BD31-4B8C-83A1-F6EECF244321}">
                <p14:modId xmlns:p14="http://schemas.microsoft.com/office/powerpoint/2010/main" val="3358782265"/>
              </p:ext>
            </p:extLst>
          </p:nvPr>
        </p:nvGraphicFramePr>
        <p:xfrm>
          <a:off x="350838" y="686275"/>
          <a:ext cx="8891847" cy="1112520"/>
        </p:xfrm>
        <a:graphic>
          <a:graphicData uri="http://schemas.openxmlformats.org/drawingml/2006/table">
            <a:tbl>
              <a:tblPr firstRow="1" bandRow="1"/>
              <a:tblGrid>
                <a:gridCol w="1297900"/>
                <a:gridCol w="2325179"/>
                <a:gridCol w="969557"/>
                <a:gridCol w="898114"/>
                <a:gridCol w="1133699"/>
                <a:gridCol w="1133699"/>
                <a:gridCol w="1133699"/>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Loss impact on trading portfolio</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5%</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GCB Concentration Risk</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$150M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$128M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0645507"/>
              </p:ext>
            </p:extLst>
          </p:nvPr>
        </p:nvGraphicFramePr>
        <p:xfrm>
          <a:off x="348863" y="2073675"/>
          <a:ext cx="8891847" cy="3337560"/>
        </p:xfrm>
        <a:graphic>
          <a:graphicData uri="http://schemas.openxmlformats.org/drawingml/2006/table">
            <a:tbl>
              <a:tblPr firstRow="1" bandRow="1"/>
              <a:tblGrid>
                <a:gridCol w="1487562"/>
                <a:gridCol w="2664958"/>
                <a:gridCol w="1111238"/>
                <a:gridCol w="1029355"/>
                <a:gridCol w="1299367"/>
                <a:gridCol w="1299367"/>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 adequacy</a:t>
                      </a: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100" b="0" kern="0" dirty="0" smtClean="0">
                          <a:solidFill>
                            <a:schemeClr val="tx1"/>
                          </a:solidFill>
                          <a:latin typeface="Arial" panose="020B0604020202020204" pitchFamily="34" charset="0"/>
                          <a:ea typeface="+mn-ea"/>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-370 bps</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Jump to Default Top 5 over CET1</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kern="0" dirty="0" smtClean="0">
                          <a:solidFill>
                            <a:schemeClr val="tx1"/>
                          </a:solidFill>
                          <a:latin typeface="Arial" panose="020B0604020202020204" pitchFamily="34" charset="0"/>
                          <a:cs typeface="Arial" panose="020B0604020202020204" pitchFamily="34" charset="0"/>
                        </a:rPr>
                        <a:t>-120</a:t>
                      </a:r>
                      <a:r>
                        <a:rPr lang="en-US" sz="1100" b="0" kern="0" baseline="0" dirty="0" smtClean="0">
                          <a:solidFill>
                            <a:schemeClr val="tx1"/>
                          </a:solidFill>
                          <a:latin typeface="Arial" panose="020B0604020202020204" pitchFamily="34" charset="0"/>
                          <a:cs typeface="Arial" panose="020B0604020202020204" pitchFamily="34" charset="0"/>
                        </a:rPr>
                        <a:t> </a:t>
                      </a:r>
                      <a:r>
                        <a:rPr lang="en-US" sz="1100" b="0" kern="0" dirty="0" smtClean="0">
                          <a:solidFill>
                            <a:schemeClr val="tx1"/>
                          </a:solidFill>
                          <a:latin typeface="Arial" panose="020B0604020202020204" pitchFamily="34" charset="0"/>
                          <a:cs typeface="Arial" panose="020B0604020202020204" pitchFamily="34" charset="0"/>
                        </a:rPr>
                        <a:t>bps </a:t>
                      </a:r>
                      <a:endParaRPr lang="en-US" sz="11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-150 bps</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dirty="0" smtClean="0">
                          <a:effectLst/>
                          <a:latin typeface="Arial" panose="020B0604020202020204" pitchFamily="34" charset="0"/>
                          <a:ea typeface="Calibri"/>
                          <a:cs typeface="Arial" panose="020B0604020202020204" pitchFamily="34" charset="0"/>
                        </a:rPr>
                        <a:t>Impact of CVA stress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-$3.2M</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TBD</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Op Risk stressed</a:t>
                      </a:r>
                      <a:r>
                        <a:rPr lang="en-US" sz="1100" baseline="0" dirty="0" smtClean="0">
                          <a:effectLst/>
                          <a:latin typeface="Arial" panose="020B0604020202020204" pitchFamily="34" charset="0"/>
                          <a:ea typeface="Calibri"/>
                          <a:cs typeface="Arial" panose="020B0604020202020204" pitchFamily="34" charset="0"/>
                        </a:rPr>
                        <a:t> losses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31.6%</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12.24%</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10.25%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Annual</a:t>
                      </a: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10.41%</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6.55%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11.45%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100" b="0" strike="noStrike" kern="1200" baseline="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Worst forecasted</a:t>
                      </a:r>
                      <a:r>
                        <a:rPr lang="en-US" sz="11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endParaRPr lang="en-US" sz="1100" b="0" baseline="30000" dirty="0" smtClean="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SHUSA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strike="noStrike" baseline="0" dirty="0" smtClean="0">
                          <a:solidFill>
                            <a:schemeClr val="tx1"/>
                          </a:solidFill>
                          <a:latin typeface="Arial" panose="020B0604020202020204" pitchFamily="34" charset="0"/>
                          <a:cs typeface="Arial" panose="020B0604020202020204" pitchFamily="34" charset="0"/>
                        </a:rPr>
                        <a:t>9.03%</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11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Footnote"/>
          <p:cNvSpPr/>
          <p:nvPr/>
        </p:nvSpPr>
        <p:spPr>
          <a:xfrm>
            <a:off x="2228518" y="6332539"/>
            <a:ext cx="5000958" cy="215444"/>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endParaRPr lang="en-US" sz="700" dirty="0" smtClean="0">
              <a:solidFill>
                <a:srgbClr val="000000"/>
              </a:solidFill>
              <a:latin typeface="Arial" panose="020B0604020202020204" pitchFamily="34" charset="0"/>
              <a:cs typeface="Arial" panose="020B0604020202020204" pitchFamily="34" charset="0"/>
              <a:sym typeface="+mn-lt"/>
            </a:endParaRPr>
          </a:p>
          <a:p>
            <a:pPr marL="228600" indent="-228600" algn="l" eaLnBrk="1" hangingPunct="1">
              <a:lnSpc>
                <a:spcPct val="100000"/>
              </a:lnSpc>
              <a:spcBef>
                <a:spcPts val="0"/>
              </a:spcBef>
              <a:spcAft>
                <a:spcPts val="0"/>
              </a:spcAft>
              <a:buAutoNum type="arabicPeriod"/>
            </a:pPr>
            <a:r>
              <a:rPr lang="en-US" sz="700" dirty="0" smtClean="0">
                <a:solidFill>
                  <a:srgbClr val="000000"/>
                </a:solidFill>
                <a:latin typeface="Arial" panose="020B0604020202020204" pitchFamily="34" charset="0"/>
                <a:cs typeface="Arial" panose="020B0604020202020204" pitchFamily="34" charset="0"/>
                <a:sym typeface="+mn-lt"/>
              </a:rPr>
              <a:t>Expected to report in quarterly reporting cycle</a:t>
            </a:r>
          </a:p>
        </p:txBody>
      </p:sp>
    </p:spTree>
    <p:extLst>
      <p:ext uri="{BB962C8B-B14F-4D97-AF65-F5344CB8AC3E}">
        <p14:creationId xmlns:p14="http://schemas.microsoft.com/office/powerpoint/2010/main" val="159454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1496" y="263720"/>
            <a:ext cx="8983134" cy="357021"/>
          </a:xfrm>
          <a:prstGeom prst="rect">
            <a:avLst/>
          </a:prstGeom>
          <a:noFill/>
        </p:spPr>
        <p:txBody>
          <a:bodyPr wrap="square" rtlCol="0">
            <a:spAutoFit/>
          </a:bodyPr>
          <a:lstStyle/>
          <a:p>
            <a:pPr algn="l"/>
            <a:r>
              <a:rPr lang="en-US" sz="2000" b="1" dirty="0" smtClean="0"/>
              <a:t>5. Additional </a:t>
            </a:r>
            <a:r>
              <a:rPr lang="en-US" sz="2000" b="1" dirty="0"/>
              <a:t>metrics required for Group reporting only </a:t>
            </a:r>
            <a:r>
              <a:rPr lang="en-US" sz="2000" b="1" dirty="0" smtClean="0"/>
              <a:t>(2/3</a:t>
            </a:r>
            <a:r>
              <a:rPr lang="en-US" sz="2000" b="1" dirty="0"/>
              <a:t>)</a:t>
            </a:r>
            <a:endParaRPr lang="en-GB" sz="2000" b="1" dirty="0"/>
          </a:p>
        </p:txBody>
      </p:sp>
      <p:graphicFrame>
        <p:nvGraphicFramePr>
          <p:cNvPr id="6" name="Table 5"/>
          <p:cNvGraphicFramePr>
            <a:graphicFrameLocks noGrp="1"/>
          </p:cNvGraphicFramePr>
          <p:nvPr>
            <p:extLst>
              <p:ext uri="{D42A27DB-BD31-4B8C-83A1-F6EECF244321}">
                <p14:modId xmlns:p14="http://schemas.microsoft.com/office/powerpoint/2010/main" val="2615226001"/>
              </p:ext>
            </p:extLst>
          </p:nvPr>
        </p:nvGraphicFramePr>
        <p:xfrm>
          <a:off x="350838" y="1470025"/>
          <a:ext cx="8891847" cy="2834640"/>
        </p:xfrm>
        <a:graphic>
          <a:graphicData uri="http://schemas.openxmlformats.org/drawingml/2006/table">
            <a:tbl>
              <a:tblPr firstRow="1" bandRow="1"/>
              <a:tblGrid>
                <a:gridCol w="1297900"/>
                <a:gridCol w="2325179"/>
                <a:gridCol w="969557"/>
                <a:gridCol w="898114"/>
                <a:gridCol w="1133699"/>
                <a:gridCol w="1133699"/>
                <a:gridCol w="1133699"/>
              </a:tblGrid>
              <a:tr h="14710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Additional metric</a:t>
                      </a:r>
                      <a:r>
                        <a:rPr lang="en-US" sz="1100" b="1" kern="1200" baseline="0" dirty="0" smtClean="0">
                          <a:solidFill>
                            <a:schemeClr val="tx1"/>
                          </a:solidFill>
                          <a:latin typeface="Arial" panose="020B0604020202020204" pitchFamily="34" charset="0"/>
                          <a:ea typeface="ＭＳ Ｐゴシック"/>
                          <a:cs typeface="Arial" panose="020B0604020202020204" pitchFamily="34" charset="0"/>
                        </a:rPr>
                        <a:t> t</a:t>
                      </a:r>
                      <a:r>
                        <a:rPr lang="en-US" sz="1100" b="1" kern="1200" dirty="0" smtClean="0">
                          <a:solidFill>
                            <a:schemeClr val="tx1"/>
                          </a:solidFill>
                          <a:latin typeface="Arial" panose="020B0604020202020204" pitchFamily="34" charset="0"/>
                          <a:ea typeface="ＭＳ Ｐゴシック"/>
                          <a:cs typeface="Arial" panose="020B0604020202020204" pitchFamily="34" charset="0"/>
                        </a:rPr>
                        <a: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8014" marR="48014"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0.32%</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0.38%</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Quarterly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-1.00%</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&gt;=11%</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-0.06%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0.19%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000000"/>
                          </a:solidFill>
                          <a:effectLst/>
                          <a:latin typeface="Arial" panose="020B0604020202020204" pitchFamily="34" charset="0"/>
                          <a:cs typeface="Arial" panose="020B0604020202020204" pitchFamily="34" charset="0"/>
                        </a:rPr>
                        <a:t>-0.002%</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&gt;=0.6%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kern="1200" dirty="0" smtClean="0">
                          <a:solidFill>
                            <a:srgbClr val="000000"/>
                          </a:solidFill>
                          <a:effectLst/>
                          <a:latin typeface="Arial" panose="020B0604020202020204" pitchFamily="34" charset="0"/>
                          <a:ea typeface="+mn-ea"/>
                          <a:cs typeface="Arial" panose="020B0604020202020204" pitchFamily="34" charset="0"/>
                        </a:rPr>
                        <a:t>100.8%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91%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&lt;=80%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100" b="0" dirty="0" smtClean="0">
                          <a:latin typeface="Arial" panose="020B0604020202020204" pitchFamily="34" charset="0"/>
                          <a:cs typeface="Arial" panose="020B0604020202020204" pitchFamily="34" charset="0"/>
                        </a:rPr>
                        <a:t>Quarterly</a:t>
                      </a:r>
                      <a:r>
                        <a:rPr lang="en-US" sz="1100" b="1" baseline="30000" dirty="0" smtClean="0">
                          <a:solidFill>
                            <a:schemeClr val="tx1"/>
                          </a:solidFill>
                          <a:latin typeface="Arial" panose="020B0604020202020204" pitchFamily="34" charset="0"/>
                          <a:cs typeface="Arial" panose="020B0604020202020204" pitchFamily="34" charset="0"/>
                        </a:rPr>
                        <a:t>1</a:t>
                      </a:r>
                      <a:endParaRPr lang="en-US" sz="1100" b="0" dirty="0" smtClean="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282.47%</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398%</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0489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a:t>
                      </a:r>
                      <a:r>
                        <a:rPr lang="en-US" sz="1100" b="1" baseline="0" dirty="0" smtClean="0">
                          <a:solidFill>
                            <a:schemeClr val="tx1"/>
                          </a:solidFill>
                          <a:latin typeface="Arial" panose="020B0604020202020204" pitchFamily="34" charset="0"/>
                          <a:cs typeface="Arial" panose="020B0604020202020204" pitchFamily="34" charset="0"/>
                        </a:rPr>
                        <a:t> risk (concentration)</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100" dirty="0" smtClean="0">
                          <a:effectLst/>
                          <a:latin typeface="Arial" panose="020B0604020202020204" pitchFamily="34" charset="0"/>
                          <a:ea typeface="Calibri"/>
                          <a:cs typeface="Arial" panose="020B0604020202020204" pitchFamily="34" charset="0"/>
                        </a:rPr>
                        <a:t>Top 20 Financial Institutions</a:t>
                      </a:r>
                      <a:r>
                        <a:rPr lang="en-US" sz="1100" baseline="0" dirty="0" smtClean="0">
                          <a:effectLst/>
                          <a:latin typeface="Arial" panose="020B0604020202020204" pitchFamily="34" charset="0"/>
                          <a:ea typeface="Calibri"/>
                          <a:cs typeface="Arial" panose="020B0604020202020204" pitchFamily="34" charset="0"/>
                        </a:rPr>
                        <a:t> exposure</a:t>
                      </a:r>
                      <a:endParaRPr lang="en-US" sz="1100" dirty="0" smtClean="0">
                        <a:effectLst/>
                        <a:latin typeface="Arial" panose="020B0604020202020204" pitchFamily="34" charset="0"/>
                        <a:ea typeface="Calibri"/>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latin typeface="Arial" panose="020B0604020202020204" pitchFamily="34" charset="0"/>
                          <a:cs typeface="Arial" panose="020B0604020202020204" pitchFamily="34" charset="0"/>
                        </a:rPr>
                        <a:t>4.1%</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8.9%</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100" dirty="0" smtClean="0">
                          <a:latin typeface="Arial" panose="020B0604020202020204" pitchFamily="34" charset="0"/>
                          <a:cs typeface="Arial" panose="020B0604020202020204" pitchFamily="34" charset="0"/>
                        </a:rPr>
                        <a:t>&gt;7.0%</a:t>
                      </a:r>
                    </a:p>
                  </a:txBody>
                  <a:tcPr marL="45720" marR="4572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Monthly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SBNA</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Arial" panose="020B0604020202020204" pitchFamily="34" charset="0"/>
                          <a:cs typeface="Arial" panose="020B0604020202020204" pitchFamily="34" charset="0"/>
                        </a:rPr>
                        <a:t>36%</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26.4%</a:t>
                      </a: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Footnote"/>
          <p:cNvSpPr/>
          <p:nvPr/>
        </p:nvSpPr>
        <p:spPr>
          <a:xfrm>
            <a:off x="2228517" y="6208714"/>
            <a:ext cx="5305757" cy="198516"/>
          </a:xfrm>
          <a:prstGeom prst="rect">
            <a:avLst/>
          </a:prstGeom>
          <a:extLst/>
        </p:spPr>
        <p:txBody>
          <a:bodyPr vert="horz" wrap="square" lIns="0" tIns="0" rIns="0" bIns="0" numCol="1" anchor="t" anchorCtr="0" compatLnSpc="1">
            <a:prstTxWarp prst="textNoShape">
              <a:avLst/>
            </a:prstTxWarp>
            <a:spAutoFit/>
          </a:bodyPr>
          <a:lstStyle/>
          <a:p>
            <a:pPr marL="114300" indent="-114300" algn="l" eaLnBrk="1" hangingPunct="1">
              <a:buFont typeface="+mj-lt"/>
              <a:buAutoNum type="arabicPeriod"/>
            </a:pPr>
            <a:endParaRPr lang="en-US" sz="700" dirty="0" smtClean="0">
              <a:latin typeface="Arial"/>
              <a:ea typeface="ＭＳ Ｐゴシック"/>
              <a:sym typeface="Arial"/>
            </a:endParaRPr>
          </a:p>
          <a:p>
            <a:pPr marL="114300" indent="-114300" algn="l" eaLnBrk="1" hangingPunct="1">
              <a:buFont typeface="+mj-lt"/>
              <a:buAutoNum type="arabicPeriod"/>
            </a:pPr>
            <a:r>
              <a:rPr lang="en-US" sz="800" dirty="0"/>
              <a:t>Due to provisions being calculated on a quarterly basis, these metrics are only available quarterly.</a:t>
            </a:r>
            <a:endParaRPr lang="en-US" sz="700" dirty="0" smtClean="0">
              <a:latin typeface="Arial"/>
              <a:ea typeface="ＭＳ Ｐゴシック"/>
              <a:sym typeface="Arial"/>
            </a:endParaRPr>
          </a:p>
        </p:txBody>
      </p:sp>
    </p:spTree>
    <p:extLst>
      <p:ext uri="{BB962C8B-B14F-4D97-AF65-F5344CB8AC3E}">
        <p14:creationId xmlns:p14="http://schemas.microsoft.com/office/powerpoint/2010/main" val="432178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ISPRING_RESOURCE_PATHS_HASH_PRESENTER" val="f01d211bc0a0c2ddcfd62f283e8fc92d14a39d5d"/>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29558</TotalTime>
  <Words>2461</Words>
  <Application>Microsoft Office PowerPoint</Application>
  <PresentationFormat>Custom</PresentationFormat>
  <Paragraphs>760</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1729</cp:revision>
  <cp:lastPrinted>2016-08-03T15:31:32Z</cp:lastPrinted>
  <dcterms:created xsi:type="dcterms:W3CDTF">2016-03-28T17:49:32Z</dcterms:created>
  <dcterms:modified xsi:type="dcterms:W3CDTF">2016-11-04T16:02:51Z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