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80" r:id="rId1"/>
  </p:sldMasterIdLst>
  <p:notesMasterIdLst>
    <p:notesMasterId r:id="rId14"/>
  </p:notesMasterIdLst>
  <p:handoutMasterIdLst>
    <p:handoutMasterId r:id="rId15"/>
  </p:handoutMasterIdLst>
  <p:sldIdLst>
    <p:sldId id="1441" r:id="rId2"/>
    <p:sldId id="1446" r:id="rId3"/>
    <p:sldId id="1447" r:id="rId4"/>
    <p:sldId id="1326" r:id="rId5"/>
    <p:sldId id="1327" r:id="rId6"/>
    <p:sldId id="1328" r:id="rId7"/>
    <p:sldId id="1433" r:id="rId8"/>
    <p:sldId id="1440" r:id="rId9"/>
    <p:sldId id="1443" r:id="rId10"/>
    <p:sldId id="1444" r:id="rId11"/>
    <p:sldId id="1445" r:id="rId12"/>
    <p:sldId id="1442" r:id="rId13"/>
  </p:sldIdLst>
  <p:sldSz cx="9144000" cy="6858000" type="screen4x3"/>
  <p:notesSz cx="7010400" cy="9296400"/>
  <p:custDataLst>
    <p:tags r:id="rId16"/>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xmlns="">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guide id="18" orient="horz" pos="4155">
          <p15:clr>
            <a:srgbClr val="A4A3A4"/>
          </p15:clr>
        </p15:guide>
        <p15:guide id="19" orient="horz" pos="509">
          <p15:clr>
            <a:srgbClr val="A4A3A4"/>
          </p15:clr>
        </p15:guide>
        <p15:guide id="20" orient="horz" pos="218">
          <p15:clr>
            <a:srgbClr val="A4A3A4"/>
          </p15:clr>
        </p15:guide>
        <p15:guide id="21" pos="352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LANCA ROSA NIEVES SANTIAGO" initials="BRNS" lastIdx="9" clrIdx="0"/>
  <p:cmAuthor id="1" name="Zhang, Zhiyi" initials="ZZ"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FFCC"/>
    <a:srgbClr val="FFD9D9"/>
    <a:srgbClr val="CBCBCB"/>
    <a:srgbClr val="FFEBAB"/>
    <a:srgbClr val="E9FDE9"/>
    <a:srgbClr val="CEFACE"/>
    <a:srgbClr val="FFA3A3"/>
    <a:srgbClr val="9999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6879" autoAdjust="0"/>
  </p:normalViewPr>
  <p:slideViewPr>
    <p:cSldViewPr snapToGrid="0" snapToObjects="1">
      <p:cViewPr>
        <p:scale>
          <a:sx n="110" d="100"/>
          <a:sy n="110" d="100"/>
        </p:scale>
        <p:origin x="-216" y="1392"/>
      </p:cViewPr>
      <p:guideLst>
        <p:guide orient="horz" pos="4074"/>
        <p:guide orient="horz" pos="866"/>
        <p:guide orient="horz" pos="156"/>
        <p:guide orient="horz" pos="4150"/>
        <p:guide orient="horz" pos="662"/>
        <p:guide orient="horz" pos="132"/>
        <p:guide orient="horz" pos="266"/>
        <p:guide orient="horz" pos="4155"/>
        <p:guide orient="horz" pos="509"/>
        <p:guide orient="horz" pos="218"/>
        <p:guide pos="248"/>
        <p:guide pos="5505"/>
        <p:guide pos="2778"/>
        <p:guide pos="2987"/>
        <p:guide pos="5403"/>
        <p:guide pos="2796"/>
        <p:guide pos="2941"/>
        <p:guide pos="351"/>
        <p:guide pos="209"/>
        <p:guide pos="5544"/>
        <p:guide pos="35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3/8/2017</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49578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495786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741935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7520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38931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11756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86000"/>
              </a:lnSpc>
            </a:pPr>
            <a:fld id="{B98CC7B8-F110-4D3A-ACF6-8C19E354A8EE}" type="slidenum">
              <a:rPr lang="es-ES_tradnl" sz="1200" b="1" smtClean="0">
                <a:solidFill>
                  <a:srgbClr val="FF0000"/>
                </a:solidFill>
                <a:latin typeface="Arial"/>
                <a:cs typeface="Arial"/>
              </a:rPr>
              <a:pPr algn="r">
                <a:lnSpc>
                  <a:spcPct val="86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8"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3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86000"/>
              </a:lnSpc>
            </a:pPr>
            <a:fld id="{B98CC7B8-F110-4D3A-ACF6-8C19E354A8EE}" type="slidenum">
              <a:rPr lang="es-ES_tradnl" sz="1200" b="1" smtClean="0">
                <a:solidFill>
                  <a:srgbClr val="FF0000"/>
                </a:solidFill>
                <a:latin typeface="Arial"/>
                <a:cs typeface="Arial"/>
              </a:rPr>
              <a:pPr algn="r">
                <a:lnSpc>
                  <a:spcPct val="86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8"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527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6"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86000"/>
              </a:lnSpc>
            </a:pPr>
            <a:fld id="{B98CC7B8-F110-4D3A-ACF6-8C19E354A8EE}" type="slidenum">
              <a:rPr lang="es-ES_tradnl" sz="1200" b="1" smtClean="0">
                <a:solidFill>
                  <a:srgbClr val="FF0000"/>
                </a:solidFill>
                <a:latin typeface="Arial"/>
                <a:cs typeface="Arial"/>
              </a:rPr>
              <a:pPr algn="r">
                <a:lnSpc>
                  <a:spcPct val="86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8"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506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4057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5866768"/>
            <a:ext cx="1992086" cy="323165"/>
          </a:xfrm>
          <a:prstGeom prst="rect">
            <a:avLst/>
          </a:prstGeom>
        </p:spPr>
        <p:txBody>
          <a:bodyPr wrap="square">
            <a:spAutoFit/>
          </a:bodyPr>
          <a:lstStyle/>
          <a:p>
            <a:r>
              <a:rPr lang="en-US" sz="1500" b="1" baseline="30000" dirty="0">
                <a:solidFill>
                  <a:prstClr val="black"/>
                </a:solidFill>
              </a:rPr>
              <a:t>Proprietary &amp; Confidential</a:t>
            </a:r>
            <a:endParaRPr lang="en-US" sz="1500" b="1" dirty="0">
              <a:solidFill>
                <a:prstClr val="black"/>
              </a:solidFill>
            </a:endParaRPr>
          </a:p>
        </p:txBody>
      </p:sp>
      <p:pic>
        <p:nvPicPr>
          <p:cNvPr id="1026" name="Picture 2" descr="C:\Users\n610821\Desktop\sant-MReg_positivo_RGB.300.jp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010400" y="606960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408633" y="6122968"/>
            <a:ext cx="1747658" cy="323165"/>
          </a:xfrm>
          <a:prstGeom prst="rect">
            <a:avLst/>
          </a:prstGeom>
        </p:spPr>
        <p:txBody>
          <a:bodyPr wrap="none">
            <a:spAutoFit/>
          </a:bodyPr>
          <a:lstStyle/>
          <a:p>
            <a:r>
              <a:rPr lang="en-US" sz="1500" b="1" baseline="30000" dirty="0" smtClean="0">
                <a:solidFill>
                  <a:prstClr val="black"/>
                </a:solidFill>
              </a:rPr>
              <a:t>Santander Holdings USA</a:t>
            </a:r>
            <a:r>
              <a:rPr lang="en-US" sz="1500" b="1" dirty="0" smtClean="0">
                <a:solidFill>
                  <a:prstClr val="black"/>
                </a:solidFill>
              </a:rPr>
              <a:t> </a:t>
            </a:r>
            <a:endParaRPr lang="en-US" sz="1500" b="1" dirty="0">
              <a:solidFill>
                <a:prstClr val="black"/>
              </a:solidFill>
            </a:endParaRPr>
          </a:p>
        </p:txBody>
      </p:sp>
      <p:sp>
        <p:nvSpPr>
          <p:cNvPr id="6" name="Date Placeholder 5"/>
          <p:cNvSpPr>
            <a:spLocks noGrp="1"/>
          </p:cNvSpPr>
          <p:nvPr>
            <p:ph type="dt" sz="half" idx="2"/>
          </p:nvPr>
        </p:nvSpPr>
        <p:spPr>
          <a:xfrm>
            <a:off x="408633" y="6318430"/>
            <a:ext cx="31813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prstClr val="black">
                    <a:tint val="75000"/>
                  </a:prstClr>
                </a:solidFill>
              </a:rPr>
              <a:t>TIME STAMP : 6/15/2016 and TIME </a:t>
            </a:r>
            <a:endParaRPr lang="en-US" dirty="0">
              <a:solidFill>
                <a:prstClr val="black">
                  <a:tint val="75000"/>
                </a:prstClr>
              </a:solidFill>
            </a:endParaRPr>
          </a:p>
        </p:txBody>
      </p:sp>
      <p:sp>
        <p:nvSpPr>
          <p:cNvPr id="2" name="TextBox 1"/>
          <p:cNvSpPr txBox="1"/>
          <p:nvPr userDrawn="1"/>
        </p:nvSpPr>
        <p:spPr>
          <a:xfrm>
            <a:off x="1055239" y="166255"/>
            <a:ext cx="8041011" cy="523220"/>
          </a:xfrm>
          <a:prstGeom prst="rect">
            <a:avLst/>
          </a:prstGeom>
          <a:noFill/>
        </p:spPr>
        <p:txBody>
          <a:bodyPr wrap="square" rtlCol="0">
            <a:spAutoFit/>
          </a:bodyPr>
          <a:lstStyle/>
          <a:p>
            <a:pPr marL="6400800" lvl="8" indent="0" algn="ctr"/>
            <a:r>
              <a:rPr lang="en-US" sz="2800" b="1" dirty="0" smtClean="0">
                <a:solidFill>
                  <a:schemeClr val="bg1">
                    <a:lumMod val="75000"/>
                  </a:schemeClr>
                </a:solidFill>
              </a:rPr>
              <a:t>DRAFT</a:t>
            </a:r>
            <a:endParaRPr lang="en-US" sz="2800" b="1" dirty="0">
              <a:solidFill>
                <a:schemeClr val="bg1">
                  <a:lumMod val="75000"/>
                </a:schemeClr>
              </a:solidFill>
            </a:endParaRPr>
          </a:p>
        </p:txBody>
      </p:sp>
    </p:spTree>
    <p:extLst>
      <p:ext uri="{BB962C8B-B14F-4D97-AF65-F5344CB8AC3E}">
        <p14:creationId xmlns:p14="http://schemas.microsoft.com/office/powerpoint/2010/main" val="682890421"/>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96" r:id="rId4"/>
    <p:sldLayoutId id="2147483897" r:id="rId5"/>
    <p:sldLayoutId id="2147483898" r:id="rId6"/>
    <p:sldLayoutId id="2147483899" r:id="rId7"/>
  </p:sldLayoutIdLst>
  <p:timing>
    <p:tnLst>
      <p:par>
        <p:cTn id="1" dur="indefinite" restart="never" nodeType="tmRoot"/>
      </p:par>
    </p:tnLst>
  </p:timing>
  <p:hf sldNum="0"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2"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11" name="Rectangle 10"/>
          <p:cNvSpPr>
            <a:spLocks noChangeArrowheads="1"/>
          </p:cNvSpPr>
          <p:nvPr/>
        </p:nvSpPr>
        <p:spPr bwMode="auto">
          <a:xfrm>
            <a:off x="331788" y="4349164"/>
            <a:ext cx="8142287" cy="66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hangingPunct="0">
              <a:lnSpc>
                <a:spcPct val="120000"/>
              </a:lnSpc>
              <a:spcBef>
                <a:spcPct val="0"/>
              </a:spcBef>
            </a:pPr>
            <a:r>
              <a:rPr lang="en-US" sz="1800" dirty="0" smtClean="0">
                <a:solidFill>
                  <a:prstClr val="white">
                    <a:lumMod val="50000"/>
                  </a:prstClr>
                </a:solidFill>
                <a:latin typeface="Arial"/>
                <a:ea typeface="MS PGothic" pitchFamily="34" charset="-128"/>
                <a:cs typeface="Arial"/>
              </a:rPr>
              <a:t>SHUSA Risk Appetite</a:t>
            </a:r>
            <a:endParaRPr lang="en-US" sz="1800"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8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2"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base" hangingPunct="0">
              <a:lnSpc>
                <a:spcPts val="2700"/>
              </a:lnSpc>
              <a:spcBef>
                <a:spcPct val="0"/>
              </a:spcBef>
              <a:spcAft>
                <a:spcPts val="600"/>
              </a:spcAft>
            </a:pPr>
            <a:r>
              <a:rPr lang="en-US" sz="18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1800" b="1" dirty="0" smtClean="0">
                <a:solidFill>
                  <a:prstClr val="black"/>
                </a:solidFill>
                <a:latin typeface="Arial" panose="020B0604020202020204" pitchFamily="34" charset="0"/>
                <a:ea typeface="MS PGothic" pitchFamily="34" charset="-128"/>
                <a:cs typeface="Arial" panose="020B0604020202020204" pitchFamily="34" charset="0"/>
              </a:rPr>
              <a:t>Statement – </a:t>
            </a:r>
            <a:r>
              <a:rPr lang="en-US" sz="1800" b="1" dirty="0" smtClean="0">
                <a:solidFill>
                  <a:prstClr val="black"/>
                </a:solidFill>
                <a:latin typeface="Arial" panose="020B0604020202020204" pitchFamily="34" charset="0"/>
                <a:cs typeface="Arial" panose="020B0604020202020204" pitchFamily="34" charset="0"/>
              </a:rPr>
              <a:t>January</a:t>
            </a:r>
            <a:r>
              <a:rPr lang="en-US" sz="1800" b="1" dirty="0" smtClean="0">
                <a:solidFill>
                  <a:prstClr val="black"/>
                </a:solidFill>
                <a:latin typeface="Arial" panose="020B0604020202020204" pitchFamily="34" charset="0"/>
                <a:ea typeface="MS PGothic" pitchFamily="34" charset="-128"/>
                <a:cs typeface="Arial" panose="020B0604020202020204" pitchFamily="34" charset="0"/>
              </a:rPr>
              <a:t> Report</a:t>
            </a:r>
          </a:p>
          <a:p>
            <a:pPr algn="l" eaLnBrk="0" fontAlgn="base" hangingPunct="0">
              <a:lnSpc>
                <a:spcPts val="2700"/>
              </a:lnSpc>
              <a:spcBef>
                <a:spcPct val="0"/>
              </a:spcBef>
              <a:spcAft>
                <a:spcPts val="600"/>
              </a:spcAft>
            </a:pPr>
            <a:r>
              <a:rPr lang="en-US" sz="1800" dirty="0" smtClean="0">
                <a:solidFill>
                  <a:prstClr val="black"/>
                </a:solidFill>
                <a:latin typeface="Arial" panose="020B0604020202020204" pitchFamily="34" charset="0"/>
                <a:cs typeface="Arial" panose="020B0604020202020204" pitchFamily="34" charset="0"/>
              </a:rPr>
              <a:t>January</a:t>
            </a:r>
            <a:r>
              <a:rPr lang="en-US" sz="1800" dirty="0" smtClean="0">
                <a:solidFill>
                  <a:prstClr val="black"/>
                </a:solidFill>
                <a:latin typeface="Arial" panose="020B0604020202020204" pitchFamily="34" charset="0"/>
                <a:ea typeface="MS PGothic" pitchFamily="34" charset="-128"/>
                <a:cs typeface="Arial" panose="020B0604020202020204" pitchFamily="34" charset="0"/>
              </a:rPr>
              <a:t> 2017</a:t>
            </a:r>
            <a:endParaRPr lang="en-US" sz="1800"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588758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r>
              <a:rPr lang="en-US" dirty="0" smtClean="0">
                <a:solidFill>
                  <a:prstClr val="black"/>
                </a:solidFill>
                <a:ea typeface="MS PGothic" pitchFamily="34" charset="-128"/>
              </a:rPr>
              <a:t>3. Additional Metrics – Operational Risk</a:t>
            </a:r>
            <a:endParaRPr lang="en-GB" dirty="0">
              <a:solidFill>
                <a:prstClr val="black"/>
              </a:solidFill>
              <a:ea typeface="MS PGothic" pitchFamily="34" charset="-128"/>
            </a:endParaRPr>
          </a:p>
        </p:txBody>
      </p:sp>
      <p:graphicFrame>
        <p:nvGraphicFramePr>
          <p:cNvPr id="8" name="Table 7"/>
          <p:cNvGraphicFramePr>
            <a:graphicFrameLocks noGrp="1"/>
          </p:cNvGraphicFramePr>
          <p:nvPr>
            <p:extLst>
              <p:ext uri="{D42A27DB-BD31-4B8C-83A1-F6EECF244321}">
                <p14:modId xmlns:p14="http://schemas.microsoft.com/office/powerpoint/2010/main" val="1673093421"/>
              </p:ext>
            </p:extLst>
          </p:nvPr>
        </p:nvGraphicFramePr>
        <p:xfrm>
          <a:off x="368888" y="788602"/>
          <a:ext cx="6584003" cy="4297954"/>
        </p:xfrm>
        <a:graphic>
          <a:graphicData uri="http://schemas.openxmlformats.org/drawingml/2006/table">
            <a:tbl>
              <a:tblPr firstRow="1" bandRow="1"/>
              <a:tblGrid>
                <a:gridCol w="860348"/>
                <a:gridCol w="1528679"/>
                <a:gridCol w="604360"/>
                <a:gridCol w="675463"/>
                <a:gridCol w="106652"/>
                <a:gridCol w="936167"/>
                <a:gridCol w="936167"/>
                <a:gridCol w="936167"/>
              </a:tblGrid>
              <a:tr h="22165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Jan 17</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Dec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1652">
                <a:tc rowSpan="18">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IT Relevant Incidents</a:t>
                      </a:r>
                    </a:p>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0</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i="0" u="none" strike="noStrike" dirty="0" smtClean="0">
                          <a:solidFill>
                            <a:srgbClr val="000000"/>
                          </a:solidFill>
                          <a:effectLst/>
                          <a:latin typeface="Arial" panose="020B0604020202020204" pitchFamily="34" charset="0"/>
                          <a:cs typeface="Arial" panose="020B0604020202020204" pitchFamily="34" charset="0"/>
                        </a:rPr>
                        <a:t>0</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IT</a:t>
                      </a:r>
                      <a:r>
                        <a:rPr lang="en-US" sz="1000" b="0" i="0" baseline="0" dirty="0" smtClean="0">
                          <a:solidFill>
                            <a:schemeClr val="tx1"/>
                          </a:solidFill>
                          <a:latin typeface="Arial" panose="020B0604020202020204" pitchFamily="34" charset="0"/>
                          <a:cs typeface="Arial" panose="020B0604020202020204" pitchFamily="34" charset="0"/>
                        </a:rPr>
                        <a:t> Systems Availability (%)</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99.9%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99.9%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99.9%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99.9%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99.9%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mtClean="0">
                          <a:solidFill>
                            <a:schemeClr val="tx1"/>
                          </a:solidFill>
                          <a:latin typeface="Arial" panose="020B0604020202020204" pitchFamily="34" charset="0"/>
                          <a:cs typeface="Arial" panose="020B0604020202020204" pitchFamily="34" charset="0"/>
                        </a:rPr>
                        <a:t>100%</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99.9%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99.9%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latinLnBrk="0" hangingPunct="1">
                        <a:lnSpc>
                          <a:spcPct val="100000"/>
                        </a:lnSpc>
                        <a:spcBef>
                          <a:spcPts val="0"/>
                        </a:spcBef>
                        <a:spcAft>
                          <a:spcPts val="0"/>
                        </a:spcAft>
                      </a:pPr>
                      <a:r>
                        <a:rPr lang="en-US" sz="1000" b="1" kern="1200" dirty="0" smtClean="0">
                          <a:solidFill>
                            <a:schemeClr val="tx1"/>
                          </a:solidFill>
                          <a:latin typeface="Arial" panose="020B0604020202020204" pitchFamily="34" charset="0"/>
                          <a:ea typeface="+mn-ea"/>
                          <a:cs typeface="Arial" panose="020B0604020202020204" pitchFamily="34" charset="0"/>
                        </a:rPr>
                        <a:t>See note</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latinLnBrk="0" hangingPunct="1">
                        <a:lnSpc>
                          <a:spcPct val="100000"/>
                        </a:lnSpc>
                        <a:spcBef>
                          <a:spcPts val="0"/>
                        </a:spcBef>
                        <a:spcAft>
                          <a:spcPts val="0"/>
                        </a:spcAft>
                      </a:pPr>
                      <a:r>
                        <a:rPr lang="en-US" sz="1000" b="0" kern="1200" dirty="0" smtClean="0">
                          <a:solidFill>
                            <a:schemeClr val="tx1"/>
                          </a:solidFill>
                          <a:latin typeface="Arial" panose="020B0604020202020204" pitchFamily="34" charset="0"/>
                          <a:ea typeface="+mn-ea"/>
                          <a:cs typeface="Arial" panose="020B0604020202020204" pitchFamily="34" charset="0"/>
                        </a:rPr>
                        <a:t>100%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latinLnBrk="0" hangingPunct="1">
                        <a:lnSpc>
                          <a:spcPct val="100000"/>
                        </a:lnSpc>
                        <a:spcBef>
                          <a:spcPts val="0"/>
                        </a:spcBef>
                        <a:spcAft>
                          <a:spcPts val="0"/>
                        </a:spcAft>
                      </a:pPr>
                      <a:r>
                        <a:rPr lang="en-US" sz="1000" b="0" kern="1200" dirty="0" smtClean="0">
                          <a:solidFill>
                            <a:schemeClr val="tx1"/>
                          </a:solidFill>
                          <a:latin typeface="Arial" panose="020B0604020202020204" pitchFamily="34" charset="0"/>
                          <a:ea typeface="+mn-ea"/>
                          <a:cs typeface="Arial" panose="020B0604020202020204" pitchFamily="34" charset="0"/>
                        </a:rPr>
                        <a:t>100%</a:t>
                      </a:r>
                      <a:endParaRPr lang="en-US" sz="1000" b="0" kern="1200" dirty="0">
                        <a:solidFill>
                          <a:schemeClr val="tx1"/>
                        </a:solidFill>
                        <a:latin typeface="Arial" panose="020B0604020202020204" pitchFamily="34" charset="0"/>
                        <a:ea typeface="+mn-ea"/>
                        <a:cs typeface="Arial" panose="020B0604020202020204" pitchFamily="34" charset="0"/>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Systems with Obsolete Operating Systems (%):</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12%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13.0%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13.1%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507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r>
                        <a:rPr lang="en-US" sz="1000" b="0" baseline="30000" dirty="0" smtClean="0">
                          <a:solidFill>
                            <a:schemeClr val="tx1"/>
                          </a:solidFill>
                          <a:latin typeface="Arial" panose="020B0604020202020204" pitchFamily="34" charset="0"/>
                          <a:cs typeface="Arial" panose="020B0604020202020204" pitchFamily="34" charset="0"/>
                        </a:rPr>
                        <a:t>1</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N/A</a:t>
                      </a:r>
                      <a:endParaRPr lang="en-US" sz="1000" b="0" strike="noStrike" baseline="3000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N/A</a:t>
                      </a:r>
                      <a:endParaRPr lang="en-US" sz="1000" b="1" strike="noStrike" baseline="3000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N/A</a:t>
                      </a: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N/A</a:t>
                      </a: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15%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2165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10.9%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14.0%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kern="1200" dirty="0" smtClean="0">
                          <a:solidFill>
                            <a:schemeClr val="tx1"/>
                          </a:solidFill>
                          <a:latin typeface="Arial" panose="020B0604020202020204" pitchFamily="34" charset="0"/>
                          <a:ea typeface="+mn-ea"/>
                          <a:cs typeface="Arial" panose="020B0604020202020204" pitchFamily="34" charset="0"/>
                        </a:rPr>
                        <a:t>15.1%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bl>
          </a:graphicData>
        </a:graphic>
      </p:graphicFrame>
      <p:sp>
        <p:nvSpPr>
          <p:cNvPr id="6" name="Footnote"/>
          <p:cNvSpPr/>
          <p:nvPr/>
        </p:nvSpPr>
        <p:spPr>
          <a:xfrm>
            <a:off x="340412" y="6577046"/>
            <a:ext cx="5305757" cy="92654"/>
          </a:xfrm>
          <a:prstGeom prst="rect">
            <a:avLst/>
          </a:prstGeom>
          <a:extLst/>
        </p:spPr>
        <p:txBody>
          <a:bodyPr vert="horz" wrap="square" lIns="0" tIns="0" rIns="0" bIns="0" numCol="1" anchor="t" anchorCtr="0" compatLnSpc="1">
            <a:prstTxWarp prst="textNoShape">
              <a:avLst/>
            </a:prstTxWarp>
            <a:spAutoFit/>
          </a:bodyPr>
          <a:lstStyle/>
          <a:p>
            <a:pPr marL="114300" indent="-114300" eaLnBrk="0" fontAlgn="base" hangingPunct="0">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SSLLC are on BSPR and BSNA infrastructure and servers. The BSPR metrics apply to SSLLC as well. </a:t>
            </a:r>
          </a:p>
        </p:txBody>
      </p:sp>
      <p:graphicFrame>
        <p:nvGraphicFramePr>
          <p:cNvPr id="9" name="Table 8"/>
          <p:cNvGraphicFramePr>
            <a:graphicFrameLocks noGrp="1"/>
          </p:cNvGraphicFramePr>
          <p:nvPr>
            <p:extLst>
              <p:ext uri="{D42A27DB-BD31-4B8C-83A1-F6EECF244321}">
                <p14:modId xmlns:p14="http://schemas.microsoft.com/office/powerpoint/2010/main" val="4217106130"/>
              </p:ext>
            </p:extLst>
          </p:nvPr>
        </p:nvGraphicFramePr>
        <p:xfrm>
          <a:off x="368887" y="5182235"/>
          <a:ext cx="8443589" cy="1330708"/>
        </p:xfrm>
        <a:graphic>
          <a:graphicData uri="http://schemas.openxmlformats.org/drawingml/2006/table">
            <a:tbl>
              <a:tblPr firstRow="1" firstCol="1" bandRow="1">
                <a:tableStyleId>{2D5ABB26-0587-4C30-8999-92F81FD0307C}</a:tableStyleId>
              </a:tblPr>
              <a:tblGrid>
                <a:gridCol w="8443589"/>
              </a:tblGrid>
              <a:tr h="152242">
                <a:tc>
                  <a:txBody>
                    <a:bodyPr/>
                    <a:lstStyle/>
                    <a:p>
                      <a:pPr marL="0" marR="0">
                        <a:spcBef>
                          <a:spcPts val="0"/>
                        </a:spcBef>
                        <a:spcAft>
                          <a:spcPts val="200"/>
                        </a:spcAft>
                      </a:pPr>
                      <a:r>
                        <a:rPr lang="en-US" sz="900" b="1" u="none" dirty="0" smtClean="0">
                          <a:effectLst/>
                          <a:latin typeface="Arial" panose="020B0604020202020204" pitchFamily="34" charset="0"/>
                          <a:cs typeface="Arial" panose="020B0604020202020204" pitchFamily="34" charset="0"/>
                        </a:rPr>
                        <a:t>Breaches/ Action Plans</a:t>
                      </a:r>
                      <a:endParaRPr lang="en-US" sz="900" b="1" u="none" dirty="0">
                        <a:effectLst/>
                        <a:latin typeface="Arial" panose="020B0604020202020204" pitchFamily="34" charset="0"/>
                        <a:ea typeface="Calibri"/>
                        <a:cs typeface="Arial" panose="020B0604020202020204" pitchFamily="34" charset="0"/>
                      </a:endParaRPr>
                    </a:p>
                  </a:txBody>
                  <a:tcPr marL="63395" marR="63395" marT="0" marB="0" anchor="ctr">
                    <a:lnB w="12700" cap="flat" cmpd="sng" algn="ctr">
                      <a:solidFill>
                        <a:srgbClr val="FF0000"/>
                      </a:solidFill>
                      <a:prstDash val="solid"/>
                      <a:round/>
                      <a:headEnd type="none" w="med" len="med"/>
                      <a:tailEnd type="none" w="med" len="med"/>
                    </a:lnB>
                    <a:solidFill>
                      <a:schemeClr val="bg1"/>
                    </a:solidFill>
                  </a:tcPr>
                </a:tc>
              </a:tr>
              <a:tr h="513112">
                <a:tc>
                  <a:txBody>
                    <a:bodyPr/>
                    <a:lstStyle/>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n-US" sz="900" b="1" kern="1200" dirty="0" smtClean="0">
                          <a:solidFill>
                            <a:schemeClr val="tx1"/>
                          </a:solidFill>
                          <a:effectLst/>
                          <a:latin typeface="Arial" panose="020B0604020202020204" pitchFamily="34" charset="0"/>
                          <a:ea typeface="+mn-ea"/>
                          <a:cs typeface="Arial" panose="020B0604020202020204" pitchFamily="34" charset="0"/>
                        </a:rPr>
                        <a:t>IT Systems Availability (%):</a:t>
                      </a:r>
                    </a:p>
                    <a:p>
                      <a:pPr marL="171450" marR="0" lvl="0" indent="-171450" algn="l" defTabSz="914400" rtl="0" eaLnBrk="1" fontAlgn="auto" latinLnBrk="0" hangingPunct="1">
                        <a:lnSpc>
                          <a:spcPct val="100000"/>
                        </a:lnSpc>
                        <a:spcBef>
                          <a:spcPts val="0"/>
                        </a:spcBef>
                        <a:spcAft>
                          <a:spcPts val="200"/>
                        </a:spcAft>
                        <a:buClrTx/>
                        <a:buSzTx/>
                        <a:buFont typeface="Arial" panose="020B0604020202020204" pitchFamily="34" charset="0"/>
                        <a:buChar char="•"/>
                        <a:tabLst/>
                        <a:defRPr/>
                      </a:pPr>
                      <a:r>
                        <a:rPr lang="en-US" sz="900" b="1" kern="1200" dirty="0" smtClean="0">
                          <a:solidFill>
                            <a:schemeClr val="tx1"/>
                          </a:solidFill>
                          <a:effectLst/>
                          <a:latin typeface="Arial" panose="020B0604020202020204" pitchFamily="34" charset="0"/>
                          <a:ea typeface="+mn-ea"/>
                          <a:cs typeface="Arial" panose="020B0604020202020204" pitchFamily="34" charset="0"/>
                        </a:rPr>
                        <a:t>SIS (TBD): </a:t>
                      </a:r>
                      <a:r>
                        <a:rPr lang="en-US" sz="900" b="0" kern="1200" dirty="0" smtClean="0">
                          <a:solidFill>
                            <a:schemeClr val="tx1"/>
                          </a:solidFill>
                          <a:effectLst/>
                          <a:latin typeface="Arial" panose="020B0604020202020204" pitchFamily="34" charset="0"/>
                          <a:ea typeface="+mn-ea"/>
                          <a:cs typeface="Arial" panose="020B0604020202020204" pitchFamily="34" charset="0"/>
                        </a:rPr>
                        <a:t>Network services were moved to Madrid. IT</a:t>
                      </a:r>
                      <a:r>
                        <a:rPr lang="en-US" sz="900" b="0" kern="1200" baseline="0" dirty="0" smtClean="0">
                          <a:solidFill>
                            <a:schemeClr val="tx1"/>
                          </a:solidFill>
                          <a:effectLst/>
                          <a:latin typeface="Arial" panose="020B0604020202020204" pitchFamily="34" charset="0"/>
                          <a:ea typeface="+mn-ea"/>
                          <a:cs typeface="Arial" panose="020B0604020202020204" pitchFamily="34" charset="0"/>
                        </a:rPr>
                        <a:t> team is currently reviewing the system availability. Expects to report metric for month ending March. </a:t>
                      </a:r>
                    </a:p>
                    <a:p>
                      <a:pPr marL="228600" marR="0" lvl="0" indent="0" algn="l" defTabSz="45720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900" u="none" dirty="0">
                        <a:effectLst/>
                        <a:latin typeface="Arial" panose="020B0604020202020204" pitchFamily="34" charset="0"/>
                        <a:ea typeface="Calibri"/>
                        <a:cs typeface="Arial" panose="020B0604020202020204" pitchFamily="34" charset="0"/>
                      </a:endParaRPr>
                    </a:p>
                  </a:txBody>
                  <a:tcPr marL="63395" marR="633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bg1"/>
                    </a:solidFill>
                  </a:tcPr>
                </a:tc>
              </a:tr>
              <a:tr h="665354">
                <a:tc>
                  <a:txBody>
                    <a:bodyPr/>
                    <a:lstStyle/>
                    <a:p>
                      <a:pPr marL="0" marR="0">
                        <a:spcBef>
                          <a:spcPts val="0"/>
                        </a:spcBef>
                        <a:spcAft>
                          <a:spcPts val="200"/>
                        </a:spcAft>
                      </a:pPr>
                      <a:r>
                        <a:rPr lang="en-US" sz="900" b="1" dirty="0" smtClean="0">
                          <a:effectLst/>
                          <a:latin typeface="Arial" panose="020B0604020202020204" pitchFamily="34" charset="0"/>
                          <a:cs typeface="Arial" panose="020B0604020202020204" pitchFamily="34" charset="0"/>
                        </a:rPr>
                        <a:t>Systems with Obsolete Operating Systems (%):</a:t>
                      </a:r>
                    </a:p>
                    <a:p>
                      <a:pPr marL="457200" marR="0" indent="-228600">
                        <a:spcBef>
                          <a:spcPts val="0"/>
                        </a:spcBef>
                        <a:spcAft>
                          <a:spcPts val="200"/>
                        </a:spcAft>
                        <a:buFont typeface="Arial" panose="020B0604020202020204" pitchFamily="34" charset="0"/>
                        <a:buChar char="•"/>
                      </a:pPr>
                      <a:r>
                        <a:rPr lang="en-US" sz="900" b="1" u="none" dirty="0" smtClean="0">
                          <a:effectLst/>
                          <a:latin typeface="Arial" panose="020B0604020202020204" pitchFamily="34" charset="0"/>
                          <a:cs typeface="Arial" panose="020B0604020202020204" pitchFamily="34" charset="0"/>
                        </a:rPr>
                        <a:t>SIS</a:t>
                      </a:r>
                      <a:r>
                        <a:rPr lang="en-US" sz="900" u="none" dirty="0" smtClean="0">
                          <a:effectLst/>
                          <a:latin typeface="Arial" panose="020B0604020202020204" pitchFamily="34" charset="0"/>
                          <a:cs typeface="Arial" panose="020B0604020202020204" pitchFamily="34" charset="0"/>
                        </a:rPr>
                        <a:t> </a:t>
                      </a:r>
                      <a:r>
                        <a:rPr lang="en-US" sz="900" u="none" dirty="0" smtClean="0">
                          <a:solidFill>
                            <a:srgbClr val="FF0000"/>
                          </a:solidFill>
                          <a:effectLst/>
                          <a:latin typeface="Arial" panose="020B0604020202020204" pitchFamily="34" charset="0"/>
                          <a:cs typeface="Arial" panose="020B0604020202020204" pitchFamily="34" charset="0"/>
                        </a:rPr>
                        <a:t>(10.9%): </a:t>
                      </a:r>
                      <a:r>
                        <a:rPr lang="en-US" sz="900" dirty="0" smtClean="0">
                          <a:effectLst/>
                          <a:latin typeface="Arial" panose="020B0604020202020204" pitchFamily="34" charset="0"/>
                          <a:cs typeface="Arial" panose="020B0604020202020204" pitchFamily="34" charset="0"/>
                        </a:rPr>
                        <a:t>Migration from Optics to GBO under way, this will remediate the obsolescence issues; expected completion by 1/31</a:t>
                      </a:r>
                    </a:p>
                    <a:p>
                      <a:pPr marL="457200" marR="0" lvl="0" indent="-228600" algn="l" defTabSz="457200" rtl="0" eaLnBrk="1" fontAlgn="auto" latinLnBrk="0" hangingPunct="1">
                        <a:lnSpc>
                          <a:spcPct val="100000"/>
                        </a:lnSpc>
                        <a:spcBef>
                          <a:spcPts val="0"/>
                        </a:spcBef>
                        <a:spcAft>
                          <a:spcPts val="200"/>
                        </a:spcAft>
                        <a:buClrTx/>
                        <a:buSzTx/>
                        <a:buFont typeface="Arial" panose="020B0604020202020204" pitchFamily="34" charset="0"/>
                        <a:buChar char="•"/>
                        <a:tabLst/>
                        <a:defRPr/>
                      </a:pPr>
                      <a:r>
                        <a:rPr lang="en-US" sz="900" b="1" kern="1200" dirty="0" smtClean="0">
                          <a:solidFill>
                            <a:schemeClr val="tx1"/>
                          </a:solidFill>
                          <a:effectLst/>
                          <a:latin typeface="Arial" panose="020B0604020202020204" pitchFamily="34" charset="0"/>
                          <a:ea typeface="+mn-ea"/>
                          <a:cs typeface="Arial" panose="020B0604020202020204" pitchFamily="34" charset="0"/>
                        </a:rPr>
                        <a:t>SBNA </a:t>
                      </a:r>
                      <a:r>
                        <a:rPr lang="en-US" sz="900" b="1" kern="1200" dirty="0" smtClean="0">
                          <a:solidFill>
                            <a:srgbClr val="FFC000"/>
                          </a:solidFill>
                          <a:effectLst/>
                          <a:latin typeface="Arial" panose="020B0604020202020204" pitchFamily="34" charset="0"/>
                          <a:ea typeface="+mn-ea"/>
                          <a:cs typeface="Arial" panose="020B0604020202020204" pitchFamily="34" charset="0"/>
                        </a:rPr>
                        <a:t>(12%):</a:t>
                      </a:r>
                      <a:r>
                        <a:rPr lang="en-US" sz="900" kern="1200" dirty="0" smtClean="0">
                          <a:solidFill>
                            <a:schemeClr val="tx1"/>
                          </a:solidFill>
                          <a:effectLst/>
                          <a:latin typeface="Arial" panose="020B0604020202020204" pitchFamily="34" charset="0"/>
                          <a:ea typeface="+mn-ea"/>
                          <a:cs typeface="Arial" panose="020B0604020202020204" pitchFamily="34" charset="0"/>
                        </a:rPr>
                        <a:t> Obsolescence process in place to share with the Bank and prioritize activities. Program execution requires bank decision for risk prioritized resolution.</a:t>
                      </a:r>
                      <a:endParaRPr lang="en-US" sz="900" u="none" dirty="0">
                        <a:effectLst/>
                        <a:latin typeface="Arial" panose="020B0604020202020204" pitchFamily="34" charset="0"/>
                        <a:ea typeface="Calibri"/>
                        <a:cs typeface="Arial" panose="020B0604020202020204" pitchFamily="34" charset="0"/>
                      </a:endParaRPr>
                    </a:p>
                  </a:txBody>
                  <a:tcPr marL="63395" marR="633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39701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r>
              <a:rPr lang="en-US" dirty="0" smtClean="0">
                <a:solidFill>
                  <a:prstClr val="black"/>
                </a:solidFill>
                <a:ea typeface="MS PGothic" pitchFamily="34" charset="-128"/>
              </a:rPr>
              <a:t>3. Additional Metrics – Operational Risk</a:t>
            </a:r>
            <a:endParaRPr lang="en-GB" dirty="0">
              <a:solidFill>
                <a:prstClr val="black"/>
              </a:solidFill>
              <a:ea typeface="MS PGothic" pitchFamily="34" charset="-128"/>
            </a:endParaRPr>
          </a:p>
        </p:txBody>
      </p:sp>
      <p:graphicFrame>
        <p:nvGraphicFramePr>
          <p:cNvPr id="8" name="Table 7"/>
          <p:cNvGraphicFramePr>
            <a:graphicFrameLocks noGrp="1"/>
          </p:cNvGraphicFramePr>
          <p:nvPr>
            <p:extLst>
              <p:ext uri="{D42A27DB-BD31-4B8C-83A1-F6EECF244321}">
                <p14:modId xmlns:p14="http://schemas.microsoft.com/office/powerpoint/2010/main" val="2903506149"/>
              </p:ext>
            </p:extLst>
          </p:nvPr>
        </p:nvGraphicFramePr>
        <p:xfrm>
          <a:off x="340797" y="771091"/>
          <a:ext cx="6603467" cy="3391465"/>
        </p:xfrm>
        <a:graphic>
          <a:graphicData uri="http://schemas.openxmlformats.org/drawingml/2006/table">
            <a:tbl>
              <a:tblPr firstRow="1" bandRow="1"/>
              <a:tblGrid>
                <a:gridCol w="835876"/>
                <a:gridCol w="1577142"/>
                <a:gridCol w="637124"/>
                <a:gridCol w="788251"/>
                <a:gridCol w="122605"/>
                <a:gridCol w="880823"/>
                <a:gridCol w="880823"/>
                <a:gridCol w="880823"/>
              </a:tblGrid>
              <a:tr h="273938">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Jan 17</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Dec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51044">
                <a:tc rowSpan="1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Ethical Hacking Vulnerabilities</a:t>
                      </a:r>
                    </a:p>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51044">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51044">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8752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r>
                        <a:rPr lang="en-US" sz="1000" b="0" baseline="3000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N/A</a:t>
                      </a:r>
                      <a:endParaRPr lang="en-US" sz="1000" b="0" strike="noStrike" baseline="3000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1" strike="noStrike" baseline="0" dirty="0" smtClean="0">
                          <a:solidFill>
                            <a:schemeClr val="tx1"/>
                          </a:solidFill>
                          <a:latin typeface="Arial" panose="020B0604020202020204" pitchFamily="34" charset="0"/>
                          <a:cs typeface="Arial" panose="020B0604020202020204" pitchFamily="34" charset="0"/>
                        </a:rPr>
                        <a:t>N/A</a:t>
                      </a:r>
                      <a:endParaRPr lang="en-US" sz="1000" b="1" strike="noStrike" baseline="3000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N/A</a:t>
                      </a: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N/A</a:t>
                      </a: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51044">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51044">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&gt;</a:t>
                      </a:r>
                      <a:r>
                        <a:rPr lang="en-US" sz="1000" b="0" strike="noStrike" baseline="0" dirty="0" smtClean="0">
                          <a:solidFill>
                            <a:schemeClr val="tx1"/>
                          </a:solidFill>
                          <a:latin typeface="Arial" panose="020B0604020202020204" pitchFamily="34" charset="0"/>
                          <a:cs typeface="Arial" panose="020B0604020202020204" pitchFamily="34" charset="0"/>
                        </a:rPr>
                        <a:t>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51044">
                <a:tc vMerge="1">
                  <a:txBody>
                    <a:bodyPr/>
                    <a:lstStyle/>
                    <a:p>
                      <a:endParaRPr lang="en-GB"/>
                    </a:p>
                  </a:txBody>
                  <a:tcP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Servers with Security</a:t>
                      </a:r>
                      <a:r>
                        <a:rPr lang="en-US" sz="1000" b="0" i="0" baseline="0" dirty="0" smtClean="0">
                          <a:solidFill>
                            <a:schemeClr val="tx1"/>
                          </a:solidFill>
                          <a:latin typeface="Arial" panose="020B0604020202020204" pitchFamily="34" charset="0"/>
                          <a:cs typeface="Arial" panose="020B0604020202020204" pitchFamily="34" charset="0"/>
                        </a:rPr>
                        <a:t> Compliant Operating Systems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85%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88%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95.7%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73411">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strike="noStrike" kern="1200" baseline="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u="sng" strike="noStrike" baseline="0" dirty="0" smtClean="0">
                          <a:solidFill>
                            <a:schemeClr val="tx1"/>
                          </a:solidFill>
                          <a:latin typeface="Arial" panose="020B0604020202020204" pitchFamily="34" charset="0"/>
                          <a:cs typeface="Arial" panose="020B0604020202020204" pitchFamily="34" charset="0"/>
                        </a:rPr>
                        <a:t>&lt;</a:t>
                      </a:r>
                      <a:r>
                        <a:rPr lang="en-US" sz="1000" b="0" strike="noStrike" baseline="0" dirty="0" smtClean="0">
                          <a:solidFill>
                            <a:schemeClr val="tx1"/>
                          </a:solidFill>
                          <a:latin typeface="Arial" panose="020B0604020202020204" pitchFamily="34" charset="0"/>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96.3%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92.2%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89.3%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r h="251044">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kern="1200" baseline="0" dirty="0" smtClean="0">
                          <a:solidFill>
                            <a:schemeClr val="tx1"/>
                          </a:solidFill>
                          <a:effectLst/>
                          <a:latin typeface="Arial" panose="020B0604020202020204" pitchFamily="34" charset="0"/>
                          <a:ea typeface="+mn-ea"/>
                          <a:cs typeface="Arial" panose="020B0604020202020204" pitchFamily="34" charset="0"/>
                        </a:rPr>
                        <a:t>&lt;</a:t>
                      </a: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6336">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SSLLC</a:t>
                      </a:r>
                      <a:r>
                        <a:rPr lang="en-US" sz="1000" b="0" baseline="3000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N/A</a:t>
                      </a:r>
                      <a:endParaRPr lang="en-US" sz="1000" b="0" strike="noStrike" baseline="3000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1" strike="noStrike" baseline="0" dirty="0" smtClean="0">
                          <a:solidFill>
                            <a:schemeClr val="tx1"/>
                          </a:solidFill>
                          <a:latin typeface="Arial" panose="020B0604020202020204" pitchFamily="34" charset="0"/>
                          <a:cs typeface="Arial" panose="020B0604020202020204" pitchFamily="34" charset="0"/>
                        </a:rPr>
                        <a:t>N/A</a:t>
                      </a:r>
                      <a:endParaRPr lang="en-US" sz="1000" b="1" strike="noStrike" baseline="3000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N/A</a:t>
                      </a: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N/A</a:t>
                      </a:r>
                      <a:endParaRPr lang="en-US" sz="1000" b="0"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51044">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N/A</a:t>
                      </a:r>
                      <a:r>
                        <a:rPr lang="en-US" sz="1000" b="0" u="none" strike="noStrike" kern="1200" baseline="30000" dirty="0" smtClean="0">
                          <a:solidFill>
                            <a:schemeClr val="tx1"/>
                          </a:solidFill>
                          <a:effectLst/>
                          <a:latin typeface="Arial" panose="020B0604020202020204" pitchFamily="34" charset="0"/>
                          <a:ea typeface="+mn-ea"/>
                          <a:cs typeface="Arial" panose="020B0604020202020204" pitchFamily="34" charset="0"/>
                        </a:rPr>
                        <a:t>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rPr>
                        <a:t>N/A</a:t>
                      </a:r>
                      <a:r>
                        <a:rPr lang="en-US" sz="1000" b="0" u="none" strike="noStrike" kern="1200" baseline="30000" dirty="0" smtClean="0">
                          <a:solidFill>
                            <a:schemeClr val="tx1"/>
                          </a:solidFill>
                          <a:effectLst/>
                          <a:latin typeface="Arial" panose="020B0604020202020204" pitchFamily="34" charset="0"/>
                          <a:ea typeface="+mn-ea"/>
                          <a:cs typeface="Arial" panose="020B0604020202020204" pitchFamily="34" charset="0"/>
                        </a:rPr>
                        <a:t>3</a:t>
                      </a: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N/A</a:t>
                      </a:r>
                      <a:r>
                        <a:rPr lang="en-US" sz="1000" b="0" u="none" strike="noStrike" kern="1200" baseline="30000" dirty="0" smtClean="0">
                          <a:solidFill>
                            <a:schemeClr val="tx1"/>
                          </a:solidFill>
                          <a:effectLst/>
                          <a:latin typeface="Arial" panose="020B0604020202020204" pitchFamily="34" charset="0"/>
                          <a:ea typeface="+mn-ea"/>
                          <a:cs typeface="Arial" panose="020B0604020202020204" pitchFamily="34" charset="0"/>
                        </a:rPr>
                        <a:t>3</a:t>
                      </a:r>
                      <a:endPar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N/A</a:t>
                      </a:r>
                      <a:r>
                        <a:rPr lang="en-US" sz="1000" b="0" u="none" strike="noStrike" kern="1200" baseline="30000" dirty="0" smtClean="0">
                          <a:solidFill>
                            <a:schemeClr val="tx1"/>
                          </a:solidFill>
                          <a:effectLst/>
                          <a:latin typeface="Arial" panose="020B0604020202020204" pitchFamily="34" charset="0"/>
                          <a:ea typeface="+mn-ea"/>
                          <a:cs typeface="Arial" panose="020B0604020202020204" pitchFamily="34" charset="0"/>
                        </a:rPr>
                        <a:t>4</a:t>
                      </a:r>
                      <a:endPar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51044">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u="sng" strike="noStrike" kern="1200" baseline="0" dirty="0" smtClean="0">
                          <a:solidFill>
                            <a:schemeClr val="tx1"/>
                          </a:solidFill>
                          <a:effectLst/>
                          <a:latin typeface="Arial" panose="020B0604020202020204" pitchFamily="34" charset="0"/>
                          <a:ea typeface="+mn-ea"/>
                          <a:cs typeface="Arial" panose="020B0604020202020204" pitchFamily="34" charset="0"/>
                        </a:rPr>
                        <a:t>&lt;</a:t>
                      </a:r>
                      <a:r>
                        <a:rPr lang="en-US" sz="1000" b="0" u="none" strike="noStrike" kern="1200" baseline="0" dirty="0" smtClean="0">
                          <a:solidFill>
                            <a:schemeClr val="tx1"/>
                          </a:solidFill>
                          <a:effectLst/>
                          <a:latin typeface="Arial" panose="020B0604020202020204" pitchFamily="34" charset="0"/>
                          <a:ea typeface="+mn-ea"/>
                          <a:cs typeface="Arial" panose="020B0604020202020204" pitchFamily="34" charset="0"/>
                        </a:rPr>
                        <a:t>95%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u="none" strike="noStrike" kern="1200" baseline="0" dirty="0" smtClean="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91.7%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91.5%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88.8%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bl>
          </a:graphicData>
        </a:graphic>
      </p:graphicFrame>
      <p:sp>
        <p:nvSpPr>
          <p:cNvPr id="6" name="Footnote"/>
          <p:cNvSpPr/>
          <p:nvPr/>
        </p:nvSpPr>
        <p:spPr>
          <a:xfrm>
            <a:off x="407472" y="6390334"/>
            <a:ext cx="5305757" cy="370614"/>
          </a:xfrm>
          <a:prstGeom prst="rect">
            <a:avLst/>
          </a:prstGeom>
          <a:extLst/>
        </p:spPr>
        <p:txBody>
          <a:bodyPr vert="horz" wrap="square" lIns="0" tIns="0" rIns="0" bIns="0" numCol="1" anchor="t" anchorCtr="0" compatLnSpc="1">
            <a:prstTxWarp prst="textNoShape">
              <a:avLst/>
            </a:prstTxWarp>
            <a:spAutoFit/>
          </a:bodyPr>
          <a:lstStyle/>
          <a:p>
            <a:pPr marL="114300" indent="-114300" eaLnBrk="0" fontAlgn="base" hangingPunct="0">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SSLLC are on BSPR and BSNA infrastructure and servers. The BSPR metrics apply to SSLLC as well. </a:t>
            </a:r>
          </a:p>
          <a:p>
            <a:pPr marL="114300" indent="-114300" eaLnBrk="0" fontAlgn="base" hangingPunct="0">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Not yet measurable. Target 12/16</a:t>
            </a:r>
          </a:p>
          <a:p>
            <a:pPr marL="114300" indent="-114300" eaLnBrk="0" fontAlgn="base" hangingPunct="0">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Not yet measurable. Target 4-17</a:t>
            </a:r>
          </a:p>
          <a:p>
            <a:pPr marL="114300" indent="-114300" eaLnBrk="0" fontAlgn="base" hangingPunct="0">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Not yet measurable. Target Q1-17</a:t>
            </a:r>
          </a:p>
        </p:txBody>
      </p:sp>
      <p:graphicFrame>
        <p:nvGraphicFramePr>
          <p:cNvPr id="7" name="Table 6"/>
          <p:cNvGraphicFramePr>
            <a:graphicFrameLocks noGrp="1"/>
          </p:cNvGraphicFramePr>
          <p:nvPr>
            <p:extLst>
              <p:ext uri="{D42A27DB-BD31-4B8C-83A1-F6EECF244321}">
                <p14:modId xmlns:p14="http://schemas.microsoft.com/office/powerpoint/2010/main" val="1521300729"/>
              </p:ext>
            </p:extLst>
          </p:nvPr>
        </p:nvGraphicFramePr>
        <p:xfrm>
          <a:off x="340797" y="4549789"/>
          <a:ext cx="8384103" cy="1222960"/>
        </p:xfrm>
        <a:graphic>
          <a:graphicData uri="http://schemas.openxmlformats.org/drawingml/2006/table">
            <a:tbl>
              <a:tblPr firstRow="1" firstCol="1" bandRow="1">
                <a:tableStyleId>{2D5ABB26-0587-4C30-8999-92F81FD0307C}</a:tableStyleId>
              </a:tblPr>
              <a:tblGrid>
                <a:gridCol w="8384103"/>
              </a:tblGrid>
              <a:tr h="186640">
                <a:tc>
                  <a:txBody>
                    <a:bodyPr/>
                    <a:lstStyle/>
                    <a:p>
                      <a:pPr marL="0" marR="0">
                        <a:spcBef>
                          <a:spcPts val="0"/>
                        </a:spcBef>
                        <a:spcAft>
                          <a:spcPts val="200"/>
                        </a:spcAft>
                      </a:pPr>
                      <a:r>
                        <a:rPr lang="en-US" sz="900" b="1" u="none" dirty="0" smtClean="0">
                          <a:effectLst/>
                          <a:latin typeface="Arial" panose="020B0604020202020204" pitchFamily="34" charset="0"/>
                          <a:cs typeface="Arial" panose="020B0604020202020204" pitchFamily="34" charset="0"/>
                        </a:rPr>
                        <a:t>Breaches/ Action </a:t>
                      </a:r>
                      <a:r>
                        <a:rPr lang="en-US" sz="900" b="1" u="none" dirty="0">
                          <a:effectLst/>
                          <a:latin typeface="Arial" panose="020B0604020202020204" pitchFamily="34" charset="0"/>
                          <a:cs typeface="Arial" panose="020B0604020202020204" pitchFamily="34" charset="0"/>
                        </a:rPr>
                        <a:t>Plans</a:t>
                      </a:r>
                      <a:endParaRPr lang="en-US" sz="900" b="1" u="none" dirty="0">
                        <a:effectLst/>
                        <a:latin typeface="Arial" panose="020B0604020202020204" pitchFamily="34" charset="0"/>
                        <a:ea typeface="Calibri"/>
                        <a:cs typeface="Arial" panose="020B0604020202020204" pitchFamily="34" charset="0"/>
                      </a:endParaRPr>
                    </a:p>
                  </a:txBody>
                  <a:tcPr marL="63395" marR="63395" marT="0" marB="0" anchor="ctr">
                    <a:lnB w="12700" cap="flat" cmpd="sng" algn="ctr">
                      <a:solidFill>
                        <a:srgbClr val="FF0000"/>
                      </a:solidFill>
                      <a:prstDash val="solid"/>
                      <a:round/>
                      <a:headEnd type="none" w="med" len="med"/>
                      <a:tailEnd type="none" w="med" len="med"/>
                    </a:lnB>
                  </a:tcPr>
                </a:tc>
              </a:tr>
              <a:tr h="742950">
                <a:tc>
                  <a:txBody>
                    <a:bodyPr/>
                    <a:lstStyle/>
                    <a:p>
                      <a:pPr marL="0" marR="0">
                        <a:spcBef>
                          <a:spcPts val="0"/>
                        </a:spcBef>
                        <a:spcAft>
                          <a:spcPts val="200"/>
                        </a:spcAft>
                      </a:pPr>
                      <a:r>
                        <a:rPr lang="en-US" sz="900" b="1" dirty="0">
                          <a:effectLst/>
                          <a:latin typeface="Arial" panose="020B0604020202020204" pitchFamily="34" charset="0"/>
                          <a:cs typeface="Arial" panose="020B0604020202020204" pitchFamily="34" charset="0"/>
                        </a:rPr>
                        <a:t>Servers with Security Compliant Operating Systems (%):</a:t>
                      </a:r>
                    </a:p>
                    <a:p>
                      <a:pPr marL="457200" marR="0" indent="-228600">
                        <a:spcBef>
                          <a:spcPts val="0"/>
                        </a:spcBef>
                        <a:spcAft>
                          <a:spcPts val="200"/>
                        </a:spcAft>
                        <a:buFont typeface="Arial" panose="020B0604020202020204" pitchFamily="34" charset="0"/>
                        <a:buChar char="•"/>
                      </a:pPr>
                      <a:r>
                        <a:rPr lang="en-US" sz="900" b="1" u="none" dirty="0" smtClean="0">
                          <a:effectLst/>
                          <a:latin typeface="Arial" panose="020B0604020202020204" pitchFamily="34" charset="0"/>
                          <a:cs typeface="Arial" panose="020B0604020202020204" pitchFamily="34" charset="0"/>
                        </a:rPr>
                        <a:t>SBNA</a:t>
                      </a:r>
                      <a:r>
                        <a:rPr lang="en-US" sz="900" b="0" u="none" baseline="0" dirty="0" smtClean="0">
                          <a:solidFill>
                            <a:srgbClr val="FF0000"/>
                          </a:solidFill>
                          <a:effectLst/>
                          <a:latin typeface="Arial" panose="020B0604020202020204" pitchFamily="34" charset="0"/>
                          <a:cs typeface="Arial" panose="020B0604020202020204" pitchFamily="34" charset="0"/>
                        </a:rPr>
                        <a:t> </a:t>
                      </a:r>
                      <a:r>
                        <a:rPr lang="en-US" sz="900" u="none" dirty="0" smtClean="0">
                          <a:solidFill>
                            <a:srgbClr val="FF0000"/>
                          </a:solidFill>
                          <a:effectLst/>
                          <a:latin typeface="Arial" panose="020B0604020202020204" pitchFamily="34" charset="0"/>
                          <a:cs typeface="Arial" panose="020B0604020202020204" pitchFamily="34" charset="0"/>
                        </a:rPr>
                        <a:t>(85%): </a:t>
                      </a:r>
                      <a:r>
                        <a:rPr lang="en-US" sz="900" u="none" dirty="0">
                          <a:effectLst/>
                          <a:latin typeface="Arial" panose="020B0604020202020204" pitchFamily="34" charset="0"/>
                          <a:cs typeface="Arial" panose="020B0604020202020204" pitchFamily="34" charset="0"/>
                        </a:rPr>
                        <a:t> </a:t>
                      </a:r>
                      <a:r>
                        <a:rPr lang="en-US" sz="900" dirty="0">
                          <a:effectLst/>
                          <a:latin typeface="Arial" panose="020B0604020202020204" pitchFamily="34" charset="0"/>
                          <a:cs typeface="Arial" panose="020B0604020202020204" pitchFamily="34" charset="0"/>
                        </a:rPr>
                        <a:t>Issue will be resolved </a:t>
                      </a:r>
                      <a:r>
                        <a:rPr lang="en-US" sz="900" u="none" dirty="0">
                          <a:effectLst/>
                          <a:latin typeface="Arial" panose="020B0604020202020204" pitchFamily="34" charset="0"/>
                          <a:cs typeface="Arial" panose="020B0604020202020204" pitchFamily="34" charset="0"/>
                        </a:rPr>
                        <a:t>upon migrating </a:t>
                      </a:r>
                      <a:r>
                        <a:rPr lang="en-US" sz="900" dirty="0">
                          <a:effectLst/>
                          <a:latin typeface="Arial" panose="020B0604020202020204" pitchFamily="34" charset="0"/>
                          <a:cs typeface="Arial" panose="020B0604020202020204" pitchFamily="34" charset="0"/>
                        </a:rPr>
                        <a:t>servers from existing BladeLogic compliance tool to </a:t>
                      </a:r>
                      <a:r>
                        <a:rPr lang="en-US" sz="900" dirty="0" err="1">
                          <a:effectLst/>
                          <a:latin typeface="Arial" panose="020B0604020202020204" pitchFamily="34" charset="0"/>
                          <a:cs typeface="Arial" panose="020B0604020202020204" pitchFamily="34" charset="0"/>
                        </a:rPr>
                        <a:t>Ansible</a:t>
                      </a:r>
                      <a:r>
                        <a:rPr lang="en-US" sz="900" dirty="0" smtClean="0">
                          <a:effectLst/>
                          <a:latin typeface="Arial" panose="020B0604020202020204" pitchFamily="34" charset="0"/>
                          <a:cs typeface="Arial" panose="020B0604020202020204" pitchFamily="34" charset="0"/>
                        </a:rPr>
                        <a:t>. Not all compliance policies were executed during the migrating process which drove the KRI red.  ITRM is following up with the Technical Team to identify root cause. Additional feedback will be provided in the Monthly Dashboard.</a:t>
                      </a:r>
                      <a:endParaRPr lang="en-US" sz="900" dirty="0">
                        <a:effectLst/>
                        <a:latin typeface="Arial" panose="020B0604020202020204" pitchFamily="34" charset="0"/>
                        <a:cs typeface="Arial" panose="020B0604020202020204" pitchFamily="34" charset="0"/>
                      </a:endParaRPr>
                    </a:p>
                    <a:p>
                      <a:pPr marL="457200" marR="0" indent="-228600">
                        <a:spcBef>
                          <a:spcPts val="0"/>
                        </a:spcBef>
                        <a:spcAft>
                          <a:spcPts val="200"/>
                        </a:spcAft>
                        <a:buFont typeface="Arial" panose="020B0604020202020204" pitchFamily="34" charset="0"/>
                        <a:buChar char="•"/>
                      </a:pPr>
                      <a:r>
                        <a:rPr lang="en-US" sz="900" b="1" u="none" dirty="0" smtClean="0">
                          <a:effectLst/>
                          <a:latin typeface="Arial" panose="020B0604020202020204" pitchFamily="34" charset="0"/>
                          <a:cs typeface="Arial" panose="020B0604020202020204" pitchFamily="34" charset="0"/>
                        </a:rPr>
                        <a:t>SC</a:t>
                      </a:r>
                      <a:r>
                        <a:rPr lang="en-US" sz="900" u="none" baseline="0" dirty="0" smtClean="0">
                          <a:effectLst/>
                          <a:latin typeface="Arial" panose="020B0604020202020204" pitchFamily="34" charset="0"/>
                          <a:cs typeface="Arial" panose="020B0604020202020204" pitchFamily="34" charset="0"/>
                        </a:rPr>
                        <a:t> </a:t>
                      </a:r>
                      <a:r>
                        <a:rPr lang="en-US" sz="900" u="none" baseline="0" dirty="0" smtClean="0">
                          <a:solidFill>
                            <a:srgbClr val="FF0000"/>
                          </a:solidFill>
                          <a:effectLst/>
                          <a:latin typeface="Arial" panose="020B0604020202020204" pitchFamily="34" charset="0"/>
                          <a:cs typeface="Arial" panose="020B0604020202020204" pitchFamily="34" charset="0"/>
                        </a:rPr>
                        <a:t>(</a:t>
                      </a:r>
                      <a:r>
                        <a:rPr lang="en-US" sz="900" u="none" dirty="0" smtClean="0">
                          <a:solidFill>
                            <a:srgbClr val="FF0000"/>
                          </a:solidFill>
                          <a:effectLst/>
                          <a:latin typeface="Arial" panose="020B0604020202020204" pitchFamily="34" charset="0"/>
                          <a:cs typeface="Arial" panose="020B0604020202020204" pitchFamily="34" charset="0"/>
                        </a:rPr>
                        <a:t>96.3%): </a:t>
                      </a:r>
                      <a:r>
                        <a:rPr lang="en-US" sz="900" u="none" dirty="0" smtClean="0">
                          <a:effectLst/>
                          <a:latin typeface="Arial" panose="020B0604020202020204" pitchFamily="34" charset="0"/>
                          <a:cs typeface="Arial" panose="020B0604020202020204" pitchFamily="34" charset="0"/>
                        </a:rPr>
                        <a:t> </a:t>
                      </a:r>
                      <a:r>
                        <a:rPr lang="en-US" sz="900" dirty="0" smtClean="0">
                          <a:effectLst/>
                          <a:latin typeface="Arial" panose="020B0604020202020204" pitchFamily="34" charset="0"/>
                          <a:cs typeface="Arial" panose="020B0604020202020204" pitchFamily="34" charset="0"/>
                        </a:rPr>
                        <a:t>IT is base-lining the tool and making significant progress, expected to be in green by Q3.  Gaps are being identified and remediated based on level of risk. </a:t>
                      </a:r>
                    </a:p>
                    <a:p>
                      <a:pPr marL="457200" marR="0" indent="-228600">
                        <a:spcBef>
                          <a:spcPts val="0"/>
                        </a:spcBef>
                        <a:spcAft>
                          <a:spcPts val="200"/>
                        </a:spcAft>
                        <a:buFont typeface="Arial" panose="020B0604020202020204" pitchFamily="34" charset="0"/>
                        <a:buChar char="•"/>
                      </a:pPr>
                      <a:r>
                        <a:rPr lang="en-US" sz="900" b="1" u="none" dirty="0" smtClean="0">
                          <a:effectLst/>
                          <a:latin typeface="Arial" panose="020B0604020202020204" pitchFamily="34" charset="0"/>
                          <a:cs typeface="Arial" panose="020B0604020202020204" pitchFamily="34" charset="0"/>
                        </a:rPr>
                        <a:t>SIS</a:t>
                      </a:r>
                      <a:r>
                        <a:rPr lang="en-US" sz="900" u="none" dirty="0" smtClean="0">
                          <a:effectLst/>
                          <a:latin typeface="Arial" panose="020B0604020202020204" pitchFamily="34" charset="0"/>
                          <a:cs typeface="Arial" panose="020B0604020202020204" pitchFamily="34" charset="0"/>
                        </a:rPr>
                        <a:t> </a:t>
                      </a:r>
                      <a:r>
                        <a:rPr lang="en-US" sz="900" u="none" dirty="0" smtClean="0">
                          <a:solidFill>
                            <a:srgbClr val="FF0000"/>
                          </a:solidFill>
                          <a:effectLst/>
                          <a:latin typeface="Arial" panose="020B0604020202020204" pitchFamily="34" charset="0"/>
                          <a:cs typeface="Arial" panose="020B0604020202020204" pitchFamily="34" charset="0"/>
                        </a:rPr>
                        <a:t>(91.7%)</a:t>
                      </a:r>
                      <a:r>
                        <a:rPr lang="en-US" sz="900" u="none" dirty="0" smtClean="0">
                          <a:solidFill>
                            <a:schemeClr val="tx1"/>
                          </a:solidFill>
                          <a:effectLst/>
                          <a:latin typeface="Arial" panose="020B0604020202020204" pitchFamily="34" charset="0"/>
                          <a:cs typeface="Arial" panose="020B0604020202020204" pitchFamily="34" charset="0"/>
                        </a:rPr>
                        <a:t>:</a:t>
                      </a:r>
                      <a:r>
                        <a:rPr lang="en-US" sz="900" u="none" dirty="0" smtClean="0">
                          <a:effectLst/>
                          <a:latin typeface="Arial" panose="020B0604020202020204" pitchFamily="34" charset="0"/>
                          <a:cs typeface="Arial" panose="020B0604020202020204" pitchFamily="34" charset="0"/>
                        </a:rPr>
                        <a:t> </a:t>
                      </a:r>
                      <a:r>
                        <a:rPr lang="en-US" sz="900" dirty="0">
                          <a:effectLst/>
                          <a:latin typeface="Arial" panose="020B0604020202020204" pitchFamily="34" charset="0"/>
                          <a:cs typeface="Arial" panose="020B0604020202020204" pitchFamily="34" charset="0"/>
                        </a:rPr>
                        <a:t>Issue will be resolved upon data center migration to Virginia. Project delayed from 12/2016 to end of </a:t>
                      </a:r>
                      <a:r>
                        <a:rPr lang="en-US" sz="900" dirty="0" smtClean="0">
                          <a:effectLst/>
                          <a:latin typeface="Arial" panose="020B0604020202020204" pitchFamily="34" charset="0"/>
                          <a:cs typeface="Arial" panose="020B0604020202020204" pitchFamily="34" charset="0"/>
                        </a:rPr>
                        <a:t>Q1-2017</a:t>
                      </a:r>
                      <a:r>
                        <a:rPr lang="en-US" sz="900" u="none" dirty="0" smtClean="0">
                          <a:effectLst/>
                          <a:latin typeface="Arial" panose="020B0604020202020204" pitchFamily="34" charset="0"/>
                          <a:cs typeface="Arial" panose="020B0604020202020204" pitchFamily="34" charset="0"/>
                        </a:rPr>
                        <a:t>.</a:t>
                      </a:r>
                      <a:endParaRPr lang="en-US" sz="900" u="none" dirty="0">
                        <a:effectLst/>
                        <a:latin typeface="Arial" panose="020B0604020202020204" pitchFamily="34" charset="0"/>
                        <a:ea typeface="Calibri"/>
                        <a:cs typeface="Arial" panose="020B0604020202020204" pitchFamily="34" charset="0"/>
                      </a:endParaRPr>
                    </a:p>
                  </a:txBody>
                  <a:tcPr marL="63395" marR="633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46383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073728892"/>
              </p:ext>
            </p:extLst>
          </p:nvPr>
        </p:nvGraphicFramePr>
        <p:xfrm>
          <a:off x="343313" y="720111"/>
          <a:ext cx="5746395" cy="4300220"/>
        </p:xfrm>
        <a:graphic>
          <a:graphicData uri="http://schemas.openxmlformats.org/drawingml/2006/table">
            <a:tbl>
              <a:tblPr firstRow="1" bandRow="1"/>
              <a:tblGrid>
                <a:gridCol w="652007"/>
                <a:gridCol w="1501095"/>
                <a:gridCol w="567770"/>
                <a:gridCol w="598882"/>
                <a:gridCol w="70000"/>
                <a:gridCol w="785547"/>
                <a:gridCol w="785547"/>
                <a:gridCol w="785547"/>
              </a:tblGrid>
              <a:tr h="24078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950" b="1" dirty="0" smtClean="0">
                          <a:solidFill>
                            <a:srgbClr val="FF0000"/>
                          </a:solidFill>
                          <a:latin typeface="Arial" panose="020B0604020202020204" pitchFamily="34" charset="0"/>
                          <a:cs typeface="Arial" panose="020B0604020202020204" pitchFamily="34" charset="0"/>
                        </a:rPr>
                        <a:t>Monthly</a:t>
                      </a:r>
                      <a:r>
                        <a:rPr lang="en-US" sz="950" b="1" baseline="0" dirty="0" smtClean="0">
                          <a:solidFill>
                            <a:srgbClr val="FF0000"/>
                          </a:solidFill>
                          <a:latin typeface="Arial" panose="020B0604020202020204" pitchFamily="34" charset="0"/>
                          <a:cs typeface="Arial" panose="020B0604020202020204" pitchFamily="34" charset="0"/>
                        </a:rPr>
                        <a:t> Metrics</a:t>
                      </a:r>
                      <a:endParaRPr lang="en-US" sz="95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Metric</a:t>
                      </a:r>
                      <a:endParaRPr lang="en-US" sz="95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Portfolio</a:t>
                      </a:r>
                      <a:endParaRPr lang="en-US" sz="95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95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95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200"/>
                        </a:spcBef>
                        <a:spcAft>
                          <a:spcPts val="200"/>
                        </a:spcAft>
                      </a:pPr>
                      <a:endParaRPr lang="en-US" sz="95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950" b="1" kern="1200" dirty="0" smtClean="0">
                          <a:solidFill>
                            <a:schemeClr val="tx1"/>
                          </a:solidFill>
                          <a:latin typeface="Arial" panose="020B0604020202020204" pitchFamily="34" charset="0"/>
                          <a:ea typeface="ＭＳ Ｐゴシック"/>
                          <a:cs typeface="Arial" panose="020B0604020202020204" pitchFamily="34" charset="0"/>
                        </a:rPr>
                        <a:t>Jan 17</a:t>
                      </a:r>
                      <a:endParaRPr lang="en-US" sz="95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950" b="1" kern="1200" dirty="0" smtClean="0">
                          <a:solidFill>
                            <a:schemeClr val="tx1"/>
                          </a:solidFill>
                          <a:latin typeface="Arial" panose="020B0604020202020204" pitchFamily="34" charset="0"/>
                          <a:ea typeface="ＭＳ Ｐゴシック"/>
                          <a:cs typeface="Arial" panose="020B0604020202020204" pitchFamily="34" charset="0"/>
                        </a:rPr>
                        <a:t>Dec 16</a:t>
                      </a:r>
                      <a:endParaRPr lang="en-US" sz="95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95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95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20392">
                <a:tc rowSpan="23">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AML</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a:lnSpc>
                          <a:spcPct val="100000"/>
                        </a:lnSpc>
                        <a:spcBef>
                          <a:spcPts val="200"/>
                        </a:spcBef>
                        <a:spcAft>
                          <a:spcPts val="200"/>
                        </a:spcAft>
                      </a:pPr>
                      <a:r>
                        <a:rPr lang="en-US" sz="950" b="0" i="0" dirty="0" smtClean="0">
                          <a:solidFill>
                            <a:schemeClr val="tx1"/>
                          </a:solidFill>
                          <a:latin typeface="Arial" panose="020B0604020202020204" pitchFamily="34" charset="0"/>
                          <a:cs typeface="Arial" panose="020B0604020202020204" pitchFamily="34" charset="0"/>
                        </a:rPr>
                        <a:t>Percentage of high risk customers</a:t>
                      </a:r>
                      <a:endParaRPr lang="en-US" sz="95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SBNA</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2.1%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950" b="0" dirty="0" smtClean="0">
                          <a:solidFill>
                            <a:schemeClr val="tx1"/>
                          </a:solidFill>
                          <a:latin typeface="Arial" panose="020B0604020202020204" pitchFamily="34" charset="0"/>
                          <a:cs typeface="Arial" panose="020B0604020202020204" pitchFamily="34" charset="0"/>
                        </a:rPr>
                        <a:t>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20392">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SC</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1.4%</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1" dirty="0" smtClean="0">
                          <a:solidFill>
                            <a:schemeClr val="tx1"/>
                          </a:solidFill>
                          <a:latin typeface="Arial" panose="020B0604020202020204" pitchFamily="34" charset="0"/>
                          <a:cs typeface="Arial" panose="020B0604020202020204" pitchFamily="34" charset="0"/>
                        </a:rPr>
                        <a:t>1.3%</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1.3%</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2039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BSI</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10.9%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10.7%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dirty="0" smtClean="0">
                          <a:solidFill>
                            <a:schemeClr val="tx1"/>
                          </a:solidFill>
                          <a:latin typeface="Arial" panose="020B0604020202020204" pitchFamily="34" charset="0"/>
                          <a:cs typeface="Arial" panose="020B0604020202020204" pitchFamily="34" charset="0"/>
                        </a:rPr>
                        <a:t>10.6%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2039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BSPR</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1.0%</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1" dirty="0" smtClean="0">
                          <a:solidFill>
                            <a:schemeClr val="tx1"/>
                          </a:solidFill>
                          <a:latin typeface="Arial" panose="020B0604020202020204" pitchFamily="34" charset="0"/>
                          <a:cs typeface="Arial" panose="020B0604020202020204" pitchFamily="34" charset="0"/>
                        </a:rPr>
                        <a:t>1.0%</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1.0%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2039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SSLLC</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2.1%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0.3%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0.3%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0.3%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20392">
                <a:tc vMerge="1">
                  <a:txBody>
                    <a:bodyPr/>
                    <a:lstStyle/>
                    <a:p>
                      <a:endParaRPr lang="en-US"/>
                    </a:p>
                  </a:txBody>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SIS</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22.9%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22.6%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22.3%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20392">
                <a:tc vMerge="1">
                  <a:txBody>
                    <a:bodyPr/>
                    <a:lstStyle/>
                    <a:p>
                      <a:endParaRPr lang="en-GB"/>
                    </a:p>
                  </a:txBody>
                  <a:tcPr/>
                </a:tc>
                <a:tc rowSpan="6">
                  <a:txBody>
                    <a:bodyPr/>
                    <a:lstStyle/>
                    <a:p>
                      <a:pPr>
                        <a:lnSpc>
                          <a:spcPct val="100000"/>
                        </a:lnSpc>
                        <a:spcBef>
                          <a:spcPts val="200"/>
                        </a:spcBef>
                        <a:spcAft>
                          <a:spcPts val="200"/>
                        </a:spcAft>
                      </a:pPr>
                      <a:r>
                        <a:rPr lang="en-US" sz="950" b="0" i="0" dirty="0" smtClean="0">
                          <a:solidFill>
                            <a:schemeClr val="tx1"/>
                          </a:solidFill>
                          <a:latin typeface="Arial" panose="020B0604020202020204" pitchFamily="34" charset="0"/>
                          <a:cs typeface="Arial" panose="020B0604020202020204" pitchFamily="34" charset="0"/>
                        </a:rPr>
                        <a:t>Number of OFAC blocks and violations</a:t>
                      </a:r>
                      <a:endParaRPr lang="en-US" sz="95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SBNA</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20392">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SC</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0</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1" dirty="0" smtClean="0">
                          <a:solidFill>
                            <a:schemeClr val="tx1"/>
                          </a:solidFill>
                          <a:latin typeface="Arial" panose="020B0604020202020204" pitchFamily="34" charset="0"/>
                          <a:cs typeface="Arial" panose="020B0604020202020204" pitchFamily="34" charset="0"/>
                        </a:rPr>
                        <a:t>0</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2039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BSI</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2039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BSPR</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0</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1" dirty="0" smtClean="0">
                          <a:solidFill>
                            <a:schemeClr val="tx1"/>
                          </a:solidFill>
                          <a:latin typeface="Arial" panose="020B0604020202020204" pitchFamily="34" charset="0"/>
                          <a:cs typeface="Arial" panose="020B0604020202020204" pitchFamily="34" charset="0"/>
                        </a:rPr>
                        <a:t>0</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0</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2039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SSLLC</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0</a:t>
                      </a:r>
                      <a:endParaRPr lang="en-US" sz="95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950" b="0"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20392">
                <a:tc vMerge="1">
                  <a:txBody>
                    <a:bodyPr/>
                    <a:lstStyle/>
                    <a:p>
                      <a:endParaRPr lang="en-US"/>
                    </a:p>
                  </a:txBody>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SIS</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20392">
                <a:tc vMerge="1">
                  <a:txBody>
                    <a:bodyPr/>
                    <a:lstStyle/>
                    <a:p>
                      <a:endParaRPr lang="en-US"/>
                    </a:p>
                  </a:txBody>
                  <a:tcPr/>
                </a:tc>
                <a:tc rowSpan="6">
                  <a:txBody>
                    <a:bodyPr/>
                    <a:lstStyle/>
                    <a:p>
                      <a:pPr>
                        <a:lnSpc>
                          <a:spcPct val="100000"/>
                        </a:lnSpc>
                        <a:spcBef>
                          <a:spcPts val="200"/>
                        </a:spcBef>
                        <a:spcAft>
                          <a:spcPts val="200"/>
                        </a:spcAft>
                      </a:pPr>
                      <a:r>
                        <a:rPr lang="en-US" sz="950" b="0" i="0" dirty="0" smtClean="0">
                          <a:solidFill>
                            <a:schemeClr val="tx1"/>
                          </a:solidFill>
                          <a:latin typeface="Arial" panose="020B0604020202020204" pitchFamily="34" charset="0"/>
                          <a:cs typeface="Arial" panose="020B0604020202020204" pitchFamily="34" charset="0"/>
                        </a:rPr>
                        <a:t>Percentage of pending KYC updates overdue (&gt;90 days)</a:t>
                      </a:r>
                      <a:endParaRPr lang="en-US" sz="95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SBNA</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20392">
                <a:tc vMerge="1">
                  <a:txBody>
                    <a:bodyPr/>
                    <a:lstStyle/>
                    <a:p>
                      <a:endParaRPr lang="en-US"/>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dirty="0" smtClean="0">
                          <a:solidFill>
                            <a:schemeClr val="tx1"/>
                          </a:solidFill>
                          <a:latin typeface="Arial" panose="020B0604020202020204" pitchFamily="34" charset="0"/>
                          <a:cs typeface="Arial" panose="020B0604020202020204" pitchFamily="34" charset="0"/>
                        </a:rPr>
                        <a:t>SC</a:t>
                      </a:r>
                      <a:r>
                        <a:rPr lang="en-US" sz="950" b="1" baseline="30000" dirty="0" smtClean="0">
                          <a:solidFill>
                            <a:schemeClr val="tx1"/>
                          </a:solidFill>
                          <a:latin typeface="Arial" panose="020B0604020202020204" pitchFamily="34" charset="0"/>
                          <a:cs typeface="Arial" panose="020B0604020202020204" pitchFamily="34" charset="0"/>
                        </a:rPr>
                        <a:t>1</a:t>
                      </a:r>
                      <a:endParaRPr lang="en-US" sz="950" b="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50" b="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N/A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950" b="1" dirty="0" smtClean="0">
                          <a:solidFill>
                            <a:schemeClr val="tx1"/>
                          </a:solidFill>
                          <a:latin typeface="Arial" panose="020B0604020202020204" pitchFamily="34" charset="0"/>
                          <a:cs typeface="Arial" panose="020B0604020202020204" pitchFamily="34" charset="0"/>
                        </a:rPr>
                        <a:t>NA</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NA</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2039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BSI</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1.2%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1.7%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dirty="0" smtClean="0">
                          <a:solidFill>
                            <a:schemeClr val="tx1"/>
                          </a:solidFill>
                          <a:latin typeface="Arial" panose="020B0604020202020204" pitchFamily="34" charset="0"/>
                          <a:cs typeface="Arial" panose="020B0604020202020204" pitchFamily="34" charset="0"/>
                        </a:rPr>
                        <a:t>2.9%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2039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BSPR</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0.0%</a:t>
                      </a:r>
                      <a:endParaRPr lang="en-US" sz="95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20392">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SSLLC</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0.0%</a:t>
                      </a:r>
                      <a:endParaRPr lang="en-US" sz="95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2039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SIS</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2039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950" b="0" i="0" dirty="0" smtClean="0">
                          <a:solidFill>
                            <a:schemeClr val="tx1"/>
                          </a:solidFill>
                          <a:latin typeface="Arial" panose="020B0604020202020204" pitchFamily="34" charset="0"/>
                          <a:cs typeface="Arial" panose="020B0604020202020204" pitchFamily="34" charset="0"/>
                        </a:rPr>
                        <a:t>Average percentage of AML transaction monitoring alerts awaiting disposition (&gt;30 days)</a:t>
                      </a:r>
                    </a:p>
                    <a:p>
                      <a:pPr marL="0" marR="0" indent="0" algn="l" defTabSz="457200" rtl="0" eaLnBrk="1" fontAlgn="auto" latinLnBrk="0" hangingPunct="1">
                        <a:lnSpc>
                          <a:spcPct val="100000"/>
                        </a:lnSpc>
                        <a:spcBef>
                          <a:spcPts val="200"/>
                        </a:spcBef>
                        <a:spcAft>
                          <a:spcPts val="200"/>
                        </a:spcAft>
                        <a:buClrTx/>
                        <a:buSzTx/>
                        <a:buFontTx/>
                        <a:buNone/>
                        <a:tabLst/>
                        <a:defRPr/>
                      </a:pPr>
                      <a:endParaRPr lang="en-US" sz="950" b="0" i="0" dirty="0" smtClean="0">
                        <a:solidFill>
                          <a:schemeClr val="tx1"/>
                        </a:solidFill>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200"/>
                        </a:spcBef>
                        <a:spcAft>
                          <a:spcPts val="200"/>
                        </a:spcAft>
                        <a:buClrTx/>
                        <a:buSzTx/>
                        <a:buFontTx/>
                        <a:buNone/>
                        <a:tabLst/>
                        <a:defRPr/>
                      </a:pPr>
                      <a:r>
                        <a:rPr lang="en-US" sz="950" b="0" i="0" dirty="0" smtClean="0">
                          <a:solidFill>
                            <a:schemeClr val="tx1"/>
                          </a:solidFill>
                          <a:latin typeface="Arial" panose="020B0604020202020204" pitchFamily="34" charset="0"/>
                          <a:cs typeface="Arial" panose="020B0604020202020204" pitchFamily="34" charset="0"/>
                        </a:rPr>
                        <a:t>Number of AML transaction monitoring alerts awaiting disposition (&gt;60 days) (*BSI)</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SBNA</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spcBef>
                          <a:spcPts val="200"/>
                        </a:spcBef>
                        <a:spcAft>
                          <a:spcPts val="200"/>
                        </a:spcAft>
                      </a:pPr>
                      <a:endParaRPr lang="en-US" sz="95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27.7%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950" b="1" dirty="0" smtClean="0">
                          <a:solidFill>
                            <a:schemeClr val="tx1"/>
                          </a:solidFill>
                          <a:latin typeface="Arial" panose="020B0604020202020204" pitchFamily="34" charset="0"/>
                          <a:cs typeface="Arial" panose="020B0604020202020204" pitchFamily="34" charset="0"/>
                        </a:rPr>
                        <a:t>32.4%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spcBef>
                          <a:spcPts val="200"/>
                        </a:spcBef>
                        <a:spcAft>
                          <a:spcPts val="200"/>
                        </a:spcAft>
                      </a:pPr>
                      <a:r>
                        <a:rPr lang="en-US" sz="950" b="0" dirty="0" smtClean="0">
                          <a:solidFill>
                            <a:schemeClr val="tx1"/>
                          </a:solidFill>
                          <a:latin typeface="Arial" panose="020B0604020202020204" pitchFamily="34" charset="0"/>
                          <a:cs typeface="Arial" panose="020B0604020202020204" pitchFamily="34" charset="0"/>
                        </a:rPr>
                        <a:t>25.0%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r h="12039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SC</a:t>
                      </a:r>
                      <a:r>
                        <a:rPr lang="en-US" sz="950" b="1" baseline="30000" dirty="0" smtClean="0">
                          <a:solidFill>
                            <a:schemeClr val="tx1"/>
                          </a:solidFill>
                          <a:latin typeface="Arial" panose="020B0604020202020204" pitchFamily="34" charset="0"/>
                          <a:cs typeface="Arial" panose="020B0604020202020204" pitchFamily="34" charset="0"/>
                        </a:rPr>
                        <a:t>2</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23.0%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pPr>
                      <a:r>
                        <a:rPr lang="en-US" sz="950" b="1" dirty="0" smtClean="0">
                          <a:solidFill>
                            <a:schemeClr val="tx1"/>
                          </a:solidFill>
                          <a:latin typeface="Arial" panose="020B0604020202020204" pitchFamily="34" charset="0"/>
                          <a:cs typeface="Arial" panose="020B0604020202020204" pitchFamily="34" charset="0"/>
                        </a:rPr>
                        <a:t>38.2%</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algn="ctr" defTabSz="457200" rtl="0" eaLnBrk="1" latinLnBrk="0" hangingPunct="1">
                        <a:lnSpc>
                          <a:spcPct val="100000"/>
                        </a:lnSpc>
                      </a:pPr>
                      <a:r>
                        <a:rPr lang="en-US" sz="950" b="0" kern="1200" dirty="0" smtClean="0">
                          <a:solidFill>
                            <a:schemeClr val="tx1"/>
                          </a:solidFill>
                          <a:latin typeface="Arial" panose="020B0604020202020204" pitchFamily="34" charset="0"/>
                          <a:ea typeface="+mn-ea"/>
                          <a:cs typeface="Arial" panose="020B0604020202020204" pitchFamily="34" charset="0"/>
                        </a:rPr>
                        <a:t>38.2%</a:t>
                      </a:r>
                      <a:endParaRPr lang="en-US" sz="950" b="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r h="12039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BSI</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19</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18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dirty="0" smtClean="0">
                          <a:solidFill>
                            <a:schemeClr val="tx1"/>
                          </a:solidFill>
                          <a:latin typeface="Arial" panose="020B0604020202020204" pitchFamily="34" charset="0"/>
                          <a:cs typeface="Arial" panose="020B0604020202020204" pitchFamily="34" charset="0"/>
                        </a:rPr>
                        <a:t>14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2039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BSPR</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5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0.0%</a:t>
                      </a:r>
                      <a:endParaRPr lang="en-US" sz="95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686444">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nSpc>
                          <a:spcPct val="100000"/>
                        </a:lnSpc>
                        <a:spcBef>
                          <a:spcPts val="200"/>
                        </a:spcBef>
                        <a:spcAft>
                          <a:spcPts val="200"/>
                        </a:spcAft>
                      </a:pPr>
                      <a:endParaRPr lang="en-US" sz="1000" b="0" i="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950" b="0" dirty="0" smtClean="0">
                          <a:solidFill>
                            <a:schemeClr val="tx1"/>
                          </a:solidFill>
                          <a:latin typeface="Arial" panose="020B0604020202020204" pitchFamily="34" charset="0"/>
                          <a:cs typeface="Arial" panose="020B0604020202020204" pitchFamily="34" charset="0"/>
                        </a:rPr>
                        <a:t>SSLLC</a:t>
                      </a:r>
                      <a:endParaRPr lang="en-US" sz="95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950" b="0" u="sng" strike="noStrike" baseline="0" dirty="0" smtClean="0">
                          <a:solidFill>
                            <a:schemeClr val="tx1"/>
                          </a:solidFill>
                          <a:latin typeface="Arial" panose="020B0604020202020204" pitchFamily="34" charset="0"/>
                          <a:cs typeface="Arial" panose="020B0604020202020204" pitchFamily="34" charset="0"/>
                        </a:rPr>
                        <a:t>&gt;</a:t>
                      </a:r>
                      <a:r>
                        <a:rPr lang="en-US" sz="950" b="0" strike="noStrike" baseline="0" dirty="0" smtClean="0">
                          <a:solidFill>
                            <a:schemeClr val="tx1"/>
                          </a:solidFill>
                          <a:latin typeface="Arial" panose="020B0604020202020204" pitchFamily="34" charset="0"/>
                          <a:cs typeface="Arial" panose="020B0604020202020204" pitchFamily="34" charset="0"/>
                        </a:rPr>
                        <a:t>15.1%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pPr>
                      <a:endParaRPr lang="en-US" sz="950" b="1"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Arial" panose="020B0604020202020204" pitchFamily="34" charset="0"/>
                          <a:ea typeface="+mn-ea"/>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50" b="1" dirty="0" smtClean="0">
                          <a:solidFill>
                            <a:schemeClr val="tx1"/>
                          </a:solidFill>
                          <a:latin typeface="Arial" panose="020B0604020202020204" pitchFamily="34" charset="0"/>
                          <a:cs typeface="Arial" panose="020B0604020202020204" pitchFamily="34" charset="0"/>
                        </a:rPr>
                        <a:t>0.0%</a:t>
                      </a:r>
                      <a:endParaRPr lang="en-US" sz="95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50" b="0" dirty="0" smtClean="0">
                          <a:solidFill>
                            <a:schemeClr val="tx1"/>
                          </a:solidFill>
                          <a:latin typeface="Arial" panose="020B0604020202020204" pitchFamily="34" charset="0"/>
                          <a:cs typeface="Arial" panose="020B0604020202020204" pitchFamily="34" charset="0"/>
                        </a:rPr>
                        <a:t>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sp>
        <p:nvSpPr>
          <p:cNvPr id="5" name="TextBox 4"/>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AML </a:t>
            </a:r>
            <a:endParaRPr lang="en-GB" dirty="0">
              <a:solidFill>
                <a:prstClr val="black"/>
              </a:solidFill>
              <a:ea typeface="+mn-ea"/>
            </a:endParaRPr>
          </a:p>
        </p:txBody>
      </p:sp>
      <p:sp>
        <p:nvSpPr>
          <p:cNvPr id="6" name="Footnote"/>
          <p:cNvSpPr/>
          <p:nvPr/>
        </p:nvSpPr>
        <p:spPr>
          <a:xfrm>
            <a:off x="340797" y="6588715"/>
            <a:ext cx="5052266" cy="215444"/>
          </a:xfrm>
          <a:prstGeom prst="rect">
            <a:avLst/>
          </a:prstGeom>
          <a:extLst/>
        </p:spPr>
        <p:txBody>
          <a:bodyPr vert="horz" wrap="square" lIns="0" tIns="0" rIns="0" bIns="0" numCol="1" anchor="t" anchorCtr="0" compatLnSpc="1">
            <a:prstTxWarp prst="textNoShape">
              <a:avLst/>
            </a:prstTxWarp>
            <a:spAutoFit/>
          </a:bodyPr>
          <a:lstStyle/>
          <a:p>
            <a:pPr marL="114300" indent="-114300" eaLnBrk="1" fontAlgn="auto" hangingPunct="1">
              <a:spcBef>
                <a:spcPts val="0"/>
              </a:spcBef>
              <a:spcAft>
                <a:spcPts val="0"/>
              </a:spcAft>
              <a:buFont typeface="+mj-lt"/>
              <a:buAutoNum type="arabicPeriod"/>
            </a:pPr>
            <a:r>
              <a:rPr lang="en-US" sz="700" dirty="0" smtClean="0">
                <a:solidFill>
                  <a:prstClr val="black"/>
                </a:solidFill>
                <a:latin typeface="Arial"/>
                <a:ea typeface="ＭＳ Ｐゴシック"/>
                <a:sym typeface="Arial"/>
              </a:rPr>
              <a:t>This </a:t>
            </a:r>
            <a:r>
              <a:rPr lang="en-US" sz="700" dirty="0">
                <a:solidFill>
                  <a:prstClr val="black"/>
                </a:solidFill>
                <a:latin typeface="Arial"/>
                <a:ea typeface="ＭＳ Ｐゴシック"/>
                <a:sym typeface="Arial"/>
              </a:rPr>
              <a:t>metric is not available to SC because we do not measure this at this time</a:t>
            </a:r>
            <a:r>
              <a:rPr lang="en-US" sz="700" dirty="0" smtClean="0">
                <a:solidFill>
                  <a:prstClr val="black"/>
                </a:solidFill>
                <a:latin typeface="Arial"/>
                <a:ea typeface="ＭＳ Ｐゴシック"/>
                <a:sym typeface="Arial"/>
              </a:rPr>
              <a:t>.</a:t>
            </a:r>
          </a:p>
          <a:p>
            <a:pPr marL="114300" indent="-114300" eaLnBrk="1" fontAlgn="auto" hangingPunct="1">
              <a:spcBef>
                <a:spcPts val="0"/>
              </a:spcBef>
              <a:spcAft>
                <a:spcPts val="0"/>
              </a:spcAft>
              <a:buFont typeface="+mj-lt"/>
              <a:buAutoNum type="arabicPeriod"/>
            </a:pPr>
            <a:r>
              <a:rPr lang="en-US" sz="700" dirty="0">
                <a:solidFill>
                  <a:prstClr val="black"/>
                </a:solidFill>
                <a:latin typeface="Arial"/>
                <a:ea typeface="ＭＳ Ｐゴシック"/>
              </a:rPr>
              <a:t>A new model has been implemented for the AML Transaction Monitoring Alert metric and will be used on a go-forward basis.</a:t>
            </a:r>
            <a:endParaRPr lang="en-US" sz="700" dirty="0">
              <a:solidFill>
                <a:prstClr val="black"/>
              </a:solidFill>
              <a:latin typeface="Arial"/>
              <a:ea typeface="ＭＳ Ｐゴシック"/>
              <a:sym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92725664"/>
              </p:ext>
            </p:extLst>
          </p:nvPr>
        </p:nvGraphicFramePr>
        <p:xfrm>
          <a:off x="340797" y="5037669"/>
          <a:ext cx="8384103" cy="759282"/>
        </p:xfrm>
        <a:graphic>
          <a:graphicData uri="http://schemas.openxmlformats.org/drawingml/2006/table">
            <a:tbl>
              <a:tblPr firstRow="1" firstCol="1" bandRow="1">
                <a:tableStyleId>{2D5ABB26-0587-4C30-8999-92F81FD0307C}</a:tableStyleId>
              </a:tblPr>
              <a:tblGrid>
                <a:gridCol w="8384103"/>
              </a:tblGrid>
              <a:tr h="51651">
                <a:tc>
                  <a:txBody>
                    <a:bodyPr/>
                    <a:lstStyle/>
                    <a:p>
                      <a:pPr marL="0" marR="0">
                        <a:spcBef>
                          <a:spcPts val="0"/>
                        </a:spcBef>
                        <a:spcAft>
                          <a:spcPts val="200"/>
                        </a:spcAft>
                      </a:pPr>
                      <a:r>
                        <a:rPr lang="en-US" sz="900" b="1" u="none" dirty="0" smtClean="0">
                          <a:effectLst/>
                          <a:latin typeface="Arial" panose="020B0604020202020204" pitchFamily="34" charset="0"/>
                          <a:cs typeface="Arial" panose="020B0604020202020204" pitchFamily="34" charset="0"/>
                        </a:rPr>
                        <a:t>Breaches/ Action </a:t>
                      </a:r>
                      <a:r>
                        <a:rPr lang="en-US" sz="900" b="1" u="none" dirty="0">
                          <a:effectLst/>
                          <a:latin typeface="Arial" panose="020B0604020202020204" pitchFamily="34" charset="0"/>
                          <a:cs typeface="Arial" panose="020B0604020202020204" pitchFamily="34" charset="0"/>
                        </a:rPr>
                        <a:t>Plans</a:t>
                      </a:r>
                      <a:endParaRPr lang="en-US" sz="900" b="1" u="none" dirty="0">
                        <a:effectLst/>
                        <a:latin typeface="Arial" panose="020B0604020202020204" pitchFamily="34" charset="0"/>
                        <a:ea typeface="Calibri"/>
                        <a:cs typeface="Arial" panose="020B0604020202020204" pitchFamily="34" charset="0"/>
                      </a:endParaRPr>
                    </a:p>
                  </a:txBody>
                  <a:tcPr marL="63395" marR="63395" marT="0" marB="0" anchor="ctr">
                    <a:lnB w="12700" cap="flat" cmpd="sng" algn="ctr">
                      <a:solidFill>
                        <a:srgbClr val="FF0000"/>
                      </a:solidFill>
                      <a:prstDash val="solid"/>
                      <a:round/>
                      <a:headEnd type="none" w="med" len="med"/>
                      <a:tailEnd type="none" w="med" len="med"/>
                    </a:lnB>
                  </a:tcPr>
                </a:tc>
              </a:tr>
              <a:tr h="622122">
                <a:tc>
                  <a:txBody>
                    <a:bodyPr/>
                    <a:lstStyle/>
                    <a:p>
                      <a:pPr marL="0" marR="0">
                        <a:spcBef>
                          <a:spcPts val="0"/>
                        </a:spcBef>
                        <a:spcAft>
                          <a:spcPts val="200"/>
                        </a:spcAft>
                      </a:pPr>
                      <a:r>
                        <a:rPr lang="en-US" sz="900" b="1" dirty="0" smtClean="0">
                          <a:effectLst/>
                          <a:latin typeface="Arial" panose="020B0604020202020204" pitchFamily="34" charset="0"/>
                          <a:cs typeface="Arial" panose="020B0604020202020204" pitchFamily="34" charset="0"/>
                        </a:rPr>
                        <a:t>Average percentage of AML transaction monitoring alerts awaiting disposition (&gt;30 days)</a:t>
                      </a:r>
                    </a:p>
                    <a:p>
                      <a:pPr marL="457200" marR="0" indent="-228600">
                        <a:spcBef>
                          <a:spcPts val="0"/>
                        </a:spcBef>
                        <a:spcAft>
                          <a:spcPts val="200"/>
                        </a:spcAft>
                        <a:buFont typeface="Arial" panose="020B0604020202020204" pitchFamily="34" charset="0"/>
                        <a:buChar char="•"/>
                      </a:pPr>
                      <a:r>
                        <a:rPr lang="en-US" sz="900" b="1" u="none" dirty="0" smtClean="0">
                          <a:effectLst/>
                          <a:latin typeface="Arial" panose="020B0604020202020204" pitchFamily="34" charset="0"/>
                          <a:cs typeface="Arial" panose="020B0604020202020204" pitchFamily="34" charset="0"/>
                        </a:rPr>
                        <a:t>SBNA</a:t>
                      </a:r>
                      <a:r>
                        <a:rPr lang="en-US" sz="900" b="0" u="none" baseline="0" dirty="0" smtClean="0">
                          <a:solidFill>
                            <a:srgbClr val="FF0000"/>
                          </a:solidFill>
                          <a:effectLst/>
                          <a:latin typeface="Arial" panose="020B0604020202020204" pitchFamily="34" charset="0"/>
                          <a:cs typeface="Arial" panose="020B0604020202020204" pitchFamily="34" charset="0"/>
                        </a:rPr>
                        <a:t> </a:t>
                      </a:r>
                      <a:r>
                        <a:rPr lang="en-US" sz="900" u="none" dirty="0" smtClean="0">
                          <a:solidFill>
                            <a:srgbClr val="FF0000"/>
                          </a:solidFill>
                          <a:effectLst/>
                          <a:latin typeface="Arial" panose="020B0604020202020204" pitchFamily="34" charset="0"/>
                          <a:cs typeface="Arial" panose="020B0604020202020204" pitchFamily="34" charset="0"/>
                        </a:rPr>
                        <a:t>(27.7%): </a:t>
                      </a:r>
                      <a:r>
                        <a:rPr lang="en-US" sz="900" u="none" dirty="0">
                          <a:effectLst/>
                          <a:latin typeface="Arial" panose="020B0604020202020204" pitchFamily="34" charset="0"/>
                          <a:cs typeface="Arial" panose="020B0604020202020204" pitchFamily="34" charset="0"/>
                        </a:rPr>
                        <a:t> </a:t>
                      </a:r>
                      <a:r>
                        <a:rPr lang="en-US" sz="900" u="none" dirty="0" smtClean="0">
                          <a:effectLst/>
                          <a:latin typeface="Arial" panose="020B0604020202020204" pitchFamily="34" charset="0"/>
                          <a:cs typeface="Arial" panose="020B0604020202020204" pitchFamily="34" charset="0"/>
                        </a:rPr>
                        <a:t>Metric breached due to attrition and Ops Risk Event in Q2’16.  Active recruitment in process, 3rd party augmentation started in January, GTG date  3/31/17</a:t>
                      </a:r>
                    </a:p>
                    <a:p>
                      <a:pPr marL="457200" marR="0" indent="-228600">
                        <a:spcBef>
                          <a:spcPts val="0"/>
                        </a:spcBef>
                        <a:spcAft>
                          <a:spcPts val="200"/>
                        </a:spcAft>
                        <a:buFont typeface="Arial" panose="020B0604020202020204" pitchFamily="34" charset="0"/>
                        <a:buChar char="•"/>
                      </a:pPr>
                      <a:r>
                        <a:rPr lang="en-US" sz="900" b="1" u="none" dirty="0" smtClean="0">
                          <a:effectLst/>
                          <a:latin typeface="Arial" panose="020B0604020202020204" pitchFamily="34" charset="0"/>
                          <a:cs typeface="Arial" panose="020B0604020202020204" pitchFamily="34" charset="0"/>
                        </a:rPr>
                        <a:t>SC</a:t>
                      </a:r>
                      <a:r>
                        <a:rPr lang="en-US" sz="900" u="none" baseline="0" dirty="0" smtClean="0">
                          <a:effectLst/>
                          <a:latin typeface="Arial" panose="020B0604020202020204" pitchFamily="34" charset="0"/>
                          <a:cs typeface="Arial" panose="020B0604020202020204" pitchFamily="34" charset="0"/>
                        </a:rPr>
                        <a:t> </a:t>
                      </a:r>
                      <a:r>
                        <a:rPr lang="en-US" sz="900" u="none" baseline="0" dirty="0" smtClean="0">
                          <a:solidFill>
                            <a:srgbClr val="FF0000"/>
                          </a:solidFill>
                          <a:effectLst/>
                          <a:latin typeface="Arial" panose="020B0604020202020204" pitchFamily="34" charset="0"/>
                          <a:cs typeface="Arial" panose="020B0604020202020204" pitchFamily="34" charset="0"/>
                        </a:rPr>
                        <a:t>(23.0</a:t>
                      </a:r>
                      <a:r>
                        <a:rPr lang="en-US" sz="900" u="none" dirty="0" smtClean="0">
                          <a:solidFill>
                            <a:srgbClr val="FF0000"/>
                          </a:solidFill>
                          <a:effectLst/>
                          <a:latin typeface="Arial" panose="020B0604020202020204" pitchFamily="34" charset="0"/>
                          <a:cs typeface="Arial" panose="020B0604020202020204" pitchFamily="34" charset="0"/>
                        </a:rPr>
                        <a:t>%): </a:t>
                      </a:r>
                      <a:r>
                        <a:rPr lang="en-US" sz="900" u="none" kern="1200" dirty="0" smtClean="0">
                          <a:solidFill>
                            <a:schemeClr val="tx1"/>
                          </a:solidFill>
                          <a:effectLst/>
                          <a:latin typeface="Arial" panose="020B0604020202020204" pitchFamily="34" charset="0"/>
                          <a:ea typeface="+mn-ea"/>
                          <a:cs typeface="Arial" panose="020B0604020202020204" pitchFamily="34" charset="0"/>
                        </a:rPr>
                        <a:t>Implemented new Early Payoff Model and staff working alerts brought volumes within tolerance for December and January.</a:t>
                      </a:r>
                      <a:endParaRPr lang="en-US" sz="900" u="none" kern="1200" dirty="0">
                        <a:solidFill>
                          <a:schemeClr val="tx1"/>
                        </a:solidFill>
                        <a:effectLst/>
                        <a:latin typeface="Arial" panose="020B0604020202020204" pitchFamily="34" charset="0"/>
                        <a:ea typeface="+mn-ea"/>
                        <a:cs typeface="Arial" panose="020B0604020202020204" pitchFamily="34" charset="0"/>
                      </a:endParaRPr>
                    </a:p>
                  </a:txBody>
                  <a:tcPr marL="63395" marR="633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54939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34844"/>
            <a:ext cx="8890000" cy="409984"/>
          </a:xfrm>
          <a:prstGeom prst="rect">
            <a:avLst/>
          </a:prstGeom>
          <a:noFill/>
        </p:spPr>
        <p:txBody>
          <a:bodyPr wrap="square" rtlCol="0">
            <a:spAutoFit/>
          </a:bodyPr>
          <a:lstStyle>
            <a:defPPr>
              <a:defRPr lang="en-GB"/>
            </a:defPPr>
            <a:lvl1pPr algn="l" eaLnBrk="0" hangingPunct="0">
              <a:defRPr sz="2000" b="1">
                <a:solidFill>
                  <a:prstClr val="black"/>
                </a:solidFill>
                <a:ea typeface="MS PGothic" pitchFamily="34" charset="-128"/>
              </a:defRPr>
            </a:lvl1pPr>
          </a:lstStyle>
          <a:p>
            <a:pPr fontAlgn="base">
              <a:lnSpc>
                <a:spcPct val="86000"/>
              </a:lnSpc>
              <a:spcBef>
                <a:spcPct val="0"/>
              </a:spcBef>
              <a:spcAft>
                <a:spcPct val="0"/>
              </a:spcAft>
            </a:pPr>
            <a:r>
              <a:rPr lang="en-US" sz="2400" dirty="0" smtClean="0">
                <a:latin typeface="Arial" charset="0"/>
              </a:rPr>
              <a:t>3. </a:t>
            </a:r>
            <a:r>
              <a:rPr lang="en-US" sz="2400" dirty="0">
                <a:latin typeface="Arial" charset="0"/>
              </a:rPr>
              <a:t>Risk Appetite </a:t>
            </a:r>
            <a:r>
              <a:rPr lang="en-US" sz="2400" dirty="0" smtClean="0">
                <a:latin typeface="Arial" charset="0"/>
              </a:rPr>
              <a:t>Statement – Dashboard</a:t>
            </a:r>
            <a:endParaRPr lang="en-US" sz="2400" dirty="0">
              <a:latin typeface="Arial" charset="0"/>
            </a:endParaRPr>
          </a:p>
        </p:txBody>
      </p:sp>
      <p:grpSp>
        <p:nvGrpSpPr>
          <p:cNvPr id="14" name="Group 13"/>
          <p:cNvGrpSpPr/>
          <p:nvPr/>
        </p:nvGrpSpPr>
        <p:grpSpPr>
          <a:xfrm>
            <a:off x="457493" y="6670624"/>
            <a:ext cx="2850116" cy="105863"/>
            <a:chOff x="348309" y="6636120"/>
            <a:chExt cx="2850116" cy="105863"/>
          </a:xfrm>
        </p:grpSpPr>
        <p:sp>
          <p:nvSpPr>
            <p:cNvPr id="24" name="80 CuadroTexto"/>
            <p:cNvSpPr txBox="1"/>
            <p:nvPr/>
          </p:nvSpPr>
          <p:spPr bwMode="gray">
            <a:xfrm>
              <a:off x="465001" y="6636120"/>
              <a:ext cx="929865" cy="105863"/>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lgn="ctr" fontAlgn="base">
                <a:lnSpc>
                  <a:spcPct val="86000"/>
                </a:lnSpc>
                <a:spcAft>
                  <a:spcPct val="0"/>
                </a:spcAft>
                <a:defRPr/>
              </a:pPr>
              <a:r>
                <a:rPr lang="en-GB" sz="800" kern="0" dirty="0" smtClean="0">
                  <a:solidFill>
                    <a:srgbClr val="515151"/>
                  </a:solidFill>
                  <a:latin typeface="Arial" panose="020B0604020202020204" pitchFamily="34" charset="0"/>
                  <a:ea typeface="MS PGothic" pitchFamily="34" charset="-128"/>
                </a:rPr>
                <a:t>Focus of concern</a:t>
              </a:r>
              <a:endParaRPr lang="en-GB" sz="800" kern="0" dirty="0">
                <a:solidFill>
                  <a:srgbClr val="515151"/>
                </a:solidFill>
                <a:latin typeface="Arial" panose="020B0604020202020204" pitchFamily="34" charset="0"/>
                <a:ea typeface="MS PGothic" pitchFamily="34" charset="-128"/>
              </a:endParaRPr>
            </a:p>
          </p:txBody>
        </p:sp>
        <p:sp>
          <p:nvSpPr>
            <p:cNvPr id="25" name="80 CuadroTexto"/>
            <p:cNvSpPr txBox="1"/>
            <p:nvPr/>
          </p:nvSpPr>
          <p:spPr bwMode="gray">
            <a:xfrm>
              <a:off x="1459643" y="6636120"/>
              <a:ext cx="928759" cy="105863"/>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lgn="ctr" fontAlgn="base">
                <a:lnSpc>
                  <a:spcPct val="86000"/>
                </a:lnSpc>
                <a:spcAft>
                  <a:spcPct val="0"/>
                </a:spcAft>
                <a:defRPr/>
              </a:pPr>
              <a:r>
                <a:rPr lang="en-GB" sz="800" kern="0" dirty="0" smtClean="0">
                  <a:solidFill>
                    <a:srgbClr val="515151"/>
                  </a:solidFill>
                  <a:latin typeface="Arial" panose="020B0604020202020204" pitchFamily="34" charset="0"/>
                  <a:ea typeface="MS PGothic" pitchFamily="34" charset="-128"/>
                </a:rPr>
                <a:t>Area of attention </a:t>
              </a:r>
              <a:endParaRPr lang="en-GB" sz="800" kern="0" dirty="0">
                <a:solidFill>
                  <a:srgbClr val="515151"/>
                </a:solidFill>
                <a:latin typeface="Arial" panose="020B0604020202020204" pitchFamily="34" charset="0"/>
                <a:ea typeface="MS PGothic" pitchFamily="34" charset="-128"/>
              </a:endParaRPr>
            </a:p>
          </p:txBody>
        </p:sp>
        <p:sp>
          <p:nvSpPr>
            <p:cNvPr id="26" name="80 CuadroTexto"/>
            <p:cNvSpPr txBox="1"/>
            <p:nvPr/>
          </p:nvSpPr>
          <p:spPr bwMode="gray">
            <a:xfrm>
              <a:off x="2524881" y="6636120"/>
              <a:ext cx="673544" cy="105863"/>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lgn="ctr" fontAlgn="base">
                <a:lnSpc>
                  <a:spcPct val="86000"/>
                </a:lnSpc>
                <a:spcAft>
                  <a:spcPct val="0"/>
                </a:spcAft>
                <a:defRPr/>
              </a:pPr>
              <a:r>
                <a:rPr lang="en-GB" sz="800" kern="0" dirty="0">
                  <a:solidFill>
                    <a:srgbClr val="515151"/>
                  </a:solidFill>
                  <a:latin typeface="Arial" panose="020B0604020202020204" pitchFamily="34" charset="0"/>
                  <a:ea typeface="MS PGothic" pitchFamily="34" charset="-128"/>
                </a:rPr>
                <a:t>Not a concern</a:t>
              </a:r>
            </a:p>
          </p:txBody>
        </p:sp>
        <p:sp>
          <p:nvSpPr>
            <p:cNvPr id="27" name="116 Elipse"/>
            <p:cNvSpPr/>
            <p:nvPr/>
          </p:nvSpPr>
          <p:spPr bwMode="gray">
            <a:xfrm>
              <a:off x="2404033" y="6640998"/>
              <a:ext cx="89114" cy="90216"/>
            </a:xfrm>
            <a:prstGeom prst="ellipse">
              <a:avLst/>
            </a:prstGeom>
            <a:solidFill>
              <a:srgbClr val="669900"/>
            </a:solidFill>
            <a:ln w="25400" cap="flat" cmpd="sng" algn="ctr">
              <a:noFill/>
              <a:prstDash val="solid"/>
            </a:ln>
            <a:effectLst/>
          </p:spPr>
          <p:txBody>
            <a:bodyPr rtlCol="0" anchor="ctr"/>
            <a:lstStyle/>
            <a:p>
              <a:pPr algn="ctr" fontAlgn="base">
                <a:lnSpc>
                  <a:spcPct val="86000"/>
                </a:lnSpc>
                <a:spcBef>
                  <a:spcPct val="0"/>
                </a:spcBef>
                <a:spcAft>
                  <a:spcPct val="0"/>
                </a:spcAft>
                <a:defRPr/>
              </a:pPr>
              <a:endParaRPr lang="en-GB" sz="800" kern="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
          <p:nvSpPr>
            <p:cNvPr id="28" name="117 Elipse"/>
            <p:cNvSpPr/>
            <p:nvPr/>
          </p:nvSpPr>
          <p:spPr bwMode="gray">
            <a:xfrm>
              <a:off x="1428585" y="6640998"/>
              <a:ext cx="89114" cy="90216"/>
            </a:xfrm>
            <a:prstGeom prst="ellipse">
              <a:avLst/>
            </a:prstGeom>
            <a:solidFill>
              <a:srgbClr val="FFCC00"/>
            </a:solidFill>
            <a:ln w="25400" cap="flat" cmpd="sng" algn="ctr">
              <a:noFill/>
              <a:prstDash val="solid"/>
            </a:ln>
            <a:effectLst/>
          </p:spPr>
          <p:txBody>
            <a:bodyPr rtlCol="0" anchor="ctr"/>
            <a:lstStyle/>
            <a:p>
              <a:pPr algn="ctr" fontAlgn="base">
                <a:lnSpc>
                  <a:spcPct val="86000"/>
                </a:lnSpc>
                <a:spcBef>
                  <a:spcPct val="0"/>
                </a:spcBef>
                <a:spcAft>
                  <a:spcPct val="0"/>
                </a:spcAft>
                <a:defRPr/>
              </a:pPr>
              <a:endParaRPr lang="en-GB" sz="800" kern="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sp>
          <p:nvSpPr>
            <p:cNvPr id="29" name="119 Elipse"/>
            <p:cNvSpPr/>
            <p:nvPr/>
          </p:nvSpPr>
          <p:spPr bwMode="gray">
            <a:xfrm>
              <a:off x="348309" y="6640998"/>
              <a:ext cx="89114" cy="90216"/>
            </a:xfrm>
            <a:prstGeom prst="ellipse">
              <a:avLst/>
            </a:prstGeom>
            <a:solidFill>
              <a:srgbClr val="FF0000"/>
            </a:solidFill>
            <a:ln w="25400" cap="flat" cmpd="sng" algn="ctr">
              <a:noFill/>
              <a:prstDash val="solid"/>
            </a:ln>
            <a:effectLst/>
          </p:spPr>
          <p:txBody>
            <a:bodyPr rtlCol="0" anchor="ctr"/>
            <a:lstStyle/>
            <a:p>
              <a:pPr algn="ctr" fontAlgn="base">
                <a:lnSpc>
                  <a:spcPct val="86000"/>
                </a:lnSpc>
                <a:spcBef>
                  <a:spcPct val="0"/>
                </a:spcBef>
                <a:spcAft>
                  <a:spcPct val="0"/>
                </a:spcAft>
                <a:defRPr/>
              </a:pPr>
              <a:endParaRPr lang="en-GB" sz="800" kern="0" dirty="0">
                <a:solidFill>
                  <a:prstClr val="white"/>
                </a:solidFill>
                <a:latin typeface="Arial" panose="020B0604020202020204" pitchFamily="34" charset="0"/>
                <a:ea typeface="Tahoma" panose="020B0604030504040204" pitchFamily="34" charset="0"/>
                <a:cs typeface="Arial" panose="020B0604020202020204" pitchFamily="34" charset="0"/>
              </a:endParaRPr>
            </a:p>
          </p:txBody>
        </p:sp>
      </p:grpSp>
      <p:sp>
        <p:nvSpPr>
          <p:cNvPr id="30" name="Rectangle 29"/>
          <p:cNvSpPr/>
          <p:nvPr/>
        </p:nvSpPr>
        <p:spPr>
          <a:xfrm>
            <a:off x="329604" y="6332053"/>
            <a:ext cx="6633172" cy="338554"/>
          </a:xfrm>
          <a:prstGeom prst="rect">
            <a:avLst/>
          </a:prstGeom>
          <a:solidFill>
            <a:schemeClr val="bg1"/>
          </a:solidFill>
        </p:spPr>
        <p:txBody>
          <a:bodyPr wrap="square">
            <a:spAutoFit/>
          </a:bodyPr>
          <a:lstStyle/>
          <a:p>
            <a:pPr defTabSz="457200" fontAlgn="t">
              <a:defRPr/>
            </a:pPr>
            <a:r>
              <a:rPr lang="en-US" sz="800" dirty="0">
                <a:solidFill>
                  <a:srgbClr val="9D9D9C"/>
                </a:solidFill>
                <a:latin typeface="Arial" charset="0"/>
                <a:ea typeface="MS PGothic" pitchFamily="34" charset="-128"/>
                <a:cs typeface="Arial" panose="020B0604020202020204" pitchFamily="34" charset="0"/>
              </a:rPr>
              <a:t>(*) Metrics as of </a:t>
            </a:r>
            <a:r>
              <a:rPr lang="en-US" sz="800" smtClean="0">
                <a:solidFill>
                  <a:srgbClr val="9D9D9C"/>
                </a:solidFill>
                <a:cs typeface="Arial" panose="020B0604020202020204" pitchFamily="34" charset="0"/>
              </a:rPr>
              <a:t>Dec</a:t>
            </a:r>
            <a:r>
              <a:rPr lang="en-US" sz="800">
                <a:solidFill>
                  <a:srgbClr val="9D9D9C"/>
                </a:solidFill>
                <a:cs typeface="Arial" panose="020B0604020202020204" pitchFamily="34" charset="0"/>
              </a:rPr>
              <a:t>16 </a:t>
            </a:r>
            <a:endParaRPr lang="en-US" sz="800" dirty="0">
              <a:solidFill>
                <a:srgbClr val="9D9D9C"/>
              </a:solidFill>
              <a:latin typeface="Arial" charset="0"/>
              <a:ea typeface="MS PGothic" pitchFamily="34" charset="-128"/>
              <a:cs typeface="Arial" panose="020B0604020202020204" pitchFamily="34" charset="0"/>
            </a:endParaRPr>
          </a:p>
          <a:p>
            <a:pPr defTabSz="457200" fontAlgn="t">
              <a:spcBef>
                <a:spcPct val="0"/>
              </a:spcBef>
              <a:spcAft>
                <a:spcPct val="0"/>
              </a:spcAft>
              <a:defRPr/>
            </a:pPr>
            <a:r>
              <a:rPr lang="en-US" sz="800" dirty="0">
                <a:solidFill>
                  <a:srgbClr val="9D9D9C"/>
                </a:solidFill>
                <a:latin typeface="Arial" charset="0"/>
                <a:ea typeface="MS PGothic" pitchFamily="34" charset="-128"/>
                <a:cs typeface="Arial" panose="020B0604020202020204" pitchFamily="34" charset="0"/>
              </a:rPr>
              <a:t>Aggregated RAS status for the purpose of this summary is based on expert judgment and reviewed by ERMC prior to RC and Board. </a:t>
            </a:r>
          </a:p>
        </p:txBody>
      </p:sp>
      <p:sp>
        <p:nvSpPr>
          <p:cNvPr id="31" name="Rectangle 30"/>
          <p:cNvSpPr/>
          <p:nvPr/>
        </p:nvSpPr>
        <p:spPr>
          <a:xfrm>
            <a:off x="6962775" y="5791200"/>
            <a:ext cx="19431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eaLnBrk="0" fontAlgn="base" hangingPunct="0">
              <a:spcBef>
                <a:spcPct val="0"/>
              </a:spcBef>
              <a:spcAft>
                <a:spcPct val="0"/>
              </a:spcAft>
            </a:pPr>
            <a:endParaRPr lang="en-US" sz="2400">
              <a:solidFill>
                <a:prstClr val="black"/>
              </a:solidFill>
            </a:endParaRPr>
          </a:p>
        </p:txBody>
      </p:sp>
      <p:graphicFrame>
        <p:nvGraphicFramePr>
          <p:cNvPr id="32" name="Table 31"/>
          <p:cNvGraphicFramePr>
            <a:graphicFrameLocks noGrp="1"/>
          </p:cNvGraphicFramePr>
          <p:nvPr>
            <p:extLst>
              <p:ext uri="{D42A27DB-BD31-4B8C-83A1-F6EECF244321}">
                <p14:modId xmlns:p14="http://schemas.microsoft.com/office/powerpoint/2010/main" val="705863204"/>
              </p:ext>
            </p:extLst>
          </p:nvPr>
        </p:nvGraphicFramePr>
        <p:xfrm>
          <a:off x="329603" y="689803"/>
          <a:ext cx="8440451" cy="4916849"/>
        </p:xfrm>
        <a:graphic>
          <a:graphicData uri="http://schemas.openxmlformats.org/drawingml/2006/table">
            <a:tbl>
              <a:tblPr firstRow="1" bandRow="1">
                <a:tableStyleId>{5C22544A-7EE6-4342-B048-85BDC9FD1C3A}</a:tableStyleId>
              </a:tblPr>
              <a:tblGrid>
                <a:gridCol w="844045"/>
                <a:gridCol w="7596406"/>
              </a:tblGrid>
              <a:tr h="170470">
                <a:tc>
                  <a:txBody>
                    <a:bodyPr/>
                    <a:lstStyle/>
                    <a:p>
                      <a:pPr algn="ctr" fontAlgn="ctr"/>
                      <a:r>
                        <a:rPr lang="en-US" sz="1100" b="1" i="0" u="none" strike="noStrike" dirty="0">
                          <a:solidFill>
                            <a:srgbClr val="000000"/>
                          </a:solidFill>
                          <a:effectLst/>
                          <a:latin typeface="Arial" panose="020B0604020202020204" pitchFamily="34" charset="0"/>
                          <a:cs typeface="Arial" panose="020B0604020202020204" pitchFamily="34" charset="0"/>
                        </a:rPr>
                        <a:t>Risk Type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100" b="1" i="0" u="none" strike="noStrike" dirty="0" smtClean="0">
                          <a:solidFill>
                            <a:srgbClr val="000000"/>
                          </a:solidFill>
                          <a:effectLst/>
                          <a:latin typeface="Arial" panose="020B0604020202020204" pitchFamily="34" charset="0"/>
                          <a:cs typeface="Arial" panose="020B0604020202020204" pitchFamily="34" charset="0"/>
                        </a:rPr>
                        <a:t>RAS Metrics Summary, Assessment &amp; Key Actions</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527907">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Compliance and Reputational</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1000" b="1" i="0" u="none" strike="noStrike" dirty="0" smtClean="0">
                          <a:solidFill>
                            <a:srgbClr val="000000"/>
                          </a:solidFill>
                          <a:effectLst/>
                          <a:latin typeface="Arial" panose="020B0604020202020204" pitchFamily="34" charset="0"/>
                          <a:cs typeface="Arial" panose="020B0604020202020204" pitchFamily="34" charset="0"/>
                        </a:rPr>
                        <a:t>SHUSA</a:t>
                      </a:r>
                      <a:r>
                        <a:rPr lang="en-US" sz="1000" b="0" i="0" u="none" strike="noStrike" dirty="0" smtClean="0">
                          <a:solidFill>
                            <a:srgbClr val="000000"/>
                          </a:solidFill>
                          <a:effectLst/>
                          <a:latin typeface="Arial" panose="020B0604020202020204" pitchFamily="34" charset="0"/>
                          <a:cs typeface="Arial" panose="020B0604020202020204" pitchFamily="34" charset="0"/>
                        </a:rPr>
                        <a:t>: 10 MR(I)As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1000" b="0" i="0" u="none" strike="noStrike" baseline="0" dirty="0" err="1" smtClean="0">
                          <a:solidFill>
                            <a:srgbClr val="000000"/>
                          </a:solidFill>
                          <a:effectLst/>
                          <a:latin typeface="Arial" panose="020B0604020202020204" pitchFamily="34" charset="0"/>
                          <a:cs typeface="Arial" panose="020B0604020202020204" pitchFamily="34" charset="0"/>
                        </a:rPr>
                        <a:t>as</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of January 13; The Federal Reserve Bank of Boston closed one MRIA on 1/12/17: SC Credit Risk Management Target (Development of Comprehensive Underwriting Standards for Small Fleet Lines of Credit). </a:t>
                      </a:r>
                      <a:r>
                        <a:rPr lang="en-US" sz="1000" b="0" i="0" u="none" strike="noStrike" dirty="0" smtClean="0">
                          <a:solidFill>
                            <a:srgbClr val="000000"/>
                          </a:solidFill>
                          <a:effectLst/>
                          <a:latin typeface="Arial" panose="020B0604020202020204" pitchFamily="34" charset="0"/>
                          <a:cs typeface="Arial" panose="020B0604020202020204" pitchFamily="34" charset="0"/>
                        </a:rPr>
                        <a:t>CART</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plans addressing remaining MR(I)As</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02446">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Residual </a:t>
                      </a:r>
                      <a:r>
                        <a:rPr lang="en-US" sz="1000" b="1" i="0" u="none" strike="noStrike" dirty="0">
                          <a:solidFill>
                            <a:schemeClr val="tx1"/>
                          </a:solidFill>
                          <a:effectLst/>
                          <a:latin typeface="Arial" panose="020B0604020202020204" pitchFamily="34" charset="0"/>
                          <a:cs typeface="Arial" panose="020B0604020202020204" pitchFamily="34" charset="0"/>
                        </a:rPr>
                        <a:t>Value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US" sz="1000" b="1" i="0" u="none" strike="noStrike" kern="1200" baseline="0" dirty="0" smtClean="0">
                          <a:solidFill>
                            <a:srgbClr val="FF0000"/>
                          </a:solidFill>
                          <a:effectLst/>
                          <a:latin typeface="Arial" panose="020B0604020202020204" pitchFamily="34" charset="0"/>
                          <a:ea typeface="+mn-ea"/>
                          <a:cs typeface="Arial" panose="020B0604020202020204" pitchFamily="34" charset="0"/>
                        </a:rPr>
                        <a:t>Red</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due to the concern around the used car prices trend and outlook with the continuing lease balance growth</a:t>
                      </a:r>
                      <a:endParaRPr lang="en-US" sz="1000" b="0"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81266">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The status is </a:t>
                      </a:r>
                      <a:r>
                        <a:rPr lang="en-US" sz="1000" b="1" i="0" u="none" strike="noStrike" kern="1200" baseline="0" dirty="0" smtClean="0">
                          <a:solidFill>
                            <a:srgbClr val="FF0000"/>
                          </a:solidFill>
                          <a:effectLst/>
                          <a:latin typeface="Arial" panose="020B0604020202020204" pitchFamily="34" charset="0"/>
                          <a:ea typeface="+mn-ea"/>
                          <a:cs typeface="Arial" panose="020B0604020202020204" pitchFamily="34" charset="0"/>
                        </a:rPr>
                        <a:t>Red</a:t>
                      </a: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due to identified top risks related to OR and the maturity of the implementation of the program across the US entities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821188">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1000" b="1" i="0" u="none" strike="noStrike" baseline="30000"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u="none" kern="1200" dirty="0" smtClean="0">
                          <a:solidFill>
                            <a:schemeClr val="dk1"/>
                          </a:solidFill>
                          <a:effectLst/>
                          <a:latin typeface="Arial" panose="020B0604020202020204" pitchFamily="34" charset="0"/>
                          <a:ea typeface="+mn-ea"/>
                          <a:cs typeface="Arial" panose="020B0604020202020204" pitchFamily="34" charset="0"/>
                        </a:rPr>
                        <a:t>Risks of the Chrysler Contract: performance of Chrysler Capital continues to not meet the expectations of the contract;</a:t>
                      </a:r>
                      <a:r>
                        <a:rPr lang="en-US" sz="10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1000" u="none" kern="1200" dirty="0" smtClean="0">
                          <a:solidFill>
                            <a:schemeClr val="dk1"/>
                          </a:solidFill>
                          <a:effectLst/>
                          <a:latin typeface="Arial" panose="020B0604020202020204" pitchFamily="34" charset="0"/>
                          <a:ea typeface="+mn-ea"/>
                          <a:cs typeface="Arial" panose="020B0604020202020204" pitchFamily="34" charset="0"/>
                        </a:rPr>
                        <a:t>Fundamental Risk Management Deficiencies: risk management deficiencies and overall regulatory position prevent us from expansionary activities;</a:t>
                      </a:r>
                      <a:r>
                        <a:rPr lang="en-US" sz="10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1000" u="none" kern="1200" dirty="0" smtClean="0">
                          <a:solidFill>
                            <a:schemeClr val="dk1"/>
                          </a:solidFill>
                          <a:effectLst/>
                          <a:latin typeface="Arial" panose="020B0604020202020204" pitchFamily="34" charset="0"/>
                          <a:ea typeface="+mn-ea"/>
                          <a:cs typeface="Arial" panose="020B0604020202020204" pitchFamily="34" charset="0"/>
                        </a:rPr>
                        <a:t>Strategic Planning Execution: within SBNA execution on long-term vision is at risk given our regulatory constraints and overall poor profitability to absorb significant changes to our business model;</a:t>
                      </a:r>
                      <a:r>
                        <a:rPr lang="en-US" sz="1000" u="none" kern="1200" baseline="0" dirty="0" smtClean="0">
                          <a:solidFill>
                            <a:schemeClr val="dk1"/>
                          </a:solidFill>
                          <a:effectLst/>
                          <a:latin typeface="Arial" panose="020B0604020202020204" pitchFamily="34" charset="0"/>
                          <a:ea typeface="+mn-ea"/>
                          <a:cs typeface="Arial" panose="020B0604020202020204" pitchFamily="34" charset="0"/>
                        </a:rPr>
                        <a:t> </a:t>
                      </a:r>
                      <a:r>
                        <a:rPr lang="en-US" sz="1000" u="none" kern="1200" dirty="0" smtClean="0">
                          <a:solidFill>
                            <a:schemeClr val="dk1"/>
                          </a:solidFill>
                          <a:effectLst/>
                          <a:latin typeface="Arial" panose="020B0604020202020204" pitchFamily="34" charset="0"/>
                          <a:ea typeface="+mn-ea"/>
                          <a:cs typeface="Arial" panose="020B0604020202020204" pitchFamily="34" charset="0"/>
                        </a:rPr>
                        <a:t>Culture: risk in attracting and retaining right talent on track with buildout of US management team </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114469">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Credit</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Obligor Rating Exposure</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1000" b="0" i="0" u="none" kern="1200" dirty="0" smtClean="0">
                          <a:solidFill>
                            <a:schemeClr val="tx1"/>
                          </a:solidFill>
                          <a:latin typeface="Arial" panose="020B0604020202020204" pitchFamily="34" charset="0"/>
                          <a:ea typeface="+mn-ea"/>
                          <a:cs typeface="Arial" panose="020B0604020202020204" pitchFamily="34" charset="0"/>
                        </a:rPr>
                        <a:t>remains at</a:t>
                      </a:r>
                      <a:r>
                        <a:rPr lang="en-US" sz="1000" b="0" i="0" u="none" kern="1200" baseline="0" dirty="0" smtClean="0">
                          <a:solidFill>
                            <a:schemeClr val="tx1"/>
                          </a:solidFill>
                          <a:latin typeface="Arial" panose="020B0604020202020204" pitchFamily="34" charset="0"/>
                          <a:ea typeface="+mn-ea"/>
                          <a:cs typeface="Arial" panose="020B0604020202020204" pitchFamily="34" charset="0"/>
                        </a:rPr>
                        <a:t> </a:t>
                      </a:r>
                      <a:r>
                        <a:rPr lang="en-US" sz="1000" b="0" i="0" u="none" kern="1200" dirty="0" smtClean="0">
                          <a:solidFill>
                            <a:schemeClr val="tx1"/>
                          </a:solidFill>
                          <a:latin typeface="Arial" panose="020B0604020202020204" pitchFamily="34" charset="0"/>
                          <a:ea typeface="+mn-ea"/>
                          <a:cs typeface="Arial" panose="020B0604020202020204" pitchFamily="34" charset="0"/>
                        </a:rPr>
                        <a:t>5 breaches in January.</a:t>
                      </a:r>
                      <a:r>
                        <a:rPr lang="en-US" sz="1000" b="0" i="0" u="none" kern="1200" baseline="0" dirty="0" smtClean="0">
                          <a:solidFill>
                            <a:schemeClr val="tx1"/>
                          </a:solidFill>
                          <a:latin typeface="Arial" panose="020B0604020202020204" pitchFamily="34" charset="0"/>
                          <a:ea typeface="+mn-ea"/>
                          <a:cs typeface="Arial" panose="020B0604020202020204" pitchFamily="34" charset="0"/>
                        </a:rPr>
                        <a:t> </a:t>
                      </a:r>
                      <a:r>
                        <a:rPr lang="en-US" sz="1000" b="0" i="0" u="none" kern="1200" dirty="0" smtClean="0">
                          <a:solidFill>
                            <a:schemeClr val="tx1"/>
                          </a:solidFill>
                          <a:latin typeface="Arial" panose="020B0604020202020204" pitchFamily="34" charset="0"/>
                          <a:ea typeface="+mn-ea"/>
                          <a:cs typeface="Arial" panose="020B0604020202020204" pitchFamily="34" charset="0"/>
                        </a:rPr>
                        <a:t>The CRE counterparty breach is primarily the result of an OCC directive to risk rate CRE Construction transactions as low pass, causing otherwise strong One Obligor relationships to not reach the 5.0 risk rating hurdle. Other breaches are resulted from SRR downgrade.</a:t>
                      </a:r>
                    </a:p>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kern="1200" dirty="0" smtClean="0">
                          <a:solidFill>
                            <a:schemeClr val="tx1"/>
                          </a:solidFill>
                          <a:latin typeface="Arial" panose="020B0604020202020204" pitchFamily="34" charset="0"/>
                          <a:ea typeface="+mn-ea"/>
                          <a:cs typeface="Arial" panose="020B0604020202020204" pitchFamily="34" charset="0"/>
                        </a:rPr>
                        <a:t>This metric is targeted</a:t>
                      </a:r>
                      <a:r>
                        <a:rPr lang="en-US" sz="1000" b="0" i="0" u="none" kern="1200" baseline="0" dirty="0" smtClean="0">
                          <a:solidFill>
                            <a:schemeClr val="tx1"/>
                          </a:solidFill>
                          <a:latin typeface="Arial" panose="020B0604020202020204" pitchFamily="34" charset="0"/>
                          <a:ea typeface="+mn-ea"/>
                          <a:cs typeface="Arial" panose="020B0604020202020204" pitchFamily="34" charset="0"/>
                        </a:rPr>
                        <a:t> to </a:t>
                      </a:r>
                      <a:r>
                        <a:rPr lang="en-US" sz="1000" b="0" i="0" u="none" kern="1200" dirty="0" smtClean="0">
                          <a:solidFill>
                            <a:schemeClr val="tx1"/>
                          </a:solidFill>
                          <a:latin typeface="Arial" panose="020B0604020202020204" pitchFamily="34" charset="0"/>
                          <a:ea typeface="+mn-ea"/>
                          <a:cs typeface="Arial" panose="020B0604020202020204" pitchFamily="34" charset="0"/>
                        </a:rPr>
                        <a:t>remain in Breach for the time being and to be breached from time-to-time going forward</a:t>
                      </a:r>
                    </a:p>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kern="1200" dirty="0" smtClean="0">
                          <a:solidFill>
                            <a:schemeClr val="tx1"/>
                          </a:solidFill>
                          <a:latin typeface="Arial" panose="020B0604020202020204" pitchFamily="34" charset="0"/>
                          <a:ea typeface="+mn-ea"/>
                          <a:cs typeface="Arial" panose="020B0604020202020204" pitchFamily="34" charset="0"/>
                        </a:rPr>
                        <a:t>No changes will be made to the Red Limit. Those in breach will be reviewed on an individual basis to determine if there is an increased risk requiring any further action or change in current monitoring strategies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4620">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Metrics in appetite and no other risks noted</a:t>
                      </a:r>
                      <a:endPar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81266">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Capital </a:t>
                      </a:r>
                      <a:r>
                        <a:rPr lang="en-US" sz="1000" b="1" i="0" u="none" strike="noStrike" kern="1200" dirty="0" smtClean="0">
                          <a:solidFill>
                            <a:schemeClr val="tx1"/>
                          </a:solidFill>
                          <a:effectLst/>
                          <a:latin typeface="Arial" panose="020B0604020202020204" pitchFamily="34" charset="0"/>
                          <a:ea typeface="+mn-ea"/>
                          <a:cs typeface="Arial" panose="020B0604020202020204" pitchFamily="34" charset="0"/>
                        </a:rPr>
                        <a:t>Adequacy</a:t>
                      </a:r>
                      <a:r>
                        <a:rPr lang="en-US" sz="1000" b="1" i="0" u="none" strike="noStrike" baseline="30000" dirty="0" smtClean="0">
                          <a:solidFill>
                            <a:schemeClr val="tx1"/>
                          </a:solidFill>
                          <a:effectLst/>
                          <a:latin typeface="Arial" panose="020B0604020202020204" pitchFamily="34" charset="0"/>
                          <a:cs typeface="Arial" panose="020B0604020202020204" pitchFamily="34" charset="0"/>
                        </a:rPr>
                        <a:t>*</a:t>
                      </a:r>
                      <a:endParaRPr lang="en-US" sz="1000" b="1"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Capital Contingency Process (CCP) activated at SHUSA and SC due to delay in financial statement filings.  Capital levels remain strong and within appetite limits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34625">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1000" b="0" i="0" u="none" strike="noStrike" dirty="0" smtClean="0">
                          <a:solidFill>
                            <a:srgbClr val="000000"/>
                          </a:solidFill>
                          <a:effectLst/>
                          <a:latin typeface="Arial" panose="020B0604020202020204" pitchFamily="34" charset="0"/>
                          <a:cs typeface="Arial" panose="020B0604020202020204" pitchFamily="34" charset="0"/>
                        </a:rPr>
                        <a:t>Metrics in appetite and no other risks noted</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02446">
                <a:tc>
                  <a:txBody>
                    <a:bodyPr/>
                    <a:lstStyle/>
                    <a:p>
                      <a:pPr algn="ctr" fontAlgn="ctr"/>
                      <a:r>
                        <a:rPr lang="en-US" sz="1000" b="1" i="0" u="none" strike="noStrike" smtClean="0">
                          <a:solidFill>
                            <a:schemeClr val="tx1"/>
                          </a:solidFill>
                          <a:effectLst/>
                          <a:latin typeface="Arial" panose="020B0604020202020204" pitchFamily="34" charset="0"/>
                          <a:cs typeface="Arial" panose="020B0604020202020204" pitchFamily="34" charset="0"/>
                        </a:rPr>
                        <a:t>MTM portfolio</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1000" b="0" i="0" u="none" strike="noStrike" dirty="0" smtClean="0">
                          <a:solidFill>
                            <a:srgbClr val="000000"/>
                          </a:solidFill>
                          <a:effectLst/>
                          <a:latin typeface="Arial" panose="020B0604020202020204" pitchFamily="34" charset="0"/>
                          <a:cs typeface="Arial" panose="020B0604020202020204" pitchFamily="34" charset="0"/>
                        </a:rPr>
                        <a:t>Metrics in appetite and no other risks noted</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34625">
                <a:tc>
                  <a:txBody>
                    <a:bodyPr/>
                    <a:lstStyle/>
                    <a:p>
                      <a:pPr algn="ctr" fontAlgn="ctr"/>
                      <a:r>
                        <a:rPr lang="en-US" sz="1000" b="1" i="0" u="none" strike="noStrike" dirty="0" smtClean="0">
                          <a:solidFill>
                            <a:schemeClr val="tx1"/>
                          </a:solidFill>
                          <a:effectLst/>
                          <a:latin typeface="Arial" panose="020B0604020202020204" pitchFamily="34" charset="0"/>
                          <a:cs typeface="Arial" panose="020B0604020202020204" pitchFamily="34" charset="0"/>
                        </a:rPr>
                        <a:t>Model</a:t>
                      </a:r>
                      <a:endParaRPr lang="en-US" sz="10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Metrics in appetite and no other risks noted</a:t>
                      </a:r>
                      <a:endPar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509848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34843"/>
            <a:ext cx="8890000" cy="409984"/>
          </a:xfrm>
          <a:prstGeom prst="rect">
            <a:avLst/>
          </a:prstGeom>
          <a:noFill/>
        </p:spPr>
        <p:txBody>
          <a:bodyPr wrap="square" rtlCol="0">
            <a:spAutoFit/>
          </a:bodyPr>
          <a:lstStyle/>
          <a:p>
            <a:pPr eaLnBrk="0" fontAlgn="base" hangingPunct="0">
              <a:lnSpc>
                <a:spcPct val="86000"/>
              </a:lnSpc>
              <a:spcBef>
                <a:spcPct val="0"/>
              </a:spcBef>
              <a:spcAft>
                <a:spcPct val="0"/>
              </a:spcAft>
            </a:pPr>
            <a:r>
              <a:rPr lang="en-US" sz="2400" b="1" dirty="0">
                <a:solidFill>
                  <a:prstClr val="black"/>
                </a:solidFill>
                <a:latin typeface="Arial" charset="0"/>
                <a:ea typeface="MS PGothic" pitchFamily="34" charset="-128"/>
              </a:rPr>
              <a:t>3. Risk Appetite Statement – Breach and Action Plan</a:t>
            </a:r>
          </a:p>
        </p:txBody>
      </p:sp>
      <p:sp>
        <p:nvSpPr>
          <p:cNvPr id="7" name="Footnote"/>
          <p:cNvSpPr/>
          <p:nvPr/>
        </p:nvSpPr>
        <p:spPr bwMode="auto">
          <a:xfrm>
            <a:off x="382736" y="6537476"/>
            <a:ext cx="8147116"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28600" lvl="1" indent="-228600" eaLnBrk="0" fontAlgn="base" hangingPunct="0">
              <a:spcBef>
                <a:spcPct val="0"/>
              </a:spcBef>
              <a:spcAft>
                <a:spcPts val="300"/>
              </a:spcAft>
              <a:buFontTx/>
              <a:buAutoNum type="arabicPeriod"/>
            </a:pPr>
            <a:r>
              <a:rPr lang="en-US" sz="700" dirty="0">
                <a:solidFill>
                  <a:prstClr val="black"/>
                </a:solidFill>
                <a:latin typeface="Arial"/>
                <a:ea typeface="ＭＳ Ｐゴシック"/>
                <a:sym typeface="Arial"/>
              </a:rPr>
              <a:t># of counterparties with </a:t>
            </a:r>
            <a:r>
              <a:rPr lang="en-US" sz="700" dirty="0" err="1">
                <a:solidFill>
                  <a:prstClr val="black"/>
                </a:solidFill>
                <a:latin typeface="Arial"/>
                <a:ea typeface="ＭＳ Ｐゴシック"/>
                <a:sym typeface="Arial"/>
              </a:rPr>
              <a:t>Sant</a:t>
            </a:r>
            <a:r>
              <a:rPr lang="en-US" sz="700" dirty="0">
                <a:solidFill>
                  <a:prstClr val="black"/>
                </a:solidFill>
                <a:latin typeface="Arial"/>
                <a:ea typeface="ＭＳ Ｐゴシック"/>
                <a:sym typeface="Arial"/>
              </a:rPr>
              <a:t>. Risk Rating &lt; 5.0 &amp; exposure&gt;$</a:t>
            </a:r>
            <a:r>
              <a:rPr lang="en-US" sz="700" dirty="0" smtClean="0">
                <a:solidFill>
                  <a:prstClr val="black"/>
                </a:solidFill>
                <a:latin typeface="Arial"/>
                <a:ea typeface="ＭＳ Ｐゴシック"/>
                <a:sym typeface="Arial"/>
              </a:rPr>
              <a:t>100M</a:t>
            </a:r>
            <a:endParaRPr lang="en-US" sz="700" dirty="0" smtClean="0">
              <a:solidFill>
                <a:srgbClr val="000000"/>
              </a:solidFill>
              <a:latin typeface="Arial" charset="0"/>
              <a:ea typeface="ＭＳ Ｐゴシック"/>
            </a:endParaRPr>
          </a:p>
        </p:txBody>
      </p:sp>
      <p:graphicFrame>
        <p:nvGraphicFramePr>
          <p:cNvPr id="9" name="Table 8"/>
          <p:cNvGraphicFramePr>
            <a:graphicFrameLocks noGrp="1"/>
          </p:cNvGraphicFramePr>
          <p:nvPr>
            <p:extLst>
              <p:ext uri="{D42A27DB-BD31-4B8C-83A1-F6EECF244321}">
                <p14:modId xmlns:p14="http://schemas.microsoft.com/office/powerpoint/2010/main" val="1952335461"/>
              </p:ext>
            </p:extLst>
          </p:nvPr>
        </p:nvGraphicFramePr>
        <p:xfrm>
          <a:off x="254000" y="3688985"/>
          <a:ext cx="8488910" cy="1274905"/>
        </p:xfrm>
        <a:graphic>
          <a:graphicData uri="http://schemas.openxmlformats.org/drawingml/2006/table">
            <a:tbl>
              <a:tblPr firstRow="1" bandRow="1">
                <a:tableStyleId>{2D5ABB26-0587-4C30-8999-92F81FD0307C}</a:tableStyleId>
              </a:tblPr>
              <a:tblGrid>
                <a:gridCol w="278263"/>
                <a:gridCol w="8210647"/>
              </a:tblGrid>
              <a:tr h="322047">
                <a:tc gridSpan="2">
                  <a:txBody>
                    <a:bodyPr/>
                    <a:lstStyle/>
                    <a:p>
                      <a:r>
                        <a:rPr lang="en-US" sz="1400" b="1" dirty="0" smtClean="0">
                          <a:latin typeface="Arial" panose="020B0604020202020204" pitchFamily="34" charset="0"/>
                          <a:cs typeface="Arial" panose="020B0604020202020204" pitchFamily="34" charset="0"/>
                        </a:rPr>
                        <a:t>Action Plans</a:t>
                      </a:r>
                      <a:endParaRPr lang="en-US" sz="1400" b="1" dirty="0">
                        <a:latin typeface="Arial" panose="020B0604020202020204" pitchFamily="34" charset="0"/>
                        <a:cs typeface="Arial" panose="020B0604020202020204" pitchFamily="34" charset="0"/>
                      </a:endParaRPr>
                    </a:p>
                  </a:txBody>
                  <a:tcPr anchor="ctr">
                    <a:lnB w="28575" cap="flat" cmpd="sng" algn="ctr">
                      <a:solidFill>
                        <a:srgbClr val="FF0000"/>
                      </a:solidFill>
                      <a:prstDash val="solid"/>
                      <a:round/>
                      <a:headEnd type="none" w="med" len="med"/>
                      <a:tailEnd type="none" w="med" len="med"/>
                    </a:lnB>
                    <a:solidFill>
                      <a:schemeClr val="bg1">
                        <a:lumMod val="95000"/>
                      </a:schemeClr>
                    </a:solidFill>
                  </a:tcPr>
                </a:tc>
                <a:tc hMerge="1">
                  <a:txBody>
                    <a:bodyPr/>
                    <a:lstStyle/>
                    <a:p>
                      <a:endParaRPr lang="en-US" dirty="0"/>
                    </a:p>
                  </a:txBody>
                  <a:tcPr/>
                </a:tc>
              </a:tr>
              <a:tr h="370840">
                <a:tc>
                  <a:txBody>
                    <a:bodyPr/>
                    <a:lstStyle/>
                    <a:p>
                      <a:pPr marL="64008"/>
                      <a:r>
                        <a:rPr lang="en-US" sz="1100" b="1" dirty="0" smtClean="0">
                          <a:latin typeface="Arial" panose="020B0604020202020204" pitchFamily="34" charset="0"/>
                          <a:cs typeface="Arial" panose="020B0604020202020204" pitchFamily="34" charset="0"/>
                        </a:rPr>
                        <a:t>1.</a:t>
                      </a:r>
                    </a:p>
                  </a:txBody>
                  <a:tcPr marL="0" marR="0" marT="0" marB="0" anchor="ctr">
                    <a:lnT w="28575" cap="flat" cmpd="sng" algn="ctr">
                      <a:solidFill>
                        <a:srgbClr val="FF0000"/>
                      </a:solidFill>
                      <a:prstDash val="solid"/>
                      <a:round/>
                      <a:headEnd type="none" w="med" len="med"/>
                      <a:tailEnd type="none" w="med" len="med"/>
                    </a:lnT>
                    <a:solidFill>
                      <a:schemeClr val="bg1">
                        <a:lumMod val="95000"/>
                      </a:schemeClr>
                    </a:solidFill>
                  </a:tcPr>
                </a:tc>
                <a:tc>
                  <a:txBody>
                    <a:bodyPr/>
                    <a:lstStyle/>
                    <a:p>
                      <a:r>
                        <a:rPr lang="en-US" sz="1100" dirty="0" smtClean="0">
                          <a:latin typeface="Arial" panose="020B0604020202020204" pitchFamily="34" charset="0"/>
                          <a:cs typeface="Arial" panose="020B0604020202020204" pitchFamily="34" charset="0"/>
                        </a:rPr>
                        <a:t>CART plans addressing MR(I)As</a:t>
                      </a:r>
                    </a:p>
                  </a:txBody>
                  <a:tcPr marL="0" marR="0" marT="0" marB="0" anchor="ctr">
                    <a:lnT w="28575" cap="flat" cmpd="sng" algn="ctr">
                      <a:solidFill>
                        <a:srgbClr val="FF0000"/>
                      </a:solidFill>
                      <a:prstDash val="solid"/>
                      <a:round/>
                      <a:headEnd type="none" w="med" len="med"/>
                      <a:tailEnd type="none" w="med" len="med"/>
                    </a:lnT>
                    <a:solidFill>
                      <a:schemeClr val="bg1">
                        <a:lumMod val="95000"/>
                      </a:schemeClr>
                    </a:solidFill>
                  </a:tcPr>
                </a:tc>
              </a:tr>
              <a:tr h="582018">
                <a:tc>
                  <a:txBody>
                    <a:bodyPr/>
                    <a:lstStyle/>
                    <a:p>
                      <a:pPr marL="64008"/>
                      <a:r>
                        <a:rPr lang="en-US" sz="1100" b="1" dirty="0" smtClean="0">
                          <a:latin typeface="Arial" panose="020B0604020202020204" pitchFamily="34" charset="0"/>
                          <a:cs typeface="Arial" panose="020B0604020202020204" pitchFamily="34" charset="0"/>
                        </a:rPr>
                        <a:t>2.</a:t>
                      </a:r>
                    </a:p>
                    <a:p>
                      <a:pPr marL="64008"/>
                      <a:endParaRPr lang="en-US" sz="1100" b="1" dirty="0" smtClean="0">
                        <a:latin typeface="Arial" panose="020B0604020202020204" pitchFamily="34" charset="0"/>
                        <a:cs typeface="Arial" panose="020B0604020202020204" pitchFamily="34" charset="0"/>
                      </a:endParaRPr>
                    </a:p>
                    <a:p>
                      <a:pPr marL="64008"/>
                      <a:endParaRPr lang="en-US" sz="1100" b="1" dirty="0">
                        <a:latin typeface="Arial" panose="020B0604020202020204" pitchFamily="34" charset="0"/>
                        <a:cs typeface="Arial" panose="020B0604020202020204" pitchFamily="34" charset="0"/>
                      </a:endParaRPr>
                    </a:p>
                  </a:txBody>
                  <a:tcPr marL="0" marR="0" marT="0" marB="0" anchor="ctr">
                    <a:solidFill>
                      <a:schemeClr val="bg1">
                        <a:lumMod val="95000"/>
                      </a:schemeClr>
                    </a:solidFill>
                  </a:tcPr>
                </a:tc>
                <a:tc>
                  <a:txBody>
                    <a:bodyPr/>
                    <a:lstStyle/>
                    <a:p>
                      <a:r>
                        <a:rPr lang="en-US" sz="1100" kern="1200" dirty="0" smtClean="0">
                          <a:solidFill>
                            <a:schemeClr val="tx1"/>
                          </a:solidFill>
                          <a:latin typeface="Arial" panose="020B0604020202020204" pitchFamily="34" charset="0"/>
                          <a:ea typeface="+mn-ea"/>
                          <a:cs typeface="Arial" panose="020B0604020202020204" pitchFamily="34" charset="0"/>
                        </a:rPr>
                        <a:t>The Obligor Metric Exposure</a:t>
                      </a:r>
                      <a:r>
                        <a:rPr lang="en-US" sz="1100" kern="1200" baseline="0" dirty="0" smtClean="0">
                          <a:solidFill>
                            <a:schemeClr val="tx1"/>
                          </a:solidFill>
                          <a:latin typeface="Arial" panose="020B0604020202020204" pitchFamily="34" charset="0"/>
                          <a:ea typeface="+mn-ea"/>
                          <a:cs typeface="Arial" panose="020B0604020202020204" pitchFamily="34" charset="0"/>
                        </a:rPr>
                        <a:t> </a:t>
                      </a:r>
                      <a:r>
                        <a:rPr lang="en-US" sz="1100" kern="1200" dirty="0" smtClean="0">
                          <a:solidFill>
                            <a:schemeClr val="tx1"/>
                          </a:solidFill>
                          <a:latin typeface="Arial" panose="020B0604020202020204" pitchFamily="34" charset="0"/>
                          <a:ea typeface="+mn-ea"/>
                          <a:cs typeface="Arial" panose="020B0604020202020204" pitchFamily="34" charset="0"/>
                        </a:rPr>
                        <a:t>metric is targeted</a:t>
                      </a:r>
                      <a:r>
                        <a:rPr lang="en-US" sz="1100" kern="1200" baseline="0" dirty="0" smtClean="0">
                          <a:solidFill>
                            <a:schemeClr val="tx1"/>
                          </a:solidFill>
                          <a:latin typeface="Arial" panose="020B0604020202020204" pitchFamily="34" charset="0"/>
                          <a:ea typeface="+mn-ea"/>
                          <a:cs typeface="Arial" panose="020B0604020202020204" pitchFamily="34" charset="0"/>
                        </a:rPr>
                        <a:t> to </a:t>
                      </a:r>
                      <a:r>
                        <a:rPr lang="en-US" sz="1100" kern="1200" dirty="0" smtClean="0">
                          <a:solidFill>
                            <a:schemeClr val="tx1"/>
                          </a:solidFill>
                          <a:latin typeface="Arial" panose="020B0604020202020204" pitchFamily="34" charset="0"/>
                          <a:ea typeface="+mn-ea"/>
                          <a:cs typeface="Arial" panose="020B0604020202020204" pitchFamily="34" charset="0"/>
                        </a:rPr>
                        <a:t>remain in Breach for the time being and to be breached from time-to-time going forward.  No changes will be made to the Red Limit. Those in breach will be reviewed on an individual basis to determine if there is an increased risk requiring any further action or change in current monitoring strategies</a:t>
                      </a:r>
                    </a:p>
                  </a:txBody>
                  <a:tcPr marL="0" marR="0" marT="0" marB="0">
                    <a:solidFill>
                      <a:schemeClr val="bg1">
                        <a:lumMod val="95000"/>
                      </a:schemeClr>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50253554"/>
              </p:ext>
            </p:extLst>
          </p:nvPr>
        </p:nvGraphicFramePr>
        <p:xfrm>
          <a:off x="254000" y="717454"/>
          <a:ext cx="8562456" cy="633674"/>
        </p:xfrm>
        <a:graphic>
          <a:graphicData uri="http://schemas.openxmlformats.org/drawingml/2006/table">
            <a:tbl>
              <a:tblPr firstRow="1" bandRow="1">
                <a:tableStyleId>{2D5ABB26-0587-4C30-8999-92F81FD0307C}</a:tableStyleId>
              </a:tblPr>
              <a:tblGrid>
                <a:gridCol w="344150"/>
                <a:gridCol w="8218306"/>
              </a:tblGrid>
              <a:tr h="322047">
                <a:tc gridSpan="2">
                  <a:txBody>
                    <a:bodyPr/>
                    <a:lstStyle/>
                    <a:p>
                      <a:r>
                        <a:rPr lang="en-US" sz="1400" b="1" dirty="0" smtClean="0">
                          <a:latin typeface="Arial" panose="020B0604020202020204" pitchFamily="34" charset="0"/>
                          <a:cs typeface="Arial" panose="020B0604020202020204" pitchFamily="34" charset="0"/>
                        </a:rPr>
                        <a:t>Amber and Red metrics</a:t>
                      </a:r>
                    </a:p>
                  </a:txBody>
                  <a:tcPr anchor="ctr">
                    <a:lnB w="28575" cap="flat" cmpd="sng" algn="ctr">
                      <a:solidFill>
                        <a:srgbClr val="FF0000"/>
                      </a:solidFill>
                      <a:prstDash val="solid"/>
                      <a:round/>
                      <a:headEnd type="none" w="med" len="med"/>
                      <a:tailEnd type="none" w="med" len="med"/>
                    </a:lnB>
                    <a:solidFill>
                      <a:schemeClr val="bg1"/>
                    </a:solidFill>
                  </a:tcPr>
                </a:tc>
                <a:tc hMerge="1">
                  <a:txBody>
                    <a:bodyPr/>
                    <a:lstStyle/>
                    <a:p>
                      <a:endParaRPr lang="en-US" dirty="0"/>
                    </a:p>
                  </a:txBody>
                  <a:tcPr/>
                </a:tc>
              </a:tr>
              <a:tr h="311627">
                <a:tc>
                  <a:txBody>
                    <a:bodyPr/>
                    <a:lstStyle/>
                    <a:p>
                      <a:endParaRPr lang="en-US" sz="1050" b="1" dirty="0" smtClean="0">
                        <a:latin typeface="Arial" panose="020B0604020202020204" pitchFamily="34" charset="0"/>
                        <a:cs typeface="Arial" panose="020B0604020202020204" pitchFamily="34" charset="0"/>
                      </a:endParaRPr>
                    </a:p>
                  </a:txBody>
                  <a:tcPr anchor="ctr">
                    <a:lnT w="28575" cap="flat" cmpd="sng" algn="ctr">
                      <a:solidFill>
                        <a:srgbClr val="FF0000"/>
                      </a:solidFill>
                      <a:prstDash val="solid"/>
                      <a:round/>
                      <a:headEnd type="none" w="med" len="med"/>
                      <a:tailEnd type="none" w="med" len="med"/>
                    </a:lnT>
                  </a:tcPr>
                </a:tc>
                <a:tc>
                  <a:txBody>
                    <a:bodyPr/>
                    <a:lstStyle/>
                    <a:p>
                      <a:endParaRPr lang="en-US" sz="1050" dirty="0" smtClean="0">
                        <a:latin typeface="Arial" panose="020B0604020202020204" pitchFamily="34" charset="0"/>
                        <a:cs typeface="Arial" panose="020B0604020202020204" pitchFamily="34" charset="0"/>
                      </a:endParaRPr>
                    </a:p>
                  </a:txBody>
                  <a:tcPr anchor="ctr">
                    <a:lnT w="28575" cap="flat" cmpd="sng" algn="ctr">
                      <a:solidFill>
                        <a:srgbClr val="FF0000"/>
                      </a:solidFill>
                      <a:prstDash val="solid"/>
                      <a:round/>
                      <a:headEnd type="none" w="med" len="med"/>
                      <a:tailEnd type="none" w="med" len="med"/>
                    </a:lnT>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62033000"/>
              </p:ext>
            </p:extLst>
          </p:nvPr>
        </p:nvGraphicFramePr>
        <p:xfrm>
          <a:off x="300252" y="1172038"/>
          <a:ext cx="8516205" cy="1546952"/>
        </p:xfrm>
        <a:graphic>
          <a:graphicData uri="http://schemas.openxmlformats.org/drawingml/2006/table">
            <a:tbl>
              <a:tblPr/>
              <a:tblGrid>
                <a:gridCol w="230901"/>
                <a:gridCol w="543301"/>
                <a:gridCol w="1238641"/>
                <a:gridCol w="2170556"/>
                <a:gridCol w="842112"/>
                <a:gridCol w="869278"/>
                <a:gridCol w="135826"/>
                <a:gridCol w="828530"/>
                <a:gridCol w="828530"/>
                <a:gridCol w="828530"/>
              </a:tblGrid>
              <a:tr h="183758">
                <a:tc gridSpan="4">
                  <a:txBody>
                    <a:bodyPr/>
                    <a:lstStyle/>
                    <a:p>
                      <a:pPr algn="l" rtl="0" fontAlgn="ctr"/>
                      <a:r>
                        <a:rPr lang="en-US" sz="1000" b="1" i="0" u="none" strike="noStrike" dirty="0">
                          <a:solidFill>
                            <a:srgbClr val="FF0000"/>
                          </a:solidFill>
                          <a:effectLst/>
                          <a:latin typeface="Arial"/>
                        </a:rPr>
                        <a:t>Monthly Metrics</a:t>
                      </a:r>
                    </a:p>
                  </a:txBody>
                  <a:tcPr marL="9510" marR="9510" marT="9510" marB="0" anchor="ctr">
                    <a:lnL>
                      <a:noFill/>
                    </a:lnL>
                    <a:lnR>
                      <a:noFill/>
                    </a:lnR>
                    <a:lnT>
                      <a:noFill/>
                    </a:lnT>
                    <a:lnB w="6350" cap="flat" cmpd="sng" algn="ctr">
                      <a:solidFill>
                        <a:srgbClr val="A6A6A6"/>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rtl="0" fontAlgn="ctr"/>
                      <a:endParaRPr lang="en-US" sz="1000" b="1" i="0" u="none" strike="noStrike">
                        <a:solidFill>
                          <a:srgbClr val="FF0000"/>
                        </a:solidFill>
                        <a:effectLst/>
                        <a:latin typeface="Arial"/>
                      </a:endParaRPr>
                    </a:p>
                  </a:txBody>
                  <a:tcPr marL="9510" marR="9510" marT="9510"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ctr"/>
                      <a:endParaRPr lang="en-US" sz="1000" b="1" i="0" u="none" strike="noStrike">
                        <a:solidFill>
                          <a:srgbClr val="FF0000"/>
                        </a:solidFill>
                        <a:effectLst/>
                        <a:latin typeface="Arial"/>
                      </a:endParaRPr>
                    </a:p>
                  </a:txBody>
                  <a:tcPr marL="9510" marR="9510" marT="9510"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a:noFill/>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w="6350" cap="flat" cmpd="sng" algn="ctr">
                      <a:solidFill>
                        <a:srgbClr val="A6A6A6"/>
                      </a:solidFill>
                      <a:prstDash val="solid"/>
                      <a:round/>
                      <a:headEnd type="none" w="med" len="med"/>
                      <a:tailEnd type="none" w="med" len="med"/>
                    </a:lnB>
                  </a:tcPr>
                </a:tc>
                <a:tc>
                  <a:txBody>
                    <a:bodyPr/>
                    <a:lstStyle/>
                    <a:p>
                      <a:pPr algn="l" rtl="0" fontAlgn="b"/>
                      <a:endParaRPr lang="en-US" sz="1000" b="1" i="0" u="none" strike="noStrike">
                        <a:solidFill>
                          <a:srgbClr val="FF0000"/>
                        </a:solidFill>
                        <a:effectLst/>
                        <a:latin typeface="Arial"/>
                      </a:endParaRPr>
                    </a:p>
                  </a:txBody>
                  <a:tcPr marL="9510" marR="9510" marT="9510" marB="0" anchor="b">
                    <a:lnL>
                      <a:noFill/>
                    </a:lnL>
                    <a:lnR>
                      <a:noFill/>
                    </a:lnR>
                    <a:lnT>
                      <a:noFill/>
                    </a:lnT>
                    <a:lnB w="6350" cap="flat" cmpd="sng" algn="ctr">
                      <a:solidFill>
                        <a:srgbClr val="A6A6A6"/>
                      </a:solidFill>
                      <a:prstDash val="solid"/>
                      <a:round/>
                      <a:headEnd type="none" w="med" len="med"/>
                      <a:tailEnd type="none" w="med" len="med"/>
                    </a:lnB>
                  </a:tcPr>
                </a:tc>
              </a:tr>
              <a:tr h="237460">
                <a:tc>
                  <a:txBody>
                    <a:bodyPr/>
                    <a:lstStyle/>
                    <a:p>
                      <a:pPr algn="l" fontAlgn="ctr"/>
                      <a:r>
                        <a:rPr lang="en-US" sz="1000" b="0" i="0" u="none" strike="noStrike">
                          <a:solidFill>
                            <a:srgbClr val="000000"/>
                          </a:solidFill>
                          <a:effectLst/>
                          <a:latin typeface="Arial"/>
                        </a:rPr>
                        <a:t> </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Entity</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Risk Type</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limit</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000"/>
                    </a:solidFill>
                  </a:tcPr>
                </a:tc>
                <a:tc>
                  <a:txBody>
                    <a:bodyPr/>
                    <a:lstStyle/>
                    <a:p>
                      <a:pPr algn="ctr" rtl="0" fontAlgn="ctr"/>
                      <a:r>
                        <a:rPr lang="en-US" sz="1000" b="1" i="0" u="none" strike="noStrike" dirty="0">
                          <a:solidFill>
                            <a:srgbClr val="FFFFFF"/>
                          </a:solidFill>
                          <a:effectLst/>
                          <a:latin typeface="Arial"/>
                        </a:rPr>
                        <a:t>Red limit</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0000"/>
                    </a:solidFill>
                  </a:tcPr>
                </a:tc>
                <a:tc>
                  <a:txBody>
                    <a:bodyPr/>
                    <a:lstStyle/>
                    <a:p>
                      <a:pPr algn="ctr" fontAlgn="ctr"/>
                      <a:endParaRPr lang="en-US" sz="1000" b="0" i="0" u="none" strike="noStrike">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Jan-17</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Dec-16</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Nov-16</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420952">
                <a:tc>
                  <a:txBody>
                    <a:bodyPr/>
                    <a:lstStyle/>
                    <a:p>
                      <a:pPr algn="ctr" rtl="0" fontAlgn="ctr"/>
                      <a:r>
                        <a:rPr lang="en-US" sz="1000" b="1" i="0" u="none" strike="noStrike" dirty="0">
                          <a:solidFill>
                            <a:srgbClr val="000000"/>
                          </a:solidFill>
                          <a:effectLst/>
                          <a:latin typeface="Arial"/>
                        </a:rPr>
                        <a:t>1</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a:rPr>
                        <a:t>SHUSA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Compliance and Reputational</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Open MRIAs and other equivalent matters requiring immediate attention</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N/A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&gt;0</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fontAlgn="ct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10</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0" i="0" u="none" strike="noStrike" dirty="0" smtClean="0">
                          <a:solidFill>
                            <a:srgbClr val="000000"/>
                          </a:solidFill>
                          <a:effectLst/>
                          <a:latin typeface="Arial"/>
                        </a:rPr>
                        <a:t>10</a:t>
                      </a: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0" i="0" u="none" strike="noStrike" dirty="0" smtClean="0">
                          <a:solidFill>
                            <a:srgbClr val="000000"/>
                          </a:solidFill>
                          <a:effectLst/>
                          <a:latin typeface="Arial"/>
                        </a:rPr>
                        <a:t>11</a:t>
                      </a: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r>
              <a:tr h="420952">
                <a:tc>
                  <a:txBody>
                    <a:bodyPr/>
                    <a:lstStyle/>
                    <a:p>
                      <a:pPr algn="ctr" rtl="0" fontAlgn="ctr"/>
                      <a:r>
                        <a:rPr lang="en-US" sz="1000" b="1" i="0" u="none" strike="noStrike" dirty="0">
                          <a:solidFill>
                            <a:srgbClr val="000000"/>
                          </a:solidFill>
                          <a:effectLst/>
                          <a:latin typeface="Arial"/>
                        </a:rPr>
                        <a:t>2</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a:solidFill>
                            <a:srgbClr val="000000"/>
                          </a:solidFill>
                          <a:effectLst/>
                          <a:latin typeface="Arial"/>
                        </a:rPr>
                        <a:t>SBNA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1" i="0" u="none" strike="noStrike" dirty="0">
                          <a:solidFill>
                            <a:srgbClr val="000000"/>
                          </a:solidFill>
                          <a:effectLst/>
                          <a:latin typeface="Arial"/>
                        </a:rPr>
                        <a:t>Credit</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000" b="0" i="0" u="none" strike="noStrike" dirty="0">
                          <a:solidFill>
                            <a:srgbClr val="000000"/>
                          </a:solidFill>
                          <a:effectLst/>
                          <a:latin typeface="Arial"/>
                        </a:rPr>
                        <a:t>Obligor Rating Exposure</a:t>
                      </a:r>
                      <a:r>
                        <a:rPr lang="en-US" sz="1000" b="0" i="0" u="none" strike="noStrike" baseline="30000" dirty="0">
                          <a:solidFill>
                            <a:srgbClr val="000000"/>
                          </a:solidFill>
                          <a:effectLst/>
                          <a:latin typeface="Arial"/>
                        </a:rPr>
                        <a:t>1</a:t>
                      </a: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a:rPr>
                        <a:t>N/A</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a:solidFill>
                            <a:srgbClr val="000000"/>
                          </a:solidFill>
                          <a:effectLst/>
                          <a:latin typeface="Arial"/>
                        </a:rPr>
                        <a:t>&gt;0</a:t>
                      </a: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fontAlgn="ctr"/>
                      <a:endParaRPr lang="en-US" sz="1000" b="0" i="0" u="none" strike="noStrike">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5</a:t>
                      </a:r>
                      <a:endParaRPr lang="en-US" sz="1000" b="1"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0" i="0" u="none" strike="noStrike" dirty="0" smtClean="0">
                          <a:solidFill>
                            <a:srgbClr val="000000"/>
                          </a:solidFill>
                          <a:effectLst/>
                          <a:latin typeface="Arial"/>
                        </a:rPr>
                        <a:t>5</a:t>
                      </a: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ctr" rtl="0" fontAlgn="ctr"/>
                      <a:r>
                        <a:rPr lang="en-US" sz="1000" b="0" i="0" u="none" strike="noStrike" dirty="0" smtClean="0">
                          <a:solidFill>
                            <a:srgbClr val="000000"/>
                          </a:solidFill>
                          <a:effectLst/>
                          <a:latin typeface="Arial"/>
                        </a:rPr>
                        <a:t>6</a:t>
                      </a:r>
                      <a:endParaRPr lang="en-US" sz="1000" b="0" i="0" u="none" strike="noStrike" dirty="0">
                        <a:solidFill>
                          <a:srgbClr val="000000"/>
                        </a:solidFill>
                        <a:effectLst/>
                        <a:latin typeface="Arial"/>
                      </a:endParaRPr>
                    </a:p>
                  </a:txBody>
                  <a:tcPr marL="9510" marR="9510" marT="951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r>
              <a:tr h="161905">
                <a:tc>
                  <a:txBody>
                    <a:bodyPr/>
                    <a:lstStyle/>
                    <a:p>
                      <a:pPr algn="ctr"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endParaRPr lang="en-US" dirty="0"/>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endParaRPr lang="en-US"/>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a:solidFill>
                          <a:srgbClr val="000000"/>
                        </a:solidFill>
                        <a:effectLst/>
                        <a:latin typeface="Arial"/>
                      </a:endParaRPr>
                    </a:p>
                  </a:txBody>
                  <a:tcPr marL="9510" marR="9510" marT="9510" marB="0" anchor="ctr">
                    <a:lnL>
                      <a:noFill/>
                    </a:lnL>
                    <a:lnR>
                      <a:noFill/>
                    </a:lnR>
                    <a:lnT>
                      <a:noFill/>
                    </a:lnT>
                    <a:lnB>
                      <a:noFill/>
                    </a:lnB>
                  </a:tcPr>
                </a:tc>
                <a:tc>
                  <a:txBody>
                    <a:bodyPr/>
                    <a:lstStyle/>
                    <a:p>
                      <a:pPr algn="l"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c>
                  <a:txBody>
                    <a:bodyPr/>
                    <a:lstStyle/>
                    <a:p>
                      <a:pPr algn="l" fontAlgn="ctr"/>
                      <a:endParaRPr lang="en-US" sz="800" b="0" i="0" u="none" strike="noStrike" dirty="0">
                        <a:solidFill>
                          <a:srgbClr val="000000"/>
                        </a:solidFill>
                        <a:effectLst/>
                        <a:latin typeface="Arial"/>
                      </a:endParaRPr>
                    </a:p>
                  </a:txBody>
                  <a:tcPr marL="9510" marR="9510" marT="9510" marB="0" anchor="ctr">
                    <a:lnL>
                      <a:noFill/>
                    </a:lnL>
                    <a:lnR>
                      <a:noFill/>
                    </a:lnR>
                    <a:lnT w="6350" cap="flat" cmpd="sng" algn="ctr">
                      <a:solidFill>
                        <a:srgbClr val="A6A6A6"/>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3580111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8526" y="236424"/>
            <a:ext cx="8553951" cy="409984"/>
          </a:xfrm>
          <a:prstGeom prst="rect">
            <a:avLst/>
          </a:prstGeom>
          <a:noFill/>
        </p:spPr>
        <p:txBody>
          <a:bodyPr wrap="square" rtlCol="0">
            <a:spAutoFit/>
          </a:bodyPr>
          <a:lstStyle/>
          <a:p>
            <a:pPr eaLnBrk="1" hangingPunct="1">
              <a:lnSpc>
                <a:spcPct val="86000"/>
              </a:lnSpc>
            </a:pPr>
            <a:r>
              <a:rPr lang="en-US" b="1" dirty="0" smtClean="0">
                <a:solidFill>
                  <a:srgbClr val="000000"/>
                </a:solidFill>
                <a:latin typeface="Arial" panose="020B0604020202020204" pitchFamily="34" charset="0"/>
                <a:ea typeface="+mn-ea"/>
                <a:cs typeface="Arial" panose="020B0604020202020204" pitchFamily="34" charset="0"/>
              </a:rPr>
              <a:t>3. Risk </a:t>
            </a:r>
            <a:r>
              <a:rPr lang="en-US" b="1" dirty="0">
                <a:solidFill>
                  <a:srgbClr val="000000"/>
                </a:solidFill>
                <a:latin typeface="Arial" panose="020B0604020202020204" pitchFamily="34" charset="0"/>
                <a:ea typeface="+mn-ea"/>
                <a:cs typeface="Arial" panose="020B0604020202020204" pitchFamily="34" charset="0"/>
              </a:rPr>
              <a:t>Appetite </a:t>
            </a:r>
            <a:r>
              <a:rPr lang="en-US" b="1" dirty="0" smtClean="0">
                <a:solidFill>
                  <a:srgbClr val="000000"/>
                </a:solidFill>
                <a:latin typeface="Arial" panose="020B0604020202020204" pitchFamily="34" charset="0"/>
                <a:ea typeface="+mn-ea"/>
                <a:cs typeface="Arial" panose="020B0604020202020204" pitchFamily="34" charset="0"/>
              </a:rPr>
              <a:t>Statement – Metrics (1/3)</a:t>
            </a:r>
            <a:endParaRPr lang="en-US" b="1" dirty="0">
              <a:solidFill>
                <a:srgbClr val="000000"/>
              </a:solidFill>
              <a:latin typeface="Arial" panose="020B0604020202020204" pitchFamily="34" charset="0"/>
              <a:ea typeface="+mn-ea"/>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112206957"/>
              </p:ext>
            </p:extLst>
          </p:nvPr>
        </p:nvGraphicFramePr>
        <p:xfrm>
          <a:off x="349317" y="804138"/>
          <a:ext cx="8463159" cy="1578864"/>
        </p:xfrm>
        <a:graphic>
          <a:graphicData uri="http://schemas.openxmlformats.org/drawingml/2006/table">
            <a:tbl>
              <a:tblPr firstRow="1" bandRow="1"/>
              <a:tblGrid>
                <a:gridCol w="677090"/>
                <a:gridCol w="1535413"/>
                <a:gridCol w="628053"/>
                <a:gridCol w="759186"/>
                <a:gridCol w="683268"/>
                <a:gridCol w="683268"/>
                <a:gridCol w="835105"/>
                <a:gridCol w="683268"/>
                <a:gridCol w="105821"/>
                <a:gridCol w="624229"/>
                <a:gridCol w="624229"/>
                <a:gridCol w="624229"/>
              </a:tblGrid>
              <a:tr h="13319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a:noFill/>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algn="ctr" defTabSz="457200" rtl="0" eaLnBrk="1" latinLnBrk="0" hangingPunct="1">
                        <a:lnSpc>
                          <a:spcPct val="100000"/>
                        </a:lnSpc>
                        <a:spcBef>
                          <a:spcPts val="200"/>
                        </a:spcBef>
                        <a:spcAft>
                          <a:spcPts val="200"/>
                        </a:spcAft>
                      </a:pPr>
                      <a:r>
                        <a:rPr lang="en-US" sz="1000" b="1" kern="1200" dirty="0" smtClean="0">
                          <a:solidFill>
                            <a:srgbClr val="FF0000"/>
                          </a:solidFill>
                          <a:latin typeface="Arial" panose="020B0604020202020204" pitchFamily="34" charset="0"/>
                          <a:ea typeface="+mn-ea"/>
                          <a:cs typeface="Arial" panose="020B0604020202020204" pitchFamily="34" charset="0"/>
                        </a:rPr>
                        <a:t>Baseline scenario</a:t>
                      </a:r>
                      <a:endParaRPr lang="en-US" sz="1000" b="1" kern="1200" dirty="0">
                        <a:solidFill>
                          <a:srgbClr val="FF0000"/>
                        </a:solidFill>
                        <a:latin typeface="Arial" panose="020B0604020202020204" pitchFamily="34" charset="0"/>
                        <a:ea typeface="+mn-ea"/>
                        <a:cs typeface="Arial" panose="020B0604020202020204" pitchFamily="34" charset="0"/>
                      </a:endParaRPr>
                    </a:p>
                  </a:txBody>
                  <a:tcPr marL="36576" marR="36576" marT="36576" marB="36576">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rgbClr val="FF0000"/>
                          </a:solidFill>
                          <a:latin typeface="Arial" panose="020B0604020202020204" pitchFamily="34" charset="0"/>
                          <a:ea typeface="+mn-ea"/>
                          <a:cs typeface="Arial" panose="020B0604020202020204" pitchFamily="34" charset="0"/>
                        </a:rPr>
                        <a:t>BHC Stress scenario</a:t>
                      </a:r>
                    </a:p>
                  </a:txBody>
                  <a:tcPr marL="36576" marR="36576" marT="36576" marB="36576">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algn="ctr" defTabSz="457200" rtl="0" eaLnBrk="1" latinLnBrk="0" hangingPunct="1"/>
                      <a:endParaRPr lang="en-US" sz="11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mpd="sng">
                      <a:noFill/>
                      <a:prstDash val="solid"/>
                    </a:lnL>
                    <a:lnR w="12700" cmpd="sng">
                      <a:noFill/>
                      <a:prstDash val="soli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1100" b="1" kern="1200" dirty="0">
                        <a:solidFill>
                          <a:schemeClr val="bg1"/>
                        </a:solidFill>
                        <a:latin typeface="Arial" panose="020B0604020202020204" pitchFamily="34" charset="0"/>
                        <a:ea typeface="+mn-ea"/>
                        <a:cs typeface="Arial" panose="020B0604020202020204" pitchFamily="34" charset="0"/>
                      </a:endParaRPr>
                    </a:p>
                  </a:txBody>
                  <a:tcPr marL="45720" marR="45720">
                    <a:lnL w="12700" cmpd="sng">
                      <a:noFill/>
                      <a:prstDash val="soli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1270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endParaRPr lang="en-US" sz="1000" b="1" kern="1200" dirty="0" smtClean="0">
                        <a:solidFill>
                          <a:srgbClr val="FF0000"/>
                        </a:solidFill>
                        <a:latin typeface="Arial" panose="020B0604020202020204" pitchFamily="34" charset="0"/>
                        <a:ea typeface="+mn-ea"/>
                        <a:cs typeface="Arial" panose="020B0604020202020204" pitchFamily="34" charset="0"/>
                      </a:endParaRPr>
                    </a:p>
                  </a:txBody>
                  <a:tcPr marL="36576" marR="36576" marT="36576" marB="3657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247638">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18288" algn="l" rtl="0" fontAlgn="ctr"/>
                      <a:r>
                        <a:rPr lang="en-US" sz="1000" b="1" i="0" u="none" strike="noStrike" dirty="0" smtClean="0">
                          <a:solidFill>
                            <a:srgbClr val="FF0000"/>
                          </a:solidFill>
                          <a:effectLst/>
                          <a:latin typeface="Arial"/>
                        </a:rPr>
                        <a:t>Monthly Metrics</a:t>
                      </a:r>
                      <a:endParaRPr lang="en-US" sz="1000" b="1" i="0" u="none" strike="noStrike" dirty="0">
                        <a:solidFill>
                          <a:srgbClr val="FF0000"/>
                        </a:solidFill>
                        <a:effectLst/>
                        <a:latin typeface="Arial"/>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36576" marR="36576" marT="36576" marB="36576"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Base</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BHC</a:t>
                      </a:r>
                      <a:r>
                        <a:rPr lang="en-US" sz="1000" b="1" kern="1200" baseline="0" dirty="0" smtClean="0">
                          <a:solidFill>
                            <a:schemeClr val="tx1"/>
                          </a:solidFill>
                          <a:latin typeface="Arial" panose="020B0604020202020204" pitchFamily="34" charset="0"/>
                          <a:ea typeface="+mn-ea"/>
                          <a:cs typeface="Arial" panose="020B0604020202020204" pitchFamily="34" charset="0"/>
                        </a:rPr>
                        <a:t> Stress</a:t>
                      </a:r>
                      <a:r>
                        <a:rPr lang="en-US" sz="1000" b="1" kern="1200" baseline="30000" dirty="0" smtClean="0">
                          <a:solidFill>
                            <a:schemeClr val="tx1"/>
                          </a:solidFill>
                          <a:latin typeface="Arial" panose="020B0604020202020204" pitchFamily="34" charset="0"/>
                          <a:ea typeface="+mn-ea"/>
                          <a:cs typeface="Arial" panose="020B0604020202020204" pitchFamily="34" charset="0"/>
                        </a:rPr>
                        <a:t>1</a:t>
                      </a: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Amber trigger</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latinLnBrk="0" hangingPunct="1">
                        <a:lnSpc>
                          <a:spcPct val="100000"/>
                        </a:lnSpc>
                        <a:spcBef>
                          <a:spcPts val="200"/>
                        </a:spcBef>
                        <a:spcAft>
                          <a:spcPts val="200"/>
                        </a:spcAft>
                        <a:buFont typeface="Arial" panose="020B0604020202020204" pitchFamily="34" charset="0"/>
                        <a:buNone/>
                      </a:pPr>
                      <a:r>
                        <a:rPr lang="en-US" sz="1000" b="1" kern="1200" dirty="0" smtClean="0">
                          <a:solidFill>
                            <a:schemeClr val="bg1"/>
                          </a:solidFill>
                          <a:latin typeface="Arial" panose="020B0604020202020204" pitchFamily="34" charset="0"/>
                          <a:ea typeface="+mn-ea"/>
                          <a:cs typeface="Arial" panose="020B0604020202020204" pitchFamily="34" charset="0"/>
                        </a:rPr>
                        <a:t>Red limit</a:t>
                      </a: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lnSpc>
                          <a:spcPct val="100000"/>
                        </a:lnSpc>
                        <a:spcBef>
                          <a:spcPts val="200"/>
                        </a:spcBef>
                        <a:spcAft>
                          <a:spcPts val="200"/>
                        </a:spcAft>
                        <a:buFont typeface="Arial" panose="020B0604020202020204" pitchFamily="34" charset="0"/>
                        <a:buNone/>
                      </a:pPr>
                      <a:endParaRPr lang="en-US" sz="1000" b="1" kern="1200" dirty="0">
                        <a:solidFill>
                          <a:schemeClr val="bg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Jan 17</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Dec</a:t>
                      </a:r>
                      <a:r>
                        <a:rPr lang="en-US" sz="1000" b="1" kern="1200" baseline="0" dirty="0" smtClean="0">
                          <a:solidFill>
                            <a:schemeClr val="tx1"/>
                          </a:solidFill>
                          <a:latin typeface="Arial" panose="020B0604020202020204" pitchFamily="34" charset="0"/>
                          <a:ea typeface="+mn-ea"/>
                          <a:cs typeface="Arial" panose="020B0604020202020204" pitchFamily="34" charset="0"/>
                        </a:rPr>
                        <a:t>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Nov 16</a:t>
                      </a:r>
                      <a:endParaRPr lang="en-US" sz="1000" b="1" kern="1200" dirty="0">
                        <a:solidFill>
                          <a:schemeClr val="tx1"/>
                        </a:solidFill>
                        <a:latin typeface="Arial" panose="020B0604020202020204" pitchFamily="34" charset="0"/>
                        <a:ea typeface="+mn-ea"/>
                        <a:cs typeface="Arial" panose="020B0604020202020204" pitchFamily="34" charset="0"/>
                      </a:endParaRPr>
                    </a:p>
                  </a:txBody>
                  <a:tcPr marL="36576" marR="36576" marT="36576" marB="3657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33989">
                <a:tc rowSpan="4">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SHUSA Capital</a:t>
                      </a:r>
                      <a:r>
                        <a:rPr lang="en-US" sz="1000" b="1" baseline="0" dirty="0" smtClean="0">
                          <a:solidFill>
                            <a:schemeClr val="tx1"/>
                          </a:solidFill>
                          <a:latin typeface="Arial" panose="020B0604020202020204" pitchFamily="34" charset="0"/>
                          <a:cs typeface="Arial" panose="020B0604020202020204" pitchFamily="34" charset="0"/>
                        </a:rPr>
                        <a:t> adequacy</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1" baseline="0" dirty="0" smtClean="0">
                          <a:solidFill>
                            <a:schemeClr val="tx1"/>
                          </a:solidFill>
                          <a:latin typeface="Arial" panose="020B0604020202020204" pitchFamily="34" charset="0"/>
                          <a:cs typeface="Arial" panose="020B0604020202020204" pitchFamily="34" charset="0"/>
                        </a:rPr>
                        <a:t>(ratios)</a:t>
                      </a:r>
                      <a:r>
                        <a:rPr lang="en-US" sz="1000" baseline="30000" dirty="0" smtClean="0">
                          <a:latin typeface="Arial" panose="020B0604020202020204" pitchFamily="34" charset="0"/>
                          <a:cs typeface="Arial" panose="020B0604020202020204" pitchFamily="34" charset="0"/>
                        </a:rPr>
                        <a:t> </a:t>
                      </a:r>
                      <a:r>
                        <a:rPr lang="en-US" sz="1000" b="1"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1000" b="1" kern="1200" dirty="0" smtClean="0">
                        <a:solidFill>
                          <a:schemeClr val="tx1"/>
                        </a:solidFill>
                        <a:latin typeface="Arial" panose="020B0604020202020204" pitchFamily="34" charset="0"/>
                        <a:ea typeface="ＭＳ Ｐゴシック"/>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*Common Equity</a:t>
                      </a:r>
                      <a:r>
                        <a:rPr lang="en-US" sz="1000" b="0" i="0" baseline="0" dirty="0" smtClean="0">
                          <a:solidFill>
                            <a:schemeClr val="tx1"/>
                          </a:solidFill>
                          <a:latin typeface="Arial" panose="020B0604020202020204" pitchFamily="34" charset="0"/>
                          <a:cs typeface="Arial" panose="020B0604020202020204" pitchFamily="34" charset="0"/>
                        </a:rPr>
                        <a:t> Tier 1</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12.24%</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u="sng"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11.00%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u="sng" dirty="0" smtClean="0">
                          <a:latin typeface="Arial" panose="020B0604020202020204" pitchFamily="34" charset="0"/>
                          <a:cs typeface="Arial" panose="020B0604020202020204" pitchFamily="34" charset="0"/>
                        </a:rPr>
                        <a:t>&lt;</a:t>
                      </a:r>
                      <a:r>
                        <a:rPr lang="en-US" sz="1000" b="0" i="0" kern="1200" dirty="0" smtClean="0">
                          <a:solidFill>
                            <a:schemeClr val="tx1"/>
                          </a:solidFill>
                          <a:latin typeface="Arial" panose="020B0604020202020204" pitchFamily="34" charset="0"/>
                          <a:ea typeface="+mn-ea"/>
                          <a:cs typeface="Arial" panose="020B0604020202020204" pitchFamily="34" charset="0"/>
                        </a:rPr>
                        <a:t>10.25%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b="0" i="0" u="none" strike="noStrike" dirty="0" smtClean="0">
                          <a:solidFill>
                            <a:srgbClr val="000000"/>
                          </a:solidFill>
                          <a:effectLst/>
                          <a:latin typeface="Arial"/>
                        </a:rPr>
                        <a:t>10.41%</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7.30%</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6.55%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TBD</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14.51%</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14.27%</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39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*Total Risk-based Capital</a:t>
                      </a: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15.16%</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14.25%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13.50%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b="0" i="0" u="none" strike="noStrike" dirty="0" smtClean="0">
                          <a:solidFill>
                            <a:srgbClr val="000000"/>
                          </a:solidFill>
                          <a:effectLst/>
                          <a:latin typeface="Arial"/>
                        </a:rPr>
                        <a:t>14.37%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10.80%</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a:rPr>
                        <a:t>10.05%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TBD</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18.00%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17.72%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39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a:t>
                      </a:r>
                      <a:r>
                        <a:rPr lang="en-US" sz="1000" b="0" i="0" baseline="0" dirty="0" smtClean="0">
                          <a:solidFill>
                            <a:schemeClr val="tx1"/>
                          </a:solidFill>
                          <a:latin typeface="Arial" panose="020B0604020202020204" pitchFamily="34" charset="0"/>
                          <a:cs typeface="Arial" panose="020B0604020202020204" pitchFamily="34" charset="0"/>
                        </a:rPr>
                        <a:t> 1 Leverage</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11.45%</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10.45%</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10.00%</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9.03%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6.35%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rtl="0" fontAlgn="ctr">
                        <a:lnSpc>
                          <a:spcPct val="100000"/>
                        </a:lnSpc>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TBD</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12.52%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12.48%</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33989">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dirty="0" smtClean="0">
                          <a:solidFill>
                            <a:schemeClr val="tx1"/>
                          </a:solidFill>
                          <a:latin typeface="Arial" panose="020B0604020202020204" pitchFamily="34" charset="0"/>
                          <a:cs typeface="Arial" panose="020B0604020202020204" pitchFamily="34" charset="0"/>
                        </a:rPr>
                        <a:t>*Tier 1 Risk-based</a:t>
                      </a:r>
                      <a:r>
                        <a:rPr lang="en-US" sz="1000" b="0" i="0" baseline="0" dirty="0" smtClean="0">
                          <a:solidFill>
                            <a:schemeClr val="tx1"/>
                          </a:solidFill>
                          <a:latin typeface="Arial" panose="020B0604020202020204" pitchFamily="34" charset="0"/>
                          <a:cs typeface="Arial" panose="020B0604020202020204" pitchFamily="34" charset="0"/>
                        </a:rPr>
                        <a:t> Capital</a:t>
                      </a:r>
                      <a:endParaRPr lang="en-US" sz="1000" b="0" i="0" dirty="0" smtClean="0">
                        <a:solidFill>
                          <a:schemeClr val="tx1"/>
                        </a:solidFill>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b="0" dirty="0" smtClean="0">
                          <a:latin typeface="Arial" panose="020B0604020202020204" pitchFamily="34" charset="0"/>
                          <a:cs typeface="Arial" panose="020B0604020202020204" pitchFamily="34" charset="0"/>
                        </a:rPr>
                        <a:t>13.48%</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12.50%</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pPr>
                      <a:r>
                        <a:rPr lang="en-US" sz="1000" u="sng" dirty="0" smtClean="0">
                          <a:latin typeface="Arial" panose="020B0604020202020204" pitchFamily="34" charset="0"/>
                          <a:cs typeface="Arial" panose="020B0604020202020204" pitchFamily="34" charset="0"/>
                        </a:rPr>
                        <a:t>&lt;</a:t>
                      </a:r>
                      <a:r>
                        <a:rPr lang="en-US" sz="1000" dirty="0" smtClean="0">
                          <a:latin typeface="Arial" panose="020B0604020202020204" pitchFamily="34" charset="0"/>
                          <a:cs typeface="Arial" panose="020B0604020202020204" pitchFamily="34" charset="0"/>
                        </a:rPr>
                        <a:t>11.75%</a:t>
                      </a:r>
                      <a:endParaRPr lang="en-US" sz="1000" dirty="0">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lnSpc>
                          <a:spcPct val="100000"/>
                        </a:lnSpc>
                      </a:pPr>
                      <a:r>
                        <a:rPr lang="en-US" sz="1000" b="0" i="0" u="none" strike="noStrike" dirty="0" smtClean="0">
                          <a:solidFill>
                            <a:srgbClr val="000000"/>
                          </a:solidFill>
                          <a:effectLst/>
                          <a:latin typeface="Arial" panose="020B0604020202020204" pitchFamily="34" charset="0"/>
                          <a:cs typeface="Arial" panose="020B0604020202020204" pitchFamily="34" charset="0"/>
                        </a:rPr>
                        <a:t>11.30%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lnSpc>
                          <a:spcPct val="100000"/>
                        </a:lnSpc>
                      </a:pPr>
                      <a:r>
                        <a:rPr lang="en-US" sz="1000" u="sng"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8.85%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lnSpc>
                          <a:spcPct val="100000"/>
                        </a:lnSpc>
                      </a:pPr>
                      <a:r>
                        <a:rPr lang="en-US" sz="1000" dirty="0" smtClean="0">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8.10%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lnSpc>
                          <a:spcPct val="100000"/>
                        </a:lnSpc>
                      </a:pP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latin typeface="Arial" panose="020B0604020202020204" pitchFamily="34" charset="0"/>
                          <a:cs typeface="Arial" panose="020B0604020202020204" pitchFamily="34" charset="0"/>
                        </a:rPr>
                        <a:t>TBD</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16.14%</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1000" b="0" dirty="0" smtClean="0">
                          <a:latin typeface="Arial" panose="020B0604020202020204" pitchFamily="34" charset="0"/>
                          <a:cs typeface="Arial" panose="020B0604020202020204" pitchFamily="34" charset="0"/>
                        </a:rPr>
                        <a:t>15.89%</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grpSp>
        <p:nvGrpSpPr>
          <p:cNvPr id="14" name="Group 13"/>
          <p:cNvGrpSpPr/>
          <p:nvPr/>
        </p:nvGrpSpPr>
        <p:grpSpPr>
          <a:xfrm>
            <a:off x="372254" y="6017810"/>
            <a:ext cx="2350290" cy="125740"/>
            <a:chOff x="372254" y="5975278"/>
            <a:chExt cx="2350290" cy="125740"/>
          </a:xfrm>
        </p:grpSpPr>
        <p:sp>
          <p:nvSpPr>
            <p:cNvPr id="16" name="TextBox 15"/>
            <p:cNvSpPr txBox="1"/>
            <p:nvPr/>
          </p:nvSpPr>
          <p:spPr>
            <a:xfrm>
              <a:off x="863061" y="5981883"/>
              <a:ext cx="1859483" cy="119135"/>
            </a:xfrm>
            <a:prstGeom prst="rect">
              <a:avLst/>
            </a:prstGeom>
            <a:noFill/>
          </p:spPr>
          <p:txBody>
            <a:bodyPr wrap="square" lIns="0" tIns="0" rIns="0" bIns="0" rtlCol="0">
              <a:spAutoFit/>
            </a:bodyPr>
            <a:lstStyle/>
            <a:p>
              <a:pPr algn="ctr">
                <a:lnSpc>
                  <a:spcPct val="86000"/>
                </a:lnSpc>
                <a:defRPr/>
              </a:pPr>
              <a:r>
                <a:rPr lang="en-US" sz="900" kern="0" dirty="0">
                  <a:solidFill>
                    <a:srgbClr val="000000"/>
                  </a:solidFill>
                  <a:latin typeface="Arial" charset="0"/>
                  <a:ea typeface="ＭＳ Ｐゴシック"/>
                </a:rPr>
                <a:t>* Reported in Santander Group RAS</a:t>
              </a:r>
            </a:p>
          </p:txBody>
        </p:sp>
        <p:sp>
          <p:nvSpPr>
            <p:cNvPr id="17" name="TextBox 16"/>
            <p:cNvSpPr txBox="1"/>
            <p:nvPr/>
          </p:nvSpPr>
          <p:spPr>
            <a:xfrm>
              <a:off x="372254" y="5975278"/>
              <a:ext cx="593022" cy="119135"/>
            </a:xfrm>
            <a:prstGeom prst="rect">
              <a:avLst/>
            </a:prstGeom>
            <a:noFill/>
          </p:spPr>
          <p:txBody>
            <a:bodyPr wrap="square" lIns="0" tIns="0" rIns="0" bIns="0" rtlCol="0">
              <a:spAutoFit/>
            </a:bodyPr>
            <a:lstStyle/>
            <a:p>
              <a:pPr>
                <a:lnSpc>
                  <a:spcPct val="86000"/>
                </a:lnSpc>
                <a:defRPr/>
              </a:pPr>
              <a:r>
                <a:rPr lang="en-GB" sz="900" b="1" kern="0" dirty="0">
                  <a:solidFill>
                    <a:srgbClr val="000000"/>
                  </a:solidFill>
                  <a:latin typeface="Arial" charset="0"/>
                  <a:ea typeface="MS PGothic" pitchFamily="34" charset="-128"/>
                </a:rPr>
                <a:t>Legend</a:t>
              </a:r>
            </a:p>
          </p:txBody>
        </p:sp>
      </p:grpSp>
      <p:sp>
        <p:nvSpPr>
          <p:cNvPr id="18" name="Footnote"/>
          <p:cNvSpPr/>
          <p:nvPr/>
        </p:nvSpPr>
        <p:spPr>
          <a:xfrm>
            <a:off x="2228518" y="6332539"/>
            <a:ext cx="5000958" cy="430887"/>
          </a:xfrm>
          <a:prstGeom prst="rect">
            <a:avLst/>
          </a:prstGeom>
          <a:extLst/>
        </p:spPr>
        <p:txBody>
          <a:bodyPr vert="horz" wrap="square" lIns="0" tIns="0" rIns="0" bIns="0" numCol="1" anchor="t" anchorCtr="0" compatLnSpc="1">
            <a:prstTxWarp prst="textNoShape">
              <a:avLst/>
            </a:prstTxWarp>
            <a:spAutoFit/>
          </a:bodyPr>
          <a:lstStyle/>
          <a:p>
            <a:pPr fontAlgn="base"/>
            <a:endParaRPr lang="en-US" sz="700" dirty="0">
              <a:solidFill>
                <a:srgbClr val="000000"/>
              </a:solidFill>
              <a:latin typeface="Arial" panose="020B0604020202020204" pitchFamily="34" charset="0"/>
              <a:ea typeface="MS PGothic" pitchFamily="34" charset="-128"/>
              <a:cs typeface="Arial" panose="020B0604020202020204" pitchFamily="34" charset="0"/>
              <a:sym typeface="+mn-lt"/>
            </a:endParaRPr>
          </a:p>
          <a:p>
            <a:pPr marL="228600" indent="-228600" fontAlgn="base">
              <a:buFontTx/>
              <a:buAutoNum type="arabicPeriod"/>
            </a:pPr>
            <a:r>
              <a:rPr lang="en-US" sz="700" dirty="0" smtClean="0">
                <a:solidFill>
                  <a:srgbClr val="000000"/>
                </a:solidFill>
                <a:latin typeface="Arial" panose="020B0604020202020204" pitchFamily="34" charset="0"/>
                <a:ea typeface="MS PGothic" pitchFamily="34" charset="-128"/>
                <a:cs typeface="Arial" panose="020B0604020202020204" pitchFamily="34" charset="0"/>
                <a:sym typeface="+mn-lt"/>
              </a:rPr>
              <a:t>Correspond to “Worst Quarter” complementary metrics in Group RAS</a:t>
            </a:r>
          </a:p>
          <a:p>
            <a:pPr marL="228600" indent="-228600" fontAlgn="base">
              <a:buFontTx/>
              <a:buAutoNum type="arabicPeriod"/>
            </a:pPr>
            <a:r>
              <a:rPr lang="en-US" sz="700" dirty="0" smtClean="0">
                <a:solidFill>
                  <a:srgbClr val="000000"/>
                </a:solidFill>
                <a:latin typeface="Arial" charset="0"/>
                <a:ea typeface="ＭＳ Ｐゴシック"/>
              </a:rPr>
              <a:t>All </a:t>
            </a:r>
            <a:r>
              <a:rPr lang="en-US" sz="700" dirty="0">
                <a:solidFill>
                  <a:srgbClr val="000000"/>
                </a:solidFill>
                <a:latin typeface="Arial" charset="0"/>
                <a:ea typeface="ＭＳ Ｐゴシック"/>
              </a:rPr>
              <a:t>metrics subject to financial restatement</a:t>
            </a:r>
            <a:endParaRPr lang="en-US" sz="700" dirty="0">
              <a:solidFill>
                <a:srgbClr val="000000"/>
              </a:solidFill>
              <a:latin typeface="Arial" charset="0"/>
              <a:ea typeface="ＭＳ Ｐゴシック"/>
              <a:sym typeface="+mn-lt"/>
            </a:endParaRPr>
          </a:p>
          <a:p>
            <a:pPr marL="228600" indent="-228600" fontAlgn="base">
              <a:buFontTx/>
              <a:buAutoNum type="arabicPeriod"/>
            </a:pPr>
            <a:endParaRPr lang="en-US" sz="700" dirty="0">
              <a:solidFill>
                <a:srgbClr val="000000"/>
              </a:solidFill>
              <a:latin typeface="Arial" panose="020B0604020202020204" pitchFamily="34" charset="0"/>
              <a:ea typeface="MS PGothic" pitchFamily="34" charset="-128"/>
              <a:cs typeface="Arial" panose="020B0604020202020204" pitchFamily="34" charset="0"/>
              <a:sym typeface="+mn-lt"/>
            </a:endParaRPr>
          </a:p>
        </p:txBody>
      </p:sp>
    </p:spTree>
    <p:extLst>
      <p:ext uri="{BB962C8B-B14F-4D97-AF65-F5344CB8AC3E}">
        <p14:creationId xmlns:p14="http://schemas.microsoft.com/office/powerpoint/2010/main" val="87285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8526" y="236424"/>
            <a:ext cx="8553951" cy="409984"/>
          </a:xfrm>
          <a:prstGeom prst="rect">
            <a:avLst/>
          </a:prstGeom>
          <a:noFill/>
        </p:spPr>
        <p:txBody>
          <a:bodyPr wrap="square" rtlCol="0">
            <a:spAutoFit/>
          </a:bodyPr>
          <a:lstStyle/>
          <a:p>
            <a:pPr eaLnBrk="1" hangingPunct="1">
              <a:lnSpc>
                <a:spcPct val="86000"/>
              </a:lnSpc>
            </a:pPr>
            <a:r>
              <a:rPr lang="en-US" b="1" dirty="0" smtClean="0">
                <a:solidFill>
                  <a:srgbClr val="000000"/>
                </a:solidFill>
                <a:latin typeface="Arial" panose="020B0604020202020204" pitchFamily="34" charset="0"/>
                <a:ea typeface="+mn-ea"/>
                <a:cs typeface="Arial" panose="020B0604020202020204" pitchFamily="34" charset="0"/>
              </a:rPr>
              <a:t>3. Risk </a:t>
            </a:r>
            <a:r>
              <a:rPr lang="en-US" b="1" dirty="0">
                <a:solidFill>
                  <a:srgbClr val="000000"/>
                </a:solidFill>
                <a:latin typeface="Arial" panose="020B0604020202020204" pitchFamily="34" charset="0"/>
                <a:ea typeface="+mn-ea"/>
                <a:cs typeface="Arial" panose="020B0604020202020204" pitchFamily="34" charset="0"/>
              </a:rPr>
              <a:t>Appetite </a:t>
            </a:r>
            <a:r>
              <a:rPr lang="en-US" b="1" dirty="0" smtClean="0">
                <a:solidFill>
                  <a:srgbClr val="000000"/>
                </a:solidFill>
                <a:latin typeface="Arial" panose="020B0604020202020204" pitchFamily="34" charset="0"/>
                <a:ea typeface="+mn-ea"/>
                <a:cs typeface="Arial" panose="020B0604020202020204" pitchFamily="34" charset="0"/>
              </a:rPr>
              <a:t>Statement – Metrics (2/3)</a:t>
            </a:r>
            <a:endParaRPr lang="en-US" b="1" dirty="0">
              <a:solidFill>
                <a:srgbClr val="000000"/>
              </a:solidFill>
              <a:latin typeface="Arial" panose="020B0604020202020204" pitchFamily="34" charset="0"/>
              <a:ea typeface="+mn-ea"/>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066478160"/>
              </p:ext>
            </p:extLst>
          </p:nvPr>
        </p:nvGraphicFramePr>
        <p:xfrm>
          <a:off x="314325" y="685800"/>
          <a:ext cx="8498151" cy="4884535"/>
        </p:xfrm>
        <a:graphic>
          <a:graphicData uri="http://schemas.openxmlformats.org/drawingml/2006/table">
            <a:tbl>
              <a:tblPr firstRow="1" bandRow="1"/>
              <a:tblGrid>
                <a:gridCol w="1066104"/>
                <a:gridCol w="3116728"/>
                <a:gridCol w="832780"/>
                <a:gridCol w="709757"/>
                <a:gridCol w="669378"/>
                <a:gridCol w="116084"/>
                <a:gridCol w="662440"/>
                <a:gridCol w="662440"/>
                <a:gridCol w="662440"/>
              </a:tblGrid>
              <a:tr h="323849">
                <a:tc>
                  <a:txBody>
                    <a:bodyPr/>
                    <a:lstStyle/>
                    <a:p>
                      <a:pPr algn="l" rtl="0" fontAlgn="ctr"/>
                      <a:r>
                        <a:rPr lang="en-US" sz="1000" b="1" i="0" u="none" strike="noStrike" dirty="0" smtClean="0">
                          <a:solidFill>
                            <a:srgbClr val="FF0000"/>
                          </a:solidFill>
                          <a:effectLst/>
                          <a:latin typeface="Arial"/>
                        </a:rPr>
                        <a:t>Monthly Metrics</a:t>
                      </a:r>
                      <a:endParaRPr lang="en-US" sz="1000" b="1" i="0" u="none" strike="noStrike" dirty="0">
                        <a:solidFill>
                          <a:srgbClr val="FF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Arial"/>
                        </a:rPr>
                        <a:t>Metric</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i="0" u="none" strike="noStrike" dirty="0">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Arial"/>
                        </a:rPr>
                        <a:t>Amber limit</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a:solidFill>
                            <a:srgbClr val="FFFFFF"/>
                          </a:solidFill>
                          <a:effectLst/>
                          <a:latin typeface="Arial"/>
                        </a:rPr>
                        <a:t>Red limit</a:t>
                      </a: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Jan-17</a:t>
                      </a:r>
                      <a:endParaRPr lang="en-US" sz="1000" b="1" i="0" u="none" strike="noStrike" dirty="0">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Dec-16</a:t>
                      </a:r>
                      <a:endParaRPr lang="en-US" sz="1000" b="1" i="0" u="none" strike="noStrike" dirty="0">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Nov-16</a:t>
                      </a:r>
                      <a:endParaRPr lang="en-US" sz="1000" b="1" i="0" u="none" strike="noStrike" dirty="0">
                        <a:solidFill>
                          <a:srgbClr val="000000"/>
                        </a:solidFill>
                        <a:effectLst/>
                        <a:latin typeface="Arial"/>
                      </a:endParaRPr>
                    </a:p>
                  </a:txBody>
                  <a:tcPr marL="8748" marR="8748" marT="8748"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r>
              <a:tr h="213374">
                <a:tc rowSpan="2">
                  <a:txBody>
                    <a:bodyPr/>
                    <a:lstStyle/>
                    <a:p>
                      <a:pPr marL="45720" algn="l" rtl="0" fontAlgn="ctr"/>
                      <a:r>
                        <a:rPr lang="en-US" sz="1000" b="1" i="0" u="none" strike="noStrike" dirty="0">
                          <a:solidFill>
                            <a:srgbClr val="000000"/>
                          </a:solidFill>
                          <a:effectLst/>
                          <a:latin typeface="Arial"/>
                        </a:rPr>
                        <a:t>Capital </a:t>
                      </a:r>
                      <a:r>
                        <a:rPr lang="en-US" sz="1000" b="1" i="0" u="none" strike="noStrike" dirty="0" smtClean="0">
                          <a:solidFill>
                            <a:srgbClr val="000000"/>
                          </a:solidFill>
                          <a:effectLst/>
                          <a:latin typeface="Arial"/>
                        </a:rPr>
                        <a:t>adequacy</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a:rPr>
                        <a:t>*SC Total RWA (with </a:t>
                      </a:r>
                      <a:r>
                        <a:rPr lang="en-US" sz="1000" b="0" i="0" u="none" strike="noStrike" dirty="0" smtClean="0">
                          <a:solidFill>
                            <a:srgbClr val="000000"/>
                          </a:solidFill>
                          <a:effectLst/>
                          <a:latin typeface="Arial"/>
                        </a:rPr>
                        <a:t>PL</a:t>
                      </a:r>
                      <a:r>
                        <a:rPr lang="en-US" sz="1000" b="0" i="0" u="none" strike="noStrike" baseline="30000" dirty="0" smtClean="0">
                          <a:solidFill>
                            <a:srgbClr val="000000"/>
                          </a:solidFill>
                          <a:effectLst/>
                          <a:latin typeface="Arial"/>
                        </a:rPr>
                        <a:t>2</a:t>
                      </a: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a:t>
                      </a:r>
                      <a:r>
                        <a:rPr lang="en-US" sz="1000" b="0" i="0" u="none" strike="noStrike" dirty="0" smtClean="0">
                          <a:solidFill>
                            <a:srgbClr val="000000"/>
                          </a:solidFill>
                          <a:effectLst/>
                          <a:latin typeface="Arial"/>
                        </a:rPr>
                        <a:t>43.6B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a:t>
                      </a:r>
                      <a:r>
                        <a:rPr lang="en-US" sz="1000" b="0" i="0" u="none" strike="noStrike" dirty="0" smtClean="0">
                          <a:solidFill>
                            <a:srgbClr val="000000"/>
                          </a:solidFill>
                          <a:effectLst/>
                          <a:latin typeface="Arial"/>
                        </a:rPr>
                        <a:t>45.6B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rtl="0" fontAlgn="ctr"/>
                      <a:endParaRPr lang="en-US" sz="1000" b="0" i="0" u="none" strike="noStrike">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$37.7B</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$37.4B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$37.0B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a:rPr>
                        <a:t>*SC Total RWA (exc. </a:t>
                      </a:r>
                      <a:r>
                        <a:rPr lang="en-US" sz="1000" b="0" i="0" u="none" strike="noStrike" dirty="0" smtClean="0">
                          <a:solidFill>
                            <a:srgbClr val="000000"/>
                          </a:solidFill>
                          <a:effectLst/>
                          <a:latin typeface="Arial"/>
                        </a:rPr>
                        <a:t>PL</a:t>
                      </a:r>
                      <a:r>
                        <a:rPr lang="en-US" sz="1000" b="0" i="0" u="none" strike="noStrike" baseline="30000" dirty="0" smtClean="0">
                          <a:solidFill>
                            <a:srgbClr val="000000"/>
                          </a:solidFill>
                          <a:effectLst/>
                          <a:latin typeface="Arial"/>
                        </a:rPr>
                        <a:t>2</a:t>
                      </a: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a:t>
                      </a:r>
                      <a:r>
                        <a:rPr lang="en-US" sz="1000" b="0" i="0" u="none" strike="noStrike" dirty="0" smtClean="0">
                          <a:solidFill>
                            <a:srgbClr val="000000"/>
                          </a:solidFill>
                          <a:effectLst/>
                          <a:latin typeface="Arial"/>
                        </a:rPr>
                        <a:t>43.6B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a:t>
                      </a:r>
                      <a:r>
                        <a:rPr lang="en-US" sz="1000" b="0" i="0" u="none" strike="noStrike" dirty="0" smtClean="0">
                          <a:solidFill>
                            <a:srgbClr val="000000"/>
                          </a:solidFill>
                          <a:effectLst/>
                          <a:latin typeface="Arial"/>
                        </a:rPr>
                        <a:t>45.6B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rtl="0" fontAlgn="ct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$36.6B</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$36.3B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$36.0B</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rowSpan="6">
                  <a:txBody>
                    <a:bodyPr/>
                    <a:lstStyle/>
                    <a:p>
                      <a:pPr marL="45720" algn="l" rtl="0" fontAlgn="ctr"/>
                      <a:r>
                        <a:rPr lang="en-US" sz="1000" b="1" i="0" u="none" strike="noStrike" dirty="0">
                          <a:solidFill>
                            <a:srgbClr val="000000"/>
                          </a:solidFill>
                          <a:effectLst/>
                          <a:latin typeface="Arial"/>
                        </a:rPr>
                        <a:t>Credit </a:t>
                      </a:r>
                      <a:br>
                        <a:rPr lang="en-US" sz="1000" b="1" i="0" u="none" strike="noStrike" dirty="0">
                          <a:solidFill>
                            <a:srgbClr val="000000"/>
                          </a:solidFill>
                          <a:effectLst/>
                          <a:latin typeface="Arial"/>
                        </a:rPr>
                      </a:br>
                      <a:r>
                        <a:rPr lang="en-US" sz="1000" b="1" i="0" u="none" strike="noStrike" dirty="0">
                          <a:solidFill>
                            <a:srgbClr val="000000"/>
                          </a:solidFill>
                          <a:effectLst/>
                          <a:latin typeface="Arial"/>
                        </a:rPr>
                        <a:t>(losses)</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rowSpan="3">
                  <a:txBody>
                    <a:bodyPr/>
                    <a:lstStyle/>
                    <a:p>
                      <a:pPr marL="45720" algn="l" rtl="0" fontAlgn="ctr"/>
                      <a:r>
                        <a:rPr lang="en-US" sz="1000" b="0" i="0" u="none" strike="noStrike" dirty="0">
                          <a:solidFill>
                            <a:srgbClr val="000000"/>
                          </a:solidFill>
                          <a:effectLst/>
                          <a:latin typeface="Arial"/>
                        </a:rPr>
                        <a:t>Net Charge-off </a:t>
                      </a:r>
                      <a:r>
                        <a:rPr lang="en-US" sz="1000" b="0" i="0" u="none" strike="noStrike" dirty="0" smtClean="0">
                          <a:solidFill>
                            <a:srgbClr val="000000"/>
                          </a:solidFill>
                          <a:effectLst/>
                          <a:latin typeface="Arial"/>
                        </a:rPr>
                        <a:t>Rate</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0.5</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0.6</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a:rPr>
                        <a:t>0.38%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0.38%</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0.31%</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a:solidFill>
                            <a:srgbClr val="000000"/>
                          </a:solidFill>
                          <a:effectLst/>
                          <a:latin typeface="Arial"/>
                        </a:rPr>
                        <a:t>SC Auto</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9.3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9.6</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algn="ctr" defTabSz="457200" rtl="0" eaLnBrk="1" fontAlgn="ctr" latinLnBrk="0" hangingPunct="1"/>
                      <a:r>
                        <a:rPr lang="en-US" sz="1000" b="1" i="0" u="none" strike="noStrike" kern="1200" dirty="0" smtClean="0">
                          <a:solidFill>
                            <a:srgbClr val="000000"/>
                          </a:solidFill>
                          <a:effectLst/>
                          <a:latin typeface="Arial"/>
                          <a:ea typeface="+mn-ea"/>
                          <a:cs typeface="+mn-cs"/>
                        </a:rPr>
                        <a:t>8.56%</a:t>
                      </a:r>
                      <a:endParaRPr lang="en-US" sz="1000" b="1" i="0" u="none" strike="noStrike" kern="1200" dirty="0">
                        <a:solidFill>
                          <a:srgbClr val="000000"/>
                        </a:solidFill>
                        <a:effectLst/>
                        <a:latin typeface="Arial"/>
                        <a:ea typeface="+mn-ea"/>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algn="ctr" defTabSz="457200" rtl="0" eaLnBrk="1" fontAlgn="ctr" latinLnBrk="0" hangingPunct="1"/>
                      <a:r>
                        <a:rPr lang="en-US" sz="1000" b="0" i="0" u="none" strike="noStrike" dirty="0" smtClean="0">
                          <a:solidFill>
                            <a:srgbClr val="000000"/>
                          </a:solidFill>
                          <a:effectLst/>
                          <a:latin typeface="Arial"/>
                        </a:rPr>
                        <a:t>8.53%</a:t>
                      </a:r>
                      <a:endParaRPr lang="en-US" sz="1000" b="0" i="0" u="none" strike="noStrike" kern="1200" dirty="0">
                        <a:solidFill>
                          <a:srgbClr val="000000"/>
                        </a:solidFill>
                        <a:effectLst/>
                        <a:latin typeface="Arial"/>
                        <a:ea typeface="+mn-ea"/>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algn="ctr" defTabSz="457200" rtl="0" eaLnBrk="1" fontAlgn="ctr" latinLnBrk="0" hangingPunct="1"/>
                      <a:r>
                        <a:rPr lang="en-US" sz="1000" b="0" i="0" u="none" strike="noStrike" kern="1200" dirty="0" smtClean="0">
                          <a:solidFill>
                            <a:srgbClr val="000000"/>
                          </a:solidFill>
                          <a:effectLst/>
                          <a:latin typeface="Arial"/>
                          <a:ea typeface="+mn-ea"/>
                          <a:cs typeface="+mn-cs"/>
                        </a:rPr>
                        <a:t>8.54%</a:t>
                      </a:r>
                      <a:endParaRPr lang="en-US" sz="1000" b="0" i="0" u="none" strike="noStrike" kern="1200" dirty="0">
                        <a:solidFill>
                          <a:srgbClr val="000000"/>
                        </a:solidFill>
                        <a:effectLst/>
                        <a:latin typeface="Arial"/>
                        <a:ea typeface="+mn-ea"/>
                        <a:cs typeface="+mn-cs"/>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BSPR</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1.7</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1.9</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chemeClr val="tx1"/>
                          </a:solidFill>
                          <a:effectLst/>
                          <a:latin typeface="Arial"/>
                        </a:rPr>
                        <a:t>1.50%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chemeClr val="tx1"/>
                          </a:solidFill>
                          <a:effectLst/>
                          <a:latin typeface="Arial"/>
                        </a:rPr>
                        <a:t>1.50%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chemeClr val="tx1"/>
                          </a:solidFill>
                          <a:effectLst/>
                          <a:latin typeface="Arial"/>
                        </a:rPr>
                        <a:t>1.50%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38275">
                <a:tc vMerge="1">
                  <a:txBody>
                    <a:bodyPr/>
                    <a:lstStyle/>
                    <a:p>
                      <a:endParaRPr lang="en-US"/>
                    </a:p>
                  </a:txBody>
                  <a:tcPr/>
                </a:tc>
                <a:tc rowSpan="3">
                  <a:txBody>
                    <a:bodyPr/>
                    <a:lstStyle/>
                    <a:p>
                      <a:pPr marL="45720" algn="l" rtl="0" fontAlgn="ctr"/>
                      <a:r>
                        <a:rPr lang="en-US" sz="1000" b="0" i="0" u="none" strike="noStrike" dirty="0">
                          <a:solidFill>
                            <a:srgbClr val="000000"/>
                          </a:solidFill>
                          <a:effectLst/>
                          <a:latin typeface="Arial"/>
                        </a:rPr>
                        <a:t>60/61+ DPD </a:t>
                      </a:r>
                      <a:r>
                        <a:rPr lang="en-US" sz="1000" b="0" i="0" u="none" strike="noStrike" dirty="0" smtClean="0">
                          <a:solidFill>
                            <a:srgbClr val="000000"/>
                          </a:solidFill>
                          <a:effectLst/>
                          <a:latin typeface="Arial"/>
                        </a:rPr>
                        <a:t>Rate</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 Retail</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2.84</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3.10</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2.02%</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2.04%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2.03%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SC Auto</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5.1</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5.3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4.56%</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4.51%</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4.46%</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BSPR</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6.6</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7.1</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chemeClr val="tx1"/>
                          </a:solidFill>
                          <a:effectLst/>
                          <a:latin typeface="Arial"/>
                        </a:rPr>
                        <a:t>4.7%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4.7%</a:t>
                      </a:r>
                      <a:endParaRPr lang="en-US" sz="1000" b="0"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5.6%</a:t>
                      </a:r>
                      <a:endParaRPr lang="en-US" sz="1000" b="0" i="0" u="none" strike="noStrike" dirty="0">
                        <a:solidFill>
                          <a:schemeClr val="tx1"/>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rowSpan="12">
                  <a:txBody>
                    <a:bodyPr/>
                    <a:lstStyle/>
                    <a:p>
                      <a:pPr marL="45720" algn="l" rtl="0" fontAlgn="ctr"/>
                      <a:r>
                        <a:rPr lang="en-US" sz="1000" b="1" i="0" u="none" strike="noStrike" dirty="0">
                          <a:solidFill>
                            <a:srgbClr val="000000"/>
                          </a:solidFill>
                          <a:effectLst/>
                          <a:latin typeface="Arial"/>
                        </a:rPr>
                        <a:t>Credit </a:t>
                      </a:r>
                      <a:br>
                        <a:rPr lang="en-US" sz="1000" b="1" i="0" u="none" strike="noStrike" dirty="0">
                          <a:solidFill>
                            <a:srgbClr val="000000"/>
                          </a:solidFill>
                          <a:effectLst/>
                          <a:latin typeface="Arial"/>
                        </a:rPr>
                      </a:br>
                      <a:r>
                        <a:rPr lang="en-US" sz="1000" b="1" i="0" u="none" strike="noStrike" dirty="0">
                          <a:solidFill>
                            <a:srgbClr val="000000"/>
                          </a:solidFill>
                          <a:effectLst/>
                          <a:latin typeface="Arial"/>
                        </a:rPr>
                        <a:t>(concentration)</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a:solidFill>
                            <a:srgbClr val="000000"/>
                          </a:solidFill>
                          <a:effectLst/>
                          <a:latin typeface="Arial"/>
                        </a:rPr>
                        <a:t>*Single Obligor Exposure (Corporates &amp; FIs)</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a:rPr>
                        <a:t>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&gt;$500M</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335076">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*Top 20 Corporates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7.0B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8.0B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endParaRPr lang="en-US" sz="2000" dirty="0"/>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$5.03 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$5.03B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$5.08B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*Obligor Rating Exposure</a:t>
                      </a:r>
                      <a:r>
                        <a:rPr lang="en-US" sz="1000" b="0" i="0" u="none" strike="noStrike" baseline="30000" dirty="0">
                          <a:solidFill>
                            <a:srgbClr val="000000"/>
                          </a:solidFill>
                          <a:effectLst/>
                          <a:latin typeface="Arial"/>
                        </a:rPr>
                        <a:t>3</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a:rPr>
                        <a:t>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none" strike="noStrike">
                          <a:solidFill>
                            <a:srgbClr val="000000"/>
                          </a:solidFill>
                          <a:effectLst/>
                          <a:latin typeface="Arial"/>
                        </a:rPr>
                        <a:t>&gt;0</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5</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D9D9"/>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D9D9"/>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r>
              <a:tr h="238275">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*Industry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0" i="0" u="none" strike="noStrike" dirty="0" smtClean="0">
                          <a:solidFill>
                            <a:srgbClr val="000000"/>
                          </a:solidFill>
                          <a:effectLst/>
                          <a:latin typeface="Arial" panose="020B0604020202020204" pitchFamily="34" charset="0"/>
                        </a:rPr>
                        <a:t>-</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rPr>
                        <a:t>-</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smtClean="0">
                          <a:solidFill>
                            <a:srgbClr val="000000"/>
                          </a:solidFill>
                          <a:effectLst/>
                          <a:latin typeface="Arial"/>
                        </a:rPr>
                        <a:t>Financial </a:t>
                      </a:r>
                      <a:r>
                        <a:rPr lang="en-US" sz="1000" b="0" i="0" u="none" strike="noStrike" dirty="0">
                          <a:solidFill>
                            <a:srgbClr val="000000"/>
                          </a:solidFill>
                          <a:effectLst/>
                          <a:latin typeface="Arial"/>
                        </a:rPr>
                        <a:t>&amp; Insurance </a:t>
                      </a:r>
                      <a:r>
                        <a:rPr lang="en-US" sz="1000" b="0" i="0" u="none" strike="noStrike" dirty="0" smtClean="0">
                          <a:solidFill>
                            <a:srgbClr val="000000"/>
                          </a:solidFill>
                          <a:effectLst/>
                          <a:latin typeface="Arial"/>
                        </a:rPr>
                        <a:t>Exposure</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6.25B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kern="1200" dirty="0" smtClean="0">
                          <a:solidFill>
                            <a:srgbClr val="000000"/>
                          </a:solidFill>
                          <a:effectLst/>
                          <a:latin typeface="Arial"/>
                          <a:ea typeface="+mn-ea"/>
                          <a:cs typeface="+mn-cs"/>
                        </a:rPr>
                        <a:t>$5.03B</a:t>
                      </a:r>
                      <a:endParaRPr lang="en-US" sz="1000" b="1" i="0" u="none" strike="noStrike" kern="1200" dirty="0">
                        <a:solidFill>
                          <a:srgbClr val="000000"/>
                        </a:solidFill>
                        <a:effectLst/>
                        <a:latin typeface="Arial"/>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rPr>
                        <a:t>$5.07B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rPr>
                        <a:t>$5.08B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smtClean="0">
                          <a:solidFill>
                            <a:srgbClr val="000000"/>
                          </a:solidFill>
                          <a:effectLst/>
                          <a:latin typeface="Arial"/>
                        </a:rPr>
                        <a:t>Utilities</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5.0B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kern="1200" dirty="0" smtClean="0">
                          <a:solidFill>
                            <a:srgbClr val="000000"/>
                          </a:solidFill>
                          <a:effectLst/>
                          <a:latin typeface="Arial"/>
                          <a:ea typeface="+mn-ea"/>
                          <a:cs typeface="+mn-cs"/>
                        </a:rPr>
                        <a:t>$3.36B</a:t>
                      </a:r>
                      <a:endParaRPr lang="en-US" sz="1000" b="1" i="0" u="none" strike="noStrike" kern="1200" dirty="0">
                        <a:solidFill>
                          <a:srgbClr val="000000"/>
                        </a:solidFill>
                        <a:effectLst/>
                        <a:latin typeface="Arial"/>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rPr>
                        <a:t>$3.55B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panose="020B0604020202020204" pitchFamily="34" charset="0"/>
                        </a:rPr>
                        <a:t>$4.23B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*CRE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10.1B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10.6B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b"/>
                      <a:r>
                        <a:rPr lang="en-US" sz="1000" b="1" i="0" u="none" strike="noStrike" kern="1200" dirty="0" smtClean="0">
                          <a:solidFill>
                            <a:srgbClr val="000000"/>
                          </a:solidFill>
                          <a:effectLst/>
                          <a:latin typeface="Arial"/>
                          <a:ea typeface="+mn-ea"/>
                          <a:cs typeface="+mn-cs"/>
                        </a:rPr>
                        <a:t>$7.67B</a:t>
                      </a:r>
                      <a:endParaRPr lang="en-US" sz="1000" b="1" i="0" u="none" strike="noStrike" kern="1200" dirty="0">
                        <a:solidFill>
                          <a:srgbClr val="000000"/>
                        </a:solidFill>
                        <a:effectLst/>
                        <a:latin typeface="Arial"/>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panose="020B0604020202020204" pitchFamily="34" charset="0"/>
                        </a:rPr>
                        <a:t>$7.69B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panose="020B0604020202020204" pitchFamily="34" charset="0"/>
                        </a:rPr>
                        <a:t>$7.89B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*Multifamily </a:t>
                      </a:r>
                      <a:r>
                        <a:rPr lang="en-US" sz="1000" b="0" i="0" u="none" strike="noStrike" dirty="0" smtClean="0">
                          <a:solidFill>
                            <a:srgbClr val="000000"/>
                          </a:solidFill>
                          <a:effectLst/>
                          <a:latin typeface="Arial"/>
                        </a:rPr>
                        <a:t>Exposure</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10.6B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11.1B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b"/>
                      <a:r>
                        <a:rPr lang="en-US" sz="1000" b="1" i="0" u="none" strike="noStrike" kern="1200" dirty="0" smtClean="0">
                          <a:solidFill>
                            <a:srgbClr val="000000"/>
                          </a:solidFill>
                          <a:effectLst/>
                          <a:latin typeface="Arial"/>
                          <a:ea typeface="+mn-ea"/>
                          <a:cs typeface="+mn-cs"/>
                        </a:rPr>
                        <a:t>$10.60B</a:t>
                      </a:r>
                      <a:endParaRPr lang="en-US" sz="1000" b="1" i="0" u="none" strike="noStrike" kern="1200" dirty="0">
                        <a:solidFill>
                          <a:srgbClr val="000000"/>
                        </a:solidFill>
                        <a:effectLst/>
                        <a:latin typeface="Arial"/>
                        <a:ea typeface="+mn-ea"/>
                        <a:cs typeface="+mn-cs"/>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b"/>
                      <a:r>
                        <a:rPr lang="en-US" sz="1000" b="0" i="0" u="none" strike="noStrike" dirty="0" smtClean="0">
                          <a:solidFill>
                            <a:srgbClr val="000000"/>
                          </a:solidFill>
                          <a:effectLst/>
                          <a:latin typeface="Arial" panose="020B0604020202020204" pitchFamily="34" charset="0"/>
                        </a:rPr>
                        <a:t>$10.64B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b"/>
                      <a:r>
                        <a:rPr lang="en-US" sz="1000" b="0" i="0" u="none" strike="noStrike" dirty="0" smtClean="0">
                          <a:solidFill>
                            <a:srgbClr val="000000"/>
                          </a:solidFill>
                          <a:effectLst/>
                          <a:latin typeface="Arial" panose="020B0604020202020204" pitchFamily="34" charset="0"/>
                        </a:rPr>
                        <a:t>$10.56B</a:t>
                      </a:r>
                      <a:endParaRPr lang="en-US" sz="1000" b="0"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*Project Finance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SBNA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3.75B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4.25B</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kern="1200" dirty="0" smtClean="0">
                          <a:solidFill>
                            <a:srgbClr val="000000"/>
                          </a:solidFill>
                          <a:effectLst/>
                          <a:latin typeface="Arial"/>
                          <a:ea typeface="+mn-ea"/>
                          <a:cs typeface="+mn-cs"/>
                        </a:rPr>
                        <a:t>$2.00B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mn-cs"/>
                        </a:rPr>
                        <a:t>$2.15B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mn-cs"/>
                        </a:rPr>
                        <a:t>$2.36B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Public Sector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BSPR</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436M</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543M</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chemeClr val="tx1"/>
                          </a:solidFill>
                          <a:effectLst/>
                          <a:latin typeface="Arial"/>
                        </a:rPr>
                        <a:t>$331MM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$331MM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chemeClr val="tx1"/>
                          </a:solidFill>
                          <a:effectLst/>
                          <a:latin typeface="Arial"/>
                        </a:rPr>
                        <a:t>$332M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213374">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SC Subprime Assets</a:t>
                      </a:r>
                      <a:r>
                        <a:rPr lang="en-US" sz="1000" b="0" i="0" u="none" strike="noStrike" baseline="30000" dirty="0">
                          <a:solidFill>
                            <a:srgbClr val="000000"/>
                          </a:solidFill>
                          <a:effectLst/>
                          <a:latin typeface="Arial"/>
                        </a:rPr>
                        <a:t>4</a:t>
                      </a:r>
                      <a:r>
                        <a:rPr lang="en-US" sz="1000" b="0" i="0" u="none" strike="noStrike" dirty="0">
                          <a:solidFill>
                            <a:srgbClr val="000000"/>
                          </a:solidFill>
                          <a:effectLst/>
                          <a:latin typeface="Arial"/>
                        </a:rPr>
                        <a:t> as % SHUSA Credit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25</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a:rPr>
                        <a:t>19.62%</a:t>
                      </a:r>
                      <a:endParaRPr lang="en-US" sz="1000" b="1" i="0" u="none" strike="noStrike" dirty="0" smtClean="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19.44%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a:rPr>
                        <a:t>19.34%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r h="335076">
                <a:tc vMerge="1">
                  <a:txBody>
                    <a:bodyPr/>
                    <a:lstStyle/>
                    <a:p>
                      <a:endParaRPr lang="en-US"/>
                    </a:p>
                  </a:txBody>
                  <a:tcPr/>
                </a:tc>
                <a:tc>
                  <a:txBody>
                    <a:bodyPr/>
                    <a:lstStyle/>
                    <a:p>
                      <a:pPr marL="45720" algn="l" rtl="0" fontAlgn="ctr"/>
                      <a:r>
                        <a:rPr lang="en-US" sz="1000" b="0" i="0" u="none" strike="noStrike" dirty="0">
                          <a:solidFill>
                            <a:srgbClr val="000000"/>
                          </a:solidFill>
                          <a:effectLst/>
                          <a:latin typeface="Arial"/>
                        </a:rPr>
                        <a:t>*Total Subprime Assets</a:t>
                      </a:r>
                      <a:r>
                        <a:rPr lang="en-US" sz="1000" b="0" i="0" u="none" strike="noStrike" baseline="30000" dirty="0">
                          <a:solidFill>
                            <a:srgbClr val="000000"/>
                          </a:solidFill>
                          <a:effectLst/>
                          <a:latin typeface="Arial"/>
                        </a:rPr>
                        <a:t>4</a:t>
                      </a:r>
                      <a:r>
                        <a:rPr lang="en-US" sz="1000" b="0" i="0" u="none" strike="noStrike" dirty="0">
                          <a:solidFill>
                            <a:srgbClr val="000000"/>
                          </a:solidFill>
                          <a:effectLst/>
                          <a:latin typeface="Arial"/>
                        </a:rPr>
                        <a:t> as % SHUSA Credit Exposure</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23</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25</a:t>
                      </a:r>
                      <a:r>
                        <a:rPr lang="en-US" sz="1000" b="0" i="0" u="none" strike="noStrike" dirty="0">
                          <a:solidFill>
                            <a:srgbClr val="000000"/>
                          </a:solidFill>
                          <a:effectLst/>
                          <a:latin typeface="Arial"/>
                        </a:rPr>
                        <a:t>%</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rgbClr val="A6A6A6"/>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TBD</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rtl="0" fontAlgn="ctr"/>
                      <a:r>
                        <a:rPr lang="en-US" sz="1000" b="0" i="0" u="none" strike="noStrike" dirty="0" smtClean="0">
                          <a:solidFill>
                            <a:srgbClr val="000000"/>
                          </a:solidFill>
                          <a:effectLst/>
                          <a:latin typeface="Arial"/>
                        </a:rPr>
                        <a:t>20.65%</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20.51%</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8F6E6"/>
                    </a:solidFill>
                  </a:tcPr>
                </a:tc>
              </a:tr>
            </a:tbl>
          </a:graphicData>
        </a:graphic>
      </p:graphicFrame>
      <p:sp>
        <p:nvSpPr>
          <p:cNvPr id="14" name="TextBox 13"/>
          <p:cNvSpPr txBox="1"/>
          <p:nvPr/>
        </p:nvSpPr>
        <p:spPr>
          <a:xfrm>
            <a:off x="872586" y="5995840"/>
            <a:ext cx="1859483" cy="317587"/>
          </a:xfrm>
          <a:prstGeom prst="rect">
            <a:avLst/>
          </a:prstGeom>
          <a:noFill/>
        </p:spPr>
        <p:txBody>
          <a:bodyPr wrap="square" lIns="0" tIns="0" rIns="0" bIns="0" rtlCol="0">
            <a:spAutoFit/>
          </a:bodyPr>
          <a:lstStyle/>
          <a:p>
            <a:pPr>
              <a:lnSpc>
                <a:spcPct val="86000"/>
              </a:lnSpc>
              <a:defRPr/>
            </a:pPr>
            <a:r>
              <a:rPr lang="en-US" sz="800" kern="0" dirty="0" smtClean="0">
                <a:solidFill>
                  <a:srgbClr val="000000"/>
                </a:solidFill>
                <a:latin typeface="Arial" charset="0"/>
                <a:ea typeface="ＭＳ Ｐゴシック"/>
              </a:rPr>
              <a:t>* Reported </a:t>
            </a:r>
            <a:r>
              <a:rPr lang="en-US" sz="800" kern="0" dirty="0">
                <a:solidFill>
                  <a:srgbClr val="000000"/>
                </a:solidFill>
                <a:latin typeface="Arial" charset="0"/>
                <a:ea typeface="ＭＳ Ｐゴシック"/>
              </a:rPr>
              <a:t>in Santander Group </a:t>
            </a:r>
            <a:r>
              <a:rPr lang="en-US" sz="800" kern="0" dirty="0" smtClean="0">
                <a:solidFill>
                  <a:srgbClr val="000000"/>
                </a:solidFill>
                <a:latin typeface="Arial" charset="0"/>
                <a:ea typeface="ＭＳ Ｐゴシック"/>
              </a:rPr>
              <a:t>RAS</a:t>
            </a:r>
          </a:p>
          <a:p>
            <a:pPr>
              <a:lnSpc>
                <a:spcPct val="86000"/>
              </a:lnSpc>
              <a:defRPr/>
            </a:pPr>
            <a:endParaRPr lang="en-US" sz="800" kern="0" dirty="0" smtClean="0">
              <a:solidFill>
                <a:srgbClr val="000000"/>
              </a:solidFill>
              <a:latin typeface="Arial" charset="0"/>
              <a:ea typeface="ＭＳ Ｐゴシック"/>
            </a:endParaRPr>
          </a:p>
          <a:p>
            <a:pPr>
              <a:lnSpc>
                <a:spcPct val="86000"/>
              </a:lnSpc>
              <a:defRPr/>
            </a:pPr>
            <a:endParaRPr lang="en-US" sz="800" kern="0" dirty="0">
              <a:solidFill>
                <a:srgbClr val="000000"/>
              </a:solidFill>
              <a:latin typeface="Arial" charset="0"/>
              <a:ea typeface="ＭＳ Ｐゴシック"/>
            </a:endParaRPr>
          </a:p>
        </p:txBody>
      </p:sp>
      <p:sp>
        <p:nvSpPr>
          <p:cNvPr id="17" name="TextBox 16"/>
          <p:cNvSpPr txBox="1"/>
          <p:nvPr/>
        </p:nvSpPr>
        <p:spPr>
          <a:xfrm>
            <a:off x="381779" y="5989235"/>
            <a:ext cx="593022" cy="105863"/>
          </a:xfrm>
          <a:prstGeom prst="rect">
            <a:avLst/>
          </a:prstGeom>
          <a:noFill/>
        </p:spPr>
        <p:txBody>
          <a:bodyPr wrap="square" lIns="0" tIns="0" rIns="0" bIns="0" rtlCol="0">
            <a:spAutoFit/>
          </a:bodyPr>
          <a:lstStyle/>
          <a:p>
            <a:pPr>
              <a:lnSpc>
                <a:spcPct val="86000"/>
              </a:lnSpc>
              <a:defRPr/>
            </a:pPr>
            <a:r>
              <a:rPr lang="en-GB" sz="800" b="1" kern="0" dirty="0">
                <a:solidFill>
                  <a:srgbClr val="000000"/>
                </a:solidFill>
                <a:latin typeface="Arial" charset="0"/>
                <a:ea typeface="MS PGothic" pitchFamily="34" charset="-128"/>
              </a:rPr>
              <a:t>Legend</a:t>
            </a:r>
          </a:p>
        </p:txBody>
      </p:sp>
      <p:sp>
        <p:nvSpPr>
          <p:cNvPr id="18" name="Footnote"/>
          <p:cNvSpPr/>
          <p:nvPr/>
        </p:nvSpPr>
        <p:spPr>
          <a:xfrm>
            <a:off x="2228517" y="6208714"/>
            <a:ext cx="5305757" cy="370614"/>
          </a:xfrm>
          <a:prstGeom prst="rect">
            <a:avLst/>
          </a:prstGeom>
          <a:extLst/>
        </p:spPr>
        <p:txBody>
          <a:bodyPr vert="horz" wrap="square" lIns="0" tIns="0" rIns="0" bIns="0" numCol="1" anchor="t" anchorCtr="0" compatLnSpc="1">
            <a:prstTxWarp prst="textNoShape">
              <a:avLst/>
            </a:prstTxWarp>
            <a:spAutoFit/>
          </a:bodyPr>
          <a:lstStyle/>
          <a:p>
            <a:pPr marL="114300" indent="-114300" fontAlgn="base">
              <a:lnSpc>
                <a:spcPct val="86000"/>
              </a:lnSpc>
              <a:spcBef>
                <a:spcPct val="0"/>
              </a:spcBef>
              <a:spcAft>
                <a:spcPct val="0"/>
              </a:spcAft>
              <a:buFont typeface="+mj-lt"/>
              <a:buAutoNum type="arabicPeriod"/>
            </a:pPr>
            <a:r>
              <a:rPr lang="en-US" sz="700" dirty="0" smtClean="0">
                <a:solidFill>
                  <a:srgbClr val="000000"/>
                </a:solidFill>
                <a:latin typeface="Arial"/>
                <a:ea typeface="ＭＳ Ｐゴシック"/>
                <a:sym typeface="Arial"/>
              </a:rPr>
              <a:t>Portfolio </a:t>
            </a:r>
            <a:r>
              <a:rPr lang="en-US" sz="700" dirty="0">
                <a:solidFill>
                  <a:srgbClr val="000000"/>
                </a:solidFill>
                <a:latin typeface="Arial"/>
                <a:ea typeface="ＭＳ Ｐゴシック"/>
                <a:sym typeface="Arial"/>
              </a:rPr>
              <a:t>level granularity available in Entity RAS materials</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Abbreviation for Personal Lending – Lending Club (sold on Feb 1</a:t>
            </a:r>
            <a:r>
              <a:rPr lang="en-US" sz="700" baseline="30000" dirty="0">
                <a:solidFill>
                  <a:srgbClr val="000000"/>
                </a:solidFill>
                <a:latin typeface="Arial"/>
                <a:ea typeface="ＭＳ Ｐゴシック"/>
                <a:sym typeface="Arial"/>
              </a:rPr>
              <a:t>st</a:t>
            </a:r>
            <a:r>
              <a:rPr lang="en-US" sz="700" dirty="0">
                <a:solidFill>
                  <a:srgbClr val="000000"/>
                </a:solidFill>
                <a:latin typeface="Arial"/>
                <a:ea typeface="ＭＳ Ｐゴシック"/>
                <a:sym typeface="Arial"/>
              </a:rPr>
              <a:t>), Bluestem &amp; NCL (Held for Sale)</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 of counterparties with </a:t>
            </a:r>
            <a:r>
              <a:rPr lang="en-US" sz="700" dirty="0" err="1">
                <a:solidFill>
                  <a:srgbClr val="000000"/>
                </a:solidFill>
                <a:latin typeface="Arial"/>
                <a:ea typeface="ＭＳ Ｐゴシック"/>
                <a:sym typeface="Arial"/>
              </a:rPr>
              <a:t>Sant</a:t>
            </a:r>
            <a:r>
              <a:rPr lang="en-US" sz="700" dirty="0">
                <a:solidFill>
                  <a:srgbClr val="000000"/>
                </a:solidFill>
                <a:latin typeface="Arial"/>
                <a:ea typeface="ＭＳ Ｐゴシック"/>
                <a:sym typeface="Arial"/>
              </a:rPr>
              <a:t>. Risk Rating &lt; 5.0 &amp; exposure&gt;$100M</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charset="0"/>
                <a:ea typeface="ＭＳ Ｐゴシック"/>
              </a:rPr>
              <a:t>Subprime is defined as FICO &lt; 630 or no FICO score available (excluding Commercial Fleets</a:t>
            </a:r>
            <a:r>
              <a:rPr lang="en-US" sz="700" dirty="0" smtClean="0">
                <a:solidFill>
                  <a:srgbClr val="000000"/>
                </a:solidFill>
                <a:latin typeface="Arial" charset="0"/>
                <a:ea typeface="ＭＳ Ｐゴシック"/>
              </a:rPr>
              <a:t>)</a:t>
            </a:r>
            <a:endParaRPr lang="en-US" sz="700" dirty="0">
              <a:solidFill>
                <a:srgbClr val="000000"/>
              </a:solidFill>
              <a:latin typeface="Arial" charset="0"/>
              <a:ea typeface="ＭＳ Ｐゴシック"/>
            </a:endParaRPr>
          </a:p>
        </p:txBody>
      </p:sp>
      <p:sp>
        <p:nvSpPr>
          <p:cNvPr id="10" name="TextBox 9"/>
          <p:cNvSpPr txBox="1"/>
          <p:nvPr/>
        </p:nvSpPr>
        <p:spPr>
          <a:xfrm>
            <a:off x="2627294" y="5995683"/>
            <a:ext cx="1859483" cy="317587"/>
          </a:xfrm>
          <a:prstGeom prst="rect">
            <a:avLst/>
          </a:prstGeom>
          <a:noFill/>
        </p:spPr>
        <p:txBody>
          <a:bodyPr wrap="square" lIns="0" tIns="0" rIns="0" bIns="0" rtlCol="0">
            <a:spAutoFit/>
          </a:bodyPr>
          <a:lstStyle/>
          <a:p>
            <a:pPr>
              <a:lnSpc>
                <a:spcPct val="86000"/>
              </a:lnSpc>
              <a:defRPr/>
            </a:pPr>
            <a:r>
              <a:rPr lang="en-US" sz="800" kern="0" dirty="0" smtClean="0">
                <a:solidFill>
                  <a:srgbClr val="000000"/>
                </a:solidFill>
                <a:ea typeface="ＭＳ Ｐゴシック"/>
              </a:rPr>
              <a:t>- No breach</a:t>
            </a:r>
            <a:endParaRPr lang="en-US" sz="800" kern="0" dirty="0" smtClean="0">
              <a:solidFill>
                <a:srgbClr val="000000"/>
              </a:solidFill>
              <a:latin typeface="Arial" charset="0"/>
              <a:ea typeface="ＭＳ Ｐゴシック"/>
            </a:endParaRPr>
          </a:p>
          <a:p>
            <a:pPr>
              <a:lnSpc>
                <a:spcPct val="86000"/>
              </a:lnSpc>
              <a:defRPr/>
            </a:pPr>
            <a:endParaRPr lang="en-US" sz="800" kern="0" dirty="0" smtClean="0">
              <a:solidFill>
                <a:srgbClr val="000000"/>
              </a:solidFill>
              <a:latin typeface="Arial" charset="0"/>
              <a:ea typeface="ＭＳ Ｐゴシック"/>
            </a:endParaRPr>
          </a:p>
          <a:p>
            <a:pPr>
              <a:lnSpc>
                <a:spcPct val="86000"/>
              </a:lnSpc>
              <a:defRPr/>
            </a:pPr>
            <a:endParaRPr lang="en-US" sz="800" kern="0" dirty="0">
              <a:solidFill>
                <a:srgbClr val="000000"/>
              </a:solidFill>
              <a:latin typeface="Arial" charset="0"/>
              <a:ea typeface="ＭＳ Ｐゴシック"/>
            </a:endParaRPr>
          </a:p>
        </p:txBody>
      </p:sp>
    </p:spTree>
    <p:extLst>
      <p:ext uri="{BB962C8B-B14F-4D97-AF65-F5344CB8AC3E}">
        <p14:creationId xmlns:p14="http://schemas.microsoft.com/office/powerpoint/2010/main" val="2201122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58526" y="236424"/>
            <a:ext cx="8553951" cy="409984"/>
          </a:xfrm>
          <a:prstGeom prst="rect">
            <a:avLst/>
          </a:prstGeom>
          <a:noFill/>
        </p:spPr>
        <p:txBody>
          <a:bodyPr wrap="square" rtlCol="0">
            <a:spAutoFit/>
          </a:bodyPr>
          <a:lstStyle/>
          <a:p>
            <a:pPr eaLnBrk="1" hangingPunct="1">
              <a:lnSpc>
                <a:spcPct val="86000"/>
              </a:lnSpc>
            </a:pPr>
            <a:r>
              <a:rPr lang="en-US" b="1" dirty="0" smtClean="0">
                <a:solidFill>
                  <a:srgbClr val="000000"/>
                </a:solidFill>
                <a:latin typeface="Arial" panose="020B0604020202020204" pitchFamily="34" charset="0"/>
                <a:ea typeface="+mn-ea"/>
                <a:cs typeface="Arial" panose="020B0604020202020204" pitchFamily="34" charset="0"/>
              </a:rPr>
              <a:t>3. Risk </a:t>
            </a:r>
            <a:r>
              <a:rPr lang="en-US" b="1" dirty="0">
                <a:solidFill>
                  <a:srgbClr val="000000"/>
                </a:solidFill>
                <a:latin typeface="Arial" panose="020B0604020202020204" pitchFamily="34" charset="0"/>
                <a:ea typeface="+mn-ea"/>
                <a:cs typeface="Arial" panose="020B0604020202020204" pitchFamily="34" charset="0"/>
              </a:rPr>
              <a:t>Appetite </a:t>
            </a:r>
            <a:r>
              <a:rPr lang="en-US" b="1" dirty="0" smtClean="0">
                <a:solidFill>
                  <a:srgbClr val="000000"/>
                </a:solidFill>
                <a:latin typeface="Arial" panose="020B0604020202020204" pitchFamily="34" charset="0"/>
                <a:ea typeface="+mn-ea"/>
                <a:cs typeface="Arial" panose="020B0604020202020204" pitchFamily="34" charset="0"/>
              </a:rPr>
              <a:t>Statement – Metrics (3/3)</a:t>
            </a:r>
            <a:endParaRPr lang="en-US" b="1" dirty="0">
              <a:solidFill>
                <a:srgbClr val="000000"/>
              </a:solidFill>
              <a:latin typeface="Arial" panose="020B0604020202020204" pitchFamily="34" charset="0"/>
              <a:ea typeface="+mn-ea"/>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945690781"/>
              </p:ext>
            </p:extLst>
          </p:nvPr>
        </p:nvGraphicFramePr>
        <p:xfrm>
          <a:off x="340792" y="685800"/>
          <a:ext cx="8437181" cy="5151062"/>
        </p:xfrm>
        <a:graphic>
          <a:graphicData uri="http://schemas.openxmlformats.org/drawingml/2006/table">
            <a:tbl>
              <a:tblPr firstRow="1" bandRow="1"/>
              <a:tblGrid>
                <a:gridCol w="1093018"/>
                <a:gridCol w="3031022"/>
                <a:gridCol w="837767"/>
                <a:gridCol w="696572"/>
                <a:gridCol w="678780"/>
                <a:gridCol w="131322"/>
                <a:gridCol w="678455"/>
                <a:gridCol w="669167"/>
                <a:gridCol w="621078"/>
              </a:tblGrid>
              <a:tr h="300123">
                <a:tc>
                  <a:txBody>
                    <a:bodyPr/>
                    <a:lstStyle/>
                    <a:p>
                      <a:pPr marL="18288" algn="l" rtl="0" fontAlgn="ctr"/>
                      <a:r>
                        <a:rPr lang="en-US" sz="1000" b="1" i="0" u="none" strike="noStrike" dirty="0">
                          <a:solidFill>
                            <a:srgbClr val="FF0000"/>
                          </a:solidFill>
                          <a:effectLst/>
                          <a:latin typeface="Arial"/>
                        </a:rPr>
                        <a:t>Monthly Metrics</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Entity</a:t>
                      </a:r>
                      <a:r>
                        <a:rPr lang="en-US" sz="1000" b="1" baseline="30000" dirty="0" smtClean="0">
                          <a:solidFill>
                            <a:schemeClr val="tx1"/>
                          </a:solidFill>
                          <a:latin typeface="Arial" panose="020B0604020202020204" pitchFamily="34" charset="0"/>
                          <a:cs typeface="Arial" panose="020B0604020202020204" pitchFamily="34" charset="0"/>
                        </a:rPr>
                        <a:t>1</a:t>
                      </a:r>
                      <a:endParaRPr lang="en-US" sz="1000" b="1"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a:t>
                      </a:r>
                      <a:endParaRPr lang="en-US" sz="1000" b="1" i="0" u="none" strike="noStrike" dirty="0" smtClean="0">
                        <a:solidFill>
                          <a:srgbClr val="000000"/>
                        </a:solidFill>
                        <a:effectLst/>
                        <a:latin typeface="Arial"/>
                      </a:endParaRPr>
                    </a:p>
                    <a:p>
                      <a:pPr algn="ctr" rtl="0" fontAlgn="ctr"/>
                      <a:r>
                        <a:rPr lang="en-US" sz="1000" b="1" i="0" u="none" strike="noStrike" dirty="0" smtClean="0">
                          <a:solidFill>
                            <a:srgbClr val="000000"/>
                          </a:solidFill>
                          <a:effectLst/>
                          <a:latin typeface="Arial"/>
                        </a:rPr>
                        <a:t>limit</a:t>
                      </a:r>
                      <a:endParaRPr lang="en-US" sz="1000" b="1"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a:solidFill>
                            <a:srgbClr val="FFFFFF"/>
                          </a:solidFill>
                          <a:effectLst/>
                          <a:latin typeface="Arial"/>
                        </a:rPr>
                        <a:t>Red limit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Jan-17</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Dec-16</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rtl="0" fontAlgn="ctr"/>
                      <a:r>
                        <a:rPr lang="en-US" sz="1000" b="1" i="0" u="none" strike="noStrike" dirty="0" smtClean="0">
                          <a:solidFill>
                            <a:srgbClr val="000000"/>
                          </a:solidFill>
                          <a:effectLst/>
                          <a:latin typeface="Arial"/>
                        </a:rPr>
                        <a:t>Nov-16</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213355">
                <a:tc rowSpan="2">
                  <a:txBody>
                    <a:bodyPr/>
                    <a:lstStyle/>
                    <a:p>
                      <a:pPr marL="18288" algn="l" rtl="0" fontAlgn="ctr"/>
                      <a:r>
                        <a:rPr lang="en-US" sz="1000" b="1" i="0" u="none" strike="noStrike" dirty="0">
                          <a:solidFill>
                            <a:srgbClr val="000000"/>
                          </a:solidFill>
                          <a:effectLst/>
                          <a:latin typeface="Arial"/>
                        </a:rPr>
                        <a:t>Residual value </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Net Residual Risk / </a:t>
                      </a:r>
                      <a:r>
                        <a:rPr lang="en-US" sz="1000" b="0" i="0" u="none" strike="noStrike" dirty="0" smtClean="0">
                          <a:solidFill>
                            <a:srgbClr val="000000"/>
                          </a:solidFill>
                          <a:effectLst/>
                          <a:latin typeface="Arial"/>
                        </a:rPr>
                        <a:t>CRLIT</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SC</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3.0%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1.21%</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1.32%</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1.15%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300123">
                <a:tc vMerge="1">
                  <a:txBody>
                    <a:bodyPr/>
                    <a:lstStyle/>
                    <a:p>
                      <a:pPr marL="18288" algn="l" rtl="0" fontAlgn="ctr"/>
                      <a:endParaRPr lang="en-US" sz="1000" b="1"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smtClean="0">
                          <a:solidFill>
                            <a:srgbClr val="000000"/>
                          </a:solidFill>
                          <a:effectLst/>
                          <a:latin typeface="Arial"/>
                        </a:rPr>
                        <a:t>*Residual</a:t>
                      </a:r>
                      <a:r>
                        <a:rPr lang="en-US" sz="1000" b="0" i="0" u="none" strike="noStrike" baseline="0" dirty="0" smtClean="0">
                          <a:solidFill>
                            <a:srgbClr val="000000"/>
                          </a:solidFill>
                          <a:effectLst/>
                          <a:latin typeface="Arial"/>
                        </a:rPr>
                        <a:t> Value </a:t>
                      </a:r>
                      <a:r>
                        <a:rPr lang="en-US" sz="1000" b="0" i="0" u="none" strike="noStrike" dirty="0" smtClean="0">
                          <a:solidFill>
                            <a:srgbClr val="000000"/>
                          </a:solidFill>
                          <a:effectLst/>
                          <a:latin typeface="Arial"/>
                        </a:rPr>
                        <a:t>Lease Cap</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smtClean="0">
                          <a:solidFill>
                            <a:srgbClr val="000000"/>
                          </a:solidFill>
                          <a:effectLst/>
                          <a:latin typeface="Arial"/>
                        </a:rPr>
                        <a:t>SC</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smtClean="0">
                          <a:solidFill>
                            <a:srgbClr val="000000"/>
                          </a:solidFill>
                          <a:effectLst/>
                          <a:latin typeface="Arial"/>
                        </a:rPr>
                        <a:t>&gt;=$9.0B</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smtClean="0">
                          <a:solidFill>
                            <a:srgbClr val="000000"/>
                          </a:solidFill>
                          <a:effectLst/>
                          <a:latin typeface="Arial"/>
                        </a:rPr>
                        <a:t>&gt;=$9.5B</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noFill/>
                  </a:tcPr>
                </a:tc>
                <a:tc>
                  <a:txBody>
                    <a:bodyPr/>
                    <a:lstStyle/>
                    <a:p>
                      <a:pPr algn="ctr" rtl="0" fontAlgn="ctr"/>
                      <a:r>
                        <a:rPr lang="en-US" sz="1000" b="1" i="0" u="none" strike="noStrike" dirty="0" smtClean="0">
                          <a:solidFill>
                            <a:srgbClr val="000000"/>
                          </a:solidFill>
                          <a:effectLst/>
                          <a:latin typeface="Arial"/>
                        </a:rPr>
                        <a:t>$8.2B</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$8.2B</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Report</a:t>
                      </a:r>
                      <a:r>
                        <a:rPr lang="en-US" sz="1000" b="0" i="0" u="none" strike="noStrike" baseline="0" dirty="0" smtClean="0">
                          <a:solidFill>
                            <a:srgbClr val="000000"/>
                          </a:solidFill>
                          <a:effectLst/>
                          <a:latin typeface="Arial"/>
                        </a:rPr>
                        <a:t> in Dec</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lumMod val="95000"/>
                      </a:schemeClr>
                    </a:solidFill>
                  </a:tcPr>
                </a:tc>
              </a:tr>
              <a:tr h="179997">
                <a:tc rowSpan="6">
                  <a:txBody>
                    <a:bodyPr/>
                    <a:lstStyle/>
                    <a:p>
                      <a:pPr marL="18288" algn="l" rtl="0" fontAlgn="ctr"/>
                      <a:r>
                        <a:rPr lang="en-US" sz="1000" b="1" i="0" u="none" strike="noStrike" dirty="0">
                          <a:solidFill>
                            <a:srgbClr val="000000"/>
                          </a:solidFill>
                          <a:effectLst/>
                          <a:latin typeface="Arial"/>
                        </a:rPr>
                        <a:t>Liquidity / Funding</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b"/>
                      <a:r>
                        <a:rPr lang="en-US" sz="1000" b="0" i="0" u="none" strike="noStrike" dirty="0">
                          <a:solidFill>
                            <a:srgbClr val="000000"/>
                          </a:solidFill>
                          <a:effectLst/>
                          <a:latin typeface="Arial"/>
                        </a:rPr>
                        <a:t>*Stressed Survival Period (days)</a:t>
                      </a:r>
                      <a:r>
                        <a:rPr lang="en-US" sz="1000" b="0" i="0" u="none" strike="noStrike" baseline="30000" dirty="0">
                          <a:solidFill>
                            <a:srgbClr val="000000"/>
                          </a:solidFill>
                          <a:effectLst/>
                          <a:latin typeface="Arial"/>
                        </a:rPr>
                        <a:t> </a:t>
                      </a:r>
                      <a:r>
                        <a:rPr lang="en-US" sz="1000" b="0" i="0" u="none" strike="noStrike" baseline="30000" dirty="0" smtClean="0">
                          <a:solidFill>
                            <a:srgbClr val="000000"/>
                          </a:solidFill>
                          <a:effectLst/>
                          <a:latin typeface="Arial"/>
                        </a:rPr>
                        <a:t>6</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75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45</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1" i="0" u="none" strike="noStrike" dirty="0">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fontAlgn="ctr" latinLnBrk="0" hangingPunct="1">
                        <a:spcBef>
                          <a:spcPts val="0"/>
                        </a:spcBef>
                        <a:spcAft>
                          <a:spcPts val="0"/>
                        </a:spcAft>
                      </a:pPr>
                      <a:r>
                        <a:rPr lang="en-US" sz="1000" b="1" i="0" u="none" strike="noStrike" kern="1200" baseline="0" dirty="0" smtClean="0">
                          <a:solidFill>
                            <a:srgbClr val="000000"/>
                          </a:solidFill>
                          <a:effectLst/>
                          <a:latin typeface="Arial" panose="020B0604020202020204" pitchFamily="34" charset="0"/>
                          <a:ea typeface="+mn-ea"/>
                          <a:cs typeface="Arial" panose="020B0604020202020204" pitchFamily="34" charset="0"/>
                        </a:rPr>
                        <a:t>89 days</a:t>
                      </a:r>
                      <a:endParaRPr lang="en-US" sz="1000" b="1" i="0" u="none" strike="noStrike" kern="1200" baseline="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a:spcBef>
                          <a:spcPts val="0"/>
                        </a:spcBef>
                        <a:spcAft>
                          <a:spcPts val="0"/>
                        </a:spcAft>
                      </a:pPr>
                      <a:r>
                        <a:rPr lang="en-US" sz="10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89 days</a:t>
                      </a:r>
                      <a:r>
                        <a:rPr lang="en-US" sz="1000" b="0" i="0" u="none" strike="noStrike" kern="1200" baseline="30000" dirty="0">
                          <a:solidFill>
                            <a:srgbClr val="000000"/>
                          </a:solidFill>
                          <a:effectLst/>
                          <a:latin typeface="Arial"/>
                          <a:ea typeface="+mn-ea"/>
                          <a:cs typeface="+mn-cs"/>
                        </a:rPr>
                        <a:t> </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Arial"/>
                          <a:ea typeface="+mn-ea"/>
                          <a:cs typeface="+mn-cs"/>
                        </a:rPr>
                        <a:t>59</a:t>
                      </a:r>
                      <a:r>
                        <a:rPr lang="en-US" sz="1000" b="0" i="0" u="none" strike="noStrike" kern="1200" baseline="0" dirty="0" smtClean="0">
                          <a:solidFill>
                            <a:srgbClr val="000000"/>
                          </a:solidFill>
                          <a:effectLst/>
                          <a:latin typeface="Arial"/>
                          <a:ea typeface="+mn-ea"/>
                          <a:cs typeface="+mn-cs"/>
                        </a:rPr>
                        <a:t> days</a:t>
                      </a:r>
                      <a:endParaRPr lang="en-US" sz="1000" b="0" i="0" u="none" strike="noStrike" dirty="0" smtClean="0">
                        <a:solidFill>
                          <a:srgbClr val="000000"/>
                        </a:solidFill>
                        <a:effectLst/>
                        <a:latin typeface="Arial"/>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FFCC"/>
                    </a:solidFill>
                  </a:tcPr>
                </a:tc>
              </a:tr>
              <a:tr h="179997">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*Liquidity Coverage Ratio – </a:t>
                      </a:r>
                      <a:r>
                        <a:rPr lang="en-US" sz="1000" b="0" i="0" u="none" strike="noStrike" dirty="0" smtClean="0">
                          <a:solidFill>
                            <a:srgbClr val="000000"/>
                          </a:solidFill>
                          <a:effectLst/>
                          <a:latin typeface="Arial"/>
                        </a:rPr>
                        <a:t>EUR</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110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000" b="1" i="0" u="none" strike="noStrike" kern="1200" dirty="0">
                          <a:solidFill>
                            <a:srgbClr val="000000"/>
                          </a:solidFill>
                          <a:effectLst/>
                          <a:latin typeface="Arial"/>
                          <a:ea typeface="+mn-ea"/>
                          <a:cs typeface="+mn-cs"/>
                        </a:rPr>
                        <a:t>153%</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149%</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142%</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79997">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*Liquidity Coverage Ratio Modified  – </a:t>
                      </a:r>
                      <a:r>
                        <a:rPr lang="en-US" sz="1000" b="0" i="0" u="none" strike="noStrike" dirty="0" smtClean="0">
                          <a:solidFill>
                            <a:srgbClr val="000000"/>
                          </a:solidFill>
                          <a:effectLst/>
                          <a:latin typeface="Arial"/>
                        </a:rPr>
                        <a:t>US</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110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000" b="1" i="0" u="none" strike="noStrike" kern="1200" dirty="0">
                          <a:solidFill>
                            <a:srgbClr val="000000"/>
                          </a:solidFill>
                          <a:effectLst/>
                          <a:latin typeface="Arial"/>
                          <a:ea typeface="+mn-ea"/>
                          <a:cs typeface="+mn-cs"/>
                        </a:rPr>
                        <a:t>185%</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182%</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185%</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79997">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*Structural Funding Ratio (%)</a:t>
                      </a:r>
                      <a:r>
                        <a:rPr lang="en-US" sz="1000" b="0" i="0" u="none" strike="noStrike" baseline="30000" dirty="0">
                          <a:solidFill>
                            <a:srgbClr val="000000"/>
                          </a:solidFill>
                          <a:effectLst/>
                          <a:latin typeface="Arial"/>
                        </a:rPr>
                        <a:t> </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103</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000" b="1" i="0" u="none" strike="noStrike" kern="1200" dirty="0">
                          <a:solidFill>
                            <a:srgbClr val="000000"/>
                          </a:solidFill>
                          <a:effectLst/>
                          <a:latin typeface="Arial"/>
                          <a:ea typeface="+mn-ea"/>
                          <a:cs typeface="+mn-cs"/>
                        </a:rPr>
                        <a:t>112%</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111%</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110%</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20402">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Liquidity Horizon - Wholesale </a:t>
                      </a:r>
                      <a:r>
                        <a:rPr lang="en-US" sz="1000" b="0" i="0" u="none" strike="noStrike" dirty="0" smtClean="0">
                          <a:solidFill>
                            <a:srgbClr val="000000"/>
                          </a:solidFill>
                          <a:effectLst/>
                          <a:latin typeface="Arial"/>
                        </a:rPr>
                        <a:t>Scenario</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 </a:t>
                      </a:r>
                      <a:r>
                        <a:rPr lang="en-US" sz="900" b="0" i="0" u="none" strike="noStrike" dirty="0">
                          <a:solidFill>
                            <a:srgbClr val="000000"/>
                          </a:solidFill>
                          <a:effectLst/>
                          <a:latin typeface="Arial"/>
                        </a:rPr>
                        <a:t>(P/O)</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12 </a:t>
                      </a:r>
                      <a:r>
                        <a:rPr lang="en-US" sz="1000" b="0" i="0" u="none" strike="noStrike" dirty="0">
                          <a:solidFill>
                            <a:srgbClr val="000000"/>
                          </a:solidFill>
                          <a:effectLst/>
                          <a:latin typeface="Arial"/>
                        </a:rPr>
                        <a:t>Mo</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6  </a:t>
                      </a:r>
                      <a:r>
                        <a:rPr lang="en-US" sz="1000" b="0" i="0" u="none" strike="noStrike" dirty="0">
                          <a:solidFill>
                            <a:srgbClr val="000000"/>
                          </a:solidFill>
                          <a:effectLst/>
                          <a:latin typeface="Arial"/>
                        </a:rPr>
                        <a:t>Mo</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000" b="1" i="0" u="none" strike="noStrike" kern="1200" dirty="0">
                          <a:solidFill>
                            <a:srgbClr val="000000"/>
                          </a:solidFill>
                          <a:effectLst/>
                          <a:latin typeface="Arial"/>
                          <a:ea typeface="+mn-ea"/>
                          <a:cs typeface="+mn-cs"/>
                        </a:rPr>
                        <a:t>101 Mo</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105 Mo</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105</a:t>
                      </a:r>
                      <a:r>
                        <a:rPr lang="en-US" sz="1000" b="0" i="0" u="none" strike="noStrike" kern="1200" baseline="0" dirty="0" smtClean="0">
                          <a:solidFill>
                            <a:srgbClr val="000000"/>
                          </a:solidFill>
                          <a:effectLst/>
                          <a:latin typeface="Arial"/>
                          <a:ea typeface="+mn-ea"/>
                          <a:cs typeface="+mn-cs"/>
                        </a:rPr>
                        <a:t> Mo</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74893">
                <a:tc vMerge="1">
                  <a:txBody>
                    <a:bodyPr/>
                    <a:lstStyle/>
                    <a:p>
                      <a:endParaRPr lang="en-US"/>
                    </a:p>
                  </a:txBody>
                  <a:tcPr/>
                </a:tc>
                <a:tc>
                  <a:txBody>
                    <a:bodyPr/>
                    <a:lstStyle/>
                    <a:p>
                      <a:pPr marL="27432" algn="l" rtl="0" fontAlgn="b"/>
                      <a:r>
                        <a:rPr lang="en-US" sz="1000" b="0" i="0" u="none" strike="noStrike" dirty="0">
                          <a:solidFill>
                            <a:srgbClr val="000000"/>
                          </a:solidFill>
                          <a:effectLst/>
                          <a:latin typeface="Arial"/>
                        </a:rPr>
                        <a:t>*Asset Encumbrance (%)</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 </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55</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60</a:t>
                      </a:r>
                      <a:r>
                        <a:rPr lang="en-US" sz="1000" b="0" i="0" u="none" strike="noStrike" dirty="0">
                          <a:solidFill>
                            <a:srgbClr val="000000"/>
                          </a:solidFill>
                          <a:effectLst/>
                          <a:latin typeface="Arial"/>
                        </a:rPr>
                        <a:t>%</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a:spcBef>
                          <a:spcPts val="0"/>
                        </a:spcBef>
                        <a:spcAft>
                          <a:spcPts val="0"/>
                        </a:spcAft>
                      </a:pPr>
                      <a:r>
                        <a:rPr lang="en-US" sz="1000" b="1" i="0" u="none" strike="noStrike" kern="1200" dirty="0">
                          <a:solidFill>
                            <a:srgbClr val="000000"/>
                          </a:solidFill>
                          <a:effectLst/>
                          <a:latin typeface="Arial"/>
                          <a:ea typeface="+mn-ea"/>
                          <a:cs typeface="+mn-cs"/>
                        </a:rPr>
                        <a:t>40%</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40%</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42%</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79997">
                <a:tc rowSpan="2">
                  <a:txBody>
                    <a:bodyPr/>
                    <a:lstStyle/>
                    <a:p>
                      <a:pPr marL="18288" algn="l" rtl="0" fontAlgn="ctr"/>
                      <a:r>
                        <a:rPr lang="en-US" sz="1000" b="1" i="0" u="none" strike="noStrike">
                          <a:solidFill>
                            <a:srgbClr val="000000"/>
                          </a:solidFill>
                          <a:effectLst/>
                          <a:latin typeface="Arial"/>
                        </a:rPr>
                        <a:t>Interest rate</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a:rPr>
                        <a:t>*NII Sensitivity(+/- </a:t>
                      </a:r>
                      <a:r>
                        <a:rPr lang="en-US" sz="1000" b="0" i="0" u="none" strike="noStrike" dirty="0" smtClean="0">
                          <a:solidFill>
                            <a:srgbClr val="000000"/>
                          </a:solidFill>
                          <a:effectLst/>
                          <a:latin typeface="Arial"/>
                        </a:rPr>
                        <a:t>100bps)</a:t>
                      </a:r>
                      <a:r>
                        <a:rPr lang="en-US" sz="1000" b="0" i="0" u="none" strike="noStrike" baseline="30000" dirty="0" smtClean="0">
                          <a:solidFill>
                            <a:srgbClr val="000000"/>
                          </a:solidFill>
                          <a:effectLst/>
                          <a:latin typeface="Arial"/>
                        </a:rPr>
                        <a:t>7</a:t>
                      </a:r>
                      <a:endParaRPr lang="en-US" sz="1000" b="0" i="0" u="none" strike="noStrike" dirty="0" smtClean="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4.5%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latinLnBrk="0" hangingPunct="1">
                        <a:spcBef>
                          <a:spcPts val="0"/>
                        </a:spcBef>
                        <a:spcAft>
                          <a:spcPts val="0"/>
                        </a:spcAft>
                      </a:pPr>
                      <a:r>
                        <a:rPr lang="en-US" sz="1000" b="1" i="0" u="none" strike="noStrike" kern="1200" dirty="0">
                          <a:solidFill>
                            <a:srgbClr val="000000"/>
                          </a:solidFill>
                          <a:effectLst/>
                          <a:latin typeface="Arial"/>
                          <a:ea typeface="+mn-ea"/>
                          <a:cs typeface="+mn-cs"/>
                        </a:rPr>
                        <a:t>-</a:t>
                      </a:r>
                      <a:r>
                        <a:rPr lang="en-US" sz="1000" b="1" i="0" u="none" strike="noStrike" kern="1200" dirty="0" smtClean="0">
                          <a:solidFill>
                            <a:srgbClr val="000000"/>
                          </a:solidFill>
                          <a:effectLst/>
                          <a:latin typeface="Arial"/>
                          <a:ea typeface="+mn-ea"/>
                          <a:cs typeface="+mn-cs"/>
                        </a:rPr>
                        <a:t>2.2%</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a:t>
                      </a: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2.1%</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-2.5%</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11109">
                <a:tc vMerge="1">
                  <a:txBody>
                    <a:bodyPr/>
                    <a:lstStyle/>
                    <a:p>
                      <a:endParaRPr lang="en-US"/>
                    </a:p>
                  </a:txBody>
                  <a:tcPr/>
                </a:tc>
                <a:tc>
                  <a:txBody>
                    <a:bodyPr/>
                    <a:lstStyle/>
                    <a:p>
                      <a:pPr marL="27432" marR="0" indent="0" algn="l" defTabSz="4572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Arial"/>
                        </a:rPr>
                        <a:t>*MVE Sensitivity(+/- </a:t>
                      </a:r>
                      <a:r>
                        <a:rPr lang="en-US" sz="1000" b="0" i="0" u="none" strike="noStrike" dirty="0" smtClean="0">
                          <a:solidFill>
                            <a:srgbClr val="000000"/>
                          </a:solidFill>
                          <a:effectLst/>
                          <a:latin typeface="Arial"/>
                        </a:rPr>
                        <a:t>100bps)</a:t>
                      </a:r>
                      <a:r>
                        <a:rPr lang="en-US" sz="1000" b="0" i="0" u="none" strike="noStrike" baseline="30000" dirty="0" smtClean="0">
                          <a:solidFill>
                            <a:srgbClr val="000000"/>
                          </a:solidFill>
                          <a:effectLst/>
                          <a:latin typeface="Arial"/>
                        </a:rPr>
                        <a:t>7</a:t>
                      </a:r>
                      <a:endParaRPr lang="en-US" sz="1000" b="0" i="0" u="none" strike="noStrike" dirty="0" smtClean="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6.5%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&lt;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7.5%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latinLnBrk="0" hangingPunct="1">
                        <a:spcBef>
                          <a:spcPts val="0"/>
                        </a:spcBef>
                        <a:spcAft>
                          <a:spcPts val="0"/>
                        </a:spcAft>
                      </a:pPr>
                      <a:r>
                        <a:rPr lang="en-US" sz="1000" b="1" i="0" u="none" strike="noStrike" kern="1200" dirty="0">
                          <a:solidFill>
                            <a:srgbClr val="000000"/>
                          </a:solidFill>
                          <a:effectLst/>
                          <a:latin typeface="Arial"/>
                          <a:ea typeface="+mn-ea"/>
                          <a:cs typeface="+mn-cs"/>
                        </a:rPr>
                        <a:t>-</a:t>
                      </a:r>
                      <a:r>
                        <a:rPr lang="en-US" sz="1000" b="1" i="0" u="none" strike="noStrike" kern="1200" dirty="0" smtClean="0">
                          <a:solidFill>
                            <a:srgbClr val="000000"/>
                          </a:solidFill>
                          <a:effectLst/>
                          <a:latin typeface="Arial"/>
                          <a:ea typeface="+mn-ea"/>
                          <a:cs typeface="+mn-cs"/>
                        </a:rPr>
                        <a:t>1.1%</a:t>
                      </a:r>
                      <a:endParaRPr lang="en-US" sz="1000" b="1"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a:t>
                      </a: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1.2%</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a:ea typeface="+mn-ea"/>
                          <a:cs typeface="+mn-cs"/>
                        </a:rPr>
                        <a:t>-1.9%</a:t>
                      </a:r>
                      <a:endParaRPr lang="en-US" sz="1000" b="0" i="0" u="none" strike="noStrike" kern="1200" dirty="0">
                        <a:solidFill>
                          <a:srgbClr val="000000"/>
                        </a:solidFill>
                        <a:effectLst/>
                        <a:latin typeface="Arial"/>
                        <a:ea typeface="+mn-ea"/>
                        <a:cs typeface="+mn-cs"/>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79997">
                <a:tc>
                  <a:txBody>
                    <a:bodyPr/>
                    <a:lstStyle/>
                    <a:p>
                      <a:pPr marL="18288" algn="l" rtl="0" fontAlgn="ctr"/>
                      <a:r>
                        <a:rPr lang="en-US" sz="1000" b="1" i="0" u="none" strike="noStrike">
                          <a:solidFill>
                            <a:srgbClr val="000000"/>
                          </a:solidFill>
                          <a:effectLst/>
                          <a:latin typeface="Arial"/>
                        </a:rPr>
                        <a:t>MTM</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Mark-to-Market Value at Risk (</a:t>
                      </a:r>
                      <a:r>
                        <a:rPr lang="en-US" sz="1000" b="0" i="0" u="none" strike="noStrike" dirty="0" err="1">
                          <a:solidFill>
                            <a:srgbClr val="000000"/>
                          </a:solidFill>
                          <a:effectLst/>
                          <a:latin typeface="Arial"/>
                        </a:rPr>
                        <a:t>VaR</a:t>
                      </a: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7.0M</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9.0M</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marL="0" marR="0" algn="ctr" defTabSz="457200" rtl="0" eaLnBrk="1" latinLnBrk="0" hangingPunct="1">
                        <a:spcBef>
                          <a:spcPts val="0"/>
                        </a:spcBef>
                        <a:spcAft>
                          <a:spcPts val="0"/>
                        </a:spcAft>
                      </a:pPr>
                      <a:r>
                        <a:rPr lang="en-US" sz="1000" b="1" i="0" u="none" strike="noStrike" kern="1200" dirty="0">
                          <a:solidFill>
                            <a:srgbClr val="000000"/>
                          </a:solidFill>
                          <a:effectLst/>
                          <a:latin typeface="Arial"/>
                          <a:ea typeface="+mn-ea"/>
                          <a:cs typeface="+mn-cs"/>
                        </a:rPr>
                        <a:t>$2.6M</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$2.7M</a:t>
                      </a: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marL="0" marR="0" algn="ctr" defTabSz="457200" rtl="0" eaLnBrk="1" fontAlgn="ctr" latinLnBrk="0" hangingPunct="1">
                        <a:spcBef>
                          <a:spcPts val="0"/>
                        </a:spcBef>
                        <a:spcAft>
                          <a:spcPts val="0"/>
                        </a:spcAft>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$2.6M</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68580" marR="6858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205209">
                <a:tc>
                  <a:txBody>
                    <a:bodyPr/>
                    <a:lstStyle/>
                    <a:p>
                      <a:pPr marL="18288" algn="l" rtl="0" fontAlgn="ctr"/>
                      <a:r>
                        <a:rPr lang="en-US" sz="1000" b="1" i="0" u="none" strike="noStrike">
                          <a:solidFill>
                            <a:srgbClr val="000000"/>
                          </a:solidFill>
                          <a:effectLst/>
                          <a:latin typeface="Arial"/>
                        </a:rPr>
                        <a:t>Model</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b"/>
                      <a:r>
                        <a:rPr lang="en-US" sz="1000" b="0" i="0" u="none" strike="noStrike" dirty="0">
                          <a:solidFill>
                            <a:srgbClr val="000000"/>
                          </a:solidFill>
                          <a:effectLst/>
                          <a:latin typeface="Arial"/>
                        </a:rPr>
                        <a:t>Legacy T1 Models in Production w/o </a:t>
                      </a:r>
                      <a:r>
                        <a:rPr lang="en-US" sz="1000" b="0" i="0" u="none" strike="noStrike" dirty="0" smtClean="0">
                          <a:solidFill>
                            <a:srgbClr val="000000"/>
                          </a:solidFill>
                          <a:effectLst/>
                          <a:latin typeface="Arial"/>
                        </a:rPr>
                        <a:t>Appt.</a:t>
                      </a:r>
                      <a:r>
                        <a:rPr lang="en-US" sz="1000" b="0" i="0" u="none" strike="noStrike" baseline="0" dirty="0" smtClean="0">
                          <a:solidFill>
                            <a:srgbClr val="000000"/>
                          </a:solidFill>
                          <a:effectLst/>
                          <a:latin typeface="Arial"/>
                        </a:rPr>
                        <a:t> A</a:t>
                      </a:r>
                      <a:r>
                        <a:rPr lang="en-US" sz="1000" b="0" i="0" u="none" strike="noStrike" dirty="0" smtClean="0">
                          <a:solidFill>
                            <a:srgbClr val="000000"/>
                          </a:solidFill>
                          <a:effectLst/>
                          <a:latin typeface="Arial"/>
                        </a:rPr>
                        <a:t>pproval</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N/A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smtClean="0">
                          <a:solidFill>
                            <a:srgbClr val="000000"/>
                          </a:solidFill>
                          <a:effectLst/>
                          <a:latin typeface="Arial"/>
                        </a:rPr>
                        <a:t>4Q:46</a:t>
                      </a:r>
                      <a:endParaRPr lang="en-US" sz="1000" b="0" i="0" u="none" strike="noStrike" dirty="0">
                        <a:solidFill>
                          <a:srgbClr val="000000"/>
                        </a:solidFill>
                        <a:effectLst/>
                        <a:latin typeface="Arial"/>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9</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9</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18</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349785">
                <a:tc>
                  <a:txBody>
                    <a:bodyPr/>
                    <a:lstStyle/>
                    <a:p>
                      <a:pPr marL="18288" algn="l" rtl="0" fontAlgn="ctr"/>
                      <a:r>
                        <a:rPr lang="en-US" sz="1000" b="1" i="0" u="none" strike="noStrike" dirty="0">
                          <a:solidFill>
                            <a:srgbClr val="000000"/>
                          </a:solidFill>
                          <a:effectLst/>
                          <a:latin typeface="Arial"/>
                        </a:rPr>
                        <a:t>Compliance and Reputational</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Open MRIAs and other </a:t>
                      </a:r>
                      <a:r>
                        <a:rPr lang="en-US" sz="1000" b="0" i="0" u="none" strike="noStrike" dirty="0" smtClean="0">
                          <a:solidFill>
                            <a:srgbClr val="000000"/>
                          </a:solidFill>
                          <a:effectLst/>
                          <a:latin typeface="Arial"/>
                        </a:rPr>
                        <a:t>equiv. </a:t>
                      </a:r>
                      <a:r>
                        <a:rPr lang="en-US" sz="1000" b="0" i="0" u="none" strike="noStrike" dirty="0">
                          <a:solidFill>
                            <a:srgbClr val="000000"/>
                          </a:solidFill>
                          <a:effectLst/>
                          <a:latin typeface="Arial"/>
                        </a:rPr>
                        <a:t>matters requiring immediate attention</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a:rPr>
                        <a:t>N/A</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none" strike="noStrike" dirty="0">
                          <a:solidFill>
                            <a:srgbClr val="000000"/>
                          </a:solidFill>
                          <a:effectLst/>
                          <a:latin typeface="Arial"/>
                        </a:rPr>
                        <a:t>&gt;0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10</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D9D9"/>
                    </a:solidFill>
                  </a:tcPr>
                </a:tc>
                <a:tc>
                  <a:txBody>
                    <a:bodyPr/>
                    <a:lstStyle/>
                    <a:p>
                      <a:pPr algn="ctr" rtl="0" fontAlgn="ctr"/>
                      <a:r>
                        <a:rPr lang="en-US" sz="1000" b="0" i="0" u="none" strike="noStrike" dirty="0" smtClean="0">
                          <a:solidFill>
                            <a:srgbClr val="000000"/>
                          </a:solidFill>
                          <a:effectLst/>
                          <a:latin typeface="Arial"/>
                        </a:rPr>
                        <a:t>10</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D9D9"/>
                    </a:solidFill>
                  </a:tcPr>
                </a:tc>
                <a:tc>
                  <a:txBody>
                    <a:bodyPr/>
                    <a:lstStyle/>
                    <a:p>
                      <a:pPr algn="ctr" rtl="0" fontAlgn="ctr"/>
                      <a:r>
                        <a:rPr lang="en-US" sz="1000" b="0" i="0" u="none" strike="noStrike" dirty="0" smtClean="0">
                          <a:solidFill>
                            <a:srgbClr val="000000"/>
                          </a:solidFill>
                          <a:effectLst/>
                          <a:latin typeface="Arial"/>
                        </a:rPr>
                        <a:t>11</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FD9D9"/>
                    </a:solidFill>
                  </a:tcPr>
                </a:tc>
              </a:tr>
              <a:tr h="96509">
                <a:tc>
                  <a:txBody>
                    <a:bodyPr/>
                    <a:lstStyle/>
                    <a:p>
                      <a:pPr marL="18288"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endParaRPr lang="en-US" sz="600" b="0" i="0" u="none" strike="noStrike" dirty="0">
                        <a:solidFill>
                          <a:srgbClr val="000000"/>
                        </a:solidFill>
                        <a:effectLst/>
                        <a:latin typeface="Arial"/>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a:endParaRPr>
                    </a:p>
                  </a:txBody>
                  <a:tcPr marL="0" marR="0" marT="0" marB="0" anchor="ctr">
                    <a:lnL>
                      <a:noFill/>
                    </a:lnL>
                    <a:lnR>
                      <a:noFill/>
                    </a:lnR>
                    <a:lnT w="635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600" b="0" i="0" u="none" strike="noStrike">
                        <a:solidFill>
                          <a:srgbClr val="000000"/>
                        </a:solidFill>
                        <a:effectLst/>
                        <a:latin typeface="Calibri"/>
                      </a:endParaRPr>
                    </a:p>
                  </a:txBody>
                  <a:tcPr marL="0" marR="0" marT="0" marB="0" anchor="ctr">
                    <a:lnL>
                      <a:noFill/>
                    </a:lnL>
                    <a:lnR>
                      <a:noFill/>
                    </a:lnR>
                    <a:lnT>
                      <a:noFill/>
                    </a:lnT>
                    <a:lnB>
                      <a:noFill/>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fontAlgn="b"/>
                      <a:endParaRPr lang="en-US" sz="6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r>
              <a:tr h="349785">
                <a:tc>
                  <a:txBody>
                    <a:bodyPr/>
                    <a:lstStyle/>
                    <a:p>
                      <a:pPr marL="18288" algn="l" rtl="0" fontAlgn="ctr"/>
                      <a:r>
                        <a:rPr lang="en-US" sz="1000" b="1" i="0" u="none" strike="noStrike" dirty="0">
                          <a:solidFill>
                            <a:srgbClr val="FF0000"/>
                          </a:solidFill>
                          <a:effectLst/>
                          <a:latin typeface="Arial"/>
                        </a:rPr>
                        <a:t>Quarterly Metrics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Entity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a:t>
                      </a:r>
                      <a:endParaRPr lang="en-US" sz="1000" b="1" i="0" u="none" strike="noStrike" dirty="0" smtClean="0">
                        <a:solidFill>
                          <a:srgbClr val="000000"/>
                        </a:solidFill>
                        <a:effectLst/>
                        <a:latin typeface="Arial"/>
                      </a:endParaRPr>
                    </a:p>
                    <a:p>
                      <a:pPr algn="ctr" rtl="0" fontAlgn="ctr"/>
                      <a:r>
                        <a:rPr lang="en-US" sz="1000" b="1" i="0" u="none" strike="noStrike" dirty="0" smtClean="0">
                          <a:solidFill>
                            <a:srgbClr val="000000"/>
                          </a:solidFill>
                          <a:effectLst/>
                          <a:latin typeface="Arial"/>
                        </a:rPr>
                        <a:t>Limit</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a:solidFill>
                            <a:srgbClr val="FFFFFF"/>
                          </a:solidFill>
                          <a:effectLst/>
                          <a:latin typeface="Arial"/>
                        </a:rPr>
                        <a:t>Red limit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4</a:t>
                      </a:r>
                      <a:r>
                        <a:rPr lang="en-US" sz="1000" b="1" i="0" u="none" strike="noStrike" dirty="0" smtClean="0">
                          <a:solidFill>
                            <a:srgbClr val="000000"/>
                          </a:solidFill>
                          <a:effectLst/>
                          <a:latin typeface="Arial"/>
                        </a:rPr>
                        <a:t>Q </a:t>
                      </a:r>
                      <a:r>
                        <a:rPr lang="en-US" sz="1000" b="1" i="0" u="none" strike="noStrike" dirty="0">
                          <a:solidFill>
                            <a:srgbClr val="000000"/>
                          </a:solidFill>
                          <a:effectLst/>
                          <a:latin typeface="Arial"/>
                        </a:rPr>
                        <a:t>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lumMod val="85000"/>
                      </a:schemeClr>
                    </a:solidFill>
                  </a:tcPr>
                </a:tc>
                <a:tc>
                  <a:txBody>
                    <a:bodyPr/>
                    <a:lstStyle/>
                    <a:p>
                      <a:pPr algn="ctr" rtl="0" fontAlgn="ctr"/>
                      <a:r>
                        <a:rPr lang="en-US" sz="1000" b="1" i="0" u="none" strike="noStrike" dirty="0">
                          <a:solidFill>
                            <a:srgbClr val="000000"/>
                          </a:solidFill>
                          <a:effectLst/>
                          <a:latin typeface="Arial"/>
                        </a:rPr>
                        <a:t>3</a:t>
                      </a:r>
                      <a:r>
                        <a:rPr lang="en-US" sz="1000" b="1" i="0" u="none" strike="noStrike" dirty="0" smtClean="0">
                          <a:solidFill>
                            <a:srgbClr val="000000"/>
                          </a:solidFill>
                          <a:effectLst/>
                          <a:latin typeface="Arial"/>
                        </a:rPr>
                        <a:t>Q </a:t>
                      </a:r>
                      <a:r>
                        <a:rPr lang="en-US" sz="1000" b="1" i="0" u="none" strike="noStrike" dirty="0">
                          <a:solidFill>
                            <a:srgbClr val="000000"/>
                          </a:solidFill>
                          <a:effectLst/>
                          <a:latin typeface="Arial"/>
                        </a:rPr>
                        <a:t>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lumMod val="85000"/>
                      </a:schemeClr>
                    </a:solidFill>
                  </a:tcPr>
                </a:tc>
                <a:tc>
                  <a:txBody>
                    <a:bodyPr/>
                    <a:lstStyle/>
                    <a:p>
                      <a:pPr algn="ctr" rtl="0" fontAlgn="ctr"/>
                      <a:r>
                        <a:rPr lang="en-US" sz="1000" b="1" i="0" u="none" strike="noStrike" dirty="0">
                          <a:solidFill>
                            <a:srgbClr val="000000"/>
                          </a:solidFill>
                          <a:effectLst/>
                          <a:latin typeface="Arial"/>
                        </a:rPr>
                        <a:t>2Q 16</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chemeClr val="bg1">
                        <a:lumMod val="85000"/>
                      </a:schemeClr>
                    </a:solidFill>
                  </a:tcPr>
                </a:tc>
              </a:tr>
              <a:tr h="227732">
                <a:tc rowSpan="2">
                  <a:txBody>
                    <a:bodyPr/>
                    <a:lstStyle/>
                    <a:p>
                      <a:pPr marL="18288" algn="l" rtl="0" fontAlgn="ctr"/>
                      <a:r>
                        <a:rPr lang="en-US" sz="1000" b="1" i="0" u="none" strike="noStrike" dirty="0">
                          <a:solidFill>
                            <a:srgbClr val="000000"/>
                          </a:solidFill>
                          <a:effectLst/>
                          <a:latin typeface="Arial"/>
                        </a:rPr>
                        <a:t>Operational</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b"/>
                      <a:r>
                        <a:rPr lang="en-US" sz="1000" b="0" i="0" u="none" strike="noStrike" dirty="0">
                          <a:solidFill>
                            <a:srgbClr val="000000"/>
                          </a:solidFill>
                          <a:effectLst/>
                          <a:latin typeface="Arial"/>
                        </a:rPr>
                        <a:t>*Gross Operational Risk Losses / Gross </a:t>
                      </a:r>
                      <a:r>
                        <a:rPr lang="en-US" sz="1000" b="0" i="0" u="none" strike="noStrike" dirty="0" smtClean="0">
                          <a:solidFill>
                            <a:srgbClr val="000000"/>
                          </a:solidFill>
                          <a:effectLst/>
                          <a:latin typeface="Arial"/>
                        </a:rPr>
                        <a:t>Margin</a:t>
                      </a:r>
                      <a:r>
                        <a:rPr lang="en-US" sz="1000" b="0" i="0" u="none" strike="noStrike" baseline="30000" dirty="0" smtClean="0">
                          <a:solidFill>
                            <a:srgbClr val="000000"/>
                          </a:solidFill>
                          <a:effectLst/>
                          <a:latin typeface="Arial"/>
                        </a:rPr>
                        <a:t>4</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1.5</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2.0</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dirty="0">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smtClean="0">
                          <a:solidFill>
                            <a:srgbClr val="000000"/>
                          </a:solidFill>
                          <a:effectLst/>
                          <a:latin typeface="Arial"/>
                        </a:rPr>
                        <a:t>0.79%</a:t>
                      </a:r>
                      <a:endParaRPr lang="en-US" sz="1000" b="1"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1.36%</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smtClean="0">
                          <a:solidFill>
                            <a:srgbClr val="000000"/>
                          </a:solidFill>
                          <a:effectLst/>
                          <a:latin typeface="Arial"/>
                        </a:rPr>
                        <a:t>1.13%</a:t>
                      </a:r>
                      <a:r>
                        <a:rPr lang="en-US" sz="1000" b="1" i="0" u="none" strike="noStrike" baseline="30000" dirty="0" smtClean="0">
                          <a:solidFill>
                            <a:srgbClr val="000000"/>
                          </a:solidFill>
                          <a:effectLst/>
                          <a:latin typeface="Arial"/>
                        </a:rPr>
                        <a:t>5</a:t>
                      </a:r>
                      <a:endParaRPr lang="en-US" sz="1000" b="0" i="0" u="none" strike="noStrike" dirty="0">
                        <a:solidFill>
                          <a:srgbClr val="000000"/>
                        </a:solidFill>
                        <a:effectLst/>
                        <a:latin typeface="Arial"/>
                      </a:endParaRP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89998">
                <a:tc vMerge="1">
                  <a:txBody>
                    <a:bodyPr/>
                    <a:lstStyle/>
                    <a:p>
                      <a:endParaRPr lang="en-US"/>
                    </a:p>
                  </a:txBody>
                  <a:tcPr/>
                </a:tc>
                <a:tc>
                  <a:txBody>
                    <a:bodyPr/>
                    <a:lstStyle/>
                    <a:p>
                      <a:pPr marL="45720" algn="l" rtl="0" fontAlgn="b"/>
                      <a:r>
                        <a:rPr lang="en-US" sz="1000" b="0" i="0" u="none" strike="noStrike" dirty="0" smtClean="0">
                          <a:solidFill>
                            <a:srgbClr val="000000"/>
                          </a:solidFill>
                          <a:effectLst/>
                          <a:latin typeface="Arial"/>
                        </a:rPr>
                        <a:t>Material </a:t>
                      </a:r>
                      <a:r>
                        <a:rPr lang="en-US" sz="1000" b="0" i="0" u="none" strike="noStrike" dirty="0">
                          <a:solidFill>
                            <a:srgbClr val="000000"/>
                          </a:solidFill>
                          <a:effectLst/>
                          <a:latin typeface="Arial"/>
                        </a:rPr>
                        <a:t>Operational Risk </a:t>
                      </a:r>
                      <a:r>
                        <a:rPr lang="en-US" sz="1000" b="0" i="0" u="none" strike="noStrike" dirty="0" smtClean="0">
                          <a:solidFill>
                            <a:srgbClr val="000000"/>
                          </a:solidFill>
                          <a:effectLst/>
                          <a:latin typeface="Arial"/>
                        </a:rPr>
                        <a:t>Events</a:t>
                      </a:r>
                      <a:r>
                        <a:rPr lang="en-US" sz="1000" b="0" i="0" u="none" strike="noStrike" baseline="30000" dirty="0" smtClean="0">
                          <a:solidFill>
                            <a:srgbClr val="000000"/>
                          </a:solidFill>
                          <a:effectLst/>
                          <a:latin typeface="Arial"/>
                        </a:rPr>
                        <a:t>3,4</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9</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11</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3</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3</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c>
                  <a:txBody>
                    <a:bodyPr/>
                    <a:lstStyle/>
                    <a:p>
                      <a:pPr algn="ctr" rtl="0" fontAlgn="ctr"/>
                      <a:r>
                        <a:rPr lang="en-US" sz="1000" b="0" i="0" u="none" strike="noStrike" dirty="0">
                          <a:solidFill>
                            <a:srgbClr val="000000"/>
                          </a:solidFill>
                          <a:effectLst/>
                          <a:latin typeface="Arial"/>
                        </a:rPr>
                        <a:t>4</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E8F6E6"/>
                    </a:solidFill>
                  </a:tcPr>
                </a:tc>
              </a:tr>
              <a:tr h="107570">
                <a:tc>
                  <a:txBody>
                    <a:bodyPr/>
                    <a:lstStyle/>
                    <a:p>
                      <a:pPr marL="18288"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endParaRPr lang="en-US" sz="700" b="0" i="0" u="none" strike="noStrike">
                        <a:solidFill>
                          <a:srgbClr val="000000"/>
                        </a:solidFill>
                        <a:effectLst/>
                        <a:latin typeface="Calibri"/>
                      </a:endParaRPr>
                    </a:p>
                  </a:txBody>
                  <a:tcPr marL="0" marR="0" marT="0" marB="0" anchor="ctr">
                    <a:lnL>
                      <a:noFill/>
                    </a:lnL>
                    <a:lnR>
                      <a:noFill/>
                    </a:lnR>
                    <a:lnT>
                      <a:noFill/>
                    </a:lnT>
                    <a:lnB>
                      <a:noFill/>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a:endParaRPr>
                    </a:p>
                  </a:txBody>
                  <a:tcPr marL="0" marR="0" marT="0" marB="0" anchor="ctr">
                    <a:lnL>
                      <a:noFill/>
                    </a:lnL>
                    <a:lnR>
                      <a:noFill/>
                    </a:lnR>
                    <a:lnT w="6350" cap="flat" cmpd="sng" algn="ctr">
                      <a:solidFill>
                        <a:srgbClr val="A6A6A6"/>
                      </a:solidFill>
                      <a:prstDash val="solid"/>
                      <a:round/>
                      <a:headEnd type="none" w="med" len="med"/>
                      <a:tailEnd type="none" w="med" len="med"/>
                    </a:lnT>
                    <a:lnB w="12700" cap="flat" cmpd="sng" algn="ctr">
                      <a:noFill/>
                      <a:prstDash val="solid"/>
                      <a:round/>
                      <a:headEnd type="none" w="med" len="med"/>
                      <a:tailEnd type="none" w="med" len="med"/>
                    </a:lnB>
                  </a:tcPr>
                </a:tc>
              </a:tr>
              <a:tr h="300123">
                <a:tc>
                  <a:txBody>
                    <a:bodyPr/>
                    <a:lstStyle/>
                    <a:p>
                      <a:pPr marL="18288" algn="l" rtl="0" fontAlgn="ctr"/>
                      <a:r>
                        <a:rPr lang="en-US" sz="1000" b="1" i="0" u="none" strike="noStrike" dirty="0">
                          <a:solidFill>
                            <a:srgbClr val="FF0000"/>
                          </a:solidFill>
                          <a:effectLst/>
                          <a:latin typeface="Arial"/>
                        </a:rPr>
                        <a:t>Annual Metrics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Metric</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Entity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a:txBody>
                    <a:bodyPr/>
                    <a:lstStyle/>
                    <a:p>
                      <a:pPr algn="ctr" rtl="0" fontAlgn="ctr"/>
                      <a:r>
                        <a:rPr lang="en-US" sz="1000" b="1" i="0" u="none" strike="noStrike" dirty="0">
                          <a:solidFill>
                            <a:srgbClr val="000000"/>
                          </a:solidFill>
                          <a:effectLst/>
                          <a:latin typeface="Arial"/>
                        </a:rPr>
                        <a:t>Amber </a:t>
                      </a:r>
                      <a:endParaRPr lang="en-US" sz="1000" b="1" i="0" u="none" strike="noStrike" dirty="0" smtClean="0">
                        <a:solidFill>
                          <a:srgbClr val="000000"/>
                        </a:solidFill>
                        <a:effectLst/>
                        <a:latin typeface="Arial"/>
                      </a:endParaRPr>
                    </a:p>
                    <a:p>
                      <a:pPr algn="ctr" rtl="0" fontAlgn="ctr"/>
                      <a:r>
                        <a:rPr lang="en-US" sz="1000" b="1" i="0" u="none" strike="noStrike" dirty="0" smtClean="0">
                          <a:solidFill>
                            <a:srgbClr val="000000"/>
                          </a:solidFill>
                          <a:effectLst/>
                          <a:latin typeface="Arial"/>
                        </a:rPr>
                        <a:t>limit</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rtl="0" fontAlgn="ctr"/>
                      <a:r>
                        <a:rPr lang="en-US" sz="1000" b="1" i="0" u="none" strike="noStrike" dirty="0">
                          <a:solidFill>
                            <a:srgbClr val="FFFFFF"/>
                          </a:solidFill>
                          <a:effectLst/>
                          <a:latin typeface="Arial"/>
                        </a:rPr>
                        <a:t>Red limit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rtl="0" fontAlgn="ctr"/>
                      <a:endParaRPr lang="en-US" sz="1000" b="1" i="0" u="none" strike="noStrike">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Mar-16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algn="ctr" defTabSz="457200" rtl="0" eaLnBrk="1" fontAlgn="ctr" latinLnBrk="0" hangingPunct="1"/>
                      <a:endParaRPr lang="en-US" sz="1000" b="1" i="0" u="none" strike="noStrike" kern="1200" dirty="0">
                        <a:solidFill>
                          <a:srgbClr val="000000"/>
                        </a:solidFill>
                        <a:effectLst/>
                        <a:latin typeface="Arial"/>
                        <a:ea typeface="+mn-ea"/>
                        <a:cs typeface="+mn-cs"/>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endParaRPr lang="en-US" sz="1000" b="1" i="0" u="none" strike="noStrike" dirty="0">
                        <a:solidFill>
                          <a:srgbClr val="000000"/>
                        </a:solidFill>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0111">
                <a:tc rowSpan="2">
                  <a:txBody>
                    <a:bodyPr/>
                    <a:lstStyle/>
                    <a:p>
                      <a:pPr marL="18288" algn="l" rtl="0" fontAlgn="ctr"/>
                      <a:r>
                        <a:rPr lang="en-US" sz="1000" b="1" i="0" u="none" strike="noStrike" dirty="0">
                          <a:solidFill>
                            <a:srgbClr val="000000"/>
                          </a:solidFill>
                          <a:effectLst/>
                          <a:latin typeface="Arial"/>
                        </a:rPr>
                        <a:t>Capital </a:t>
                      </a:r>
                      <a:endParaRPr lang="en-US" sz="1000" b="1" i="0" u="none" strike="noStrike" dirty="0" smtClean="0">
                        <a:solidFill>
                          <a:srgbClr val="000000"/>
                        </a:solidFill>
                        <a:effectLst/>
                        <a:latin typeface="Arial"/>
                      </a:endParaRPr>
                    </a:p>
                    <a:p>
                      <a:pPr marL="18288" algn="l" rtl="0" fontAlgn="ctr"/>
                      <a:r>
                        <a:rPr lang="en-US" sz="1000" b="1" i="0" u="none" strike="noStrike" dirty="0" smtClean="0">
                          <a:solidFill>
                            <a:srgbClr val="000000"/>
                          </a:solidFill>
                          <a:effectLst/>
                          <a:latin typeface="Arial"/>
                        </a:rPr>
                        <a:t>adequacy</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PPNR Impairment (CCAR 9Q</a:t>
                      </a: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5,639M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5,861M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$4,913M</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endParaRPr lang="en-US" sz="1000" b="1" i="0" u="none" strike="noStrike" kern="1200" dirty="0">
                        <a:solidFill>
                          <a:srgbClr val="000000"/>
                        </a:solidFill>
                        <a:effectLst/>
                        <a:latin typeface="Arial"/>
                        <a:ea typeface="+mn-ea"/>
                        <a:cs typeface="+mn-cs"/>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endParaRPr lang="en-US" sz="1000" b="1" i="0" u="none" strike="noStrike" dirty="0">
                        <a:solidFill>
                          <a:srgbClr val="000000"/>
                        </a:solidFill>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0111">
                <a:tc vMerge="1">
                  <a:txBody>
                    <a:bodyPr/>
                    <a:lstStyle/>
                    <a:p>
                      <a:endParaRPr lang="en-US"/>
                    </a:p>
                  </a:txBody>
                  <a:tcPr/>
                </a:tc>
                <a:tc>
                  <a:txBody>
                    <a:bodyPr/>
                    <a:lstStyle/>
                    <a:p>
                      <a:pPr marL="27432" algn="l" rtl="0" fontAlgn="ctr"/>
                      <a:r>
                        <a:rPr lang="en-US" sz="1000" b="0" i="0" u="none" strike="noStrike" dirty="0">
                          <a:solidFill>
                            <a:srgbClr val="000000"/>
                          </a:solidFill>
                          <a:effectLst/>
                          <a:latin typeface="Arial"/>
                        </a:rPr>
                        <a:t>*Loss in </a:t>
                      </a:r>
                      <a:r>
                        <a:rPr lang="en-US" sz="1000" b="0" i="0" u="none" strike="noStrike" dirty="0" smtClean="0">
                          <a:solidFill>
                            <a:srgbClr val="000000"/>
                          </a:solidFill>
                          <a:effectLst/>
                          <a:latin typeface="Arial"/>
                        </a:rPr>
                        <a:t>Stress</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100</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110</a:t>
                      </a:r>
                      <a:r>
                        <a:rPr lang="en-US" sz="1000" b="0" i="0" u="none" strike="noStrike" dirty="0">
                          <a:solidFill>
                            <a:srgbClr val="000000"/>
                          </a:solidFill>
                          <a:effectLst/>
                          <a:latin typeface="Arial"/>
                        </a:rPr>
                        <a:t>%</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94%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endParaRPr lang="en-US" sz="1000" b="1" i="0" u="none" strike="noStrike" kern="1200" dirty="0">
                        <a:solidFill>
                          <a:srgbClr val="000000"/>
                        </a:solidFill>
                        <a:effectLst/>
                        <a:latin typeface="Arial"/>
                        <a:ea typeface="+mn-ea"/>
                        <a:cs typeface="+mn-cs"/>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endParaRPr lang="en-US" sz="1000" b="1" i="0" u="none" strike="noStrike" dirty="0">
                        <a:solidFill>
                          <a:srgbClr val="000000"/>
                        </a:solidFill>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0111">
                <a:tc>
                  <a:txBody>
                    <a:bodyPr/>
                    <a:lstStyle/>
                    <a:p>
                      <a:pPr marL="18288" algn="l" rtl="0" fontAlgn="ctr"/>
                      <a:r>
                        <a:rPr lang="en-US" sz="1000" b="1" i="0" u="none" strike="noStrike" dirty="0">
                          <a:solidFill>
                            <a:srgbClr val="000000"/>
                          </a:solidFill>
                          <a:effectLst/>
                          <a:latin typeface="Arial"/>
                        </a:rPr>
                        <a:t>Credit </a:t>
                      </a:r>
                      <a:r>
                        <a:rPr lang="en-US" sz="1000" b="1" i="0" u="none" strike="noStrike" dirty="0" smtClean="0">
                          <a:solidFill>
                            <a:srgbClr val="000000"/>
                          </a:solidFill>
                          <a:effectLst/>
                          <a:latin typeface="Arial"/>
                        </a:rPr>
                        <a:t>risk</a:t>
                      </a:r>
                      <a:endParaRPr lang="en-US" sz="1000" b="1"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27432" algn="l" rtl="0" fontAlgn="ctr"/>
                      <a:r>
                        <a:rPr lang="en-US" sz="1000" b="0" i="0" u="none" strike="noStrike" dirty="0">
                          <a:solidFill>
                            <a:srgbClr val="000000"/>
                          </a:solidFill>
                          <a:effectLst/>
                          <a:latin typeface="Arial"/>
                        </a:rPr>
                        <a:t>Total Credit Losses (CCAR 9Q</a:t>
                      </a:r>
                      <a:r>
                        <a:rPr lang="en-US" sz="1000" b="0" i="0" u="none" strike="noStrike" dirty="0" smtClean="0">
                          <a:solidFill>
                            <a:srgbClr val="000000"/>
                          </a:solidFill>
                          <a:effectLst/>
                          <a:latin typeface="Arial"/>
                        </a:rPr>
                        <a:t>)</a:t>
                      </a:r>
                      <a:endParaRPr lang="en-US" sz="1000" b="0" i="0" u="none" strike="noStrike" dirty="0">
                        <a:solidFill>
                          <a:srgbClr val="000000"/>
                        </a:solidFill>
                        <a:effectLst/>
                        <a:latin typeface="Arial"/>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45720" algn="l" rtl="0" fontAlgn="ctr"/>
                      <a:r>
                        <a:rPr lang="en-US" sz="1000" b="0" i="0" u="none" strike="noStrike" dirty="0">
                          <a:solidFill>
                            <a:srgbClr val="000000"/>
                          </a:solidFill>
                          <a:effectLst/>
                          <a:latin typeface="Arial"/>
                        </a:rPr>
                        <a:t>SHUSA</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12,686M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CC"/>
                    </a:solidFill>
                  </a:tcPr>
                </a:tc>
                <a:tc>
                  <a:txBody>
                    <a:bodyPr/>
                    <a:lstStyle/>
                    <a:p>
                      <a:pPr algn="ctr" rtl="0" fontAlgn="ctr"/>
                      <a:r>
                        <a:rPr lang="en-US" sz="1000" b="0" i="0" u="sng" strike="noStrike" dirty="0" smtClean="0">
                          <a:solidFill>
                            <a:srgbClr val="000000"/>
                          </a:solidFill>
                          <a:effectLst/>
                          <a:latin typeface="Arial"/>
                        </a:rPr>
                        <a:t>&gt;</a:t>
                      </a:r>
                      <a:r>
                        <a:rPr lang="en-US" sz="1000" b="0" i="0" u="none" strike="noStrike" dirty="0" smtClean="0">
                          <a:solidFill>
                            <a:srgbClr val="000000"/>
                          </a:solidFill>
                          <a:effectLst/>
                          <a:latin typeface="Arial"/>
                        </a:rPr>
                        <a:t>$</a:t>
                      </a:r>
                      <a:r>
                        <a:rPr lang="en-US" sz="1000" b="0" i="0" u="none" strike="noStrike" dirty="0">
                          <a:solidFill>
                            <a:srgbClr val="000000"/>
                          </a:solidFill>
                          <a:effectLst/>
                          <a:latin typeface="Arial"/>
                        </a:rPr>
                        <a:t>13,186M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CCC"/>
                    </a:solidFill>
                  </a:tcPr>
                </a:tc>
                <a:tc>
                  <a:txBody>
                    <a:bodyPr/>
                    <a:lstStyle/>
                    <a:p>
                      <a:pPr algn="l" fontAlgn="b"/>
                      <a:endParaRPr lang="en-US" sz="1000" b="0" i="0" u="none" strike="noStrike">
                        <a:solidFill>
                          <a:srgbClr val="000000"/>
                        </a:solidFill>
                        <a:effectLst/>
                        <a:latin typeface="Calibri"/>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a:noFill/>
                    </a:lnT>
                    <a:lnB>
                      <a:noFill/>
                    </a:lnB>
                  </a:tcPr>
                </a:tc>
                <a:tc>
                  <a:txBody>
                    <a:bodyPr/>
                    <a:lstStyle/>
                    <a:p>
                      <a:pPr algn="ctr" rtl="0" fontAlgn="ctr"/>
                      <a:r>
                        <a:rPr lang="en-US" sz="1000" b="1" i="0" u="none" strike="noStrike" dirty="0">
                          <a:solidFill>
                            <a:srgbClr val="000000"/>
                          </a:solidFill>
                          <a:effectLst/>
                          <a:latin typeface="Arial"/>
                        </a:rPr>
                        <a:t>$11,052M</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endParaRPr lang="en-US" sz="1000" b="1" i="0" u="none" strike="noStrike" kern="1200" dirty="0">
                        <a:solidFill>
                          <a:srgbClr val="000000"/>
                        </a:solidFill>
                        <a:effectLst/>
                        <a:latin typeface="Arial"/>
                        <a:ea typeface="+mn-ea"/>
                        <a:cs typeface="+mn-cs"/>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endParaRPr lang="en-US" sz="1000" b="1" i="0" u="none" strike="noStrike" dirty="0">
                        <a:solidFill>
                          <a:srgbClr val="000000"/>
                        </a:solidFill>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Footnote"/>
          <p:cNvSpPr/>
          <p:nvPr/>
        </p:nvSpPr>
        <p:spPr>
          <a:xfrm>
            <a:off x="2254297" y="6098933"/>
            <a:ext cx="5305757" cy="926536"/>
          </a:xfrm>
          <a:prstGeom prst="rect">
            <a:avLst/>
          </a:prstGeom>
          <a:extLst/>
        </p:spPr>
        <p:txBody>
          <a:bodyPr vert="horz" wrap="square" lIns="0" tIns="0" rIns="0" bIns="0" numCol="1" anchor="t" anchorCtr="0" compatLnSpc="1">
            <a:prstTxWarp prst="textNoShape">
              <a:avLst/>
            </a:prstTxWarp>
            <a:spAutoFit/>
          </a:bodyPr>
          <a:lstStyle/>
          <a:p>
            <a:pPr marL="114300" indent="-114300" fontAlgn="base">
              <a:lnSpc>
                <a:spcPct val="86000"/>
              </a:lnSpc>
              <a:spcBef>
                <a:spcPct val="0"/>
              </a:spcBef>
              <a:spcAft>
                <a:spcPct val="0"/>
              </a:spcAft>
              <a:buFont typeface="+mj-lt"/>
              <a:buAutoNum type="arabicPeriod"/>
            </a:pPr>
            <a:endParaRPr lang="en-US" sz="700" dirty="0">
              <a:solidFill>
                <a:srgbClr val="000000"/>
              </a:solidFill>
              <a:latin typeface="Arial"/>
              <a:ea typeface="ＭＳ Ｐゴシック"/>
              <a:sym typeface="Arial"/>
            </a:endParaRPr>
          </a:p>
          <a:p>
            <a:pPr marL="114300" indent="-114300" fontAlgn="base">
              <a:lnSpc>
                <a:spcPct val="86000"/>
              </a:lnSpc>
              <a:spcBef>
                <a:spcPct val="0"/>
              </a:spcBef>
              <a:spcAft>
                <a:spcPct val="0"/>
              </a:spcAft>
              <a:buFont typeface="+mj-lt"/>
              <a:buAutoNum type="arabicPeriod"/>
            </a:pPr>
            <a:r>
              <a:rPr lang="en-US" sz="700" dirty="0" smtClean="0">
                <a:solidFill>
                  <a:srgbClr val="000000"/>
                </a:solidFill>
                <a:latin typeface="Arial"/>
                <a:ea typeface="ＭＳ Ｐゴシック"/>
                <a:sym typeface="Arial"/>
              </a:rPr>
              <a:t>Portfolio level granularity available in Entity RAS materials</a:t>
            </a:r>
            <a:endParaRPr lang="en-US" sz="700" dirty="0" smtClean="0">
              <a:solidFill>
                <a:srgbClr val="FF0000"/>
              </a:solidFill>
              <a:latin typeface="Arial"/>
              <a:ea typeface="ＭＳ Ｐゴシック"/>
              <a:sym typeface="Arial"/>
            </a:endParaRPr>
          </a:p>
          <a:p>
            <a:pPr marL="114300" indent="-114300" fontAlgn="base">
              <a:lnSpc>
                <a:spcPct val="86000"/>
              </a:lnSpc>
              <a:spcBef>
                <a:spcPct val="0"/>
              </a:spcBef>
              <a:spcAft>
                <a:spcPct val="0"/>
              </a:spcAft>
              <a:buFont typeface="+mj-lt"/>
              <a:buAutoNum type="arabicPeriod"/>
            </a:pPr>
            <a:r>
              <a:rPr lang="en-US" sz="700" dirty="0" smtClean="0">
                <a:solidFill>
                  <a:srgbClr val="000000"/>
                </a:solidFill>
                <a:ea typeface="ＭＳ Ｐゴシック"/>
              </a:rPr>
              <a:t>Limits </a:t>
            </a:r>
            <a:r>
              <a:rPr lang="en-US" sz="700" dirty="0">
                <a:solidFill>
                  <a:srgbClr val="000000"/>
                </a:solidFill>
                <a:ea typeface="ＭＳ Ｐゴシック"/>
              </a:rPr>
              <a:t>changed from 5 limit 3 trigger to 2 limit 1.5 trigger</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rPr>
              <a:t>Changed to include all material operational risk events from ones with financial loss of greater than $200k (now $500k)</a:t>
            </a:r>
          </a:p>
          <a:p>
            <a:pPr marL="114300" indent="-114300" fontAlgn="base">
              <a:lnSpc>
                <a:spcPct val="86000"/>
              </a:lnSpc>
              <a:spcBef>
                <a:spcPct val="0"/>
              </a:spcBef>
              <a:spcAft>
                <a:spcPct val="0"/>
              </a:spcAft>
              <a:buFont typeface="+mj-lt"/>
              <a:buAutoNum type="arabicPeriod"/>
            </a:pPr>
            <a:r>
              <a:rPr lang="en-US" sz="700" dirty="0">
                <a:solidFill>
                  <a:srgbClr val="000000"/>
                </a:solidFill>
                <a:latin typeface="Arial"/>
                <a:ea typeface="ＭＳ Ｐゴシック"/>
              </a:rPr>
              <a:t>Apply to all IHC entities (SBNA, SC, PR Bancorp, SSLLC, SIS, BSI) from July </a:t>
            </a:r>
            <a:r>
              <a:rPr lang="en-US" sz="700" dirty="0" smtClean="0">
                <a:solidFill>
                  <a:srgbClr val="000000"/>
                </a:solidFill>
                <a:latin typeface="Arial"/>
                <a:ea typeface="ＭＳ Ｐゴシック"/>
              </a:rPr>
              <a:t>reporting</a:t>
            </a:r>
          </a:p>
          <a:p>
            <a:pPr marL="114300" indent="-114300">
              <a:lnSpc>
                <a:spcPct val="86000"/>
              </a:lnSpc>
              <a:buFont typeface="+mj-lt"/>
              <a:buAutoNum type="arabicPeriod"/>
            </a:pPr>
            <a:r>
              <a:rPr lang="en-US" sz="700" dirty="0">
                <a:solidFill>
                  <a:srgbClr val="000000"/>
                </a:solidFill>
                <a:latin typeface="Arial"/>
                <a:ea typeface="ＭＳ Ｐゴシック"/>
              </a:rPr>
              <a:t>SBNA loss provision of $104MM related to the STARS event which was under evaluation is not classified as an operational risk </a:t>
            </a:r>
            <a:r>
              <a:rPr lang="en-US" sz="700" dirty="0" smtClean="0">
                <a:solidFill>
                  <a:srgbClr val="000000"/>
                </a:solidFill>
                <a:latin typeface="Arial"/>
                <a:ea typeface="ＭＳ Ｐゴシック"/>
              </a:rPr>
              <a:t>loss</a:t>
            </a:r>
          </a:p>
          <a:p>
            <a:pPr marL="114300" indent="-114300">
              <a:lnSpc>
                <a:spcPct val="86000"/>
              </a:lnSpc>
              <a:buFont typeface="+mj-lt"/>
              <a:buAutoNum type="arabicPeriod"/>
            </a:pPr>
            <a:r>
              <a:rPr lang="en-US" sz="700" dirty="0" smtClean="0">
                <a:solidFill>
                  <a:srgbClr val="000000"/>
                </a:solidFill>
                <a:latin typeface="Arial"/>
                <a:ea typeface="ＭＳ Ｐゴシック"/>
              </a:rPr>
              <a:t>Calculated </a:t>
            </a:r>
            <a:r>
              <a:rPr lang="en-US" sz="700" dirty="0">
                <a:solidFill>
                  <a:srgbClr val="000000"/>
                </a:solidFill>
                <a:latin typeface="Arial"/>
                <a:ea typeface="ＭＳ Ｐゴシック"/>
              </a:rPr>
              <a:t>with 1 month </a:t>
            </a:r>
            <a:r>
              <a:rPr lang="en-US" sz="700" dirty="0" smtClean="0">
                <a:solidFill>
                  <a:srgbClr val="000000"/>
                </a:solidFill>
                <a:latin typeface="Arial"/>
                <a:ea typeface="ＭＳ Ｐゴシック"/>
              </a:rPr>
              <a:t>lag </a:t>
            </a:r>
            <a:r>
              <a:rPr lang="en-US" sz="700" dirty="0">
                <a:solidFill>
                  <a:srgbClr val="000000"/>
                </a:solidFill>
                <a:latin typeface="Arial"/>
                <a:ea typeface="ＭＳ Ｐゴシック"/>
              </a:rPr>
              <a:t>by </a:t>
            </a:r>
            <a:r>
              <a:rPr lang="en-US" sz="700" dirty="0" smtClean="0">
                <a:solidFill>
                  <a:srgbClr val="000000"/>
                </a:solidFill>
                <a:latin typeface="Arial"/>
                <a:ea typeface="ＭＳ Ｐゴシック"/>
              </a:rPr>
              <a:t>Treasury</a:t>
            </a:r>
          </a:p>
          <a:p>
            <a:pPr marL="114300" indent="-114300">
              <a:lnSpc>
                <a:spcPct val="86000"/>
              </a:lnSpc>
              <a:buFont typeface="+mj-lt"/>
              <a:buAutoNum type="arabicPeriod"/>
            </a:pPr>
            <a:r>
              <a:rPr lang="en-US" sz="700" dirty="0" smtClean="0">
                <a:solidFill>
                  <a:srgbClr val="000000"/>
                </a:solidFill>
                <a:latin typeface="Arial"/>
                <a:ea typeface="ＭＳ Ｐゴシック"/>
              </a:rPr>
              <a:t>Since </a:t>
            </a:r>
            <a:r>
              <a:rPr lang="en-US" sz="700" dirty="0">
                <a:solidFill>
                  <a:srgbClr val="000000"/>
                </a:solidFill>
                <a:latin typeface="Arial"/>
                <a:ea typeface="ＭＳ Ｐゴシック"/>
              </a:rPr>
              <a:t>January 2017 NII and MVE Sensitivities are calculated using "Tier 1 + Tier 2" instead of the Base </a:t>
            </a:r>
            <a:r>
              <a:rPr lang="en-US" sz="700" dirty="0" smtClean="0">
                <a:solidFill>
                  <a:srgbClr val="000000"/>
                </a:solidFill>
                <a:latin typeface="Arial"/>
                <a:ea typeface="ＭＳ Ｐゴシック"/>
              </a:rPr>
              <a:t>Case scenarios</a:t>
            </a:r>
          </a:p>
          <a:p>
            <a:pPr marL="114300" indent="-114300">
              <a:lnSpc>
                <a:spcPct val="86000"/>
              </a:lnSpc>
              <a:buFont typeface="+mj-lt"/>
              <a:buAutoNum type="arabicPeriod"/>
            </a:pPr>
            <a:endParaRPr lang="en-US" sz="700" dirty="0">
              <a:solidFill>
                <a:srgbClr val="000000"/>
              </a:solidFill>
              <a:latin typeface="Arial"/>
              <a:ea typeface="ＭＳ Ｐゴシック"/>
            </a:endParaRPr>
          </a:p>
          <a:p>
            <a:pPr marL="114300" indent="-114300" fontAlgn="base">
              <a:lnSpc>
                <a:spcPct val="86000"/>
              </a:lnSpc>
              <a:spcBef>
                <a:spcPct val="0"/>
              </a:spcBef>
              <a:spcAft>
                <a:spcPct val="0"/>
              </a:spcAft>
              <a:buFont typeface="+mj-lt"/>
              <a:buAutoNum type="arabicPeriod"/>
            </a:pPr>
            <a:endParaRPr lang="en-US" sz="700" dirty="0">
              <a:solidFill>
                <a:srgbClr val="000000"/>
              </a:solidFill>
              <a:latin typeface="Arial"/>
              <a:ea typeface="ＭＳ Ｐゴシック"/>
              <a:sym typeface="Arial"/>
            </a:endParaRPr>
          </a:p>
        </p:txBody>
      </p:sp>
      <p:grpSp>
        <p:nvGrpSpPr>
          <p:cNvPr id="10" name="Group 9"/>
          <p:cNvGrpSpPr/>
          <p:nvPr/>
        </p:nvGrpSpPr>
        <p:grpSpPr>
          <a:xfrm>
            <a:off x="396236" y="5959761"/>
            <a:ext cx="2316000" cy="125740"/>
            <a:chOff x="372254" y="5975278"/>
            <a:chExt cx="2316000" cy="125740"/>
          </a:xfrm>
        </p:grpSpPr>
        <p:sp>
          <p:nvSpPr>
            <p:cNvPr id="11" name="TextBox 10"/>
            <p:cNvSpPr txBox="1"/>
            <p:nvPr/>
          </p:nvSpPr>
          <p:spPr>
            <a:xfrm>
              <a:off x="828771" y="5981883"/>
              <a:ext cx="1859483" cy="119135"/>
            </a:xfrm>
            <a:prstGeom prst="rect">
              <a:avLst/>
            </a:prstGeom>
            <a:noFill/>
          </p:spPr>
          <p:txBody>
            <a:bodyPr wrap="square" lIns="0" tIns="0" rIns="0" bIns="0" rtlCol="0">
              <a:spAutoFit/>
            </a:bodyPr>
            <a:lstStyle/>
            <a:p>
              <a:pPr algn="ctr">
                <a:lnSpc>
                  <a:spcPct val="86000"/>
                </a:lnSpc>
                <a:defRPr/>
              </a:pPr>
              <a:r>
                <a:rPr lang="en-US" sz="900" kern="0" dirty="0">
                  <a:solidFill>
                    <a:srgbClr val="000000"/>
                  </a:solidFill>
                  <a:latin typeface="Arial" charset="0"/>
                  <a:ea typeface="ＭＳ Ｐゴシック"/>
                </a:rPr>
                <a:t>* Reported in Santander Group RAS</a:t>
              </a:r>
            </a:p>
          </p:txBody>
        </p:sp>
        <p:sp>
          <p:nvSpPr>
            <p:cNvPr id="12" name="TextBox 11"/>
            <p:cNvSpPr txBox="1"/>
            <p:nvPr/>
          </p:nvSpPr>
          <p:spPr>
            <a:xfrm>
              <a:off x="372254" y="5975278"/>
              <a:ext cx="593022" cy="119135"/>
            </a:xfrm>
            <a:prstGeom prst="rect">
              <a:avLst/>
            </a:prstGeom>
            <a:noFill/>
          </p:spPr>
          <p:txBody>
            <a:bodyPr wrap="square" lIns="0" tIns="0" rIns="0" bIns="0" rtlCol="0">
              <a:spAutoFit/>
            </a:bodyPr>
            <a:lstStyle/>
            <a:p>
              <a:pPr>
                <a:lnSpc>
                  <a:spcPct val="86000"/>
                </a:lnSpc>
                <a:defRPr/>
              </a:pPr>
              <a:r>
                <a:rPr lang="en-GB" sz="900" b="1" kern="0" dirty="0">
                  <a:solidFill>
                    <a:srgbClr val="000000"/>
                  </a:solidFill>
                  <a:latin typeface="Arial" charset="0"/>
                  <a:ea typeface="MS PGothic" pitchFamily="34" charset="-128"/>
                </a:rPr>
                <a:t>Legend</a:t>
              </a:r>
            </a:p>
          </p:txBody>
        </p:sp>
      </p:grpSp>
    </p:spTree>
    <p:extLst>
      <p:ext uri="{BB962C8B-B14F-4D97-AF65-F5344CB8AC3E}">
        <p14:creationId xmlns:p14="http://schemas.microsoft.com/office/powerpoint/2010/main" val="1667944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600" y="154675"/>
            <a:ext cx="8553951" cy="461665"/>
          </a:xfrm>
          <a:prstGeom prst="rect">
            <a:avLst/>
          </a:prstGeom>
          <a:noFill/>
        </p:spPr>
        <p:txBody>
          <a:bodyPr wrap="square" rtlCol="0">
            <a:spAutoFit/>
          </a:bodyPr>
          <a:lstStyle/>
          <a:p>
            <a:pPr eaLnBrk="1" fontAlgn="auto" hangingPunct="1">
              <a:spcBef>
                <a:spcPts val="0"/>
              </a:spcBef>
              <a:spcAft>
                <a:spcPts val="0"/>
              </a:spcAft>
            </a:pPr>
            <a:r>
              <a:rPr lang="en-US" b="1" dirty="0" smtClean="0">
                <a:solidFill>
                  <a:prstClr val="black"/>
                </a:solidFill>
                <a:latin typeface="Arial" panose="020B0604020202020204" pitchFamily="34" charset="0"/>
                <a:ea typeface="+mn-ea"/>
                <a:cs typeface="Arial" panose="020B0604020202020204" pitchFamily="34" charset="0"/>
              </a:rPr>
              <a:t>3. Additional Metrics – Capital Adequacy</a:t>
            </a:r>
            <a:endParaRPr lang="en-GB" b="1" dirty="0">
              <a:solidFill>
                <a:prstClr val="black"/>
              </a:solidFill>
              <a:latin typeface="Arial" panose="020B0604020202020204" pitchFamily="34" charset="0"/>
              <a:ea typeface="+mn-ea"/>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74867689"/>
              </p:ext>
            </p:extLst>
          </p:nvPr>
        </p:nvGraphicFramePr>
        <p:xfrm>
          <a:off x="334077" y="799985"/>
          <a:ext cx="7621960" cy="4831445"/>
        </p:xfrm>
        <a:graphic>
          <a:graphicData uri="http://schemas.openxmlformats.org/drawingml/2006/table">
            <a:tbl>
              <a:tblPr firstRow="1" bandRow="1"/>
              <a:tblGrid>
                <a:gridCol w="1049350"/>
                <a:gridCol w="1712231"/>
                <a:gridCol w="691929"/>
                <a:gridCol w="797478"/>
                <a:gridCol w="100401"/>
                <a:gridCol w="1072360"/>
                <a:gridCol w="1072360"/>
                <a:gridCol w="1125851"/>
              </a:tblGrid>
              <a:tr h="265413">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50" b="1" dirty="0" smtClean="0">
                          <a:solidFill>
                            <a:srgbClr val="FF0000"/>
                          </a:solidFill>
                          <a:latin typeface="Arial" panose="020B0604020202020204" pitchFamily="34" charset="0"/>
                          <a:cs typeface="Arial" panose="020B0604020202020204" pitchFamily="34" charset="0"/>
                        </a:rPr>
                        <a:t>Quarterly</a:t>
                      </a:r>
                      <a:r>
                        <a:rPr lang="en-US" sz="1050" b="1" baseline="0" dirty="0" smtClean="0">
                          <a:solidFill>
                            <a:srgbClr val="FF0000"/>
                          </a:solidFill>
                          <a:latin typeface="Arial" panose="020B0604020202020204" pitchFamily="34" charset="0"/>
                          <a:cs typeface="Arial" panose="020B0604020202020204" pitchFamily="34" charset="0"/>
                        </a:rPr>
                        <a:t> Metrics</a:t>
                      </a:r>
                      <a:endParaRPr lang="en-US" sz="105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200"/>
                        </a:spcBef>
                        <a:spcAft>
                          <a:spcPts val="200"/>
                        </a:spcAft>
                      </a:pP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Dec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Sep</a:t>
                      </a:r>
                      <a:r>
                        <a:rPr lang="en-US" sz="1000" b="1" kern="1200" baseline="0" dirty="0" smtClean="0">
                          <a:solidFill>
                            <a:schemeClr val="tx1"/>
                          </a:solidFill>
                          <a:latin typeface="Arial" panose="020B0604020202020204" pitchFamily="34" charset="0"/>
                          <a:ea typeface="ＭＳ Ｐゴシック"/>
                          <a:cs typeface="Arial" panose="020B0604020202020204" pitchFamily="34" charset="0"/>
                        </a:rPr>
                        <a:t>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52774">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 adequacy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Loss impact on trading portfolio</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TBD</a:t>
                      </a:r>
                      <a:r>
                        <a:rPr lang="en-US" sz="1000" b="0" i="0" u="none" strike="noStrike" baseline="30000" dirty="0" smtClean="0">
                          <a:solidFill>
                            <a:srgbClr val="000000"/>
                          </a:solidFill>
                          <a:effectLst/>
                          <a:latin typeface="Arial"/>
                          <a:cs typeface="+mn-cs"/>
                        </a:rPr>
                        <a:t>1</a:t>
                      </a:r>
                      <a:endParaRPr lang="en-US" sz="1000" b="1"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1.07%</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1.05%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52774">
                <a:tc vMerge="1">
                  <a:txBody>
                    <a:bodyPr/>
                    <a:lstStyle/>
                    <a:p>
                      <a:endParaRPr lang="en-US"/>
                    </a:p>
                  </a:txBody>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GCB Concentration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TBD</a:t>
                      </a:r>
                      <a:r>
                        <a:rPr lang="en-US" sz="1000" b="0" i="0" u="none" strike="noStrike" baseline="30000" dirty="0" smtClean="0">
                          <a:solidFill>
                            <a:srgbClr val="000000"/>
                          </a:solidFill>
                          <a:effectLst/>
                          <a:latin typeface="Arial"/>
                          <a:cs typeface="+mn-cs"/>
                        </a:rPr>
                        <a:t>1</a:t>
                      </a:r>
                      <a:endParaRPr lang="en-US" sz="1000" b="1"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$150MM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$128MM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03329">
                <a:tc>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1"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b="1"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Annual</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baseline="0" dirty="0" smtClean="0">
                          <a:solidFill>
                            <a:schemeClr val="bg1"/>
                          </a:solidFill>
                          <a:latin typeface="Arial" panose="020B0604020202020204" pitchFamily="34" charset="0"/>
                          <a:ea typeface="ＭＳ Ｐゴシック"/>
                          <a:cs typeface="Arial" panose="020B0604020202020204" pitchFamily="34" charset="0"/>
                        </a:rPr>
                        <a:t>T</a:t>
                      </a:r>
                      <a:r>
                        <a:rPr lang="en-US" sz="1000" b="1" kern="1200" dirty="0" smtClean="0">
                          <a:solidFill>
                            <a:schemeClr val="bg1"/>
                          </a:solidFill>
                          <a:latin typeface="Arial" panose="020B0604020202020204" pitchFamily="34" charset="0"/>
                          <a:ea typeface="ＭＳ Ｐゴシック"/>
                          <a:cs typeface="Arial" panose="020B0604020202020204" pitchFamily="34" charset="0"/>
                        </a:rPr>
                        <a: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Mar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endParaRPr lang="en-US" sz="1000" kern="120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5545">
                <a:tc rowSpan="8">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Capital adequacy</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Max deterioration in CET1 from base case to stressed case</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-370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lnSpc>
                          <a:spcPct val="100000"/>
                        </a:lnSpc>
                        <a:spcBef>
                          <a:spcPts val="200"/>
                        </a:spcBef>
                        <a:spcAft>
                          <a:spcPts val="200"/>
                        </a:spcAft>
                      </a:pPr>
                      <a:endParaRPr lang="en-US" sz="1000" b="0" kern="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lnSpc>
                          <a:spcPct val="100000"/>
                        </a:lnSpc>
                        <a:spcBef>
                          <a:spcPts val="200"/>
                        </a:spcBef>
                        <a:spcAft>
                          <a:spcPts val="200"/>
                        </a:spcAft>
                      </a:pPr>
                      <a:r>
                        <a:rPr lang="en-US" sz="1000" b="1" kern="0" dirty="0" smtClean="0">
                          <a:solidFill>
                            <a:schemeClr val="tx1"/>
                          </a:solidFill>
                          <a:latin typeface="Arial" panose="020B0604020202020204" pitchFamily="34" charset="0"/>
                          <a:ea typeface="+mn-ea"/>
                          <a:cs typeface="Arial" panose="020B0604020202020204" pitchFamily="34" charset="0"/>
                        </a:rPr>
                        <a:t>-150 bps</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ctr" latinLnBrk="0" hangingPunct="1">
                        <a:lnSpc>
                          <a:spcPct val="100000"/>
                        </a:lnSpc>
                        <a:spcBef>
                          <a:spcPts val="200"/>
                        </a:spcBef>
                        <a:spcAft>
                          <a:spcPts val="200"/>
                        </a:spcAft>
                      </a:pPr>
                      <a:endParaRPr lang="en-US" sz="100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Jump to Default Top 5 over CET1</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-150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kern="0" dirty="0" smtClean="0">
                          <a:solidFill>
                            <a:schemeClr val="tx1"/>
                          </a:solidFill>
                          <a:latin typeface="Arial" panose="020B0604020202020204" pitchFamily="34" charset="0"/>
                          <a:cs typeface="Arial" panose="020B0604020202020204" pitchFamily="34" charset="0"/>
                        </a:rPr>
                        <a:t>-120</a:t>
                      </a:r>
                      <a:r>
                        <a:rPr lang="en-US" sz="1000" b="1" kern="0" baseline="0" dirty="0" smtClean="0">
                          <a:solidFill>
                            <a:schemeClr val="tx1"/>
                          </a:solidFill>
                          <a:latin typeface="Arial" panose="020B0604020202020204" pitchFamily="34" charset="0"/>
                          <a:cs typeface="Arial" panose="020B0604020202020204" pitchFamily="34" charset="0"/>
                        </a:rPr>
                        <a:t> </a:t>
                      </a:r>
                      <a:r>
                        <a:rPr lang="en-US" sz="1000" b="1" kern="0" dirty="0" smtClean="0">
                          <a:solidFill>
                            <a:schemeClr val="tx1"/>
                          </a:solidFill>
                          <a:latin typeface="Arial" panose="020B0604020202020204" pitchFamily="34" charset="0"/>
                          <a:cs typeface="Arial" panose="020B0604020202020204" pitchFamily="34" charset="0"/>
                        </a:rPr>
                        <a:t>bps </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endParaRPr lang="en-US" sz="100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000" dirty="0" smtClean="0">
                          <a:effectLst/>
                          <a:latin typeface="Arial" panose="020B0604020202020204" pitchFamily="34" charset="0"/>
                          <a:ea typeface="Calibri"/>
                          <a:cs typeface="Arial" panose="020B0604020202020204" pitchFamily="34" charset="0"/>
                        </a:rPr>
                        <a:t>Impact of CVA stress</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-$3.2MM</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spcBef>
                          <a:spcPts val="200"/>
                        </a:spcBef>
                        <a:spcAft>
                          <a:spcPts val="200"/>
                        </a:spcAft>
                      </a:pPr>
                      <a:endParaRPr lang="en-US" sz="100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2774">
                <a:tc vMerge="1">
                  <a:txBody>
                    <a:bodyPr/>
                    <a:lstStyle/>
                    <a:p>
                      <a:endParaRPr lang="en-GB"/>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Op Risk stressed</a:t>
                      </a:r>
                      <a:r>
                        <a:rPr lang="en-US" sz="1000" baseline="0" dirty="0" smtClean="0">
                          <a:effectLst/>
                          <a:latin typeface="Arial" panose="020B0604020202020204" pitchFamily="34" charset="0"/>
                          <a:ea typeface="Calibri"/>
                          <a:cs typeface="Arial" panose="020B0604020202020204" pitchFamily="34" charset="0"/>
                        </a:rPr>
                        <a:t> losses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35%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31.6%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endParaRPr lang="en-US" sz="100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5545">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CET1 fully loaded ratio under normal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10.25%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12.24%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endParaRPr lang="en-US" sz="100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9127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CET1 fully loaded ratio under stressed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6.55%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latin typeface="Arial" panose="020B0604020202020204" pitchFamily="34" charset="0"/>
                          <a:cs typeface="Arial" panose="020B0604020202020204" pitchFamily="34" charset="0"/>
                        </a:rPr>
                        <a:t>10.41%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endParaRPr lang="en-US" sz="100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20214">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Tier 1 Leverage fully loaded ratio under normal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strike="noStrike" kern="1200" baseline="0" dirty="0" smtClean="0">
                          <a:solidFill>
                            <a:schemeClr val="tx1"/>
                          </a:solidFill>
                          <a:latin typeface="Arial" panose="020B0604020202020204" pitchFamily="34" charset="0"/>
                          <a:ea typeface="+mn-ea"/>
                          <a:cs typeface="Arial" panose="020B0604020202020204" pitchFamily="34" charset="0"/>
                        </a:rPr>
                        <a:t>10.00%</a:t>
                      </a:r>
                      <a:endParaRPr lang="en-US" sz="1000" b="0" strike="noStrike" kern="1200" baseline="0" dirty="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trike="noStrike" baseline="0" dirty="0" smtClean="0">
                          <a:solidFill>
                            <a:schemeClr val="tx1"/>
                          </a:solidFill>
                          <a:latin typeface="Arial" panose="020B0604020202020204" pitchFamily="34" charset="0"/>
                          <a:cs typeface="Arial" panose="020B0604020202020204" pitchFamily="34" charset="0"/>
                        </a:rPr>
                        <a:t>11.45%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endParaRPr lang="en-US" sz="100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64806">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Worst forecasted</a:t>
                      </a:r>
                      <a:r>
                        <a:rPr lang="en-US" sz="1000" baseline="0" dirty="0" smtClean="0">
                          <a:effectLst/>
                          <a:latin typeface="Arial" panose="020B0604020202020204" pitchFamily="34" charset="0"/>
                          <a:ea typeface="Calibri"/>
                          <a:cs typeface="Arial" panose="020B0604020202020204" pitchFamily="34" charset="0"/>
                        </a:rPr>
                        <a:t> Tier 1 Leverage fully loaded ratio under stressed conditions</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SHUSA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strike="noStrike" kern="1200" baseline="0" dirty="0" smtClean="0">
                          <a:solidFill>
                            <a:schemeClr val="tx1"/>
                          </a:solidFill>
                          <a:latin typeface="Arial" panose="020B0604020202020204" pitchFamily="34" charset="0"/>
                          <a:ea typeface="+mn-ea"/>
                          <a:cs typeface="Arial" panose="020B0604020202020204" pitchFamily="34" charset="0"/>
                        </a:rPr>
                        <a:t>6.35%</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strike="noStrike" baseline="0" dirty="0" smtClean="0">
                          <a:solidFill>
                            <a:schemeClr val="tx1"/>
                          </a:solidFill>
                          <a:latin typeface="Arial" panose="020B0604020202020204" pitchFamily="34" charset="0"/>
                          <a:cs typeface="Arial" panose="020B0604020202020204" pitchFamily="34" charset="0"/>
                        </a:rPr>
                        <a:t>9.03%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endParaRPr lang="en-US" sz="100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endParaRPr lang="en-US" sz="1000" dirty="0" smtClean="0">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Footnote"/>
          <p:cNvSpPr/>
          <p:nvPr/>
        </p:nvSpPr>
        <p:spPr>
          <a:xfrm>
            <a:off x="340412" y="6577046"/>
            <a:ext cx="5305757" cy="92654"/>
          </a:xfrm>
          <a:prstGeom prst="rect">
            <a:avLst/>
          </a:prstGeom>
          <a:extLst/>
        </p:spPr>
        <p:txBody>
          <a:bodyPr vert="horz" wrap="square" lIns="0" tIns="0" rIns="0" bIns="0" numCol="1" anchor="t" anchorCtr="0" compatLnSpc="1">
            <a:prstTxWarp prst="textNoShape">
              <a:avLst/>
            </a:prstTxWarp>
            <a:spAutoFit/>
          </a:bodyPr>
          <a:lstStyle/>
          <a:p>
            <a:pPr marL="114300" indent="-114300" eaLnBrk="0" fontAlgn="base" hangingPunct="0">
              <a:lnSpc>
                <a:spcPct val="86000"/>
              </a:lnSpc>
              <a:spcBef>
                <a:spcPct val="0"/>
              </a:spcBef>
              <a:spcAft>
                <a:spcPct val="0"/>
              </a:spcAft>
              <a:buFont typeface="+mj-lt"/>
              <a:buAutoNum type="arabicPeriod"/>
            </a:pPr>
            <a:r>
              <a:rPr lang="en-US" sz="700" dirty="0" smtClean="0">
                <a:solidFill>
                  <a:srgbClr val="000000"/>
                </a:solidFill>
                <a:latin typeface="Arial"/>
                <a:ea typeface="ＭＳ Ｐゴシック"/>
                <a:sym typeface="Arial"/>
              </a:rPr>
              <a:t>Update in quarterly reporting cycle</a:t>
            </a:r>
            <a:endParaRPr lang="en-US" sz="700" dirty="0">
              <a:solidFill>
                <a:srgbClr val="000000"/>
              </a:solidFill>
              <a:latin typeface="Arial"/>
              <a:ea typeface="ＭＳ Ｐゴシック"/>
              <a:sym typeface="Arial"/>
            </a:endParaRPr>
          </a:p>
        </p:txBody>
      </p:sp>
    </p:spTree>
    <p:extLst>
      <p:ext uri="{BB962C8B-B14F-4D97-AF65-F5344CB8AC3E}">
        <p14:creationId xmlns:p14="http://schemas.microsoft.com/office/powerpoint/2010/main" val="1251165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black"/>
                </a:solidFill>
                <a:ea typeface="+mn-ea"/>
              </a:rPr>
              <a:t>3. Additional Metrics – Credit Risk</a:t>
            </a:r>
            <a:endParaRPr lang="en-GB" dirty="0">
              <a:solidFill>
                <a:prstClr val="black"/>
              </a:solidFill>
              <a:ea typeface="+mn-ea"/>
            </a:endParaRPr>
          </a:p>
        </p:txBody>
      </p:sp>
      <p:graphicFrame>
        <p:nvGraphicFramePr>
          <p:cNvPr id="5" name="Table 4"/>
          <p:cNvGraphicFramePr>
            <a:graphicFrameLocks noGrp="1"/>
          </p:cNvGraphicFramePr>
          <p:nvPr>
            <p:extLst>
              <p:ext uri="{D42A27DB-BD31-4B8C-83A1-F6EECF244321}">
                <p14:modId xmlns:p14="http://schemas.microsoft.com/office/powerpoint/2010/main" val="2007972659"/>
              </p:ext>
            </p:extLst>
          </p:nvPr>
        </p:nvGraphicFramePr>
        <p:xfrm>
          <a:off x="354060" y="784345"/>
          <a:ext cx="6633335" cy="2511595"/>
        </p:xfrm>
        <a:graphic>
          <a:graphicData uri="http://schemas.openxmlformats.org/drawingml/2006/table">
            <a:tbl>
              <a:tblPr firstRow="1" bandRow="1"/>
              <a:tblGrid>
                <a:gridCol w="1022848"/>
                <a:gridCol w="1384954"/>
                <a:gridCol w="609551"/>
                <a:gridCol w="702534"/>
                <a:gridCol w="92983"/>
                <a:gridCol w="940155"/>
                <a:gridCol w="940155"/>
                <a:gridCol w="940155"/>
              </a:tblGrid>
              <a:tr h="26954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Metric</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200"/>
                        </a:spcBef>
                        <a:spcAft>
                          <a:spcPts val="200"/>
                        </a:spcAft>
                      </a:pP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Jan 17</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Dec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69542">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 risk</a:t>
                      </a:r>
                      <a:r>
                        <a:rPr lang="en-US" sz="1000" b="1" baseline="0" dirty="0" smtClean="0">
                          <a:solidFill>
                            <a:schemeClr val="tx1"/>
                          </a:solidFill>
                          <a:latin typeface="Arial" panose="020B0604020202020204" pitchFamily="34" charset="0"/>
                          <a:cs typeface="Arial" panose="020B0604020202020204" pitchFamily="34" charset="0"/>
                        </a:rPr>
                        <a:t> (losses)</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dirty="0" smtClean="0">
                          <a:solidFill>
                            <a:schemeClr val="tx1"/>
                          </a:solidFill>
                          <a:effectLst/>
                          <a:latin typeface="Arial" panose="020B0604020202020204" pitchFamily="34" charset="0"/>
                          <a:cs typeface="Arial" panose="020B0604020202020204" pitchFamily="34" charset="0"/>
                        </a:rPr>
                        <a:t>Cost</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of Credit</a:t>
                      </a: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0.5%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0.17%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0.23%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0.25%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endParaRPr lang="en-US"/>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11.00%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8.07%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8.08%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8.3%</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rgbClr val="FF0000"/>
                        </a:solidFill>
                        <a:latin typeface="Arial" panose="020B0604020202020204" pitchFamily="34" charset="0"/>
                        <a:cs typeface="Arial" panose="020B0604020202020204" pitchFamily="34" charset="0"/>
                      </a:endParaRPr>
                    </a:p>
                  </a:txBody>
                  <a:tcPr marL="45720" marR="45720" anchor="ctr">
                    <a:lnL w="19050" cap="flat" cmpd="sng" algn="ctr">
                      <a:no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NPL Entries</a:t>
                      </a:r>
                      <a:r>
                        <a:rPr lang="en-US" sz="10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(VMG)</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0.25%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-0.01%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-0.03%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-0.01%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endParaRPr lang="en-GB"/>
                    </a:p>
                  </a:txBody>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8014" marR="48014">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sng" strike="noStrike" dirty="0" smtClean="0">
                          <a:solidFill>
                            <a:srgbClr val="000000"/>
                          </a:solidFill>
                          <a:effectLst/>
                          <a:latin typeface="Arial" panose="020B0604020202020204" pitchFamily="34" charset="0"/>
                          <a:cs typeface="Arial" panose="020B0604020202020204" pitchFamily="34" charset="0"/>
                        </a:rPr>
                        <a:t>&gt;</a:t>
                      </a:r>
                      <a:r>
                        <a:rPr lang="en-US" sz="1000" b="0" i="0" u="none" strike="noStrike" dirty="0" smtClean="0">
                          <a:solidFill>
                            <a:srgbClr val="000000"/>
                          </a:solidFill>
                          <a:effectLst/>
                          <a:latin typeface="Arial" panose="020B0604020202020204" pitchFamily="34" charset="0"/>
                          <a:cs typeface="Arial" panose="020B0604020202020204" pitchFamily="34" charset="0"/>
                        </a:rPr>
                        <a:t>0.6%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-0.10%</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0.18%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0.16%</a:t>
                      </a:r>
                      <a:endParaRPr lang="en-US" sz="10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endParaRPr lang="en-GB"/>
                    </a:p>
                  </a:txBody>
                  <a:tcPr/>
                </a:tc>
                <a:tc rowSpan="2">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NPL Coverage Ratio (%)</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93.0%</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92.0%</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93.1%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indent="0" algn="l" defTabSz="457200" rtl="0" eaLnBrk="1" fontAlgn="b" latinLnBrk="0" hangingPunct="1">
                        <a:lnSpc>
                          <a:spcPct val="100000"/>
                        </a:lnSpc>
                        <a:spcBef>
                          <a:spcPts val="200"/>
                        </a:spcBef>
                        <a:spcAft>
                          <a:spcPts val="200"/>
                        </a:spcAft>
                        <a:buClrTx/>
                        <a:buSzTx/>
                        <a:buFontTx/>
                        <a:buNone/>
                        <a:tabLst/>
                        <a:defRPr/>
                      </a:pP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baseline="0" dirty="0" smtClean="0">
                          <a:latin typeface="Arial" panose="020B0604020202020204" pitchFamily="34" charset="0"/>
                          <a:cs typeface="Arial" panose="020B0604020202020204" pitchFamily="34" charset="0"/>
                        </a:rPr>
                        <a:t>SC</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sng" strike="noStrike" dirty="0" smtClean="0">
                          <a:solidFill>
                            <a:srgbClr val="000000"/>
                          </a:solidFill>
                          <a:effectLst/>
                          <a:latin typeface="Arial" panose="020B0604020202020204" pitchFamily="34" charset="0"/>
                          <a:cs typeface="Arial" panose="020B0604020202020204" pitchFamily="34" charset="0"/>
                        </a:rPr>
                        <a:t>&lt;</a:t>
                      </a:r>
                      <a:r>
                        <a:rPr lang="en-US" sz="1000" b="0" i="0" u="none" strike="noStrike" dirty="0" smtClean="0">
                          <a:solidFill>
                            <a:srgbClr val="000000"/>
                          </a:solidFill>
                          <a:effectLst/>
                          <a:latin typeface="Arial" panose="020B0604020202020204" pitchFamily="34" charset="0"/>
                          <a:cs typeface="Arial" panose="020B0604020202020204" pitchFamily="34" charset="0"/>
                        </a:rPr>
                        <a:t>250%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264%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257%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268.6%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355259">
                <a:tc rowSpan="2">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Credit</a:t>
                      </a:r>
                      <a:r>
                        <a:rPr lang="en-US" sz="1000" b="1" baseline="0" dirty="0" smtClean="0">
                          <a:solidFill>
                            <a:schemeClr val="tx1"/>
                          </a:solidFill>
                          <a:latin typeface="Arial" panose="020B0604020202020204" pitchFamily="34" charset="0"/>
                          <a:cs typeface="Arial" panose="020B0604020202020204" pitchFamily="34" charset="0"/>
                        </a:rPr>
                        <a:t> risk (concentration)</a:t>
                      </a: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200"/>
                        </a:spcBef>
                        <a:spcAft>
                          <a:spcPts val="200"/>
                        </a:spcAft>
                        <a:buClrTx/>
                        <a:buSzTx/>
                        <a:buFont typeface="+mj-lt"/>
                        <a:buNone/>
                        <a:tabLst/>
                        <a:defRPr/>
                      </a:pPr>
                      <a:r>
                        <a:rPr lang="en-US" sz="1000" dirty="0" smtClean="0">
                          <a:effectLst/>
                          <a:latin typeface="Arial" panose="020B0604020202020204" pitchFamily="34" charset="0"/>
                          <a:ea typeface="Calibri"/>
                          <a:cs typeface="Arial" panose="020B0604020202020204" pitchFamily="34" charset="0"/>
                        </a:rPr>
                        <a:t>Top 20 Financial Institutions</a:t>
                      </a:r>
                      <a:r>
                        <a:rPr lang="en-US" sz="1000" baseline="0" dirty="0" smtClean="0">
                          <a:effectLst/>
                          <a:latin typeface="Arial" panose="020B0604020202020204" pitchFamily="34" charset="0"/>
                          <a:ea typeface="Calibri"/>
                          <a:cs typeface="Arial" panose="020B0604020202020204" pitchFamily="34" charset="0"/>
                        </a:rPr>
                        <a:t> exposure</a:t>
                      </a:r>
                      <a:endParaRPr lang="en-US" sz="1000" dirty="0" smtClean="0">
                        <a:effectLst/>
                        <a:latin typeface="Arial" panose="020B0604020202020204" pitchFamily="34" charset="0"/>
                        <a:ea typeface="Calibri"/>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dirty="0" smtClean="0">
                          <a:latin typeface="Arial" panose="020B0604020202020204" pitchFamily="34" charset="0"/>
                          <a:cs typeface="Arial" panose="020B0604020202020204" pitchFamily="34" charset="0"/>
                        </a:rPr>
                        <a:t>&gt;7.0%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smtClean="0">
                          <a:solidFill>
                            <a:srgbClr val="000000"/>
                          </a:solidFill>
                          <a:effectLst/>
                          <a:latin typeface="Arial"/>
                        </a:rPr>
                        <a:t>2.91%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2.87%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solidFill>
                            <a:srgbClr val="000000"/>
                          </a:solidFill>
                          <a:effectLst/>
                          <a:latin typeface="Arial"/>
                        </a:rPr>
                        <a:t>3.4%</a:t>
                      </a:r>
                      <a:endParaRPr lang="en-US" sz="1000" b="0" i="0" u="none" strike="noStrike" dirty="0">
                        <a:solidFill>
                          <a:srgbClr val="000000"/>
                        </a:solidFill>
                        <a:effectLst/>
                        <a:latin typeface="Arial"/>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69542">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000" b="0" i="0" u="none" strike="noStrike" kern="1200" dirty="0" smtClean="0">
                          <a:solidFill>
                            <a:schemeClr val="tx1"/>
                          </a:solidFill>
                          <a:effectLst/>
                          <a:latin typeface="Arial" panose="020B0604020202020204" pitchFamily="34" charset="0"/>
                          <a:ea typeface="+mn-ea"/>
                          <a:cs typeface="Arial" panose="020B0604020202020204" pitchFamily="34" charset="0"/>
                        </a:rPr>
                        <a:t>Large exposures</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latin typeface="Arial" panose="020B0604020202020204" pitchFamily="34" charset="0"/>
                          <a:cs typeface="Arial" panose="020B0604020202020204" pitchFamily="34" charset="0"/>
                        </a:rPr>
                        <a:t>SBNA</a:t>
                      </a: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N/A</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dirty="0">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Arial"/>
                        </a:rPr>
                        <a:t>14.32%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a:solidFill>
                            <a:srgbClr val="000000"/>
                          </a:solidFill>
                          <a:effectLst/>
                          <a:latin typeface="Arial"/>
                        </a:rPr>
                        <a:t>15.31%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000" b="0" i="0" u="none" strike="noStrike" dirty="0" smtClean="0">
                          <a:solidFill>
                            <a:srgbClr val="000000"/>
                          </a:solidFill>
                          <a:effectLst/>
                          <a:latin typeface="Arial"/>
                        </a:rPr>
                        <a:t>16.4%</a:t>
                      </a:r>
                      <a:endParaRPr lang="en-US" sz="1000" b="0" i="0" u="none" strike="noStrike" dirty="0">
                        <a:solidFill>
                          <a:srgbClr val="000000"/>
                        </a:solidFill>
                        <a:effectLst/>
                        <a:latin typeface="Arial"/>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spTree>
    <p:extLst>
      <p:ext uri="{BB962C8B-B14F-4D97-AF65-F5344CB8AC3E}">
        <p14:creationId xmlns:p14="http://schemas.microsoft.com/office/powerpoint/2010/main" val="2641927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525" y="152400"/>
            <a:ext cx="8553951" cy="461665"/>
          </a:xfrm>
          <a:prstGeom prst="rect">
            <a:avLst/>
          </a:prstGeom>
          <a:noFill/>
        </p:spPr>
        <p:txBody>
          <a:bodyPr wrap="square" rtlCol="0">
            <a:spAutoFit/>
          </a:bodyPr>
          <a:lstStyle>
            <a:defPPr>
              <a:defRPr lang="en-US"/>
            </a:defPPr>
            <a:lvl1pPr>
              <a:defRPr sz="2400" b="1">
                <a:latin typeface="Arial" panose="020B0604020202020204" pitchFamily="34" charset="0"/>
                <a:cs typeface="Arial" panose="020B0604020202020204" pitchFamily="34" charset="0"/>
              </a:defRPr>
            </a:lvl1pPr>
          </a:lstStyle>
          <a:p>
            <a:r>
              <a:rPr lang="en-US" dirty="0" smtClean="0">
                <a:solidFill>
                  <a:prstClr val="black"/>
                </a:solidFill>
                <a:ea typeface="MS PGothic" pitchFamily="34" charset="-128"/>
              </a:rPr>
              <a:t>3. Additional Metrics – Operational Risk</a:t>
            </a:r>
            <a:endParaRPr lang="en-GB" dirty="0">
              <a:solidFill>
                <a:prstClr val="black"/>
              </a:solidFill>
              <a:ea typeface="MS PGothic"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3071455728"/>
              </p:ext>
            </p:extLst>
          </p:nvPr>
        </p:nvGraphicFramePr>
        <p:xfrm>
          <a:off x="340411" y="721401"/>
          <a:ext cx="6637702" cy="3630445"/>
        </p:xfrm>
        <a:graphic>
          <a:graphicData uri="http://schemas.openxmlformats.org/drawingml/2006/table">
            <a:tbl>
              <a:tblPr firstRow="1" bandRow="1"/>
              <a:tblGrid>
                <a:gridCol w="875247"/>
                <a:gridCol w="1522936"/>
                <a:gridCol w="617406"/>
                <a:gridCol w="679145"/>
                <a:gridCol w="102901"/>
                <a:gridCol w="946689"/>
                <a:gridCol w="946689"/>
                <a:gridCol w="946689"/>
              </a:tblGrid>
              <a:tr h="212049">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000" b="1" dirty="0" smtClean="0">
                          <a:solidFill>
                            <a:srgbClr val="FF0000"/>
                          </a:solidFill>
                          <a:latin typeface="Arial" panose="020B0604020202020204" pitchFamily="34" charset="0"/>
                          <a:cs typeface="Arial" panose="020B0604020202020204" pitchFamily="34" charset="0"/>
                        </a:rPr>
                        <a:t>Monthly</a:t>
                      </a:r>
                      <a:r>
                        <a:rPr lang="en-US" sz="1000" b="1" baseline="0" dirty="0" smtClean="0">
                          <a:solidFill>
                            <a:srgbClr val="FF0000"/>
                          </a:solidFill>
                          <a:latin typeface="Arial" panose="020B0604020202020204" pitchFamily="34" charset="0"/>
                          <a:cs typeface="Arial" panose="020B0604020202020204" pitchFamily="34" charset="0"/>
                        </a:rPr>
                        <a:t> Metrics</a:t>
                      </a:r>
                      <a:endParaRPr lang="en-US" sz="1000" b="1" dirty="0">
                        <a:solidFill>
                          <a:srgbClr val="FF0000"/>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nSpc>
                          <a:spcPct val="100000"/>
                        </a:lnSpc>
                        <a:spcBef>
                          <a:spcPts val="200"/>
                        </a:spcBef>
                        <a:spcAft>
                          <a:spcPts val="200"/>
                        </a:spcAft>
                      </a:pP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Portfolio</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000" b="1" kern="1200" dirty="0" smtClean="0">
                          <a:solidFill>
                            <a:schemeClr val="bg1"/>
                          </a:solidFill>
                          <a:latin typeface="Arial" panose="020B0604020202020204" pitchFamily="34" charset="0"/>
                          <a:ea typeface="ＭＳ Ｐゴシック"/>
                          <a:cs typeface="Arial" panose="020B0604020202020204" pitchFamily="34" charset="0"/>
                        </a:rPr>
                        <a:t>Threshold</a:t>
                      </a:r>
                      <a:endParaRPr lang="en-US" sz="1000" b="1" kern="1200" dirty="0">
                        <a:solidFill>
                          <a:schemeClr val="bg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457200" rtl="0" eaLnBrk="1" latinLnBrk="0" hangingPunct="1">
                        <a:lnSpc>
                          <a:spcPct val="100000"/>
                        </a:lnSpc>
                        <a:spcBef>
                          <a:spcPts val="200"/>
                        </a:spcBef>
                        <a:spcAft>
                          <a:spcPts val="200"/>
                        </a:spcAft>
                      </a:pP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Jan 17</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Dec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ＭＳ Ｐゴシック"/>
                          <a:cs typeface="Arial" panose="020B0604020202020204" pitchFamily="34" charset="0"/>
                        </a:rPr>
                        <a:t>Nov 16</a:t>
                      </a:r>
                      <a:endParaRPr lang="en-US" sz="1000" b="1" kern="1200" dirty="0">
                        <a:solidFill>
                          <a:schemeClr val="tx1"/>
                        </a:solidFill>
                        <a:latin typeface="Arial" panose="020B0604020202020204" pitchFamily="34" charset="0"/>
                        <a:ea typeface="ＭＳ Ｐゴシック"/>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16055">
                <a:tc rowSpan="1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Operational risk</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Relevant OR Events R1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6">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kern="1200" dirty="0" smtClean="0">
                          <a:solidFill>
                            <a:srgbClr val="000000"/>
                          </a:solidFill>
                          <a:effectLst/>
                          <a:latin typeface="Arial" panose="020B0604020202020204" pitchFamily="34" charset="0"/>
                          <a:ea typeface="+mn-ea"/>
                          <a:cs typeface="Arial" panose="020B0604020202020204" pitchFamily="34" charset="0"/>
                        </a:rPr>
                        <a:t>TBD</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kern="1200" dirty="0" smtClean="0">
                          <a:solidFill>
                            <a:srgbClr val="000000"/>
                          </a:solidFill>
                          <a:effectLst/>
                          <a:latin typeface="Arial" panose="020B0604020202020204" pitchFamily="34" charset="0"/>
                          <a:ea typeface="+mn-ea"/>
                          <a:cs typeface="Arial" panose="020B0604020202020204" pitchFamily="34" charset="0"/>
                        </a:rPr>
                        <a:t>1.8%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3.1%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055">
                <a:tc vMerge="1">
                  <a:txBody>
                    <a:bodyPr/>
                    <a:lstStyle/>
                    <a:p>
                      <a:endParaRPr lang="en-GB"/>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Arial" panose="020B0604020202020204" pitchFamily="34" charset="0"/>
                        <a:ea typeface="+mn-ea"/>
                        <a:cs typeface="Arial" panose="020B0604020202020204" pitchFamily="34" charset="0"/>
                      </a:endParaRPr>
                    </a:p>
                  </a:txBody>
                  <a:tcPr marL="4530" marR="4530" marT="4530" marB="0" anchor="ctr">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200"/>
                        </a:spcBef>
                        <a:spcAft>
                          <a:spcPts val="20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0.3%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0.4%</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05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1" dirty="0" smtClean="0">
                          <a:solidFill>
                            <a:schemeClr val="tx1"/>
                          </a:solidFill>
                          <a:latin typeface="Arial" panose="020B0604020202020204" pitchFamily="34" charset="0"/>
                          <a:cs typeface="Arial" panose="020B0604020202020204" pitchFamily="34" charset="0"/>
                        </a:rPr>
                        <a:t>20%</a:t>
                      </a:r>
                      <a:endParaRPr lang="en-US" sz="1000" b="1"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20%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0%</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05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SSLLC</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38%</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33%</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36%</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r h="21605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BSI</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05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000" b="0" dirty="0" smtClean="0">
                          <a:solidFill>
                            <a:schemeClr val="tx1"/>
                          </a:solidFill>
                          <a:latin typeface="Arial" panose="020B0604020202020204" pitchFamily="34" charset="0"/>
                          <a:cs typeface="Arial" panose="020B0604020202020204" pitchFamily="34" charset="0"/>
                        </a:rPr>
                        <a:t>SIS</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lnSpc>
                          <a:spcPct val="100000"/>
                        </a:lnSpc>
                        <a:spcBef>
                          <a:spcPts val="200"/>
                        </a:spcBef>
                        <a:spcAft>
                          <a:spcPts val="200"/>
                        </a:spcAft>
                      </a:pPr>
                      <a:endParaRPr lang="en-US" sz="1100" b="0" strike="noStrike"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endParaRPr lang="en-US" sz="1000" b="1" dirty="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055">
                <a:tc vMerge="1">
                  <a:txBody>
                    <a:bodyPr/>
                    <a:lstStyle/>
                    <a:p>
                      <a:endParaRPr lang="en-GB" dirty="0"/>
                    </a:p>
                  </a:txBody>
                  <a:tcPr/>
                </a:tc>
                <a:tc rowSpan="2">
                  <a:txBody>
                    <a:bodyPr/>
                    <a:lstStyle/>
                    <a:p>
                      <a:pPr>
                        <a:lnSpc>
                          <a:spcPct val="100000"/>
                        </a:lnSpc>
                        <a:spcBef>
                          <a:spcPts val="200"/>
                        </a:spcBef>
                        <a:spcAft>
                          <a:spcPts val="200"/>
                        </a:spcAft>
                      </a:pPr>
                      <a:r>
                        <a:rPr lang="en-US" sz="1000" b="0" i="0" baseline="0" dirty="0" smtClean="0">
                          <a:solidFill>
                            <a:schemeClr val="tx1"/>
                          </a:solidFill>
                          <a:latin typeface="Arial" panose="020B0604020202020204" pitchFamily="34" charset="0"/>
                          <a:cs typeface="Arial" panose="020B0604020202020204" pitchFamily="34" charset="0"/>
                        </a:rPr>
                        <a:t>Credit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&gt;28bps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53bps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64</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bps</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68</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bps</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r h="21605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&gt;45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457200" rtl="0" eaLnBrk="1" latinLnBrk="0" hangingPunct="1">
                        <a:lnSpc>
                          <a:spcPct val="100000"/>
                        </a:lnSpc>
                        <a:spcBef>
                          <a:spcPts val="200"/>
                        </a:spcBef>
                        <a:spcAft>
                          <a:spcPts val="200"/>
                        </a:spcAft>
                      </a:pPr>
                      <a:endParaRPr lang="en-US" sz="10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000" b="1" kern="1200" dirty="0" smtClean="0">
                          <a:solidFill>
                            <a:schemeClr val="tx1"/>
                          </a:solidFill>
                          <a:latin typeface="Arial" panose="020B0604020202020204" pitchFamily="34" charset="0"/>
                          <a:ea typeface="+mn-ea"/>
                          <a:cs typeface="Arial" panose="020B0604020202020204" pitchFamily="34" charset="0"/>
                        </a:rPr>
                        <a:t>6bps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16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latinLnBrk="0" hangingPunct="1">
                        <a:lnSpc>
                          <a:spcPct val="100000"/>
                        </a:lnSpc>
                        <a:spcBef>
                          <a:spcPts val="200"/>
                        </a:spcBef>
                        <a:spcAft>
                          <a:spcPts val="200"/>
                        </a:spcAft>
                      </a:pPr>
                      <a:r>
                        <a:rPr lang="en-US" sz="1000" b="0" kern="1200" dirty="0" smtClean="0">
                          <a:solidFill>
                            <a:schemeClr val="tx1"/>
                          </a:solidFill>
                          <a:latin typeface="Arial" panose="020B0604020202020204" pitchFamily="34" charset="0"/>
                          <a:ea typeface="+mn-ea"/>
                          <a:cs typeface="Arial" panose="020B0604020202020204" pitchFamily="34" charset="0"/>
                        </a:rPr>
                        <a:t>18</a:t>
                      </a:r>
                      <a:r>
                        <a:rPr lang="en-US" sz="1000" b="0" kern="1200" baseline="0" dirty="0" smtClean="0">
                          <a:solidFill>
                            <a:schemeClr val="tx1"/>
                          </a:solidFill>
                          <a:latin typeface="Arial" panose="020B0604020202020204" pitchFamily="34" charset="0"/>
                          <a:ea typeface="+mn-ea"/>
                          <a:cs typeface="Arial" panose="020B0604020202020204" pitchFamily="34" charset="0"/>
                        </a:rPr>
                        <a:t> bps</a:t>
                      </a:r>
                      <a:endParaRPr lang="en-US" sz="1000" b="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055">
                <a:tc vMerge="1">
                  <a:txBody>
                    <a:bodyPr/>
                    <a:lstStyle/>
                    <a:p>
                      <a:endParaRPr lang="en-GB"/>
                    </a:p>
                  </a:txBody>
                  <a:tcPr/>
                </a:tc>
                <a:tc rowSpan="2">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Debit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&gt;10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19bps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19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20</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bps</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r h="21605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&gt;10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2bps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3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3</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055">
                <a:tc vMerge="1">
                  <a:txBody>
                    <a:bodyPr/>
                    <a:lstStyle/>
                    <a:p>
                      <a:endParaRPr lang="en-US"/>
                    </a:p>
                  </a:txBody>
                  <a:tcPr/>
                </a:tc>
                <a:tc rowSpan="2">
                  <a:txBody>
                    <a:bodyPr/>
                    <a:lstStyle/>
                    <a:p>
                      <a:pPr>
                        <a:lnSpc>
                          <a:spcPct val="100000"/>
                        </a:lnSpc>
                        <a:spcBef>
                          <a:spcPts val="200"/>
                        </a:spcBef>
                        <a:spcAft>
                          <a:spcPts val="200"/>
                        </a:spcAft>
                      </a:pPr>
                      <a:r>
                        <a:rPr lang="en-US" sz="1000" b="0" i="0" baseline="0" dirty="0" smtClean="0">
                          <a:solidFill>
                            <a:schemeClr val="tx1"/>
                          </a:solidFill>
                          <a:latin typeface="Arial" panose="020B0604020202020204" pitchFamily="34" charset="0"/>
                          <a:cs typeface="Arial" panose="020B0604020202020204" pitchFamily="34" charset="0"/>
                        </a:rPr>
                        <a:t>Credit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200"/>
                        </a:spcBef>
                        <a:spcAft>
                          <a:spcPts val="200"/>
                        </a:spcAft>
                        <a:buClrTx/>
                        <a:buSzTx/>
                        <a:buFontTx/>
                        <a:buNone/>
                        <a:tabLst/>
                        <a:defRPr/>
                      </a:pPr>
                      <a:r>
                        <a:rPr lang="en-US" sz="1000" b="1" kern="1200" dirty="0" smtClean="0">
                          <a:solidFill>
                            <a:schemeClr val="tx1"/>
                          </a:solidFill>
                          <a:latin typeface="Arial" panose="020B0604020202020204" pitchFamily="34" charset="0"/>
                          <a:ea typeface="+mn-ea"/>
                          <a:cs typeface="Arial" panose="020B0604020202020204" pitchFamily="34" charset="0"/>
                        </a:rPr>
                        <a:t>24bps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27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27</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bps</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r>
              <a:tr h="21605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&gt;20bps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rgbClr val="008AB3"/>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5bps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13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15</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055">
                <a:tc vMerge="1">
                  <a:txBody>
                    <a:bodyPr/>
                    <a:lstStyle/>
                    <a:p>
                      <a:endParaRPr lang="en-US"/>
                    </a:p>
                  </a:txBody>
                  <a:tcPr/>
                </a:tc>
                <a:tc rowSpan="2">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Debit Card # Fraud Ratio</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strike="noStrike" baseline="0" dirty="0" smtClean="0">
                          <a:solidFill>
                            <a:schemeClr val="tx1"/>
                          </a:solidFill>
                          <a:latin typeface="Arial" panose="020B0604020202020204" pitchFamily="34" charset="0"/>
                          <a:cs typeface="Arial" panose="020B0604020202020204" pitchFamily="34" charset="0"/>
                        </a:rPr>
                        <a:t>&gt;25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1" i="0" u="none" strike="noStrike" dirty="0" smtClean="0">
                          <a:solidFill>
                            <a:srgbClr val="000000"/>
                          </a:solidFill>
                          <a:effectLst/>
                          <a:latin typeface="Arial" panose="020B0604020202020204" pitchFamily="34" charset="0"/>
                          <a:cs typeface="Arial" panose="020B0604020202020204" pitchFamily="34" charset="0"/>
                        </a:rPr>
                        <a:t>27bps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26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D9D9"/>
                    </a:solidFill>
                  </a:tcPr>
                </a:tc>
                <a:tc>
                  <a:txBody>
                    <a:bodyPr/>
                    <a:lstStyle/>
                    <a:p>
                      <a:pPr marL="0" marR="0" indent="0" algn="ctr" defTabSz="457200" rtl="0" eaLnBrk="1" fontAlgn="auto" latinLnBrk="0" hangingPunct="1">
                        <a:lnSpc>
                          <a:spcPct val="100000"/>
                        </a:lnSpc>
                        <a:spcBef>
                          <a:spcPts val="200"/>
                        </a:spcBef>
                        <a:spcAft>
                          <a:spcPts val="200"/>
                        </a:spcAft>
                        <a:buClrTx/>
                        <a:buSzTx/>
                        <a:buFontTx/>
                        <a:buNone/>
                        <a:tabLst/>
                        <a:defRPr/>
                      </a:pPr>
                      <a:r>
                        <a:rPr lang="en-US" sz="1000" b="0" i="0" u="none" strike="noStrike" dirty="0" smtClean="0">
                          <a:solidFill>
                            <a:srgbClr val="000000"/>
                          </a:solidFill>
                          <a:effectLst/>
                          <a:latin typeface="Arial" panose="020B0604020202020204" pitchFamily="34" charset="0"/>
                          <a:cs typeface="Arial" panose="020B0604020202020204" pitchFamily="34" charset="0"/>
                        </a:rPr>
                        <a:t>24</a:t>
                      </a:r>
                      <a:r>
                        <a:rPr lang="en-US" sz="1000" b="0" i="0" u="none" strike="noStrike" baseline="0" dirty="0" smtClean="0">
                          <a:solidFill>
                            <a:srgbClr val="000000"/>
                          </a:solidFill>
                          <a:effectLst/>
                          <a:latin typeface="Arial" panose="020B0604020202020204" pitchFamily="34" charset="0"/>
                          <a:cs typeface="Arial" panose="020B0604020202020204" pitchFamily="34" charset="0"/>
                        </a:rPr>
                        <a:t> bps</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216055">
                <a:tc vMerge="1">
                  <a:txBody>
                    <a:bodyPr/>
                    <a:lstStyle/>
                    <a:p>
                      <a:endParaRPr lang="en-US"/>
                    </a:p>
                  </a:txBody>
                  <a:tcPr/>
                </a:tc>
                <a:tc vMerge="1">
                  <a:txBody>
                    <a:bodyPr/>
                    <a:lstStyle/>
                    <a:p>
                      <a:pPr>
                        <a:lnSpc>
                          <a:spcPct val="100000"/>
                        </a:lnSpc>
                        <a:spcBef>
                          <a:spcPts val="200"/>
                        </a:spcBef>
                        <a:spcAft>
                          <a:spcPts val="200"/>
                        </a:spcAft>
                      </a:pPr>
                      <a:endParaRPr lang="en-US" sz="1100" b="0" i="0" dirty="0">
                        <a:solidFill>
                          <a:schemeClr val="tx1"/>
                        </a:solidFill>
                        <a:latin typeface="Arial" panose="020B0604020202020204" pitchFamily="34" charset="0"/>
                        <a:cs typeface="Arial" panose="020B0604020202020204" pitchFamily="34" charset="0"/>
                      </a:endParaRPr>
                    </a:p>
                  </a:txBody>
                  <a:tcPr marL="48014" marR="48014">
                    <a:lnL>
                      <a:noFill/>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BSPR</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strike="noStrike" baseline="0" dirty="0" smtClean="0">
                          <a:solidFill>
                            <a:schemeClr val="tx1"/>
                          </a:solidFill>
                          <a:latin typeface="Arial" panose="020B0604020202020204" pitchFamily="34" charset="0"/>
                          <a:cs typeface="Arial" panose="020B0604020202020204" pitchFamily="34" charset="0"/>
                        </a:rPr>
                        <a:t>&gt;20 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5bps</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12</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12</a:t>
                      </a:r>
                      <a:r>
                        <a:rPr lang="en-US" sz="1000" b="0" baseline="0" dirty="0" smtClean="0">
                          <a:solidFill>
                            <a:schemeClr val="tx1"/>
                          </a:solidFill>
                          <a:latin typeface="Arial" panose="020B0604020202020204" pitchFamily="34" charset="0"/>
                          <a:cs typeface="Arial" panose="020B0604020202020204" pitchFamily="34" charset="0"/>
                        </a:rPr>
                        <a:t> bps</a:t>
                      </a:r>
                      <a:endParaRPr lang="en-US" sz="1000" b="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r h="197401">
                <a:tc vMerge="1">
                  <a:txBody>
                    <a:bodyPr/>
                    <a:lstStyle/>
                    <a:p>
                      <a:endParaRPr lang="en-GB"/>
                    </a:p>
                  </a:txBody>
                  <a:tcPr/>
                </a:tc>
                <a:tc rowSpan="2">
                  <a:txBody>
                    <a:bodyPr/>
                    <a:lstStyle/>
                    <a:p>
                      <a:pPr>
                        <a:lnSpc>
                          <a:spcPct val="100000"/>
                        </a:lnSpc>
                        <a:spcBef>
                          <a:spcPts val="200"/>
                        </a:spcBef>
                        <a:spcAft>
                          <a:spcPts val="200"/>
                        </a:spcAft>
                      </a:pPr>
                      <a:r>
                        <a:rPr lang="en-US" sz="1000" b="0" i="0" dirty="0" smtClean="0">
                          <a:solidFill>
                            <a:schemeClr val="tx1"/>
                          </a:solidFill>
                          <a:latin typeface="Arial" panose="020B0604020202020204" pitchFamily="34" charset="0"/>
                          <a:cs typeface="Arial" panose="020B0604020202020204" pitchFamily="34" charset="0"/>
                        </a:rPr>
                        <a:t>Online Banking Fraud</a:t>
                      </a:r>
                      <a:endParaRPr lang="en-US" sz="1000" b="0" i="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SBNA</a:t>
                      </a:r>
                      <a:endParaRPr lang="en-US" sz="1000" b="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N/A</a:t>
                      </a:r>
                      <a:r>
                        <a:rPr lang="en-US" sz="1000" b="0" baseline="30000" dirty="0" smtClean="0">
                          <a:solidFill>
                            <a:schemeClr val="tx1"/>
                          </a:solidFill>
                          <a:latin typeface="Arial" panose="020B0604020202020204" pitchFamily="34" charset="0"/>
                          <a:cs typeface="Arial" panose="020B0604020202020204" pitchFamily="34" charset="0"/>
                        </a:rPr>
                        <a:t>1</a:t>
                      </a:r>
                      <a:endParaRPr lang="en-US" sz="1000" b="0" strike="noStrike" baseline="3000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Arial" panose="020B0604020202020204" pitchFamily="34" charset="0"/>
                          <a:cs typeface="Arial" panose="020B0604020202020204" pitchFamily="34" charset="0"/>
                        </a:rPr>
                        <a:t>N/A</a:t>
                      </a:r>
                      <a:r>
                        <a:rPr lang="en-US" sz="1000" b="0" baseline="30000" dirty="0" smtClean="0">
                          <a:solidFill>
                            <a:schemeClr val="tx1"/>
                          </a:solidFill>
                          <a:latin typeface="Arial" panose="020B0604020202020204" pitchFamily="34" charset="0"/>
                          <a:cs typeface="Arial" panose="020B0604020202020204" pitchFamily="34" charset="0"/>
                        </a:rPr>
                        <a:t>1</a:t>
                      </a:r>
                      <a:endParaRPr lang="en-US" sz="1000" b="1"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N/A</a:t>
                      </a:r>
                      <a:r>
                        <a:rPr lang="en-US" sz="1000" b="0" baseline="30000" dirty="0" smtClean="0">
                          <a:solidFill>
                            <a:schemeClr val="tx1"/>
                          </a:solidFill>
                          <a:latin typeface="Arial" panose="020B0604020202020204" pitchFamily="34" charset="0"/>
                          <a:cs typeface="Arial" panose="020B0604020202020204" pitchFamily="34" charset="0"/>
                        </a:rPr>
                        <a:t>1</a:t>
                      </a: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N/A</a:t>
                      </a:r>
                      <a:r>
                        <a:rPr lang="en-US" sz="1000" b="0" baseline="30000" dirty="0" smtClean="0">
                          <a:solidFill>
                            <a:schemeClr val="tx1"/>
                          </a:solidFill>
                          <a:latin typeface="Arial" panose="020B0604020202020204" pitchFamily="34" charset="0"/>
                          <a:cs typeface="Arial" panose="020B0604020202020204" pitchFamily="34" charset="0"/>
                        </a:rPr>
                        <a:t>1</a:t>
                      </a: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96225">
                <a:tc vMerge="1">
                  <a:txBody>
                    <a:bodyPr/>
                    <a:lstStyle/>
                    <a:p>
                      <a:endParaRPr lang="en-US"/>
                    </a:p>
                  </a:txBody>
                  <a:tcPr/>
                </a:tc>
                <a:tc vMerge="1">
                  <a:txBody>
                    <a:bodyPr/>
                    <a:lstStyle/>
                    <a:p>
                      <a:endParaRPr lang="en-US"/>
                    </a:p>
                  </a:txBody>
                  <a:tcPr/>
                </a:tc>
                <a:tc>
                  <a:txBody>
                    <a:bodyPr/>
                    <a:lstStyle/>
                    <a:p>
                      <a:pPr marL="0" marR="0" lvl="0" indent="0" algn="ctr" defTabSz="457200" rtl="0" eaLnBrk="1" fontAlgn="auto" latinLnBrk="0" hangingPunct="1">
                        <a:lnSpc>
                          <a:spcPct val="100000"/>
                        </a:lnSpc>
                        <a:spcBef>
                          <a:spcPts val="200"/>
                        </a:spcBef>
                        <a:spcAft>
                          <a:spcPts val="200"/>
                        </a:spcAft>
                        <a:buClrTx/>
                        <a:buSzTx/>
                        <a:buFontTx/>
                        <a:buNone/>
                        <a:tabLst/>
                        <a:defRPr/>
                      </a:pPr>
                      <a:r>
                        <a:rPr lang="en-US" sz="1000" b="0" dirty="0" smtClean="0">
                          <a:solidFill>
                            <a:schemeClr val="tx1"/>
                          </a:solidFill>
                          <a:latin typeface="Arial" panose="020B0604020202020204" pitchFamily="34" charset="0"/>
                          <a:cs typeface="Arial" panose="020B0604020202020204" pitchFamily="34" charset="0"/>
                        </a:rPr>
                        <a:t>BSPR</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0"/>
                        </a:spcBef>
                        <a:spcAft>
                          <a:spcPts val="0"/>
                        </a:spcAft>
                      </a:pPr>
                      <a:r>
                        <a:rPr lang="en-US" sz="1000" b="0" strike="noStrike" baseline="0" dirty="0" smtClean="0">
                          <a:solidFill>
                            <a:schemeClr val="tx1"/>
                          </a:solidFill>
                          <a:latin typeface="Arial" panose="020B0604020202020204" pitchFamily="34" charset="0"/>
                          <a:cs typeface="Arial" panose="020B0604020202020204" pitchFamily="34" charset="0"/>
                        </a:rPr>
                        <a:t>&gt;0.1%</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spcBef>
                          <a:spcPts val="200"/>
                        </a:spcBef>
                        <a:spcAft>
                          <a:spcPts val="200"/>
                        </a:spcAft>
                      </a:pPr>
                      <a:endParaRPr lang="en-US" sz="1000" b="0" strike="noStrike" baseline="0" dirty="0" smtClean="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000" b="1"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spcBef>
                          <a:spcPts val="200"/>
                        </a:spcBef>
                        <a:spcAft>
                          <a:spcPts val="200"/>
                        </a:spcAft>
                      </a:pPr>
                      <a:r>
                        <a:rPr lang="en-US" sz="1000" b="0" dirty="0" smtClean="0">
                          <a:solidFill>
                            <a:schemeClr val="tx1"/>
                          </a:solidFill>
                          <a:latin typeface="Arial" panose="020B0604020202020204" pitchFamily="34" charset="0"/>
                          <a:cs typeface="Arial" panose="020B0604020202020204" pitchFamily="34" charset="0"/>
                        </a:rPr>
                        <a:t>0%</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r>
            </a:tbl>
          </a:graphicData>
        </a:graphic>
      </p:graphicFrame>
      <p:sp>
        <p:nvSpPr>
          <p:cNvPr id="6" name="Footnote"/>
          <p:cNvSpPr/>
          <p:nvPr/>
        </p:nvSpPr>
        <p:spPr>
          <a:xfrm>
            <a:off x="228600" y="6652898"/>
            <a:ext cx="2036195" cy="92654"/>
          </a:xfrm>
          <a:prstGeom prst="rect">
            <a:avLst/>
          </a:prstGeom>
          <a:extLst/>
        </p:spPr>
        <p:txBody>
          <a:bodyPr vert="horz" wrap="square" lIns="0" tIns="0" rIns="0" bIns="0" numCol="1" anchor="t" anchorCtr="0" compatLnSpc="1">
            <a:prstTxWarp prst="textNoShape">
              <a:avLst/>
            </a:prstTxWarp>
            <a:spAutoFit/>
          </a:bodyPr>
          <a:lstStyle/>
          <a:p>
            <a:pPr marL="114300" indent="-114300" eaLnBrk="0" fontAlgn="base" hangingPunct="0">
              <a:lnSpc>
                <a:spcPct val="86000"/>
              </a:lnSpc>
              <a:spcBef>
                <a:spcPct val="0"/>
              </a:spcBef>
              <a:spcAft>
                <a:spcPct val="0"/>
              </a:spcAft>
              <a:buFont typeface="+mj-lt"/>
              <a:buAutoNum type="arabicPeriod"/>
            </a:pPr>
            <a:r>
              <a:rPr lang="en-US" sz="700" dirty="0">
                <a:solidFill>
                  <a:srgbClr val="000000"/>
                </a:solidFill>
                <a:latin typeface="Arial"/>
                <a:ea typeface="ＭＳ Ｐゴシック"/>
                <a:sym typeface="Arial"/>
              </a:rPr>
              <a:t>Applicable  but not measurable</a:t>
            </a:r>
          </a:p>
        </p:txBody>
      </p:sp>
      <p:graphicFrame>
        <p:nvGraphicFramePr>
          <p:cNvPr id="7" name="Table 6"/>
          <p:cNvGraphicFramePr>
            <a:graphicFrameLocks noGrp="1"/>
          </p:cNvGraphicFramePr>
          <p:nvPr>
            <p:extLst>
              <p:ext uri="{D42A27DB-BD31-4B8C-83A1-F6EECF244321}">
                <p14:modId xmlns:p14="http://schemas.microsoft.com/office/powerpoint/2010/main" val="601935677"/>
              </p:ext>
            </p:extLst>
          </p:nvPr>
        </p:nvGraphicFramePr>
        <p:xfrm>
          <a:off x="228600" y="4458518"/>
          <a:ext cx="8466375" cy="2129359"/>
        </p:xfrm>
        <a:graphic>
          <a:graphicData uri="http://schemas.openxmlformats.org/drawingml/2006/table">
            <a:tbl>
              <a:tblPr firstRow="1" firstCol="1" bandRow="1">
                <a:tableStyleId>{2D5ABB26-0587-4C30-8999-92F81FD0307C}</a:tableStyleId>
              </a:tblPr>
              <a:tblGrid>
                <a:gridCol w="8466375"/>
              </a:tblGrid>
              <a:tr h="190500">
                <a:tc>
                  <a:txBody>
                    <a:bodyPr/>
                    <a:lstStyle/>
                    <a:p>
                      <a:pPr marL="0" marR="0">
                        <a:spcBef>
                          <a:spcPts val="0"/>
                        </a:spcBef>
                        <a:spcAft>
                          <a:spcPts val="200"/>
                        </a:spcAft>
                      </a:pPr>
                      <a:r>
                        <a:rPr lang="en-US" sz="900" b="1" u="none" dirty="0" smtClean="0">
                          <a:effectLst/>
                          <a:latin typeface="Arial" panose="020B0604020202020204" pitchFamily="34" charset="0"/>
                          <a:cs typeface="Arial" panose="020B0604020202020204" pitchFamily="34" charset="0"/>
                        </a:rPr>
                        <a:t>Breaches/ Action Plans</a:t>
                      </a:r>
                      <a:endParaRPr lang="en-US" sz="900" b="1" u="none" dirty="0">
                        <a:effectLst/>
                        <a:latin typeface="Arial" panose="020B0604020202020204" pitchFamily="34" charset="0"/>
                        <a:ea typeface="Calibri"/>
                        <a:cs typeface="Arial" panose="020B0604020202020204" pitchFamily="34" charset="0"/>
                      </a:endParaRPr>
                    </a:p>
                  </a:txBody>
                  <a:tcPr marL="63395" marR="6339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r>
              <a:tr h="428625">
                <a:tc>
                  <a:txBody>
                    <a:bodyPr/>
                    <a:lstStyle/>
                    <a:p>
                      <a:pPr marL="0" marR="0">
                        <a:lnSpc>
                          <a:spcPct val="100000"/>
                        </a:lnSpc>
                        <a:spcBef>
                          <a:spcPts val="0"/>
                        </a:spcBef>
                        <a:spcAft>
                          <a:spcPts val="0"/>
                        </a:spcAft>
                      </a:pPr>
                      <a:r>
                        <a:rPr lang="en-US" sz="850" b="1" dirty="0">
                          <a:effectLst/>
                          <a:latin typeface="Arial" panose="020B0604020202020204" pitchFamily="34" charset="0"/>
                          <a:cs typeface="Arial" panose="020B0604020202020204" pitchFamily="34" charset="0"/>
                        </a:rPr>
                        <a:t>Relevant OR Events </a:t>
                      </a:r>
                      <a:r>
                        <a:rPr lang="en-US" sz="850" b="1" dirty="0" smtClean="0">
                          <a:effectLst/>
                          <a:latin typeface="Arial" panose="020B0604020202020204" pitchFamily="34" charset="0"/>
                          <a:cs typeface="Arial" panose="020B0604020202020204" pitchFamily="34" charset="0"/>
                        </a:rPr>
                        <a:t>(%):</a:t>
                      </a:r>
                    </a:p>
                    <a:p>
                      <a:pPr marL="457200" marR="0" indent="-171450">
                        <a:lnSpc>
                          <a:spcPct val="100000"/>
                        </a:lnSpc>
                        <a:spcBef>
                          <a:spcPts val="0"/>
                        </a:spcBef>
                        <a:spcAft>
                          <a:spcPts val="0"/>
                        </a:spcAft>
                        <a:buFont typeface="Arial" panose="020B0604020202020204" pitchFamily="34" charset="0"/>
                        <a:buChar char="•"/>
                      </a:pPr>
                      <a:r>
                        <a:rPr lang="en-US" sz="850" b="1" dirty="0" smtClean="0">
                          <a:effectLst/>
                          <a:latin typeface="Arial" panose="020B0604020202020204" pitchFamily="34" charset="0"/>
                          <a:cs typeface="Arial" panose="020B0604020202020204" pitchFamily="34" charset="0"/>
                        </a:rPr>
                        <a:t>BSPR</a:t>
                      </a:r>
                      <a:r>
                        <a:rPr lang="en-US" sz="850" dirty="0" smtClean="0">
                          <a:effectLst/>
                          <a:latin typeface="Arial" panose="020B0604020202020204" pitchFamily="34" charset="0"/>
                          <a:cs typeface="Arial" panose="020B0604020202020204" pitchFamily="34" charset="0"/>
                        </a:rPr>
                        <a:t> </a:t>
                      </a:r>
                      <a:r>
                        <a:rPr lang="en-US" sz="850" dirty="0" smtClean="0">
                          <a:solidFill>
                            <a:srgbClr val="FF0000"/>
                          </a:solidFill>
                          <a:effectLst/>
                          <a:latin typeface="Arial" panose="020B0604020202020204" pitchFamily="34" charset="0"/>
                          <a:cs typeface="Arial" panose="020B0604020202020204" pitchFamily="34" charset="0"/>
                        </a:rPr>
                        <a:t>(20%): </a:t>
                      </a:r>
                      <a:r>
                        <a:rPr lang="en-US" sz="850" dirty="0" smtClean="0">
                          <a:solidFill>
                            <a:schemeClr val="tx1"/>
                          </a:solidFill>
                          <a:effectLst/>
                          <a:latin typeface="Arial" panose="020B0604020202020204" pitchFamily="34" charset="0"/>
                          <a:cs typeface="Arial" panose="020B0604020202020204" pitchFamily="34" charset="0"/>
                        </a:rPr>
                        <a:t>D</a:t>
                      </a:r>
                      <a:r>
                        <a:rPr lang="en-US" sz="850" dirty="0" smtClean="0">
                          <a:effectLst/>
                          <a:latin typeface="Arial" panose="020B0604020202020204" pitchFamily="34" charset="0"/>
                          <a:cs typeface="Arial" panose="020B0604020202020204" pitchFamily="34" charset="0"/>
                        </a:rPr>
                        <a:t>riven by the ~$1.5MM Credit Card Payment loss event; this event is considered a one-off</a:t>
                      </a:r>
                    </a:p>
                    <a:p>
                      <a:pPr marL="457200" marR="0" indent="-171450">
                        <a:lnSpc>
                          <a:spcPct val="100000"/>
                        </a:lnSpc>
                        <a:spcBef>
                          <a:spcPts val="0"/>
                        </a:spcBef>
                        <a:spcAft>
                          <a:spcPts val="0"/>
                        </a:spcAft>
                        <a:buFont typeface="Arial" panose="020B0604020202020204" pitchFamily="34" charset="0"/>
                        <a:buChar char="•"/>
                      </a:pPr>
                      <a:r>
                        <a:rPr lang="en-US" sz="850" b="1" dirty="0" smtClean="0">
                          <a:effectLst/>
                          <a:latin typeface="Arial" panose="020B0604020202020204" pitchFamily="34" charset="0"/>
                          <a:cs typeface="Arial" panose="020B0604020202020204" pitchFamily="34" charset="0"/>
                        </a:rPr>
                        <a:t>SSLLC</a:t>
                      </a:r>
                      <a:r>
                        <a:rPr lang="en-US" sz="850" dirty="0" smtClean="0">
                          <a:effectLst/>
                          <a:latin typeface="Arial" panose="020B0604020202020204" pitchFamily="34" charset="0"/>
                          <a:cs typeface="Arial" panose="020B0604020202020204" pitchFamily="34" charset="0"/>
                        </a:rPr>
                        <a:t> </a:t>
                      </a:r>
                      <a:r>
                        <a:rPr lang="en-US" sz="850" dirty="0" smtClean="0">
                          <a:solidFill>
                            <a:srgbClr val="FF0000"/>
                          </a:solidFill>
                          <a:effectLst/>
                          <a:latin typeface="Arial" panose="020B0604020202020204" pitchFamily="34" charset="0"/>
                          <a:cs typeface="Arial" panose="020B0604020202020204" pitchFamily="34" charset="0"/>
                        </a:rPr>
                        <a:t>(38%):</a:t>
                      </a:r>
                      <a:r>
                        <a:rPr lang="en-US" sz="850" dirty="0" smtClean="0">
                          <a:effectLst/>
                          <a:latin typeface="Arial" panose="020B0604020202020204" pitchFamily="34" charset="0"/>
                          <a:cs typeface="Arial" panose="020B0604020202020204" pitchFamily="34" charset="0"/>
                        </a:rPr>
                        <a:t> Driven by FINRA arbitration claims. </a:t>
                      </a:r>
                      <a:r>
                        <a:rPr lang="en-US" sz="850" dirty="0" smtClean="0">
                          <a:solidFill>
                            <a:schemeClr val="tx1"/>
                          </a:solidFill>
                          <a:effectLst/>
                          <a:latin typeface="Arial" panose="020B0604020202020204" pitchFamily="34" charset="0"/>
                          <a:cs typeface="Arial" panose="020B0604020202020204" pitchFamily="34" charset="0"/>
                        </a:rPr>
                        <a:t>Prior month values have changed to correct errors in calculation (the formula calls for trailing 12 months,</a:t>
                      </a:r>
                      <a:r>
                        <a:rPr lang="en-US" sz="850" baseline="0" dirty="0" smtClean="0">
                          <a:solidFill>
                            <a:schemeClr val="tx1"/>
                          </a:solidFill>
                          <a:effectLst/>
                          <a:latin typeface="Arial" panose="020B0604020202020204" pitchFamily="34" charset="0"/>
                          <a:cs typeface="Arial" panose="020B0604020202020204" pitchFamily="34" charset="0"/>
                        </a:rPr>
                        <a:t> past values were including all FINRA related losses since 2015)</a:t>
                      </a:r>
                      <a:endParaRPr lang="en-US" sz="850" dirty="0" smtClean="0">
                        <a:solidFill>
                          <a:schemeClr val="tx1"/>
                        </a:solidFill>
                        <a:effectLst/>
                        <a:latin typeface="Arial" panose="020B0604020202020204" pitchFamily="34" charset="0"/>
                        <a:cs typeface="Arial" panose="020B0604020202020204" pitchFamily="34" charset="0"/>
                      </a:endParaRPr>
                    </a:p>
                  </a:txBody>
                  <a:tcPr marL="63395" marR="63395"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19222">
                <a:tc>
                  <a:txBody>
                    <a:bodyPr/>
                    <a:lstStyle/>
                    <a:p>
                      <a:pPr marL="0" marR="0">
                        <a:lnSpc>
                          <a:spcPct val="100000"/>
                        </a:lnSpc>
                        <a:spcBef>
                          <a:spcPts val="0"/>
                        </a:spcBef>
                        <a:spcAft>
                          <a:spcPts val="0"/>
                        </a:spcAft>
                      </a:pPr>
                      <a:r>
                        <a:rPr lang="en-US" sz="850" b="1" dirty="0">
                          <a:effectLst/>
                          <a:latin typeface="Arial" panose="020B0604020202020204" pitchFamily="34" charset="0"/>
                          <a:cs typeface="Arial" panose="020B0604020202020204" pitchFamily="34" charset="0"/>
                        </a:rPr>
                        <a:t>Credit Card $ Fraud Ratio (</a:t>
                      </a:r>
                      <a:r>
                        <a:rPr lang="en-US" sz="850" b="1" dirty="0" smtClean="0">
                          <a:effectLst/>
                          <a:latin typeface="Arial" panose="020B0604020202020204" pitchFamily="34" charset="0"/>
                          <a:cs typeface="Arial" panose="020B0604020202020204" pitchFamily="34" charset="0"/>
                        </a:rPr>
                        <a:t>bps): </a:t>
                      </a:r>
                    </a:p>
                    <a:p>
                      <a:pPr marL="457200" marR="0" indent="-171450">
                        <a:lnSpc>
                          <a:spcPct val="100000"/>
                        </a:lnSpc>
                        <a:spcBef>
                          <a:spcPts val="0"/>
                        </a:spcBef>
                        <a:spcAft>
                          <a:spcPts val="0"/>
                        </a:spcAft>
                        <a:buFont typeface="Arial" panose="020B0604020202020204" pitchFamily="34" charset="0"/>
                        <a:buChar char="•"/>
                      </a:pPr>
                      <a:r>
                        <a:rPr lang="en-US" sz="850" b="1" u="none" dirty="0" smtClean="0">
                          <a:effectLst/>
                          <a:latin typeface="Arial" panose="020B0604020202020204" pitchFamily="34" charset="0"/>
                          <a:cs typeface="Arial" panose="020B0604020202020204" pitchFamily="34" charset="0"/>
                        </a:rPr>
                        <a:t>SBNA</a:t>
                      </a:r>
                      <a:r>
                        <a:rPr lang="en-US" sz="850" u="none" baseline="0" dirty="0" smtClean="0">
                          <a:effectLst/>
                          <a:latin typeface="Arial" panose="020B0604020202020204" pitchFamily="34" charset="0"/>
                          <a:cs typeface="Arial" panose="020B0604020202020204" pitchFamily="34" charset="0"/>
                        </a:rPr>
                        <a:t> </a:t>
                      </a:r>
                      <a:r>
                        <a:rPr lang="en-US" sz="850" u="none" baseline="0" dirty="0" smtClean="0">
                          <a:solidFill>
                            <a:srgbClr val="FF0000"/>
                          </a:solidFill>
                          <a:effectLst/>
                          <a:latin typeface="Arial" panose="020B0604020202020204" pitchFamily="34" charset="0"/>
                          <a:cs typeface="Arial" panose="020B0604020202020204" pitchFamily="34" charset="0"/>
                        </a:rPr>
                        <a:t>(</a:t>
                      </a:r>
                      <a:r>
                        <a:rPr lang="en-US" sz="850" u="none" dirty="0" smtClean="0">
                          <a:solidFill>
                            <a:srgbClr val="FF0000"/>
                          </a:solidFill>
                          <a:effectLst/>
                          <a:latin typeface="Arial" panose="020B0604020202020204" pitchFamily="34" charset="0"/>
                          <a:cs typeface="Arial" panose="020B0604020202020204" pitchFamily="34" charset="0"/>
                        </a:rPr>
                        <a:t>53bps): </a:t>
                      </a:r>
                      <a:r>
                        <a:rPr lang="en-US" sz="850" dirty="0" smtClean="0">
                          <a:solidFill>
                            <a:srgbClr val="FF0000"/>
                          </a:solidFill>
                          <a:effectLst/>
                          <a:latin typeface="Arial" panose="020B0604020202020204" pitchFamily="34" charset="0"/>
                          <a:cs typeface="Arial" panose="020B0604020202020204" pitchFamily="34" charset="0"/>
                        </a:rPr>
                        <a:t> </a:t>
                      </a:r>
                      <a:r>
                        <a:rPr lang="en-US" sz="850" dirty="0" smtClean="0">
                          <a:solidFill>
                            <a:schemeClr val="tx1"/>
                          </a:solidFill>
                          <a:effectLst/>
                          <a:latin typeface="Arial" panose="020B0604020202020204" pitchFamily="34" charset="0"/>
                          <a:cs typeface="Arial" panose="020B0604020202020204" pitchFamily="34" charset="0"/>
                        </a:rPr>
                        <a:t>More</a:t>
                      </a:r>
                      <a:r>
                        <a:rPr lang="en-US" sz="850" baseline="0" dirty="0" smtClean="0">
                          <a:solidFill>
                            <a:schemeClr val="tx1"/>
                          </a:solidFill>
                          <a:effectLst/>
                          <a:latin typeface="Arial" panose="020B0604020202020204" pitchFamily="34" charset="0"/>
                          <a:cs typeface="Arial" panose="020B0604020202020204" pitchFamily="34" charset="0"/>
                        </a:rPr>
                        <a:t> aggressive controls around card approvals are lowering Fraud losses which have improved the metric from 64bps in January</a:t>
                      </a:r>
                      <a:endParaRPr lang="en-US" sz="850" dirty="0">
                        <a:effectLst/>
                        <a:latin typeface="Arial" panose="020B0604020202020204" pitchFamily="34" charset="0"/>
                        <a:ea typeface="Calibri"/>
                        <a:cs typeface="Arial" panose="020B0604020202020204" pitchFamily="34" charset="0"/>
                      </a:endParaRPr>
                    </a:p>
                  </a:txBody>
                  <a:tcPr marL="63395" marR="63395"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04800">
                <a:tc>
                  <a:txBody>
                    <a:bodyPr/>
                    <a:lstStyle/>
                    <a:p>
                      <a:pPr marL="0" marR="0">
                        <a:lnSpc>
                          <a:spcPct val="100000"/>
                        </a:lnSpc>
                        <a:spcBef>
                          <a:spcPts val="0"/>
                        </a:spcBef>
                        <a:spcAft>
                          <a:spcPts val="0"/>
                        </a:spcAft>
                      </a:pPr>
                      <a:r>
                        <a:rPr lang="en-US" sz="850" b="1" dirty="0">
                          <a:effectLst/>
                          <a:latin typeface="Arial" panose="020B0604020202020204" pitchFamily="34" charset="0"/>
                          <a:cs typeface="Arial" panose="020B0604020202020204" pitchFamily="34" charset="0"/>
                        </a:rPr>
                        <a:t>Debit Card $ Fraud Ratio (bps</a:t>
                      </a:r>
                      <a:r>
                        <a:rPr lang="en-US" sz="850" b="1" dirty="0" smtClean="0">
                          <a:effectLst/>
                          <a:latin typeface="Arial" panose="020B0604020202020204" pitchFamily="34" charset="0"/>
                          <a:cs typeface="Arial" panose="020B0604020202020204" pitchFamily="34" charset="0"/>
                        </a:rPr>
                        <a:t>): </a:t>
                      </a:r>
                    </a:p>
                    <a:p>
                      <a:pPr marL="457200" marR="0" lvl="1" indent="-171450">
                        <a:lnSpc>
                          <a:spcPct val="100000"/>
                        </a:lnSpc>
                        <a:spcBef>
                          <a:spcPts val="0"/>
                        </a:spcBef>
                        <a:spcAft>
                          <a:spcPts val="0"/>
                        </a:spcAft>
                        <a:buFont typeface="Arial" panose="020B0604020202020204" pitchFamily="34" charset="0"/>
                        <a:buChar char="•"/>
                      </a:pPr>
                      <a:r>
                        <a:rPr lang="en-US" sz="850" b="1" u="none" dirty="0" smtClean="0">
                          <a:effectLst/>
                          <a:latin typeface="Arial" panose="020B0604020202020204" pitchFamily="34" charset="0"/>
                          <a:cs typeface="Arial" panose="020B0604020202020204" pitchFamily="34" charset="0"/>
                        </a:rPr>
                        <a:t>SBNA</a:t>
                      </a:r>
                      <a:r>
                        <a:rPr lang="en-US" sz="850" u="none" baseline="0" dirty="0" smtClean="0">
                          <a:effectLst/>
                          <a:latin typeface="Arial" panose="020B0604020202020204" pitchFamily="34" charset="0"/>
                          <a:cs typeface="Arial" panose="020B0604020202020204" pitchFamily="34" charset="0"/>
                        </a:rPr>
                        <a:t> </a:t>
                      </a:r>
                      <a:r>
                        <a:rPr lang="en-US" sz="850" u="none" baseline="0" dirty="0" smtClean="0">
                          <a:solidFill>
                            <a:srgbClr val="FF0000"/>
                          </a:solidFill>
                          <a:effectLst/>
                          <a:latin typeface="Arial" panose="020B0604020202020204" pitchFamily="34" charset="0"/>
                          <a:cs typeface="Arial" panose="020B0604020202020204" pitchFamily="34" charset="0"/>
                        </a:rPr>
                        <a:t>(19bps): </a:t>
                      </a:r>
                      <a:r>
                        <a:rPr lang="en-US" sz="850" u="none" dirty="0" smtClean="0">
                          <a:solidFill>
                            <a:srgbClr val="FF0000"/>
                          </a:solidFill>
                          <a:effectLst/>
                          <a:latin typeface="Arial" panose="020B0604020202020204" pitchFamily="34" charset="0"/>
                          <a:cs typeface="Arial" panose="020B0604020202020204" pitchFamily="34" charset="0"/>
                        </a:rPr>
                        <a:t> </a:t>
                      </a:r>
                      <a:r>
                        <a:rPr lang="en-US" sz="850" dirty="0" smtClean="0">
                          <a:effectLst/>
                          <a:latin typeface="Arial" panose="020B0604020202020204" pitchFamily="34" charset="0"/>
                          <a:cs typeface="Arial" panose="020B0604020202020204" pitchFamily="34" charset="0"/>
                        </a:rPr>
                        <a:t>A series of large compromises led to account takeover where the fraudsters where overriding account details to be their own and making large transactions are grocery stores like Target and Walmart.</a:t>
                      </a:r>
                    </a:p>
                  </a:txBody>
                  <a:tcPr marL="63395" marR="63395"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06705">
                <a:tc>
                  <a:txBody>
                    <a:bodyPr/>
                    <a:lstStyle/>
                    <a:p>
                      <a:pPr marL="0" marR="0">
                        <a:lnSpc>
                          <a:spcPct val="100000"/>
                        </a:lnSpc>
                        <a:spcBef>
                          <a:spcPts val="0"/>
                        </a:spcBef>
                        <a:spcAft>
                          <a:spcPts val="0"/>
                        </a:spcAft>
                      </a:pPr>
                      <a:r>
                        <a:rPr lang="en-US" sz="850" b="1" dirty="0">
                          <a:effectLst/>
                          <a:latin typeface="Arial" panose="020B0604020202020204" pitchFamily="34" charset="0"/>
                          <a:cs typeface="Arial" panose="020B0604020202020204" pitchFamily="34" charset="0"/>
                        </a:rPr>
                        <a:t>Credit Card # Fraud Ratio (</a:t>
                      </a:r>
                      <a:r>
                        <a:rPr lang="en-US" sz="850" b="1" dirty="0" smtClean="0">
                          <a:effectLst/>
                          <a:latin typeface="Arial" panose="020B0604020202020204" pitchFamily="34" charset="0"/>
                          <a:cs typeface="Arial" panose="020B0604020202020204" pitchFamily="34" charset="0"/>
                        </a:rPr>
                        <a:t>bps):</a:t>
                      </a:r>
                    </a:p>
                    <a:p>
                      <a:pPr marL="457200" marR="0" lvl="1" indent="-171450">
                        <a:lnSpc>
                          <a:spcPct val="100000"/>
                        </a:lnSpc>
                        <a:spcBef>
                          <a:spcPts val="0"/>
                        </a:spcBef>
                        <a:spcAft>
                          <a:spcPts val="0"/>
                        </a:spcAft>
                        <a:buFont typeface="Arial" panose="020B0604020202020204" pitchFamily="34" charset="0"/>
                        <a:buChar char="•"/>
                      </a:pPr>
                      <a:r>
                        <a:rPr lang="en-US" sz="850" b="1" u="none" dirty="0" smtClean="0">
                          <a:effectLst/>
                          <a:latin typeface="Arial" panose="020B0604020202020204" pitchFamily="34" charset="0"/>
                          <a:cs typeface="Arial" panose="020B0604020202020204" pitchFamily="34" charset="0"/>
                        </a:rPr>
                        <a:t>SBNA</a:t>
                      </a:r>
                      <a:r>
                        <a:rPr lang="en-US" sz="850" u="none" dirty="0" smtClean="0">
                          <a:effectLst/>
                          <a:latin typeface="Arial" panose="020B0604020202020204" pitchFamily="34" charset="0"/>
                          <a:cs typeface="Arial" panose="020B0604020202020204" pitchFamily="34" charset="0"/>
                        </a:rPr>
                        <a:t> </a:t>
                      </a:r>
                      <a:r>
                        <a:rPr lang="en-US" sz="850" u="none" dirty="0" smtClean="0">
                          <a:solidFill>
                            <a:srgbClr val="FF0000"/>
                          </a:solidFill>
                          <a:effectLst/>
                          <a:latin typeface="Arial" panose="020B0604020202020204" pitchFamily="34" charset="0"/>
                          <a:cs typeface="Arial" panose="020B0604020202020204" pitchFamily="34" charset="0"/>
                        </a:rPr>
                        <a:t>(19 bps): </a:t>
                      </a:r>
                      <a:r>
                        <a:rPr lang="en-US" sz="850" b="0" u="none" dirty="0" smtClean="0">
                          <a:effectLst/>
                          <a:latin typeface="Arial" panose="020B0604020202020204" pitchFamily="34" charset="0"/>
                          <a:cs typeface="Arial" panose="020B0604020202020204" pitchFamily="34" charset="0"/>
                        </a:rPr>
                        <a:t>same as $ losses above</a:t>
                      </a:r>
                    </a:p>
                  </a:txBody>
                  <a:tcPr marL="63395" marR="63395"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06152">
                <a:tc>
                  <a:txBody>
                    <a:bodyPr/>
                    <a:lstStyle/>
                    <a:p>
                      <a:pPr marL="0" marR="0">
                        <a:lnSpc>
                          <a:spcPct val="100000"/>
                        </a:lnSpc>
                        <a:spcBef>
                          <a:spcPts val="0"/>
                        </a:spcBef>
                        <a:spcAft>
                          <a:spcPts val="0"/>
                        </a:spcAft>
                      </a:pPr>
                      <a:r>
                        <a:rPr lang="en-US" sz="850" b="1" dirty="0">
                          <a:effectLst/>
                          <a:latin typeface="Arial" panose="020B0604020202020204" pitchFamily="34" charset="0"/>
                          <a:cs typeface="Arial" panose="020B0604020202020204" pitchFamily="34" charset="0"/>
                        </a:rPr>
                        <a:t>Debit Card # Fraud Ratio (</a:t>
                      </a:r>
                      <a:r>
                        <a:rPr lang="en-US" sz="850" b="1" dirty="0" smtClean="0">
                          <a:effectLst/>
                          <a:latin typeface="Arial" panose="020B0604020202020204" pitchFamily="34" charset="0"/>
                          <a:cs typeface="Arial" panose="020B0604020202020204" pitchFamily="34" charset="0"/>
                        </a:rPr>
                        <a:t>bps):</a:t>
                      </a:r>
                    </a:p>
                    <a:p>
                      <a:pPr marL="457200" marR="0" indent="-171450">
                        <a:lnSpc>
                          <a:spcPct val="100000"/>
                        </a:lnSpc>
                        <a:spcBef>
                          <a:spcPts val="0"/>
                        </a:spcBef>
                        <a:spcAft>
                          <a:spcPts val="0"/>
                        </a:spcAft>
                        <a:buFont typeface="Arial" panose="020B0604020202020204" pitchFamily="34" charset="0"/>
                        <a:buChar char="•"/>
                      </a:pPr>
                      <a:r>
                        <a:rPr lang="en-US" sz="850" b="1" u="none" dirty="0" smtClean="0">
                          <a:effectLst/>
                          <a:latin typeface="Arial" panose="020B0604020202020204" pitchFamily="34" charset="0"/>
                          <a:cs typeface="Arial" panose="020B0604020202020204" pitchFamily="34" charset="0"/>
                        </a:rPr>
                        <a:t>SBNA</a:t>
                      </a:r>
                      <a:r>
                        <a:rPr lang="en-US" sz="850" b="0" u="none" baseline="0" dirty="0" smtClean="0">
                          <a:effectLst/>
                          <a:latin typeface="Arial" panose="020B0604020202020204" pitchFamily="34" charset="0"/>
                          <a:cs typeface="Arial" panose="020B0604020202020204" pitchFamily="34" charset="0"/>
                        </a:rPr>
                        <a:t> </a:t>
                      </a:r>
                      <a:r>
                        <a:rPr lang="en-US" sz="850" b="0" u="none" baseline="0" dirty="0" smtClean="0">
                          <a:solidFill>
                            <a:srgbClr val="FF0000"/>
                          </a:solidFill>
                          <a:effectLst/>
                          <a:latin typeface="Arial" panose="020B0604020202020204" pitchFamily="34" charset="0"/>
                          <a:cs typeface="Arial" panose="020B0604020202020204" pitchFamily="34" charset="0"/>
                        </a:rPr>
                        <a:t>(24</a:t>
                      </a:r>
                      <a:r>
                        <a:rPr lang="en-US" sz="850" b="0" u="none" dirty="0" smtClean="0">
                          <a:solidFill>
                            <a:srgbClr val="FF0000"/>
                          </a:solidFill>
                          <a:effectLst/>
                          <a:latin typeface="Arial" panose="020B0604020202020204" pitchFamily="34" charset="0"/>
                          <a:cs typeface="Arial" panose="020B0604020202020204" pitchFamily="34" charset="0"/>
                        </a:rPr>
                        <a:t> bps): </a:t>
                      </a:r>
                      <a:r>
                        <a:rPr lang="en-US" sz="850" b="0" u="none" dirty="0">
                          <a:effectLst/>
                          <a:latin typeface="Arial" panose="020B0604020202020204" pitchFamily="34" charset="0"/>
                          <a:cs typeface="Arial" panose="020B0604020202020204" pitchFamily="34" charset="0"/>
                        </a:rPr>
                        <a:t>same as </a:t>
                      </a:r>
                      <a:r>
                        <a:rPr lang="en-US" sz="850" b="0" u="none" dirty="0" smtClean="0">
                          <a:effectLst/>
                          <a:latin typeface="Arial" panose="020B0604020202020204" pitchFamily="34" charset="0"/>
                          <a:cs typeface="Arial" panose="020B0604020202020204" pitchFamily="34" charset="0"/>
                        </a:rPr>
                        <a:t>$ losses above</a:t>
                      </a:r>
                    </a:p>
                  </a:txBody>
                  <a:tcPr marL="63395" marR="63395" marT="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3134381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1708</TotalTime>
  <Words>3077</Words>
  <Application>Microsoft Office PowerPoint</Application>
  <PresentationFormat>On-screen Show (4:3)</PresentationFormat>
  <Paragraphs>1005</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Deschineau, Patricia</dc:creator>
  <cp:lastModifiedBy>Zhang, Zhiyi</cp:lastModifiedBy>
  <cp:revision>2524</cp:revision>
  <cp:lastPrinted>2017-02-08T15:28:04Z</cp:lastPrinted>
  <dcterms:modified xsi:type="dcterms:W3CDTF">2017-03-08T15:02:02Z</dcterms:modified>
</cp:coreProperties>
</file>