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6.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7.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9.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20.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21.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22.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23.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24.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25.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26.xml" ContentType="application/vnd.openxmlformats-officedocument.presentationml.notesSlide+xml"/>
  <Override PartName="/ppt/tags/tag520.xml" ContentType="application/vnd.openxmlformats-officedocument.presentationml.tags+xml"/>
  <Override PartName="/ppt/notesSlides/notesSlide27.xml" ContentType="application/vnd.openxmlformats-officedocument.presentationml.notesSlide+xml"/>
  <Override PartName="/ppt/tags/tag521.xml" ContentType="application/vnd.openxmlformats-officedocument.presentationml.tags+xml"/>
  <Override PartName="/ppt/notesSlides/notesSlide28.xml" ContentType="application/vnd.openxmlformats-officedocument.presentationml.notesSlide+xml"/>
  <Override PartName="/ppt/tags/tag522.xml" ContentType="application/vnd.openxmlformats-officedocument.presentationml.tags+xml"/>
  <Override PartName="/ppt/notesSlides/notesSlide29.xml" ContentType="application/vnd.openxmlformats-officedocument.presentationml.notesSlide+xml"/>
  <Override PartName="/ppt/tags/tag523.xml" ContentType="application/vnd.openxmlformats-officedocument.presentationml.tags+xml"/>
  <Override PartName="/ppt/notesSlides/notesSlide30.xml" ContentType="application/vnd.openxmlformats-officedocument.presentationml.notesSlide+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31.xml" ContentType="application/vnd.openxmlformats-officedocument.presentationml.notesSlide+xml"/>
  <Override PartName="/ppt/tags/tag564.xml" ContentType="application/vnd.openxmlformats-officedocument.presentationml.tags+xml"/>
  <Override PartName="/ppt/notesSlides/notesSlide32.xml" ContentType="application/vnd.openxmlformats-officedocument.presentationml.notesSlide+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notesSlides/notesSlide33.xml" ContentType="application/vnd.openxmlformats-officedocument.presentationml.notesSlide+xml"/>
  <Override PartName="/ppt/tags/tag581.xml" ContentType="application/vnd.openxmlformats-officedocument.presentationml.tags+xml"/>
  <Override PartName="/ppt/notesSlides/notesSlide34.xml" ContentType="application/vnd.openxmlformats-officedocument.presentationml.notesSlide+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notesSlides/notesSlide35.xml" ContentType="application/vnd.openxmlformats-officedocument.presentationml.notesSlide+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notesSlides/notesSlide36.xml" ContentType="application/vnd.openxmlformats-officedocument.presentationml.notesSlide+xml"/>
  <Override PartName="/ppt/tags/tag675.xml" ContentType="application/vnd.openxmlformats-officedocument.presentationml.tags+xml"/>
  <Override PartName="/ppt/notesSlides/notesSlide37.xml" ContentType="application/vnd.openxmlformats-officedocument.presentationml.notesSlide+xml"/>
  <Override PartName="/ppt/tags/tag676.xml" ContentType="application/vnd.openxmlformats-officedocument.presentationml.tags+xml"/>
  <Override PartName="/ppt/notesSlides/notesSlide38.xml" ContentType="application/vnd.openxmlformats-officedocument.presentationml.notesSlide+xml"/>
  <Override PartName="/ppt/tags/tag677.xml" ContentType="application/vnd.openxmlformats-officedocument.presentationml.tags+xml"/>
  <Override PartName="/ppt/notesSlides/notesSlide39.xml" ContentType="application/vnd.openxmlformats-officedocument.presentationml.notesSlide+xml"/>
  <Override PartName="/ppt/tags/tag678.xml" ContentType="application/vnd.openxmlformats-officedocument.presentationml.tags+xml"/>
  <Override PartName="/ppt/notesSlides/notesSlide40.xml" ContentType="application/vnd.openxmlformats-officedocument.presentationml.notesSlide+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notesSlides/notesSlide41.xml" ContentType="application/vnd.openxmlformats-officedocument.presentationml.notesSlide+xml"/>
  <Override PartName="/ppt/tags/tag713.xml" ContentType="application/vnd.openxmlformats-officedocument.presentationml.tags+xml"/>
  <Override PartName="/ppt/notesSlides/notesSlide42.xml" ContentType="application/vnd.openxmlformats-officedocument.presentationml.notesSlide+xml"/>
  <Override PartName="/ppt/tags/tag714.xml" ContentType="application/vnd.openxmlformats-officedocument.presentationml.tags+xml"/>
  <Override PartName="/ppt/notesSlides/notesSlide43.xml" ContentType="application/vnd.openxmlformats-officedocument.presentationml.notesSlide+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notesSlides/notesSlide44.xml" ContentType="application/vnd.openxmlformats-officedocument.presentationml.notesSlide+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notesSlides/notesSlide45.xml" ContentType="application/vnd.openxmlformats-officedocument.presentationml.notesSlide+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notesSlides/notesSlide46.xml" ContentType="application/vnd.openxmlformats-officedocument.presentationml.notesSlide+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notesSlides/notesSlide47.xml" ContentType="application/vnd.openxmlformats-officedocument.presentationml.notesSlide+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notesSlides/notesSlide48.xml" ContentType="application/vnd.openxmlformats-officedocument.presentationml.notesSlide+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notesSlides/notesSlide49.xml" ContentType="application/vnd.openxmlformats-officedocument.presentationml.notesSlide+xml"/>
  <Override PartName="/ppt/tags/tag82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822.xml" ContentType="application/vnd.openxmlformats-officedocument.presentationml.tags+xml"/>
  <Override PartName="/ppt/notesSlides/notesSlide52.xml" ContentType="application/vnd.openxmlformats-officedocument.presentationml.notesSlide+xml"/>
  <Override PartName="/ppt/charts/chart1.xml" ContentType="application/vnd.openxmlformats-officedocument.drawingml.chart+xml"/>
  <Override PartName="/ppt/tags/tag823.xml" ContentType="application/vnd.openxmlformats-officedocument.presentationml.tags+xml"/>
  <Override PartName="/ppt/notesSlides/notesSlide53.xml" ContentType="application/vnd.openxmlformats-officedocument.presentationml.notesSlide+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notesSlides/notesSlide54.xml" ContentType="application/vnd.openxmlformats-officedocument.presentationml.notesSlide+xml"/>
  <Override PartName="/ppt/tags/tag837.xml" ContentType="application/vnd.openxmlformats-officedocument.presentationml.tags+xml"/>
  <Override PartName="/ppt/notesSlides/notesSlide55.xml" ContentType="application/vnd.openxmlformats-officedocument.presentationml.notesSlide+xml"/>
  <Override PartName="/ppt/tags/tag838.xml" ContentType="application/vnd.openxmlformats-officedocument.presentationml.tags+xml"/>
  <Override PartName="/ppt/notesSlides/notesSlide56.xml" ContentType="application/vnd.openxmlformats-officedocument.presentationml.notesSlide+xml"/>
  <Override PartName="/ppt/tags/tag839.xml" ContentType="application/vnd.openxmlformats-officedocument.presentationml.tags+xml"/>
  <Override PartName="/ppt/notesSlides/notesSlide57.xml" ContentType="application/vnd.openxmlformats-officedocument.presentationml.notesSlide+xml"/>
  <Override PartName="/ppt/tags/tag840.xml" ContentType="application/vnd.openxmlformats-officedocument.presentationml.tags+xml"/>
  <Override PartName="/ppt/notesSlides/notesSlide58.xml" ContentType="application/vnd.openxmlformats-officedocument.presentationml.notesSlide+xml"/>
  <Override PartName="/ppt/tags/tag841.xml" ContentType="application/vnd.openxmlformats-officedocument.presentationml.tags+xml"/>
  <Override PartName="/ppt/notesSlides/notesSlide59.xml" ContentType="application/vnd.openxmlformats-officedocument.presentationml.notesSlide+xml"/>
  <Override PartName="/ppt/tags/tag842.xml" ContentType="application/vnd.openxmlformats-officedocument.presentationml.tags+xml"/>
  <Override PartName="/ppt/notesSlides/notesSlide60.xml" ContentType="application/vnd.openxmlformats-officedocument.presentationml.notesSlide+xml"/>
  <Override PartName="/ppt/tags/tag843.xml" ContentType="application/vnd.openxmlformats-officedocument.presentationml.tags+xml"/>
  <Override PartName="/ppt/notesSlides/notesSlide61.xml" ContentType="application/vnd.openxmlformats-officedocument.presentationml.notesSlide+xml"/>
  <Override PartName="/ppt/tags/tag844.xml" ContentType="application/vnd.openxmlformats-officedocument.presentationml.tags+xml"/>
  <Override PartName="/ppt/notesSlides/notesSlide62.xml" ContentType="application/vnd.openxmlformats-officedocument.presentationml.notesSlide+xml"/>
  <Override PartName="/ppt/tags/tag845.xml" ContentType="application/vnd.openxmlformats-officedocument.presentationml.tags+xml"/>
  <Override PartName="/ppt/notesSlides/notesSlide63.xml" ContentType="application/vnd.openxmlformats-officedocument.presentationml.notesSlide+xml"/>
  <Override PartName="/ppt/tags/tag846.xml" ContentType="application/vnd.openxmlformats-officedocument.presentationml.tags+xml"/>
  <Override PartName="/ppt/notesSlides/notesSlide64.xml" ContentType="application/vnd.openxmlformats-officedocument.presentationml.notesSlide+xml"/>
  <Override PartName="/ppt/tags/tag847.xml" ContentType="application/vnd.openxmlformats-officedocument.presentationml.tags+xml"/>
  <Override PartName="/ppt/notesSlides/notesSlide65.xml" ContentType="application/vnd.openxmlformats-officedocument.presentationml.notesSlide+xml"/>
  <Override PartName="/ppt/tags/tag848.xml" ContentType="application/vnd.openxmlformats-officedocument.presentationml.tags+xml"/>
  <Override PartName="/ppt/notesSlides/notesSlide66.xml" ContentType="application/vnd.openxmlformats-officedocument.presentationml.notesSlide+xml"/>
  <Override PartName="/ppt/tags/tag849.xml" ContentType="application/vnd.openxmlformats-officedocument.presentationml.tags+xml"/>
  <Override PartName="/ppt/notesSlides/notesSlide67.xml" ContentType="application/vnd.openxmlformats-officedocument.presentationml.notesSlide+xml"/>
  <Override PartName="/ppt/tags/tag850.xml" ContentType="application/vnd.openxmlformats-officedocument.presentationml.tags+xml"/>
  <Override PartName="/ppt/notesSlides/notesSlide68.xml" ContentType="application/vnd.openxmlformats-officedocument.presentationml.notesSlide+xml"/>
  <Override PartName="/ppt/tags/tag851.xml" ContentType="application/vnd.openxmlformats-officedocument.presentationml.tags+xml"/>
  <Override PartName="/ppt/notesSlides/notesSlide69.xml" ContentType="application/vnd.openxmlformats-officedocument.presentationml.notesSlide+xml"/>
  <Override PartName="/ppt/tags/tag852.xml" ContentType="application/vnd.openxmlformats-officedocument.presentationml.tags+xml"/>
  <Override PartName="/ppt/notesSlides/notesSlide70.xml" ContentType="application/vnd.openxmlformats-officedocument.presentationml.notesSlide+xml"/>
  <Override PartName="/ppt/tags/tag853.xml" ContentType="application/vnd.openxmlformats-officedocument.presentationml.tags+xml"/>
  <Override PartName="/ppt/notesSlides/notesSlide71.xml" ContentType="application/vnd.openxmlformats-officedocument.presentationml.notesSlide+xml"/>
  <Override PartName="/ppt/tags/tag854.xml" ContentType="application/vnd.openxmlformats-officedocument.presentationml.tags+xml"/>
  <Override PartName="/ppt/notesSlides/notesSlide72.xml" ContentType="application/vnd.openxmlformats-officedocument.presentationml.notesSlide+xml"/>
  <Override PartName="/ppt/tags/tag855.xml" ContentType="application/vnd.openxmlformats-officedocument.presentationml.tags+xml"/>
  <Override PartName="/ppt/notesSlides/notesSlide73.xml" ContentType="application/vnd.openxmlformats-officedocument.presentationml.notesSlide+xml"/>
  <Override PartName="/ppt/tags/tag856.xml" ContentType="application/vnd.openxmlformats-officedocument.presentationml.tags+xml"/>
  <Override PartName="/ppt/notesSlides/notesSlide74.xml" ContentType="application/vnd.openxmlformats-officedocument.presentationml.notesSlide+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9" r:id="rId1"/>
  </p:sldMasterIdLst>
  <p:notesMasterIdLst>
    <p:notesMasterId r:id="rId144"/>
  </p:notesMasterIdLst>
  <p:handoutMasterIdLst>
    <p:handoutMasterId r:id="rId145"/>
  </p:handoutMasterIdLst>
  <p:sldIdLst>
    <p:sldId id="256" r:id="rId2"/>
    <p:sldId id="396" r:id="rId3"/>
    <p:sldId id="258" r:id="rId4"/>
    <p:sldId id="259" r:id="rId5"/>
    <p:sldId id="260" r:id="rId6"/>
    <p:sldId id="261" r:id="rId7"/>
    <p:sldId id="262" r:id="rId8"/>
    <p:sldId id="268" r:id="rId9"/>
    <p:sldId id="269" r:id="rId10"/>
    <p:sldId id="270" r:id="rId11"/>
    <p:sldId id="417" r:id="rId12"/>
    <p:sldId id="418" r:id="rId13"/>
    <p:sldId id="419" r:id="rId14"/>
    <p:sldId id="420" r:id="rId15"/>
    <p:sldId id="421" r:id="rId16"/>
    <p:sldId id="271" r:id="rId17"/>
    <p:sldId id="397" r:id="rId18"/>
    <p:sldId id="273" r:id="rId19"/>
    <p:sldId id="414" r:id="rId20"/>
    <p:sldId id="275" r:id="rId21"/>
    <p:sldId id="401" r:id="rId22"/>
    <p:sldId id="278" r:id="rId23"/>
    <p:sldId id="415" r:id="rId24"/>
    <p:sldId id="279" r:id="rId25"/>
    <p:sldId id="280" r:id="rId26"/>
    <p:sldId id="281" r:id="rId27"/>
    <p:sldId id="402" r:id="rId28"/>
    <p:sldId id="283" r:id="rId29"/>
    <p:sldId id="284" r:id="rId30"/>
    <p:sldId id="403" r:id="rId31"/>
    <p:sldId id="286" r:id="rId32"/>
    <p:sldId id="287" r:id="rId33"/>
    <p:sldId id="288" r:id="rId34"/>
    <p:sldId id="289" r:id="rId35"/>
    <p:sldId id="290"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404" r:id="rId50"/>
    <p:sldId id="314" r:id="rId51"/>
    <p:sldId id="315" r:id="rId52"/>
    <p:sldId id="316" r:id="rId53"/>
    <p:sldId id="317" r:id="rId54"/>
    <p:sldId id="318" r:id="rId55"/>
    <p:sldId id="405" r:id="rId56"/>
    <p:sldId id="320" r:id="rId57"/>
    <p:sldId id="321" r:id="rId58"/>
    <p:sldId id="322" r:id="rId59"/>
    <p:sldId id="323" r:id="rId60"/>
    <p:sldId id="406" r:id="rId61"/>
    <p:sldId id="325" r:id="rId62"/>
    <p:sldId id="326" r:id="rId63"/>
    <p:sldId id="327" r:id="rId64"/>
    <p:sldId id="328" r:id="rId65"/>
    <p:sldId id="407" r:id="rId66"/>
    <p:sldId id="330" r:id="rId67"/>
    <p:sldId id="416" r:id="rId68"/>
    <p:sldId id="332" r:id="rId69"/>
    <p:sldId id="333" r:id="rId70"/>
    <p:sldId id="334" r:id="rId71"/>
    <p:sldId id="335" r:id="rId72"/>
    <p:sldId id="408" r:id="rId73"/>
    <p:sldId id="337" r:id="rId74"/>
    <p:sldId id="338" r:id="rId75"/>
    <p:sldId id="339" r:id="rId76"/>
    <p:sldId id="409" r:id="rId77"/>
    <p:sldId id="341" r:id="rId78"/>
    <p:sldId id="342" r:id="rId79"/>
    <p:sldId id="343" r:id="rId80"/>
    <p:sldId id="344" r:id="rId81"/>
    <p:sldId id="410" r:id="rId82"/>
    <p:sldId id="346" r:id="rId83"/>
    <p:sldId id="347" r:id="rId84"/>
    <p:sldId id="348" r:id="rId85"/>
    <p:sldId id="349" r:id="rId86"/>
    <p:sldId id="350" r:id="rId87"/>
    <p:sldId id="433" r:id="rId88"/>
    <p:sldId id="351" r:id="rId89"/>
    <p:sldId id="411" r:id="rId90"/>
    <p:sldId id="353" r:id="rId91"/>
    <p:sldId id="354" r:id="rId92"/>
    <p:sldId id="355" r:id="rId93"/>
    <p:sldId id="356" r:id="rId94"/>
    <p:sldId id="357" r:id="rId95"/>
    <p:sldId id="358" r:id="rId96"/>
    <p:sldId id="359" r:id="rId97"/>
    <p:sldId id="360" r:id="rId98"/>
    <p:sldId id="361" r:id="rId99"/>
    <p:sldId id="412" r:id="rId100"/>
    <p:sldId id="363" r:id="rId101"/>
    <p:sldId id="364" r:id="rId102"/>
    <p:sldId id="365" r:id="rId103"/>
    <p:sldId id="366" r:id="rId104"/>
    <p:sldId id="413" r:id="rId105"/>
    <p:sldId id="368" r:id="rId106"/>
    <p:sldId id="369" r:id="rId107"/>
    <p:sldId id="370" r:id="rId108"/>
    <p:sldId id="371" r:id="rId109"/>
    <p:sldId id="400" r:id="rId110"/>
    <p:sldId id="399" r:id="rId111"/>
    <p:sldId id="374" r:id="rId112"/>
    <p:sldId id="375" r:id="rId113"/>
    <p:sldId id="376" r:id="rId114"/>
    <p:sldId id="377" r:id="rId115"/>
    <p:sldId id="378" r:id="rId116"/>
    <p:sldId id="379" r:id="rId117"/>
    <p:sldId id="380" r:id="rId118"/>
    <p:sldId id="381" r:id="rId119"/>
    <p:sldId id="382" r:id="rId120"/>
    <p:sldId id="383" r:id="rId121"/>
    <p:sldId id="398" r:id="rId122"/>
    <p:sldId id="385" r:id="rId123"/>
    <p:sldId id="386" r:id="rId124"/>
    <p:sldId id="387" r:id="rId125"/>
    <p:sldId id="388" r:id="rId126"/>
    <p:sldId id="389" r:id="rId127"/>
    <p:sldId id="390" r:id="rId128"/>
    <p:sldId id="391" r:id="rId129"/>
    <p:sldId id="392" r:id="rId130"/>
    <p:sldId id="393" r:id="rId131"/>
    <p:sldId id="394" r:id="rId132"/>
    <p:sldId id="431" r:id="rId133"/>
    <p:sldId id="422" r:id="rId134"/>
    <p:sldId id="423" r:id="rId135"/>
    <p:sldId id="424" r:id="rId136"/>
    <p:sldId id="425" r:id="rId137"/>
    <p:sldId id="426" r:id="rId138"/>
    <p:sldId id="427" r:id="rId139"/>
    <p:sldId id="428" r:id="rId140"/>
    <p:sldId id="432" r:id="rId141"/>
    <p:sldId id="429" r:id="rId142"/>
    <p:sldId id="430" r:id="rId143"/>
  </p:sldIdLst>
  <p:sldSz cx="9602788" cy="6858000"/>
  <p:notesSz cx="7010400" cy="9296400"/>
  <p:custDataLst>
    <p:tags r:id="rId146"/>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56"/>
            <p14:sldId id="396"/>
            <p14:sldId id="258"/>
            <p14:sldId id="259"/>
            <p14:sldId id="260"/>
            <p14:sldId id="261"/>
            <p14:sldId id="262"/>
            <p14:sldId id="268"/>
            <p14:sldId id="269"/>
            <p14:sldId id="270"/>
            <p14:sldId id="417"/>
            <p14:sldId id="418"/>
            <p14:sldId id="419"/>
            <p14:sldId id="420"/>
            <p14:sldId id="421"/>
            <p14:sldId id="271"/>
            <p14:sldId id="397"/>
            <p14:sldId id="273"/>
            <p14:sldId id="414"/>
            <p14:sldId id="275"/>
            <p14:sldId id="401"/>
            <p14:sldId id="278"/>
            <p14:sldId id="415"/>
            <p14:sldId id="279"/>
            <p14:sldId id="280"/>
            <p14:sldId id="281"/>
            <p14:sldId id="402"/>
            <p14:sldId id="283"/>
            <p14:sldId id="284"/>
            <p14:sldId id="403"/>
            <p14:sldId id="286"/>
            <p14:sldId id="287"/>
            <p14:sldId id="288"/>
            <p14:sldId id="289"/>
            <p14:sldId id="290"/>
            <p14:sldId id="300"/>
            <p14:sldId id="301"/>
            <p14:sldId id="302"/>
            <p14:sldId id="303"/>
            <p14:sldId id="304"/>
            <p14:sldId id="305"/>
            <p14:sldId id="306"/>
            <p14:sldId id="307"/>
            <p14:sldId id="308"/>
            <p14:sldId id="309"/>
            <p14:sldId id="310"/>
            <p14:sldId id="311"/>
            <p14:sldId id="312"/>
            <p14:sldId id="404"/>
            <p14:sldId id="314"/>
            <p14:sldId id="315"/>
            <p14:sldId id="316"/>
            <p14:sldId id="317"/>
            <p14:sldId id="318"/>
            <p14:sldId id="405"/>
            <p14:sldId id="320"/>
            <p14:sldId id="321"/>
            <p14:sldId id="322"/>
            <p14:sldId id="323"/>
            <p14:sldId id="406"/>
            <p14:sldId id="325"/>
            <p14:sldId id="326"/>
            <p14:sldId id="327"/>
            <p14:sldId id="328"/>
            <p14:sldId id="407"/>
            <p14:sldId id="330"/>
            <p14:sldId id="416"/>
            <p14:sldId id="332"/>
            <p14:sldId id="333"/>
            <p14:sldId id="334"/>
            <p14:sldId id="335"/>
            <p14:sldId id="408"/>
            <p14:sldId id="337"/>
            <p14:sldId id="338"/>
            <p14:sldId id="339"/>
            <p14:sldId id="409"/>
            <p14:sldId id="341"/>
            <p14:sldId id="342"/>
            <p14:sldId id="343"/>
            <p14:sldId id="344"/>
            <p14:sldId id="410"/>
            <p14:sldId id="346"/>
            <p14:sldId id="347"/>
            <p14:sldId id="348"/>
            <p14:sldId id="349"/>
            <p14:sldId id="350"/>
            <p14:sldId id="433"/>
            <p14:sldId id="351"/>
            <p14:sldId id="411"/>
            <p14:sldId id="353"/>
            <p14:sldId id="354"/>
            <p14:sldId id="355"/>
            <p14:sldId id="356"/>
            <p14:sldId id="357"/>
            <p14:sldId id="358"/>
            <p14:sldId id="359"/>
            <p14:sldId id="360"/>
            <p14:sldId id="361"/>
            <p14:sldId id="412"/>
            <p14:sldId id="363"/>
            <p14:sldId id="364"/>
            <p14:sldId id="365"/>
            <p14:sldId id="366"/>
            <p14:sldId id="413"/>
            <p14:sldId id="368"/>
            <p14:sldId id="369"/>
            <p14:sldId id="370"/>
            <p14:sldId id="371"/>
            <p14:sldId id="400"/>
            <p14:sldId id="399"/>
            <p14:sldId id="374"/>
            <p14:sldId id="375"/>
            <p14:sldId id="376"/>
            <p14:sldId id="377"/>
            <p14:sldId id="378"/>
            <p14:sldId id="379"/>
            <p14:sldId id="380"/>
            <p14:sldId id="381"/>
            <p14:sldId id="382"/>
            <p14:sldId id="383"/>
            <p14:sldId id="398"/>
            <p14:sldId id="385"/>
            <p14:sldId id="386"/>
            <p14:sldId id="387"/>
            <p14:sldId id="388"/>
            <p14:sldId id="389"/>
            <p14:sldId id="390"/>
            <p14:sldId id="391"/>
            <p14:sldId id="392"/>
            <p14:sldId id="393"/>
            <p14:sldId id="394"/>
            <p14:sldId id="431"/>
            <p14:sldId id="422"/>
            <p14:sldId id="423"/>
            <p14:sldId id="424"/>
            <p14:sldId id="425"/>
            <p14:sldId id="426"/>
            <p14:sldId id="427"/>
            <p14:sldId id="428"/>
            <p14:sldId id="432"/>
            <p14:sldId id="429"/>
            <p14:sldId id="43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285"/>
    <a:srgbClr val="C9E7A7"/>
    <a:srgbClr val="FF0000"/>
    <a:srgbClr val="FFFFFF"/>
    <a:srgbClr val="002C77"/>
    <a:srgbClr val="A6E2EF"/>
    <a:srgbClr val="00A8C8"/>
    <a:srgbClr val="016D9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84746" autoAdjust="0"/>
  </p:normalViewPr>
  <p:slideViewPr>
    <p:cSldViewPr snapToGrid="0" showGuides="1">
      <p:cViewPr varScale="1">
        <p:scale>
          <a:sx n="116" d="100"/>
          <a:sy n="116" d="100"/>
        </p:scale>
        <p:origin x="-1284" y="-108"/>
      </p:cViewPr>
      <p:guideLst>
        <p:guide orient="horz" pos="243"/>
        <p:guide orient="horz" pos="4004"/>
        <p:guide orient="horz" pos="895"/>
        <p:guide orient="horz" pos="3944"/>
        <p:guide orient="horz" pos="1233"/>
        <p:guide orient="horz" pos="2236"/>
        <p:guide orient="horz" pos="2464"/>
        <p:guide orient="horz" pos="3433"/>
        <p:guide orient="horz" pos="4319"/>
        <p:guide pos="253"/>
        <p:guide pos="5810"/>
        <p:guide pos="3026"/>
        <p:guide pos="2682"/>
        <p:guide pos="3314"/>
        <p:guide pos="1349"/>
        <p:guide pos="2236"/>
        <p:guide pos="3823"/>
        <p:guide pos="5162"/>
        <p:guide pos="6048"/>
        <p:guide pos="374"/>
        <p:guide pos="436"/>
        <p:guide pos="687"/>
        <p:guide pos="4579"/>
      </p:guideLst>
    </p:cSldViewPr>
  </p:slideViewPr>
  <p:notesTextViewPr>
    <p:cViewPr>
      <p:scale>
        <a:sx n="100" d="100"/>
        <a:sy n="100" d="100"/>
      </p:scale>
      <p:origin x="0" y="0"/>
    </p:cViewPr>
  </p:notesTextViewPr>
  <p:sorterViewPr>
    <p:cViewPr>
      <p:scale>
        <a:sx n="75" d="100"/>
        <a:sy n="75" d="100"/>
      </p:scale>
      <p:origin x="0" y="13354"/>
    </p:cViewPr>
  </p:sorterViewPr>
  <p:notesViewPr>
    <p:cSldViewPr snapToGrid="0" showGuides="1">
      <p:cViewPr varScale="1">
        <p:scale>
          <a:sx n="72" d="100"/>
          <a:sy n="72" d="100"/>
        </p:scale>
        <p:origin x="-316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72185376375341E-2"/>
          <c:y val="0"/>
          <c:w val="0.94572781462362465"/>
          <c:h val="0.68139961305840724"/>
        </c:manualLayout>
      </c:layout>
      <c:barChart>
        <c:barDir val="col"/>
        <c:grouping val="stacked"/>
        <c:varyColors val="0"/>
        <c:ser>
          <c:idx val="0"/>
          <c:order val="0"/>
          <c:tx>
            <c:strRef>
              <c:f>Sheet1!$B$1</c:f>
              <c:strCache>
                <c:ptCount val="1"/>
                <c:pt idx="0">
                  <c:v>Target</c:v>
                </c:pt>
              </c:strCache>
            </c:strRef>
          </c:tx>
          <c:spPr>
            <a:solidFill>
              <a:srgbClr val="FF0000"/>
            </a:solidFill>
            <a:ln w="25400">
              <a:noFill/>
              <a:prstDash val="dash"/>
            </a:ln>
          </c:spPr>
          <c:invertIfNegative val="0"/>
          <c:dPt>
            <c:idx val="0"/>
            <c:invertIfNegative val="0"/>
            <c:bubble3D val="0"/>
            <c:spPr>
              <a:solidFill>
                <a:srgbClr val="FF0000"/>
              </a:solidFill>
              <a:ln w="25400">
                <a:noFill/>
                <a:prstDash val="solid"/>
              </a:ln>
            </c:spPr>
          </c:dPt>
          <c:dPt>
            <c:idx val="1"/>
            <c:invertIfNegative val="0"/>
            <c:bubble3D val="0"/>
            <c:spPr>
              <a:solidFill>
                <a:srgbClr val="FF0000"/>
              </a:solidFill>
              <a:ln w="38100">
                <a:noFill/>
                <a:prstDash val="dash"/>
              </a:ln>
            </c:spPr>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dLbl>
              <c:idx val="5"/>
              <c:layout>
                <c:manualLayout>
                  <c:x val="0"/>
                  <c:y val="-4.8698865319924005E-2"/>
                </c:manualLayout>
              </c:layout>
              <c:spPr/>
              <c:txPr>
                <a:bodyPr/>
                <a:lstStyle/>
                <a:p>
                  <a:pPr>
                    <a:defRPr sz="1200" b="0">
                      <a:solidFill>
                        <a:schemeClr val="tx1"/>
                      </a:solidFill>
                    </a:defRPr>
                  </a:pPr>
                  <a:endParaRPr lang="en-US"/>
                </a:p>
              </c:txPr>
              <c:showLegendKey val="0"/>
              <c:showVal val="1"/>
              <c:showCatName val="0"/>
              <c:showSerName val="0"/>
              <c:showPercent val="0"/>
              <c:showBubbleSize val="0"/>
            </c:dLbl>
            <c:txPr>
              <a:bodyPr/>
              <a:lstStyle/>
              <a:p>
                <a:pPr>
                  <a:defRPr sz="1200" b="0">
                    <a:solidFill>
                      <a:schemeClr val="bg1"/>
                    </a:solidFill>
                  </a:defRPr>
                </a:pPr>
                <a:endParaRPr lang="en-US"/>
              </a:p>
            </c:txPr>
            <c:showLegendKey val="0"/>
            <c:showVal val="1"/>
            <c:showCatName val="0"/>
            <c:showSerName val="0"/>
            <c:showPercent val="0"/>
            <c:showBubbleSize val="0"/>
            <c:showLeaderLines val="0"/>
          </c:dLbls>
          <c:cat>
            <c:strRef>
              <c:f>Sheet1!$A$2:$A$7</c:f>
              <c:strCache>
                <c:ptCount val="6"/>
                <c:pt idx="0">
                  <c:v>Current</c:v>
                </c:pt>
                <c:pt idx="1">
                  <c:v>End of 
Q4 2015</c:v>
                </c:pt>
                <c:pt idx="2">
                  <c:v>End of 
Q2 2016</c:v>
                </c:pt>
                <c:pt idx="3">
                  <c:v>End of 
Q4 2016</c:v>
                </c:pt>
                <c:pt idx="4">
                  <c:v>End of 
Q2 2017</c:v>
                </c:pt>
                <c:pt idx="5">
                  <c:v>End of 
Q4 2017</c:v>
                </c:pt>
              </c:strCache>
            </c:strRef>
          </c:cat>
          <c:val>
            <c:numRef>
              <c:f>Sheet1!$B$2:$B$7</c:f>
              <c:numCache>
                <c:formatCode>General</c:formatCode>
                <c:ptCount val="6"/>
                <c:pt idx="0">
                  <c:v>134</c:v>
                </c:pt>
                <c:pt idx="1">
                  <c:v>102</c:v>
                </c:pt>
                <c:pt idx="2">
                  <c:v>90</c:v>
                </c:pt>
                <c:pt idx="3">
                  <c:v>60</c:v>
                </c:pt>
                <c:pt idx="4">
                  <c:v>30</c:v>
                </c:pt>
                <c:pt idx="5">
                  <c:v>0</c:v>
                </c:pt>
              </c:numCache>
            </c:numRef>
          </c:val>
        </c:ser>
        <c:dLbls>
          <c:showLegendKey val="0"/>
          <c:showVal val="0"/>
          <c:showCatName val="0"/>
          <c:showSerName val="0"/>
          <c:showPercent val="0"/>
          <c:showBubbleSize val="0"/>
        </c:dLbls>
        <c:gapWidth val="99"/>
        <c:overlap val="100"/>
        <c:axId val="586887936"/>
        <c:axId val="586889472"/>
      </c:barChart>
      <c:catAx>
        <c:axId val="586887936"/>
        <c:scaling>
          <c:orientation val="minMax"/>
        </c:scaling>
        <c:delete val="0"/>
        <c:axPos val="b"/>
        <c:majorTickMark val="none"/>
        <c:minorTickMark val="none"/>
        <c:tickLblPos val="nextTo"/>
        <c:txPr>
          <a:bodyPr/>
          <a:lstStyle/>
          <a:p>
            <a:pPr>
              <a:defRPr sz="1100"/>
            </a:pPr>
            <a:endParaRPr lang="en-US"/>
          </a:p>
        </c:txPr>
        <c:crossAx val="586889472"/>
        <c:crosses val="autoZero"/>
        <c:auto val="1"/>
        <c:lblAlgn val="ctr"/>
        <c:lblOffset val="100"/>
        <c:noMultiLvlLbl val="0"/>
      </c:catAx>
      <c:valAx>
        <c:axId val="586889472"/>
        <c:scaling>
          <c:orientation val="minMax"/>
          <c:min val="0"/>
        </c:scaling>
        <c:delete val="1"/>
        <c:axPos val="l"/>
        <c:numFmt formatCode="General" sourceLinked="1"/>
        <c:majorTickMark val="out"/>
        <c:minorTickMark val="none"/>
        <c:tickLblPos val="nextTo"/>
        <c:crossAx val="586887936"/>
        <c:crosses val="autoZero"/>
        <c:crossBetween val="between"/>
      </c:valAx>
    </c:plotArea>
    <c:plotVisOnly val="1"/>
    <c:dispBlanksAs val="gap"/>
    <c:showDLblsOverMax val="0"/>
  </c:chart>
  <c:txPr>
    <a:bodyPr/>
    <a:lstStyle/>
    <a:p>
      <a:pPr>
        <a:defRPr sz="11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7.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7.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7.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7.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7.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7.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7.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7.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7.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7.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t" anchorCtr="0" compatLnSpc="1">
            <a:prstTxWarp prst="textNoShape">
              <a:avLst/>
            </a:prstTxWarp>
          </a:bodyPr>
          <a:lstStyle>
            <a:lvl1pPr algn="l" defTabSz="942208">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t" anchorCtr="0" compatLnSpc="1">
            <a:prstTxWarp prst="textNoShape">
              <a:avLst/>
            </a:prstTxWarp>
          </a:bodyPr>
          <a:lstStyle>
            <a:lvl1pPr algn="r" defTabSz="942208">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0"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b" anchorCtr="0" compatLnSpc="1">
            <a:prstTxWarp prst="textNoShape">
              <a:avLst/>
            </a:prstTxWarp>
          </a:bodyPr>
          <a:lstStyle>
            <a:lvl1pPr algn="l" defTabSz="942208">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b" anchorCtr="0" compatLnSpc="1">
            <a:prstTxWarp prst="textNoShape">
              <a:avLst/>
            </a:prstTxWarp>
          </a:bodyPr>
          <a:lstStyle>
            <a:lvl1pPr algn="r" defTabSz="942208">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t" anchorCtr="0" compatLnSpc="1">
            <a:prstTxWarp prst="textNoShape">
              <a:avLst/>
            </a:prstTxWarp>
          </a:bodyPr>
          <a:lstStyle>
            <a:lvl1pPr algn="l" defTabSz="942208">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t" anchorCtr="0" compatLnSpc="1">
            <a:prstTxWarp prst="textNoShape">
              <a:avLst/>
            </a:prstTxWarp>
          </a:bodyPr>
          <a:lstStyle>
            <a:lvl1pPr algn="r" defTabSz="942208">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0"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b" anchorCtr="0" compatLnSpc="1">
            <a:prstTxWarp prst="textNoShape">
              <a:avLst/>
            </a:prstTxWarp>
          </a:bodyPr>
          <a:lstStyle>
            <a:lvl1pPr algn="l" defTabSz="942208">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00" tIns="47100" rIns="94200" bIns="47100" numCol="1" anchor="b" anchorCtr="0" compatLnSpc="1">
            <a:prstTxWarp prst="textNoShape">
              <a:avLst/>
            </a:prstTxWarp>
          </a:bodyPr>
          <a:lstStyle>
            <a:lvl1pPr algn="r" defTabSz="942208">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30745" indent="-230745" fontAlgn="t">
              <a:buFont typeface="+mj-lt"/>
              <a:buAutoNum type="arabicPeriod"/>
            </a:pPr>
            <a:r>
              <a:rPr lang="en-US" b="1" dirty="0"/>
              <a:t>Meet regulatory constraints: </a:t>
            </a:r>
            <a:r>
              <a:rPr lang="en-US" dirty="0"/>
              <a:t>(i) </a:t>
            </a:r>
            <a:r>
              <a:rPr lang="en-GB" i="1" dirty="0"/>
              <a:t>Capital</a:t>
            </a:r>
            <a:r>
              <a:rPr lang="en-GB" dirty="0"/>
              <a:t>: Ensure post-loss capital ratios in CCAR analysis are at or above limits and (ii) </a:t>
            </a:r>
            <a:r>
              <a:rPr lang="en-US" i="1" dirty="0"/>
              <a:t>Liquidity</a:t>
            </a:r>
            <a:r>
              <a:rPr lang="en-US" dirty="0"/>
              <a:t>: Ensure cash flow profile keeps LCR at or above limits</a:t>
            </a:r>
          </a:p>
          <a:p>
            <a:pPr marL="230745" indent="-230745" fontAlgn="auto">
              <a:buFont typeface="+mj-lt"/>
              <a:buAutoNum type="arabicPeriod"/>
            </a:pPr>
            <a:r>
              <a:rPr lang="en-US" b="1" dirty="0"/>
              <a:t>Sustain confidence of external stakeholders (e.g., rating agencies)</a:t>
            </a:r>
            <a:r>
              <a:rPr lang="en-US" dirty="0"/>
              <a:t>: </a:t>
            </a:r>
            <a:r>
              <a:rPr lang="en-GB" dirty="0"/>
              <a:t>Ensure characteristics of the balance sheet, earnings and business profile  (e.g., asset quality, liquidity, concentrations) are consistent with stakeholder expectations for prudent risk management</a:t>
            </a:r>
            <a:endParaRPr lang="en-US" dirty="0"/>
          </a:p>
          <a:p>
            <a:pPr marL="230745" indent="-230745" fontAlgn="auto">
              <a:buFont typeface="+mj-lt"/>
              <a:buAutoNum type="arabicPeriod"/>
            </a:pPr>
            <a:r>
              <a:rPr lang="en-US" b="1" dirty="0"/>
              <a:t>Minimize risks that do not generate incremental earnings: </a:t>
            </a:r>
            <a:r>
              <a:rPr lang="en-GB" dirty="0"/>
              <a:t>Establish Board-level expectations for processes and controls in place for non-financial risks (e.g., no tolerance for breaches of code of conduct)</a:t>
            </a:r>
            <a:endParaRPr lang="en-US" dirty="0"/>
          </a:p>
          <a:p>
            <a:pPr marL="230745" indent="-230745" fontAlgn="auto">
              <a:buFont typeface="+mj-lt"/>
              <a:buAutoNum type="arabicPeriod"/>
            </a:pPr>
            <a:r>
              <a:rPr lang="en-US" b="1" dirty="0"/>
              <a:t>Comply with Group-level Risk Appetite expectations: </a:t>
            </a:r>
            <a:r>
              <a:rPr lang="en-GB" dirty="0"/>
              <a:t>Include </a:t>
            </a:r>
            <a:r>
              <a:rPr lang="en-US" dirty="0"/>
              <a:t>metrics and adhere to limits agreed with 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25</a:t>
            </a:fld>
            <a:endParaRPr lang="en-US"/>
          </a:p>
        </p:txBody>
      </p:sp>
      <p:sp>
        <p:nvSpPr>
          <p:cNvPr id="87042" name="Rectangle 2"/>
          <p:cNvSpPr>
            <a:spLocks noGrp="1" noRot="1" noChangeAspect="1" noChangeArrowheads="1" noTextEdit="1"/>
          </p:cNvSpPr>
          <p:nvPr>
            <p:ph type="sldImg"/>
          </p:nvPr>
        </p:nvSpPr>
        <p:spPr>
          <a:xfrm>
            <a:off x="1065213" y="698500"/>
            <a:ext cx="4879975" cy="3486150"/>
          </a:xfrm>
          <a:ln/>
        </p:spPr>
      </p:sp>
      <p:sp>
        <p:nvSpPr>
          <p:cNvPr id="87043" name="Rectangle 3"/>
          <p:cNvSpPr>
            <a:spLocks noGrp="1" noChangeArrowheads="1"/>
          </p:cNvSpPr>
          <p:nvPr>
            <p:ph type="body" idx="1"/>
          </p:nvPr>
        </p:nvSpPr>
        <p:spPr>
          <a:xfrm>
            <a:off x="700408" y="4416743"/>
            <a:ext cx="5609588" cy="4182112"/>
          </a:xfrm>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27</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34</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35</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37</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38</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39</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40</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41</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42</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44</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45</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56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57</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60</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4023425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RAS Risk Taxonomy is broadly aligned with the Enterprise Risk Management (ERM) Framework, modified with several key changes in order to reflect individual risks that management wanted to emphasize and place limits against in the Risk Appetite Statement:</a:t>
            </a:r>
          </a:p>
          <a:p>
            <a:pPr marL="173059" indent="-173059">
              <a:buFont typeface="Arial" panose="020B0604020202020204" pitchFamily="34" charset="0"/>
              <a:buChar char="•"/>
            </a:pPr>
            <a:r>
              <a:rPr lang="en-US" dirty="0"/>
              <a:t>Capital Adequacy is added </a:t>
            </a:r>
          </a:p>
          <a:p>
            <a:pPr marL="173059" indent="-173059">
              <a:buFont typeface="Arial" panose="020B0604020202020204" pitchFamily="34" charset="0"/>
              <a:buChar char="•"/>
            </a:pPr>
            <a:r>
              <a:rPr lang="en-US" dirty="0"/>
              <a:t>Residual value risk is split out of credit risk into its own category as it is a focus on management </a:t>
            </a:r>
          </a:p>
          <a:p>
            <a:pPr marL="173059" indent="-173059">
              <a:buFont typeface="Arial" panose="020B0604020202020204" pitchFamily="34" charset="0"/>
              <a:buChar char="•"/>
            </a:pPr>
            <a:r>
              <a:rPr lang="en-US" dirty="0"/>
              <a:t>Liquidity risk is further specified as </a:t>
            </a:r>
            <a:r>
              <a:rPr lang="en-US" dirty="0" smtClean="0"/>
              <a:t>liquidity/funding </a:t>
            </a:r>
            <a:r>
              <a:rPr lang="en-US" dirty="0"/>
              <a:t>risk </a:t>
            </a:r>
          </a:p>
          <a:p>
            <a:pPr marL="173059" indent="-173059">
              <a:buFont typeface="Arial" panose="020B0604020202020204" pitchFamily="34" charset="0"/>
              <a:buChar char="•"/>
            </a:pPr>
            <a:r>
              <a:rPr lang="en-US" dirty="0"/>
              <a:t>Market risk is split into trading risk and interest rate risk in the banking book (IRRBB)</a:t>
            </a:r>
          </a:p>
          <a:p>
            <a:pPr marL="173059" indent="-173059">
              <a:buFont typeface="Arial" panose="020B0604020202020204" pitchFamily="34" charset="0"/>
              <a:buChar char="•"/>
            </a:pPr>
            <a:r>
              <a:rPr lang="en-US" dirty="0"/>
              <a:t>Strategic risk is further specified to </a:t>
            </a:r>
            <a:r>
              <a:rPr lang="en-US" dirty="0" smtClean="0"/>
              <a:t>strategic/business </a:t>
            </a:r>
            <a:r>
              <a:rPr lang="en-US" dirty="0"/>
              <a:t>risk </a:t>
            </a:r>
          </a:p>
          <a:p>
            <a:pPr marL="173059" indent="-173059">
              <a:buFont typeface="Arial" panose="020B0604020202020204" pitchFamily="34" charset="0"/>
              <a:buChar char="•"/>
            </a:pPr>
            <a:r>
              <a:rPr lang="en-US" dirty="0"/>
              <a:t>Compliance and reputational risk are combined</a:t>
            </a:r>
          </a:p>
        </p:txBody>
      </p:sp>
      <p:sp>
        <p:nvSpPr>
          <p:cNvPr id="4" name="Slide Number Placeholder 3"/>
          <p:cNvSpPr>
            <a:spLocks noGrp="1"/>
          </p:cNvSpPr>
          <p:nvPr>
            <p:ph type="sldNum" sz="quarter" idx="10"/>
          </p:nvPr>
        </p:nvSpPr>
        <p:spPr/>
        <p:txBody>
          <a:bodyPr/>
          <a:lstStyle/>
          <a:p>
            <a:fld id="{26BEA98B-8E54-4CD0-82BB-B61F2ACC55F5}" type="slidenum">
              <a:rPr lang="en-US" smtClean="0"/>
              <a:pPr/>
              <a:t>5</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65</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67</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68</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69</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72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76</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78</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84</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3059" indent="-173059">
              <a:buFont typeface="Arial" panose="020B0604020202020204" pitchFamily="34" charset="0"/>
              <a:buChar char="•"/>
            </a:pPr>
            <a:r>
              <a:rPr lang="en-US" baseline="0" dirty="0" smtClean="0"/>
              <a:t>Report immediately to CRO (both amber and red)</a:t>
            </a:r>
          </a:p>
          <a:p>
            <a:pPr marL="634548" lvl="1" indent="-173059">
              <a:buFont typeface="Arial" panose="020B0604020202020204" pitchFamily="34" charset="0"/>
              <a:buChar char="•"/>
            </a:pPr>
            <a:r>
              <a:rPr lang="en-US" baseline="0" dirty="0" smtClean="0"/>
              <a:t>CRO may also call RC Chair and CEO (discretionary, more likely for red)</a:t>
            </a:r>
          </a:p>
          <a:p>
            <a:pPr marL="173059" indent="-173059">
              <a:buFont typeface="Arial" panose="020B0604020202020204" pitchFamily="34" charset="0"/>
              <a:buChar char="•"/>
            </a:pPr>
            <a:r>
              <a:rPr lang="en-US" baseline="0" dirty="0" smtClean="0"/>
              <a:t>CRO, risk type heads, and metric owners determine escalation path</a:t>
            </a:r>
          </a:p>
          <a:p>
            <a:pPr marL="634548" lvl="1" indent="-173059">
              <a:buFont typeface="Arial" panose="020B0604020202020204" pitchFamily="34" charset="0"/>
              <a:buChar char="•"/>
            </a:pPr>
            <a:r>
              <a:rPr lang="en-US" baseline="0" dirty="0" smtClean="0"/>
              <a:t>Red metrics more likely to be escalated higher and more quickly than amber metrics</a:t>
            </a:r>
          </a:p>
          <a:p>
            <a:pPr marL="634548" lvl="1" indent="-173059">
              <a:buFont typeface="Arial" panose="020B0604020202020204" pitchFamily="34" charset="0"/>
              <a:buChar char="•"/>
            </a:pPr>
            <a:r>
              <a:rPr lang="en-US" baseline="0" dirty="0" smtClean="0"/>
              <a:t>Escalation speed can be expedited, people can be brought in, presentations can be replaced by notifications, etc.</a:t>
            </a:r>
          </a:p>
          <a:p>
            <a:pPr marL="173059" indent="-173059">
              <a:buFont typeface="Arial" panose="020B0604020202020204" pitchFamily="34" charset="0"/>
              <a:buChar char="•"/>
            </a:pPr>
            <a:r>
              <a:rPr lang="en-US" baseline="0" dirty="0" smtClean="0"/>
              <a:t>Metric and risk owners create breach reports, outlining breach root causes and remediation proposal</a:t>
            </a:r>
          </a:p>
          <a:p>
            <a:endParaRPr lang="en-US" baseline="0" dirty="0" smtClean="0"/>
          </a:p>
          <a:p>
            <a:r>
              <a:rPr lang="en-US" b="1" baseline="0" dirty="0" smtClean="0"/>
              <a:t>TYPICAL ESCALATION PATH:</a:t>
            </a:r>
          </a:p>
          <a:p>
            <a:pPr marL="173059" indent="-173059">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3059" indent="-173059">
              <a:buFont typeface="Arial" panose="020B0604020202020204" pitchFamily="34" charset="0"/>
              <a:buChar char="•"/>
            </a:pPr>
            <a:r>
              <a:rPr lang="en-US" baseline="0" dirty="0" smtClean="0"/>
              <a:t>Metric owners and risk type heads present breach plan to ERMC, which reviews and escalates</a:t>
            </a:r>
          </a:p>
          <a:p>
            <a:pPr marL="173059" indent="-173059">
              <a:buFont typeface="Arial" panose="020B0604020202020204" pitchFamily="34" charset="0"/>
              <a:buChar char="•"/>
            </a:pPr>
            <a:r>
              <a:rPr lang="en-US" baseline="0" dirty="0" smtClean="0"/>
              <a:t>Metric owners and risk type heads present plan to RC, which reviews, edits, and approves</a:t>
            </a:r>
          </a:p>
          <a:p>
            <a:pPr marL="173059" indent="-173059">
              <a:buFont typeface="Arial" panose="020B0604020202020204" pitchFamily="34" charset="0"/>
              <a:buChar char="•"/>
            </a:pPr>
            <a:r>
              <a:rPr lang="en-US" baseline="0" dirty="0" smtClean="0"/>
              <a:t>RC notifies Board; RC escalates to Board for approval if remediation plan proposes something like a RAS limit change</a:t>
            </a:r>
          </a:p>
          <a:p>
            <a:pPr marL="173059" indent="-173059">
              <a:buFont typeface="Arial" panose="020B0604020202020204" pitchFamily="34" charset="0"/>
              <a:buChar char="•"/>
            </a:pPr>
            <a:endParaRPr lang="en-US" baseline="0" dirty="0" smtClean="0"/>
          </a:p>
          <a:p>
            <a:r>
              <a:rPr lang="en-US" baseline="0" dirty="0" smtClean="0"/>
              <a:t>B. Remediation activities</a:t>
            </a:r>
            <a:endParaRPr lang="en-US" dirty="0" smtClean="0"/>
          </a:p>
          <a:p>
            <a:pPr marL="173059" indent="-173059">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7</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85</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86</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89</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90</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91</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92</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94</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95</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96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8</a:t>
            </a:fld>
            <a:endParaRPr lang="en-US"/>
          </a:p>
        </p:txBody>
      </p:sp>
      <p:sp>
        <p:nvSpPr>
          <p:cNvPr id="82946" name="Rectangle 7"/>
          <p:cNvSpPr txBox="1">
            <a:spLocks noGrp="1" noChangeArrowheads="1"/>
          </p:cNvSpPr>
          <p:nvPr/>
        </p:nvSpPr>
        <p:spPr bwMode="auto">
          <a:xfrm>
            <a:off x="3971083" y="8830313"/>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186" tIns="47094" rIns="94186" bIns="47094"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4932" y="4415159"/>
            <a:ext cx="5140537" cy="418369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99</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100</a:t>
            </a:fld>
            <a:endParaRPr lang="en-US" dirty="0"/>
          </a:p>
        </p:txBody>
      </p:sp>
    </p:spTree>
    <p:extLst>
      <p:ext uri="{BB962C8B-B14F-4D97-AF65-F5344CB8AC3E}">
        <p14:creationId xmlns:p14="http://schemas.microsoft.com/office/powerpoint/2010/main" val="894217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101</a:t>
            </a:fld>
            <a:endParaRPr lang="en-US" dirty="0"/>
          </a:p>
        </p:txBody>
      </p:sp>
    </p:spTree>
    <p:extLst>
      <p:ext uri="{BB962C8B-B14F-4D97-AF65-F5344CB8AC3E}">
        <p14:creationId xmlns:p14="http://schemas.microsoft.com/office/powerpoint/2010/main" val="12039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104</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106</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110</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113</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114</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17</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115</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116</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117</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118</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119</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123</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124</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125</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126</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127</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128</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129</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130</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23</a:t>
            </a:fld>
            <a:endParaRPr lang="en-US" dirty="0"/>
          </a:p>
        </p:txBody>
      </p:sp>
    </p:spTree>
    <p:extLst>
      <p:ext uri="{BB962C8B-B14F-4D97-AF65-F5344CB8AC3E}">
        <p14:creationId xmlns:p14="http://schemas.microsoft.com/office/powerpoint/2010/main" val="4023425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3529403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79230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8242844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28554312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6040268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985580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42304996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565337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74695147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6143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78004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743656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6889746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54103893"/>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855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0904270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4035742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2986557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368494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61407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7242081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07151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776239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image" Target="../media/image3.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202788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42"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120427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25" r:id="rId5"/>
    <p:sldLayoutId id="2147483729" r:id="rId6"/>
    <p:sldLayoutId id="2147483728" r:id="rId7"/>
    <p:sldLayoutId id="2147483726" r:id="rId8"/>
    <p:sldLayoutId id="2147483727" r:id="rId9"/>
    <p:sldLayoutId id="2147483730" r:id="rId10"/>
    <p:sldLayoutId id="2147483731" r:id="rId11"/>
    <p:sldLayoutId id="2147483735" r:id="rId12"/>
    <p:sldLayoutId id="2147483736" r:id="rId13"/>
    <p:sldLayoutId id="2147483704" r:id="rId14"/>
    <p:sldLayoutId id="2147483705" r:id="rId15"/>
    <p:sldLayoutId id="2147483706" r:id="rId16"/>
    <p:sldLayoutId id="2147483707" r:id="rId17"/>
    <p:sldLayoutId id="2147483708" r:id="rId18"/>
    <p:sldLayoutId id="2147483709" r:id="rId19"/>
    <p:sldLayoutId id="2147483732" r:id="rId20"/>
    <p:sldLayoutId id="2147483734"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4.emf"/><Relationship Id="rId4"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1.xml"/><Relationship Id="rId1" Type="http://schemas.openxmlformats.org/officeDocument/2006/relationships/vmlDrawing" Target="../drawings/vmlDrawing62.vml"/><Relationship Id="rId6" Type="http://schemas.openxmlformats.org/officeDocument/2006/relationships/image" Target="../media/image4.emf"/><Relationship Id="rId5" Type="http://schemas.openxmlformats.org/officeDocument/2006/relationships/oleObject" Target="../embeddings/oleObject96.bin"/><Relationship Id="rId4" Type="http://schemas.openxmlformats.org/officeDocument/2006/relationships/notesSlide" Target="../notesSlides/notesSlide5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chart" Target="../charts/chart1.xml"/><Relationship Id="rId2" Type="http://schemas.openxmlformats.org/officeDocument/2006/relationships/tags" Target="../tags/tag822.xml"/><Relationship Id="rId1" Type="http://schemas.openxmlformats.org/officeDocument/2006/relationships/vmlDrawing" Target="../drawings/vmlDrawing63.vml"/><Relationship Id="rId6" Type="http://schemas.openxmlformats.org/officeDocument/2006/relationships/image" Target="../media/image7.emf"/><Relationship Id="rId5" Type="http://schemas.openxmlformats.org/officeDocument/2006/relationships/oleObject" Target="../embeddings/oleObject97.bin"/><Relationship Id="rId4" Type="http://schemas.openxmlformats.org/officeDocument/2006/relationships/notesSlide" Target="../notesSlides/notesSlide5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3.xml"/><Relationship Id="rId1" Type="http://schemas.openxmlformats.org/officeDocument/2006/relationships/vmlDrawing" Target="../drawings/vmlDrawing64.vml"/><Relationship Id="rId6" Type="http://schemas.openxmlformats.org/officeDocument/2006/relationships/image" Target="../media/image4.emf"/><Relationship Id="rId5" Type="http://schemas.openxmlformats.org/officeDocument/2006/relationships/oleObject" Target="../embeddings/oleObject98.bin"/><Relationship Id="rId4" Type="http://schemas.openxmlformats.org/officeDocument/2006/relationships/notesSlide" Target="../notesSlides/notesSlide5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8" Type="http://schemas.openxmlformats.org/officeDocument/2006/relationships/tags" Target="../tags/tag830.xml"/><Relationship Id="rId13" Type="http://schemas.openxmlformats.org/officeDocument/2006/relationships/tags" Target="../tags/tag835.xml"/><Relationship Id="rId18" Type="http://schemas.openxmlformats.org/officeDocument/2006/relationships/image" Target="../media/image4.emf"/><Relationship Id="rId3" Type="http://schemas.openxmlformats.org/officeDocument/2006/relationships/tags" Target="../tags/tag825.xml"/><Relationship Id="rId7" Type="http://schemas.openxmlformats.org/officeDocument/2006/relationships/tags" Target="../tags/tag829.xml"/><Relationship Id="rId12" Type="http://schemas.openxmlformats.org/officeDocument/2006/relationships/tags" Target="../tags/tag834.xml"/><Relationship Id="rId17" Type="http://schemas.openxmlformats.org/officeDocument/2006/relationships/oleObject" Target="../embeddings/oleObject99.bin"/><Relationship Id="rId2" Type="http://schemas.openxmlformats.org/officeDocument/2006/relationships/tags" Target="../tags/tag824.xml"/><Relationship Id="rId16" Type="http://schemas.openxmlformats.org/officeDocument/2006/relationships/notesSlide" Target="../notesSlides/notesSlide54.xml"/><Relationship Id="rId20" Type="http://schemas.openxmlformats.org/officeDocument/2006/relationships/image" Target="../media/image44.emf"/><Relationship Id="rId1" Type="http://schemas.openxmlformats.org/officeDocument/2006/relationships/vmlDrawing" Target="../drawings/vmlDrawing65.vml"/><Relationship Id="rId6" Type="http://schemas.openxmlformats.org/officeDocument/2006/relationships/tags" Target="../tags/tag828.xml"/><Relationship Id="rId11" Type="http://schemas.openxmlformats.org/officeDocument/2006/relationships/tags" Target="../tags/tag833.xml"/><Relationship Id="rId5" Type="http://schemas.openxmlformats.org/officeDocument/2006/relationships/tags" Target="../tags/tag827.xml"/><Relationship Id="rId15" Type="http://schemas.openxmlformats.org/officeDocument/2006/relationships/slideLayout" Target="../slideLayouts/slideLayout2.xml"/><Relationship Id="rId10" Type="http://schemas.openxmlformats.org/officeDocument/2006/relationships/tags" Target="../tags/tag832.xml"/><Relationship Id="rId19" Type="http://schemas.openxmlformats.org/officeDocument/2006/relationships/oleObject" Target="../embeddings/oleObject100.bin"/><Relationship Id="rId4" Type="http://schemas.openxmlformats.org/officeDocument/2006/relationships/tags" Target="../tags/tag826.xml"/><Relationship Id="rId9" Type="http://schemas.openxmlformats.org/officeDocument/2006/relationships/tags" Target="../tags/tag831.xml"/><Relationship Id="rId14" Type="http://schemas.openxmlformats.org/officeDocument/2006/relationships/tags" Target="../tags/tag83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7.xml"/><Relationship Id="rId1" Type="http://schemas.openxmlformats.org/officeDocument/2006/relationships/vmlDrawing" Target="../drawings/vmlDrawing66.vml"/><Relationship Id="rId6" Type="http://schemas.openxmlformats.org/officeDocument/2006/relationships/image" Target="../media/image4.emf"/><Relationship Id="rId5" Type="http://schemas.openxmlformats.org/officeDocument/2006/relationships/oleObject" Target="../embeddings/oleObject101.bin"/><Relationship Id="rId4" Type="http://schemas.openxmlformats.org/officeDocument/2006/relationships/notesSlide" Target="../notesSlides/notesSlide55.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8.xml"/><Relationship Id="rId1" Type="http://schemas.openxmlformats.org/officeDocument/2006/relationships/vmlDrawing" Target="../drawings/vmlDrawing67.vml"/><Relationship Id="rId6" Type="http://schemas.openxmlformats.org/officeDocument/2006/relationships/image" Target="../media/image4.emf"/><Relationship Id="rId5" Type="http://schemas.openxmlformats.org/officeDocument/2006/relationships/oleObject" Target="../embeddings/oleObject102.bin"/><Relationship Id="rId4" Type="http://schemas.openxmlformats.org/officeDocument/2006/relationships/notesSlide" Target="../notesSlides/notesSlide56.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9.xml"/><Relationship Id="rId1" Type="http://schemas.openxmlformats.org/officeDocument/2006/relationships/vmlDrawing" Target="../drawings/vmlDrawing68.vml"/><Relationship Id="rId6" Type="http://schemas.openxmlformats.org/officeDocument/2006/relationships/image" Target="../media/image4.emf"/><Relationship Id="rId5" Type="http://schemas.openxmlformats.org/officeDocument/2006/relationships/oleObject" Target="../embeddings/oleObject103.bin"/><Relationship Id="rId4" Type="http://schemas.openxmlformats.org/officeDocument/2006/relationships/notesSlide" Target="../notesSlides/notesSlide57.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0.xml"/><Relationship Id="rId1" Type="http://schemas.openxmlformats.org/officeDocument/2006/relationships/vmlDrawing" Target="../drawings/vmlDrawing69.vml"/><Relationship Id="rId6" Type="http://schemas.openxmlformats.org/officeDocument/2006/relationships/image" Target="../media/image4.emf"/><Relationship Id="rId5" Type="http://schemas.openxmlformats.org/officeDocument/2006/relationships/oleObject" Target="../embeddings/oleObject104.bin"/><Relationship Id="rId4" Type="http://schemas.openxmlformats.org/officeDocument/2006/relationships/notesSlide" Target="../notesSlides/notesSlide58.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1.xml"/><Relationship Id="rId1" Type="http://schemas.openxmlformats.org/officeDocument/2006/relationships/vmlDrawing" Target="../drawings/vmlDrawing70.vml"/><Relationship Id="rId6" Type="http://schemas.openxmlformats.org/officeDocument/2006/relationships/image" Target="../media/image4.emf"/><Relationship Id="rId5" Type="http://schemas.openxmlformats.org/officeDocument/2006/relationships/oleObject" Target="../embeddings/oleObject105.bin"/><Relationship Id="rId4" Type="http://schemas.openxmlformats.org/officeDocument/2006/relationships/notesSlide" Target="../notesSlides/notesSlide59.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2.xml"/><Relationship Id="rId1" Type="http://schemas.openxmlformats.org/officeDocument/2006/relationships/vmlDrawing" Target="../drawings/vmlDrawing71.vml"/><Relationship Id="rId6" Type="http://schemas.openxmlformats.org/officeDocument/2006/relationships/image" Target="../media/image4.emf"/><Relationship Id="rId5" Type="http://schemas.openxmlformats.org/officeDocument/2006/relationships/oleObject" Target="../embeddings/oleObject106.bin"/><Relationship Id="rId4" Type="http://schemas.openxmlformats.org/officeDocument/2006/relationships/notesSlide" Target="../notesSlides/notesSlide60.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3.xml"/><Relationship Id="rId1" Type="http://schemas.openxmlformats.org/officeDocument/2006/relationships/vmlDrawing" Target="../drawings/vmlDrawing72.vml"/><Relationship Id="rId6" Type="http://schemas.openxmlformats.org/officeDocument/2006/relationships/image" Target="../media/image4.emf"/><Relationship Id="rId5" Type="http://schemas.openxmlformats.org/officeDocument/2006/relationships/oleObject" Target="../embeddings/oleObject107.bin"/><Relationship Id="rId4" Type="http://schemas.openxmlformats.org/officeDocument/2006/relationships/notesSlide" Target="../notesSlides/notesSlide61.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4.xml"/><Relationship Id="rId1" Type="http://schemas.openxmlformats.org/officeDocument/2006/relationships/vmlDrawing" Target="../drawings/vmlDrawing73.vml"/><Relationship Id="rId6" Type="http://schemas.openxmlformats.org/officeDocument/2006/relationships/image" Target="../media/image4.emf"/><Relationship Id="rId5" Type="http://schemas.openxmlformats.org/officeDocument/2006/relationships/oleObject" Target="../embeddings/oleObject108.bin"/><Relationship Id="rId4" Type="http://schemas.openxmlformats.org/officeDocument/2006/relationships/notesSlide" Target="../notesSlides/notesSlide62.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5.xml"/><Relationship Id="rId1" Type="http://schemas.openxmlformats.org/officeDocument/2006/relationships/vmlDrawing" Target="../drawings/vmlDrawing74.vml"/><Relationship Id="rId6" Type="http://schemas.openxmlformats.org/officeDocument/2006/relationships/image" Target="../media/image4.emf"/><Relationship Id="rId5" Type="http://schemas.openxmlformats.org/officeDocument/2006/relationships/oleObject" Target="../embeddings/oleObject109.bin"/><Relationship Id="rId4" Type="http://schemas.openxmlformats.org/officeDocument/2006/relationships/notesSlide" Target="../notesSlides/notesSlide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6.xml"/><Relationship Id="rId1" Type="http://schemas.openxmlformats.org/officeDocument/2006/relationships/vmlDrawing" Target="../drawings/vmlDrawing75.vml"/><Relationship Id="rId6" Type="http://schemas.openxmlformats.org/officeDocument/2006/relationships/image" Target="../media/image4.emf"/><Relationship Id="rId5" Type="http://schemas.openxmlformats.org/officeDocument/2006/relationships/oleObject" Target="../embeddings/oleObject110.bin"/><Relationship Id="rId4" Type="http://schemas.openxmlformats.org/officeDocument/2006/relationships/notesSlide" Target="../notesSlides/notesSlide6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7.xml"/><Relationship Id="rId1" Type="http://schemas.openxmlformats.org/officeDocument/2006/relationships/vmlDrawing" Target="../drawings/vmlDrawing76.vml"/><Relationship Id="rId6" Type="http://schemas.openxmlformats.org/officeDocument/2006/relationships/image" Target="../media/image4.emf"/><Relationship Id="rId5" Type="http://schemas.openxmlformats.org/officeDocument/2006/relationships/oleObject" Target="../embeddings/oleObject111.bin"/><Relationship Id="rId4" Type="http://schemas.openxmlformats.org/officeDocument/2006/relationships/notesSlide" Target="../notesSlides/notesSlide65.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8.xml"/><Relationship Id="rId1" Type="http://schemas.openxmlformats.org/officeDocument/2006/relationships/vmlDrawing" Target="../drawings/vmlDrawing77.vml"/><Relationship Id="rId6" Type="http://schemas.openxmlformats.org/officeDocument/2006/relationships/image" Target="../media/image4.emf"/><Relationship Id="rId5" Type="http://schemas.openxmlformats.org/officeDocument/2006/relationships/oleObject" Target="../embeddings/oleObject112.bin"/><Relationship Id="rId4" Type="http://schemas.openxmlformats.org/officeDocument/2006/relationships/notesSlide" Target="../notesSlides/notesSlide66.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9.xml"/><Relationship Id="rId1" Type="http://schemas.openxmlformats.org/officeDocument/2006/relationships/vmlDrawing" Target="../drawings/vmlDrawing78.vml"/><Relationship Id="rId6" Type="http://schemas.openxmlformats.org/officeDocument/2006/relationships/image" Target="../media/image4.emf"/><Relationship Id="rId5" Type="http://schemas.openxmlformats.org/officeDocument/2006/relationships/oleObject" Target="../embeddings/oleObject113.bin"/><Relationship Id="rId4" Type="http://schemas.openxmlformats.org/officeDocument/2006/relationships/notesSlide" Target="../notesSlides/notesSlide67.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0.xml"/><Relationship Id="rId1" Type="http://schemas.openxmlformats.org/officeDocument/2006/relationships/vmlDrawing" Target="../drawings/vmlDrawing79.vml"/><Relationship Id="rId6" Type="http://schemas.openxmlformats.org/officeDocument/2006/relationships/image" Target="../media/image4.emf"/><Relationship Id="rId5" Type="http://schemas.openxmlformats.org/officeDocument/2006/relationships/oleObject" Target="../embeddings/oleObject114.bin"/><Relationship Id="rId4" Type="http://schemas.openxmlformats.org/officeDocument/2006/relationships/notesSlide" Target="../notesSlides/notesSlide68.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1.xml"/><Relationship Id="rId1" Type="http://schemas.openxmlformats.org/officeDocument/2006/relationships/vmlDrawing" Target="../drawings/vmlDrawing80.vml"/><Relationship Id="rId6" Type="http://schemas.openxmlformats.org/officeDocument/2006/relationships/image" Target="../media/image4.emf"/><Relationship Id="rId5" Type="http://schemas.openxmlformats.org/officeDocument/2006/relationships/oleObject" Target="../embeddings/oleObject115.bin"/><Relationship Id="rId4" Type="http://schemas.openxmlformats.org/officeDocument/2006/relationships/notesSlide" Target="../notesSlides/notesSlide69.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2.xml"/><Relationship Id="rId1" Type="http://schemas.openxmlformats.org/officeDocument/2006/relationships/vmlDrawing" Target="../drawings/vmlDrawing81.vml"/><Relationship Id="rId6" Type="http://schemas.openxmlformats.org/officeDocument/2006/relationships/image" Target="../media/image4.emf"/><Relationship Id="rId5" Type="http://schemas.openxmlformats.org/officeDocument/2006/relationships/oleObject" Target="../embeddings/oleObject116.bin"/><Relationship Id="rId4" Type="http://schemas.openxmlformats.org/officeDocument/2006/relationships/notesSlide" Target="../notesSlides/notesSlide70.xml"/></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3.xml"/><Relationship Id="rId1" Type="http://schemas.openxmlformats.org/officeDocument/2006/relationships/vmlDrawing" Target="../drawings/vmlDrawing82.vml"/><Relationship Id="rId6" Type="http://schemas.openxmlformats.org/officeDocument/2006/relationships/image" Target="../media/image4.emf"/><Relationship Id="rId5" Type="http://schemas.openxmlformats.org/officeDocument/2006/relationships/oleObject" Target="../embeddings/oleObject117.bin"/><Relationship Id="rId4" Type="http://schemas.openxmlformats.org/officeDocument/2006/relationships/notesSlide" Target="../notesSlides/notesSlide71.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4.xml"/><Relationship Id="rId1" Type="http://schemas.openxmlformats.org/officeDocument/2006/relationships/vmlDrawing" Target="../drawings/vmlDrawing83.vml"/><Relationship Id="rId6" Type="http://schemas.openxmlformats.org/officeDocument/2006/relationships/image" Target="../media/image4.emf"/><Relationship Id="rId5" Type="http://schemas.openxmlformats.org/officeDocument/2006/relationships/oleObject" Target="../embeddings/oleObject118.bin"/><Relationship Id="rId4" Type="http://schemas.openxmlformats.org/officeDocument/2006/relationships/notesSlide" Target="../notesSlides/notesSlide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5.xml"/><Relationship Id="rId1" Type="http://schemas.openxmlformats.org/officeDocument/2006/relationships/vmlDrawing" Target="../drawings/vmlDrawing84.vml"/><Relationship Id="rId6" Type="http://schemas.openxmlformats.org/officeDocument/2006/relationships/image" Target="../media/image4.emf"/><Relationship Id="rId5" Type="http://schemas.openxmlformats.org/officeDocument/2006/relationships/oleObject" Target="../embeddings/oleObject119.bin"/><Relationship Id="rId4" Type="http://schemas.openxmlformats.org/officeDocument/2006/relationships/notesSlide" Target="../notesSlides/notesSlide73.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6.xml"/><Relationship Id="rId1" Type="http://schemas.openxmlformats.org/officeDocument/2006/relationships/vmlDrawing" Target="../drawings/vmlDrawing85.vml"/><Relationship Id="rId6" Type="http://schemas.openxmlformats.org/officeDocument/2006/relationships/image" Target="../media/image4.emf"/><Relationship Id="rId5" Type="http://schemas.openxmlformats.org/officeDocument/2006/relationships/oleObject" Target="../embeddings/oleObject120.bin"/><Relationship Id="rId4" Type="http://schemas.openxmlformats.org/officeDocument/2006/relationships/notesSlide" Target="../notesSlides/notesSlide7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tags" Target="../tags/tag858.xml"/><Relationship Id="rId2" Type="http://schemas.openxmlformats.org/officeDocument/2006/relationships/tags" Target="../tags/tag857.xml"/><Relationship Id="rId1" Type="http://schemas.openxmlformats.org/officeDocument/2006/relationships/vmlDrawing" Target="../drawings/vmlDrawing86.vml"/><Relationship Id="rId6" Type="http://schemas.openxmlformats.org/officeDocument/2006/relationships/image" Target="../media/image4.emf"/><Relationship Id="rId5" Type="http://schemas.openxmlformats.org/officeDocument/2006/relationships/oleObject" Target="../embeddings/oleObject121.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tags" Target="../tags/tag865.xml"/><Relationship Id="rId13" Type="http://schemas.openxmlformats.org/officeDocument/2006/relationships/tags" Target="../tags/tag870.xml"/><Relationship Id="rId18" Type="http://schemas.openxmlformats.org/officeDocument/2006/relationships/oleObject" Target="../embeddings/oleObject122.bin"/><Relationship Id="rId3" Type="http://schemas.openxmlformats.org/officeDocument/2006/relationships/tags" Target="../tags/tag860.xml"/><Relationship Id="rId21" Type="http://schemas.openxmlformats.org/officeDocument/2006/relationships/image" Target="../media/image45.emf"/><Relationship Id="rId7" Type="http://schemas.openxmlformats.org/officeDocument/2006/relationships/tags" Target="../tags/tag864.xml"/><Relationship Id="rId12" Type="http://schemas.openxmlformats.org/officeDocument/2006/relationships/tags" Target="../tags/tag869.xml"/><Relationship Id="rId17" Type="http://schemas.openxmlformats.org/officeDocument/2006/relationships/slideLayout" Target="../slideLayouts/slideLayout2.xml"/><Relationship Id="rId2" Type="http://schemas.openxmlformats.org/officeDocument/2006/relationships/tags" Target="../tags/tag859.xml"/><Relationship Id="rId16" Type="http://schemas.openxmlformats.org/officeDocument/2006/relationships/tags" Target="../tags/tag873.xml"/><Relationship Id="rId20" Type="http://schemas.openxmlformats.org/officeDocument/2006/relationships/oleObject" Target="../embeddings/oleObject123.bin"/><Relationship Id="rId1" Type="http://schemas.openxmlformats.org/officeDocument/2006/relationships/vmlDrawing" Target="../drawings/vmlDrawing87.vml"/><Relationship Id="rId6" Type="http://schemas.openxmlformats.org/officeDocument/2006/relationships/tags" Target="../tags/tag863.xml"/><Relationship Id="rId11" Type="http://schemas.openxmlformats.org/officeDocument/2006/relationships/tags" Target="../tags/tag868.xml"/><Relationship Id="rId5" Type="http://schemas.openxmlformats.org/officeDocument/2006/relationships/tags" Target="../tags/tag862.xml"/><Relationship Id="rId15" Type="http://schemas.openxmlformats.org/officeDocument/2006/relationships/tags" Target="../tags/tag872.xml"/><Relationship Id="rId10" Type="http://schemas.openxmlformats.org/officeDocument/2006/relationships/tags" Target="../tags/tag867.xml"/><Relationship Id="rId19" Type="http://schemas.openxmlformats.org/officeDocument/2006/relationships/image" Target="../media/image4.emf"/><Relationship Id="rId4" Type="http://schemas.openxmlformats.org/officeDocument/2006/relationships/tags" Target="../tags/tag861.xml"/><Relationship Id="rId9" Type="http://schemas.openxmlformats.org/officeDocument/2006/relationships/tags" Target="../tags/tag866.xml"/><Relationship Id="rId14" Type="http://schemas.openxmlformats.org/officeDocument/2006/relationships/tags" Target="../tags/tag87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4.emf"/><Relationship Id="rId5" Type="http://schemas.openxmlformats.org/officeDocument/2006/relationships/oleObject" Target="../embeddings/oleObject10.bin"/><Relationship Id="rId4"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4.emf"/><Relationship Id="rId5" Type="http://schemas.openxmlformats.org/officeDocument/2006/relationships/oleObject" Target="../embeddings/oleObject11.bin"/><Relationship Id="rId4"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8.emf"/><Relationship Id="rId2" Type="http://schemas.openxmlformats.org/officeDocument/2006/relationships/tags" Target="../tags/tag18.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16.vml"/><Relationship Id="rId6" Type="http://schemas.openxmlformats.org/officeDocument/2006/relationships/image" Target="../media/image7.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notesSlide" Target="../notesSlides/notesSlide12.xml"/><Relationship Id="rId3" Type="http://schemas.openxmlformats.org/officeDocument/2006/relationships/tags" Target="../tags/tag23.xml"/><Relationship Id="rId21" Type="http://schemas.openxmlformats.org/officeDocument/2006/relationships/tags" Target="../tags/tag41.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slideLayout" Target="../slideLayouts/slideLayout5.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29" Type="http://schemas.openxmlformats.org/officeDocument/2006/relationships/oleObject" Target="../embeddings/oleObject18.bin"/><Relationship Id="rId1" Type="http://schemas.openxmlformats.org/officeDocument/2006/relationships/vmlDrawing" Target="../drawings/vmlDrawing17.v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image" Target="../media/image7.emf"/><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oleObject" Target="../embeddings/oleObject17.bin"/><Relationship Id="rId30" Type="http://schemas.openxmlformats.org/officeDocument/2006/relationships/image" Target="../media/image10.emf"/></Relationships>
</file>

<file path=ppt/slides/_rels/slide35.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image" Target="../media/image11.emf"/><Relationship Id="rId3" Type="http://schemas.openxmlformats.org/officeDocument/2006/relationships/tags" Target="../tags/tag46.xml"/><Relationship Id="rId21" Type="http://schemas.openxmlformats.org/officeDocument/2006/relationships/slideLayout" Target="../slideLayouts/slideLayout5.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oleObject" Target="../embeddings/oleObject20.bin"/><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vmlDrawing" Target="../drawings/vmlDrawing18.v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image" Target="../media/image7.emf"/><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oleObject" Target="../embeddings/oleObject19.bin"/><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26" Type="http://schemas.openxmlformats.org/officeDocument/2006/relationships/tags" Target="../tags/tag88.xml"/><Relationship Id="rId3" Type="http://schemas.openxmlformats.org/officeDocument/2006/relationships/tags" Target="../tags/tag65.xml"/><Relationship Id="rId21" Type="http://schemas.openxmlformats.org/officeDocument/2006/relationships/tags" Target="../tags/tag83.xml"/><Relationship Id="rId34" Type="http://schemas.openxmlformats.org/officeDocument/2006/relationships/oleObject" Target="../embeddings/oleObject21.bin"/><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5" Type="http://schemas.openxmlformats.org/officeDocument/2006/relationships/tags" Target="../tags/tag87.xml"/><Relationship Id="rId33" Type="http://schemas.openxmlformats.org/officeDocument/2006/relationships/notesSlide" Target="../notesSlides/notesSlide14.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29" Type="http://schemas.openxmlformats.org/officeDocument/2006/relationships/tags" Target="../tags/tag91.xml"/><Relationship Id="rId1" Type="http://schemas.openxmlformats.org/officeDocument/2006/relationships/vmlDrawing" Target="../drawings/vmlDrawing19.v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tags" Target="../tags/tag86.xml"/><Relationship Id="rId32" Type="http://schemas.openxmlformats.org/officeDocument/2006/relationships/slideLayout" Target="../slideLayouts/slideLayout5.xml"/><Relationship Id="rId37" Type="http://schemas.openxmlformats.org/officeDocument/2006/relationships/image" Target="../media/image12.emf"/><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tags" Target="../tags/tag85.xml"/><Relationship Id="rId28" Type="http://schemas.openxmlformats.org/officeDocument/2006/relationships/tags" Target="../tags/tag90.xml"/><Relationship Id="rId36" Type="http://schemas.openxmlformats.org/officeDocument/2006/relationships/oleObject" Target="../embeddings/oleObject22.bin"/><Relationship Id="rId10" Type="http://schemas.openxmlformats.org/officeDocument/2006/relationships/tags" Target="../tags/tag72.xml"/><Relationship Id="rId19" Type="http://schemas.openxmlformats.org/officeDocument/2006/relationships/tags" Target="../tags/tag81.xml"/><Relationship Id="rId31" Type="http://schemas.openxmlformats.org/officeDocument/2006/relationships/tags" Target="../tags/tag93.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tags" Target="../tags/tag84.xml"/><Relationship Id="rId27" Type="http://schemas.openxmlformats.org/officeDocument/2006/relationships/tags" Target="../tags/tag89.xml"/><Relationship Id="rId30" Type="http://schemas.openxmlformats.org/officeDocument/2006/relationships/tags" Target="../tags/tag92.xml"/><Relationship Id="rId35" Type="http://schemas.openxmlformats.org/officeDocument/2006/relationships/image" Target="../media/image7.emf"/></Relationships>
</file>

<file path=ppt/slides/_rels/slide37.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image" Target="../media/image13.emf"/><Relationship Id="rId3" Type="http://schemas.openxmlformats.org/officeDocument/2006/relationships/tags" Target="../tags/tag95.xml"/><Relationship Id="rId21" Type="http://schemas.openxmlformats.org/officeDocument/2006/relationships/slideLayout" Target="../slideLayouts/slideLayout14.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oleObject" Target="../embeddings/oleObject24.bin"/><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1" Type="http://schemas.openxmlformats.org/officeDocument/2006/relationships/vmlDrawing" Target="../drawings/vmlDrawing20.v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image" Target="../media/image7.emf"/><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oleObject" Target="../embeddings/oleObject23.bin"/><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26" Type="http://schemas.openxmlformats.org/officeDocument/2006/relationships/tags" Target="../tags/tag137.xml"/><Relationship Id="rId39" Type="http://schemas.openxmlformats.org/officeDocument/2006/relationships/oleObject" Target="../embeddings/oleObject26.bin"/><Relationship Id="rId3" Type="http://schemas.openxmlformats.org/officeDocument/2006/relationships/tags" Target="../tags/tag114.xml"/><Relationship Id="rId21" Type="http://schemas.openxmlformats.org/officeDocument/2006/relationships/tags" Target="../tags/tag132.xml"/><Relationship Id="rId34" Type="http://schemas.openxmlformats.org/officeDocument/2006/relationships/tags" Target="../tags/tag145.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tags" Target="../tags/tag136.xml"/><Relationship Id="rId33" Type="http://schemas.openxmlformats.org/officeDocument/2006/relationships/tags" Target="../tags/tag144.xml"/><Relationship Id="rId38" Type="http://schemas.openxmlformats.org/officeDocument/2006/relationships/image" Target="../media/image7.emf"/><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29" Type="http://schemas.openxmlformats.org/officeDocument/2006/relationships/tags" Target="../tags/tag140.xml"/><Relationship Id="rId1" Type="http://schemas.openxmlformats.org/officeDocument/2006/relationships/vmlDrawing" Target="../drawings/vmlDrawing21.v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32" Type="http://schemas.openxmlformats.org/officeDocument/2006/relationships/tags" Target="../tags/tag143.xml"/><Relationship Id="rId37" Type="http://schemas.openxmlformats.org/officeDocument/2006/relationships/oleObject" Target="../embeddings/oleObject25.bin"/><Relationship Id="rId40" Type="http://schemas.openxmlformats.org/officeDocument/2006/relationships/image" Target="../media/image14.emf"/><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28" Type="http://schemas.openxmlformats.org/officeDocument/2006/relationships/tags" Target="../tags/tag139.xml"/><Relationship Id="rId36" Type="http://schemas.openxmlformats.org/officeDocument/2006/relationships/notesSlide" Target="../notesSlides/notesSlide16.xml"/><Relationship Id="rId10" Type="http://schemas.openxmlformats.org/officeDocument/2006/relationships/tags" Target="../tags/tag121.xml"/><Relationship Id="rId19" Type="http://schemas.openxmlformats.org/officeDocument/2006/relationships/tags" Target="../tags/tag130.xml"/><Relationship Id="rId31" Type="http://schemas.openxmlformats.org/officeDocument/2006/relationships/tags" Target="../tags/tag142.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 Id="rId27" Type="http://schemas.openxmlformats.org/officeDocument/2006/relationships/tags" Target="../tags/tag138.xml"/><Relationship Id="rId30" Type="http://schemas.openxmlformats.org/officeDocument/2006/relationships/tags" Target="../tags/tag141.xml"/><Relationship Id="rId35"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 Type="http://schemas.openxmlformats.org/officeDocument/2006/relationships/tags" Target="../tags/tag147.xml"/><Relationship Id="rId21" Type="http://schemas.openxmlformats.org/officeDocument/2006/relationships/tags" Target="../tags/tag165.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image" Target="../media/image15.emf"/><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29" Type="http://schemas.openxmlformats.org/officeDocument/2006/relationships/notesSlide" Target="../notesSlides/notesSlide17.xml"/><Relationship Id="rId1" Type="http://schemas.openxmlformats.org/officeDocument/2006/relationships/vmlDrawing" Target="../drawings/vmlDrawing22.v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oleObject" Target="../embeddings/oleObject28.bin"/><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slideLayout" Target="../slideLayouts/slideLayout14.xml"/><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image" Target="../media/image7.emf"/><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tags" Target="../tags/tag196.xml"/><Relationship Id="rId3" Type="http://schemas.openxmlformats.org/officeDocument/2006/relationships/tags" Target="../tags/tag173.xml"/><Relationship Id="rId21" Type="http://schemas.openxmlformats.org/officeDocument/2006/relationships/tags" Target="../tags/tag191.xml"/><Relationship Id="rId34" Type="http://schemas.openxmlformats.org/officeDocument/2006/relationships/oleObject" Target="../embeddings/oleObject29.bin"/><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tags" Target="../tags/tag195.xml"/><Relationship Id="rId33" Type="http://schemas.openxmlformats.org/officeDocument/2006/relationships/notesSlide" Target="../notesSlides/notesSlide18.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29" Type="http://schemas.openxmlformats.org/officeDocument/2006/relationships/tags" Target="../tags/tag199.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tags" Target="../tags/tag194.xml"/><Relationship Id="rId32" Type="http://schemas.openxmlformats.org/officeDocument/2006/relationships/slideLayout" Target="../slideLayouts/slideLayout14.xml"/><Relationship Id="rId37" Type="http://schemas.openxmlformats.org/officeDocument/2006/relationships/image" Target="../media/image16.emf"/><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28" Type="http://schemas.openxmlformats.org/officeDocument/2006/relationships/tags" Target="../tags/tag198.xml"/><Relationship Id="rId36" Type="http://schemas.openxmlformats.org/officeDocument/2006/relationships/oleObject" Target="../embeddings/oleObject30.bin"/><Relationship Id="rId10" Type="http://schemas.openxmlformats.org/officeDocument/2006/relationships/tags" Target="../tags/tag180.xml"/><Relationship Id="rId19" Type="http://schemas.openxmlformats.org/officeDocument/2006/relationships/tags" Target="../tags/tag189.xml"/><Relationship Id="rId31" Type="http://schemas.openxmlformats.org/officeDocument/2006/relationships/tags" Target="../tags/tag201.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tags" Target="../tags/tag197.xml"/><Relationship Id="rId30" Type="http://schemas.openxmlformats.org/officeDocument/2006/relationships/tags" Target="../tags/tag200.xml"/><Relationship Id="rId35" Type="http://schemas.openxmlformats.org/officeDocument/2006/relationships/image" Target="../media/image7.emf"/></Relationships>
</file>

<file path=ppt/slides/_rels/slide4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26" Type="http://schemas.openxmlformats.org/officeDocument/2006/relationships/tags" Target="../tags/tag226.xml"/><Relationship Id="rId3" Type="http://schemas.openxmlformats.org/officeDocument/2006/relationships/tags" Target="../tags/tag203.xml"/><Relationship Id="rId21" Type="http://schemas.openxmlformats.org/officeDocument/2006/relationships/tags" Target="../tags/tag221.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tags" Target="../tags/tag225.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29" Type="http://schemas.openxmlformats.org/officeDocument/2006/relationships/oleObject" Target="../embeddings/oleObject31.bin"/><Relationship Id="rId1" Type="http://schemas.openxmlformats.org/officeDocument/2006/relationships/vmlDrawing" Target="../drawings/vmlDrawing24.v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tags" Target="../tags/tag224.xml"/><Relationship Id="rId32" Type="http://schemas.openxmlformats.org/officeDocument/2006/relationships/image" Target="../media/image17.emf"/><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28" Type="http://schemas.openxmlformats.org/officeDocument/2006/relationships/notesSlide" Target="../notesSlides/notesSlide19.xml"/><Relationship Id="rId10" Type="http://schemas.openxmlformats.org/officeDocument/2006/relationships/tags" Target="../tags/tag210.xml"/><Relationship Id="rId19" Type="http://schemas.openxmlformats.org/officeDocument/2006/relationships/tags" Target="../tags/tag219.xml"/><Relationship Id="rId31" Type="http://schemas.openxmlformats.org/officeDocument/2006/relationships/oleObject" Target="../embeddings/oleObject32.bin"/><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 Id="rId27" Type="http://schemas.openxmlformats.org/officeDocument/2006/relationships/slideLayout" Target="../slideLayouts/slideLayout14.xml"/><Relationship Id="rId30" Type="http://schemas.openxmlformats.org/officeDocument/2006/relationships/image" Target="../media/image7.emf"/></Relationships>
</file>

<file path=ppt/slides/_rels/slide42.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18" Type="http://schemas.openxmlformats.org/officeDocument/2006/relationships/tags" Target="../tags/tag243.xml"/><Relationship Id="rId26" Type="http://schemas.openxmlformats.org/officeDocument/2006/relationships/tags" Target="../tags/tag251.xml"/><Relationship Id="rId39" Type="http://schemas.openxmlformats.org/officeDocument/2006/relationships/slideLayout" Target="../slideLayouts/slideLayout14.xml"/><Relationship Id="rId3" Type="http://schemas.openxmlformats.org/officeDocument/2006/relationships/tags" Target="../tags/tag228.xml"/><Relationship Id="rId21" Type="http://schemas.openxmlformats.org/officeDocument/2006/relationships/tags" Target="../tags/tag246.xml"/><Relationship Id="rId34" Type="http://schemas.openxmlformats.org/officeDocument/2006/relationships/tags" Target="../tags/tag259.xml"/><Relationship Id="rId42" Type="http://schemas.openxmlformats.org/officeDocument/2006/relationships/image" Target="../media/image7.emf"/><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tags" Target="../tags/tag242.xml"/><Relationship Id="rId25" Type="http://schemas.openxmlformats.org/officeDocument/2006/relationships/tags" Target="../tags/tag250.xml"/><Relationship Id="rId33" Type="http://schemas.openxmlformats.org/officeDocument/2006/relationships/tags" Target="../tags/tag258.xml"/><Relationship Id="rId38" Type="http://schemas.openxmlformats.org/officeDocument/2006/relationships/tags" Target="../tags/tag263.xml"/><Relationship Id="rId2" Type="http://schemas.openxmlformats.org/officeDocument/2006/relationships/tags" Target="../tags/tag227.xml"/><Relationship Id="rId16" Type="http://schemas.openxmlformats.org/officeDocument/2006/relationships/tags" Target="../tags/tag241.xml"/><Relationship Id="rId20" Type="http://schemas.openxmlformats.org/officeDocument/2006/relationships/tags" Target="../tags/tag245.xml"/><Relationship Id="rId29" Type="http://schemas.openxmlformats.org/officeDocument/2006/relationships/tags" Target="../tags/tag254.xml"/><Relationship Id="rId41" Type="http://schemas.openxmlformats.org/officeDocument/2006/relationships/oleObject" Target="../embeddings/oleObject33.bin"/><Relationship Id="rId1" Type="http://schemas.openxmlformats.org/officeDocument/2006/relationships/vmlDrawing" Target="../drawings/vmlDrawing25.vml"/><Relationship Id="rId6" Type="http://schemas.openxmlformats.org/officeDocument/2006/relationships/tags" Target="../tags/tag231.xml"/><Relationship Id="rId11" Type="http://schemas.openxmlformats.org/officeDocument/2006/relationships/tags" Target="../tags/tag236.xml"/><Relationship Id="rId24" Type="http://schemas.openxmlformats.org/officeDocument/2006/relationships/tags" Target="../tags/tag249.xml"/><Relationship Id="rId32" Type="http://schemas.openxmlformats.org/officeDocument/2006/relationships/tags" Target="../tags/tag257.xml"/><Relationship Id="rId37" Type="http://schemas.openxmlformats.org/officeDocument/2006/relationships/tags" Target="../tags/tag262.xml"/><Relationship Id="rId40" Type="http://schemas.openxmlformats.org/officeDocument/2006/relationships/notesSlide" Target="../notesSlides/notesSlide20.xml"/><Relationship Id="rId5" Type="http://schemas.openxmlformats.org/officeDocument/2006/relationships/tags" Target="../tags/tag230.xml"/><Relationship Id="rId15" Type="http://schemas.openxmlformats.org/officeDocument/2006/relationships/tags" Target="../tags/tag240.xml"/><Relationship Id="rId23" Type="http://schemas.openxmlformats.org/officeDocument/2006/relationships/tags" Target="../tags/tag248.xml"/><Relationship Id="rId28" Type="http://schemas.openxmlformats.org/officeDocument/2006/relationships/tags" Target="../tags/tag253.xml"/><Relationship Id="rId36" Type="http://schemas.openxmlformats.org/officeDocument/2006/relationships/tags" Target="../tags/tag261.xml"/><Relationship Id="rId10" Type="http://schemas.openxmlformats.org/officeDocument/2006/relationships/tags" Target="../tags/tag235.xml"/><Relationship Id="rId19" Type="http://schemas.openxmlformats.org/officeDocument/2006/relationships/tags" Target="../tags/tag244.xml"/><Relationship Id="rId31" Type="http://schemas.openxmlformats.org/officeDocument/2006/relationships/tags" Target="../tags/tag256.xml"/><Relationship Id="rId44" Type="http://schemas.openxmlformats.org/officeDocument/2006/relationships/image" Target="../media/image18.emf"/><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 Id="rId22" Type="http://schemas.openxmlformats.org/officeDocument/2006/relationships/tags" Target="../tags/tag247.xml"/><Relationship Id="rId27" Type="http://schemas.openxmlformats.org/officeDocument/2006/relationships/tags" Target="../tags/tag252.xml"/><Relationship Id="rId30" Type="http://schemas.openxmlformats.org/officeDocument/2006/relationships/tags" Target="../tags/tag255.xml"/><Relationship Id="rId35" Type="http://schemas.openxmlformats.org/officeDocument/2006/relationships/tags" Target="../tags/tag260.xml"/><Relationship Id="rId43"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tags" Target="../tags/tag275.xml"/><Relationship Id="rId18" Type="http://schemas.openxmlformats.org/officeDocument/2006/relationships/tags" Target="../tags/tag280.xml"/><Relationship Id="rId26" Type="http://schemas.openxmlformats.org/officeDocument/2006/relationships/slideLayout" Target="../slideLayouts/slideLayout14.xml"/><Relationship Id="rId3" Type="http://schemas.openxmlformats.org/officeDocument/2006/relationships/tags" Target="../tags/tag265.xml"/><Relationship Id="rId21" Type="http://schemas.openxmlformats.org/officeDocument/2006/relationships/tags" Target="../tags/tag283.xml"/><Relationship Id="rId7" Type="http://schemas.openxmlformats.org/officeDocument/2006/relationships/tags" Target="../tags/tag269.xml"/><Relationship Id="rId12" Type="http://schemas.openxmlformats.org/officeDocument/2006/relationships/tags" Target="../tags/tag274.xml"/><Relationship Id="rId17" Type="http://schemas.openxmlformats.org/officeDocument/2006/relationships/tags" Target="../tags/tag279.xml"/><Relationship Id="rId25" Type="http://schemas.openxmlformats.org/officeDocument/2006/relationships/tags" Target="../tags/tag287.xml"/><Relationship Id="rId2" Type="http://schemas.openxmlformats.org/officeDocument/2006/relationships/tags" Target="../tags/tag264.xml"/><Relationship Id="rId16" Type="http://schemas.openxmlformats.org/officeDocument/2006/relationships/tags" Target="../tags/tag278.xml"/><Relationship Id="rId20" Type="http://schemas.openxmlformats.org/officeDocument/2006/relationships/tags" Target="../tags/tag282.xml"/><Relationship Id="rId29" Type="http://schemas.openxmlformats.org/officeDocument/2006/relationships/image" Target="../media/image7.emf"/><Relationship Id="rId1" Type="http://schemas.openxmlformats.org/officeDocument/2006/relationships/vmlDrawing" Target="../drawings/vmlDrawing26.vml"/><Relationship Id="rId6" Type="http://schemas.openxmlformats.org/officeDocument/2006/relationships/tags" Target="../tags/tag268.xml"/><Relationship Id="rId11" Type="http://schemas.openxmlformats.org/officeDocument/2006/relationships/tags" Target="../tags/tag273.xml"/><Relationship Id="rId24" Type="http://schemas.openxmlformats.org/officeDocument/2006/relationships/tags" Target="../tags/tag286.xml"/><Relationship Id="rId5" Type="http://schemas.openxmlformats.org/officeDocument/2006/relationships/tags" Target="../tags/tag267.xml"/><Relationship Id="rId15" Type="http://schemas.openxmlformats.org/officeDocument/2006/relationships/tags" Target="../tags/tag277.xml"/><Relationship Id="rId23" Type="http://schemas.openxmlformats.org/officeDocument/2006/relationships/tags" Target="../tags/tag285.xml"/><Relationship Id="rId28" Type="http://schemas.openxmlformats.org/officeDocument/2006/relationships/oleObject" Target="../embeddings/oleObject35.bin"/><Relationship Id="rId10" Type="http://schemas.openxmlformats.org/officeDocument/2006/relationships/tags" Target="../tags/tag272.xml"/><Relationship Id="rId19" Type="http://schemas.openxmlformats.org/officeDocument/2006/relationships/tags" Target="../tags/tag281.xml"/><Relationship Id="rId31" Type="http://schemas.openxmlformats.org/officeDocument/2006/relationships/image" Target="../media/image19.emf"/><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tags" Target="../tags/tag276.xml"/><Relationship Id="rId22" Type="http://schemas.openxmlformats.org/officeDocument/2006/relationships/tags" Target="../tags/tag284.xml"/><Relationship Id="rId27" Type="http://schemas.openxmlformats.org/officeDocument/2006/relationships/notesSlide" Target="../notesSlides/notesSlide21.xml"/><Relationship Id="rId30" Type="http://schemas.openxmlformats.org/officeDocument/2006/relationships/oleObject" Target="../embeddings/oleObject36.bin"/></Relationships>
</file>

<file path=ppt/slides/_rels/slide44.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tags" Target="../tags/tag304.xml"/><Relationship Id="rId26" Type="http://schemas.openxmlformats.org/officeDocument/2006/relationships/tags" Target="../tags/tag312.xml"/><Relationship Id="rId3" Type="http://schemas.openxmlformats.org/officeDocument/2006/relationships/tags" Target="../tags/tag289.xml"/><Relationship Id="rId21" Type="http://schemas.openxmlformats.org/officeDocument/2006/relationships/tags" Target="../tags/tag307.xml"/><Relationship Id="rId34" Type="http://schemas.openxmlformats.org/officeDocument/2006/relationships/notesSlide" Target="../notesSlides/notesSlide22.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slideLayout" Target="../slideLayouts/slideLayout14.xml"/><Relationship Id="rId38" Type="http://schemas.openxmlformats.org/officeDocument/2006/relationships/image" Target="../media/image20.emf"/><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tags" Target="../tags/tag306.xml"/><Relationship Id="rId29" Type="http://schemas.openxmlformats.org/officeDocument/2006/relationships/tags" Target="../tags/tag315.xml"/><Relationship Id="rId1" Type="http://schemas.openxmlformats.org/officeDocument/2006/relationships/vmlDrawing" Target="../drawings/vmlDrawing27.vml"/><Relationship Id="rId6" Type="http://schemas.openxmlformats.org/officeDocument/2006/relationships/tags" Target="../tags/tag292.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oleObject" Target="../embeddings/oleObject38.bin"/><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image" Target="../media/image7.emf"/><Relationship Id="rId10" Type="http://schemas.openxmlformats.org/officeDocument/2006/relationships/tags" Target="../tags/tag296.xml"/><Relationship Id="rId19" Type="http://schemas.openxmlformats.org/officeDocument/2006/relationships/tags" Target="../tags/tag305.xml"/><Relationship Id="rId31" Type="http://schemas.openxmlformats.org/officeDocument/2006/relationships/tags" Target="../tags/tag317.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tags" Target="../tags/tag335.xml"/><Relationship Id="rId26" Type="http://schemas.openxmlformats.org/officeDocument/2006/relationships/notesSlide" Target="../notesSlides/notesSlide23.xml"/><Relationship Id="rId3" Type="http://schemas.openxmlformats.org/officeDocument/2006/relationships/tags" Target="../tags/tag320.xml"/><Relationship Id="rId21" Type="http://schemas.openxmlformats.org/officeDocument/2006/relationships/tags" Target="../tags/tag338.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5" Type="http://schemas.openxmlformats.org/officeDocument/2006/relationships/slideLayout" Target="../slideLayouts/slideLayout14.xml"/><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tags" Target="../tags/tag337.xml"/><Relationship Id="rId29" Type="http://schemas.openxmlformats.org/officeDocument/2006/relationships/oleObject" Target="../embeddings/oleObject40.bin"/><Relationship Id="rId1" Type="http://schemas.openxmlformats.org/officeDocument/2006/relationships/vmlDrawing" Target="../drawings/vmlDrawing28.vml"/><Relationship Id="rId6" Type="http://schemas.openxmlformats.org/officeDocument/2006/relationships/tags" Target="../tags/tag323.xml"/><Relationship Id="rId11" Type="http://schemas.openxmlformats.org/officeDocument/2006/relationships/tags" Target="../tags/tag328.xml"/><Relationship Id="rId24" Type="http://schemas.openxmlformats.org/officeDocument/2006/relationships/tags" Target="../tags/tag341.xml"/><Relationship Id="rId5" Type="http://schemas.openxmlformats.org/officeDocument/2006/relationships/tags" Target="../tags/tag322.xml"/><Relationship Id="rId15" Type="http://schemas.openxmlformats.org/officeDocument/2006/relationships/tags" Target="../tags/tag332.xml"/><Relationship Id="rId23" Type="http://schemas.openxmlformats.org/officeDocument/2006/relationships/tags" Target="../tags/tag340.xml"/><Relationship Id="rId28" Type="http://schemas.openxmlformats.org/officeDocument/2006/relationships/image" Target="../media/image7.emf"/><Relationship Id="rId10" Type="http://schemas.openxmlformats.org/officeDocument/2006/relationships/tags" Target="../tags/tag327.xml"/><Relationship Id="rId19" Type="http://schemas.openxmlformats.org/officeDocument/2006/relationships/tags" Target="../tags/tag336.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 Id="rId22" Type="http://schemas.openxmlformats.org/officeDocument/2006/relationships/tags" Target="../tags/tag339.xml"/><Relationship Id="rId27" Type="http://schemas.openxmlformats.org/officeDocument/2006/relationships/oleObject" Target="../embeddings/oleObject39.bin"/><Relationship Id="rId30" Type="http://schemas.openxmlformats.org/officeDocument/2006/relationships/image" Target="../media/image21.emf"/></Relationships>
</file>

<file path=ppt/slides/_rels/slide46.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tags" Target="../tags/tag358.xml"/><Relationship Id="rId26" Type="http://schemas.openxmlformats.org/officeDocument/2006/relationships/oleObject" Target="../embeddings/oleObject42.bin"/><Relationship Id="rId3" Type="http://schemas.openxmlformats.org/officeDocument/2006/relationships/tags" Target="../tags/tag343.xml"/><Relationship Id="rId21" Type="http://schemas.openxmlformats.org/officeDocument/2006/relationships/tags" Target="../tags/tag361.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5" Type="http://schemas.openxmlformats.org/officeDocument/2006/relationships/image" Target="../media/image7.emf"/><Relationship Id="rId2" Type="http://schemas.openxmlformats.org/officeDocument/2006/relationships/tags" Target="../tags/tag342.xml"/><Relationship Id="rId16" Type="http://schemas.openxmlformats.org/officeDocument/2006/relationships/tags" Target="../tags/tag356.xml"/><Relationship Id="rId20" Type="http://schemas.openxmlformats.org/officeDocument/2006/relationships/tags" Target="../tags/tag360.xml"/><Relationship Id="rId1" Type="http://schemas.openxmlformats.org/officeDocument/2006/relationships/vmlDrawing" Target="../drawings/vmlDrawing29.vml"/><Relationship Id="rId6" Type="http://schemas.openxmlformats.org/officeDocument/2006/relationships/tags" Target="../tags/tag346.xml"/><Relationship Id="rId11" Type="http://schemas.openxmlformats.org/officeDocument/2006/relationships/tags" Target="../tags/tag351.xml"/><Relationship Id="rId24" Type="http://schemas.openxmlformats.org/officeDocument/2006/relationships/oleObject" Target="../embeddings/oleObject41.bin"/><Relationship Id="rId5" Type="http://schemas.openxmlformats.org/officeDocument/2006/relationships/tags" Target="../tags/tag345.xml"/><Relationship Id="rId15" Type="http://schemas.openxmlformats.org/officeDocument/2006/relationships/tags" Target="../tags/tag355.xml"/><Relationship Id="rId23" Type="http://schemas.openxmlformats.org/officeDocument/2006/relationships/notesSlide" Target="../notesSlides/notesSlide24.xml"/><Relationship Id="rId10" Type="http://schemas.openxmlformats.org/officeDocument/2006/relationships/tags" Target="../tags/tag350.xml"/><Relationship Id="rId19" Type="http://schemas.openxmlformats.org/officeDocument/2006/relationships/tags" Target="../tags/tag359.xml"/><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 Id="rId22" Type="http://schemas.openxmlformats.org/officeDocument/2006/relationships/slideLayout" Target="../slideLayouts/slideLayout14.xml"/><Relationship Id="rId27" Type="http://schemas.openxmlformats.org/officeDocument/2006/relationships/image" Target="../media/image2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tags" Target="../tags/tag373.xml"/><Relationship Id="rId18" Type="http://schemas.openxmlformats.org/officeDocument/2006/relationships/tags" Target="../tags/tag378.xml"/><Relationship Id="rId26" Type="http://schemas.openxmlformats.org/officeDocument/2006/relationships/image" Target="../media/image7.emf"/><Relationship Id="rId3" Type="http://schemas.openxmlformats.org/officeDocument/2006/relationships/tags" Target="../tags/tag363.xml"/><Relationship Id="rId21" Type="http://schemas.openxmlformats.org/officeDocument/2006/relationships/tags" Target="../tags/tag381.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tags" Target="../tags/tag377.xml"/><Relationship Id="rId25" Type="http://schemas.openxmlformats.org/officeDocument/2006/relationships/oleObject" Target="../embeddings/oleObject43.bin"/><Relationship Id="rId2" Type="http://schemas.openxmlformats.org/officeDocument/2006/relationships/tags" Target="../tags/tag362.xml"/><Relationship Id="rId16" Type="http://schemas.openxmlformats.org/officeDocument/2006/relationships/tags" Target="../tags/tag376.xml"/><Relationship Id="rId20" Type="http://schemas.openxmlformats.org/officeDocument/2006/relationships/tags" Target="../tags/tag380.xml"/><Relationship Id="rId1" Type="http://schemas.openxmlformats.org/officeDocument/2006/relationships/vmlDrawing" Target="../drawings/vmlDrawing30.vml"/><Relationship Id="rId6" Type="http://schemas.openxmlformats.org/officeDocument/2006/relationships/tags" Target="../tags/tag366.xml"/><Relationship Id="rId11" Type="http://schemas.openxmlformats.org/officeDocument/2006/relationships/tags" Target="../tags/tag371.xml"/><Relationship Id="rId24" Type="http://schemas.openxmlformats.org/officeDocument/2006/relationships/slideLayout" Target="../slideLayouts/slideLayout2.xml"/><Relationship Id="rId5" Type="http://schemas.openxmlformats.org/officeDocument/2006/relationships/tags" Target="../tags/tag365.xml"/><Relationship Id="rId15" Type="http://schemas.openxmlformats.org/officeDocument/2006/relationships/tags" Target="../tags/tag375.xml"/><Relationship Id="rId23" Type="http://schemas.openxmlformats.org/officeDocument/2006/relationships/tags" Target="../tags/tag383.xml"/><Relationship Id="rId28" Type="http://schemas.openxmlformats.org/officeDocument/2006/relationships/image" Target="../media/image23.emf"/><Relationship Id="rId10" Type="http://schemas.openxmlformats.org/officeDocument/2006/relationships/tags" Target="../tags/tag370.xml"/><Relationship Id="rId19" Type="http://schemas.openxmlformats.org/officeDocument/2006/relationships/tags" Target="../tags/tag379.xml"/><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tags" Target="../tags/tag374.xml"/><Relationship Id="rId22" Type="http://schemas.openxmlformats.org/officeDocument/2006/relationships/tags" Target="../tags/tag382.xml"/><Relationship Id="rId27" Type="http://schemas.openxmlformats.org/officeDocument/2006/relationships/oleObject" Target="../embeddings/oleObject44.bin"/></Relationships>
</file>

<file path=ppt/slides/_rels/slide52.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tags" Target="../tags/tag395.xml"/><Relationship Id="rId18" Type="http://schemas.openxmlformats.org/officeDocument/2006/relationships/tags" Target="../tags/tag400.xml"/><Relationship Id="rId3" Type="http://schemas.openxmlformats.org/officeDocument/2006/relationships/tags" Target="../tags/tag385.xml"/><Relationship Id="rId21" Type="http://schemas.openxmlformats.org/officeDocument/2006/relationships/image" Target="../media/image7.emf"/><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tags" Target="../tags/tag399.xml"/><Relationship Id="rId2" Type="http://schemas.openxmlformats.org/officeDocument/2006/relationships/tags" Target="../tags/tag384.xml"/><Relationship Id="rId16" Type="http://schemas.openxmlformats.org/officeDocument/2006/relationships/tags" Target="../tags/tag398.xml"/><Relationship Id="rId20" Type="http://schemas.openxmlformats.org/officeDocument/2006/relationships/oleObject" Target="../embeddings/oleObject45.bin"/><Relationship Id="rId1" Type="http://schemas.openxmlformats.org/officeDocument/2006/relationships/vmlDrawing" Target="../drawings/vmlDrawing31.v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tags" Target="../tags/tag397.xml"/><Relationship Id="rId23" Type="http://schemas.openxmlformats.org/officeDocument/2006/relationships/image" Target="../media/image24.emf"/><Relationship Id="rId10" Type="http://schemas.openxmlformats.org/officeDocument/2006/relationships/tags" Target="../tags/tag392.xml"/><Relationship Id="rId19" Type="http://schemas.openxmlformats.org/officeDocument/2006/relationships/slideLayout" Target="../slideLayouts/slideLayout2.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tags" Target="../tags/tag396.xml"/><Relationship Id="rId22" Type="http://schemas.openxmlformats.org/officeDocument/2006/relationships/oleObject" Target="../embeddings/oleObject46.bin"/></Relationships>
</file>

<file path=ppt/slides/_rels/slide53.xml.rels><?xml version="1.0" encoding="UTF-8" standalone="yes"?>
<Relationships xmlns="http://schemas.openxmlformats.org/package/2006/relationships"><Relationship Id="rId8" Type="http://schemas.openxmlformats.org/officeDocument/2006/relationships/tags" Target="../tags/tag407.xml"/><Relationship Id="rId13" Type="http://schemas.openxmlformats.org/officeDocument/2006/relationships/tags" Target="../tags/tag412.xml"/><Relationship Id="rId18" Type="http://schemas.openxmlformats.org/officeDocument/2006/relationships/image" Target="../media/image7.emf"/><Relationship Id="rId3" Type="http://schemas.openxmlformats.org/officeDocument/2006/relationships/tags" Target="../tags/tag402.xml"/><Relationship Id="rId7" Type="http://schemas.openxmlformats.org/officeDocument/2006/relationships/tags" Target="../tags/tag406.xml"/><Relationship Id="rId12" Type="http://schemas.openxmlformats.org/officeDocument/2006/relationships/tags" Target="../tags/tag411.xml"/><Relationship Id="rId17" Type="http://schemas.openxmlformats.org/officeDocument/2006/relationships/oleObject" Target="../embeddings/oleObject47.bin"/><Relationship Id="rId2" Type="http://schemas.openxmlformats.org/officeDocument/2006/relationships/tags" Target="../tags/tag401.xml"/><Relationship Id="rId16" Type="http://schemas.openxmlformats.org/officeDocument/2006/relationships/slideLayout" Target="../slideLayouts/slideLayout2.xml"/><Relationship Id="rId20" Type="http://schemas.openxmlformats.org/officeDocument/2006/relationships/image" Target="../media/image25.emf"/><Relationship Id="rId1" Type="http://schemas.openxmlformats.org/officeDocument/2006/relationships/vmlDrawing" Target="../drawings/vmlDrawing32.vml"/><Relationship Id="rId6" Type="http://schemas.openxmlformats.org/officeDocument/2006/relationships/tags" Target="../tags/tag405.xml"/><Relationship Id="rId11" Type="http://schemas.openxmlformats.org/officeDocument/2006/relationships/tags" Target="../tags/tag410.xml"/><Relationship Id="rId5" Type="http://schemas.openxmlformats.org/officeDocument/2006/relationships/tags" Target="../tags/tag404.xml"/><Relationship Id="rId15" Type="http://schemas.openxmlformats.org/officeDocument/2006/relationships/tags" Target="../tags/tag414.xml"/><Relationship Id="rId10" Type="http://schemas.openxmlformats.org/officeDocument/2006/relationships/tags" Target="../tags/tag409.xml"/><Relationship Id="rId19" Type="http://schemas.openxmlformats.org/officeDocument/2006/relationships/oleObject" Target="../embeddings/oleObject48.bin"/><Relationship Id="rId4" Type="http://schemas.openxmlformats.org/officeDocument/2006/relationships/tags" Target="../tags/tag403.xml"/><Relationship Id="rId9" Type="http://schemas.openxmlformats.org/officeDocument/2006/relationships/tags" Target="../tags/tag408.xml"/><Relationship Id="rId14" Type="http://schemas.openxmlformats.org/officeDocument/2006/relationships/tags" Target="../tags/tag4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3" Type="http://schemas.openxmlformats.org/officeDocument/2006/relationships/tags" Target="../tags/tag426.xml"/><Relationship Id="rId18" Type="http://schemas.openxmlformats.org/officeDocument/2006/relationships/tags" Target="../tags/tag431.xml"/><Relationship Id="rId26" Type="http://schemas.openxmlformats.org/officeDocument/2006/relationships/tags" Target="../tags/tag439.xml"/><Relationship Id="rId39" Type="http://schemas.openxmlformats.org/officeDocument/2006/relationships/tags" Target="../tags/tag452.xml"/><Relationship Id="rId21" Type="http://schemas.openxmlformats.org/officeDocument/2006/relationships/tags" Target="../tags/tag434.xml"/><Relationship Id="rId34" Type="http://schemas.openxmlformats.org/officeDocument/2006/relationships/tags" Target="../tags/tag447.xml"/><Relationship Id="rId42" Type="http://schemas.openxmlformats.org/officeDocument/2006/relationships/tags" Target="../tags/tag455.xml"/><Relationship Id="rId47" Type="http://schemas.openxmlformats.org/officeDocument/2006/relationships/tags" Target="../tags/tag460.xml"/><Relationship Id="rId50" Type="http://schemas.openxmlformats.org/officeDocument/2006/relationships/tags" Target="../tags/tag463.xml"/><Relationship Id="rId55" Type="http://schemas.openxmlformats.org/officeDocument/2006/relationships/tags" Target="../tags/tag468.xml"/><Relationship Id="rId63" Type="http://schemas.openxmlformats.org/officeDocument/2006/relationships/image" Target="../media/image26.emf"/><Relationship Id="rId7" Type="http://schemas.openxmlformats.org/officeDocument/2006/relationships/tags" Target="../tags/tag420.xml"/><Relationship Id="rId2" Type="http://schemas.openxmlformats.org/officeDocument/2006/relationships/tags" Target="../tags/tag415.xml"/><Relationship Id="rId16" Type="http://schemas.openxmlformats.org/officeDocument/2006/relationships/tags" Target="../tags/tag429.xml"/><Relationship Id="rId20" Type="http://schemas.openxmlformats.org/officeDocument/2006/relationships/tags" Target="../tags/tag433.xml"/><Relationship Id="rId29" Type="http://schemas.openxmlformats.org/officeDocument/2006/relationships/tags" Target="../tags/tag442.xml"/><Relationship Id="rId41" Type="http://schemas.openxmlformats.org/officeDocument/2006/relationships/tags" Target="../tags/tag454.xml"/><Relationship Id="rId54" Type="http://schemas.openxmlformats.org/officeDocument/2006/relationships/tags" Target="../tags/tag467.xml"/><Relationship Id="rId62" Type="http://schemas.openxmlformats.org/officeDocument/2006/relationships/oleObject" Target="../embeddings/oleObject50.bin"/><Relationship Id="rId1" Type="http://schemas.openxmlformats.org/officeDocument/2006/relationships/vmlDrawing" Target="../drawings/vmlDrawing33.v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tags" Target="../tags/tag437.xml"/><Relationship Id="rId32" Type="http://schemas.openxmlformats.org/officeDocument/2006/relationships/tags" Target="../tags/tag445.xml"/><Relationship Id="rId37" Type="http://schemas.openxmlformats.org/officeDocument/2006/relationships/tags" Target="../tags/tag450.xml"/><Relationship Id="rId40" Type="http://schemas.openxmlformats.org/officeDocument/2006/relationships/tags" Target="../tags/tag453.xml"/><Relationship Id="rId45" Type="http://schemas.openxmlformats.org/officeDocument/2006/relationships/tags" Target="../tags/tag458.xml"/><Relationship Id="rId53" Type="http://schemas.openxmlformats.org/officeDocument/2006/relationships/tags" Target="../tags/tag466.xml"/><Relationship Id="rId58" Type="http://schemas.openxmlformats.org/officeDocument/2006/relationships/tags" Target="../tags/tag471.xml"/><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tags" Target="../tags/tag436.xml"/><Relationship Id="rId28" Type="http://schemas.openxmlformats.org/officeDocument/2006/relationships/tags" Target="../tags/tag441.xml"/><Relationship Id="rId36" Type="http://schemas.openxmlformats.org/officeDocument/2006/relationships/tags" Target="../tags/tag449.xml"/><Relationship Id="rId49" Type="http://schemas.openxmlformats.org/officeDocument/2006/relationships/tags" Target="../tags/tag462.xml"/><Relationship Id="rId57" Type="http://schemas.openxmlformats.org/officeDocument/2006/relationships/tags" Target="../tags/tag470.xml"/><Relationship Id="rId61" Type="http://schemas.openxmlformats.org/officeDocument/2006/relationships/image" Target="../media/image4.emf"/><Relationship Id="rId10" Type="http://schemas.openxmlformats.org/officeDocument/2006/relationships/tags" Target="../tags/tag423.xml"/><Relationship Id="rId19" Type="http://schemas.openxmlformats.org/officeDocument/2006/relationships/tags" Target="../tags/tag432.xml"/><Relationship Id="rId31" Type="http://schemas.openxmlformats.org/officeDocument/2006/relationships/tags" Target="../tags/tag444.xml"/><Relationship Id="rId44" Type="http://schemas.openxmlformats.org/officeDocument/2006/relationships/tags" Target="../tags/tag457.xml"/><Relationship Id="rId52" Type="http://schemas.openxmlformats.org/officeDocument/2006/relationships/tags" Target="../tags/tag465.xml"/><Relationship Id="rId60" Type="http://schemas.openxmlformats.org/officeDocument/2006/relationships/oleObject" Target="../embeddings/oleObject49.bin"/><Relationship Id="rId65" Type="http://schemas.openxmlformats.org/officeDocument/2006/relationships/image" Target="../media/image27.emf"/><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tags" Target="../tags/tag435.xml"/><Relationship Id="rId27" Type="http://schemas.openxmlformats.org/officeDocument/2006/relationships/tags" Target="../tags/tag440.xml"/><Relationship Id="rId30" Type="http://schemas.openxmlformats.org/officeDocument/2006/relationships/tags" Target="../tags/tag443.xml"/><Relationship Id="rId35" Type="http://schemas.openxmlformats.org/officeDocument/2006/relationships/tags" Target="../tags/tag448.xml"/><Relationship Id="rId43" Type="http://schemas.openxmlformats.org/officeDocument/2006/relationships/tags" Target="../tags/tag456.xml"/><Relationship Id="rId48" Type="http://schemas.openxmlformats.org/officeDocument/2006/relationships/tags" Target="../tags/tag461.xml"/><Relationship Id="rId56" Type="http://schemas.openxmlformats.org/officeDocument/2006/relationships/tags" Target="../tags/tag469.xml"/><Relationship Id="rId64" Type="http://schemas.openxmlformats.org/officeDocument/2006/relationships/oleObject" Target="../embeddings/oleObject51.bin"/><Relationship Id="rId8" Type="http://schemas.openxmlformats.org/officeDocument/2006/relationships/tags" Target="../tags/tag421.xml"/><Relationship Id="rId51" Type="http://schemas.openxmlformats.org/officeDocument/2006/relationships/tags" Target="../tags/tag464.xml"/><Relationship Id="rId3" Type="http://schemas.openxmlformats.org/officeDocument/2006/relationships/tags" Target="../tags/tag416.xml"/><Relationship Id="rId12" Type="http://schemas.openxmlformats.org/officeDocument/2006/relationships/tags" Target="../tags/tag425.xml"/><Relationship Id="rId17" Type="http://schemas.openxmlformats.org/officeDocument/2006/relationships/tags" Target="../tags/tag430.xml"/><Relationship Id="rId25" Type="http://schemas.openxmlformats.org/officeDocument/2006/relationships/tags" Target="../tags/tag438.xml"/><Relationship Id="rId33" Type="http://schemas.openxmlformats.org/officeDocument/2006/relationships/tags" Target="../tags/tag446.xml"/><Relationship Id="rId38" Type="http://schemas.openxmlformats.org/officeDocument/2006/relationships/tags" Target="../tags/tag451.xml"/><Relationship Id="rId46" Type="http://schemas.openxmlformats.org/officeDocument/2006/relationships/tags" Target="../tags/tag459.xml"/><Relationship Id="rId59"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tags" Target="../tags/tag478.xml"/><Relationship Id="rId13" Type="http://schemas.openxmlformats.org/officeDocument/2006/relationships/tags" Target="../tags/tag483.xml"/><Relationship Id="rId18" Type="http://schemas.openxmlformats.org/officeDocument/2006/relationships/tags" Target="../tags/tag488.xml"/><Relationship Id="rId26" Type="http://schemas.openxmlformats.org/officeDocument/2006/relationships/tags" Target="../tags/tag496.xml"/><Relationship Id="rId3" Type="http://schemas.openxmlformats.org/officeDocument/2006/relationships/tags" Target="../tags/tag473.xml"/><Relationship Id="rId21" Type="http://schemas.openxmlformats.org/officeDocument/2006/relationships/tags" Target="../tags/tag491.xml"/><Relationship Id="rId7" Type="http://schemas.openxmlformats.org/officeDocument/2006/relationships/tags" Target="../tags/tag477.xml"/><Relationship Id="rId12" Type="http://schemas.openxmlformats.org/officeDocument/2006/relationships/tags" Target="../tags/tag482.xml"/><Relationship Id="rId17" Type="http://schemas.openxmlformats.org/officeDocument/2006/relationships/tags" Target="../tags/tag487.xml"/><Relationship Id="rId25" Type="http://schemas.openxmlformats.org/officeDocument/2006/relationships/tags" Target="../tags/tag495.xml"/><Relationship Id="rId33" Type="http://schemas.openxmlformats.org/officeDocument/2006/relationships/image" Target="../media/image28.emf"/><Relationship Id="rId2" Type="http://schemas.openxmlformats.org/officeDocument/2006/relationships/tags" Target="../tags/tag472.xml"/><Relationship Id="rId16" Type="http://schemas.openxmlformats.org/officeDocument/2006/relationships/tags" Target="../tags/tag486.xml"/><Relationship Id="rId20" Type="http://schemas.openxmlformats.org/officeDocument/2006/relationships/tags" Target="../tags/tag490.xml"/><Relationship Id="rId29" Type="http://schemas.openxmlformats.org/officeDocument/2006/relationships/notesSlide" Target="../notesSlides/notesSlide25.xml"/><Relationship Id="rId1" Type="http://schemas.openxmlformats.org/officeDocument/2006/relationships/vmlDrawing" Target="../drawings/vmlDrawing34.vml"/><Relationship Id="rId6" Type="http://schemas.openxmlformats.org/officeDocument/2006/relationships/tags" Target="../tags/tag476.xml"/><Relationship Id="rId11" Type="http://schemas.openxmlformats.org/officeDocument/2006/relationships/tags" Target="../tags/tag481.xml"/><Relationship Id="rId24" Type="http://schemas.openxmlformats.org/officeDocument/2006/relationships/tags" Target="../tags/tag494.xml"/><Relationship Id="rId32" Type="http://schemas.openxmlformats.org/officeDocument/2006/relationships/oleObject" Target="../embeddings/oleObject53.bin"/><Relationship Id="rId5" Type="http://schemas.openxmlformats.org/officeDocument/2006/relationships/tags" Target="../tags/tag475.xml"/><Relationship Id="rId15" Type="http://schemas.openxmlformats.org/officeDocument/2006/relationships/tags" Target="../tags/tag485.xml"/><Relationship Id="rId23" Type="http://schemas.openxmlformats.org/officeDocument/2006/relationships/tags" Target="../tags/tag493.xml"/><Relationship Id="rId28" Type="http://schemas.openxmlformats.org/officeDocument/2006/relationships/slideLayout" Target="../slideLayouts/slideLayout20.xml"/><Relationship Id="rId10" Type="http://schemas.openxmlformats.org/officeDocument/2006/relationships/tags" Target="../tags/tag480.xml"/><Relationship Id="rId19" Type="http://schemas.openxmlformats.org/officeDocument/2006/relationships/tags" Target="../tags/tag489.xml"/><Relationship Id="rId31" Type="http://schemas.openxmlformats.org/officeDocument/2006/relationships/image" Target="../media/image7.emf"/><Relationship Id="rId4" Type="http://schemas.openxmlformats.org/officeDocument/2006/relationships/tags" Target="../tags/tag474.xml"/><Relationship Id="rId9" Type="http://schemas.openxmlformats.org/officeDocument/2006/relationships/tags" Target="../tags/tag479.xml"/><Relationship Id="rId14" Type="http://schemas.openxmlformats.org/officeDocument/2006/relationships/tags" Target="../tags/tag484.xml"/><Relationship Id="rId22" Type="http://schemas.openxmlformats.org/officeDocument/2006/relationships/tags" Target="../tags/tag492.xml"/><Relationship Id="rId27" Type="http://schemas.openxmlformats.org/officeDocument/2006/relationships/tags" Target="../tags/tag497.xml"/><Relationship Id="rId30" Type="http://schemas.openxmlformats.org/officeDocument/2006/relationships/oleObject" Target="../embeddings/oleObject52.bin"/></Relationships>
</file>

<file path=ppt/slides/_rels/slide58.xml.rels><?xml version="1.0" encoding="UTF-8" standalone="yes"?>
<Relationships xmlns="http://schemas.openxmlformats.org/package/2006/relationships"><Relationship Id="rId8" Type="http://schemas.openxmlformats.org/officeDocument/2006/relationships/tags" Target="../tags/tag504.xml"/><Relationship Id="rId13" Type="http://schemas.openxmlformats.org/officeDocument/2006/relationships/tags" Target="../tags/tag509.xml"/><Relationship Id="rId18" Type="http://schemas.openxmlformats.org/officeDocument/2006/relationships/tags" Target="../tags/tag514.xml"/><Relationship Id="rId26" Type="http://schemas.openxmlformats.org/officeDocument/2006/relationships/oleObject" Target="../embeddings/oleObject54.bin"/><Relationship Id="rId3" Type="http://schemas.openxmlformats.org/officeDocument/2006/relationships/tags" Target="../tags/tag499.xml"/><Relationship Id="rId21" Type="http://schemas.openxmlformats.org/officeDocument/2006/relationships/tags" Target="../tags/tag517.xml"/><Relationship Id="rId7" Type="http://schemas.openxmlformats.org/officeDocument/2006/relationships/tags" Target="../tags/tag503.xml"/><Relationship Id="rId12" Type="http://schemas.openxmlformats.org/officeDocument/2006/relationships/tags" Target="../tags/tag508.xml"/><Relationship Id="rId17" Type="http://schemas.openxmlformats.org/officeDocument/2006/relationships/tags" Target="../tags/tag513.xml"/><Relationship Id="rId25" Type="http://schemas.openxmlformats.org/officeDocument/2006/relationships/notesSlide" Target="../notesSlides/notesSlide26.xml"/><Relationship Id="rId2" Type="http://schemas.openxmlformats.org/officeDocument/2006/relationships/tags" Target="../tags/tag498.xml"/><Relationship Id="rId16" Type="http://schemas.openxmlformats.org/officeDocument/2006/relationships/tags" Target="../tags/tag512.xml"/><Relationship Id="rId20" Type="http://schemas.openxmlformats.org/officeDocument/2006/relationships/tags" Target="../tags/tag516.xml"/><Relationship Id="rId29" Type="http://schemas.openxmlformats.org/officeDocument/2006/relationships/image" Target="../media/image29.emf"/><Relationship Id="rId1" Type="http://schemas.openxmlformats.org/officeDocument/2006/relationships/vmlDrawing" Target="../drawings/vmlDrawing35.vml"/><Relationship Id="rId6" Type="http://schemas.openxmlformats.org/officeDocument/2006/relationships/tags" Target="../tags/tag502.xml"/><Relationship Id="rId11" Type="http://schemas.openxmlformats.org/officeDocument/2006/relationships/tags" Target="../tags/tag507.xml"/><Relationship Id="rId24" Type="http://schemas.openxmlformats.org/officeDocument/2006/relationships/slideLayout" Target="../slideLayouts/slideLayout20.xml"/><Relationship Id="rId5" Type="http://schemas.openxmlformats.org/officeDocument/2006/relationships/tags" Target="../tags/tag501.xml"/><Relationship Id="rId15" Type="http://schemas.openxmlformats.org/officeDocument/2006/relationships/tags" Target="../tags/tag511.xml"/><Relationship Id="rId23" Type="http://schemas.openxmlformats.org/officeDocument/2006/relationships/tags" Target="../tags/tag519.xml"/><Relationship Id="rId28" Type="http://schemas.openxmlformats.org/officeDocument/2006/relationships/oleObject" Target="../embeddings/oleObject55.bin"/><Relationship Id="rId10" Type="http://schemas.openxmlformats.org/officeDocument/2006/relationships/tags" Target="../tags/tag506.xml"/><Relationship Id="rId19" Type="http://schemas.openxmlformats.org/officeDocument/2006/relationships/tags" Target="../tags/tag515.xml"/><Relationship Id="rId4" Type="http://schemas.openxmlformats.org/officeDocument/2006/relationships/tags" Target="../tags/tag500.xml"/><Relationship Id="rId9" Type="http://schemas.openxmlformats.org/officeDocument/2006/relationships/tags" Target="../tags/tag505.xml"/><Relationship Id="rId14" Type="http://schemas.openxmlformats.org/officeDocument/2006/relationships/tags" Target="../tags/tag510.xml"/><Relationship Id="rId22" Type="http://schemas.openxmlformats.org/officeDocument/2006/relationships/tags" Target="../tags/tag518.xml"/><Relationship Id="rId27" Type="http://schemas.openxmlformats.org/officeDocument/2006/relationships/image" Target="../media/image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0.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56.bin"/><Relationship Id="rId4" Type="http://schemas.openxmlformats.org/officeDocument/2006/relationships/notesSlide" Target="../notesSlides/notesSlide27.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1.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57.bin"/><Relationship Id="rId4" Type="http://schemas.openxmlformats.org/officeDocument/2006/relationships/notesSlide" Target="../notesSlides/notesSlide28.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2.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58.bin"/><Relationship Id="rId4" Type="http://schemas.openxmlformats.org/officeDocument/2006/relationships/notesSlide" Target="../notesSlides/notesSlide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3.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59.bin"/><Relationship Id="rId4" Type="http://schemas.openxmlformats.org/officeDocument/2006/relationships/notesSlide" Target="../notesSlides/notesSlide30.xml"/></Relationships>
</file>

<file path=ppt/slides/_rels/slide67.xml.rels><?xml version="1.0" encoding="UTF-8" standalone="yes"?>
<Relationships xmlns="http://schemas.openxmlformats.org/package/2006/relationships"><Relationship Id="rId8" Type="http://schemas.openxmlformats.org/officeDocument/2006/relationships/tags" Target="../tags/tag530.xml"/><Relationship Id="rId13" Type="http://schemas.openxmlformats.org/officeDocument/2006/relationships/tags" Target="../tags/tag535.xml"/><Relationship Id="rId18" Type="http://schemas.openxmlformats.org/officeDocument/2006/relationships/tags" Target="../tags/tag540.xml"/><Relationship Id="rId26" Type="http://schemas.openxmlformats.org/officeDocument/2006/relationships/tags" Target="../tags/tag548.xml"/><Relationship Id="rId39" Type="http://schemas.openxmlformats.org/officeDocument/2006/relationships/image" Target="../media/image4.emf"/><Relationship Id="rId3" Type="http://schemas.openxmlformats.org/officeDocument/2006/relationships/tags" Target="../tags/tag525.xml"/><Relationship Id="rId21" Type="http://schemas.openxmlformats.org/officeDocument/2006/relationships/tags" Target="../tags/tag543.xml"/><Relationship Id="rId34" Type="http://schemas.openxmlformats.org/officeDocument/2006/relationships/tags" Target="../tags/tag556.xml"/><Relationship Id="rId42" Type="http://schemas.openxmlformats.org/officeDocument/2006/relationships/oleObject" Target="../embeddings/oleObject62.bin"/><Relationship Id="rId7" Type="http://schemas.openxmlformats.org/officeDocument/2006/relationships/tags" Target="../tags/tag529.xml"/><Relationship Id="rId12" Type="http://schemas.openxmlformats.org/officeDocument/2006/relationships/tags" Target="../tags/tag534.xml"/><Relationship Id="rId17" Type="http://schemas.openxmlformats.org/officeDocument/2006/relationships/tags" Target="../tags/tag539.xml"/><Relationship Id="rId25" Type="http://schemas.openxmlformats.org/officeDocument/2006/relationships/tags" Target="../tags/tag547.xml"/><Relationship Id="rId33" Type="http://schemas.openxmlformats.org/officeDocument/2006/relationships/tags" Target="../tags/tag555.xml"/><Relationship Id="rId38" Type="http://schemas.openxmlformats.org/officeDocument/2006/relationships/oleObject" Target="../embeddings/oleObject60.bin"/><Relationship Id="rId2" Type="http://schemas.openxmlformats.org/officeDocument/2006/relationships/tags" Target="../tags/tag524.xml"/><Relationship Id="rId16" Type="http://schemas.openxmlformats.org/officeDocument/2006/relationships/tags" Target="../tags/tag538.xml"/><Relationship Id="rId20" Type="http://schemas.openxmlformats.org/officeDocument/2006/relationships/tags" Target="../tags/tag542.xml"/><Relationship Id="rId29" Type="http://schemas.openxmlformats.org/officeDocument/2006/relationships/tags" Target="../tags/tag551.xml"/><Relationship Id="rId41" Type="http://schemas.openxmlformats.org/officeDocument/2006/relationships/image" Target="../media/image30.emf"/><Relationship Id="rId1" Type="http://schemas.openxmlformats.org/officeDocument/2006/relationships/vmlDrawing" Target="../drawings/vmlDrawing40.vml"/><Relationship Id="rId6" Type="http://schemas.openxmlformats.org/officeDocument/2006/relationships/tags" Target="../tags/tag528.xml"/><Relationship Id="rId11" Type="http://schemas.openxmlformats.org/officeDocument/2006/relationships/tags" Target="../tags/tag533.xml"/><Relationship Id="rId24" Type="http://schemas.openxmlformats.org/officeDocument/2006/relationships/tags" Target="../tags/tag546.xml"/><Relationship Id="rId32" Type="http://schemas.openxmlformats.org/officeDocument/2006/relationships/tags" Target="../tags/tag554.xml"/><Relationship Id="rId37" Type="http://schemas.openxmlformats.org/officeDocument/2006/relationships/slideLayout" Target="../slideLayouts/slideLayout2.xml"/><Relationship Id="rId40" Type="http://schemas.openxmlformats.org/officeDocument/2006/relationships/oleObject" Target="../embeddings/oleObject61.bin"/><Relationship Id="rId5" Type="http://schemas.openxmlformats.org/officeDocument/2006/relationships/tags" Target="../tags/tag527.xml"/><Relationship Id="rId15" Type="http://schemas.openxmlformats.org/officeDocument/2006/relationships/tags" Target="../tags/tag537.xml"/><Relationship Id="rId23" Type="http://schemas.openxmlformats.org/officeDocument/2006/relationships/tags" Target="../tags/tag545.xml"/><Relationship Id="rId28" Type="http://schemas.openxmlformats.org/officeDocument/2006/relationships/tags" Target="../tags/tag550.xml"/><Relationship Id="rId36" Type="http://schemas.openxmlformats.org/officeDocument/2006/relationships/tags" Target="../tags/tag558.xml"/><Relationship Id="rId10" Type="http://schemas.openxmlformats.org/officeDocument/2006/relationships/tags" Target="../tags/tag532.xml"/><Relationship Id="rId19" Type="http://schemas.openxmlformats.org/officeDocument/2006/relationships/tags" Target="../tags/tag541.xml"/><Relationship Id="rId31" Type="http://schemas.openxmlformats.org/officeDocument/2006/relationships/tags" Target="../tags/tag553.xml"/><Relationship Id="rId4" Type="http://schemas.openxmlformats.org/officeDocument/2006/relationships/tags" Target="../tags/tag526.xml"/><Relationship Id="rId9" Type="http://schemas.openxmlformats.org/officeDocument/2006/relationships/tags" Target="../tags/tag531.xml"/><Relationship Id="rId14" Type="http://schemas.openxmlformats.org/officeDocument/2006/relationships/tags" Target="../tags/tag536.xml"/><Relationship Id="rId22" Type="http://schemas.openxmlformats.org/officeDocument/2006/relationships/tags" Target="../tags/tag544.xml"/><Relationship Id="rId27" Type="http://schemas.openxmlformats.org/officeDocument/2006/relationships/tags" Target="../tags/tag549.xml"/><Relationship Id="rId30" Type="http://schemas.openxmlformats.org/officeDocument/2006/relationships/tags" Target="../tags/tag552.xml"/><Relationship Id="rId35" Type="http://schemas.openxmlformats.org/officeDocument/2006/relationships/tags" Target="../tags/tag557.xml"/><Relationship Id="rId43" Type="http://schemas.openxmlformats.org/officeDocument/2006/relationships/image" Target="../media/image31.emf"/></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560.xml"/><Relationship Id="rId7" Type="http://schemas.openxmlformats.org/officeDocument/2006/relationships/slideLayout" Target="../slideLayouts/slideLayout2.xml"/><Relationship Id="rId12" Type="http://schemas.openxmlformats.org/officeDocument/2006/relationships/image" Target="../media/image32.emf"/><Relationship Id="rId2" Type="http://schemas.openxmlformats.org/officeDocument/2006/relationships/tags" Target="../tags/tag559.xml"/><Relationship Id="rId1" Type="http://schemas.openxmlformats.org/officeDocument/2006/relationships/vmlDrawing" Target="../drawings/vmlDrawing41.vml"/><Relationship Id="rId6" Type="http://schemas.openxmlformats.org/officeDocument/2006/relationships/tags" Target="../tags/tag563.xml"/><Relationship Id="rId11" Type="http://schemas.openxmlformats.org/officeDocument/2006/relationships/oleObject" Target="../embeddings/oleObject64.bin"/><Relationship Id="rId5" Type="http://schemas.openxmlformats.org/officeDocument/2006/relationships/tags" Target="../tags/tag562.xml"/><Relationship Id="rId10" Type="http://schemas.openxmlformats.org/officeDocument/2006/relationships/image" Target="../media/image4.emf"/><Relationship Id="rId4" Type="http://schemas.openxmlformats.org/officeDocument/2006/relationships/tags" Target="../tags/tag561.xml"/><Relationship Id="rId9" Type="http://schemas.openxmlformats.org/officeDocument/2006/relationships/oleObject" Target="../embeddings/oleObject63.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4.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65.bin"/><Relationship Id="rId4" Type="http://schemas.openxmlformats.org/officeDocument/2006/relationships/notesSlide" Target="../notesSlides/notesSlide3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8" Type="http://schemas.openxmlformats.org/officeDocument/2006/relationships/tags" Target="../tags/tag571.xml"/><Relationship Id="rId13" Type="http://schemas.openxmlformats.org/officeDocument/2006/relationships/tags" Target="../tags/tag576.xml"/><Relationship Id="rId18" Type="http://schemas.openxmlformats.org/officeDocument/2006/relationships/slideLayout" Target="../slideLayouts/slideLayout2.xml"/><Relationship Id="rId3" Type="http://schemas.openxmlformats.org/officeDocument/2006/relationships/tags" Target="../tags/tag566.xml"/><Relationship Id="rId21" Type="http://schemas.openxmlformats.org/officeDocument/2006/relationships/image" Target="../media/image4.emf"/><Relationship Id="rId7" Type="http://schemas.openxmlformats.org/officeDocument/2006/relationships/tags" Target="../tags/tag570.xml"/><Relationship Id="rId12" Type="http://schemas.openxmlformats.org/officeDocument/2006/relationships/tags" Target="../tags/tag575.xml"/><Relationship Id="rId17" Type="http://schemas.openxmlformats.org/officeDocument/2006/relationships/tags" Target="../tags/tag580.xml"/><Relationship Id="rId2" Type="http://schemas.openxmlformats.org/officeDocument/2006/relationships/tags" Target="../tags/tag565.xml"/><Relationship Id="rId16" Type="http://schemas.openxmlformats.org/officeDocument/2006/relationships/tags" Target="../tags/tag579.xml"/><Relationship Id="rId20" Type="http://schemas.openxmlformats.org/officeDocument/2006/relationships/oleObject" Target="../embeddings/oleObject66.bin"/><Relationship Id="rId1" Type="http://schemas.openxmlformats.org/officeDocument/2006/relationships/vmlDrawing" Target="../drawings/vmlDrawing43.vml"/><Relationship Id="rId6" Type="http://schemas.openxmlformats.org/officeDocument/2006/relationships/tags" Target="../tags/tag569.xml"/><Relationship Id="rId11" Type="http://schemas.openxmlformats.org/officeDocument/2006/relationships/tags" Target="../tags/tag574.xml"/><Relationship Id="rId5" Type="http://schemas.openxmlformats.org/officeDocument/2006/relationships/tags" Target="../tags/tag568.xml"/><Relationship Id="rId15" Type="http://schemas.openxmlformats.org/officeDocument/2006/relationships/tags" Target="../tags/tag578.xml"/><Relationship Id="rId23" Type="http://schemas.openxmlformats.org/officeDocument/2006/relationships/image" Target="../media/image33.emf"/><Relationship Id="rId10" Type="http://schemas.openxmlformats.org/officeDocument/2006/relationships/tags" Target="../tags/tag573.xml"/><Relationship Id="rId19" Type="http://schemas.openxmlformats.org/officeDocument/2006/relationships/notesSlide" Target="../notesSlides/notesSlide33.xml"/><Relationship Id="rId4" Type="http://schemas.openxmlformats.org/officeDocument/2006/relationships/tags" Target="../tags/tag567.xml"/><Relationship Id="rId9" Type="http://schemas.openxmlformats.org/officeDocument/2006/relationships/tags" Target="../tags/tag572.xml"/><Relationship Id="rId14" Type="http://schemas.openxmlformats.org/officeDocument/2006/relationships/tags" Target="../tags/tag577.xml"/><Relationship Id="rId22" Type="http://schemas.openxmlformats.org/officeDocument/2006/relationships/oleObject" Target="../embeddings/oleObject67.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1.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68.bin"/><Relationship Id="rId4" Type="http://schemas.openxmlformats.org/officeDocument/2006/relationships/notesSlide" Target="../notesSlides/notesSlide34.xml"/></Relationships>
</file>

<file path=ppt/slides/_rels/slide74.xml.rels><?xml version="1.0" encoding="UTF-8" standalone="yes"?>
<Relationships xmlns="http://schemas.openxmlformats.org/package/2006/relationships"><Relationship Id="rId8" Type="http://schemas.openxmlformats.org/officeDocument/2006/relationships/tags" Target="../tags/tag588.xml"/><Relationship Id="rId13" Type="http://schemas.openxmlformats.org/officeDocument/2006/relationships/tags" Target="../tags/tag593.xml"/><Relationship Id="rId18" Type="http://schemas.openxmlformats.org/officeDocument/2006/relationships/tags" Target="../tags/tag598.xml"/><Relationship Id="rId26" Type="http://schemas.openxmlformats.org/officeDocument/2006/relationships/tags" Target="../tags/tag606.xml"/><Relationship Id="rId39" Type="http://schemas.openxmlformats.org/officeDocument/2006/relationships/oleObject" Target="../embeddings/oleObject69.bin"/><Relationship Id="rId3" Type="http://schemas.openxmlformats.org/officeDocument/2006/relationships/tags" Target="../tags/tag583.xml"/><Relationship Id="rId21" Type="http://schemas.openxmlformats.org/officeDocument/2006/relationships/tags" Target="../tags/tag601.xml"/><Relationship Id="rId34" Type="http://schemas.openxmlformats.org/officeDocument/2006/relationships/tags" Target="../tags/tag614.xml"/><Relationship Id="rId42" Type="http://schemas.openxmlformats.org/officeDocument/2006/relationships/image" Target="../media/image34.emf"/><Relationship Id="rId7" Type="http://schemas.openxmlformats.org/officeDocument/2006/relationships/tags" Target="../tags/tag587.xml"/><Relationship Id="rId12" Type="http://schemas.openxmlformats.org/officeDocument/2006/relationships/tags" Target="../tags/tag592.xml"/><Relationship Id="rId17" Type="http://schemas.openxmlformats.org/officeDocument/2006/relationships/tags" Target="../tags/tag597.xml"/><Relationship Id="rId25" Type="http://schemas.openxmlformats.org/officeDocument/2006/relationships/tags" Target="../tags/tag605.xml"/><Relationship Id="rId33" Type="http://schemas.openxmlformats.org/officeDocument/2006/relationships/tags" Target="../tags/tag613.xml"/><Relationship Id="rId38" Type="http://schemas.openxmlformats.org/officeDocument/2006/relationships/slideLayout" Target="../slideLayouts/slideLayout2.xml"/><Relationship Id="rId2" Type="http://schemas.openxmlformats.org/officeDocument/2006/relationships/tags" Target="../tags/tag582.xml"/><Relationship Id="rId16" Type="http://schemas.openxmlformats.org/officeDocument/2006/relationships/tags" Target="../tags/tag596.xml"/><Relationship Id="rId20" Type="http://schemas.openxmlformats.org/officeDocument/2006/relationships/tags" Target="../tags/tag600.xml"/><Relationship Id="rId29" Type="http://schemas.openxmlformats.org/officeDocument/2006/relationships/tags" Target="../tags/tag609.xml"/><Relationship Id="rId41" Type="http://schemas.openxmlformats.org/officeDocument/2006/relationships/oleObject" Target="../embeddings/oleObject70.bin"/><Relationship Id="rId1" Type="http://schemas.openxmlformats.org/officeDocument/2006/relationships/vmlDrawing" Target="../drawings/vmlDrawing45.vml"/><Relationship Id="rId6" Type="http://schemas.openxmlformats.org/officeDocument/2006/relationships/tags" Target="../tags/tag586.xml"/><Relationship Id="rId11" Type="http://schemas.openxmlformats.org/officeDocument/2006/relationships/tags" Target="../tags/tag591.xml"/><Relationship Id="rId24" Type="http://schemas.openxmlformats.org/officeDocument/2006/relationships/tags" Target="../tags/tag604.xml"/><Relationship Id="rId32" Type="http://schemas.openxmlformats.org/officeDocument/2006/relationships/tags" Target="../tags/tag612.xml"/><Relationship Id="rId37" Type="http://schemas.openxmlformats.org/officeDocument/2006/relationships/tags" Target="../tags/tag617.xml"/><Relationship Id="rId40" Type="http://schemas.openxmlformats.org/officeDocument/2006/relationships/image" Target="../media/image4.emf"/><Relationship Id="rId5" Type="http://schemas.openxmlformats.org/officeDocument/2006/relationships/tags" Target="../tags/tag585.xml"/><Relationship Id="rId15" Type="http://schemas.openxmlformats.org/officeDocument/2006/relationships/tags" Target="../tags/tag595.xml"/><Relationship Id="rId23" Type="http://schemas.openxmlformats.org/officeDocument/2006/relationships/tags" Target="../tags/tag603.xml"/><Relationship Id="rId28" Type="http://schemas.openxmlformats.org/officeDocument/2006/relationships/tags" Target="../tags/tag608.xml"/><Relationship Id="rId36" Type="http://schemas.openxmlformats.org/officeDocument/2006/relationships/tags" Target="../tags/tag616.xml"/><Relationship Id="rId10" Type="http://schemas.openxmlformats.org/officeDocument/2006/relationships/tags" Target="../tags/tag590.xml"/><Relationship Id="rId19" Type="http://schemas.openxmlformats.org/officeDocument/2006/relationships/tags" Target="../tags/tag599.xml"/><Relationship Id="rId31" Type="http://schemas.openxmlformats.org/officeDocument/2006/relationships/tags" Target="../tags/tag611.xml"/><Relationship Id="rId44" Type="http://schemas.openxmlformats.org/officeDocument/2006/relationships/image" Target="../media/image35.emf"/><Relationship Id="rId4" Type="http://schemas.openxmlformats.org/officeDocument/2006/relationships/tags" Target="../tags/tag584.xml"/><Relationship Id="rId9" Type="http://schemas.openxmlformats.org/officeDocument/2006/relationships/tags" Target="../tags/tag589.xml"/><Relationship Id="rId14" Type="http://schemas.openxmlformats.org/officeDocument/2006/relationships/tags" Target="../tags/tag594.xml"/><Relationship Id="rId22" Type="http://schemas.openxmlformats.org/officeDocument/2006/relationships/tags" Target="../tags/tag602.xml"/><Relationship Id="rId27" Type="http://schemas.openxmlformats.org/officeDocument/2006/relationships/tags" Target="../tags/tag607.xml"/><Relationship Id="rId30" Type="http://schemas.openxmlformats.org/officeDocument/2006/relationships/tags" Target="../tags/tag610.xml"/><Relationship Id="rId35" Type="http://schemas.openxmlformats.org/officeDocument/2006/relationships/tags" Target="../tags/tag615.xml"/><Relationship Id="rId43" Type="http://schemas.openxmlformats.org/officeDocument/2006/relationships/oleObject" Target="../embeddings/oleObject7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8.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72.bin"/><Relationship Id="rId4" Type="http://schemas.openxmlformats.org/officeDocument/2006/relationships/notesSlide" Target="../notesSlides/notesSlide35.xml"/></Relationships>
</file>

<file path=ppt/slides/_rels/slide78.xml.rels><?xml version="1.0" encoding="UTF-8" standalone="yes"?>
<Relationships xmlns="http://schemas.openxmlformats.org/package/2006/relationships"><Relationship Id="rId13" Type="http://schemas.openxmlformats.org/officeDocument/2006/relationships/tags" Target="../tags/tag630.xml"/><Relationship Id="rId18" Type="http://schemas.openxmlformats.org/officeDocument/2006/relationships/tags" Target="../tags/tag635.xml"/><Relationship Id="rId26" Type="http://schemas.openxmlformats.org/officeDocument/2006/relationships/tags" Target="../tags/tag643.xml"/><Relationship Id="rId39" Type="http://schemas.openxmlformats.org/officeDocument/2006/relationships/tags" Target="../tags/tag656.xml"/><Relationship Id="rId21" Type="http://schemas.openxmlformats.org/officeDocument/2006/relationships/tags" Target="../tags/tag638.xml"/><Relationship Id="rId34" Type="http://schemas.openxmlformats.org/officeDocument/2006/relationships/tags" Target="../tags/tag651.xml"/><Relationship Id="rId42" Type="http://schemas.openxmlformats.org/officeDocument/2006/relationships/tags" Target="../tags/tag659.xml"/><Relationship Id="rId47" Type="http://schemas.openxmlformats.org/officeDocument/2006/relationships/tags" Target="../tags/tag664.xml"/><Relationship Id="rId50" Type="http://schemas.openxmlformats.org/officeDocument/2006/relationships/tags" Target="../tags/tag667.xml"/><Relationship Id="rId55" Type="http://schemas.openxmlformats.org/officeDocument/2006/relationships/tags" Target="../tags/tag672.xml"/><Relationship Id="rId7" Type="http://schemas.openxmlformats.org/officeDocument/2006/relationships/tags" Target="../tags/tag624.xml"/><Relationship Id="rId12" Type="http://schemas.openxmlformats.org/officeDocument/2006/relationships/tags" Target="../tags/tag629.xml"/><Relationship Id="rId17" Type="http://schemas.openxmlformats.org/officeDocument/2006/relationships/tags" Target="../tags/tag634.xml"/><Relationship Id="rId25" Type="http://schemas.openxmlformats.org/officeDocument/2006/relationships/tags" Target="../tags/tag642.xml"/><Relationship Id="rId33" Type="http://schemas.openxmlformats.org/officeDocument/2006/relationships/tags" Target="../tags/tag650.xml"/><Relationship Id="rId38" Type="http://schemas.openxmlformats.org/officeDocument/2006/relationships/tags" Target="../tags/tag655.xml"/><Relationship Id="rId46" Type="http://schemas.openxmlformats.org/officeDocument/2006/relationships/tags" Target="../tags/tag663.xml"/><Relationship Id="rId59" Type="http://schemas.openxmlformats.org/officeDocument/2006/relationships/oleObject" Target="../embeddings/oleObject74.bin"/><Relationship Id="rId2" Type="http://schemas.openxmlformats.org/officeDocument/2006/relationships/tags" Target="../tags/tag619.xml"/><Relationship Id="rId16" Type="http://schemas.openxmlformats.org/officeDocument/2006/relationships/tags" Target="../tags/tag633.xml"/><Relationship Id="rId20" Type="http://schemas.openxmlformats.org/officeDocument/2006/relationships/tags" Target="../tags/tag637.xml"/><Relationship Id="rId29" Type="http://schemas.openxmlformats.org/officeDocument/2006/relationships/tags" Target="../tags/tag646.xml"/><Relationship Id="rId41" Type="http://schemas.openxmlformats.org/officeDocument/2006/relationships/tags" Target="../tags/tag658.xml"/><Relationship Id="rId54" Type="http://schemas.openxmlformats.org/officeDocument/2006/relationships/tags" Target="../tags/tag671.xml"/><Relationship Id="rId1" Type="http://schemas.openxmlformats.org/officeDocument/2006/relationships/vmlDrawing" Target="../drawings/vmlDrawing47.vml"/><Relationship Id="rId6" Type="http://schemas.openxmlformats.org/officeDocument/2006/relationships/tags" Target="../tags/tag623.xml"/><Relationship Id="rId11" Type="http://schemas.openxmlformats.org/officeDocument/2006/relationships/tags" Target="../tags/tag628.xml"/><Relationship Id="rId24" Type="http://schemas.openxmlformats.org/officeDocument/2006/relationships/tags" Target="../tags/tag641.xml"/><Relationship Id="rId32" Type="http://schemas.openxmlformats.org/officeDocument/2006/relationships/tags" Target="../tags/tag649.xml"/><Relationship Id="rId37" Type="http://schemas.openxmlformats.org/officeDocument/2006/relationships/tags" Target="../tags/tag654.xml"/><Relationship Id="rId40" Type="http://schemas.openxmlformats.org/officeDocument/2006/relationships/tags" Target="../tags/tag657.xml"/><Relationship Id="rId45" Type="http://schemas.openxmlformats.org/officeDocument/2006/relationships/tags" Target="../tags/tag662.xml"/><Relationship Id="rId53" Type="http://schemas.openxmlformats.org/officeDocument/2006/relationships/tags" Target="../tags/tag670.xml"/><Relationship Id="rId58" Type="http://schemas.openxmlformats.org/officeDocument/2006/relationships/image" Target="../media/image7.emf"/><Relationship Id="rId5" Type="http://schemas.openxmlformats.org/officeDocument/2006/relationships/tags" Target="../tags/tag622.xml"/><Relationship Id="rId15" Type="http://schemas.openxmlformats.org/officeDocument/2006/relationships/tags" Target="../tags/tag632.xml"/><Relationship Id="rId23" Type="http://schemas.openxmlformats.org/officeDocument/2006/relationships/tags" Target="../tags/tag640.xml"/><Relationship Id="rId28" Type="http://schemas.openxmlformats.org/officeDocument/2006/relationships/tags" Target="../tags/tag645.xml"/><Relationship Id="rId36" Type="http://schemas.openxmlformats.org/officeDocument/2006/relationships/tags" Target="../tags/tag653.xml"/><Relationship Id="rId49" Type="http://schemas.openxmlformats.org/officeDocument/2006/relationships/tags" Target="../tags/tag666.xml"/><Relationship Id="rId57" Type="http://schemas.openxmlformats.org/officeDocument/2006/relationships/oleObject" Target="../embeddings/oleObject73.bin"/><Relationship Id="rId10" Type="http://schemas.openxmlformats.org/officeDocument/2006/relationships/tags" Target="../tags/tag627.xml"/><Relationship Id="rId19" Type="http://schemas.openxmlformats.org/officeDocument/2006/relationships/tags" Target="../tags/tag636.xml"/><Relationship Id="rId31" Type="http://schemas.openxmlformats.org/officeDocument/2006/relationships/tags" Target="../tags/tag648.xml"/><Relationship Id="rId44" Type="http://schemas.openxmlformats.org/officeDocument/2006/relationships/tags" Target="../tags/tag661.xml"/><Relationship Id="rId52" Type="http://schemas.openxmlformats.org/officeDocument/2006/relationships/tags" Target="../tags/tag669.xml"/><Relationship Id="rId60" Type="http://schemas.openxmlformats.org/officeDocument/2006/relationships/image" Target="../media/image36.emf"/><Relationship Id="rId4" Type="http://schemas.openxmlformats.org/officeDocument/2006/relationships/tags" Target="../tags/tag621.xml"/><Relationship Id="rId9" Type="http://schemas.openxmlformats.org/officeDocument/2006/relationships/tags" Target="../tags/tag626.xml"/><Relationship Id="rId14" Type="http://schemas.openxmlformats.org/officeDocument/2006/relationships/tags" Target="../tags/tag631.xml"/><Relationship Id="rId22" Type="http://schemas.openxmlformats.org/officeDocument/2006/relationships/tags" Target="../tags/tag639.xml"/><Relationship Id="rId27" Type="http://schemas.openxmlformats.org/officeDocument/2006/relationships/tags" Target="../tags/tag644.xml"/><Relationship Id="rId30" Type="http://schemas.openxmlformats.org/officeDocument/2006/relationships/tags" Target="../tags/tag647.xml"/><Relationship Id="rId35" Type="http://schemas.openxmlformats.org/officeDocument/2006/relationships/tags" Target="../tags/tag652.xml"/><Relationship Id="rId43" Type="http://schemas.openxmlformats.org/officeDocument/2006/relationships/tags" Target="../tags/tag660.xml"/><Relationship Id="rId48" Type="http://schemas.openxmlformats.org/officeDocument/2006/relationships/tags" Target="../tags/tag665.xml"/><Relationship Id="rId56" Type="http://schemas.openxmlformats.org/officeDocument/2006/relationships/slideLayout" Target="../slideLayouts/slideLayout2.xml"/><Relationship Id="rId8" Type="http://schemas.openxmlformats.org/officeDocument/2006/relationships/tags" Target="../tags/tag625.xml"/><Relationship Id="rId51" Type="http://schemas.openxmlformats.org/officeDocument/2006/relationships/tags" Target="../tags/tag668.xml"/><Relationship Id="rId3" Type="http://schemas.openxmlformats.org/officeDocument/2006/relationships/tags" Target="../tags/tag620.xml"/></Relationships>
</file>

<file path=ppt/slides/_rels/slide79.xml.rels><?xml version="1.0" encoding="UTF-8" standalone="yes"?>
<Relationships xmlns="http://schemas.openxmlformats.org/package/2006/relationships"><Relationship Id="rId3" Type="http://schemas.openxmlformats.org/officeDocument/2006/relationships/tags" Target="../tags/tag674.xml"/><Relationship Id="rId7" Type="http://schemas.openxmlformats.org/officeDocument/2006/relationships/image" Target="../media/image4.emf"/><Relationship Id="rId2" Type="http://schemas.openxmlformats.org/officeDocument/2006/relationships/tags" Target="../tags/tag673.xml"/><Relationship Id="rId1" Type="http://schemas.openxmlformats.org/officeDocument/2006/relationships/vmlDrawing" Target="../drawings/vmlDrawing48.vml"/><Relationship Id="rId6" Type="http://schemas.openxmlformats.org/officeDocument/2006/relationships/oleObject" Target="../embeddings/oleObject75.bin"/><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5.xml"/><Relationship Id="rId1" Type="http://schemas.openxmlformats.org/officeDocument/2006/relationships/vmlDrawing" Target="../drawings/vmlDrawing49.vml"/><Relationship Id="rId6" Type="http://schemas.openxmlformats.org/officeDocument/2006/relationships/image" Target="../media/image4.emf"/><Relationship Id="rId5" Type="http://schemas.openxmlformats.org/officeDocument/2006/relationships/oleObject" Target="../embeddings/oleObject76.bin"/><Relationship Id="rId4" Type="http://schemas.openxmlformats.org/officeDocument/2006/relationships/notesSlide" Target="../notesSlides/notesSlide37.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6.xml"/><Relationship Id="rId1" Type="http://schemas.openxmlformats.org/officeDocument/2006/relationships/vmlDrawing" Target="../drawings/vmlDrawing50.vml"/><Relationship Id="rId6" Type="http://schemas.openxmlformats.org/officeDocument/2006/relationships/image" Target="../media/image4.emf"/><Relationship Id="rId5" Type="http://schemas.openxmlformats.org/officeDocument/2006/relationships/oleObject" Target="../embeddings/oleObject77.bin"/><Relationship Id="rId4" Type="http://schemas.openxmlformats.org/officeDocument/2006/relationships/notesSlide" Target="../notesSlides/notesSlide3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7.xml"/><Relationship Id="rId1" Type="http://schemas.openxmlformats.org/officeDocument/2006/relationships/vmlDrawing" Target="../drawings/vmlDrawing51.vml"/><Relationship Id="rId6" Type="http://schemas.openxmlformats.org/officeDocument/2006/relationships/image" Target="../media/image4.emf"/><Relationship Id="rId5" Type="http://schemas.openxmlformats.org/officeDocument/2006/relationships/oleObject" Target="../embeddings/oleObject78.bin"/><Relationship Id="rId4" Type="http://schemas.openxmlformats.org/officeDocument/2006/relationships/notesSlide" Target="../notesSlides/notesSlide39.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8.xml"/><Relationship Id="rId1" Type="http://schemas.openxmlformats.org/officeDocument/2006/relationships/vmlDrawing" Target="../drawings/vmlDrawing52.vml"/><Relationship Id="rId6" Type="http://schemas.openxmlformats.org/officeDocument/2006/relationships/image" Target="../media/image4.emf"/><Relationship Id="rId5" Type="http://schemas.openxmlformats.org/officeDocument/2006/relationships/oleObject" Target="../embeddings/oleObject79.bin"/><Relationship Id="rId4" Type="http://schemas.openxmlformats.org/officeDocument/2006/relationships/notesSlide" Target="../notesSlides/notesSlide40.xml"/></Relationships>
</file>

<file path=ppt/slides/_rels/slide87.xml.rels><?xml version="1.0" encoding="UTF-8" standalone="yes"?>
<Relationships xmlns="http://schemas.openxmlformats.org/package/2006/relationships"><Relationship Id="rId8" Type="http://schemas.openxmlformats.org/officeDocument/2006/relationships/tags" Target="../tags/tag685.xml"/><Relationship Id="rId13" Type="http://schemas.openxmlformats.org/officeDocument/2006/relationships/tags" Target="../tags/tag690.xml"/><Relationship Id="rId18" Type="http://schemas.openxmlformats.org/officeDocument/2006/relationships/tags" Target="../tags/tag695.xml"/><Relationship Id="rId26" Type="http://schemas.openxmlformats.org/officeDocument/2006/relationships/tags" Target="../tags/tag703.xml"/><Relationship Id="rId39" Type="http://schemas.openxmlformats.org/officeDocument/2006/relationships/image" Target="../media/image4.emf"/><Relationship Id="rId3" Type="http://schemas.openxmlformats.org/officeDocument/2006/relationships/tags" Target="../tags/tag680.xml"/><Relationship Id="rId21" Type="http://schemas.openxmlformats.org/officeDocument/2006/relationships/tags" Target="../tags/tag698.xml"/><Relationship Id="rId34" Type="http://schemas.openxmlformats.org/officeDocument/2006/relationships/tags" Target="../tags/tag711.xml"/><Relationship Id="rId7" Type="http://schemas.openxmlformats.org/officeDocument/2006/relationships/tags" Target="../tags/tag684.xml"/><Relationship Id="rId12" Type="http://schemas.openxmlformats.org/officeDocument/2006/relationships/tags" Target="../tags/tag689.xml"/><Relationship Id="rId17" Type="http://schemas.openxmlformats.org/officeDocument/2006/relationships/tags" Target="../tags/tag694.xml"/><Relationship Id="rId25" Type="http://schemas.openxmlformats.org/officeDocument/2006/relationships/tags" Target="../tags/tag702.xml"/><Relationship Id="rId33" Type="http://schemas.openxmlformats.org/officeDocument/2006/relationships/tags" Target="../tags/tag710.xml"/><Relationship Id="rId38" Type="http://schemas.openxmlformats.org/officeDocument/2006/relationships/oleObject" Target="../embeddings/oleObject80.bin"/><Relationship Id="rId2" Type="http://schemas.openxmlformats.org/officeDocument/2006/relationships/tags" Target="../tags/tag679.xml"/><Relationship Id="rId16" Type="http://schemas.openxmlformats.org/officeDocument/2006/relationships/tags" Target="../tags/tag693.xml"/><Relationship Id="rId20" Type="http://schemas.openxmlformats.org/officeDocument/2006/relationships/tags" Target="../tags/tag697.xml"/><Relationship Id="rId29" Type="http://schemas.openxmlformats.org/officeDocument/2006/relationships/tags" Target="../tags/tag706.xml"/><Relationship Id="rId41" Type="http://schemas.openxmlformats.org/officeDocument/2006/relationships/image" Target="../media/image37.emf"/><Relationship Id="rId1" Type="http://schemas.openxmlformats.org/officeDocument/2006/relationships/vmlDrawing" Target="../drawings/vmlDrawing53.vml"/><Relationship Id="rId6" Type="http://schemas.openxmlformats.org/officeDocument/2006/relationships/tags" Target="../tags/tag683.xml"/><Relationship Id="rId11" Type="http://schemas.openxmlformats.org/officeDocument/2006/relationships/tags" Target="../tags/tag688.xml"/><Relationship Id="rId24" Type="http://schemas.openxmlformats.org/officeDocument/2006/relationships/tags" Target="../tags/tag701.xml"/><Relationship Id="rId32" Type="http://schemas.openxmlformats.org/officeDocument/2006/relationships/tags" Target="../tags/tag709.xml"/><Relationship Id="rId37" Type="http://schemas.openxmlformats.org/officeDocument/2006/relationships/notesSlide" Target="../notesSlides/notesSlide41.xml"/><Relationship Id="rId40" Type="http://schemas.openxmlformats.org/officeDocument/2006/relationships/oleObject" Target="../embeddings/oleObject81.bin"/><Relationship Id="rId5" Type="http://schemas.openxmlformats.org/officeDocument/2006/relationships/tags" Target="../tags/tag682.xml"/><Relationship Id="rId15" Type="http://schemas.openxmlformats.org/officeDocument/2006/relationships/tags" Target="../tags/tag692.xml"/><Relationship Id="rId23" Type="http://schemas.openxmlformats.org/officeDocument/2006/relationships/tags" Target="../tags/tag700.xml"/><Relationship Id="rId28" Type="http://schemas.openxmlformats.org/officeDocument/2006/relationships/tags" Target="../tags/tag705.xml"/><Relationship Id="rId36" Type="http://schemas.openxmlformats.org/officeDocument/2006/relationships/slideLayout" Target="../slideLayouts/slideLayout2.xml"/><Relationship Id="rId10" Type="http://schemas.openxmlformats.org/officeDocument/2006/relationships/tags" Target="../tags/tag687.xml"/><Relationship Id="rId19" Type="http://schemas.openxmlformats.org/officeDocument/2006/relationships/tags" Target="../tags/tag696.xml"/><Relationship Id="rId31" Type="http://schemas.openxmlformats.org/officeDocument/2006/relationships/tags" Target="../tags/tag708.xml"/><Relationship Id="rId4" Type="http://schemas.openxmlformats.org/officeDocument/2006/relationships/tags" Target="../tags/tag681.xml"/><Relationship Id="rId9" Type="http://schemas.openxmlformats.org/officeDocument/2006/relationships/tags" Target="../tags/tag686.xml"/><Relationship Id="rId14" Type="http://schemas.openxmlformats.org/officeDocument/2006/relationships/tags" Target="../tags/tag691.xml"/><Relationship Id="rId22" Type="http://schemas.openxmlformats.org/officeDocument/2006/relationships/tags" Target="../tags/tag699.xml"/><Relationship Id="rId27" Type="http://schemas.openxmlformats.org/officeDocument/2006/relationships/tags" Target="../tags/tag704.xml"/><Relationship Id="rId30" Type="http://schemas.openxmlformats.org/officeDocument/2006/relationships/tags" Target="../tags/tag707.xml"/><Relationship Id="rId35" Type="http://schemas.openxmlformats.org/officeDocument/2006/relationships/tags" Target="../tags/tag7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3.xml"/><Relationship Id="rId1" Type="http://schemas.openxmlformats.org/officeDocument/2006/relationships/vmlDrawing" Target="../drawings/vmlDrawing54.vml"/><Relationship Id="rId6" Type="http://schemas.openxmlformats.org/officeDocument/2006/relationships/image" Target="../media/image4.emf"/><Relationship Id="rId5" Type="http://schemas.openxmlformats.org/officeDocument/2006/relationships/oleObject" Target="../embeddings/oleObject82.bin"/><Relationship Id="rId4" Type="http://schemas.openxmlformats.org/officeDocument/2006/relationships/notesSlide" Target="../notesSlides/notesSlide4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4.xml"/><Relationship Id="rId1" Type="http://schemas.openxmlformats.org/officeDocument/2006/relationships/vmlDrawing" Target="../drawings/vmlDrawing55.vml"/><Relationship Id="rId6" Type="http://schemas.openxmlformats.org/officeDocument/2006/relationships/image" Target="../media/image4.emf"/><Relationship Id="rId5" Type="http://schemas.openxmlformats.org/officeDocument/2006/relationships/oleObject" Target="../embeddings/oleObject83.bin"/><Relationship Id="rId4" Type="http://schemas.openxmlformats.org/officeDocument/2006/relationships/notesSlide" Target="../notesSlides/notesSlide43.xml"/></Relationships>
</file>

<file path=ppt/slides/_rels/slide92.xml.rels><?xml version="1.0" encoding="UTF-8" standalone="yes"?>
<Relationships xmlns="http://schemas.openxmlformats.org/package/2006/relationships"><Relationship Id="rId8" Type="http://schemas.openxmlformats.org/officeDocument/2006/relationships/tags" Target="../tags/tag721.xml"/><Relationship Id="rId13" Type="http://schemas.openxmlformats.org/officeDocument/2006/relationships/tags" Target="../tags/tag726.xml"/><Relationship Id="rId18" Type="http://schemas.openxmlformats.org/officeDocument/2006/relationships/tags" Target="../tags/tag731.xml"/><Relationship Id="rId26" Type="http://schemas.openxmlformats.org/officeDocument/2006/relationships/image" Target="../media/image7.emf"/><Relationship Id="rId3" Type="http://schemas.openxmlformats.org/officeDocument/2006/relationships/tags" Target="../tags/tag716.xml"/><Relationship Id="rId21" Type="http://schemas.openxmlformats.org/officeDocument/2006/relationships/tags" Target="../tags/tag734.xml"/><Relationship Id="rId7" Type="http://schemas.openxmlformats.org/officeDocument/2006/relationships/tags" Target="../tags/tag720.xml"/><Relationship Id="rId12" Type="http://schemas.openxmlformats.org/officeDocument/2006/relationships/tags" Target="../tags/tag725.xml"/><Relationship Id="rId17" Type="http://schemas.openxmlformats.org/officeDocument/2006/relationships/tags" Target="../tags/tag730.xml"/><Relationship Id="rId25" Type="http://schemas.openxmlformats.org/officeDocument/2006/relationships/oleObject" Target="../embeddings/oleObject84.bin"/><Relationship Id="rId2" Type="http://schemas.openxmlformats.org/officeDocument/2006/relationships/tags" Target="../tags/tag715.xml"/><Relationship Id="rId16" Type="http://schemas.openxmlformats.org/officeDocument/2006/relationships/tags" Target="../tags/tag729.xml"/><Relationship Id="rId20" Type="http://schemas.openxmlformats.org/officeDocument/2006/relationships/tags" Target="../tags/tag733.xml"/><Relationship Id="rId1" Type="http://schemas.openxmlformats.org/officeDocument/2006/relationships/vmlDrawing" Target="../drawings/vmlDrawing56.vml"/><Relationship Id="rId6" Type="http://schemas.openxmlformats.org/officeDocument/2006/relationships/tags" Target="../tags/tag719.xml"/><Relationship Id="rId11" Type="http://schemas.openxmlformats.org/officeDocument/2006/relationships/tags" Target="../tags/tag724.xml"/><Relationship Id="rId24" Type="http://schemas.openxmlformats.org/officeDocument/2006/relationships/notesSlide" Target="../notesSlides/notesSlide44.xml"/><Relationship Id="rId5" Type="http://schemas.openxmlformats.org/officeDocument/2006/relationships/tags" Target="../tags/tag718.xml"/><Relationship Id="rId15" Type="http://schemas.openxmlformats.org/officeDocument/2006/relationships/tags" Target="../tags/tag728.xml"/><Relationship Id="rId23" Type="http://schemas.openxmlformats.org/officeDocument/2006/relationships/slideLayout" Target="../slideLayouts/slideLayout14.xml"/><Relationship Id="rId28" Type="http://schemas.openxmlformats.org/officeDocument/2006/relationships/image" Target="../media/image38.emf"/><Relationship Id="rId10" Type="http://schemas.openxmlformats.org/officeDocument/2006/relationships/tags" Target="../tags/tag723.xml"/><Relationship Id="rId19" Type="http://schemas.openxmlformats.org/officeDocument/2006/relationships/tags" Target="../tags/tag732.xml"/><Relationship Id="rId4" Type="http://schemas.openxmlformats.org/officeDocument/2006/relationships/tags" Target="../tags/tag717.xml"/><Relationship Id="rId9" Type="http://schemas.openxmlformats.org/officeDocument/2006/relationships/tags" Target="../tags/tag722.xml"/><Relationship Id="rId14" Type="http://schemas.openxmlformats.org/officeDocument/2006/relationships/tags" Target="../tags/tag727.xml"/><Relationship Id="rId22" Type="http://schemas.openxmlformats.org/officeDocument/2006/relationships/tags" Target="../tags/tag735.xml"/><Relationship Id="rId27" Type="http://schemas.openxmlformats.org/officeDocument/2006/relationships/oleObject" Target="../embeddings/oleObject85.bin"/></Relationships>
</file>

<file path=ppt/slides/_rels/slide93.xml.rels><?xml version="1.0" encoding="UTF-8" standalone="yes"?>
<Relationships xmlns="http://schemas.openxmlformats.org/package/2006/relationships"><Relationship Id="rId8" Type="http://schemas.openxmlformats.org/officeDocument/2006/relationships/tags" Target="../tags/tag742.xml"/><Relationship Id="rId13" Type="http://schemas.openxmlformats.org/officeDocument/2006/relationships/tags" Target="../tags/tag747.xml"/><Relationship Id="rId18" Type="http://schemas.openxmlformats.org/officeDocument/2006/relationships/tags" Target="../tags/tag752.xml"/><Relationship Id="rId3" Type="http://schemas.openxmlformats.org/officeDocument/2006/relationships/tags" Target="../tags/tag737.xml"/><Relationship Id="rId21" Type="http://schemas.openxmlformats.org/officeDocument/2006/relationships/oleObject" Target="../embeddings/oleObject86.bin"/><Relationship Id="rId7" Type="http://schemas.openxmlformats.org/officeDocument/2006/relationships/tags" Target="../tags/tag741.xml"/><Relationship Id="rId12" Type="http://schemas.openxmlformats.org/officeDocument/2006/relationships/tags" Target="../tags/tag746.xml"/><Relationship Id="rId17" Type="http://schemas.openxmlformats.org/officeDocument/2006/relationships/tags" Target="../tags/tag751.xml"/><Relationship Id="rId2" Type="http://schemas.openxmlformats.org/officeDocument/2006/relationships/tags" Target="../tags/tag736.xml"/><Relationship Id="rId16" Type="http://schemas.openxmlformats.org/officeDocument/2006/relationships/tags" Target="../tags/tag750.xml"/><Relationship Id="rId20" Type="http://schemas.openxmlformats.org/officeDocument/2006/relationships/notesSlide" Target="../notesSlides/notesSlide45.xml"/><Relationship Id="rId1" Type="http://schemas.openxmlformats.org/officeDocument/2006/relationships/vmlDrawing" Target="../drawings/vmlDrawing57.vml"/><Relationship Id="rId6" Type="http://schemas.openxmlformats.org/officeDocument/2006/relationships/tags" Target="../tags/tag740.xml"/><Relationship Id="rId11" Type="http://schemas.openxmlformats.org/officeDocument/2006/relationships/tags" Target="../tags/tag745.xml"/><Relationship Id="rId24" Type="http://schemas.openxmlformats.org/officeDocument/2006/relationships/image" Target="../media/image39.emf"/><Relationship Id="rId5" Type="http://schemas.openxmlformats.org/officeDocument/2006/relationships/tags" Target="../tags/tag739.xml"/><Relationship Id="rId15" Type="http://schemas.openxmlformats.org/officeDocument/2006/relationships/tags" Target="../tags/tag749.xml"/><Relationship Id="rId23" Type="http://schemas.openxmlformats.org/officeDocument/2006/relationships/oleObject" Target="../embeddings/oleObject87.bin"/><Relationship Id="rId10" Type="http://schemas.openxmlformats.org/officeDocument/2006/relationships/tags" Target="../tags/tag744.xml"/><Relationship Id="rId19" Type="http://schemas.openxmlformats.org/officeDocument/2006/relationships/slideLayout" Target="../slideLayouts/slideLayout14.xml"/><Relationship Id="rId4" Type="http://schemas.openxmlformats.org/officeDocument/2006/relationships/tags" Target="../tags/tag738.xml"/><Relationship Id="rId9" Type="http://schemas.openxmlformats.org/officeDocument/2006/relationships/tags" Target="../tags/tag743.xml"/><Relationship Id="rId14" Type="http://schemas.openxmlformats.org/officeDocument/2006/relationships/tags" Target="../tags/tag748.xml"/><Relationship Id="rId22" Type="http://schemas.openxmlformats.org/officeDocument/2006/relationships/image" Target="../media/image7.emf"/></Relationships>
</file>

<file path=ppt/slides/_rels/slide94.xml.rels><?xml version="1.0" encoding="UTF-8" standalone="yes"?>
<Relationships xmlns="http://schemas.openxmlformats.org/package/2006/relationships"><Relationship Id="rId8" Type="http://schemas.openxmlformats.org/officeDocument/2006/relationships/tags" Target="../tags/tag759.xml"/><Relationship Id="rId13" Type="http://schemas.openxmlformats.org/officeDocument/2006/relationships/tags" Target="../tags/tag764.xml"/><Relationship Id="rId18" Type="http://schemas.openxmlformats.org/officeDocument/2006/relationships/tags" Target="../tags/tag769.xml"/><Relationship Id="rId3" Type="http://schemas.openxmlformats.org/officeDocument/2006/relationships/tags" Target="../tags/tag754.xml"/><Relationship Id="rId21" Type="http://schemas.openxmlformats.org/officeDocument/2006/relationships/oleObject" Target="../embeddings/oleObject88.bin"/><Relationship Id="rId7" Type="http://schemas.openxmlformats.org/officeDocument/2006/relationships/tags" Target="../tags/tag758.xml"/><Relationship Id="rId12" Type="http://schemas.openxmlformats.org/officeDocument/2006/relationships/tags" Target="../tags/tag763.xml"/><Relationship Id="rId17" Type="http://schemas.openxmlformats.org/officeDocument/2006/relationships/tags" Target="../tags/tag768.xml"/><Relationship Id="rId2" Type="http://schemas.openxmlformats.org/officeDocument/2006/relationships/tags" Target="../tags/tag753.xml"/><Relationship Id="rId16" Type="http://schemas.openxmlformats.org/officeDocument/2006/relationships/tags" Target="../tags/tag767.xml"/><Relationship Id="rId20" Type="http://schemas.openxmlformats.org/officeDocument/2006/relationships/notesSlide" Target="../notesSlides/notesSlide46.xml"/><Relationship Id="rId1" Type="http://schemas.openxmlformats.org/officeDocument/2006/relationships/vmlDrawing" Target="../drawings/vmlDrawing58.vml"/><Relationship Id="rId6" Type="http://schemas.openxmlformats.org/officeDocument/2006/relationships/tags" Target="../tags/tag757.xml"/><Relationship Id="rId11" Type="http://schemas.openxmlformats.org/officeDocument/2006/relationships/tags" Target="../tags/tag762.xml"/><Relationship Id="rId24" Type="http://schemas.openxmlformats.org/officeDocument/2006/relationships/image" Target="../media/image40.emf"/><Relationship Id="rId5" Type="http://schemas.openxmlformats.org/officeDocument/2006/relationships/tags" Target="../tags/tag756.xml"/><Relationship Id="rId15" Type="http://schemas.openxmlformats.org/officeDocument/2006/relationships/tags" Target="../tags/tag766.xml"/><Relationship Id="rId23" Type="http://schemas.openxmlformats.org/officeDocument/2006/relationships/oleObject" Target="../embeddings/oleObject89.bin"/><Relationship Id="rId10" Type="http://schemas.openxmlformats.org/officeDocument/2006/relationships/tags" Target="../tags/tag761.xml"/><Relationship Id="rId19" Type="http://schemas.openxmlformats.org/officeDocument/2006/relationships/slideLayout" Target="../slideLayouts/slideLayout14.xml"/><Relationship Id="rId4" Type="http://schemas.openxmlformats.org/officeDocument/2006/relationships/tags" Target="../tags/tag755.xml"/><Relationship Id="rId9" Type="http://schemas.openxmlformats.org/officeDocument/2006/relationships/tags" Target="../tags/tag760.xml"/><Relationship Id="rId14" Type="http://schemas.openxmlformats.org/officeDocument/2006/relationships/tags" Target="../tags/tag765.xml"/><Relationship Id="rId22" Type="http://schemas.openxmlformats.org/officeDocument/2006/relationships/image" Target="../media/image7.emf"/></Relationships>
</file>

<file path=ppt/slides/_rels/slide95.xml.rels><?xml version="1.0" encoding="UTF-8" standalone="yes"?>
<Relationships xmlns="http://schemas.openxmlformats.org/package/2006/relationships"><Relationship Id="rId8" Type="http://schemas.openxmlformats.org/officeDocument/2006/relationships/tags" Target="../tags/tag776.xml"/><Relationship Id="rId13" Type="http://schemas.openxmlformats.org/officeDocument/2006/relationships/tags" Target="../tags/tag781.xml"/><Relationship Id="rId18" Type="http://schemas.openxmlformats.org/officeDocument/2006/relationships/tags" Target="../tags/tag786.xml"/><Relationship Id="rId3" Type="http://schemas.openxmlformats.org/officeDocument/2006/relationships/tags" Target="../tags/tag771.xml"/><Relationship Id="rId21" Type="http://schemas.openxmlformats.org/officeDocument/2006/relationships/oleObject" Target="../embeddings/oleObject90.bin"/><Relationship Id="rId7" Type="http://schemas.openxmlformats.org/officeDocument/2006/relationships/tags" Target="../tags/tag775.xml"/><Relationship Id="rId12" Type="http://schemas.openxmlformats.org/officeDocument/2006/relationships/tags" Target="../tags/tag780.xml"/><Relationship Id="rId17" Type="http://schemas.openxmlformats.org/officeDocument/2006/relationships/tags" Target="../tags/tag785.xml"/><Relationship Id="rId2" Type="http://schemas.openxmlformats.org/officeDocument/2006/relationships/tags" Target="../tags/tag770.xml"/><Relationship Id="rId16" Type="http://schemas.openxmlformats.org/officeDocument/2006/relationships/tags" Target="../tags/tag784.xml"/><Relationship Id="rId20" Type="http://schemas.openxmlformats.org/officeDocument/2006/relationships/notesSlide" Target="../notesSlides/notesSlide47.xml"/><Relationship Id="rId1" Type="http://schemas.openxmlformats.org/officeDocument/2006/relationships/vmlDrawing" Target="../drawings/vmlDrawing59.vml"/><Relationship Id="rId6" Type="http://schemas.openxmlformats.org/officeDocument/2006/relationships/tags" Target="../tags/tag774.xml"/><Relationship Id="rId11" Type="http://schemas.openxmlformats.org/officeDocument/2006/relationships/tags" Target="../tags/tag779.xml"/><Relationship Id="rId24" Type="http://schemas.openxmlformats.org/officeDocument/2006/relationships/image" Target="../media/image41.emf"/><Relationship Id="rId5" Type="http://schemas.openxmlformats.org/officeDocument/2006/relationships/tags" Target="../tags/tag773.xml"/><Relationship Id="rId15" Type="http://schemas.openxmlformats.org/officeDocument/2006/relationships/tags" Target="../tags/tag783.xml"/><Relationship Id="rId23" Type="http://schemas.openxmlformats.org/officeDocument/2006/relationships/oleObject" Target="../embeddings/oleObject91.bin"/><Relationship Id="rId10" Type="http://schemas.openxmlformats.org/officeDocument/2006/relationships/tags" Target="../tags/tag778.xml"/><Relationship Id="rId19" Type="http://schemas.openxmlformats.org/officeDocument/2006/relationships/slideLayout" Target="../slideLayouts/slideLayout14.xml"/><Relationship Id="rId4" Type="http://schemas.openxmlformats.org/officeDocument/2006/relationships/tags" Target="../tags/tag772.xml"/><Relationship Id="rId9" Type="http://schemas.openxmlformats.org/officeDocument/2006/relationships/tags" Target="../tags/tag777.xml"/><Relationship Id="rId14" Type="http://schemas.openxmlformats.org/officeDocument/2006/relationships/tags" Target="../tags/tag782.xml"/><Relationship Id="rId22" Type="http://schemas.openxmlformats.org/officeDocument/2006/relationships/image" Target="../media/image7.emf"/></Relationships>
</file>

<file path=ppt/slides/_rels/slide96.xml.rels><?xml version="1.0" encoding="UTF-8" standalone="yes"?>
<Relationships xmlns="http://schemas.openxmlformats.org/package/2006/relationships"><Relationship Id="rId8" Type="http://schemas.openxmlformats.org/officeDocument/2006/relationships/tags" Target="../tags/tag793.xml"/><Relationship Id="rId13" Type="http://schemas.openxmlformats.org/officeDocument/2006/relationships/tags" Target="../tags/tag798.xml"/><Relationship Id="rId18" Type="http://schemas.openxmlformats.org/officeDocument/2006/relationships/tags" Target="../tags/tag803.xml"/><Relationship Id="rId3" Type="http://schemas.openxmlformats.org/officeDocument/2006/relationships/tags" Target="../tags/tag788.xml"/><Relationship Id="rId21" Type="http://schemas.openxmlformats.org/officeDocument/2006/relationships/oleObject" Target="../embeddings/oleObject92.bin"/><Relationship Id="rId7" Type="http://schemas.openxmlformats.org/officeDocument/2006/relationships/tags" Target="../tags/tag792.xml"/><Relationship Id="rId12" Type="http://schemas.openxmlformats.org/officeDocument/2006/relationships/tags" Target="../tags/tag797.xml"/><Relationship Id="rId17" Type="http://schemas.openxmlformats.org/officeDocument/2006/relationships/tags" Target="../tags/tag802.xml"/><Relationship Id="rId2" Type="http://schemas.openxmlformats.org/officeDocument/2006/relationships/tags" Target="../tags/tag787.xml"/><Relationship Id="rId16" Type="http://schemas.openxmlformats.org/officeDocument/2006/relationships/tags" Target="../tags/tag801.xml"/><Relationship Id="rId20" Type="http://schemas.openxmlformats.org/officeDocument/2006/relationships/notesSlide" Target="../notesSlides/notesSlide48.xml"/><Relationship Id="rId1" Type="http://schemas.openxmlformats.org/officeDocument/2006/relationships/vmlDrawing" Target="../drawings/vmlDrawing60.vml"/><Relationship Id="rId6" Type="http://schemas.openxmlformats.org/officeDocument/2006/relationships/tags" Target="../tags/tag791.xml"/><Relationship Id="rId11" Type="http://schemas.openxmlformats.org/officeDocument/2006/relationships/tags" Target="../tags/tag796.xml"/><Relationship Id="rId24" Type="http://schemas.openxmlformats.org/officeDocument/2006/relationships/image" Target="../media/image42.emf"/><Relationship Id="rId5" Type="http://schemas.openxmlformats.org/officeDocument/2006/relationships/tags" Target="../tags/tag790.xml"/><Relationship Id="rId15" Type="http://schemas.openxmlformats.org/officeDocument/2006/relationships/tags" Target="../tags/tag800.xml"/><Relationship Id="rId23" Type="http://schemas.openxmlformats.org/officeDocument/2006/relationships/oleObject" Target="../embeddings/oleObject93.bin"/><Relationship Id="rId10" Type="http://schemas.openxmlformats.org/officeDocument/2006/relationships/tags" Target="../tags/tag795.xml"/><Relationship Id="rId19" Type="http://schemas.openxmlformats.org/officeDocument/2006/relationships/slideLayout" Target="../slideLayouts/slideLayout14.xml"/><Relationship Id="rId4" Type="http://schemas.openxmlformats.org/officeDocument/2006/relationships/tags" Target="../tags/tag789.xml"/><Relationship Id="rId9" Type="http://schemas.openxmlformats.org/officeDocument/2006/relationships/tags" Target="../tags/tag794.xml"/><Relationship Id="rId14" Type="http://schemas.openxmlformats.org/officeDocument/2006/relationships/tags" Target="../tags/tag799.xml"/><Relationship Id="rId22" Type="http://schemas.openxmlformats.org/officeDocument/2006/relationships/image" Target="../media/image7.emf"/></Relationships>
</file>

<file path=ppt/slides/_rels/slide97.xml.rels><?xml version="1.0" encoding="UTF-8" standalone="yes"?>
<Relationships xmlns="http://schemas.openxmlformats.org/package/2006/relationships"><Relationship Id="rId8" Type="http://schemas.openxmlformats.org/officeDocument/2006/relationships/tags" Target="../tags/tag810.xml"/><Relationship Id="rId13" Type="http://schemas.openxmlformats.org/officeDocument/2006/relationships/tags" Target="../tags/tag815.xml"/><Relationship Id="rId18" Type="http://schemas.openxmlformats.org/officeDocument/2006/relationships/tags" Target="../tags/tag820.xml"/><Relationship Id="rId3" Type="http://schemas.openxmlformats.org/officeDocument/2006/relationships/tags" Target="../tags/tag805.xml"/><Relationship Id="rId21" Type="http://schemas.openxmlformats.org/officeDocument/2006/relationships/oleObject" Target="../embeddings/oleObject94.bin"/><Relationship Id="rId7" Type="http://schemas.openxmlformats.org/officeDocument/2006/relationships/tags" Target="../tags/tag809.xml"/><Relationship Id="rId12" Type="http://schemas.openxmlformats.org/officeDocument/2006/relationships/tags" Target="../tags/tag814.xml"/><Relationship Id="rId17" Type="http://schemas.openxmlformats.org/officeDocument/2006/relationships/tags" Target="../tags/tag819.xml"/><Relationship Id="rId2" Type="http://schemas.openxmlformats.org/officeDocument/2006/relationships/tags" Target="../tags/tag804.xml"/><Relationship Id="rId16" Type="http://schemas.openxmlformats.org/officeDocument/2006/relationships/tags" Target="../tags/tag818.xml"/><Relationship Id="rId20" Type="http://schemas.openxmlformats.org/officeDocument/2006/relationships/notesSlide" Target="../notesSlides/notesSlide49.xml"/><Relationship Id="rId1" Type="http://schemas.openxmlformats.org/officeDocument/2006/relationships/vmlDrawing" Target="../drawings/vmlDrawing61.vml"/><Relationship Id="rId6" Type="http://schemas.openxmlformats.org/officeDocument/2006/relationships/tags" Target="../tags/tag808.xml"/><Relationship Id="rId11" Type="http://schemas.openxmlformats.org/officeDocument/2006/relationships/tags" Target="../tags/tag813.xml"/><Relationship Id="rId24" Type="http://schemas.openxmlformats.org/officeDocument/2006/relationships/image" Target="../media/image43.emf"/><Relationship Id="rId5" Type="http://schemas.openxmlformats.org/officeDocument/2006/relationships/tags" Target="../tags/tag807.xml"/><Relationship Id="rId15" Type="http://schemas.openxmlformats.org/officeDocument/2006/relationships/tags" Target="../tags/tag817.xml"/><Relationship Id="rId23" Type="http://schemas.openxmlformats.org/officeDocument/2006/relationships/oleObject" Target="../embeddings/oleObject95.bin"/><Relationship Id="rId10" Type="http://schemas.openxmlformats.org/officeDocument/2006/relationships/tags" Target="../tags/tag812.xml"/><Relationship Id="rId19" Type="http://schemas.openxmlformats.org/officeDocument/2006/relationships/slideLayout" Target="../slideLayouts/slideLayout14.xml"/><Relationship Id="rId4" Type="http://schemas.openxmlformats.org/officeDocument/2006/relationships/tags" Target="../tags/tag806.xml"/><Relationship Id="rId9" Type="http://schemas.openxmlformats.org/officeDocument/2006/relationships/tags" Target="../tags/tag811.xml"/><Relationship Id="rId14" Type="http://schemas.openxmlformats.org/officeDocument/2006/relationships/tags" Target="../tags/tag816.xml"/><Relationship Id="rId22" Type="http://schemas.openxmlformats.org/officeDocument/2006/relationships/image" Target="../media/image7.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sz="quarter"/>
          </p:nvPr>
        </p:nvSpPr>
        <p:spPr/>
        <p:txBody>
          <a:bodyPr/>
          <a:lstStyle/>
          <a:p>
            <a:r>
              <a:rPr lang="en-US" dirty="0" smtClean="0"/>
              <a:t>SHUSA Risk Transformation</a:t>
            </a:r>
            <a:endParaRPr lang="en-US" dirty="0"/>
          </a:p>
        </p:txBody>
      </p:sp>
      <p:sp>
        <p:nvSpPr>
          <p:cNvPr id="11" name="Subtitle 2"/>
          <p:cNvSpPr>
            <a:spLocks noGrp="1"/>
          </p:cNvSpPr>
          <p:nvPr>
            <p:ph type="subTitle" sz="quarter" idx="1"/>
          </p:nvPr>
        </p:nvSpPr>
        <p:spPr/>
        <p:txBody>
          <a:bodyPr/>
          <a:lstStyle/>
          <a:p>
            <a:r>
              <a:rPr lang="en-US" altLang="en-US" sz="2000" dirty="0" smtClean="0"/>
              <a:t>Supporting </a:t>
            </a:r>
            <a:r>
              <a:rPr lang="en-US" altLang="en-US" sz="2000" dirty="0"/>
              <a:t>materials on metrics and </a:t>
            </a:r>
            <a:r>
              <a:rPr lang="en-US" altLang="en-US" sz="2000" dirty="0" smtClean="0"/>
              <a:t>limits</a:t>
            </a:r>
            <a:endParaRPr lang="en-US" altLang="en-US" sz="2000" dirty="0"/>
          </a:p>
          <a:p>
            <a:r>
              <a:rPr lang="en-US" altLang="en-US" sz="2000" dirty="0"/>
              <a:t>2015 Risk Appetite redevelopment</a:t>
            </a:r>
          </a:p>
          <a:p>
            <a:endParaRPr lang="en-US" altLang="en-US" sz="2400" dirty="0"/>
          </a:p>
          <a:p>
            <a:endParaRPr lang="en-US" altLang="en-US" sz="1200" dirty="0"/>
          </a:p>
        </p:txBody>
      </p:sp>
    </p:spTree>
    <p:extLst>
      <p:ext uri="{BB962C8B-B14F-4D97-AF65-F5344CB8AC3E}">
        <p14:creationId xmlns:p14="http://schemas.microsoft.com/office/powerpoint/2010/main" val="182078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779171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25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2890716"/>
              </p:ext>
            </p:extLst>
          </p:nvPr>
        </p:nvGraphicFramePr>
        <p:xfrm>
          <a:off x="407541" y="1413167"/>
          <a:ext cx="8815835" cy="4666803"/>
        </p:xfrm>
        <a:graphic>
          <a:graphicData uri="http://schemas.openxmlformats.org/drawingml/2006/table">
            <a:tbl>
              <a:tblPr firstRow="1" bandRow="1">
                <a:tableStyleId>{839DD9DD-9E6C-4910-8AC0-68ADFF6A6AFC}</a:tableStyleId>
              </a:tblPr>
              <a:tblGrid>
                <a:gridCol w="974256"/>
                <a:gridCol w="1568316"/>
                <a:gridCol w="1497027"/>
                <a:gridCol w="1639604"/>
                <a:gridCol w="1568316"/>
                <a:gridCol w="1568316"/>
              </a:tblGrid>
              <a:tr h="631352">
                <a:tc>
                  <a:txBody>
                    <a:bodyPr/>
                    <a:lstStyle/>
                    <a:p>
                      <a:r>
                        <a:rPr lang="en-US" sz="1000" b="1" i="0" dirty="0" smtClean="0">
                          <a:solidFill>
                            <a:schemeClr val="accent1"/>
                          </a:solidFill>
                        </a:rPr>
                        <a:t>Approach to calibration</a:t>
                      </a:r>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smtClean="0">
                          <a:solidFill>
                            <a:schemeClr val="accent1"/>
                          </a:solidFill>
                        </a:rPr>
                        <a:t>Aligned to existing management limits</a:t>
                      </a: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accent1"/>
                          </a:solidFill>
                          <a:latin typeface="+mn-lt"/>
                          <a:ea typeface="+mn-ea"/>
                          <a:cs typeface="+mn-cs"/>
                        </a:rPr>
                        <a:t>Derived via analyses with management adjustment </a:t>
                      </a: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000" dirty="0" smtClean="0">
                          <a:solidFill>
                            <a:schemeClr val="accent1"/>
                          </a:solidFill>
                        </a:rPr>
                        <a:t>Relied primarily on management judgment and benchmarking</a:t>
                      </a:r>
                      <a:endParaRPr lang="en-US" sz="1000" dirty="0">
                        <a:solidFill>
                          <a:schemeClr val="accent1"/>
                        </a:solidFill>
                      </a:endParaRP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defTabSz="457200" rtl="0" eaLnBrk="1" latinLnBrk="0" hangingPunct="1"/>
                      <a:r>
                        <a:rPr lang="en-US" sz="1000" b="1" kern="1200" dirty="0" smtClean="0">
                          <a:solidFill>
                            <a:schemeClr val="accent1"/>
                          </a:solidFill>
                          <a:latin typeface="+mn-lt"/>
                          <a:ea typeface="+mn-ea"/>
                          <a:cs typeface="+mn-cs"/>
                        </a:rPr>
                        <a:t>Based on prior commitments to regulators</a:t>
                      </a:r>
                      <a:endParaRPr lang="en-US" sz="1000" b="1" kern="1200" dirty="0">
                        <a:solidFill>
                          <a:schemeClr val="accent1"/>
                        </a:solidFill>
                        <a:latin typeface="+mn-lt"/>
                        <a:ea typeface="+mn-ea"/>
                        <a:cs typeface="+mn-cs"/>
                      </a:endParaRP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defTabSz="457200" rtl="0" eaLnBrk="1" latinLnBrk="0" hangingPunct="1"/>
                      <a:r>
                        <a:rPr lang="en-US" sz="1000" b="1" kern="1200" dirty="0" smtClean="0">
                          <a:solidFill>
                            <a:schemeClr val="accent1"/>
                          </a:solidFill>
                          <a:latin typeface="+mn-lt"/>
                          <a:ea typeface="+mn-ea"/>
                          <a:cs typeface="+mn-cs"/>
                        </a:rPr>
                        <a:t>Designed</a:t>
                      </a:r>
                      <a:r>
                        <a:rPr lang="en-US" sz="1000" b="1" kern="1200" baseline="0" dirty="0" smtClean="0">
                          <a:solidFill>
                            <a:schemeClr val="accent1"/>
                          </a:solidFill>
                          <a:latin typeface="+mn-lt"/>
                          <a:ea typeface="+mn-ea"/>
                          <a:cs typeface="+mn-cs"/>
                        </a:rPr>
                        <a:t> as z</a:t>
                      </a:r>
                      <a:r>
                        <a:rPr lang="en-US" sz="1000" b="1" kern="1200" dirty="0" smtClean="0">
                          <a:solidFill>
                            <a:schemeClr val="accent1"/>
                          </a:solidFill>
                          <a:latin typeface="+mn-lt"/>
                          <a:ea typeface="+mn-ea"/>
                          <a:cs typeface="+mn-cs"/>
                        </a:rPr>
                        <a:t>ero-tolerance</a:t>
                      </a:r>
                      <a:r>
                        <a:rPr lang="en-US" sz="1000" b="1" kern="1200" baseline="0" dirty="0" smtClean="0">
                          <a:solidFill>
                            <a:schemeClr val="accent1"/>
                          </a:solidFill>
                          <a:latin typeface="+mn-lt"/>
                          <a:ea typeface="+mn-ea"/>
                          <a:cs typeface="+mn-cs"/>
                        </a:rPr>
                        <a:t> metrics</a:t>
                      </a:r>
                      <a:endParaRPr lang="en-US" sz="1000" b="1" kern="1200" dirty="0">
                        <a:solidFill>
                          <a:schemeClr val="accent1"/>
                        </a:solidFill>
                        <a:latin typeface="+mn-lt"/>
                        <a:ea typeface="+mn-ea"/>
                        <a:cs typeface="+mn-cs"/>
                      </a:endParaRPr>
                    </a:p>
                  </a:txBody>
                  <a:tcPr anchor="b">
                    <a:lnL w="9525" cap="flat" cmpd="sng" algn="ctr">
                      <a:solidFill>
                        <a:schemeClr val="bg2"/>
                      </a:solidFill>
                      <a:prstDash val="dash"/>
                      <a:round/>
                      <a:headEnd type="none" w="med" len="med"/>
                      <a:tailEnd type="none" w="med" len="med"/>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5451">
                <a:tc>
                  <a:txBody>
                    <a:bodyPr/>
                    <a:lstStyle/>
                    <a:p>
                      <a:r>
                        <a:rPr lang="en-US" sz="1000" b="1" i="0" dirty="0" smtClean="0">
                          <a:solidFill>
                            <a:schemeClr val="tx1"/>
                          </a:solidFill>
                        </a:rPr>
                        <a:t>Metrics</a:t>
                      </a:r>
                      <a:endParaRPr lang="en-US" sz="1000" b="1" i="0" dirty="0">
                        <a:solidFill>
                          <a:schemeClr val="tx1"/>
                        </a:solidFill>
                      </a:endParaRPr>
                    </a:p>
                  </a:txBody>
                  <a:tcPr>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000" dirty="0" smtClean="0"/>
                        <a:t>Common</a:t>
                      </a:r>
                      <a:r>
                        <a:rPr lang="en-US" sz="1000" baseline="0" dirty="0" smtClean="0"/>
                        <a:t> Equity Tier 1 Ratio (baseline + stress)</a:t>
                      </a:r>
                    </a:p>
                    <a:p>
                      <a:pPr marL="119063" lvl="0" indent="-119063">
                        <a:buFont typeface="Arial" panose="020B0604020202020204" pitchFamily="34" charset="0"/>
                        <a:buChar char="•"/>
                      </a:pPr>
                      <a:r>
                        <a:rPr lang="en-US" sz="1000" baseline="0" dirty="0" smtClean="0"/>
                        <a:t>Tier 1 Risk-based Capital Ratio (baseline + stress)</a:t>
                      </a:r>
                    </a:p>
                    <a:p>
                      <a:pPr marL="119063" lvl="0" indent="-119063">
                        <a:buFont typeface="Arial" panose="020B0604020202020204" pitchFamily="34" charset="0"/>
                        <a:buChar char="•"/>
                      </a:pPr>
                      <a:r>
                        <a:rPr lang="en-US" sz="1000" baseline="0" dirty="0" smtClean="0"/>
                        <a:t>Total Capital Ratio (baseline + stress)</a:t>
                      </a:r>
                    </a:p>
                    <a:p>
                      <a:pPr marL="119063" lvl="0" indent="-119063">
                        <a:buFont typeface="Arial" panose="020B0604020202020204" pitchFamily="34" charset="0"/>
                        <a:buChar char="•"/>
                      </a:pPr>
                      <a:r>
                        <a:rPr lang="en-US" sz="1000" baseline="0" dirty="0" smtClean="0"/>
                        <a:t>Tier 1 Leverage Ratio (baseline + stress)</a:t>
                      </a:r>
                    </a:p>
                    <a:p>
                      <a:pPr marL="119063" lvl="0" indent="-119063">
                        <a:buFont typeface="Arial" panose="020B0604020202020204" pitchFamily="34" charset="0"/>
                        <a:buChar char="•"/>
                      </a:pPr>
                      <a:r>
                        <a:rPr lang="en-US" sz="1000" baseline="0" dirty="0" smtClean="0"/>
                        <a:t>Tangible Common Equity Ratio (baseline + stress)</a:t>
                      </a:r>
                    </a:p>
                    <a:p>
                      <a:pPr marL="119063" lvl="0" indent="-119063">
                        <a:buFont typeface="Arial" panose="020B0604020202020204" pitchFamily="34" charset="0"/>
                        <a:buChar char="•"/>
                      </a:pPr>
                      <a:r>
                        <a:rPr lang="en-US" sz="1000" baseline="0" dirty="0" smtClean="0"/>
                        <a:t>Liquidity stress testing survival horizon</a:t>
                      </a:r>
                    </a:p>
                    <a:p>
                      <a:pPr marL="119063" lvl="0" indent="-119063">
                        <a:buFont typeface="Arial" panose="020B0604020202020204" pitchFamily="34" charset="0"/>
                        <a:buChar char="•"/>
                      </a:pPr>
                      <a:r>
                        <a:rPr lang="en-US" sz="1000" baseline="0" dirty="0" smtClean="0"/>
                        <a:t>Liquidity Coverage Ratio</a:t>
                      </a:r>
                    </a:p>
                    <a:p>
                      <a:pPr marL="119063" lvl="0" indent="-119063">
                        <a:buFont typeface="Arial" panose="020B0604020202020204" pitchFamily="34" charset="0"/>
                        <a:buChar char="•"/>
                      </a:pPr>
                      <a:r>
                        <a:rPr lang="en-US" sz="1000" baseline="0" dirty="0" smtClean="0"/>
                        <a:t>Structural Funding Ratio</a:t>
                      </a:r>
                    </a:p>
                    <a:p>
                      <a:pPr marL="119063" lvl="0" indent="-119063">
                        <a:buFont typeface="Arial" panose="020B0604020202020204" pitchFamily="34" charset="0"/>
                        <a:buChar char="•"/>
                      </a:pPr>
                      <a:r>
                        <a:rPr lang="en-US" sz="1000" dirty="0" smtClean="0"/>
                        <a:t>Net interest income sensitivity</a:t>
                      </a:r>
                    </a:p>
                    <a:p>
                      <a:pPr marL="119063" lvl="0" indent="-119063">
                        <a:buFont typeface="Arial" panose="020B0604020202020204" pitchFamily="34" charset="0"/>
                        <a:buChar char="•"/>
                      </a:pPr>
                      <a:r>
                        <a:rPr lang="en-US" sz="1000" dirty="0" smtClean="0"/>
                        <a:t>Market</a:t>
                      </a:r>
                      <a:r>
                        <a:rPr lang="en-US" sz="1000" baseline="0" dirty="0" smtClean="0"/>
                        <a:t> value of equity sensitivity</a:t>
                      </a:r>
                      <a:endParaRPr lang="en-US" sz="1000" dirty="0" smtClean="0"/>
                    </a:p>
                    <a:p>
                      <a:pPr marL="119063" lvl="0" indent="-119063">
                        <a:buFont typeface="Arial" panose="020B0604020202020204" pitchFamily="34" charset="0"/>
                        <a:buChar char="•"/>
                      </a:pPr>
                      <a:r>
                        <a:rPr lang="en-US" sz="1000" dirty="0" smtClean="0"/>
                        <a:t>Mark-to-market</a:t>
                      </a:r>
                      <a:r>
                        <a:rPr lang="en-US" sz="1000" baseline="0" dirty="0" smtClean="0"/>
                        <a:t> Value at Risk (</a:t>
                      </a:r>
                      <a:r>
                        <a:rPr lang="en-US" sz="1000" baseline="0" dirty="0" err="1" smtClean="0"/>
                        <a:t>VaR</a:t>
                      </a:r>
                      <a:r>
                        <a:rPr lang="en-US" sz="1000" baseline="0" dirty="0" smtClean="0"/>
                        <a:t>)</a:t>
                      </a:r>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endParaRPr lang="en-US" sz="1000" b="0" kern="1200" baseline="0" dirty="0" smtClean="0">
                        <a:solidFill>
                          <a:schemeClr val="tx1"/>
                        </a:solidFill>
                        <a:latin typeface="+mn-lt"/>
                        <a:ea typeface="+mn-ea"/>
                        <a:cs typeface="+mn-cs"/>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60/61+ days past due</a:t>
                      </a:r>
                    </a:p>
                    <a:p>
                      <a:pPr marL="119063" marR="0" lvl="0" indent="-119063"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000" kern="1200" dirty="0" smtClean="0">
                          <a:solidFill>
                            <a:schemeClr val="tx1"/>
                          </a:solidFill>
                          <a:latin typeface="+mn-lt"/>
                          <a:ea typeface="+mn-ea"/>
                          <a:cs typeface="+mn-cs"/>
                        </a:rPr>
                        <a:t>Residual value deterioration</a:t>
                      </a:r>
                    </a:p>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Net residual value exposure</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ea typeface="ＭＳ Ｐゴシック" pitchFamily="-112" charset="-128"/>
                          <a:cs typeface="ＭＳ Ｐゴシック" pitchFamily="-112" charset="-128"/>
                        </a:rPr>
                        <a:t>PPNR Impairment</a:t>
                      </a:r>
                    </a:p>
                    <a:p>
                      <a:pPr marL="119063" lvl="0" indent="-119063" algn="l" defTabSz="457200" rtl="0" eaLnBrk="1" latinLnBrk="0" hangingPunct="1">
                        <a:buFont typeface="Arial" panose="020B0604020202020204" pitchFamily="34" charset="0"/>
                        <a:buChar char="•"/>
                      </a:pPr>
                      <a:endParaRPr lang="en-US" sz="1000" kern="1200" dirty="0" smtClean="0">
                        <a:solidFill>
                          <a:schemeClr val="tx1"/>
                        </a:solidFill>
                        <a:latin typeface="+mn-lt"/>
                        <a:ea typeface="+mn-ea"/>
                        <a:cs typeface="+mn-cs"/>
                      </a:endParaRPr>
                    </a:p>
                    <a:p>
                      <a:pPr marL="119063" lvl="1" indent="-119063"/>
                      <a:endParaRPr lang="en-US" sz="1000" dirty="0" smtClean="0"/>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Industry</a:t>
                      </a:r>
                      <a:r>
                        <a:rPr lang="en-US" sz="1000" kern="1200" baseline="0" dirty="0" smtClean="0">
                          <a:solidFill>
                            <a:schemeClr val="tx1"/>
                          </a:solidFill>
                          <a:latin typeface="+mn-lt"/>
                          <a:ea typeface="+mn-ea"/>
                          <a:cs typeface="+mn-cs"/>
                        </a:rPr>
                        <a:t> concentration</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CRE concentration</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Multifamily concentration</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Single obligor exposure</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Top 20 obligors exposure</a:t>
                      </a:r>
                      <a:endParaRPr lang="en-US" sz="1000" kern="1200" dirty="0" smtClean="0">
                        <a:solidFill>
                          <a:schemeClr val="tx1"/>
                        </a:solidFill>
                        <a:latin typeface="+mn-lt"/>
                        <a:ea typeface="+mn-ea"/>
                        <a:cs typeface="+mn-cs"/>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liquidity/average projected net originations </a:t>
                      </a:r>
                    </a:p>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SCUSA subprime assets as % of SHUSA total credit exposure</a:t>
                      </a:r>
                    </a:p>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Loss in stress</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SCUSA Total Risk Weighted Assets (RWAs)</a:t>
                      </a:r>
                    </a:p>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Gross</a:t>
                      </a:r>
                      <a:r>
                        <a:rPr lang="en-US" sz="1000" kern="1200" baseline="0" dirty="0" smtClean="0">
                          <a:solidFill>
                            <a:schemeClr val="tx1"/>
                          </a:solidFill>
                          <a:latin typeface="+mn-lt"/>
                          <a:ea typeface="+mn-ea"/>
                          <a:cs typeface="+mn-cs"/>
                        </a:rPr>
                        <a:t> operational risk losses/gross margin</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Frequency of events &gt;$200 K in losses</a:t>
                      </a:r>
                      <a:endParaRPr lang="en-US" sz="1000" kern="1200" dirty="0" smtClean="0">
                        <a:solidFill>
                          <a:schemeClr val="tx1"/>
                        </a:solidFill>
                        <a:latin typeface="+mn-lt"/>
                        <a:ea typeface="+mn-ea"/>
                        <a:cs typeface="+mn-cs"/>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Serviced for others net charge off rate </a:t>
                      </a:r>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Backlog of Tier 1 models not appropriately approved </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mn-lt"/>
                        <a:ea typeface="+mn-ea"/>
                        <a:cs typeface="+mn-cs"/>
                      </a:endParaRPr>
                    </a:p>
                    <a:p>
                      <a:pPr marL="119063" indent="-119063"/>
                      <a:endParaRPr lang="en-US" sz="1000" dirty="0"/>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 of counterparties  with Santander Risk Rating (internal) &lt; 5.0 and exposure &gt; </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$100 MM</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 Matters Requiring Immediate Attention (MRIAs)</a:t>
                      </a:r>
                    </a:p>
                    <a:p>
                      <a:pPr marL="119063" marR="0" lvl="1" indent="-119063" algn="l" defTabSz="457200" rtl="0" eaLnBrk="1" fontAlgn="auto" latinLnBrk="0" hangingPunct="1">
                        <a:lnSpc>
                          <a:spcPct val="100000"/>
                        </a:lnSpc>
                        <a:spcBef>
                          <a:spcPts val="0"/>
                        </a:spcBef>
                        <a:spcAft>
                          <a:spcPts val="0"/>
                        </a:spcAft>
                        <a:buClrTx/>
                        <a:buSzTx/>
                        <a:buFontTx/>
                        <a:buNone/>
                        <a:tabLst/>
                        <a:defRPr/>
                      </a:pPr>
                      <a:endParaRPr lang="en-US" sz="1000" b="0" kern="1200" dirty="0" smtClean="0">
                        <a:solidFill>
                          <a:schemeClr val="tx1"/>
                        </a:solidFill>
                        <a:latin typeface="+mn-lt"/>
                        <a:ea typeface="+mn-ea"/>
                        <a:cs typeface="+mn-cs"/>
                      </a:endParaRPr>
                    </a:p>
                    <a:p>
                      <a:pPr marL="119063" indent="-119063"/>
                      <a:endParaRPr lang="en-US" sz="1000" dirty="0"/>
                    </a:p>
                  </a:txBody>
                  <a:tcPr>
                    <a:lnL w="9525" cap="flat" cmpd="sng" algn="ctr">
                      <a:solidFill>
                        <a:schemeClr val="bg2"/>
                      </a:solidFill>
                      <a:prstDash val="dash"/>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Metrics by approach to calibration</a:t>
            </a:r>
            <a:endParaRPr lang="en-US" b="0" dirty="0">
              <a:solidFill>
                <a:schemeClr val="accent1"/>
              </a:solidFill>
            </a:endParaRPr>
          </a:p>
        </p:txBody>
      </p:sp>
      <p:sp>
        <p:nvSpPr>
          <p:cNvPr id="12" name="Rectangular Callout 11"/>
          <p:cNvSpPr/>
          <p:nvPr/>
        </p:nvSpPr>
        <p:spPr bwMode="auto">
          <a:xfrm>
            <a:off x="6210326" y="2916278"/>
            <a:ext cx="1336543" cy="1513235"/>
          </a:xfrm>
          <a:prstGeom prst="wedgeRectCallout">
            <a:avLst>
              <a:gd name="adj1" fmla="val 10686"/>
              <a:gd name="adj2" fmla="val -73167"/>
            </a:avLst>
          </a:prstGeom>
          <a:solidFill>
            <a:srgbClr val="FFFFFF"/>
          </a:solid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spAutoFit/>
          </a:bodyPr>
          <a:lstStyle/>
          <a:p>
            <a:pPr algn="l" fontAlgn="t">
              <a:lnSpc>
                <a:spcPct val="100000"/>
              </a:lnSpc>
              <a:spcBef>
                <a:spcPts val="0"/>
              </a:spcBef>
              <a:spcAft>
                <a:spcPts val="0"/>
              </a:spcAft>
              <a:buSzPts val="1100"/>
            </a:pPr>
            <a:r>
              <a:rPr lang="en-US" dirty="0"/>
              <a:t>MRMG has committed to eliminate this backlog by end of 2017 so the limit for this metric is based on the </a:t>
            </a:r>
            <a:r>
              <a:rPr lang="en-US" dirty="0" smtClean="0"/>
              <a:t>internal </a:t>
            </a:r>
            <a:r>
              <a:rPr lang="en-US" dirty="0"/>
              <a:t>schedule for achieving </a:t>
            </a:r>
            <a:r>
              <a:rPr lang="en-US" dirty="0" smtClean="0"/>
              <a:t/>
            </a:r>
            <a:br>
              <a:rPr lang="en-US" dirty="0" smtClean="0"/>
            </a:br>
            <a:r>
              <a:rPr lang="en-US" dirty="0" smtClean="0"/>
              <a:t>that goal</a:t>
            </a:r>
            <a:endParaRPr lang="en-US" dirty="0"/>
          </a:p>
        </p:txBody>
      </p:sp>
      <p:sp>
        <p:nvSpPr>
          <p:cNvPr id="9"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9</a:t>
            </a:fld>
            <a:endParaRPr lang="en-US" dirty="0"/>
          </a:p>
        </p:txBody>
      </p:sp>
      <p:sp>
        <p:nvSpPr>
          <p:cNvPr id="10" name="Text Box 75"/>
          <p:cNvSpPr txBox="1">
            <a:spLocks noChangeArrowheads="1"/>
          </p:cNvSpPr>
          <p:nvPr/>
        </p:nvSpPr>
        <p:spPr bwMode="gray">
          <a:xfrm>
            <a:off x="407540" y="98167"/>
            <a:ext cx="7309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Calibration</a:t>
            </a:r>
          </a:p>
        </p:txBody>
      </p:sp>
    </p:spTree>
    <p:extLst>
      <p:ext uri="{BB962C8B-B14F-4D97-AF65-F5344CB8AC3E}">
        <p14:creationId xmlns:p14="http://schemas.microsoft.com/office/powerpoint/2010/main" val="23338848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688568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93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model risk metrics</a:t>
            </a:r>
            <a:endParaRPr lang="en-US" b="0" dirty="0"/>
          </a:p>
        </p:txBody>
      </p:sp>
      <p:grpSp>
        <p:nvGrpSpPr>
          <p:cNvPr id="11" name="Group 10"/>
          <p:cNvGrpSpPr/>
          <p:nvPr/>
        </p:nvGrpSpPr>
        <p:grpSpPr>
          <a:xfrm>
            <a:off x="403281" y="95996"/>
            <a:ext cx="1718402" cy="189008"/>
            <a:chOff x="403281" y="164517"/>
            <a:chExt cx="1718402" cy="189008"/>
          </a:xfrm>
        </p:grpSpPr>
        <p:sp>
          <p:nvSpPr>
            <p:cNvPr id="12" name="Text Box 75"/>
            <p:cNvSpPr txBox="1">
              <a:spLocks noChangeArrowheads="1"/>
            </p:cNvSpPr>
            <p:nvPr/>
          </p:nvSpPr>
          <p:spPr bwMode="gray">
            <a:xfrm>
              <a:off x="636148" y="166688"/>
              <a:ext cx="148553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Model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319988520"/>
              </p:ext>
            </p:extLst>
          </p:nvPr>
        </p:nvGraphicFramePr>
        <p:xfrm>
          <a:off x="400876" y="1422500"/>
          <a:ext cx="8822500" cy="792480"/>
        </p:xfrm>
        <a:graphic>
          <a:graphicData uri="http://schemas.openxmlformats.org/drawingml/2006/table">
            <a:tbl>
              <a:tblPr firstRow="1" bandRow="1">
                <a:tableStyleId>{839DD9DD-9E6C-4910-8AC0-68ADFF6A6AFC}</a:tableStyleId>
              </a:tblPr>
              <a:tblGrid>
                <a:gridCol w="2859682"/>
                <a:gridCol w="1742673"/>
                <a:gridCol w="4220145"/>
              </a:tblGrid>
              <a:tr h="0">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20957">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Backlog of Tier 1 models not appropriately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Given regulator concerns around the state of MRM at SHUSA, a metric is necessary to track progress against the schedule for clearing the large validation backlog</a:t>
                      </a:r>
                      <a:endParaRPr lang="en-US" sz="1000" i="0" kern="1200" baseline="0" dirty="0" smtClean="0">
                        <a:solidFill>
                          <a:srgbClr val="FF0000"/>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4877505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 </a:t>
            </a:r>
            <a:r>
              <a:rPr lang="en-US" b="0" dirty="0" smtClean="0"/>
              <a:t>Model risk </a:t>
            </a:r>
            <a:endParaRPr lang="en-US" b="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88024500"/>
              </p:ext>
            </p:extLst>
          </p:nvPr>
        </p:nvGraphicFramePr>
        <p:xfrm>
          <a:off x="400050" y="1381125"/>
          <a:ext cx="8802688" cy="3931920"/>
        </p:xfrm>
        <a:graphic>
          <a:graphicData uri="http://schemas.openxmlformats.org/drawingml/2006/table">
            <a:tbl>
              <a:tblPr firstRow="1" bandRow="1">
                <a:tableStyleId>{839DD9DD-9E6C-4910-8AC0-68ADFF6A6AFC}</a:tableStyleId>
              </a:tblPr>
              <a:tblGrid>
                <a:gridCol w="354693"/>
                <a:gridCol w="3106057"/>
                <a:gridCol w="2670969"/>
                <a:gridCol w="2670969"/>
              </a:tblGrid>
              <a:tr h="244475">
                <a:tc gridSpan="2">
                  <a:txBody>
                    <a:bodyPr/>
                    <a:lstStyle/>
                    <a:p>
                      <a:r>
                        <a:rPr lang="en-US" sz="1200" dirty="0" smtClean="0">
                          <a:solidFill>
                            <a:schemeClr val="accent1"/>
                          </a:solidFill>
                        </a:rPr>
                        <a:t>Metrics considered</a:t>
                      </a:r>
                      <a:endParaRPr lang="en-US" sz="1200" dirty="0">
                        <a:solidFill>
                          <a:schemeClr val="accent1"/>
                        </a:solidFill>
                      </a:endParaRPr>
                    </a:p>
                  </a:txBody>
                  <a:tcPr>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a:txBody>
                    <a:bodyPr/>
                    <a:lstStyle/>
                    <a:p>
                      <a:r>
                        <a:rPr lang="en-US" sz="1200" dirty="0" smtClean="0">
                          <a:solidFill>
                            <a:schemeClr val="accent1"/>
                          </a:solidFill>
                        </a:rPr>
                        <a:t>Advantages</a:t>
                      </a:r>
                      <a:endParaRPr lang="en-US" sz="1200" dirty="0">
                        <a:solidFill>
                          <a:schemeClr val="accent1"/>
                        </a:solidFill>
                      </a:endParaRPr>
                    </a:p>
                  </a:txBody>
                  <a:tcPr>
                    <a:lnB w="12700" cap="flat" cmpd="sng" algn="ctr">
                      <a:solidFill>
                        <a:schemeClr val="bg1">
                          <a:lumMod val="50000"/>
                        </a:schemeClr>
                      </a:solidFill>
                      <a:prstDash val="solid"/>
                      <a:round/>
                      <a:headEnd type="none" w="med" len="med"/>
                      <a:tailEnd type="none" w="med" len="med"/>
                    </a:lnB>
                  </a:tcPr>
                </a:tc>
                <a:tc>
                  <a:txBody>
                    <a:bodyPr/>
                    <a:lstStyle/>
                    <a:p>
                      <a:r>
                        <a:rPr lang="en-US" sz="1200" dirty="0" smtClean="0">
                          <a:solidFill>
                            <a:schemeClr val="accent1"/>
                          </a:solidFill>
                        </a:rPr>
                        <a:t>Disadvantages</a:t>
                      </a:r>
                      <a:endParaRPr lang="en-US" sz="1200" dirty="0">
                        <a:solidFill>
                          <a:schemeClr val="accent1"/>
                        </a:solidFill>
                      </a:endParaRPr>
                    </a:p>
                  </a:txBody>
                  <a:tcPr>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200" b="1" kern="1200" dirty="0" smtClean="0">
                          <a:solidFill>
                            <a:schemeClr val="accent1"/>
                          </a:solidFill>
                          <a:latin typeface="+mn-lt"/>
                          <a:ea typeface="+mn-ea"/>
                          <a:cs typeface="+mn-cs"/>
                        </a:rPr>
                        <a:t>1</a:t>
                      </a:r>
                      <a:endParaRPr lang="en-US" sz="1200" b="1" kern="1200" dirty="0">
                        <a:solidFill>
                          <a:schemeClr val="accent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200" b="1" dirty="0" smtClean="0"/>
                        <a:t>No new </a:t>
                      </a:r>
                      <a:r>
                        <a:rPr lang="en-US" sz="1200" b="1" kern="1200" dirty="0" smtClean="0">
                          <a:solidFill>
                            <a:schemeClr val="tx1"/>
                          </a:solidFill>
                          <a:latin typeface="+mn-lt"/>
                          <a:ea typeface="+mn-ea"/>
                          <a:cs typeface="+mn-cs"/>
                        </a:rPr>
                        <a:t>Tier 1 </a:t>
                      </a:r>
                      <a:r>
                        <a:rPr lang="en-US" sz="1200" b="1" dirty="0" smtClean="0"/>
                        <a:t>models used in production without appropriate approvals </a:t>
                      </a:r>
                      <a:endParaRPr lang="en-US" sz="1200" b="1" i="0" kern="1200" dirty="0" smtClean="0">
                        <a:solidFill>
                          <a:schemeClr val="tx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Demonstrates</a:t>
                      </a:r>
                      <a:r>
                        <a:rPr lang="en-US" sz="1200" baseline="0" dirty="0" smtClean="0"/>
                        <a:t> commitment to </a:t>
                      </a:r>
                      <a:r>
                        <a:rPr lang="en-US" sz="1200" dirty="0" smtClean="0"/>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Shows</a:t>
                      </a:r>
                      <a:r>
                        <a:rPr lang="en-US" sz="1200" baseline="0" dirty="0" smtClean="0"/>
                        <a:t> zero tolerance going forward</a:t>
                      </a:r>
                      <a:endParaRPr lang="en-US" sz="1200" dirty="0" smtClean="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Does</a:t>
                      </a:r>
                      <a:r>
                        <a:rPr lang="en-US" sz="1200" baseline="0" dirty="0" smtClean="0"/>
                        <a:t> not track progress against backlog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Difficult to manage/may</a:t>
                      </a:r>
                      <a:r>
                        <a:rPr lang="en-US" sz="1200" baseline="0" dirty="0" smtClean="0"/>
                        <a:t> not be controllable by MRMG</a:t>
                      </a:r>
                      <a:endParaRPr lang="en-US" sz="1200"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Binary in nature</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200" b="1" kern="1200" dirty="0" smtClean="0">
                          <a:solidFill>
                            <a:schemeClr val="accent1"/>
                          </a:solidFill>
                          <a:latin typeface="+mn-lt"/>
                          <a:ea typeface="+mn-ea"/>
                          <a:cs typeface="+mn-cs"/>
                        </a:rPr>
                        <a:t>2</a:t>
                      </a:r>
                      <a:endParaRPr lang="en-US" sz="1200" b="1" kern="1200" dirty="0">
                        <a:solidFill>
                          <a:schemeClr val="accent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200" b="1" kern="1200" dirty="0" smtClean="0">
                          <a:solidFill>
                            <a:schemeClr val="tx1"/>
                          </a:solidFill>
                          <a:latin typeface="+mn-lt"/>
                          <a:ea typeface="+mn-ea"/>
                          <a:cs typeface="+mn-cs"/>
                        </a:rPr>
                        <a:t>“Draw down” backlog of legacy Tier 1 models to zero by the end of 2017</a:t>
                      </a:r>
                      <a:endParaRPr lang="en-US" sz="1200" b="1" kern="1200" dirty="0">
                        <a:solidFill>
                          <a:schemeClr val="tx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Demonstrates</a:t>
                      </a:r>
                      <a:r>
                        <a:rPr lang="en-US" sz="1200" baseline="0" dirty="0" smtClean="0"/>
                        <a:t> commitment to </a:t>
                      </a:r>
                      <a:r>
                        <a:rPr lang="en-US" sz="1200" dirty="0" smtClean="0"/>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Allows</a:t>
                      </a:r>
                      <a:r>
                        <a:rPr lang="en-US" sz="1200" baseline="0" dirty="0" smtClean="0"/>
                        <a:t> tracking of progress against backlog in a way that can be managed</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Difficult</a:t>
                      </a:r>
                      <a:r>
                        <a:rPr lang="en-US" sz="1200" baseline="0" dirty="0" smtClean="0"/>
                        <a:t> to forecast an accurate schedule for the decline of legacy models used in production (e.g., due to u</a:t>
                      </a:r>
                      <a:r>
                        <a:rPr lang="en-US" sz="1200" kern="1200" dirty="0" smtClean="0">
                          <a:solidFill>
                            <a:schemeClr val="tx1"/>
                          </a:solidFill>
                          <a:latin typeface="Arial" charset="0"/>
                          <a:ea typeface="Arial Unicode MS" pitchFamily="34" charset="-128"/>
                          <a:cs typeface="Arial" charset="0"/>
                        </a:rPr>
                        <a:t>ncertainty regarding new models being submitted)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May</a:t>
                      </a:r>
                      <a:r>
                        <a:rPr lang="en-US" sz="1200" baseline="0" dirty="0" smtClean="0"/>
                        <a:t> incentivize failing </a:t>
                      </a:r>
                      <a:r>
                        <a:rPr lang="en-US" sz="1200" dirty="0" smtClean="0"/>
                        <a:t>models last minute to stay</a:t>
                      </a:r>
                      <a:r>
                        <a:rPr lang="en-US" sz="1200" baseline="0" dirty="0" smtClean="0"/>
                        <a:t> on schedule</a:t>
                      </a:r>
                      <a:endParaRPr lang="en-US" sz="1200" dirty="0" smtClean="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r>
              <a:tr h="370840">
                <a:tc>
                  <a:txBody>
                    <a:bodyPr/>
                    <a:lstStyle/>
                    <a:p>
                      <a:pPr marL="0" algn="l" defTabSz="457200" rtl="0" eaLnBrk="1" latinLnBrk="0" hangingPunct="1"/>
                      <a:r>
                        <a:rPr lang="en-US" sz="1200" b="1" kern="1200" dirty="0" smtClean="0">
                          <a:solidFill>
                            <a:schemeClr val="accent1"/>
                          </a:solidFill>
                          <a:latin typeface="+mn-lt"/>
                          <a:ea typeface="+mn-ea"/>
                          <a:cs typeface="+mn-cs"/>
                        </a:rPr>
                        <a:t>3</a:t>
                      </a:r>
                      <a:endParaRPr lang="en-US" sz="1200" b="1" kern="1200" dirty="0">
                        <a:solidFill>
                          <a:schemeClr val="accent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200" b="1" dirty="0" smtClean="0"/>
                        <a:t>Residual risk rating</a:t>
                      </a:r>
                      <a:r>
                        <a:rPr lang="en-US" sz="1200" dirty="0" smtClean="0"/>
                        <a:t> </a:t>
                      </a:r>
                      <a:endParaRPr lang="en-US" sz="1200" b="1" dirty="0" smtClean="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Desirable</a:t>
                      </a:r>
                      <a:r>
                        <a:rPr lang="en-US" sz="1200" baseline="0" dirty="0" smtClean="0"/>
                        <a:t> because controls-based</a:t>
                      </a:r>
                      <a:endParaRPr lang="en-US" sz="12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Residual risk ratings are not ready to use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Difficult to calibrate </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200" b="1" kern="1200" dirty="0" smtClean="0">
                          <a:solidFill>
                            <a:schemeClr val="accent1"/>
                          </a:solidFill>
                          <a:latin typeface="+mn-lt"/>
                          <a:ea typeface="+mn-ea"/>
                          <a:cs typeface="+mn-cs"/>
                        </a:rPr>
                        <a:t>4</a:t>
                      </a:r>
                      <a:endParaRPr lang="en-US" sz="1200" b="1" kern="1200" dirty="0">
                        <a:solidFill>
                          <a:schemeClr val="accent1"/>
                        </a:solidFill>
                        <a:latin typeface="+mn-lt"/>
                        <a:ea typeface="+mn-ea"/>
                        <a:cs typeface="+mn-cs"/>
                      </a:endParaRP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200" b="1" dirty="0" smtClean="0"/>
                        <a:t>No delayed annual reviews</a:t>
                      </a:r>
                      <a:r>
                        <a:rPr lang="en-US" sz="1200" dirty="0" smtClean="0"/>
                        <a:t> </a:t>
                      </a:r>
                      <a:endParaRPr lang="en-US" sz="1200" b="1"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smtClean="0"/>
                        <a:t>Desirable</a:t>
                      </a:r>
                      <a:r>
                        <a:rPr lang="en-US" sz="1200" baseline="0" dirty="0" smtClean="0"/>
                        <a:t> because controls-based</a:t>
                      </a:r>
                      <a:endParaRPr lang="en-US" sz="12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SHUSA</a:t>
                      </a:r>
                      <a:r>
                        <a:rPr lang="en-US" sz="1200" baseline="0" dirty="0" smtClean="0"/>
                        <a:t> </a:t>
                      </a:r>
                      <a:r>
                        <a:rPr lang="en-US" sz="1200" dirty="0" smtClean="0"/>
                        <a:t>does not currently have an annual review process in place</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7" name="Rectangle 6"/>
          <p:cNvSpPr/>
          <p:nvPr/>
        </p:nvSpPr>
        <p:spPr bwMode="auto">
          <a:xfrm>
            <a:off x="403791" y="5490235"/>
            <a:ext cx="228600" cy="2286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0" hangingPunct="0">
              <a:lnSpc>
                <a:spcPct val="100000"/>
              </a:lnSpc>
            </a:pPr>
            <a:r>
              <a:rPr lang="en-US" sz="1200" dirty="0" smtClean="0">
                <a:ea typeface="ＭＳ Ｐゴシック" pitchFamily="-112" charset="-128"/>
                <a:cs typeface="ＭＳ Ｐゴシック" pitchFamily="-112" charset="-128"/>
              </a:rPr>
              <a:t>      Selected metric</a:t>
            </a:r>
            <a:endParaRPr kumimoji="0" lang="en-US" sz="12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grpSp>
        <p:nvGrpSpPr>
          <p:cNvPr id="5" name="Group 4"/>
          <p:cNvGrpSpPr/>
          <p:nvPr/>
        </p:nvGrpSpPr>
        <p:grpSpPr>
          <a:xfrm>
            <a:off x="403281" y="95996"/>
            <a:ext cx="2699440" cy="189008"/>
            <a:chOff x="403281" y="164517"/>
            <a:chExt cx="2699440" cy="189008"/>
          </a:xfrm>
        </p:grpSpPr>
        <p:sp>
          <p:nvSpPr>
            <p:cNvPr id="6" name="Text Box 75"/>
            <p:cNvSpPr txBox="1">
              <a:spLocks noChangeArrowheads="1"/>
            </p:cNvSpPr>
            <p:nvPr/>
          </p:nvSpPr>
          <p:spPr bwMode="gray">
            <a:xfrm>
              <a:off x="636148" y="166688"/>
              <a:ext cx="246657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Model risk: Backlog of Tier 1 models</a:t>
              </a:r>
              <a:endParaRPr lang="en-US" sz="1200" dirty="0">
                <a:solidFill>
                  <a:schemeClr val="bg1">
                    <a:lumMod val="50000"/>
                  </a:schemeClr>
                </a:solidFill>
              </a:endParaRPr>
            </a:p>
          </p:txBody>
        </p:sp>
        <p:sp>
          <p:nvSpPr>
            <p:cNvPr id="8" name="Oval 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100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1111596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 name="Object 178" hidden="1"/>
          <p:cNvGraphicFramePr>
            <a:graphicFrameLocks noChangeAspect="1"/>
          </p:cNvGraphicFramePr>
          <p:nvPr>
            <p:custDataLst>
              <p:tags r:id="rId2"/>
            </p:custDataLst>
            <p:extLst>
              <p:ext uri="{D42A27DB-BD31-4B8C-83A1-F6EECF244321}">
                <p14:modId xmlns:p14="http://schemas.microsoft.com/office/powerpoint/2010/main" val="35869485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9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46" name="Chart 45"/>
          <p:cNvGraphicFramePr/>
          <p:nvPr>
            <p:extLst>
              <p:ext uri="{D42A27DB-BD31-4B8C-83A1-F6EECF244321}">
                <p14:modId xmlns:p14="http://schemas.microsoft.com/office/powerpoint/2010/main" val="3464921330"/>
              </p:ext>
            </p:extLst>
          </p:nvPr>
        </p:nvGraphicFramePr>
        <p:xfrm>
          <a:off x="934949" y="2097539"/>
          <a:ext cx="5015314" cy="2868650"/>
        </p:xfrm>
        <a:graphic>
          <a:graphicData uri="http://schemas.openxmlformats.org/drawingml/2006/chart">
            <c:chart xmlns:c="http://schemas.openxmlformats.org/drawingml/2006/chart" xmlns:r="http://schemas.openxmlformats.org/officeDocument/2006/relationships" r:id="rId7"/>
          </a:graphicData>
        </a:graphic>
      </p:graphicFrame>
      <p:sp>
        <p:nvSpPr>
          <p:cNvPr id="220" name="Title 1"/>
          <p:cNvSpPr>
            <a:spLocks noGrp="1"/>
          </p:cNvSpPr>
          <p:nvPr>
            <p:ph type="title"/>
          </p:nvPr>
        </p:nvSpPr>
        <p:spPr/>
        <p:txBody>
          <a:bodyPr/>
          <a:lstStyle/>
          <a:p>
            <a:r>
              <a:rPr lang="en-US" dirty="0" smtClean="0"/>
              <a:t>Calibration: </a:t>
            </a:r>
            <a:r>
              <a:rPr lang="en-US" b="0" dirty="0"/>
              <a:t>D</a:t>
            </a:r>
            <a:r>
              <a:rPr lang="en-US" b="0" dirty="0" smtClean="0"/>
              <a:t>raw down of backlog of legacy Tier 1 models used in production without appropriate approvals</a:t>
            </a:r>
            <a:endParaRPr lang="en-US" b="0" dirty="0"/>
          </a:p>
        </p:txBody>
      </p:sp>
      <p:sp>
        <p:nvSpPr>
          <p:cNvPr id="9" name="Text Placeholder 8"/>
          <p:cNvSpPr>
            <a:spLocks noGrp="1"/>
          </p:cNvSpPr>
          <p:nvPr>
            <p:ph type="body" sz="quarter" idx="15"/>
          </p:nvPr>
        </p:nvSpPr>
        <p:spPr>
          <a:xfrm>
            <a:off x="401638" y="1406525"/>
            <a:ext cx="4983629" cy="465818"/>
          </a:xfrm>
        </p:spPr>
        <p:txBody>
          <a:bodyPr lIns="0" tIns="0" rIns="0" bIns="0"/>
          <a:lstStyle/>
          <a:p>
            <a:pPr eaLnBrk="0" hangingPunct="0"/>
            <a:r>
              <a:rPr lang="en-US" dirty="0" smtClean="0">
                <a:solidFill>
                  <a:schemeClr val="accent1"/>
                </a:solidFill>
                <a:latin typeface="+mn-lt"/>
                <a:ea typeface="ＭＳ Ｐゴシック" pitchFamily="-112" charset="-128"/>
                <a:cs typeface="ＭＳ Ｐゴシック" pitchFamily="-112" charset="-128"/>
              </a:rPr>
              <a:t>Schedule for Tier 1 (highest risk) models used in production without appropriate approval (backlog)</a:t>
            </a:r>
            <a:endParaRPr lang="en-US" b="0" dirty="0" smtClean="0">
              <a:solidFill>
                <a:schemeClr val="accent1"/>
              </a:solidFill>
              <a:latin typeface="+mn-lt"/>
              <a:ea typeface="ＭＳ Ｐゴシック" pitchFamily="-112" charset="-128"/>
              <a:cs typeface="ＭＳ Ｐゴシック" pitchFamily="-112" charset="-128"/>
            </a:endParaRPr>
          </a:p>
          <a:p>
            <a:pPr eaLnBrk="0" hangingPunct="0"/>
            <a:r>
              <a:rPr lang="en-US" b="0" dirty="0" smtClean="0">
                <a:solidFill>
                  <a:schemeClr val="accent1"/>
                </a:solidFill>
                <a:latin typeface="+mn-lt"/>
                <a:ea typeface="ＭＳ Ｐゴシック" pitchFamily="-112" charset="-128"/>
                <a:cs typeface="ＭＳ Ｐゴシック" pitchFamily="-112" charset="-128"/>
              </a:rPr>
              <a:t>As of August 17, 2015</a:t>
            </a:r>
          </a:p>
          <a:p>
            <a:endParaRPr lang="en-US" b="0" dirty="0">
              <a:latin typeface="+mn-lt"/>
            </a:endParaRPr>
          </a:p>
        </p:txBody>
      </p:sp>
      <p:sp>
        <p:nvSpPr>
          <p:cNvPr id="10" name="Text Placeholder 9"/>
          <p:cNvSpPr>
            <a:spLocks noGrp="1"/>
          </p:cNvSpPr>
          <p:nvPr>
            <p:ph type="body" sz="quarter" idx="16"/>
          </p:nvPr>
        </p:nvSpPr>
        <p:spPr>
          <a:xfrm>
            <a:off x="6696075" y="1406525"/>
            <a:ext cx="2500312" cy="336550"/>
          </a:xfrm>
        </p:spPr>
        <p:txBody>
          <a:bodyPr lIns="0" tIns="0" rIns="0" bIns="0"/>
          <a:lstStyle/>
          <a:p>
            <a:r>
              <a:rPr lang="en-US" dirty="0" smtClean="0">
                <a:solidFill>
                  <a:schemeClr val="accent1"/>
                </a:solidFill>
              </a:rPr>
              <a:t>Rationale for metric and approach to calibration</a:t>
            </a:r>
            <a:endParaRPr lang="en-US" dirty="0">
              <a:solidFill>
                <a:schemeClr val="accent1"/>
              </a:solidFill>
            </a:endParaRPr>
          </a:p>
        </p:txBody>
      </p:sp>
      <p:sp>
        <p:nvSpPr>
          <p:cNvPr id="8" name="Content Placeholder 7"/>
          <p:cNvSpPr>
            <a:spLocks noGrp="1"/>
          </p:cNvSpPr>
          <p:nvPr>
            <p:ph idx="11"/>
          </p:nvPr>
        </p:nvSpPr>
        <p:spPr>
          <a:xfrm>
            <a:off x="6696075" y="1957388"/>
            <a:ext cx="2500312" cy="4073529"/>
          </a:xfrm>
        </p:spPr>
        <p:txBody>
          <a:bodyPr lIns="0" tIns="0" rIns="0" bIns="0"/>
          <a:lstStyle/>
          <a:p>
            <a:pPr marL="171450" indent="-171450">
              <a:spcBef>
                <a:spcPts val="600"/>
              </a:spcBef>
              <a:buFont typeface="Arial" panose="020B0604020202020204" pitchFamily="34" charset="0"/>
              <a:buChar char="•"/>
            </a:pPr>
            <a:r>
              <a:rPr lang="en-US" dirty="0"/>
              <a:t>MRM is committed by MRMG policy to ensure no Tier 1 models are used in production without appropriate approval by the end </a:t>
            </a:r>
            <a:r>
              <a:rPr lang="en-US" dirty="0" smtClean="0"/>
              <a:t>of 2017</a:t>
            </a:r>
            <a:endParaRPr lang="en-US" dirty="0"/>
          </a:p>
          <a:p>
            <a:pPr marL="476250" lvl="2" indent="-285750" defTabSz="881063">
              <a:lnSpc>
                <a:spcPct val="100000"/>
              </a:lnSpc>
              <a:spcBef>
                <a:spcPct val="30000"/>
              </a:spcBef>
              <a:buClrTx/>
              <a:buFont typeface="Arial"/>
              <a:buChar char="–"/>
            </a:pPr>
            <a:r>
              <a:rPr lang="en-US" kern="1200" dirty="0" smtClean="0">
                <a:solidFill>
                  <a:schemeClr val="tx1"/>
                </a:solidFill>
                <a:ea typeface="Arial Unicode MS" pitchFamily="34" charset="-128"/>
                <a:cs typeface="Arial" charset="0"/>
              </a:rPr>
              <a:t>“Draw down” backlog of legacy models to zero by the end of 2017</a:t>
            </a:r>
            <a:endParaRPr lang="en-US" kern="1200" dirty="0">
              <a:solidFill>
                <a:schemeClr val="tx1"/>
              </a:solidFill>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kern="1200" dirty="0">
                <a:solidFill>
                  <a:schemeClr val="tx1"/>
                </a:solidFill>
                <a:ea typeface="Arial Unicode MS" pitchFamily="34" charset="-128"/>
                <a:cs typeface="Arial" charset="0"/>
              </a:rPr>
              <a:t>Ensure no new models are put in production </a:t>
            </a:r>
            <a:r>
              <a:rPr lang="en-US" kern="1200" dirty="0" smtClean="0">
                <a:solidFill>
                  <a:schemeClr val="tx1"/>
                </a:solidFill>
                <a:ea typeface="Arial Unicode MS" pitchFamily="34" charset="-128"/>
                <a:cs typeface="Arial" charset="0"/>
              </a:rPr>
              <a:t>without appropriate approval</a:t>
            </a:r>
            <a:endParaRPr lang="en-US" kern="1200" dirty="0">
              <a:solidFill>
                <a:schemeClr val="tx1"/>
              </a:solidFill>
              <a:ea typeface="Arial Unicode MS" pitchFamily="34" charset="-128"/>
              <a:cs typeface="Arial" charset="0"/>
            </a:endParaRPr>
          </a:p>
          <a:p>
            <a:pPr marL="171450" indent="-171450">
              <a:spcBef>
                <a:spcPts val="600"/>
              </a:spcBef>
              <a:buFont typeface="Arial" panose="020B0604020202020204" pitchFamily="34" charset="0"/>
              <a:buChar char="•"/>
            </a:pPr>
            <a:r>
              <a:rPr lang="en-US" dirty="0" smtClean="0"/>
              <a:t>We propose using the </a:t>
            </a:r>
            <a:r>
              <a:rPr lang="en-US" dirty="0"/>
              <a:t>schedule to draw down the backlog of </a:t>
            </a:r>
            <a:r>
              <a:rPr lang="en-US" dirty="0" smtClean="0"/>
              <a:t>“</a:t>
            </a:r>
            <a:r>
              <a:rPr lang="en-US" dirty="0"/>
              <a:t>legacy” models </a:t>
            </a:r>
            <a:r>
              <a:rPr lang="en-US" dirty="0" smtClean="0"/>
              <a:t>used in production without appropriate approval (on </a:t>
            </a:r>
            <a:r>
              <a:rPr lang="en-US" dirty="0"/>
              <a:t>the </a:t>
            </a:r>
            <a:r>
              <a:rPr lang="en-US" dirty="0" smtClean="0"/>
              <a:t>left) to set the red limit</a:t>
            </a:r>
            <a:endParaRPr lang="en-US" dirty="0"/>
          </a:p>
          <a:p>
            <a:pPr marL="171450" indent="-171450">
              <a:spcBef>
                <a:spcPts val="600"/>
              </a:spcBef>
              <a:buFont typeface="Arial" panose="020B0604020202020204" pitchFamily="34" charset="0"/>
              <a:buChar char="•"/>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40044722"/>
              </p:ext>
            </p:extLst>
          </p:nvPr>
        </p:nvGraphicFramePr>
        <p:xfrm>
          <a:off x="403762" y="4633342"/>
          <a:ext cx="5679149" cy="370840"/>
        </p:xfrm>
        <a:graphic>
          <a:graphicData uri="http://schemas.openxmlformats.org/drawingml/2006/table">
            <a:tbl>
              <a:tblPr firstRow="1" bandRow="1">
                <a:tableStyleId>{839DD9DD-9E6C-4910-8AC0-68ADFF6A6AFC}</a:tableStyleId>
              </a:tblPr>
              <a:tblGrid>
                <a:gridCol w="889457"/>
                <a:gridCol w="798282"/>
                <a:gridCol w="798282"/>
                <a:gridCol w="798282"/>
                <a:gridCol w="798282"/>
                <a:gridCol w="798282"/>
                <a:gridCol w="798282"/>
              </a:tblGrid>
              <a:tr h="370840">
                <a:tc>
                  <a:txBody>
                    <a:bodyPr/>
                    <a:lstStyle/>
                    <a:p>
                      <a:r>
                        <a:rPr lang="en-US" sz="1100" b="1" dirty="0" smtClean="0">
                          <a:solidFill>
                            <a:schemeClr val="bg1"/>
                          </a:solidFill>
                        </a:rPr>
                        <a:t>Red limit</a:t>
                      </a:r>
                      <a:endParaRPr lang="en-US" sz="1100" b="1" dirty="0">
                        <a:solidFill>
                          <a:schemeClr val="bg1"/>
                        </a:solidFill>
                      </a:endParaRPr>
                    </a:p>
                  </a:txBody>
                  <a:tcPr anchor="ctr">
                    <a:solidFill>
                      <a:srgbClr val="FF0000"/>
                    </a:solidFill>
                  </a:tcPr>
                </a:tc>
                <a:tc>
                  <a:txBody>
                    <a:bodyPr/>
                    <a:lstStyle/>
                    <a:p>
                      <a:pPr algn="ctr"/>
                      <a:r>
                        <a:rPr lang="en-US" sz="1100" b="0" dirty="0" smtClean="0"/>
                        <a:t>N/A</a:t>
                      </a:r>
                      <a:endParaRPr lang="en-US" sz="1100" b="0" dirty="0"/>
                    </a:p>
                  </a:txBody>
                  <a:tcPr anchor="ctr">
                    <a:solidFill>
                      <a:srgbClr val="FFDDDD"/>
                    </a:solidFill>
                  </a:tcPr>
                </a:tc>
                <a:tc>
                  <a:txBody>
                    <a:bodyPr/>
                    <a:lstStyle/>
                    <a:p>
                      <a:pPr algn="ctr"/>
                      <a:r>
                        <a:rPr lang="en-US" sz="1100" b="0" dirty="0" smtClean="0"/>
                        <a:t>102</a:t>
                      </a:r>
                      <a:endParaRPr lang="en-US" sz="1100" b="0" dirty="0"/>
                    </a:p>
                  </a:txBody>
                  <a:tcPr anchor="ctr">
                    <a:solidFill>
                      <a:srgbClr val="FFDDDD"/>
                    </a:solidFill>
                  </a:tcPr>
                </a:tc>
                <a:tc>
                  <a:txBody>
                    <a:bodyPr/>
                    <a:lstStyle/>
                    <a:p>
                      <a:pPr algn="ctr"/>
                      <a:r>
                        <a:rPr lang="en-US" sz="1100" b="0" dirty="0" smtClean="0"/>
                        <a:t>90</a:t>
                      </a:r>
                      <a:endParaRPr lang="en-US" sz="1100" b="0" dirty="0"/>
                    </a:p>
                  </a:txBody>
                  <a:tcPr anchor="ctr">
                    <a:solidFill>
                      <a:srgbClr val="FFDDDD"/>
                    </a:solidFill>
                  </a:tcPr>
                </a:tc>
                <a:tc>
                  <a:txBody>
                    <a:bodyPr/>
                    <a:lstStyle/>
                    <a:p>
                      <a:pPr algn="ctr"/>
                      <a:r>
                        <a:rPr lang="en-US" sz="1100" b="0" dirty="0" smtClean="0"/>
                        <a:t>60</a:t>
                      </a:r>
                      <a:endParaRPr lang="en-US" sz="1100" b="0" dirty="0"/>
                    </a:p>
                  </a:txBody>
                  <a:tcPr anchor="ctr">
                    <a:solidFill>
                      <a:srgbClr val="FFDDDD"/>
                    </a:solidFill>
                  </a:tcPr>
                </a:tc>
                <a:tc>
                  <a:txBody>
                    <a:bodyPr/>
                    <a:lstStyle/>
                    <a:p>
                      <a:pPr algn="ctr"/>
                      <a:r>
                        <a:rPr lang="en-US" sz="1100" b="0" dirty="0" smtClean="0"/>
                        <a:t>30</a:t>
                      </a:r>
                      <a:endParaRPr lang="en-US" sz="1100" b="0" dirty="0"/>
                    </a:p>
                  </a:txBody>
                  <a:tcPr anchor="ctr">
                    <a:solidFill>
                      <a:srgbClr val="FFDDDD"/>
                    </a:solidFill>
                  </a:tcPr>
                </a:tc>
                <a:tc>
                  <a:txBody>
                    <a:bodyPr/>
                    <a:lstStyle/>
                    <a:p>
                      <a:pPr algn="ctr"/>
                      <a:r>
                        <a:rPr lang="en-US" sz="1100" b="0" dirty="0" smtClean="0"/>
                        <a:t>0</a:t>
                      </a:r>
                      <a:endParaRPr lang="en-US" sz="1100" b="0" dirty="0"/>
                    </a:p>
                  </a:txBody>
                  <a:tcPr anchor="ctr">
                    <a:solidFill>
                      <a:srgbClr val="FFDDDD"/>
                    </a:solidFill>
                  </a:tcPr>
                </a:tc>
              </a:tr>
            </a:tbl>
          </a:graphicData>
        </a:graphic>
      </p:graphicFrame>
      <p:grpSp>
        <p:nvGrpSpPr>
          <p:cNvPr id="12" name="Group 11"/>
          <p:cNvGrpSpPr/>
          <p:nvPr/>
        </p:nvGrpSpPr>
        <p:grpSpPr>
          <a:xfrm>
            <a:off x="403281" y="95996"/>
            <a:ext cx="2699440" cy="189008"/>
            <a:chOff x="403281" y="164517"/>
            <a:chExt cx="2699440" cy="189008"/>
          </a:xfrm>
        </p:grpSpPr>
        <p:sp>
          <p:nvSpPr>
            <p:cNvPr id="13" name="Text Box 75"/>
            <p:cNvSpPr txBox="1">
              <a:spLocks noChangeArrowheads="1"/>
            </p:cNvSpPr>
            <p:nvPr/>
          </p:nvSpPr>
          <p:spPr bwMode="gray">
            <a:xfrm>
              <a:off x="636148" y="166688"/>
              <a:ext cx="246657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Model risk: Backlog of Tier 1 models</a:t>
              </a:r>
              <a:endParaRPr lang="en-US" sz="1200" dirty="0">
                <a:solidFill>
                  <a:schemeClr val="bg1">
                    <a:lumMod val="50000"/>
                  </a:schemeClr>
                </a:solidFill>
              </a:endParaRP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5"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101</a:t>
            </a:fld>
            <a:endParaRPr lang="en-US" dirty="0"/>
          </a:p>
        </p:txBody>
      </p:sp>
    </p:spTree>
    <p:extLst>
      <p:ext uri="{BB962C8B-B14F-4D97-AF65-F5344CB8AC3E}">
        <p14:creationId xmlns:p14="http://schemas.microsoft.com/office/powerpoint/2010/main" val="41938815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Model risk</a:t>
            </a:r>
            <a:endParaRPr lang="en-US" b="0" dirty="0">
              <a:solidFill>
                <a:schemeClr val="accent1"/>
              </a:solidFill>
            </a:endParaRPr>
          </a:p>
        </p:txBody>
      </p:sp>
      <p:sp>
        <p:nvSpPr>
          <p:cNvPr id="8" name="Footnote"/>
          <p:cNvSpPr/>
          <p:nvPr/>
        </p:nvSpPr>
        <p:spPr bwMode="auto">
          <a:xfrm>
            <a:off x="382163" y="6282516"/>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solidFill>
                  <a:schemeClr val="bg1"/>
                </a:solidFill>
              </a:rPr>
              <a:t>Note: </a:t>
            </a:r>
            <a:r>
              <a:rPr lang="en-US" sz="800" dirty="0" smtClean="0">
                <a:solidFill>
                  <a:schemeClr val="bg1"/>
                </a:solidFill>
                <a:sym typeface="Arial"/>
              </a:rPr>
              <a:t>all actuals for credit risk are a</a:t>
            </a:r>
            <a:r>
              <a:rPr lang="en-US" sz="800" dirty="0" smtClean="0">
                <a:solidFill>
                  <a:schemeClr val="bg1"/>
                </a:solidFill>
              </a:rPr>
              <a:t>s of July 2015 unless otherwise noted</a:t>
            </a:r>
          </a:p>
          <a:p>
            <a:pPr marL="228600" lvl="1" indent="-228600" algn="l">
              <a:lnSpc>
                <a:spcPct val="100000"/>
              </a:lnSpc>
              <a:buFontTx/>
              <a:buAutoNum type="arabicPeriod"/>
            </a:pPr>
            <a:r>
              <a:rPr lang="en-US" sz="800" dirty="0">
                <a:solidFill>
                  <a:srgbClr val="FFFFFF"/>
                </a:solidFill>
                <a:latin typeface="Arial"/>
                <a:sym typeface="Arial"/>
              </a:rPr>
              <a:t>As of August 17, 2015</a:t>
            </a:r>
          </a:p>
        </p:txBody>
      </p:sp>
      <p:graphicFrame>
        <p:nvGraphicFramePr>
          <p:cNvPr id="5" name="Table 4"/>
          <p:cNvGraphicFramePr>
            <a:graphicFrameLocks noGrp="1"/>
          </p:cNvGraphicFramePr>
          <p:nvPr>
            <p:extLst>
              <p:ext uri="{D42A27DB-BD31-4B8C-83A1-F6EECF244321}">
                <p14:modId xmlns:p14="http://schemas.microsoft.com/office/powerpoint/2010/main" val="535681278"/>
              </p:ext>
            </p:extLst>
          </p:nvPr>
        </p:nvGraphicFramePr>
        <p:xfrm>
          <a:off x="400050" y="1416750"/>
          <a:ext cx="8823325" cy="118872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25596">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450667">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1</a:t>
                      </a:r>
                    </a:p>
                    <a:p>
                      <a:pPr marL="171450" marR="0" indent="-171450">
                        <a:spcBef>
                          <a:spcPts val="0"/>
                        </a:spcBef>
                        <a:spcAft>
                          <a:spcPts val="0"/>
                        </a:spcAft>
                        <a:buFont typeface="Arial" panose="020B0604020202020204" pitchFamily="34" charset="0"/>
                        <a:buChar char="•"/>
                      </a:pPr>
                      <a:r>
                        <a:rPr lang="en-US" sz="1100" b="0" dirty="0" smtClean="0">
                          <a:effectLst/>
                        </a:rPr>
                        <a:t>SHUSA–25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2" name="TextBox 11"/>
          <p:cNvSpPr txBox="1"/>
          <p:nvPr/>
        </p:nvSpPr>
        <p:spPr>
          <a:xfrm>
            <a:off x="382163" y="2840270"/>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grpSp>
        <p:nvGrpSpPr>
          <p:cNvPr id="9" name="Group 8"/>
          <p:cNvGrpSpPr/>
          <p:nvPr/>
        </p:nvGrpSpPr>
        <p:grpSpPr>
          <a:xfrm>
            <a:off x="403281" y="95996"/>
            <a:ext cx="1718402" cy="189008"/>
            <a:chOff x="403281" y="164517"/>
            <a:chExt cx="1718402" cy="189008"/>
          </a:xfrm>
        </p:grpSpPr>
        <p:sp>
          <p:nvSpPr>
            <p:cNvPr id="10" name="Text Box 75"/>
            <p:cNvSpPr txBox="1">
              <a:spLocks noChangeArrowheads="1"/>
            </p:cNvSpPr>
            <p:nvPr/>
          </p:nvSpPr>
          <p:spPr bwMode="gray">
            <a:xfrm>
              <a:off x="636148" y="166688"/>
              <a:ext cx="148553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Model risk: 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102</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6276311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and reputational risk</a:t>
            </a:r>
          </a:p>
        </p:txBody>
      </p:sp>
      <p:sp>
        <p:nvSpPr>
          <p:cNvPr id="3" name="Text Placeholder 2"/>
          <p:cNvSpPr>
            <a:spLocks noGrp="1"/>
          </p:cNvSpPr>
          <p:nvPr>
            <p:ph type="body" idx="1"/>
          </p:nvPr>
        </p:nvSpPr>
        <p:spPr/>
        <p:txBody>
          <a:bodyPr/>
          <a:lstStyle/>
          <a:p>
            <a:r>
              <a:rPr lang="en-GB" dirty="0" smtClean="0"/>
              <a:t>10</a:t>
            </a:r>
            <a:endParaRPr lang="en-GB" dirty="0"/>
          </a:p>
        </p:txBody>
      </p:sp>
    </p:spTree>
    <p:extLst>
      <p:ext uri="{BB962C8B-B14F-4D97-AF65-F5344CB8AC3E}">
        <p14:creationId xmlns:p14="http://schemas.microsoft.com/office/powerpoint/2010/main" val="33855284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692164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978"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compliance and reputational risk metrics</a:t>
            </a:r>
            <a:endParaRPr lang="en-US" b="0" dirty="0"/>
          </a:p>
        </p:txBody>
      </p:sp>
      <p:grpSp>
        <p:nvGrpSpPr>
          <p:cNvPr id="8" name="Group 7"/>
          <p:cNvGrpSpPr/>
          <p:nvPr/>
        </p:nvGrpSpPr>
        <p:grpSpPr>
          <a:xfrm>
            <a:off x="403281" y="95996"/>
            <a:ext cx="3241704" cy="189008"/>
            <a:chOff x="403281" y="164517"/>
            <a:chExt cx="3241704" cy="189008"/>
          </a:xfrm>
        </p:grpSpPr>
        <p:sp>
          <p:nvSpPr>
            <p:cNvPr id="9" name="Text Box 75"/>
            <p:cNvSpPr txBox="1">
              <a:spLocks noChangeArrowheads="1"/>
            </p:cNvSpPr>
            <p:nvPr/>
          </p:nvSpPr>
          <p:spPr bwMode="gray">
            <a:xfrm>
              <a:off x="636148" y="166688"/>
              <a:ext cx="300883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Compliance and reputational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1" name="Content Placeholder 12"/>
          <p:cNvGraphicFramePr>
            <a:graphicFrameLocks/>
          </p:cNvGraphicFramePr>
          <p:nvPr>
            <p:extLst>
              <p:ext uri="{D42A27DB-BD31-4B8C-83A1-F6EECF244321}">
                <p14:modId xmlns:p14="http://schemas.microsoft.com/office/powerpoint/2010/main" val="767210667"/>
              </p:ext>
            </p:extLst>
          </p:nvPr>
        </p:nvGraphicFramePr>
        <p:xfrm>
          <a:off x="400876" y="1422500"/>
          <a:ext cx="8822500" cy="2560320"/>
        </p:xfrm>
        <a:graphic>
          <a:graphicData uri="http://schemas.openxmlformats.org/drawingml/2006/table">
            <a:tbl>
              <a:tblPr firstRow="1" bandRow="1">
                <a:tableStyleId>{839DD9DD-9E6C-4910-8AC0-68ADFF6A6AFC}</a:tableStyleId>
              </a:tblPr>
              <a:tblGrid>
                <a:gridCol w="3208598"/>
                <a:gridCol w="1393757"/>
                <a:gridCol w="4220145"/>
              </a:tblGrid>
              <a:tr h="0">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8019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Matters Requiring Immediate Attention (MRIAs)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is vital for SHUSA to restore the confidence of regulators and other external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Overall level of “urgent” regulatory concerns must be monitored and managed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Although it may take a long time to remediate current “breach” status (as the limit is set to zero), this metric is sets a very strong tone from the Board by the new SHUSA leadership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Other KRIs (e.g., levels of training completion) although useful for management and monitoring, are not directly related to SHUSA’s compliance status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76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Serviced for others monthly net charge-off rate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Metric reflects SCUSA’s effectiveness in servicing portfolios for others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performance of sold loans is important to monitor and manage because if net charge-off rates rise this may harm SCUSA’s ability to sell in the future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104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1178065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 </a:t>
            </a:r>
            <a:r>
              <a:rPr lang="en-US" b="0" dirty="0" smtClean="0"/>
              <a:t># of open MRIAs</a:t>
            </a:r>
            <a:endParaRPr lang="en-US" b="0" dirty="0"/>
          </a:p>
        </p:txBody>
      </p:sp>
      <p:sp>
        <p:nvSpPr>
          <p:cNvPr id="9" name="Text Placeholder 8"/>
          <p:cNvSpPr>
            <a:spLocks noGrp="1"/>
          </p:cNvSpPr>
          <p:nvPr>
            <p:ph type="body" sz="quarter" idx="15"/>
          </p:nvPr>
        </p:nvSpPr>
        <p:spPr>
          <a:xfrm>
            <a:off x="401639" y="1406525"/>
            <a:ext cx="3168882" cy="326405"/>
          </a:xfrm>
        </p:spPr>
        <p:txBody>
          <a:bodyPr lIns="0" tIns="0" rIns="0" bIns="0"/>
          <a:lstStyle/>
          <a:p>
            <a:r>
              <a:rPr lang="en-US" dirty="0" smtClean="0">
                <a:solidFill>
                  <a:schemeClr val="accent1"/>
                </a:solidFill>
              </a:rPr>
              <a:t>Metric rationale and description</a:t>
            </a:r>
            <a:endParaRPr lang="en-US" dirty="0">
              <a:solidFill>
                <a:schemeClr val="accent1"/>
              </a:solidFill>
            </a:endParaRPr>
          </a:p>
          <a:p>
            <a:endParaRPr lang="en-US" dirty="0">
              <a:solidFill>
                <a:schemeClr val="accent1"/>
              </a:solidFill>
            </a:endParaRPr>
          </a:p>
        </p:txBody>
      </p:sp>
      <p:sp>
        <p:nvSpPr>
          <p:cNvPr id="10" name="Text Placeholder 9"/>
          <p:cNvSpPr>
            <a:spLocks noGrp="1"/>
          </p:cNvSpPr>
          <p:nvPr>
            <p:ph type="body" sz="quarter" idx="16"/>
          </p:nvPr>
        </p:nvSpPr>
        <p:spPr>
          <a:xfrm>
            <a:off x="3549651" y="1407885"/>
            <a:ext cx="5646738" cy="335189"/>
          </a:xfrm>
        </p:spPr>
        <p:txBody>
          <a:bodyPr lIns="0" tIns="0" rIns="0" bIns="0"/>
          <a:lstStyle/>
          <a:p>
            <a:r>
              <a:rPr lang="en-US" dirty="0" smtClean="0">
                <a:solidFill>
                  <a:schemeClr val="accent1"/>
                </a:solidFill>
              </a:rPr>
              <a:t>Open MRIAs</a:t>
            </a:r>
            <a:endParaRPr lang="en-US" b="0" dirty="0" smtClean="0">
              <a:solidFill>
                <a:schemeClr val="accent1"/>
              </a:solidFill>
              <a:latin typeface="+mn-lt"/>
            </a:endParaRPr>
          </a:p>
          <a:p>
            <a:r>
              <a:rPr lang="en-US" b="0" dirty="0" smtClean="0">
                <a:solidFill>
                  <a:schemeClr val="accent1"/>
                </a:solidFill>
                <a:latin typeface="+mn-lt"/>
              </a:rPr>
              <a:t>As of 7/29/2015</a:t>
            </a:r>
            <a:endParaRPr lang="en-US" b="0" dirty="0">
              <a:solidFill>
                <a:schemeClr val="accent1"/>
              </a:solidFill>
              <a:latin typeface="+mn-lt"/>
            </a:endParaRPr>
          </a:p>
        </p:txBody>
      </p:sp>
      <p:sp>
        <p:nvSpPr>
          <p:cNvPr id="5" name="Content Placeholder 4"/>
          <p:cNvSpPr>
            <a:spLocks noGrp="1"/>
          </p:cNvSpPr>
          <p:nvPr>
            <p:ph idx="1"/>
          </p:nvPr>
        </p:nvSpPr>
        <p:spPr>
          <a:xfrm>
            <a:off x="401639" y="1930404"/>
            <a:ext cx="2519361" cy="3976910"/>
          </a:xfrm>
        </p:spPr>
        <p:txBody>
          <a:bodyPr lIns="0" tIns="0" rIns="0" bIns="0"/>
          <a:lstStyle/>
          <a:p>
            <a:pPr marL="171450" lvl="0" indent="-171450">
              <a:spcBef>
                <a:spcPts val="600"/>
              </a:spcBef>
              <a:buFont typeface="Arial" panose="020B0604020202020204" pitchFamily="34" charset="0"/>
              <a:buChar char="•"/>
            </a:pPr>
            <a:r>
              <a:rPr lang="en-US" dirty="0" smtClean="0"/>
              <a:t>SHUSA is committed to </a:t>
            </a:r>
            <a:r>
              <a:rPr lang="en-US" kern="1200" dirty="0" smtClean="0">
                <a:solidFill>
                  <a:schemeClr val="tx1"/>
                </a:solidFill>
              </a:rPr>
              <a:t>fully complying with </a:t>
            </a:r>
            <a:r>
              <a:rPr lang="en-US" kern="1200" dirty="0">
                <a:solidFill>
                  <a:schemeClr val="tx1"/>
                </a:solidFill>
              </a:rPr>
              <a:t>all regulatory </a:t>
            </a:r>
            <a:r>
              <a:rPr lang="en-US" kern="1200" dirty="0" smtClean="0">
                <a:solidFill>
                  <a:schemeClr val="tx1"/>
                </a:solidFill>
              </a:rPr>
              <a:t>standards and </a:t>
            </a:r>
            <a:r>
              <a:rPr lang="en-US" dirty="0" smtClean="0">
                <a:latin typeface="+mn-lt"/>
              </a:rPr>
              <a:t>ensuring </a:t>
            </a:r>
            <a:r>
              <a:rPr lang="en-US" dirty="0">
                <a:latin typeface="+mn-lt"/>
              </a:rPr>
              <a:t>the timely remediation of all outstanding regulatory </a:t>
            </a:r>
            <a:r>
              <a:rPr lang="en-US" dirty="0" smtClean="0">
                <a:latin typeface="+mn-lt"/>
              </a:rPr>
              <a:t>findings</a:t>
            </a:r>
          </a:p>
          <a:p>
            <a:pPr marL="171450" lvl="0" indent="-171450">
              <a:spcBef>
                <a:spcPts val="600"/>
              </a:spcBef>
              <a:buFont typeface="Arial" panose="020B0604020202020204" pitchFamily="34" charset="0"/>
              <a:buChar char="•"/>
            </a:pPr>
            <a:r>
              <a:rPr lang="en-US" dirty="0" smtClean="0"/>
              <a:t>Thus, SHUSA is including the number of open MRIAs in its Risk Appetite Statement</a:t>
            </a:r>
          </a:p>
          <a:p>
            <a:pPr marL="0" indent="0">
              <a:spcBef>
                <a:spcPts val="600"/>
              </a:spcBef>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12745609"/>
              </p:ext>
            </p:extLst>
          </p:nvPr>
        </p:nvGraphicFramePr>
        <p:xfrm>
          <a:off x="3545215" y="1817527"/>
          <a:ext cx="5678161" cy="4181498"/>
        </p:xfrm>
        <a:graphic>
          <a:graphicData uri="http://schemas.openxmlformats.org/drawingml/2006/table">
            <a:tbl>
              <a:tblPr>
                <a:tableStyleId>{839DD9DD-9E6C-4910-8AC0-68ADFF6A6AFC}</a:tableStyleId>
              </a:tblPr>
              <a:tblGrid>
                <a:gridCol w="3726163"/>
                <a:gridCol w="650666"/>
                <a:gridCol w="650666"/>
                <a:gridCol w="650666"/>
              </a:tblGrid>
              <a:tr h="131826">
                <a:tc>
                  <a:txBody>
                    <a:bodyPr/>
                    <a:lstStyle/>
                    <a:p>
                      <a:pPr algn="l" fontAlgn="b"/>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b="1" u="none" strike="noStrike" dirty="0">
                          <a:solidFill>
                            <a:schemeClr val="accent1"/>
                          </a:solidFill>
                          <a:effectLst/>
                        </a:rPr>
                        <a:t>SAN-US</a:t>
                      </a:r>
                      <a:endParaRPr lang="en-US" sz="800" b="1" i="0" u="none" strike="noStrike" dirty="0">
                        <a:solidFill>
                          <a:schemeClr val="accent1"/>
                        </a:solidFill>
                        <a:effectLst/>
                        <a:latin typeface="Calibri"/>
                      </a:endParaRPr>
                    </a:p>
                  </a:txBody>
                  <a:tcPr marL="45720" marR="45720" marT="0" marB="0" anchor="b"/>
                </a:tc>
                <a:tc>
                  <a:txBody>
                    <a:bodyPr/>
                    <a:lstStyle/>
                    <a:p>
                      <a:pPr algn="ctr" fontAlgn="b"/>
                      <a:r>
                        <a:rPr lang="en-US" sz="800" b="1" u="none" strike="noStrike" dirty="0">
                          <a:solidFill>
                            <a:schemeClr val="accent1"/>
                          </a:solidFill>
                          <a:effectLst/>
                        </a:rPr>
                        <a:t>SCUSA</a:t>
                      </a:r>
                      <a:endParaRPr lang="en-US" sz="800" b="1" i="0" u="none" strike="noStrike" dirty="0">
                        <a:solidFill>
                          <a:schemeClr val="accent1"/>
                        </a:solidFill>
                        <a:effectLst/>
                        <a:latin typeface="Calibri"/>
                      </a:endParaRPr>
                    </a:p>
                  </a:txBody>
                  <a:tcPr marL="45720" marR="45720" marT="0" marB="0" anchor="b"/>
                </a:tc>
                <a:tc>
                  <a:txBody>
                    <a:bodyPr/>
                    <a:lstStyle/>
                    <a:p>
                      <a:pPr algn="ctr" fontAlgn="b"/>
                      <a:r>
                        <a:rPr lang="en-US" sz="800" b="1" u="none" strike="noStrike" dirty="0">
                          <a:solidFill>
                            <a:schemeClr val="accent1"/>
                          </a:solidFill>
                          <a:effectLst/>
                        </a:rPr>
                        <a:t>SHUSA</a:t>
                      </a:r>
                      <a:endParaRPr lang="en-US" sz="800" b="1" i="0" u="none" strike="noStrike" dirty="0">
                        <a:solidFill>
                          <a:schemeClr val="accent1"/>
                        </a:solidFill>
                        <a:effectLst/>
                        <a:latin typeface="Calibri"/>
                      </a:endParaRPr>
                    </a:p>
                  </a:txBody>
                  <a:tcPr marL="45720" marR="45720" marT="0" marB="0" anchor="b"/>
                </a:tc>
              </a:tr>
              <a:tr h="131826">
                <a:tc gridSpan="4">
                  <a:txBody>
                    <a:bodyPr/>
                    <a:lstStyle/>
                    <a:p>
                      <a:pPr algn="l" fontAlgn="b"/>
                      <a:r>
                        <a:rPr lang="en-US" sz="800" b="1" u="none" strike="noStrike" dirty="0">
                          <a:solidFill>
                            <a:schemeClr val="bg1"/>
                          </a:solidFill>
                          <a:effectLst/>
                        </a:rPr>
                        <a:t>2012</a:t>
                      </a:r>
                      <a:endParaRPr lang="en-US" sz="800" b="1" i="0" u="none" strike="noStrike" dirty="0">
                        <a:solidFill>
                          <a:schemeClr val="bg1"/>
                        </a:solidFill>
                        <a:effectLst/>
                        <a:latin typeface="Calibri"/>
                      </a:endParaRPr>
                    </a:p>
                  </a:txBody>
                  <a:tcPr marL="45720" marR="45720" marT="0" marB="0" anchor="b">
                    <a:solidFill>
                      <a:schemeClr val="bg2"/>
                    </a:solidFill>
                  </a:tcPr>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r>
              <a:tr h="131826">
                <a:tc>
                  <a:txBody>
                    <a:bodyPr/>
                    <a:lstStyle/>
                    <a:p>
                      <a:pPr algn="l" fontAlgn="b"/>
                      <a:r>
                        <a:rPr lang="en-US" sz="800" u="none" strike="noStrike" dirty="0">
                          <a:effectLst/>
                        </a:rPr>
                        <a:t>Liquidity Risk Management Practices</a:t>
                      </a:r>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gridSpan="4">
                  <a:txBody>
                    <a:bodyPr/>
                    <a:lstStyle/>
                    <a:p>
                      <a:pPr algn="l" fontAlgn="b"/>
                      <a:r>
                        <a:rPr lang="en-US" sz="800" u="none" strike="noStrike" dirty="0">
                          <a:solidFill>
                            <a:schemeClr val="bg1"/>
                          </a:solidFill>
                          <a:effectLst/>
                        </a:rPr>
                        <a:t>2013</a:t>
                      </a:r>
                      <a:endParaRPr lang="en-US" sz="800" b="0" i="0" u="none" strike="noStrike" dirty="0">
                        <a:solidFill>
                          <a:schemeClr val="bg1"/>
                        </a:solidFill>
                        <a:effectLst/>
                        <a:latin typeface="Calibri"/>
                      </a:endParaRPr>
                    </a:p>
                  </a:txBody>
                  <a:tcPr marL="45720" marR="45720" marT="0" marB="0" anchor="b">
                    <a:solidFill>
                      <a:schemeClr val="bg2"/>
                    </a:solidFill>
                  </a:tcPr>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r>
              <a:tr h="246530">
                <a:tc>
                  <a:txBody>
                    <a:bodyPr/>
                    <a:lstStyle/>
                    <a:p>
                      <a:pPr algn="l" fontAlgn="b"/>
                      <a:r>
                        <a:rPr lang="en-US" sz="800" u="none" strike="noStrike">
                          <a:effectLst/>
                        </a:rPr>
                        <a:t>Development of Comprehensive Underwriting Standards for Small Fleet Lines of Credit</a:t>
                      </a:r>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Expansion of the Dealer Finance Underwriting Policies</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a:txBody>
                    <a:bodyPr/>
                    <a:lstStyle/>
                    <a:p>
                      <a:pPr algn="l" fontAlgn="b"/>
                      <a:r>
                        <a:rPr lang="en-US" sz="800" u="none" strike="noStrike">
                          <a:effectLst/>
                        </a:rPr>
                        <a:t>Implementation of an Effective Credit Risk Management Framework</a:t>
                      </a:r>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gridSpan="4">
                  <a:txBody>
                    <a:bodyPr/>
                    <a:lstStyle/>
                    <a:p>
                      <a:pPr algn="l" fontAlgn="b"/>
                      <a:r>
                        <a:rPr lang="en-US" sz="800" u="none" strike="noStrike" dirty="0">
                          <a:solidFill>
                            <a:schemeClr val="bg1"/>
                          </a:solidFill>
                          <a:effectLst/>
                        </a:rPr>
                        <a:t>2014</a:t>
                      </a:r>
                      <a:endParaRPr lang="en-US" sz="800" b="0" i="0" u="none" strike="noStrike" dirty="0">
                        <a:solidFill>
                          <a:schemeClr val="bg1"/>
                        </a:solidFill>
                        <a:effectLst/>
                        <a:latin typeface="Calibri"/>
                      </a:endParaRPr>
                    </a:p>
                  </a:txBody>
                  <a:tcPr marL="45720" marR="45720" marT="0" marB="0" anchor="b">
                    <a:solidFill>
                      <a:schemeClr val="bg2"/>
                    </a:solidFill>
                  </a:tcPr>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r>
              <a:tr h="131826">
                <a:tc>
                  <a:txBody>
                    <a:bodyPr/>
                    <a:lstStyle/>
                    <a:p>
                      <a:pPr algn="l" fontAlgn="b"/>
                      <a:r>
                        <a:rPr lang="en-US" sz="800" u="none" strike="noStrike" dirty="0">
                          <a:effectLst/>
                        </a:rPr>
                        <a:t>Capital Plan Transparency and Documentation</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Data Governance and Quality</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Governance Structure</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Leadership and Staffing</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Model Risk Management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Pre-Provision Net Revenue (PPNR)</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Project Planning</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Risk Identification Process</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Establish and Implement Adequate Testing and Monitoring</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Establish and Implement Appropriate Systems and Controls</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Consolidated Liquidity Stress Testing</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Contingency Funding Plan</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gridSpan="4">
                  <a:txBody>
                    <a:bodyPr/>
                    <a:lstStyle/>
                    <a:p>
                      <a:pPr algn="l" fontAlgn="b"/>
                      <a:r>
                        <a:rPr lang="en-US" sz="800" u="none" strike="noStrike" dirty="0">
                          <a:solidFill>
                            <a:schemeClr val="bg1"/>
                          </a:solidFill>
                          <a:effectLst/>
                        </a:rPr>
                        <a:t>2015</a:t>
                      </a:r>
                      <a:endParaRPr lang="en-US" sz="800" b="0" i="0" u="none" strike="noStrike" dirty="0">
                        <a:solidFill>
                          <a:schemeClr val="bg1"/>
                        </a:solidFill>
                        <a:effectLst/>
                        <a:latin typeface="Calibri"/>
                      </a:endParaRPr>
                    </a:p>
                  </a:txBody>
                  <a:tcPr marL="45720" marR="45720" marT="0" marB="0" anchor="b">
                    <a:solidFill>
                      <a:schemeClr val="bg2"/>
                    </a:solidFill>
                  </a:tcPr>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c hMerge="1">
                  <a:txBody>
                    <a:bodyPr/>
                    <a:lstStyle/>
                    <a:p>
                      <a:pPr algn="l" fontAlgn="b"/>
                      <a:endParaRPr lang="en-US" sz="1000" b="0" i="0" u="none" strike="noStrike" dirty="0">
                        <a:solidFill>
                          <a:srgbClr val="000000"/>
                        </a:solidFill>
                        <a:effectLst/>
                        <a:latin typeface="Calibri"/>
                      </a:endParaRPr>
                    </a:p>
                  </a:txBody>
                  <a:tcPr marL="7236" marR="7236" marT="7236" marB="0" anchor="b"/>
                </a:tc>
              </a:tr>
              <a:tr h="131826">
                <a:tc>
                  <a:txBody>
                    <a:bodyPr/>
                    <a:lstStyle/>
                    <a:p>
                      <a:pPr algn="l" fontAlgn="b"/>
                      <a:r>
                        <a:rPr lang="en-US" sz="800" u="none" strike="noStrike" dirty="0">
                          <a:effectLst/>
                        </a:rPr>
                        <a:t>SAN-US MRM Framework Plan</a:t>
                      </a:r>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SAN-US MRM Governance and Oversight</a:t>
                      </a:r>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SAN-US MRM Leadership Strengthening</a:t>
                      </a:r>
                      <a:endParaRPr lang="en-US" sz="800" b="0" i="0" u="none" strike="noStrike" dirty="0">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Audit Planning Process</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Staffing and Skills Assessment</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Loss Estimation Methodologies:  Retail Credit Risk</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0">
                <a:tc>
                  <a:txBody>
                    <a:bodyPr/>
                    <a:lstStyle/>
                    <a:p>
                      <a:pPr algn="l" fontAlgn="b"/>
                      <a:r>
                        <a:rPr lang="en-US" sz="800" u="none" strike="noStrike" dirty="0">
                          <a:effectLst/>
                        </a:rPr>
                        <a:t>Loss Estimation Methodologies:  Wholesale Credit Risk</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05176">
                <a:tc>
                  <a:txBody>
                    <a:bodyPr/>
                    <a:lstStyle/>
                    <a:p>
                      <a:pPr algn="l" fontAlgn="b"/>
                      <a:r>
                        <a:rPr lang="en-US" sz="800" u="none" strike="noStrike" dirty="0" smtClean="0">
                          <a:effectLst/>
                        </a:rPr>
                        <a:t>Board </a:t>
                      </a:r>
                      <a:r>
                        <a:rPr lang="en-US" sz="800" u="none" strike="noStrike" dirty="0">
                          <a:effectLst/>
                        </a:rPr>
                        <a:t>and Senior Management Oversight of Consolidated Organization</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u="none" strike="noStrike" dirty="0">
                          <a:effectLst/>
                        </a:rPr>
                        <a:t>Enterprise-wide Risk Management Program</a:t>
                      </a:r>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dirty="0">
                        <a:solidFill>
                          <a:srgbClr val="000000"/>
                        </a:solidFill>
                        <a:effectLst/>
                        <a:latin typeface="Calibri"/>
                      </a:endParaRPr>
                    </a:p>
                  </a:txBody>
                  <a:tcPr marL="45720" marR="45720" marT="0" marB="0" anchor="b"/>
                </a:tc>
                <a:tc>
                  <a:txBody>
                    <a:bodyPr/>
                    <a:lstStyle/>
                    <a:p>
                      <a:pPr algn="ctr" fontAlgn="b"/>
                      <a:endParaRPr lang="en-US" sz="800" b="0" i="0" u="none" strike="noStrike">
                        <a:solidFill>
                          <a:srgbClr val="000000"/>
                        </a:solidFill>
                        <a:effectLst/>
                        <a:latin typeface="Calibri"/>
                      </a:endParaRPr>
                    </a:p>
                  </a:txBody>
                  <a:tcPr marL="45720" marR="45720" marT="0" marB="0" anchor="b"/>
                </a:tc>
                <a:tc>
                  <a:txBody>
                    <a:bodyPr/>
                    <a:lstStyle/>
                    <a:p>
                      <a:pPr algn="ctr" fontAlgn="b"/>
                      <a:r>
                        <a:rPr lang="en-US" sz="800" u="none" strike="noStrike" dirty="0" smtClean="0">
                          <a:effectLst/>
                          <a:sym typeface="Wingdings"/>
                        </a:rPr>
                        <a:t></a:t>
                      </a:r>
                      <a:endParaRPr lang="en-US" sz="800" b="0" i="0" u="none" strike="noStrike" dirty="0">
                        <a:solidFill>
                          <a:srgbClr val="000000"/>
                        </a:solidFill>
                        <a:effectLst/>
                        <a:latin typeface="Calibri"/>
                      </a:endParaRPr>
                    </a:p>
                  </a:txBody>
                  <a:tcPr marL="45720" marR="45720" marT="0" marB="0" anchor="b"/>
                </a:tc>
              </a:tr>
              <a:tr h="131826">
                <a:tc>
                  <a:txBody>
                    <a:bodyPr/>
                    <a:lstStyle/>
                    <a:p>
                      <a:pPr algn="l" fontAlgn="b"/>
                      <a:r>
                        <a:rPr lang="en-US" sz="800" b="1" u="none" strike="noStrike" dirty="0" smtClean="0">
                          <a:solidFill>
                            <a:schemeClr val="bg1"/>
                          </a:solidFill>
                          <a:effectLst/>
                        </a:rPr>
                        <a:t>Total</a:t>
                      </a:r>
                      <a:endParaRPr lang="en-US" sz="800" b="1" i="0" u="none" strike="noStrike" dirty="0">
                        <a:solidFill>
                          <a:schemeClr val="bg1"/>
                        </a:solidFill>
                        <a:effectLst/>
                        <a:latin typeface="Calibri"/>
                      </a:endParaRPr>
                    </a:p>
                  </a:txBody>
                  <a:tcPr marL="45720" marR="45720" marT="0" marB="0" anchor="b">
                    <a:solidFill>
                      <a:schemeClr val="accent1"/>
                    </a:solidFill>
                  </a:tcPr>
                </a:tc>
                <a:tc>
                  <a:txBody>
                    <a:bodyPr/>
                    <a:lstStyle/>
                    <a:p>
                      <a:pPr algn="ctr" fontAlgn="b"/>
                      <a:r>
                        <a:rPr lang="en-US" sz="800" b="1" u="none" strike="noStrike" dirty="0">
                          <a:solidFill>
                            <a:schemeClr val="bg1"/>
                          </a:solidFill>
                          <a:effectLst/>
                        </a:rPr>
                        <a:t>4</a:t>
                      </a:r>
                      <a:endParaRPr lang="en-US" sz="800" b="1" i="0" u="none" strike="noStrike" dirty="0">
                        <a:solidFill>
                          <a:schemeClr val="bg1"/>
                        </a:solidFill>
                        <a:effectLst/>
                        <a:latin typeface="Calibri"/>
                      </a:endParaRPr>
                    </a:p>
                  </a:txBody>
                  <a:tcPr marL="45720" marR="45720" marT="0" marB="0" anchor="b">
                    <a:solidFill>
                      <a:schemeClr val="accent1"/>
                    </a:solidFill>
                  </a:tcPr>
                </a:tc>
                <a:tc>
                  <a:txBody>
                    <a:bodyPr/>
                    <a:lstStyle/>
                    <a:p>
                      <a:pPr algn="ctr" fontAlgn="b"/>
                      <a:r>
                        <a:rPr lang="en-US" sz="800" b="1" u="none" strike="noStrike" dirty="0">
                          <a:solidFill>
                            <a:schemeClr val="bg1"/>
                          </a:solidFill>
                          <a:effectLst/>
                        </a:rPr>
                        <a:t>5</a:t>
                      </a:r>
                      <a:endParaRPr lang="en-US" sz="800" b="1" i="0" u="none" strike="noStrike" dirty="0">
                        <a:solidFill>
                          <a:schemeClr val="bg1"/>
                        </a:solidFill>
                        <a:effectLst/>
                        <a:latin typeface="Calibri"/>
                      </a:endParaRPr>
                    </a:p>
                  </a:txBody>
                  <a:tcPr marL="45720" marR="45720" marT="0" marB="0" anchor="b">
                    <a:solidFill>
                      <a:schemeClr val="accent1"/>
                    </a:solidFill>
                  </a:tcPr>
                </a:tc>
                <a:tc>
                  <a:txBody>
                    <a:bodyPr/>
                    <a:lstStyle/>
                    <a:p>
                      <a:pPr algn="ctr" fontAlgn="b"/>
                      <a:r>
                        <a:rPr lang="en-US" sz="800" b="1" u="none" strike="noStrike" dirty="0">
                          <a:solidFill>
                            <a:schemeClr val="bg1"/>
                          </a:solidFill>
                          <a:effectLst/>
                        </a:rPr>
                        <a:t>17</a:t>
                      </a:r>
                      <a:endParaRPr lang="en-US" sz="800" b="1" i="0" u="none" strike="noStrike" dirty="0">
                        <a:solidFill>
                          <a:schemeClr val="bg1"/>
                        </a:solidFill>
                        <a:effectLst/>
                        <a:latin typeface="Calibri"/>
                      </a:endParaRPr>
                    </a:p>
                  </a:txBody>
                  <a:tcPr marL="45720" marR="45720" marT="0" marB="0" anchor="b">
                    <a:solidFill>
                      <a:schemeClr val="accent1"/>
                    </a:solidFill>
                  </a:tcPr>
                </a:tc>
              </a:tr>
            </a:tbl>
          </a:graphicData>
        </a:graphic>
      </p:graphicFrame>
      <p:sp>
        <p:nvSpPr>
          <p:cNvPr id="11" name="Footnote"/>
          <p:cNvSpPr/>
          <p:nvPr/>
        </p:nvSpPr>
        <p:spPr bwMode="auto">
          <a:xfrm>
            <a:off x="430186" y="6283121"/>
            <a:ext cx="693272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“Risk Appetite Statement-Open </a:t>
            </a:r>
            <a:r>
              <a:rPr lang="en-US" sz="800" dirty="0" smtClean="0">
                <a:solidFill>
                  <a:schemeClr val="bg1"/>
                </a:solidFill>
                <a:latin typeface="Arial"/>
                <a:sym typeface="Arial"/>
              </a:rPr>
              <a:t>MRIAs-07.29.2015.xlsx” </a:t>
            </a:r>
          </a:p>
        </p:txBody>
      </p:sp>
      <p:sp>
        <p:nvSpPr>
          <p:cNvPr id="12" name="Text Placeholder 8"/>
          <p:cNvSpPr txBox="1">
            <a:spLocks/>
          </p:cNvSpPr>
          <p:nvPr/>
        </p:nvSpPr>
        <p:spPr bwMode="auto">
          <a:xfrm>
            <a:off x="430186" y="3659743"/>
            <a:ext cx="3168882" cy="326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lnSpc>
                <a:spcPct val="100000"/>
              </a:lnSpc>
            </a:pPr>
            <a:r>
              <a:rPr lang="en-US" kern="0" dirty="0" smtClean="0"/>
              <a:t>Calibration of limit</a:t>
            </a:r>
          </a:p>
          <a:p>
            <a:pPr>
              <a:lnSpc>
                <a:spcPct val="100000"/>
              </a:lnSpc>
            </a:pPr>
            <a:endParaRPr lang="en-US" kern="0" dirty="0"/>
          </a:p>
        </p:txBody>
      </p:sp>
      <p:sp>
        <p:nvSpPr>
          <p:cNvPr id="13" name="Content Placeholder 4"/>
          <p:cNvSpPr>
            <a:spLocks noGrp="1"/>
          </p:cNvSpPr>
          <p:nvPr>
            <p:ph idx="1"/>
          </p:nvPr>
        </p:nvSpPr>
        <p:spPr>
          <a:xfrm>
            <a:off x="401639" y="4005947"/>
            <a:ext cx="2519361" cy="1443941"/>
          </a:xfrm>
        </p:spPr>
        <p:txBody>
          <a:bodyPr lIns="0" tIns="0" rIns="0" bIns="0"/>
          <a:lstStyle/>
          <a:p>
            <a:pPr marL="171450" lvl="0" indent="-171450">
              <a:spcBef>
                <a:spcPts val="600"/>
              </a:spcBef>
              <a:buFont typeface="Arial" panose="020B0604020202020204" pitchFamily="34" charset="0"/>
              <a:buChar char="•"/>
            </a:pPr>
            <a:r>
              <a:rPr lang="en-US" dirty="0" smtClean="0"/>
              <a:t>Management proposes setting the limit at zero, setting a strong</a:t>
            </a:r>
            <a:r>
              <a:rPr lang="en-US" dirty="0" smtClean="0">
                <a:ea typeface="ＭＳ Ｐゴシック" pitchFamily="-112" charset="-128"/>
                <a:cs typeface="ＭＳ Ｐゴシック" pitchFamily="-112" charset="-128"/>
              </a:rPr>
              <a:t> </a:t>
            </a:r>
            <a:r>
              <a:rPr lang="en-US" dirty="0">
                <a:ea typeface="ＭＳ Ｐゴシック" pitchFamily="-112" charset="-128"/>
                <a:cs typeface="ＭＳ Ｐゴシック" pitchFamily="-112" charset="-128"/>
              </a:rPr>
              <a:t>“tone-from-top</a:t>
            </a:r>
            <a:r>
              <a:rPr lang="en-US" dirty="0" smtClean="0">
                <a:ea typeface="ＭＳ Ｐゴシック" pitchFamily="-112" charset="-128"/>
                <a:cs typeface="ＭＳ Ｐゴシック" pitchFamily="-112" charset="-128"/>
              </a:rPr>
              <a:t>” that MRIAs are unacceptable and must be remediated as soon as possible</a:t>
            </a:r>
            <a:endParaRPr lang="en-US" dirty="0">
              <a:solidFill>
                <a:schemeClr val="tx1"/>
              </a:solidFill>
              <a:latin typeface="Arial" charset="0"/>
              <a:ea typeface="ＭＳ Ｐゴシック" pitchFamily="-112" charset="-128"/>
              <a:cs typeface="ＭＳ Ｐゴシック" pitchFamily="-112" charset="-128"/>
            </a:endParaRPr>
          </a:p>
          <a:p>
            <a:pPr marL="0" indent="0">
              <a:spcBef>
                <a:spcPts val="600"/>
              </a:spcBef>
            </a:pPr>
            <a:endParaRPr lang="en-US" dirty="0"/>
          </a:p>
        </p:txBody>
      </p:sp>
      <p:grpSp>
        <p:nvGrpSpPr>
          <p:cNvPr id="14" name="Group 13"/>
          <p:cNvGrpSpPr/>
          <p:nvPr/>
        </p:nvGrpSpPr>
        <p:grpSpPr>
          <a:xfrm>
            <a:off x="403281" y="95996"/>
            <a:ext cx="3012474" cy="189008"/>
            <a:chOff x="403281" y="164517"/>
            <a:chExt cx="3012474" cy="189008"/>
          </a:xfrm>
        </p:grpSpPr>
        <p:sp>
          <p:nvSpPr>
            <p:cNvPr id="15" name="Text Box 75"/>
            <p:cNvSpPr txBox="1">
              <a:spLocks noChangeArrowheads="1"/>
            </p:cNvSpPr>
            <p:nvPr/>
          </p:nvSpPr>
          <p:spPr bwMode="gray">
            <a:xfrm>
              <a:off x="636148" y="166688"/>
              <a:ext cx="27796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Compliance and reputational risk: MRIAs</a:t>
              </a:r>
              <a:endParaRPr lang="en-US" sz="1200" dirty="0">
                <a:solidFill>
                  <a:schemeClr val="bg1">
                    <a:lumMod val="50000"/>
                  </a:schemeClr>
                </a:solidFill>
              </a:endParaRPr>
            </a:p>
          </p:txBody>
        </p:sp>
        <p:sp>
          <p:nvSpPr>
            <p:cNvPr id="16" name="Oval 1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7"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105</a:t>
            </a:fld>
            <a:endParaRPr lang="en-US" dirty="0"/>
          </a:p>
        </p:txBody>
      </p:sp>
    </p:spTree>
    <p:extLst>
      <p:ext uri="{BB962C8B-B14F-4D97-AF65-F5344CB8AC3E}">
        <p14:creationId xmlns:p14="http://schemas.microsoft.com/office/powerpoint/2010/main" val="20956359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764403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170" name="think-cell Slide" r:id="rId17" imgW="360" imgH="360" progId="TCLayout.ActiveDocument.1">
                  <p:embed/>
                </p:oleObj>
              </mc:Choice>
              <mc:Fallback>
                <p:oleObj name="think-cell Slide" r:id="rId17" imgW="360" imgH="36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6" name="Title 5"/>
          <p:cNvSpPr>
            <a:spLocks noGrp="1"/>
          </p:cNvSpPr>
          <p:nvPr>
            <p:ph type="title"/>
          </p:nvPr>
        </p:nvSpPr>
        <p:spPr/>
        <p:txBody>
          <a:bodyPr/>
          <a:lstStyle/>
          <a:p>
            <a:r>
              <a:rPr lang="en-US" dirty="0" smtClean="0"/>
              <a:t>Calibration: </a:t>
            </a:r>
            <a:r>
              <a:rPr lang="en-US" b="0" dirty="0" smtClean="0"/>
              <a:t>Serviced </a:t>
            </a:r>
            <a:r>
              <a:rPr lang="en-US" b="0" dirty="0"/>
              <a:t>for others monthly net charge-off rate</a:t>
            </a:r>
          </a:p>
        </p:txBody>
      </p:sp>
      <p:grpSp>
        <p:nvGrpSpPr>
          <p:cNvPr id="8" name="Group 7"/>
          <p:cNvGrpSpPr/>
          <p:nvPr/>
        </p:nvGrpSpPr>
        <p:grpSpPr>
          <a:xfrm>
            <a:off x="403281" y="95996"/>
            <a:ext cx="4532121" cy="189008"/>
            <a:chOff x="403281" y="164517"/>
            <a:chExt cx="4532121" cy="189008"/>
          </a:xfrm>
        </p:grpSpPr>
        <p:sp>
          <p:nvSpPr>
            <p:cNvPr id="9" name="Text Box 75"/>
            <p:cNvSpPr txBox="1">
              <a:spLocks noChangeArrowheads="1"/>
            </p:cNvSpPr>
            <p:nvPr/>
          </p:nvSpPr>
          <p:spPr bwMode="gray">
            <a:xfrm>
              <a:off x="636148" y="166688"/>
              <a:ext cx="429925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Compliance and reputational risk: Serviced for others NCO rate</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5263248" y="1420588"/>
            <a:ext cx="4065926"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13" name="Content Placeholder 4"/>
          <p:cNvSpPr txBox="1">
            <a:spLocks/>
          </p:cNvSpPr>
          <p:nvPr/>
        </p:nvSpPr>
        <p:spPr>
          <a:xfrm>
            <a:off x="5263247" y="1957388"/>
            <a:ext cx="3770853" cy="393046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Aft>
                <a:spcPts val="600"/>
              </a:spcAft>
              <a:buFont typeface="Arial" panose="020B0604020202020204" pitchFamily="34" charset="0"/>
              <a:buChar char="•"/>
              <a:defRPr/>
            </a:pPr>
            <a:r>
              <a:rPr lang="en-US" sz="1200" dirty="0" smtClean="0"/>
              <a:t>The serviced </a:t>
            </a:r>
            <a:r>
              <a:rPr lang="en-US" sz="1200" dirty="0"/>
              <a:t>for others monthly net charge-off </a:t>
            </a:r>
            <a:r>
              <a:rPr lang="en-US" sz="1200" dirty="0" smtClean="0"/>
              <a:t>rate is constructed to include only other portfolios that expose SCUSA to reputational risk (currently RBS and BANA)</a:t>
            </a:r>
            <a:endParaRPr lang="en-US" sz="1200" dirty="0"/>
          </a:p>
          <a:p>
            <a:pPr marL="171450" lvl="1" indent="-171450" defTabSz="457200">
              <a:lnSpc>
                <a:spcPct val="100000"/>
              </a:lnSpc>
              <a:spcAft>
                <a:spcPts val="600"/>
              </a:spcAft>
              <a:buFont typeface="Arial" panose="020B0604020202020204" pitchFamily="34" charset="0"/>
              <a:buChar char="•"/>
              <a:defRPr/>
            </a:pPr>
            <a:r>
              <a:rPr lang="en-US" sz="1200" dirty="0" smtClean="0"/>
              <a:t>The </a:t>
            </a:r>
            <a:r>
              <a:rPr lang="en-US" sz="1200" dirty="0"/>
              <a:t>most recent 3 </a:t>
            </a:r>
            <a:r>
              <a:rPr lang="en-US" sz="1200" dirty="0" smtClean="0"/>
              <a:t>month’s 12-month trailing average net charge-off </a:t>
            </a:r>
            <a:r>
              <a:rPr lang="en-US" sz="1200" dirty="0"/>
              <a:t>rates </a:t>
            </a:r>
            <a:r>
              <a:rPr lang="en-US" sz="1200" dirty="0" smtClean="0"/>
              <a:t>were 0.63-0.68%</a:t>
            </a:r>
          </a:p>
          <a:p>
            <a:pPr marL="171450" lvl="1" indent="-171450" defTabSz="457200">
              <a:lnSpc>
                <a:spcPct val="100000"/>
              </a:lnSpc>
              <a:spcAft>
                <a:spcPts val="600"/>
              </a:spcAft>
              <a:buFont typeface="Arial" panose="020B0604020202020204" pitchFamily="34" charset="0"/>
              <a:buChar char="•"/>
              <a:defRPr/>
            </a:pPr>
            <a:r>
              <a:rPr lang="en-US" sz="1200" dirty="0" smtClean="0"/>
              <a:t>Assuming the current time represents normal conditions and a ~2-3X</a:t>
            </a:r>
            <a:r>
              <a:rPr lang="en-US" sz="1200" baseline="30000" dirty="0" smtClean="0"/>
              <a:t>2</a:t>
            </a:r>
            <a:r>
              <a:rPr lang="en-US" sz="1200" dirty="0" smtClean="0"/>
              <a:t> </a:t>
            </a:r>
            <a:r>
              <a:rPr lang="en-US" sz="1200" dirty="0"/>
              <a:t>stress-to-base </a:t>
            </a:r>
            <a:r>
              <a:rPr lang="en-US" sz="1200" dirty="0" smtClean="0"/>
              <a:t>multiplier, management has set the amber trigger at 1.5% and red limit at 2%</a:t>
            </a:r>
            <a:endParaRPr lang="en-US" sz="1200" dirty="0">
              <a:solidFill>
                <a:schemeClr val="tx1"/>
              </a:solidFill>
              <a:ea typeface="Arial Unicode MS" pitchFamily="34" charset="-128"/>
              <a:cs typeface="Arial" charset="0"/>
            </a:endParaRPr>
          </a:p>
        </p:txBody>
      </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2771293318"/>
              </p:ext>
            </p:extLst>
          </p:nvPr>
        </p:nvGraphicFramePr>
        <p:xfrm>
          <a:off x="304800" y="1981200"/>
          <a:ext cx="3590857" cy="3781335"/>
        </p:xfrm>
        <a:graphic>
          <a:graphicData uri="http://schemas.openxmlformats.org/presentationml/2006/ole">
            <mc:AlternateContent xmlns:mc="http://schemas.openxmlformats.org/markup-compatibility/2006">
              <mc:Choice xmlns:v="urn:schemas-microsoft-com:vml" Requires="v">
                <p:oleObj spid="_x0000_s249171" name="Chart" r:id="rId19" imgW="3590857" imgH="3781335" progId="MSGraph.Chart.8">
                  <p:embed followColorScheme="full"/>
                </p:oleObj>
              </mc:Choice>
              <mc:Fallback>
                <p:oleObj name="Chart" r:id="rId19" imgW="3590857" imgH="3781335" progId="MSGraph.Chart.8">
                  <p:embed followColorScheme="full"/>
                  <p:pic>
                    <p:nvPicPr>
                      <p:cNvPr id="0" name=""/>
                      <p:cNvPicPr/>
                      <p:nvPr/>
                    </p:nvPicPr>
                    <p:blipFill>
                      <a:blip r:embed="rId20"/>
                      <a:stretch>
                        <a:fillRect/>
                      </a:stretch>
                    </p:blipFill>
                    <p:spPr>
                      <a:xfrm>
                        <a:off x="304800" y="1981200"/>
                        <a:ext cx="3590857" cy="3781335"/>
                      </a:xfrm>
                      <a:prstGeom prst="rect">
                        <a:avLst/>
                      </a:prstGeom>
                    </p:spPr>
                  </p:pic>
                </p:oleObj>
              </mc:Fallback>
            </mc:AlternateContent>
          </a:graphicData>
        </a:graphic>
      </p:graphicFrame>
      <p:sp>
        <p:nvSpPr>
          <p:cNvPr id="25" name="Text Placeholder 19"/>
          <p:cNvSpPr>
            <a:spLocks noGrp="1"/>
          </p:cNvSpPr>
          <p:nvPr>
            <p:custDataLst>
              <p:tags r:id="rId5"/>
            </p:custDataLst>
          </p:nvPr>
        </p:nvSpPr>
        <p:spPr bwMode="auto">
          <a:xfrm>
            <a:off x="1787525" y="56229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55CF9B4-E8E3-4B3C-9F5E-70765845A088}" type="datetime'''''''''''''S''e''''''''''''''''''''p'''''' ''''’1''4'''''''''">
              <a:rPr lang="en-US" sz="1000" smtClean="0">
                <a:solidFill>
                  <a:schemeClr val="tx1"/>
                </a:solidFill>
                <a:latin typeface="Arial"/>
                <a:ea typeface="ＭＳ Ｐゴシック"/>
                <a:sym typeface="Arial"/>
              </a:rPr>
              <a:pPr marL="0" indent="0" algn="ctr">
                <a:lnSpc>
                  <a:spcPct val="100000"/>
                </a:lnSpc>
                <a:spcBef>
                  <a:spcPct val="0"/>
                </a:spcBef>
              </a:pPr>
              <a:t>Sep ’14</a:t>
            </a:fld>
            <a:endParaRPr lang="en-US" sz="1000" dirty="0">
              <a:solidFill>
                <a:schemeClr val="tx1"/>
              </a:solidFill>
              <a:latin typeface="Arial"/>
              <a:ea typeface="ＭＳ Ｐゴシック"/>
              <a:sym typeface="Arial"/>
            </a:endParaRPr>
          </a:p>
        </p:txBody>
      </p:sp>
      <p:sp>
        <p:nvSpPr>
          <p:cNvPr id="19" name="Text Placeholder 9"/>
          <p:cNvSpPr>
            <a:spLocks noGrp="1"/>
          </p:cNvSpPr>
          <p:nvPr>
            <p:custDataLst>
              <p:tags r:id="rId6"/>
            </p:custDataLst>
          </p:nvPr>
        </p:nvSpPr>
        <p:spPr bwMode="auto">
          <a:xfrm>
            <a:off x="769938" y="56229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0A1AA2B-75E7-4565-B3FC-BC05CFDEF237}" type="datetime'M''''''''''ar'''''''''''''' ''’''''''''''''1''''''''4'''''''">
              <a:rPr lang="en-US" sz="1000">
                <a:solidFill>
                  <a:schemeClr val="tx1"/>
                </a:solidFill>
              </a:rPr>
              <a:pPr/>
              <a:t>Mar ’14</a:t>
            </a:fld>
            <a:endParaRPr lang="en-US" sz="1000" dirty="0">
              <a:solidFill>
                <a:schemeClr val="tx1"/>
              </a:solidFill>
              <a:sym typeface="+mn-lt"/>
            </a:endParaRPr>
          </a:p>
        </p:txBody>
      </p:sp>
      <p:sp>
        <p:nvSpPr>
          <p:cNvPr id="22" name="Text Placeholder 16"/>
          <p:cNvSpPr>
            <a:spLocks noGrp="1"/>
          </p:cNvSpPr>
          <p:nvPr>
            <p:custDataLst>
              <p:tags r:id="rId7"/>
            </p:custDataLst>
          </p:nvPr>
        </p:nvSpPr>
        <p:spPr bwMode="auto">
          <a:xfrm>
            <a:off x="1292225" y="56229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5A648C2-90ED-4F71-AC08-23159C4CAE55}" type="datetime'''''J''''''''''''''''''''''u''''''n'' ''''''’1''''''4'''">
              <a:rPr lang="en-US" sz="1000" smtClean="0">
                <a:solidFill>
                  <a:schemeClr val="tx1"/>
                </a:solidFill>
              </a:rPr>
              <a:pPr/>
              <a:t>Jun ’14</a:t>
            </a:fld>
            <a:endParaRPr lang="en-US" sz="1000" dirty="0">
              <a:solidFill>
                <a:schemeClr val="tx1"/>
              </a:solidFill>
              <a:latin typeface="Arial"/>
              <a:ea typeface="ＭＳ Ｐゴシック"/>
              <a:sym typeface="Arial"/>
            </a:endParaRPr>
          </a:p>
        </p:txBody>
      </p:sp>
      <p:sp>
        <p:nvSpPr>
          <p:cNvPr id="27" name="Text Placeholder 21"/>
          <p:cNvSpPr>
            <a:spLocks noGrp="1"/>
          </p:cNvSpPr>
          <p:nvPr>
            <p:custDataLst>
              <p:tags r:id="rId8"/>
            </p:custDataLst>
          </p:nvPr>
        </p:nvSpPr>
        <p:spPr bwMode="auto">
          <a:xfrm>
            <a:off x="2241550" y="5622925"/>
            <a:ext cx="127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endParaRPr lang="en-US" sz="1000" dirty="0" smtClean="0">
              <a:solidFill>
                <a:schemeClr val="tx1"/>
              </a:solidFill>
              <a:latin typeface="Arial"/>
              <a:ea typeface="ＭＳ Ｐゴシック"/>
              <a:sym typeface="Arial"/>
            </a:endParaRPr>
          </a:p>
          <a:p>
            <a:pPr marL="0" indent="0" algn="ctr">
              <a:lnSpc>
                <a:spcPct val="100000"/>
              </a:lnSpc>
              <a:spcBef>
                <a:spcPct val="0"/>
              </a:spcBef>
            </a:pPr>
            <a:endParaRPr lang="en-US" sz="1000" dirty="0">
              <a:latin typeface="Arial"/>
              <a:ea typeface="ＭＳ Ｐゴシック"/>
              <a:sym typeface="Arial"/>
            </a:endParaRPr>
          </a:p>
        </p:txBody>
      </p:sp>
      <p:sp>
        <p:nvSpPr>
          <p:cNvPr id="28" name="Text Placeholder 22"/>
          <p:cNvSpPr>
            <a:spLocks noGrp="1"/>
          </p:cNvSpPr>
          <p:nvPr>
            <p:custDataLst>
              <p:tags r:id="rId9"/>
            </p:custDataLst>
          </p:nvPr>
        </p:nvSpPr>
        <p:spPr bwMode="auto">
          <a:xfrm>
            <a:off x="2300288" y="56229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89C37E9-0E30-4408-85A0-A46A5C981A5B}" type="datetime'''''''''''D''''''e''''''c'''' ''''''’''''1''''''4'''''''">
              <a:rPr lang="en-US" sz="1000">
                <a:solidFill>
                  <a:schemeClr val="tx1"/>
                </a:solidFill>
                <a:latin typeface="Arial"/>
                <a:ea typeface="ＭＳ Ｐゴシック"/>
                <a:sym typeface="Arial"/>
              </a:rPr>
              <a:pPr marL="0" indent="0" algn="ctr">
                <a:lnSpc>
                  <a:spcPct val="100000"/>
                </a:lnSpc>
                <a:spcBef>
                  <a:spcPct val="0"/>
                </a:spcBef>
              </a:pPr>
              <a:t>Dec ’14</a:t>
            </a:fld>
            <a:endParaRPr lang="en-US" sz="1000" dirty="0">
              <a:solidFill>
                <a:schemeClr val="tx1"/>
              </a:solidFill>
              <a:latin typeface="Arial"/>
              <a:ea typeface="ＭＳ Ｐゴシック"/>
              <a:sym typeface="Arial"/>
            </a:endParaRPr>
          </a:p>
        </p:txBody>
      </p:sp>
      <p:sp>
        <p:nvSpPr>
          <p:cNvPr id="31" name="Text Placeholder 25"/>
          <p:cNvSpPr>
            <a:spLocks noGrp="1"/>
          </p:cNvSpPr>
          <p:nvPr>
            <p:custDataLst>
              <p:tags r:id="rId10"/>
            </p:custDataLst>
          </p:nvPr>
        </p:nvSpPr>
        <p:spPr bwMode="auto">
          <a:xfrm>
            <a:off x="2817813" y="56229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F2B06A9-2102-456C-AAB8-7DCA47C1D8EC}" type="datetime'''''Mar ''''''''''’''''''''''1''''''''5'''''''''''''''''''''''">
              <a:rPr lang="en-US" sz="1000" smtClean="0">
                <a:solidFill>
                  <a:schemeClr val="tx1"/>
                </a:solidFill>
                <a:latin typeface="Arial"/>
                <a:ea typeface="ＭＳ Ｐゴシック"/>
                <a:sym typeface="Arial"/>
              </a:rPr>
              <a:pPr marL="0" indent="0" algn="ctr">
                <a:lnSpc>
                  <a:spcPct val="100000"/>
                </a:lnSpc>
                <a:spcBef>
                  <a:spcPct val="0"/>
                </a:spcBef>
              </a:pPr>
              <a:t>Mar ’15</a:t>
            </a:fld>
            <a:endParaRPr lang="en-US" sz="1000" dirty="0">
              <a:solidFill>
                <a:schemeClr val="tx1"/>
              </a:solidFill>
              <a:latin typeface="Arial"/>
              <a:ea typeface="ＭＳ Ｐゴシック"/>
              <a:sym typeface="Arial"/>
            </a:endParaRPr>
          </a:p>
        </p:txBody>
      </p:sp>
      <p:sp>
        <p:nvSpPr>
          <p:cNvPr id="23" name="Text Placeholder 17"/>
          <p:cNvSpPr>
            <a:spLocks noGrp="1"/>
          </p:cNvSpPr>
          <p:nvPr>
            <p:custDataLst>
              <p:tags r:id="rId11"/>
            </p:custDataLst>
          </p:nvPr>
        </p:nvSpPr>
        <p:spPr bwMode="auto">
          <a:xfrm>
            <a:off x="1565275" y="5622925"/>
            <a:ext cx="127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endParaRPr lang="en-US" sz="1000" dirty="0" smtClean="0">
              <a:solidFill>
                <a:schemeClr val="tx1"/>
              </a:solidFill>
            </a:endParaRPr>
          </a:p>
          <a:p>
            <a:pPr marL="0" indent="0" algn="ctr">
              <a:lnSpc>
                <a:spcPct val="100000"/>
              </a:lnSpc>
              <a:spcBef>
                <a:spcPct val="0"/>
              </a:spcBef>
            </a:pPr>
            <a:endParaRPr lang="en-US" sz="1000" dirty="0">
              <a:latin typeface="Arial"/>
              <a:ea typeface="ＭＳ Ｐゴシック"/>
              <a:sym typeface="Arial"/>
            </a:endParaRPr>
          </a:p>
        </p:txBody>
      </p:sp>
      <p:sp>
        <p:nvSpPr>
          <p:cNvPr id="34" name="Text Placeholder 28"/>
          <p:cNvSpPr>
            <a:spLocks noGrp="1"/>
          </p:cNvSpPr>
          <p:nvPr>
            <p:custDataLst>
              <p:tags r:id="rId12"/>
            </p:custDataLst>
          </p:nvPr>
        </p:nvSpPr>
        <p:spPr bwMode="auto">
          <a:xfrm>
            <a:off x="3330575" y="56229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43138A-5FFD-4A89-9A16-B85FD3FAB859}" type="datetime'J''u''''''''n ''''''''''''’''1''''''''''''''5'''''''''''''''">
              <a:rPr lang="en-US" sz="1000">
                <a:solidFill>
                  <a:schemeClr val="tx1"/>
                </a:solidFill>
                <a:latin typeface="Arial"/>
                <a:ea typeface="ＭＳ Ｐゴシック"/>
                <a:sym typeface="Arial"/>
              </a:rPr>
              <a:pPr marL="0" indent="0" algn="ctr">
                <a:lnSpc>
                  <a:spcPct val="100000"/>
                </a:lnSpc>
                <a:spcBef>
                  <a:spcPct val="0"/>
                </a:spcBef>
              </a:pPr>
              <a:t>Jun ’15</a:t>
            </a:fld>
            <a:endParaRPr lang="en-US" sz="1000" dirty="0">
              <a:solidFill>
                <a:schemeClr val="tx1"/>
              </a:solidFill>
              <a:latin typeface="Arial"/>
              <a:ea typeface="ＭＳ Ｐゴシック"/>
              <a:sym typeface="Arial"/>
            </a:endParaRPr>
          </a:p>
        </p:txBody>
      </p:sp>
      <p:sp>
        <p:nvSpPr>
          <p:cNvPr id="36" name="Text Placeholder 30"/>
          <p:cNvSpPr>
            <a:spLocks noGrp="1"/>
          </p:cNvSpPr>
          <p:nvPr>
            <p:custDataLst>
              <p:tags r:id="rId13"/>
            </p:custDataLst>
          </p:nvPr>
        </p:nvSpPr>
        <p:spPr bwMode="auto">
          <a:xfrm>
            <a:off x="3663950" y="56229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D3BECA1-F579-42AB-8066-F39A7EA98B67}" type="datetime'''''''''A''''''''u''''''g'' ''''’15'''''''''''''''">
              <a:rPr lang="en-US" sz="1000">
                <a:solidFill>
                  <a:schemeClr val="tx1"/>
                </a:solidFill>
                <a:latin typeface="Arial"/>
                <a:ea typeface="ＭＳ Ｐゴシック"/>
                <a:sym typeface="Arial"/>
              </a:rPr>
              <a:pPr marL="0" indent="0" algn="ctr">
                <a:lnSpc>
                  <a:spcPct val="100000"/>
                </a:lnSpc>
                <a:spcBef>
                  <a:spcPct val="0"/>
                </a:spcBef>
              </a:pPr>
              <a:t>Aug ’15</a:t>
            </a:fld>
            <a:endParaRPr lang="en-US" sz="1000" dirty="0">
              <a:solidFill>
                <a:schemeClr val="tx1"/>
              </a:solidFill>
              <a:latin typeface="Arial"/>
              <a:ea typeface="ＭＳ Ｐゴシック"/>
              <a:sym typeface="Arial"/>
            </a:endParaRPr>
          </a:p>
        </p:txBody>
      </p:sp>
      <p:sp>
        <p:nvSpPr>
          <p:cNvPr id="24" name="Text Placeholder 18"/>
          <p:cNvSpPr>
            <a:spLocks noGrp="1"/>
          </p:cNvSpPr>
          <p:nvPr>
            <p:custDataLst>
              <p:tags r:id="rId14"/>
            </p:custDataLst>
          </p:nvPr>
        </p:nvSpPr>
        <p:spPr bwMode="auto">
          <a:xfrm>
            <a:off x="1727200" y="5622925"/>
            <a:ext cx="127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endParaRPr lang="en-US" sz="1000" dirty="0" smtClean="0">
              <a:solidFill>
                <a:schemeClr val="tx1"/>
              </a:solidFill>
              <a:latin typeface="Arial"/>
              <a:ea typeface="ＭＳ Ｐゴシック"/>
              <a:sym typeface="Arial"/>
            </a:endParaRPr>
          </a:p>
          <a:p>
            <a:pPr marL="0" indent="0" algn="ctr">
              <a:lnSpc>
                <a:spcPct val="100000"/>
              </a:lnSpc>
              <a:spcBef>
                <a:spcPct val="0"/>
              </a:spcBef>
            </a:pPr>
            <a:endParaRPr lang="en-US" sz="1000" dirty="0">
              <a:latin typeface="Arial"/>
              <a:ea typeface="ＭＳ Ｐゴシック"/>
              <a:sym typeface="Arial"/>
            </a:endParaRPr>
          </a:p>
        </p:txBody>
      </p:sp>
      <p:sp>
        <p:nvSpPr>
          <p:cNvPr id="127" name="TextBox 126"/>
          <p:cNvSpPr txBox="1"/>
          <p:nvPr/>
        </p:nvSpPr>
        <p:spPr>
          <a:xfrm>
            <a:off x="398463" y="1420588"/>
            <a:ext cx="4160430"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SCUSA servicing for others net charge-off rate</a:t>
            </a:r>
            <a:r>
              <a:rPr lang="en-US" sz="1200" b="1" baseline="30000" dirty="0" smtClean="0">
                <a:solidFill>
                  <a:schemeClr val="accent1"/>
                </a:solidFill>
              </a:rPr>
              <a:t>1</a:t>
            </a:r>
          </a:p>
          <a:p>
            <a:pPr algn="l">
              <a:lnSpc>
                <a:spcPct val="100000"/>
              </a:lnSpc>
              <a:spcBef>
                <a:spcPts val="0"/>
              </a:spcBef>
              <a:spcAft>
                <a:spcPts val="0"/>
              </a:spcAft>
            </a:pPr>
            <a:r>
              <a:rPr lang="en-US" sz="1200" dirty="0">
                <a:solidFill>
                  <a:schemeClr val="accent1"/>
                </a:solidFill>
              </a:rPr>
              <a:t>% 12-month trailing average</a:t>
            </a:r>
            <a:r>
              <a:rPr lang="en-US" sz="1200" dirty="0" smtClean="0">
                <a:solidFill>
                  <a:schemeClr val="accent1"/>
                </a:solidFill>
              </a:rPr>
              <a:t>, March 2014–August 2015</a:t>
            </a:r>
          </a:p>
        </p:txBody>
      </p:sp>
      <p:sp>
        <p:nvSpPr>
          <p:cNvPr id="128" name="Footnote"/>
          <p:cNvSpPr/>
          <p:nvPr/>
        </p:nvSpPr>
        <p:spPr bwMode="auto">
          <a:xfrm>
            <a:off x="406873" y="6270010"/>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lvl="1" indent="-119063" algn="l">
              <a:lnSpc>
                <a:spcPct val="100000"/>
              </a:lnSpc>
              <a:buFontTx/>
              <a:buAutoNum type="arabicPeriod"/>
            </a:pPr>
            <a:r>
              <a:rPr lang="en-US" sz="800" dirty="0" smtClean="0">
                <a:solidFill>
                  <a:srgbClr val="FFFFFF"/>
                </a:solidFill>
                <a:latin typeface="Arial"/>
                <a:sym typeface="Arial"/>
              </a:rPr>
              <a:t>Servicing for others portfolio contains RBS and BANA</a:t>
            </a:r>
          </a:p>
          <a:p>
            <a:pPr marL="119063" lvl="1" indent="-119063" algn="l">
              <a:lnSpc>
                <a:spcPct val="100000"/>
              </a:lnSpc>
              <a:buFontTx/>
              <a:buAutoNum type="arabicPeriod"/>
            </a:pPr>
            <a:r>
              <a:rPr lang="en-US" sz="800" dirty="0" smtClean="0">
                <a:solidFill>
                  <a:schemeClr val="bg1"/>
                </a:solidFill>
              </a:rPr>
              <a:t>Appropriate as service </a:t>
            </a:r>
            <a:r>
              <a:rPr lang="en-US" sz="800" dirty="0">
                <a:solidFill>
                  <a:schemeClr val="bg1"/>
                </a:solidFill>
              </a:rPr>
              <a:t>for others is </a:t>
            </a:r>
            <a:r>
              <a:rPr lang="en-US" sz="800" dirty="0" smtClean="0">
                <a:solidFill>
                  <a:schemeClr val="bg1"/>
                </a:solidFill>
              </a:rPr>
              <a:t>primarily, though not purely, </a:t>
            </a:r>
            <a:r>
              <a:rPr lang="en-US" sz="800" dirty="0">
                <a:solidFill>
                  <a:schemeClr val="bg1"/>
                </a:solidFill>
              </a:rPr>
              <a:t>prime </a:t>
            </a:r>
            <a:r>
              <a:rPr lang="en-US" sz="800" dirty="0" smtClean="0">
                <a:solidFill>
                  <a:schemeClr val="bg1"/>
                </a:solidFill>
              </a:rPr>
              <a:t>(both </a:t>
            </a:r>
            <a:r>
              <a:rPr lang="en-US" sz="800" dirty="0">
                <a:solidFill>
                  <a:schemeClr val="bg1"/>
                </a:solidFill>
              </a:rPr>
              <a:t>BANA and RBS SFO includes some </a:t>
            </a:r>
            <a:r>
              <a:rPr lang="en-US" sz="800" dirty="0" smtClean="0">
                <a:solidFill>
                  <a:schemeClr val="bg1"/>
                </a:solidFill>
              </a:rPr>
              <a:t>non-prime)</a:t>
            </a:r>
            <a:endParaRPr lang="en-US" sz="800" dirty="0" smtClean="0">
              <a:solidFill>
                <a:srgbClr val="FFFFFF"/>
              </a:solidFill>
              <a:latin typeface="Arial"/>
              <a:sym typeface="Arial"/>
            </a:endParaRPr>
          </a:p>
        </p:txBody>
      </p:sp>
      <p:cxnSp>
        <p:nvCxnSpPr>
          <p:cNvPr id="129" name="Straight Connector 128"/>
          <p:cNvCxnSpPr/>
          <p:nvPr/>
        </p:nvCxnSpPr>
        <p:spPr bwMode="auto">
          <a:xfrm flipH="1" flipV="1">
            <a:off x="924313" y="3065896"/>
            <a:ext cx="2582160" cy="7556"/>
          </a:xfrm>
          <a:prstGeom prst="line">
            <a:avLst/>
          </a:prstGeom>
          <a:solidFill>
            <a:schemeClr val="accent1"/>
          </a:solidFill>
          <a:ln w="9525" cap="flat" cmpd="sng" algn="ctr">
            <a:solidFill>
              <a:srgbClr val="FFC000"/>
            </a:solidFill>
            <a:prstDash val="dash"/>
            <a:round/>
            <a:headEnd type="none" w="med" len="med"/>
            <a:tailEnd type="none" w="med" len="med"/>
          </a:ln>
          <a:effectLst/>
        </p:spPr>
      </p:cxnSp>
      <p:cxnSp>
        <p:nvCxnSpPr>
          <p:cNvPr id="130" name="Straight Connector 129"/>
          <p:cNvCxnSpPr/>
          <p:nvPr/>
        </p:nvCxnSpPr>
        <p:spPr bwMode="auto">
          <a:xfrm flipH="1" flipV="1">
            <a:off x="881063" y="2238091"/>
            <a:ext cx="2643723" cy="2002"/>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131" name="TextBox 130"/>
          <p:cNvSpPr txBox="1"/>
          <p:nvPr/>
        </p:nvSpPr>
        <p:spPr>
          <a:xfrm>
            <a:off x="3524250" y="2061583"/>
            <a:ext cx="724878" cy="400110"/>
          </a:xfrm>
          <a:prstGeom prst="rect">
            <a:avLst/>
          </a:prstGeom>
          <a:noFill/>
        </p:spPr>
        <p:txBody>
          <a:bodyPr wrap="none" rtlCol="0">
            <a:spAutoFit/>
          </a:bodyPr>
          <a:lstStyle/>
          <a:p>
            <a:pPr>
              <a:lnSpc>
                <a:spcPct val="100000"/>
              </a:lnSpc>
            </a:pPr>
            <a:r>
              <a:rPr lang="en-US" b="1" dirty="0" smtClean="0">
                <a:solidFill>
                  <a:schemeClr val="accent1"/>
                </a:solidFill>
              </a:rPr>
              <a:t>Red limit</a:t>
            </a:r>
          </a:p>
          <a:p>
            <a:pPr>
              <a:lnSpc>
                <a:spcPct val="100000"/>
              </a:lnSpc>
            </a:pPr>
            <a:r>
              <a:rPr lang="en-US" b="1" dirty="0" smtClean="0">
                <a:solidFill>
                  <a:schemeClr val="accent1"/>
                </a:solidFill>
              </a:rPr>
              <a:t>2%</a:t>
            </a:r>
            <a:endParaRPr lang="en-US" b="1" dirty="0">
              <a:solidFill>
                <a:schemeClr val="accent1"/>
              </a:solidFill>
            </a:endParaRPr>
          </a:p>
        </p:txBody>
      </p:sp>
      <p:sp>
        <p:nvSpPr>
          <p:cNvPr id="132" name="TextBox 131"/>
          <p:cNvSpPr txBox="1"/>
          <p:nvPr/>
        </p:nvSpPr>
        <p:spPr>
          <a:xfrm>
            <a:off x="3421063" y="2887385"/>
            <a:ext cx="1031051" cy="400110"/>
          </a:xfrm>
          <a:prstGeom prst="rect">
            <a:avLst/>
          </a:prstGeom>
          <a:noFill/>
        </p:spPr>
        <p:txBody>
          <a:bodyPr wrap="none" rtlCol="0">
            <a:spAutoFit/>
          </a:bodyPr>
          <a:lstStyle/>
          <a:p>
            <a:pPr>
              <a:lnSpc>
                <a:spcPct val="100000"/>
              </a:lnSpc>
            </a:pPr>
            <a:r>
              <a:rPr lang="en-US" b="1" dirty="0" smtClean="0">
                <a:solidFill>
                  <a:srgbClr val="FFC000"/>
                </a:solidFill>
              </a:rPr>
              <a:t>Amber trigger</a:t>
            </a:r>
          </a:p>
          <a:p>
            <a:pPr>
              <a:lnSpc>
                <a:spcPct val="100000"/>
              </a:lnSpc>
            </a:pPr>
            <a:r>
              <a:rPr lang="en-US" b="1" dirty="0" smtClean="0">
                <a:solidFill>
                  <a:srgbClr val="FFC000"/>
                </a:solidFill>
              </a:rPr>
              <a:t>1.5%</a:t>
            </a:r>
            <a:endParaRPr lang="en-US" b="1" dirty="0">
              <a:solidFill>
                <a:srgbClr val="FFC000"/>
              </a:solidFill>
            </a:endParaRPr>
          </a:p>
        </p:txBody>
      </p:sp>
      <p:sp>
        <p:nvSpPr>
          <p:cNvPr id="3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106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0332702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Compliance and Reputational risk</a:t>
            </a:r>
            <a:endParaRPr lang="en-US" b="0" dirty="0">
              <a:solidFill>
                <a:schemeClr val="accent1"/>
              </a:solidFill>
            </a:endParaRPr>
          </a:p>
        </p:txBody>
      </p:sp>
      <p:sp>
        <p:nvSpPr>
          <p:cNvPr id="8" name="Footnote"/>
          <p:cNvSpPr/>
          <p:nvPr/>
        </p:nvSpPr>
        <p:spPr bwMode="auto">
          <a:xfrm>
            <a:off x="405913" y="6259080"/>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lvl="1" indent="-119063" algn="l">
              <a:lnSpc>
                <a:spcPct val="100000"/>
              </a:lnSpc>
            </a:pPr>
            <a:r>
              <a:rPr lang="en-US" sz="800" dirty="0" smtClean="0">
                <a:solidFill>
                  <a:schemeClr val="bg1"/>
                </a:solidFill>
              </a:rPr>
              <a:t>Note: </a:t>
            </a:r>
            <a:r>
              <a:rPr lang="en-US" sz="800" dirty="0" smtClean="0">
                <a:solidFill>
                  <a:schemeClr val="bg1"/>
                </a:solidFill>
                <a:sym typeface="Arial"/>
              </a:rPr>
              <a:t>all actuals for credit risk are a</a:t>
            </a:r>
            <a:r>
              <a:rPr lang="en-US" sz="800" dirty="0" smtClean="0">
                <a:solidFill>
                  <a:schemeClr val="bg1"/>
                </a:solidFill>
              </a:rPr>
              <a:t>s of July 2015 unless otherwise noted</a:t>
            </a:r>
          </a:p>
          <a:p>
            <a:pPr marL="119063" lvl="1" indent="-119063" algn="l">
              <a:lnSpc>
                <a:spcPct val="100000"/>
              </a:lnSpc>
              <a:buFontTx/>
              <a:buAutoNum type="arabicPeriod"/>
            </a:pPr>
            <a:r>
              <a:rPr lang="en-US" sz="800" dirty="0">
                <a:solidFill>
                  <a:srgbClr val="FFFFFF"/>
                </a:solidFill>
                <a:latin typeface="Arial"/>
                <a:sym typeface="Arial"/>
              </a:rPr>
              <a:t>For those portfolios exposing SCUSA to Reputational risk</a:t>
            </a:r>
          </a:p>
          <a:p>
            <a:pPr marL="119063" lvl="1" indent="-119063" algn="l">
              <a:lnSpc>
                <a:spcPct val="100000"/>
              </a:lnSpc>
              <a:buFontTx/>
              <a:buAutoNum type="arabicPeriod"/>
            </a:pPr>
            <a:r>
              <a:rPr lang="en-US" sz="800" dirty="0">
                <a:solidFill>
                  <a:srgbClr val="FFFFFF"/>
                </a:solidFill>
                <a:latin typeface="Arial"/>
                <a:sym typeface="Arial"/>
              </a:rPr>
              <a:t>As of Q1 2015</a:t>
            </a:r>
          </a:p>
        </p:txBody>
      </p:sp>
      <p:graphicFrame>
        <p:nvGraphicFramePr>
          <p:cNvPr id="5" name="Table 4"/>
          <p:cNvGraphicFramePr>
            <a:graphicFrameLocks noGrp="1"/>
          </p:cNvGraphicFramePr>
          <p:nvPr>
            <p:extLst>
              <p:ext uri="{D42A27DB-BD31-4B8C-83A1-F6EECF244321}">
                <p14:modId xmlns:p14="http://schemas.microsoft.com/office/powerpoint/2010/main" val="3797429088"/>
              </p:ext>
            </p:extLst>
          </p:nvPr>
        </p:nvGraphicFramePr>
        <p:xfrm>
          <a:off x="400050" y="1416750"/>
          <a:ext cx="8823325" cy="144780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2">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1</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2" name="TextBox 11"/>
          <p:cNvSpPr txBox="1"/>
          <p:nvPr/>
        </p:nvSpPr>
        <p:spPr>
          <a:xfrm>
            <a:off x="382163" y="3154109"/>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grpSp>
        <p:nvGrpSpPr>
          <p:cNvPr id="9" name="Group 8"/>
          <p:cNvGrpSpPr/>
          <p:nvPr/>
        </p:nvGrpSpPr>
        <p:grpSpPr>
          <a:xfrm>
            <a:off x="403281" y="95996"/>
            <a:ext cx="3241704" cy="189008"/>
            <a:chOff x="403281" y="164517"/>
            <a:chExt cx="3241704" cy="189008"/>
          </a:xfrm>
        </p:grpSpPr>
        <p:sp>
          <p:nvSpPr>
            <p:cNvPr id="10" name="Text Box 75"/>
            <p:cNvSpPr txBox="1">
              <a:spLocks noChangeArrowheads="1"/>
            </p:cNvSpPr>
            <p:nvPr/>
          </p:nvSpPr>
          <p:spPr bwMode="gray">
            <a:xfrm>
              <a:off x="636148" y="166688"/>
              <a:ext cx="300883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Compliance and reputational risk: 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107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8222602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Appendix</a:t>
            </a:r>
          </a:p>
        </p:txBody>
      </p:sp>
    </p:spTree>
    <p:extLst>
      <p:ext uri="{BB962C8B-B14F-4D97-AF65-F5344CB8AC3E}">
        <p14:creationId xmlns:p14="http://schemas.microsoft.com/office/powerpoint/2010/main" val="857979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6381796"/>
              </p:ext>
            </p:extLst>
          </p:nvPr>
        </p:nvGraphicFramePr>
        <p:xfrm>
          <a:off x="401638" y="1416422"/>
          <a:ext cx="8821737" cy="3888360"/>
        </p:xfrm>
        <a:graphic>
          <a:graphicData uri="http://schemas.openxmlformats.org/drawingml/2006/table">
            <a:tbl>
              <a:tblPr firstRow="1" bandRow="1">
                <a:tableStyleId>{839DD9DD-9E6C-4910-8AC0-68ADFF6A6AFC}</a:tableStyleId>
              </a:tblPr>
              <a:tblGrid>
                <a:gridCol w="982369"/>
                <a:gridCol w="709733"/>
                <a:gridCol w="2181775"/>
                <a:gridCol w="591445"/>
                <a:gridCol w="1057841"/>
                <a:gridCol w="824644"/>
                <a:gridCol w="641014"/>
                <a:gridCol w="1008272"/>
                <a:gridCol w="824644"/>
              </a:tblGrid>
              <a:tr h="136476">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w="9525" cap="flat" cmpd="sng" algn="ctr">
                      <a:solidFill>
                        <a:schemeClr val="bg1"/>
                      </a:solidFill>
                      <a:prstDash val="solid"/>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w="9525" cap="flat" cmpd="sng" algn="ctr">
                      <a:solidFill>
                        <a:schemeClr val="bg1"/>
                      </a:solidFill>
                      <a:prstDash val="solid"/>
                      <a:round/>
                      <a:headEnd type="none" w="med" len="med"/>
                      <a:tailEnd type="none" w="med" len="med"/>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647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nchor="b">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nchor="b">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nchor="b">
                    <a:lnR w="9525" cap="flat" cmpd="sng" algn="ctr">
                      <a:solidFill>
                        <a:schemeClr val="bg1"/>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nchor="b">
                    <a:lnL w="9525" cap="flat" cmpd="sng" algn="ctr">
                      <a:solidFill>
                        <a:schemeClr val="bg1"/>
                      </a:solidFill>
                      <a:prstDash val="solid"/>
                      <a:round/>
                      <a:headEnd type="none" w="med" len="med"/>
                      <a:tailEnd type="none" w="med" len="med"/>
                    </a:lnL>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36000" marR="36000" marT="46800" marB="46800" anchor="b">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nchor="b">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172703">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rgbClr val="FFC000"/>
                          </a:solidFill>
                          <a:latin typeface="+mn-lt"/>
                        </a:rPr>
                        <a:t>12.4%</a:t>
                      </a:r>
                      <a:endParaRPr lang="en-US" sz="1100" b="1" dirty="0">
                        <a:solidFill>
                          <a:srgbClr val="FFC000"/>
                        </a:solidFill>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11.7%</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864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12.2%</a:t>
                      </a: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7" name="Rectangular Callout 16"/>
          <p:cNvSpPr/>
          <p:nvPr/>
        </p:nvSpPr>
        <p:spPr bwMode="auto">
          <a:xfrm>
            <a:off x="5599865" y="5429397"/>
            <a:ext cx="1071964" cy="613953"/>
          </a:xfrm>
          <a:prstGeom prst="wedgeRectCallout">
            <a:avLst>
              <a:gd name="adj1" fmla="val 5572"/>
              <a:gd name="adj2" fmla="val -7770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algn="l" eaLnBrk="0" hangingPunct="0">
              <a:lnSpc>
                <a:spcPct val="100000"/>
              </a:lnSpc>
            </a:pPr>
            <a:r>
              <a:rPr lang="en-US" dirty="0" smtClean="0"/>
              <a:t>Set at internal business-as usual minimum</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8" name="Rectangular Callout 17"/>
          <p:cNvSpPr/>
          <p:nvPr/>
        </p:nvSpPr>
        <p:spPr bwMode="auto">
          <a:xfrm>
            <a:off x="4055154" y="5429397"/>
            <a:ext cx="1251369" cy="613953"/>
          </a:xfrm>
          <a:prstGeom prst="wedgeRectCallout">
            <a:avLst>
              <a:gd name="adj1" fmla="val 38576"/>
              <a:gd name="adj2" fmla="val -77404"/>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marL="0" lvl="1" algn="l">
              <a:lnSpc>
                <a:spcPct val="100000"/>
              </a:lnSpc>
            </a:pPr>
            <a:r>
              <a:rPr lang="en-US" dirty="0" smtClean="0"/>
              <a:t>Set at capital policy’s “use for capital expectations”</a:t>
            </a:r>
            <a:endParaRPr lang="en-US" dirty="0"/>
          </a:p>
        </p:txBody>
      </p:sp>
      <p:sp>
        <p:nvSpPr>
          <p:cNvPr id="19" name="Rectangular Callout 18"/>
          <p:cNvSpPr/>
          <p:nvPr/>
        </p:nvSpPr>
        <p:spPr bwMode="auto">
          <a:xfrm>
            <a:off x="8136833" y="5429398"/>
            <a:ext cx="1086542" cy="613952"/>
          </a:xfrm>
          <a:prstGeom prst="wedgeRectCallout">
            <a:avLst>
              <a:gd name="adj1" fmla="val 3464"/>
              <a:gd name="adj2" fmla="val -75092"/>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algn="l" eaLnBrk="0" hangingPunct="0">
              <a:lnSpc>
                <a:spcPct val="100000"/>
              </a:lnSpc>
            </a:pPr>
            <a:r>
              <a:rPr lang="en-US" dirty="0" smtClean="0"/>
              <a:t>Set at the “well capitalized” PCA level</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0" name="Rectangular Callout 19"/>
          <p:cNvSpPr/>
          <p:nvPr/>
        </p:nvSpPr>
        <p:spPr bwMode="auto">
          <a:xfrm>
            <a:off x="6911266" y="5429397"/>
            <a:ext cx="996245" cy="613953"/>
          </a:xfrm>
          <a:prstGeom prst="wedgeRectCallout">
            <a:avLst>
              <a:gd name="adj1" fmla="val 34094"/>
              <a:gd name="adj2" fmla="val -77405"/>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algn="l" eaLnBrk="0" hangingPunct="0">
              <a:lnSpc>
                <a:spcPct val="100000"/>
              </a:lnSpc>
            </a:pPr>
            <a:r>
              <a:rPr lang="en-US" dirty="0" smtClean="0"/>
              <a:t>Set at internal post-stress minimum</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3" name="Footnote"/>
          <p:cNvSpPr/>
          <p:nvPr/>
        </p:nvSpPr>
        <p:spPr bwMode="auto">
          <a:xfrm>
            <a:off x="401638" y="6258174"/>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119063" lvl="1" indent="-119063" algn="l">
              <a:lnSpc>
                <a:spcPct val="100000"/>
              </a:lnSpc>
            </a:pPr>
            <a:r>
              <a:rPr lang="en-US" sz="800" dirty="0">
                <a:solidFill>
                  <a:schemeClr val="bg1"/>
                </a:solidFill>
              </a:rPr>
              <a:t>Note: all actuals for capital adequacy are </a:t>
            </a:r>
            <a:r>
              <a:rPr lang="en-US" sz="800" dirty="0">
                <a:solidFill>
                  <a:schemeClr val="bg1"/>
                </a:solidFill>
                <a:latin typeface="Arial"/>
                <a:sym typeface="Arial"/>
              </a:rPr>
              <a:t>CCAR 2015 projected minimum over 9Q </a:t>
            </a:r>
            <a:endParaRPr lang="en-US" sz="800" dirty="0" smtClean="0">
              <a:solidFill>
                <a:schemeClr val="bg1"/>
              </a:solidFill>
              <a:latin typeface="Arial"/>
              <a:sym typeface="Arial"/>
            </a:endParaRPr>
          </a:p>
          <a:p>
            <a:pPr marL="119063" lvl="1" indent="-119063"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r>
              <a:rPr lang="en-US" sz="800" dirty="0" smtClean="0">
                <a:solidFill>
                  <a:schemeClr val="bg1"/>
                </a:solidFill>
                <a:latin typeface="Arial"/>
                <a:sym typeface="Arial"/>
              </a:rPr>
              <a:t>Will </a:t>
            </a:r>
            <a:r>
              <a:rPr lang="en-US" sz="800" dirty="0">
                <a:solidFill>
                  <a:schemeClr val="bg1"/>
                </a:solidFill>
                <a:latin typeface="Arial"/>
                <a:sym typeface="Arial"/>
              </a:rPr>
              <a:t>require reporting of fully loaded ratios to Spain</a:t>
            </a:r>
            <a:endParaRPr lang="en-US" sz="800" dirty="0" smtClean="0">
              <a:solidFill>
                <a:schemeClr val="bg1"/>
              </a:solidFill>
              <a:latin typeface="Arial"/>
              <a:sym typeface="Arial"/>
            </a:endParaRPr>
          </a:p>
          <a:p>
            <a:pPr marL="119063" lvl="1" indent="-119063" algn="l">
              <a:lnSpc>
                <a:spcPct val="100000"/>
              </a:lnSpc>
              <a:buFont typeface="+mj-lt"/>
              <a:buAutoNum type="arabicPeriod"/>
            </a:pPr>
            <a:r>
              <a:rPr lang="en-US" sz="800" dirty="0">
                <a:solidFill>
                  <a:schemeClr val="bg1"/>
                </a:solidFill>
                <a:latin typeface="Arial"/>
                <a:sym typeface="Arial"/>
              </a:rPr>
              <a:t>Change 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
        <p:nvSpPr>
          <p:cNvPr id="10" name="Title 1"/>
          <p:cNvSpPr>
            <a:spLocks noGrp="1"/>
          </p:cNvSpPr>
          <p:nvPr>
            <p:ph type="title"/>
          </p:nvPr>
        </p:nvSpPr>
        <p:spPr>
          <a:xfrm>
            <a:off x="400116" y="381006"/>
            <a:ext cx="8802556" cy="733419"/>
          </a:xfrm>
        </p:spPr>
        <p:txBody>
          <a:bodyPr/>
          <a:lstStyle/>
          <a:p>
            <a:r>
              <a:rPr lang="en-US" dirty="0" smtClean="0"/>
              <a:t>Metrics and limits </a:t>
            </a:r>
            <a:r>
              <a:rPr lang="en-US" dirty="0"/>
              <a:t>(</a:t>
            </a:r>
            <a:r>
              <a:rPr lang="en-US" dirty="0" smtClean="0"/>
              <a:t>1/5) </a:t>
            </a:r>
            <a:r>
              <a:rPr lang="en-US" dirty="0"/>
              <a:t/>
            </a:r>
            <a:br>
              <a:rPr lang="en-US" dirty="0"/>
            </a:br>
            <a:r>
              <a:rPr lang="en-US" dirty="0"/>
              <a:t/>
            </a:r>
            <a:br>
              <a:rPr lang="en-US" dirty="0"/>
            </a:br>
            <a:endParaRPr lang="en-US" b="0" dirty="0">
              <a:solidFill>
                <a:srgbClr val="FF0000"/>
              </a:solidFill>
            </a:endParaRPr>
          </a:p>
        </p:txBody>
      </p:sp>
      <p:sp>
        <p:nvSpPr>
          <p:cNvPr id="12" name="Oval 11"/>
          <p:cNvSpPr/>
          <p:nvPr/>
        </p:nvSpPr>
        <p:spPr bwMode="auto">
          <a:xfrm>
            <a:off x="59375" y="350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4" name="Text Box 75"/>
          <p:cNvSpPr txBox="1">
            <a:spLocks noChangeArrowheads="1"/>
          </p:cNvSpPr>
          <p:nvPr/>
        </p:nvSpPr>
        <p:spPr bwMode="gray">
          <a:xfrm>
            <a:off x="407540" y="98167"/>
            <a:ext cx="186108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Metrics and limits summary</a:t>
            </a:r>
          </a:p>
        </p:txBody>
      </p:sp>
      <p:sp>
        <p:nvSpPr>
          <p:cNvPr id="1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10</a:t>
            </a:fld>
            <a:endParaRPr lang="en-US" dirty="0"/>
          </a:p>
        </p:txBody>
      </p:sp>
      <p:sp>
        <p:nvSpPr>
          <p:cNvPr id="16" name="TextBox 15"/>
          <p:cNvSpPr txBox="1"/>
          <p:nvPr/>
        </p:nvSpPr>
        <p:spPr>
          <a:xfrm>
            <a:off x="388115" y="5573476"/>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12140705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Qualitative statements</a:t>
            </a:r>
          </a:p>
        </p:txBody>
      </p:sp>
      <p:sp>
        <p:nvSpPr>
          <p:cNvPr id="3" name="Text Placeholder 2"/>
          <p:cNvSpPr>
            <a:spLocks noGrp="1"/>
          </p:cNvSpPr>
          <p:nvPr>
            <p:ph type="body" idx="1"/>
          </p:nvPr>
        </p:nvSpPr>
        <p:spPr/>
        <p:txBody>
          <a:bodyPr/>
          <a:lstStyle/>
          <a:p>
            <a:r>
              <a:rPr lang="en-GB" dirty="0" smtClean="0"/>
              <a:t>1</a:t>
            </a:r>
            <a:endParaRPr lang="en-GB" dirty="0"/>
          </a:p>
        </p:txBody>
      </p:sp>
    </p:spTree>
    <p:extLst>
      <p:ext uri="{BB962C8B-B14F-4D97-AF65-F5344CB8AC3E}">
        <p14:creationId xmlns:p14="http://schemas.microsoft.com/office/powerpoint/2010/main" val="278971401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3234278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002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Capital adequacy</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875682464"/>
              </p:ext>
            </p:extLst>
          </p:nvPr>
        </p:nvGraphicFramePr>
        <p:xfrm>
          <a:off x="400877" y="1422501"/>
          <a:ext cx="8822498" cy="1889760"/>
        </p:xfrm>
        <a:graphic>
          <a:graphicData uri="http://schemas.openxmlformats.org/drawingml/2006/table">
            <a:tbl>
              <a:tblPr firstRow="1" bandRow="1">
                <a:tableStyleId>{839DD9DD-9E6C-4910-8AC0-68ADFF6A6AFC}</a:tableStyleId>
              </a:tblPr>
              <a:tblGrid>
                <a:gridCol w="1729006"/>
                <a:gridCol w="7093492"/>
              </a:tblGrid>
              <a:tr h="128440">
                <a:tc>
                  <a:txBody>
                    <a:bodyPr/>
                    <a:lstStyle/>
                    <a:p>
                      <a:pPr algn="l"/>
                      <a:r>
                        <a:rPr lang="en-US" sz="1000" b="1" dirty="0" smtClean="0">
                          <a:solidFill>
                            <a:srgbClr val="FF0000"/>
                          </a:solidFill>
                        </a:rPr>
                        <a:t>Risk Type </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4864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SHUSA will hold sufficient capital to act as a source of strength for its subsidiaries, to satisfy current and future regulatory and internal capital requirements, to ensure continuous access to capital markets and to withstand the impact of potential losses in an economic downturn</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864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hold sufficient capital to satisfy current and future regulatory and internal capital requirements, to ensure continuous access to capital markets and to withstand the impact of potential losses in an economic downturn</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864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will hold sufficient capital to act as a source of strength, to satisfy current and future regulatory and internal capital requirements, to ensure continuous access to capital markets, and to withstand the impact of potential losses in an economic downturn</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3942382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88629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05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Credit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622181415"/>
              </p:ext>
            </p:extLst>
          </p:nvPr>
        </p:nvGraphicFramePr>
        <p:xfrm>
          <a:off x="400877" y="1410625"/>
          <a:ext cx="8822498" cy="4328160"/>
        </p:xfrm>
        <a:graphic>
          <a:graphicData uri="http://schemas.openxmlformats.org/drawingml/2006/table">
            <a:tbl>
              <a:tblPr firstRow="1" bandRow="1">
                <a:tableStyleId>{839DD9DD-9E6C-4910-8AC0-68ADFF6A6AFC}</a:tableStyleId>
              </a:tblPr>
              <a:tblGrid>
                <a:gridCol w="1740157"/>
                <a:gridCol w="7082341"/>
              </a:tblGrid>
              <a:tr h="189359">
                <a:tc>
                  <a:txBody>
                    <a:bodyPr/>
                    <a:lstStyle/>
                    <a:p>
                      <a:pPr algn="l"/>
                      <a:r>
                        <a:rPr lang="en-US" sz="1000" b="1" dirty="0" smtClean="0">
                          <a:solidFill>
                            <a:srgbClr val="FF0000"/>
                          </a:solidFill>
                        </a:rPr>
                        <a:t>Risk Type </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SHUSA is willing to take credit risks that it understands and that fall within its risk appetite:</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focus on lending products for which in-house knowledge and skills exist from a risk perspective and on which credit risk can be measured and managed</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monitor and manage portfolio quality and concentrations, including borrower and collateral quality, portfolio diversification across product, industry, geography, collateral type, and client segment</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carefully monitor and manage the size of its subprime portfolio</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ensure that the volume of realized and projected loan losses under both baseline and stress does not threaten its capital position and its ability to meet its regulatory requirements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is willing to take credit risks that it understands and that fall within its risk appetite:</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focus on lending products for which in-house knowledge and skills exist from a risk perspective and on which credit risk can be measured and managed</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monitor and manage portfolio quality and concentrations, including borrower and collateral quality, portfolio diversification across product, geography, collateral type, and client segment</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carefully monitor and manage the size of its subprime portfolio</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ensure that the volume of realized and projected loan losses under both baseline and stress does not threaten its capital position and its ability to meet its regulatory requirements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strike="noStrike"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SBNA is willing to take credit risks that it understands and that fall within its risk appetite:</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focus on lending products for which in-house knowledge and skills exist from a risk perspective and on which credit risk can be measured and managed</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monitor and manage portfolio quality and concentrations, including borrower and collateral quality, portfolio diversification across product, industry, geography, collateral type, and client segment</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ensure that the volume of realized and projected loan losses under both baseline and stress does not threaten its capital position and its ability to meet its regulatory requirements</a:t>
                      </a:r>
                    </a:p>
                    <a:p>
                      <a:pPr marL="628650" marR="0" lvl="2"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strike="noStrike"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5873405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974887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207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Residual value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1351745576"/>
              </p:ext>
            </p:extLst>
          </p:nvPr>
        </p:nvGraphicFramePr>
        <p:xfrm>
          <a:off x="400877" y="1410625"/>
          <a:ext cx="8822498" cy="2232105"/>
        </p:xfrm>
        <a:graphic>
          <a:graphicData uri="http://schemas.openxmlformats.org/drawingml/2006/table">
            <a:tbl>
              <a:tblPr firstRow="1" bandRow="1">
                <a:tableStyleId>{839DD9DD-9E6C-4910-8AC0-68ADFF6A6AFC}</a:tableStyleId>
              </a:tblPr>
              <a:tblGrid>
                <a:gridCol w="1740157"/>
                <a:gridCol w="7082341"/>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 will ensure that losses from residual value risk due to adverse market movements impacting the value of vehicles or from the mispricing of vehicle leases do not threaten its subsidiaries’ capital strength under baseline or stress</a:t>
                      </a:r>
                      <a:endParaRPr lang="en-US" sz="1000" i="0"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ensure that losses from residual value risk due to adverse market movements impacting the value of vehicles or from the mispricing of vehicle leases do not threaten its capital strength under baseline or stress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112</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63527033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836862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3098"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Liquidity/funding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530332265"/>
              </p:ext>
            </p:extLst>
          </p:nvPr>
        </p:nvGraphicFramePr>
        <p:xfrm>
          <a:off x="400877" y="1410625"/>
          <a:ext cx="8822498" cy="2232105"/>
        </p:xfrm>
        <a:graphic>
          <a:graphicData uri="http://schemas.openxmlformats.org/drawingml/2006/table">
            <a:tbl>
              <a:tblPr firstRow="1" bandRow="1">
                <a:tableStyleId>{839DD9DD-9E6C-4910-8AC0-68ADFF6A6AFC}</a:tableStyleId>
              </a:tblPr>
              <a:tblGrid>
                <a:gridCol w="1740157"/>
                <a:gridCol w="7082341"/>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 will ensure that, together with its subsidiaries, it holds sufficient High Quality Liquid Assets and has an effective Contingency Funding Plan to withstand liquidity shortfalls in a severe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 will diversify its funding sources and minimize its dependence on capital markets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ensure that it holds sufficient High Quality Liquid Assets and has an effective Contingency Funding Plan to withstand liquidity shortfalls in a severe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diversify its funding sources and minimize its dependence on capital markets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will ensure that it holds sufficient High Quality Liquid Assets and has an effective Contingency Funding Plan to withstand liquidity shortfalls in a severe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will diversify its funding sources and minimize its dependence on capital markets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6698651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9233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412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Interest rate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079067111"/>
              </p:ext>
            </p:extLst>
          </p:nvPr>
        </p:nvGraphicFramePr>
        <p:xfrm>
          <a:off x="400877" y="1410625"/>
          <a:ext cx="8822498" cy="2232105"/>
        </p:xfrm>
        <a:graphic>
          <a:graphicData uri="http://schemas.openxmlformats.org/drawingml/2006/table">
            <a:tbl>
              <a:tblPr firstRow="1" bandRow="1">
                <a:tableStyleId>{839DD9DD-9E6C-4910-8AC0-68ADFF6A6AFC}</a:tableStyleId>
              </a:tblPr>
              <a:tblGrid>
                <a:gridCol w="1740157"/>
                <a:gridCol w="7082341"/>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will conservatively manage its Interest Rate Risk exposures, setting a maximum for the sensitivity of the net interest income and market value of equity to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To minimize its exposure to Interest Rate Risk, SHUSA will hedge via instruments that it understands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conservatively manage its Interest Rate Risk exposures, setting a maximum for the sensitivity of the net interest income and market value of equity to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To minimize its exposure to Interest Rate Risk, SCUSA will hedge via instruments that it understands.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will conservatively manage its Interest Rate Risk exposures, setting a maximum for the sensitivity of the net interest income and market value of equity to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To minimize its exposure to Interest Rate Risk, SBNA will hedge via instruments that it understands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5814981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513697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514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Mark-to-market portfolio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290911186"/>
              </p:ext>
            </p:extLst>
          </p:nvPr>
        </p:nvGraphicFramePr>
        <p:xfrm>
          <a:off x="400877" y="1410625"/>
          <a:ext cx="8822498" cy="2232105"/>
        </p:xfrm>
        <a:graphic>
          <a:graphicData uri="http://schemas.openxmlformats.org/drawingml/2006/table">
            <a:tbl>
              <a:tblPr firstRow="1" bandRow="1">
                <a:tableStyleId>{839DD9DD-9E6C-4910-8AC0-68ADFF6A6AFC}</a:tableStyleId>
              </a:tblPr>
              <a:tblGrid>
                <a:gridCol w="1740157"/>
                <a:gridCol w="7082341"/>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and its subsidiaries will only participate in trading for purposes of client facilitation and will maintain a low risk profile on all fair value activities to protect against losses due to adverse market movements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maintain a low risk profile on all fair value activities to protect against losses due to adverse market movements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and its subsidiaries will only participate in trading for purposes of client facilitation and will maintain a low risk profile on all fair value activities to protect against losses due to adverse market movements</a:t>
                      </a:r>
                      <a:endParaRPr lang="en-US" sz="1000" i="0"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115</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3717119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09444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169"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Strategic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654837251"/>
              </p:ext>
            </p:extLst>
          </p:nvPr>
        </p:nvGraphicFramePr>
        <p:xfrm>
          <a:off x="400877" y="1410625"/>
          <a:ext cx="8822498" cy="3261360"/>
        </p:xfrm>
        <a:graphic>
          <a:graphicData uri="http://schemas.openxmlformats.org/drawingml/2006/table">
            <a:tbl>
              <a:tblPr firstRow="1" bandRow="1">
                <a:tableStyleId>{839DD9DD-9E6C-4910-8AC0-68ADFF6A6AFC}</a:tableStyleId>
              </a:tblPr>
              <a:tblGrid>
                <a:gridCol w="1742248"/>
                <a:gridCol w="7080250"/>
              </a:tblGrid>
              <a:tr h="0">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81681">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strives to deliver consistent performance through pragmatic risk-taking. SHUSA will not place an undue amount of earnings or capital at risk for an entity of its size, complexity, and risk profile in any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will ensure that adequate governance and oversight processes and controls are in place for all business activities, products, and services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SHUSA’s strategic planning process will both consider and work with the risk appetite setting, capital planning, and recovery and resolution planning processes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681">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strives to deliver consistent performance through pragmatic risk-taking. SCUSA will not place an undue amount of earnings or capital at risk for an entity of its size, complexity, and risk profile in any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ensure that adequate governance and oversight processes and controls are in place for all business activities, products, and services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SCUSA’s strategic planning process will both consider and work with the risk appetite setting, capital planning, and recovery and resolution planning processes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681">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strives to deliver consistent performance through pragmatic risk-taking. SBNA will not place an undue amount of earnings or capital at risk for an entity of its size, complexity, and risk profile in any stress scenario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will ensure that adequate governance and oversight processes and controls are in place for all business activities, products, and services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SBNA’s strategic planning process will both consider and work with the risk appetite setting, capital planning, and recovery and resolution planning processes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42641418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850100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719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Operational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1738140247"/>
              </p:ext>
            </p:extLst>
          </p:nvPr>
        </p:nvGraphicFramePr>
        <p:xfrm>
          <a:off x="400877" y="1410625"/>
          <a:ext cx="8822498" cy="2346960"/>
        </p:xfrm>
        <a:graphic>
          <a:graphicData uri="http://schemas.openxmlformats.org/drawingml/2006/table">
            <a:tbl>
              <a:tblPr firstRow="1" bandRow="1">
                <a:tableStyleId>{839DD9DD-9E6C-4910-8AC0-68ADFF6A6AFC}</a:tableStyleId>
              </a:tblPr>
              <a:tblGrid>
                <a:gridCol w="1742248"/>
                <a:gridCol w="7080250"/>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has a risk-averse approach to operational risk but recognizes that it is inherent in all products, activities, processes and systems and must be adequately managed to meet business objectives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is committed to implementing practices and controls that will minimize losses incurred from inadequate or failed internal processes, people, and systems or from external events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has a risk-averse approach to operational risk but recognizes that it is inherent in all products, activities, processes and systems and must be adequately managed to meet business objectives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is committed to implementing practices and controls that will minimize losses incurred from inadequate or failed internal processes, people, and systems or from external events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has a risk-averse approach to operational risk but recognizes that it is inherent in all products, activities, processes, and systems and must be adequately managed to meet business objectives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is committed to implementing practices and controls that will minimize losses incurred from inadequate or failed internal processes, people, and systems or from external events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49964629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660561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8217"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Model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12816147"/>
              </p:ext>
            </p:extLst>
          </p:nvPr>
        </p:nvGraphicFramePr>
        <p:xfrm>
          <a:off x="400877" y="1411867"/>
          <a:ext cx="8822498" cy="2232105"/>
        </p:xfrm>
        <a:graphic>
          <a:graphicData uri="http://schemas.openxmlformats.org/drawingml/2006/table">
            <a:tbl>
              <a:tblPr firstRow="1" bandRow="1">
                <a:tableStyleId>{839DD9DD-9E6C-4910-8AC0-68ADFF6A6AFC}</a:tableStyleId>
              </a:tblPr>
              <a:tblGrid>
                <a:gridCol w="1742248"/>
                <a:gridCol w="7080250"/>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will enforce model monitoring standards in line with industry practices and regulatory requirements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will allocate more resources to those models with the highest risk level (Tier 1)</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will ensure no new models are used or put into production without the appropriate approval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will enforce model monitoring standards in line with industry practices and regulatory requirements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allocate more resources to those models with the highest risk level (Tier 1)</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ensure no new models are used or put into production without the appropriate approval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will enforce model monitoring standards in line with industry practices and regulatory requirements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It will allocate more resources to those models with the highest risk level (Tier 1)</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It will ensure no new models are used or put into production without the appropriate approval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118</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92554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limits (2/5)</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73687075"/>
              </p:ext>
            </p:extLst>
          </p:nvPr>
        </p:nvGraphicFramePr>
        <p:xfrm>
          <a:off x="407774" y="1411055"/>
          <a:ext cx="8815602" cy="4312920"/>
        </p:xfrm>
        <a:graphic>
          <a:graphicData uri="http://schemas.openxmlformats.org/drawingml/2006/table">
            <a:tbl>
              <a:tblPr firstRow="1" bandRow="1">
                <a:tableStyleId>{839DD9DD-9E6C-4910-8AC0-68ADFF6A6AFC}</a:tableStyleId>
              </a:tblPr>
              <a:tblGrid>
                <a:gridCol w="954026"/>
                <a:gridCol w="1602954"/>
                <a:gridCol w="1838191"/>
                <a:gridCol w="1473477"/>
                <a:gridCol w="1473477"/>
                <a:gridCol w="1473477"/>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accent1"/>
                          </a:solidFill>
                        </a:rPr>
                        <a:t>Actual</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8.6%</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TextBox 6"/>
          <p:cNvSpPr txBox="1"/>
          <p:nvPr/>
        </p:nvSpPr>
        <p:spPr>
          <a:xfrm>
            <a:off x="402750" y="6256356"/>
            <a:ext cx="4116833" cy="615553"/>
          </a:xfrm>
          <a:prstGeom prst="rect">
            <a:avLst/>
          </a:prstGeom>
          <a:noFill/>
        </p:spPr>
        <p:txBody>
          <a:bodyPr wrap="none" lIns="0" tIns="0" rIns="0" bIns="0" rtlCol="0">
            <a:spAutoFit/>
          </a:bodyPr>
          <a:lstStyle/>
          <a:p>
            <a:pPr marL="119063" lvl="1" indent="-119063" algn="l">
              <a:lnSpc>
                <a:spcPct val="100000"/>
              </a:lnSpc>
            </a:pPr>
            <a:r>
              <a:rPr lang="en-US" sz="800" dirty="0" smtClean="0">
                <a:solidFill>
                  <a:schemeClr val="bg1"/>
                </a:solidFill>
              </a:rPr>
              <a:t>Note: </a:t>
            </a:r>
            <a:r>
              <a:rPr lang="en-US" sz="800" dirty="0" smtClean="0">
                <a:solidFill>
                  <a:schemeClr val="bg1"/>
                </a:solidFill>
                <a:sym typeface="Arial"/>
              </a:rPr>
              <a:t>all </a:t>
            </a:r>
            <a:r>
              <a:rPr lang="en-US" sz="800" dirty="0">
                <a:solidFill>
                  <a:schemeClr val="bg1"/>
                </a:solidFill>
                <a:sym typeface="Arial"/>
              </a:rPr>
              <a:t>actuals for credit risk are a</a:t>
            </a:r>
            <a:r>
              <a:rPr lang="en-US" sz="800" dirty="0">
                <a:solidFill>
                  <a:schemeClr val="bg1"/>
                </a:solidFill>
              </a:rPr>
              <a:t>s of July 2015 unless otherwise noted</a:t>
            </a:r>
          </a:p>
          <a:p>
            <a:pPr marL="119063" lvl="1" indent="-119063"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119063" lvl="1" indent="-119063"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119063" lvl="1" indent="-119063" algn="l">
              <a:lnSpc>
                <a:spcPct val="100000"/>
              </a:lnSpc>
              <a:buFont typeface="+mj-lt"/>
              <a:buAutoNum type="arabicPeriod"/>
            </a:pPr>
            <a:r>
              <a:rPr lang="en-US" sz="800" dirty="0" smtClean="0">
                <a:solidFill>
                  <a:schemeClr val="bg1"/>
                </a:solidFill>
              </a:rPr>
              <a:t>Net charge-off rates are the most recent month’s net charge-off rate, annualized</a:t>
            </a:r>
          </a:p>
          <a:p>
            <a:pPr marL="119063" lvl="1" indent="-119063"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p:txBody>
      </p:sp>
      <p:sp>
        <p:nvSpPr>
          <p:cNvPr id="8" name="Oval 7"/>
          <p:cNvSpPr/>
          <p:nvPr/>
        </p:nvSpPr>
        <p:spPr bwMode="auto">
          <a:xfrm>
            <a:off x="59375" y="350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Text Box 75"/>
          <p:cNvSpPr txBox="1">
            <a:spLocks noChangeArrowheads="1"/>
          </p:cNvSpPr>
          <p:nvPr/>
        </p:nvSpPr>
        <p:spPr bwMode="gray">
          <a:xfrm>
            <a:off x="407540" y="98167"/>
            <a:ext cx="186108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Metrics and limits summary</a:t>
            </a: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11</a:t>
            </a:fld>
            <a:endParaRPr lang="en-US" dirty="0"/>
          </a:p>
        </p:txBody>
      </p:sp>
      <p:sp>
        <p:nvSpPr>
          <p:cNvPr id="12" name="TextBox 11"/>
          <p:cNvSpPr txBox="1"/>
          <p:nvPr/>
        </p:nvSpPr>
        <p:spPr>
          <a:xfrm>
            <a:off x="388115" y="5834726"/>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37611377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181571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24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b="0" dirty="0" smtClean="0"/>
              <a:t>Qualitative statements by risk type: Compliance and reputational risk</a:t>
            </a:r>
            <a:endParaRPr lang="en-US" b="0" dirty="0"/>
          </a:p>
        </p:txBody>
      </p:sp>
      <p:grpSp>
        <p:nvGrpSpPr>
          <p:cNvPr id="11" name="Group 10"/>
          <p:cNvGrpSpPr/>
          <p:nvPr/>
        </p:nvGrpSpPr>
        <p:grpSpPr>
          <a:xfrm>
            <a:off x="403281" y="95996"/>
            <a:ext cx="2861792" cy="189008"/>
            <a:chOff x="403281" y="164517"/>
            <a:chExt cx="2861792" cy="189008"/>
          </a:xfrm>
        </p:grpSpPr>
        <p:sp>
          <p:nvSpPr>
            <p:cNvPr id="12" name="Text Box 75"/>
            <p:cNvSpPr txBox="1">
              <a:spLocks noChangeArrowheads="1"/>
            </p:cNvSpPr>
            <p:nvPr/>
          </p:nvSpPr>
          <p:spPr bwMode="gray">
            <a:xfrm>
              <a:off x="636148" y="16668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Appendix: RAS Qualitative Statements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209671208"/>
              </p:ext>
            </p:extLst>
          </p:nvPr>
        </p:nvGraphicFramePr>
        <p:xfrm>
          <a:off x="400877" y="1417276"/>
          <a:ext cx="8822498" cy="3718560"/>
        </p:xfrm>
        <a:graphic>
          <a:graphicData uri="http://schemas.openxmlformats.org/drawingml/2006/table">
            <a:tbl>
              <a:tblPr firstRow="1" bandRow="1">
                <a:tableStyleId>{839DD9DD-9E6C-4910-8AC0-68ADFF6A6AFC}</a:tableStyleId>
              </a:tblPr>
              <a:tblGrid>
                <a:gridCol w="1742248"/>
                <a:gridCol w="7080250"/>
              </a:tblGrid>
              <a:tr h="189359">
                <a:tc>
                  <a:txBody>
                    <a:bodyPr/>
                    <a:lstStyle/>
                    <a:p>
                      <a:pPr algn="l"/>
                      <a:r>
                        <a:rPr lang="en-US" sz="1000" b="1" dirty="0" smtClean="0">
                          <a:solidFill>
                            <a:srgbClr val="FF0000"/>
                          </a:solidFill>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Qualitative Statements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SHUSA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aims to comply fully with the letter and spirit of all applicable laws and regulatory standards that apply to its operations and it will ensure the timely remediation of any regulatory finding</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will treat its customers fairly, abide by consumer protection laws and regulations and will not pursue any business or maintain any practices that may damage its reputation with customers, employees, or other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will not knowingly conduct business with individuals or entities it believes to be engaged in inappropriate behavior, money laundering, terrorist financing, corruption or other illicit financial activities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expects that its employees will act with the highest ethical standards at all times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SCUSA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aims to comply fully with the letter and spirit of all applicable laws and regulatory standards that apply to its operations and it will ensure the timely remediation of any regulatory finding</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treat its customers fairly, abide by consumer protection laws and regulations and will not pursue any business or maintain any practices that may damage its reputation with customers, employees, or other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It will not knowingly conduct business with individuals or entities it believes to be engaged in inappropriate behavior, money laundering, terrorist financing, corruption or other illicit financial activities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SCUSA expects that its employees will act with the highest ethical standards at all times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275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strike="noStrike" kern="1200" dirty="0" smtClean="0">
                          <a:solidFill>
                            <a:schemeClr val="tx1"/>
                          </a:solidFill>
                          <a:latin typeface="+mn-lt"/>
                          <a:ea typeface="+mn-ea"/>
                          <a:cs typeface="+mn-cs"/>
                        </a:rPr>
                        <a:t>SBNA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aims to comply fully with the letter and spirit of all applicable laws and regulatory standards that apply to its operations and it will ensure the timely remediation of any regulatory finding</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It will treat its customers fairly, abide by consumer protection laws and regulations and will not pursue any business or maintain any practices that may damage its reputation with customers, employees, or other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It will not knowingly conduct business with individuals or entities it believes to be engaged in inappropriate behavior, money laundering, terrorist financing, corruption or other illicit financial activities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expects that its employees will act with the highest ethical standards at all times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119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59234468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Excluded metrics</a:t>
            </a:r>
          </a:p>
        </p:txBody>
      </p:sp>
      <p:sp>
        <p:nvSpPr>
          <p:cNvPr id="3" name="Text Placeholder 2"/>
          <p:cNvSpPr>
            <a:spLocks noGrp="1"/>
          </p:cNvSpPr>
          <p:nvPr>
            <p:ph type="body" idx="1"/>
          </p:nvPr>
        </p:nvSpPr>
        <p:spPr/>
        <p:txBody>
          <a:bodyPr/>
          <a:lstStyle/>
          <a:p>
            <a:r>
              <a:rPr lang="en-GB" dirty="0" smtClean="0"/>
              <a:t>2</a:t>
            </a:r>
            <a:endParaRPr lang="en-GB" dirty="0"/>
          </a:p>
        </p:txBody>
      </p:sp>
    </p:spTree>
    <p:extLst>
      <p:ext uri="{BB962C8B-B14F-4D97-AF65-F5344CB8AC3E}">
        <p14:creationId xmlns:p14="http://schemas.microsoft.com/office/powerpoint/2010/main" val="42697653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81303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67"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capital adequacy metrics</a:t>
            </a:r>
            <a:endParaRPr lang="en-US" b="0" dirty="0"/>
          </a:p>
        </p:txBody>
      </p:sp>
      <p:grpSp>
        <p:nvGrpSpPr>
          <p:cNvPr id="8" name="Group 7"/>
          <p:cNvGrpSpPr/>
          <p:nvPr/>
        </p:nvGrpSpPr>
        <p:grpSpPr>
          <a:xfrm>
            <a:off x="403281" y="95996"/>
            <a:ext cx="2484637" cy="189008"/>
            <a:chOff x="403281" y="164517"/>
            <a:chExt cx="2484637" cy="189008"/>
          </a:xfrm>
        </p:grpSpPr>
        <p:sp>
          <p:nvSpPr>
            <p:cNvPr id="9" name="Text Box 75"/>
            <p:cNvSpPr txBox="1">
              <a:spLocks noChangeArrowheads="1"/>
            </p:cNvSpPr>
            <p:nvPr/>
          </p:nvSpPr>
          <p:spPr bwMode="gray">
            <a:xfrm>
              <a:off x="636148" y="166688"/>
              <a:ext cx="225177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Capital adequacy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4187722441"/>
              </p:ext>
            </p:extLst>
          </p:nvPr>
        </p:nvGraphicFramePr>
        <p:xfrm>
          <a:off x="400877" y="1422500"/>
          <a:ext cx="8822498" cy="1950720"/>
        </p:xfrm>
        <a:graphic>
          <a:graphicData uri="http://schemas.openxmlformats.org/drawingml/2006/table">
            <a:tbl>
              <a:tblPr firstRow="1" bandRow="1">
                <a:tableStyleId>{839DD9DD-9E6C-4910-8AC0-68ADFF6A6AFC}</a:tableStyleId>
              </a:tblPr>
              <a:tblGrid>
                <a:gridCol w="3097893"/>
                <a:gridCol w="5724605"/>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0118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Total Capital Ratio (SCUSA)</a:t>
                      </a:r>
                      <a:endParaRPr lang="en-US" sz="1000" kern="1200" baseline="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2"/>
                          </a:solidFill>
                          <a:latin typeface="+mn-lt"/>
                          <a:ea typeface="+mn-ea"/>
                          <a:cs typeface="+mn-cs"/>
                        </a:rPr>
                        <a:t>SCUSA</a:t>
                      </a:r>
                      <a:r>
                        <a:rPr lang="en-US" sz="1000" kern="1200" baseline="0" dirty="0" smtClean="0">
                          <a:solidFill>
                            <a:schemeClr val="tx2"/>
                          </a:solidFill>
                          <a:latin typeface="+mn-lt"/>
                          <a:ea typeface="+mn-ea"/>
                          <a:cs typeface="+mn-cs"/>
                        </a:rPr>
                        <a:t> does not need to meet regulatory capital adequacy requirements on a standalone basis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solidFill>
                            <a:schemeClr val="tx1"/>
                          </a:solidFill>
                          <a:latin typeface="+mn-lt"/>
                        </a:rPr>
                        <a:t>Common Equity Tier</a:t>
                      </a:r>
                      <a:r>
                        <a:rPr lang="en-US" sz="1000" b="0" baseline="0" dirty="0" smtClean="0">
                          <a:solidFill>
                            <a:schemeClr val="tx1"/>
                          </a:solidFill>
                          <a:latin typeface="+mn-lt"/>
                        </a:rPr>
                        <a:t> 1 and </a:t>
                      </a:r>
                      <a:r>
                        <a:rPr lang="en-US" sz="1000" b="0" dirty="0" smtClean="0">
                          <a:latin typeface="+mn-lt"/>
                        </a:rPr>
                        <a:t>Tier</a:t>
                      </a:r>
                      <a:r>
                        <a:rPr lang="en-US" sz="1000" b="0" baseline="0" dirty="0" smtClean="0">
                          <a:latin typeface="+mn-lt"/>
                        </a:rPr>
                        <a:t> 1 Risk-based Capital are included because they are the two most binding constraints on SHUSA at the consolidated level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latin typeface="+mn-lt"/>
                        </a:rPr>
                        <a:t>Tangible Common Equity is included because SCUSA uses this for reporting purposes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2"/>
                          </a:solidFill>
                          <a:latin typeface="+mn-lt"/>
                          <a:ea typeface="+mn-ea"/>
                          <a:cs typeface="+mn-cs"/>
                        </a:rPr>
                        <a:t>Total Capital and Tier 1 Leverage Ratio are excluded at the Board-level due to the large number of metrics; </a:t>
                      </a:r>
                      <a:r>
                        <a:rPr lang="en-US" sz="1000" kern="1200" baseline="0" dirty="0" smtClean="0">
                          <a:solidFill>
                            <a:schemeClr val="tx2"/>
                          </a:solidFill>
                          <a:latin typeface="+mn-lt"/>
                          <a:ea typeface="+mn-ea"/>
                          <a:cs typeface="+mn-cs"/>
                        </a:rPr>
                        <a:t>thus these two capital adequacy ratios can be used as management limits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9202">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dirty="0" smtClean="0">
                          <a:solidFill>
                            <a:schemeClr val="tx2"/>
                          </a:solidFill>
                        </a:rPr>
                        <a:t>Tier 1 Leverage Ratio</a:t>
                      </a:r>
                      <a:r>
                        <a:rPr lang="en-US" sz="1000" baseline="0" dirty="0" smtClean="0">
                          <a:solidFill>
                            <a:schemeClr val="tx2"/>
                          </a:solidFill>
                        </a:rPr>
                        <a:t> (SCUSA)</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9202">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Tier</a:t>
                      </a:r>
                      <a:r>
                        <a:rPr lang="en-US" sz="1000" kern="1200" baseline="0" dirty="0" smtClean="0">
                          <a:solidFill>
                            <a:schemeClr val="tx1"/>
                          </a:solidFill>
                          <a:latin typeface="+mn-lt"/>
                          <a:ea typeface="+mn-ea"/>
                          <a:cs typeface="+mn-cs"/>
                        </a:rPr>
                        <a:t> 1 Common Ratio (SHUSA, SBNA, SCUSA)</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outlined in SHUSA’s Capital Policy standards and is part of the FDIC Prompt Corrective Action (“PCA”) standards</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However, it is being phased out this year [</a:t>
                      </a:r>
                      <a:r>
                        <a:rPr lang="en-US" sz="1000" i="1" kern="1200" baseline="0" dirty="0" smtClean="0">
                          <a:solidFill>
                            <a:schemeClr val="tx1"/>
                          </a:solidFill>
                          <a:latin typeface="+mn-lt"/>
                          <a:ea typeface="+mn-ea"/>
                          <a:cs typeface="+mn-cs"/>
                        </a:rPr>
                        <a:t>“For all banking organizations, the proposal would remove the tier 1 common capital ratio requirement”</a:t>
                      </a:r>
                      <a:r>
                        <a:rPr lang="en-US" sz="1000" i="0" kern="1200" baseline="0" dirty="0" smtClean="0">
                          <a:solidFill>
                            <a:schemeClr val="tx1"/>
                          </a:solidFill>
                          <a:latin typeface="+mn-lt"/>
                          <a:ea typeface="+mn-ea"/>
                          <a:cs typeface="+mn-cs"/>
                        </a:rPr>
                        <a:t>]</a:t>
                      </a:r>
                      <a:r>
                        <a:rPr lang="en-US" sz="1000" i="0" kern="1200" baseline="30000" dirty="0" smtClean="0">
                          <a:solidFill>
                            <a:schemeClr val="tx1"/>
                          </a:solidFill>
                          <a:latin typeface="+mn-lt"/>
                          <a:ea typeface="+mn-ea"/>
                          <a:cs typeface="+mn-cs"/>
                        </a:rPr>
                        <a:t>1</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Footnote"/>
          <p:cNvSpPr/>
          <p:nvPr/>
        </p:nvSpPr>
        <p:spPr bwMode="auto">
          <a:xfrm>
            <a:off x="371248" y="6256763"/>
            <a:ext cx="681400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Tx/>
              <a:buAutoNum type="arabicPeriod"/>
            </a:pPr>
            <a:r>
              <a:rPr lang="en-US" sz="800" dirty="0" smtClean="0">
                <a:solidFill>
                  <a:srgbClr val="FFFFFF"/>
                </a:solidFill>
                <a:latin typeface="Arial"/>
                <a:sym typeface="Arial"/>
              </a:rPr>
              <a:t>FRB Docket No. R-1517, released 7/17/2015</a:t>
            </a:r>
          </a:p>
        </p:txBody>
      </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0445394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8118676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29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credit risk metrics (1/2)</a:t>
            </a:r>
            <a:endParaRPr lang="en-US" b="0" dirty="0"/>
          </a:p>
        </p:txBody>
      </p:sp>
      <p:grpSp>
        <p:nvGrpSpPr>
          <p:cNvPr id="11" name="Group 10"/>
          <p:cNvGrpSpPr/>
          <p:nvPr/>
        </p:nvGrpSpPr>
        <p:grpSpPr>
          <a:xfrm>
            <a:off x="403281" y="95996"/>
            <a:ext cx="1710387" cy="189008"/>
            <a:chOff x="403281" y="164517"/>
            <a:chExt cx="1710387" cy="189008"/>
          </a:xfrm>
        </p:grpSpPr>
        <p:sp>
          <p:nvSpPr>
            <p:cNvPr id="12"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14751917"/>
              </p:ext>
            </p:extLst>
          </p:nvPr>
        </p:nvGraphicFramePr>
        <p:xfrm>
          <a:off x="1179095" y="1421258"/>
          <a:ext cx="8044279" cy="4131488"/>
        </p:xfrm>
        <a:graphic>
          <a:graphicData uri="http://schemas.openxmlformats.org/drawingml/2006/table">
            <a:tbl>
              <a:tblPr firstRow="1" bandRow="1">
                <a:tableStyleId>{839DD9DD-9E6C-4910-8AC0-68ADFF6A6AFC}</a:tableStyleId>
              </a:tblPr>
              <a:tblGrid>
                <a:gridCol w="2824633"/>
                <a:gridCol w="5219646"/>
              </a:tblGrid>
              <a:tr h="260528">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91184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Wholesale obligor scores (e.g., % Santander Risk Rating (SRR) &lt; X, </a:t>
                      </a:r>
                      <a:r>
                        <a:rPr lang="en-US" sz="1000" b="0" i="0" kern="1200" dirty="0" smtClean="0">
                          <a:solidFill>
                            <a:schemeClr val="tx1"/>
                          </a:solidFill>
                          <a:latin typeface="+mn-lt"/>
                          <a:ea typeface="+mn-ea"/>
                          <a:cs typeface="+mn-cs"/>
                        </a:rPr>
                        <a:t>% criticized</a:t>
                      </a:r>
                      <a:r>
                        <a:rPr lang="en-US" sz="1000" b="0" i="0" kern="1200" baseline="0" dirty="0" smtClean="0">
                          <a:solidFill>
                            <a:schemeClr val="tx1"/>
                          </a:solidFill>
                          <a:latin typeface="+mn-lt"/>
                          <a:ea typeface="+mn-ea"/>
                          <a:cs typeface="+mn-cs"/>
                        </a:rPr>
                        <a:t>, % classified)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The SRR scale is currently not developed to a mature stage to be an effective metric at this time; an SRR metric should be added to future iterations of the RAS once the scale is enhanced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 criticized and % classified are derived from the SRR and thus should be excluded from the Board-level RAS for the same reasons as above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will be reported as management metrics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37627">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Probability of default and loss given default projections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Probability of default (PD) and loss given default (LGD) </a:t>
                      </a:r>
                      <a:r>
                        <a:rPr lang="en-US" sz="1000" i="0" strike="noStrike" kern="1200" dirty="0" smtClean="0">
                          <a:solidFill>
                            <a:schemeClr val="tx1"/>
                          </a:solidFill>
                          <a:latin typeface="+mn-lt"/>
                          <a:ea typeface="+mn-ea"/>
                          <a:cs typeface="+mn-cs"/>
                        </a:rPr>
                        <a:t>metrics are forward-looking</a:t>
                      </a:r>
                      <a:r>
                        <a:rPr lang="en-US" sz="1000" i="0" strike="noStrike" kern="1200" baseline="0" dirty="0" smtClean="0">
                          <a:solidFill>
                            <a:schemeClr val="tx1"/>
                          </a:solidFill>
                          <a:latin typeface="+mn-lt"/>
                          <a:ea typeface="+mn-ea"/>
                          <a:cs typeface="+mn-cs"/>
                        </a:rPr>
                        <a:t> metrics that, if mature, should be included in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However, the PD and LGD models are not yet mature enough to provide reliable projections on the credit quality of all of SHUSA’s portfolios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will be reported as management metrics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8681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Retail customer scores  (e.g., </a:t>
                      </a:r>
                      <a:r>
                        <a:rPr lang="en-US" sz="1000" i="0" strike="noStrike" kern="1200" dirty="0" smtClean="0">
                          <a:solidFill>
                            <a:schemeClr val="tx1"/>
                          </a:solidFill>
                          <a:latin typeface="+mn-lt"/>
                          <a:ea typeface="+mn-ea"/>
                          <a:cs typeface="+mn-cs"/>
                        </a:rPr>
                        <a:t>% Loss Forecasting Score</a:t>
                      </a:r>
                      <a:r>
                        <a:rPr lang="en-US" sz="1000" i="0" strike="noStrike" kern="1200" baseline="0" dirty="0" smtClean="0">
                          <a:solidFill>
                            <a:schemeClr val="tx1"/>
                          </a:solidFill>
                          <a:latin typeface="+mn-lt"/>
                          <a:ea typeface="+mn-ea"/>
                          <a:cs typeface="+mn-cs"/>
                        </a:rPr>
                        <a:t> &lt; X, </a:t>
                      </a:r>
                      <a:r>
                        <a:rPr lang="en-US" sz="1000" i="0" strike="noStrike" kern="1200" dirty="0" smtClean="0">
                          <a:solidFill>
                            <a:schemeClr val="tx1"/>
                          </a:solidFill>
                          <a:latin typeface="+mn-lt"/>
                          <a:ea typeface="+mn-ea"/>
                          <a:cs typeface="+mn-cs"/>
                        </a:rPr>
                        <a:t>% Custom</a:t>
                      </a:r>
                      <a:r>
                        <a:rPr lang="en-US" sz="1000" i="0" strike="noStrike" kern="1200" baseline="0" dirty="0" smtClean="0">
                          <a:solidFill>
                            <a:schemeClr val="tx1"/>
                          </a:solidFill>
                          <a:latin typeface="+mn-lt"/>
                          <a:ea typeface="+mn-ea"/>
                          <a:cs typeface="+mn-cs"/>
                        </a:rPr>
                        <a:t> score &lt; X, % FICO score &lt; X)</a:t>
                      </a:r>
                      <a:endParaRPr lang="en-US" sz="1000" i="0" strike="noStrike"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For the SBNA and SCUSA retail portfolios, delinquencies are included in the Board-level RAS as early indicators of default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Furthermore, the Loss Forecasting Score is not yet mature enough to be included in the Board-level RAS in its present form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Additional indicators of default were considered but excluded due to the large number of Board-level metrics; t</a:t>
                      </a:r>
                      <a:r>
                        <a:rPr lang="en-US" sz="1000" i="0" kern="1200" baseline="0" dirty="0" smtClean="0">
                          <a:solidFill>
                            <a:schemeClr val="tx1"/>
                          </a:solidFill>
                          <a:latin typeface="+mn-lt"/>
                          <a:ea typeface="+mn-ea"/>
                          <a:cs typeface="+mn-cs"/>
                        </a:rPr>
                        <a:t>hese metrics will be reported as a management metrics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1184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smtClean="0">
                          <a:solidFill>
                            <a:schemeClr val="tx1"/>
                          </a:solidFill>
                          <a:latin typeface="+mn-lt"/>
                          <a:ea typeface="+mn-ea"/>
                          <a:cs typeface="+mn-cs"/>
                        </a:rPr>
                        <a:t>Loan-to-value</a:t>
                      </a:r>
                      <a:r>
                        <a:rPr lang="en-US" sz="1000" i="0" strike="noStrike" kern="1200" baseline="0" smtClean="0">
                          <a:solidFill>
                            <a:schemeClr val="tx1"/>
                          </a:solidFill>
                          <a:latin typeface="+mn-lt"/>
                          <a:ea typeface="+mn-ea"/>
                          <a:cs typeface="+mn-cs"/>
                        </a:rPr>
                        <a:t> ratio</a:t>
                      </a:r>
                      <a:endParaRPr lang="en-US" sz="1000" i="0" strike="noStrike"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Loan-to-value (LTV)</a:t>
                      </a:r>
                      <a:r>
                        <a:rPr lang="en-US" sz="1000" i="0" kern="1200" baseline="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ratio</a:t>
                      </a:r>
                      <a:r>
                        <a:rPr lang="en-US" sz="1000" i="0" kern="1200" baseline="0" dirty="0" smtClean="0">
                          <a:solidFill>
                            <a:schemeClr val="tx1"/>
                          </a:solidFill>
                          <a:latin typeface="+mn-lt"/>
                          <a:ea typeface="+mn-ea"/>
                          <a:cs typeface="+mn-cs"/>
                        </a:rPr>
                        <a:t> is too granular a metric for the Board-level RAS and will be reported as a management metric</a:t>
                      </a:r>
                      <a:endParaRPr lang="en-US" sz="1000" i="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For</a:t>
                      </a:r>
                      <a:r>
                        <a:rPr lang="en-US" sz="1000" i="0" kern="1200" baseline="0" dirty="0" smtClean="0">
                          <a:solidFill>
                            <a:schemeClr val="tx1"/>
                          </a:solidFill>
                          <a:latin typeface="+mn-lt"/>
                          <a:ea typeface="+mn-ea"/>
                          <a:cs typeface="+mn-cs"/>
                        </a:rPr>
                        <a:t> SCUSA Auto, the </a:t>
                      </a:r>
                      <a:r>
                        <a:rPr lang="en-US" sz="1000" i="0" kern="1200" dirty="0" smtClean="0">
                          <a:solidFill>
                            <a:schemeClr val="tx1"/>
                          </a:solidFill>
                          <a:latin typeface="+mn-lt"/>
                          <a:ea typeface="+mn-ea"/>
                          <a:cs typeface="+mn-cs"/>
                        </a:rPr>
                        <a:t>LTV ratio is not a primary risk driver of default</a:t>
                      </a:r>
                      <a:endParaRPr lang="en-US" sz="1000" i="0" kern="1200" baseline="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For the SBNA portfolios, there are strict rules surrounding the LTV ratio in underwriting</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LTV ratio is not applicable to SCUSA Unsecured as these loans do not have collateral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122</a:t>
            </a:fld>
            <a:endParaRPr lang="en-US" sz="1400" dirty="0">
              <a:solidFill>
                <a:srgbClr val="FF0000"/>
              </a:solidFill>
              <a:latin typeface="Arial Bold" pitchFamily="-112" charset="0"/>
            </a:endParaRPr>
          </a:p>
        </p:txBody>
      </p:sp>
      <p:sp>
        <p:nvSpPr>
          <p:cNvPr id="4" name="Right Brace 3"/>
          <p:cNvSpPr/>
          <p:nvPr/>
        </p:nvSpPr>
        <p:spPr bwMode="auto">
          <a:xfrm rot="10800000">
            <a:off x="828658" y="1670754"/>
            <a:ext cx="258869" cy="1854499"/>
          </a:xfrm>
          <a:prstGeom prst="rightBrace">
            <a:avLst>
              <a:gd name="adj1" fmla="val 0"/>
              <a:gd name="adj2" fmla="val 50000"/>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5" name="TextBox 4"/>
          <p:cNvSpPr txBox="1"/>
          <p:nvPr/>
        </p:nvSpPr>
        <p:spPr>
          <a:xfrm>
            <a:off x="50276" y="2239020"/>
            <a:ext cx="895017" cy="754053"/>
          </a:xfrm>
          <a:prstGeom prst="rect">
            <a:avLst/>
          </a:prstGeom>
          <a:noFill/>
        </p:spPr>
        <p:txBody>
          <a:bodyPr wrap="square" rtlCol="0">
            <a:spAutoFit/>
          </a:bodyPr>
          <a:lstStyle/>
          <a:p>
            <a:r>
              <a:rPr lang="en-US" dirty="0" smtClean="0"/>
              <a:t>To be considered in future iterations of the RAS</a:t>
            </a:r>
            <a:endParaRPr lang="en-US" dirty="0"/>
          </a:p>
        </p:txBody>
      </p:sp>
    </p:spTree>
    <p:extLst>
      <p:ext uri="{BB962C8B-B14F-4D97-AF65-F5344CB8AC3E}">
        <p14:creationId xmlns:p14="http://schemas.microsoft.com/office/powerpoint/2010/main" val="13337165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20387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31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credit risk metrics (2/2)</a:t>
            </a:r>
            <a:endParaRPr lang="en-US" b="0" dirty="0"/>
          </a:p>
        </p:txBody>
      </p:sp>
      <p:grpSp>
        <p:nvGrpSpPr>
          <p:cNvPr id="11" name="Group 10"/>
          <p:cNvGrpSpPr/>
          <p:nvPr/>
        </p:nvGrpSpPr>
        <p:grpSpPr>
          <a:xfrm>
            <a:off x="403281" y="95996"/>
            <a:ext cx="1710387" cy="189008"/>
            <a:chOff x="403281" y="164517"/>
            <a:chExt cx="1710387" cy="189008"/>
          </a:xfrm>
        </p:grpSpPr>
        <p:sp>
          <p:nvSpPr>
            <p:cNvPr id="12"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8" name="Content Placeholder 12"/>
          <p:cNvGraphicFramePr>
            <a:graphicFrameLocks/>
          </p:cNvGraphicFramePr>
          <p:nvPr>
            <p:extLst>
              <p:ext uri="{D42A27DB-BD31-4B8C-83A1-F6EECF244321}">
                <p14:modId xmlns:p14="http://schemas.microsoft.com/office/powerpoint/2010/main" val="1870909371"/>
              </p:ext>
            </p:extLst>
          </p:nvPr>
        </p:nvGraphicFramePr>
        <p:xfrm>
          <a:off x="400877" y="1422499"/>
          <a:ext cx="8822498" cy="3139440"/>
        </p:xfrm>
        <a:graphic>
          <a:graphicData uri="http://schemas.openxmlformats.org/drawingml/2006/table">
            <a:tbl>
              <a:tblPr firstRow="1" bandRow="1">
                <a:tableStyleId>{839DD9DD-9E6C-4910-8AC0-68ADFF6A6AFC}</a:tableStyleId>
              </a:tblPr>
              <a:tblGrid>
                <a:gridCol w="3097893"/>
                <a:gridCol w="5724605"/>
              </a:tblGrid>
              <a:tr h="133212">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49501">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Granular</a:t>
                      </a:r>
                      <a:r>
                        <a:rPr lang="en-US" sz="1000" b="0" i="0" kern="1200" baseline="0" dirty="0" smtClean="0">
                          <a:solidFill>
                            <a:schemeClr val="tx1"/>
                          </a:solidFill>
                          <a:latin typeface="+mn-lt"/>
                          <a:ea typeface="+mn-ea"/>
                          <a:cs typeface="+mn-cs"/>
                        </a:rPr>
                        <a:t> </a:t>
                      </a:r>
                      <a:r>
                        <a:rPr lang="en-US" sz="1000" b="0" i="0" kern="1200" dirty="0" smtClean="0">
                          <a:solidFill>
                            <a:schemeClr val="tx1"/>
                          </a:solidFill>
                          <a:latin typeface="+mn-lt"/>
                          <a:ea typeface="+mn-ea"/>
                          <a:cs typeface="+mn-cs"/>
                        </a:rPr>
                        <a:t>concentration metrics (including</a:t>
                      </a:r>
                      <a:r>
                        <a:rPr lang="en-US" sz="1000" b="0" i="0" kern="1200" baseline="0" dirty="0" smtClean="0">
                          <a:solidFill>
                            <a:schemeClr val="tx1"/>
                          </a:solidFill>
                          <a:latin typeface="+mn-lt"/>
                          <a:ea typeface="+mn-ea"/>
                          <a:cs typeface="+mn-cs"/>
                        </a:rPr>
                        <a:t> C&amp;I, leveraged lending, out of footprint and cross border)</a:t>
                      </a: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There were a number of concentration metrics considered for inclusion in the Board-level RAS; those chosen for inclusion most appropriately reflect SHUSA’s largest and/or riskiest exposures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Additional concentration risk</a:t>
                      </a:r>
                      <a:r>
                        <a:rPr lang="en-US" sz="1000" i="0" kern="1200" baseline="0" dirty="0" smtClean="0">
                          <a:solidFill>
                            <a:schemeClr val="tx1"/>
                          </a:solidFill>
                          <a:latin typeface="+mn-lt"/>
                          <a:ea typeface="+mn-ea"/>
                          <a:cs typeface="+mn-cs"/>
                        </a:rPr>
                        <a:t> metrics were deemed too detailed for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3212">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 % of total drawn balances with PD under XXX</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This</a:t>
                      </a:r>
                      <a:r>
                        <a:rPr lang="en-US" sz="1000" i="0" strike="noStrike" kern="1200" baseline="0" dirty="0" smtClean="0">
                          <a:solidFill>
                            <a:schemeClr val="tx1"/>
                          </a:solidFill>
                          <a:latin typeface="+mn-lt"/>
                          <a:ea typeface="+mn-ea"/>
                          <a:cs typeface="+mn-cs"/>
                        </a:rPr>
                        <a:t> metric was deemed to be r</a:t>
                      </a:r>
                      <a:r>
                        <a:rPr lang="en-US" sz="1000" i="0" strike="noStrike" kern="1200" dirty="0" smtClean="0">
                          <a:solidFill>
                            <a:schemeClr val="tx1"/>
                          </a:solidFill>
                          <a:latin typeface="+mn-lt"/>
                          <a:ea typeface="+mn-ea"/>
                          <a:cs typeface="+mn-cs"/>
                        </a:rPr>
                        <a:t>edundant</a:t>
                      </a:r>
                      <a:r>
                        <a:rPr lang="en-US" sz="1000" i="0" strike="noStrike" kern="1200" baseline="0" dirty="0" smtClean="0">
                          <a:solidFill>
                            <a:schemeClr val="tx1"/>
                          </a:solidFill>
                          <a:latin typeface="+mn-lt"/>
                          <a:ea typeface="+mn-ea"/>
                          <a:cs typeface="+mn-cs"/>
                        </a:rPr>
                        <a:t> on other metrics in the Board-level RAS (e.g., net charge-off rate and % 60+ DPD)</a:t>
                      </a:r>
                      <a:endParaRPr lang="en-US" sz="1000" i="0" strike="noStrike" kern="120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3212">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ALLL coverage</a:t>
                      </a:r>
                      <a:r>
                        <a:rPr lang="en-US" sz="1000" b="0" i="0" kern="1200" baseline="0" dirty="0" smtClean="0">
                          <a:solidFill>
                            <a:schemeClr val="tx1"/>
                          </a:solidFill>
                          <a:latin typeface="+mn-lt"/>
                          <a:ea typeface="+mn-ea"/>
                          <a:cs typeface="+mn-cs"/>
                        </a:rPr>
                        <a:t> of stressed losses</a:t>
                      </a: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strike="noStrike" kern="1200" dirty="0" smtClean="0">
                        <a:solidFill>
                          <a:schemeClr val="accent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728">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Concentration </a:t>
                      </a:r>
                      <a:r>
                        <a:rPr lang="en-US" sz="1000" b="0" i="0" kern="1200" baseline="0" dirty="0" smtClean="0">
                          <a:solidFill>
                            <a:schemeClr val="tx1"/>
                          </a:solidFill>
                          <a:latin typeface="+mn-lt"/>
                          <a:ea typeface="+mn-ea"/>
                          <a:cs typeface="+mn-cs"/>
                        </a:rPr>
                        <a:t>– large exposures</a:t>
                      </a: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Large exposures is a metric requested for inclusion by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Santander Group agreed SHUSA does not need to include this metric in the Board-level RAS, as it is redundant with the top 20 obligors exposure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7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Coverage Ratio</a:t>
                      </a:r>
                      <a:r>
                        <a:rPr lang="en-US" sz="1000" i="0" strike="noStrike" kern="1200" baseline="0" dirty="0" smtClean="0">
                          <a:solidFill>
                            <a:schemeClr val="tx1"/>
                          </a:solidFill>
                          <a:latin typeface="+mn-lt"/>
                          <a:ea typeface="+mn-ea"/>
                          <a:cs typeface="+mn-cs"/>
                        </a:rPr>
                        <a:t> (total reserves/total loans)</a:t>
                      </a:r>
                      <a:endParaRPr lang="en-US" sz="1000" i="0" strike="noStrike"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 metric is</a:t>
                      </a:r>
                      <a:r>
                        <a:rPr lang="en-US" sz="1000" i="0" kern="1200" baseline="0" dirty="0" smtClean="0">
                          <a:solidFill>
                            <a:schemeClr val="tx1"/>
                          </a:solidFill>
                          <a:latin typeface="+mn-lt"/>
                          <a:ea typeface="+mn-ea"/>
                          <a:cs typeface="+mn-cs"/>
                        </a:rPr>
                        <a:t> meant to</a:t>
                      </a:r>
                      <a:r>
                        <a:rPr lang="en-US" sz="1000" i="0" kern="1200" dirty="0" smtClean="0">
                          <a:solidFill>
                            <a:schemeClr val="tx1"/>
                          </a:solidFill>
                          <a:latin typeface="+mn-lt"/>
                          <a:ea typeface="+mn-ea"/>
                          <a:cs typeface="+mn-cs"/>
                        </a:rPr>
                        <a:t> ensure that the enterprise is</a:t>
                      </a:r>
                      <a:r>
                        <a:rPr lang="en-US" sz="1000" i="0" kern="1200" baseline="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reserving adequately for potential loan losses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It</a:t>
                      </a:r>
                      <a:r>
                        <a:rPr lang="en-US" sz="1000" i="0" kern="1200" baseline="0" dirty="0" smtClean="0">
                          <a:solidFill>
                            <a:schemeClr val="tx1"/>
                          </a:solidFill>
                          <a:latin typeface="+mn-lt"/>
                          <a:ea typeface="+mn-ea"/>
                          <a:cs typeface="+mn-cs"/>
                        </a:rPr>
                        <a:t> was deemed secondary</a:t>
                      </a:r>
                      <a:r>
                        <a:rPr lang="en-US" sz="1000" i="0" kern="1200" dirty="0" smtClean="0">
                          <a:solidFill>
                            <a:schemeClr val="tx1"/>
                          </a:solidFill>
                          <a:latin typeface="+mn-lt"/>
                          <a:ea typeface="+mn-ea"/>
                          <a:cs typeface="+mn-cs"/>
                        </a:rPr>
                        <a:t> to other credit </a:t>
                      </a:r>
                      <a:r>
                        <a:rPr lang="en-US" sz="1000" kern="1200" baseline="0" dirty="0" smtClean="0">
                          <a:solidFill>
                            <a:schemeClr val="tx1"/>
                          </a:solidFill>
                          <a:latin typeface="+mn-lt"/>
                          <a:ea typeface="+mn-ea"/>
                          <a:cs typeface="+mn-cs"/>
                        </a:rPr>
                        <a:t>metrics and </a:t>
                      </a:r>
                      <a:r>
                        <a:rPr lang="en-US" sz="1000" i="0" kern="1200" baseline="0" dirty="0" smtClean="0">
                          <a:solidFill>
                            <a:schemeClr val="tx1"/>
                          </a:solidFill>
                          <a:latin typeface="+mn-lt"/>
                          <a:ea typeface="+mn-ea"/>
                          <a:cs typeface="+mn-cs"/>
                        </a:rPr>
                        <a:t>thus is not included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 metric </a:t>
                      </a:r>
                      <a:r>
                        <a:rPr lang="en-US" sz="1000" i="0" kern="1200" baseline="0" dirty="0" smtClean="0">
                          <a:solidFill>
                            <a:schemeClr val="tx1"/>
                          </a:solidFill>
                          <a:latin typeface="+mn-lt"/>
                          <a:ea typeface="+mn-ea"/>
                          <a:cs typeface="+mn-cs"/>
                        </a:rPr>
                        <a:t>will be reported as a management metric</a:t>
                      </a: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2985">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 NPL</a:t>
                      </a:r>
                    </a:p>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 Non-accrual</a:t>
                      </a: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are indications of asset performance and are thus redundant to other metrics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3160320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1030601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339"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residual value risk metrics</a:t>
            </a:r>
            <a:endParaRPr lang="en-US" b="0" dirty="0"/>
          </a:p>
        </p:txBody>
      </p:sp>
      <p:grpSp>
        <p:nvGrpSpPr>
          <p:cNvPr id="11" name="Group 10"/>
          <p:cNvGrpSpPr/>
          <p:nvPr/>
        </p:nvGrpSpPr>
        <p:grpSpPr>
          <a:xfrm>
            <a:off x="403281" y="95996"/>
            <a:ext cx="2305101" cy="189008"/>
            <a:chOff x="403281" y="164517"/>
            <a:chExt cx="2305101" cy="189008"/>
          </a:xfrm>
        </p:grpSpPr>
        <p:sp>
          <p:nvSpPr>
            <p:cNvPr id="12" name="Text Box 75"/>
            <p:cNvSpPr txBox="1">
              <a:spLocks noChangeArrowheads="1"/>
            </p:cNvSpPr>
            <p:nvPr/>
          </p:nvSpPr>
          <p:spPr bwMode="gray">
            <a:xfrm>
              <a:off x="636148" y="166688"/>
              <a:ext cx="207223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Residual value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3289650117"/>
              </p:ext>
            </p:extLst>
          </p:nvPr>
        </p:nvGraphicFramePr>
        <p:xfrm>
          <a:off x="400877" y="1422499"/>
          <a:ext cx="8822498" cy="2499360"/>
        </p:xfrm>
        <a:graphic>
          <a:graphicData uri="http://schemas.openxmlformats.org/drawingml/2006/table">
            <a:tbl>
              <a:tblPr firstRow="1" bandRow="1">
                <a:tableStyleId>{839DD9DD-9E6C-4910-8AC0-68ADFF6A6AFC}</a:tableStyleId>
              </a:tblPr>
              <a:tblGrid>
                <a:gridCol w="3097893"/>
                <a:gridCol w="5724605"/>
              </a:tblGrid>
              <a:tr h="138595">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25216">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Concentration in geography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Concentration</a:t>
                      </a:r>
                      <a:r>
                        <a:rPr lang="en-US" sz="1000" i="0" kern="1200" baseline="0" dirty="0" smtClean="0">
                          <a:solidFill>
                            <a:schemeClr val="tx1"/>
                          </a:solidFill>
                          <a:latin typeface="+mn-lt"/>
                          <a:ea typeface="+mn-ea"/>
                          <a:cs typeface="+mn-cs"/>
                        </a:rPr>
                        <a:t> in make and model</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A geography</a:t>
                      </a:r>
                      <a:r>
                        <a:rPr lang="en-US" sz="1000" i="0" kern="1200" baseline="0" dirty="0" smtClean="0">
                          <a:solidFill>
                            <a:schemeClr val="tx1"/>
                          </a:solidFill>
                          <a:latin typeface="+mn-lt"/>
                          <a:ea typeface="+mn-ea"/>
                          <a:cs typeface="+mn-cs"/>
                        </a:rPr>
                        <a:t> c</a:t>
                      </a:r>
                      <a:r>
                        <a:rPr lang="en-US" sz="1000" i="0" kern="1200" dirty="0" smtClean="0">
                          <a:solidFill>
                            <a:schemeClr val="tx1"/>
                          </a:solidFill>
                          <a:latin typeface="+mn-lt"/>
                          <a:ea typeface="+mn-ea"/>
                          <a:cs typeface="+mn-cs"/>
                        </a:rPr>
                        <a:t>oncentration </a:t>
                      </a:r>
                      <a:r>
                        <a:rPr lang="en-US" sz="1000" i="0" kern="1200" baseline="0" dirty="0" smtClean="0">
                          <a:solidFill>
                            <a:schemeClr val="tx1"/>
                          </a:solidFill>
                          <a:latin typeface="+mn-lt"/>
                          <a:ea typeface="+mn-ea"/>
                          <a:cs typeface="+mn-cs"/>
                        </a:rPr>
                        <a:t>metric was deemed to be too granular for inclusion in the Board-level RAS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 Auto Leasing is concentrated in Chrysler vehicles by contract and thus monitoring of this metric would not be actionable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838">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Total</a:t>
                      </a:r>
                      <a:r>
                        <a:rPr lang="en-US" sz="1000" i="0" kern="1200" baseline="0" dirty="0" smtClean="0">
                          <a:solidFill>
                            <a:schemeClr val="tx1"/>
                          </a:solidFill>
                          <a:latin typeface="+mn-lt"/>
                          <a:ea typeface="+mn-ea"/>
                          <a:cs typeface="+mn-cs"/>
                          <a:sym typeface="Wingdings"/>
                        </a:rPr>
                        <a:t> SCUSA residual value</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was discarded in favor of the alternative metrics which focus on the stressed losses resulting from the leasing portfolio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Management did not believe a cap was necessary if limits were placed on the stressed P&amp;L impact from the leasing portfolios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83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Sensitivity to </a:t>
                      </a:r>
                      <a:r>
                        <a:rPr lang="en-US" sz="1000" i="0" kern="1200" baseline="0" dirty="0" smtClean="0">
                          <a:solidFill>
                            <a:schemeClr val="tx1"/>
                          </a:solidFill>
                          <a:latin typeface="+mn-lt"/>
                          <a:ea typeface="+mn-ea"/>
                          <a:cs typeface="+mn-cs"/>
                        </a:rPr>
                        <a:t>Manheim index</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Sensitivity to light vehicle sales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Sensitivity to gas prices</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These</a:t>
                      </a:r>
                      <a:r>
                        <a:rPr lang="en-US" sz="1000" i="0" strike="noStrike" kern="1200" baseline="0" dirty="0" smtClean="0">
                          <a:solidFill>
                            <a:schemeClr val="tx1"/>
                          </a:solidFill>
                          <a:latin typeface="+mn-lt"/>
                          <a:ea typeface="+mn-ea"/>
                          <a:cs typeface="+mn-cs"/>
                        </a:rPr>
                        <a:t> s</a:t>
                      </a:r>
                      <a:r>
                        <a:rPr lang="en-US" sz="1000" i="0" strike="noStrike" kern="1200" dirty="0" smtClean="0">
                          <a:solidFill>
                            <a:schemeClr val="tx1"/>
                          </a:solidFill>
                          <a:latin typeface="+mn-lt"/>
                          <a:ea typeface="+mn-ea"/>
                          <a:cs typeface="+mn-cs"/>
                        </a:rPr>
                        <a:t>ensitivity</a:t>
                      </a:r>
                      <a:r>
                        <a:rPr lang="en-US" sz="1000" i="0" strike="noStrike" kern="1200" baseline="0" dirty="0" smtClean="0">
                          <a:solidFill>
                            <a:schemeClr val="tx1"/>
                          </a:solidFill>
                          <a:latin typeface="+mn-lt"/>
                          <a:ea typeface="+mn-ea"/>
                          <a:cs typeface="+mn-cs"/>
                        </a:rPr>
                        <a:t> metrics were deemed to be</a:t>
                      </a:r>
                      <a:r>
                        <a:rPr lang="en-US" sz="1000" i="0" strike="noStrike" kern="1200" dirty="0" smtClean="0">
                          <a:solidFill>
                            <a:schemeClr val="tx1"/>
                          </a:solidFill>
                          <a:latin typeface="+mn-lt"/>
                          <a:ea typeface="+mn-ea"/>
                          <a:cs typeface="+mn-cs"/>
                        </a:rPr>
                        <a:t> secondary to other residual value </a:t>
                      </a:r>
                      <a:r>
                        <a:rPr lang="en-US" sz="1000" kern="1200" baseline="0" dirty="0" smtClean="0">
                          <a:solidFill>
                            <a:schemeClr val="tx1"/>
                          </a:solidFill>
                          <a:latin typeface="+mn-lt"/>
                          <a:ea typeface="+mn-ea"/>
                          <a:cs typeface="+mn-cs"/>
                        </a:rPr>
                        <a:t>metrics and </a:t>
                      </a:r>
                      <a:r>
                        <a:rPr lang="en-US" sz="1000" i="0" kern="1200" baseline="0" dirty="0" smtClean="0">
                          <a:solidFill>
                            <a:schemeClr val="tx1"/>
                          </a:solidFill>
                          <a:latin typeface="+mn-lt"/>
                          <a:ea typeface="+mn-ea"/>
                          <a:cs typeface="+mn-cs"/>
                        </a:rPr>
                        <a:t>thus is not included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These indicators could be used for modeling purposes and can</a:t>
                      </a:r>
                      <a:r>
                        <a:rPr lang="en-US" sz="1000" i="0" strike="noStrike" kern="1200" baseline="0" dirty="0" smtClean="0">
                          <a:solidFill>
                            <a:schemeClr val="tx1"/>
                          </a:solidFill>
                          <a:latin typeface="+mn-lt"/>
                          <a:ea typeface="+mn-ea"/>
                          <a:cs typeface="+mn-cs"/>
                        </a:rPr>
                        <a:t>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0969362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8471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436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liquidity/funding risk metrics</a:t>
            </a:r>
            <a:endParaRPr lang="en-US" b="0" dirty="0"/>
          </a:p>
        </p:txBody>
      </p:sp>
      <p:grpSp>
        <p:nvGrpSpPr>
          <p:cNvPr id="11" name="Group 10"/>
          <p:cNvGrpSpPr/>
          <p:nvPr/>
        </p:nvGrpSpPr>
        <p:grpSpPr>
          <a:xfrm>
            <a:off x="403281" y="95996"/>
            <a:ext cx="2494255" cy="189008"/>
            <a:chOff x="403281" y="164517"/>
            <a:chExt cx="2494255" cy="189008"/>
          </a:xfrm>
        </p:grpSpPr>
        <p:sp>
          <p:nvSpPr>
            <p:cNvPr id="12" name="Text Box 75"/>
            <p:cNvSpPr txBox="1">
              <a:spLocks noChangeArrowheads="1"/>
            </p:cNvSpPr>
            <p:nvPr/>
          </p:nvSpPr>
          <p:spPr bwMode="gray">
            <a:xfrm>
              <a:off x="636148" y="166688"/>
              <a:ext cx="226138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065956993"/>
              </p:ext>
            </p:extLst>
          </p:nvPr>
        </p:nvGraphicFramePr>
        <p:xfrm>
          <a:off x="400877" y="1419374"/>
          <a:ext cx="8822498" cy="2834640"/>
        </p:xfrm>
        <a:graphic>
          <a:graphicData uri="http://schemas.openxmlformats.org/drawingml/2006/table">
            <a:tbl>
              <a:tblPr firstRow="1" bandRow="1">
                <a:tableStyleId>{839DD9DD-9E6C-4910-8AC0-68ADFF6A6AFC}</a:tableStyleId>
              </a:tblPr>
              <a:tblGrid>
                <a:gridCol w="3268755"/>
                <a:gridCol w="5553743"/>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75966">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Net</a:t>
                      </a:r>
                      <a:r>
                        <a:rPr lang="en-US" sz="1000" i="0" kern="1200" baseline="0" dirty="0" smtClean="0">
                          <a:solidFill>
                            <a:schemeClr val="tx1"/>
                          </a:solidFill>
                          <a:latin typeface="+mn-lt"/>
                          <a:ea typeface="+mn-ea"/>
                          <a:cs typeface="+mn-cs"/>
                          <a:sym typeface="Wingdings"/>
                        </a:rPr>
                        <a:t> stable funding ratio (NSFR)</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Basel III’s international framework for liquidity risk measurement, standards and monitoring (December 2010) mandates that banks will have until 2018 to meet the NSFR standard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Board-level RAS includes the SFR instead, which is a precursor to the NSFR</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5966">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Wholesale funding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too specific to be included in the Board-level RAS as there are a number of similar funding mix metrics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5966">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Intragroup funding/total balance sheet</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too specific to be included in the Board-level RAS as there are a number of similar funding mix metrics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7086">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Loans-to-deposits ratio</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The loans-to-deposits ratio may be an over-simplified view of liquidity and funding stability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This metric will be reported as a management metric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5966">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Concentrations in illiquid assets</a:t>
                      </a:r>
                    </a:p>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liability in high LCR run-off categories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dirty="0" smtClean="0">
                          <a:solidFill>
                            <a:schemeClr val="tx1"/>
                          </a:solidFill>
                        </a:rPr>
                        <a:t>These metrics are both components</a:t>
                      </a:r>
                      <a:r>
                        <a:rPr lang="en-US" sz="1000" b="0" baseline="0" dirty="0" smtClean="0">
                          <a:solidFill>
                            <a:schemeClr val="tx1"/>
                          </a:solidFill>
                        </a:rPr>
                        <a:t> of the LCR metric and are thus redundant for the Board-level RAS</a:t>
                      </a:r>
                      <a:endParaRPr lang="en-US" sz="1000" i="0" strike="noStrike" kern="1200" baseline="0" dirty="0" smtClean="0">
                        <a:solidFill>
                          <a:srgbClr val="FF0000"/>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These metrics will be reported as management metrics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125</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9489850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162470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5388"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interest rate risk metrics</a:t>
            </a:r>
            <a:endParaRPr lang="en-US" b="0" dirty="0"/>
          </a:p>
        </p:txBody>
      </p:sp>
      <p:grpSp>
        <p:nvGrpSpPr>
          <p:cNvPr id="8" name="Group 7"/>
          <p:cNvGrpSpPr/>
          <p:nvPr/>
        </p:nvGrpSpPr>
        <p:grpSpPr>
          <a:xfrm>
            <a:off x="403281" y="95996"/>
            <a:ext cx="2122359" cy="189008"/>
            <a:chOff x="403281" y="164517"/>
            <a:chExt cx="2122359" cy="189008"/>
          </a:xfrm>
        </p:grpSpPr>
        <p:sp>
          <p:nvSpPr>
            <p:cNvPr id="9" name="Text Box 75"/>
            <p:cNvSpPr txBox="1">
              <a:spLocks noChangeArrowheads="1"/>
            </p:cNvSpPr>
            <p:nvPr/>
          </p:nvSpPr>
          <p:spPr bwMode="gray">
            <a:xfrm>
              <a:off x="636148" y="166688"/>
              <a:ext cx="188949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Interest rate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1322323209"/>
              </p:ext>
            </p:extLst>
          </p:nvPr>
        </p:nvGraphicFramePr>
        <p:xfrm>
          <a:off x="400877" y="1409254"/>
          <a:ext cx="8822498" cy="1798320"/>
        </p:xfrm>
        <a:graphic>
          <a:graphicData uri="http://schemas.openxmlformats.org/drawingml/2006/table">
            <a:tbl>
              <a:tblPr firstRow="1" bandRow="1">
                <a:tableStyleId>{839DD9DD-9E6C-4910-8AC0-68ADFF6A6AFC}</a:tableStyleId>
              </a:tblPr>
              <a:tblGrid>
                <a:gridCol w="3097893"/>
                <a:gridCol w="5724605"/>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36895">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Available For Sale (AFS) and Held to Maturity (HTM) portfolio mark-to-market impact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These</a:t>
                      </a:r>
                      <a:r>
                        <a:rPr lang="en-US" sz="1000" kern="1200" baseline="0" dirty="0" smtClean="0">
                          <a:solidFill>
                            <a:schemeClr val="tx1"/>
                          </a:solidFill>
                          <a:latin typeface="+mn-lt"/>
                          <a:ea typeface="+mn-ea"/>
                          <a:cs typeface="+mn-cs"/>
                        </a:rPr>
                        <a:t> metrics do not have an implication for SHUSA P&amp;L (in the same manner as for the trading portfolio)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baseline="0" dirty="0" smtClean="0">
                          <a:solidFill>
                            <a:schemeClr val="tx1"/>
                          </a:solidFill>
                          <a:latin typeface="+mn-lt"/>
                          <a:ea typeface="+mn-ea"/>
                          <a:cs typeface="+mn-cs"/>
                        </a:rPr>
                        <a:t>The investment portfolio is also quite small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baseline="0" dirty="0" smtClean="0">
                          <a:solidFill>
                            <a:schemeClr val="tx1"/>
                          </a:solidFill>
                          <a:latin typeface="+mn-lt"/>
                          <a:ea typeface="+mn-ea"/>
                          <a:cs typeface="+mn-cs"/>
                        </a:rPr>
                        <a:t>The financial impact measured by the these metrics is encapsulated in the capital ratios (via AOCI and OTTI)</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baseline="0" dirty="0" smtClean="0">
                          <a:solidFill>
                            <a:schemeClr val="tx1"/>
                          </a:solidFill>
                          <a:latin typeface="+mn-lt"/>
                          <a:ea typeface="+mn-ea"/>
                          <a:cs typeface="+mn-cs"/>
                        </a:rPr>
                        <a:t>These metrics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Duration</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Convexity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baseline="0" dirty="0" smtClean="0">
                          <a:solidFill>
                            <a:schemeClr val="tx1"/>
                          </a:solidFill>
                          <a:latin typeface="+mn-lt"/>
                          <a:ea typeface="+mn-ea"/>
                          <a:cs typeface="+mn-cs"/>
                        </a:rPr>
                        <a:t>Duration and convexity metrics were deemed to be secondary to other interest rate risk metrics and </a:t>
                      </a:r>
                      <a:r>
                        <a:rPr lang="en-US" sz="1000" i="0" kern="1200" baseline="0" dirty="0" smtClean="0">
                          <a:solidFill>
                            <a:schemeClr val="tx1"/>
                          </a:solidFill>
                          <a:latin typeface="+mn-lt"/>
                          <a:ea typeface="+mn-ea"/>
                          <a:cs typeface="+mn-cs"/>
                        </a:rPr>
                        <a:t>thus is not included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baseline="0" dirty="0" smtClean="0">
                          <a:solidFill>
                            <a:schemeClr val="tx1"/>
                          </a:solidFill>
                          <a:latin typeface="+mn-lt"/>
                          <a:ea typeface="+mn-ea"/>
                          <a:cs typeface="+mn-cs"/>
                        </a:rPr>
                        <a:t>These metrics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405916140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81840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412"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mark-to-market portfolio risk metrics</a:t>
            </a:r>
            <a:endParaRPr lang="en-US" b="0" dirty="0"/>
          </a:p>
        </p:txBody>
      </p:sp>
      <p:grpSp>
        <p:nvGrpSpPr>
          <p:cNvPr id="11" name="Group 10"/>
          <p:cNvGrpSpPr/>
          <p:nvPr/>
        </p:nvGrpSpPr>
        <p:grpSpPr>
          <a:xfrm>
            <a:off x="403281" y="95996"/>
            <a:ext cx="2922706" cy="189008"/>
            <a:chOff x="403281" y="164517"/>
            <a:chExt cx="2922706" cy="189008"/>
          </a:xfrm>
        </p:grpSpPr>
        <p:sp>
          <p:nvSpPr>
            <p:cNvPr id="12" name="Text Box 75"/>
            <p:cNvSpPr txBox="1">
              <a:spLocks noChangeArrowheads="1"/>
            </p:cNvSpPr>
            <p:nvPr/>
          </p:nvSpPr>
          <p:spPr bwMode="gray">
            <a:xfrm>
              <a:off x="636148" y="166688"/>
              <a:ext cx="268983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Mark-to-market portfolio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4242577253"/>
              </p:ext>
            </p:extLst>
          </p:nvPr>
        </p:nvGraphicFramePr>
        <p:xfrm>
          <a:off x="400877" y="1411866"/>
          <a:ext cx="8822498" cy="1341120"/>
        </p:xfrm>
        <a:graphic>
          <a:graphicData uri="http://schemas.openxmlformats.org/drawingml/2006/table">
            <a:tbl>
              <a:tblPr firstRow="1" bandRow="1">
                <a:tableStyleId>{839DD9DD-9E6C-4910-8AC0-68ADFF6A6AFC}</a:tableStyleId>
              </a:tblPr>
              <a:tblGrid>
                <a:gridCol w="3097893"/>
                <a:gridCol w="5724605"/>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831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CVA sensitivity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Stressed CVA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stressed CVA is a component of the loss in stress metric and is thus redundant to include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does not currently track CVA, but it small and has been estimated at ~$3MM</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831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Losses in portfolios subject to trading controls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was deemed secondary </a:t>
                      </a:r>
                      <a:r>
                        <a:rPr lang="en-US" sz="1000" kern="1200" baseline="0" dirty="0" smtClean="0">
                          <a:solidFill>
                            <a:schemeClr val="tx1"/>
                          </a:solidFill>
                          <a:latin typeface="+mn-lt"/>
                          <a:ea typeface="+mn-ea"/>
                          <a:cs typeface="+mn-cs"/>
                        </a:rPr>
                        <a:t>to other mark-to-market portfolio risk metrics and </a:t>
                      </a:r>
                      <a:r>
                        <a:rPr lang="en-US" sz="1000" i="0" kern="1200" baseline="0" dirty="0" smtClean="0">
                          <a:solidFill>
                            <a:schemeClr val="tx1"/>
                          </a:solidFill>
                          <a:latin typeface="+mn-lt"/>
                          <a:ea typeface="+mn-ea"/>
                          <a:cs typeface="+mn-cs"/>
                        </a:rPr>
                        <a:t>thus is not included in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a:t>
                      </a:r>
                      <a:r>
                        <a:rPr lang="en-US" sz="1000" kern="1200" baseline="0" dirty="0" smtClean="0">
                          <a:solidFill>
                            <a:schemeClr val="tx1"/>
                          </a:solidFill>
                          <a:latin typeface="+mn-lt"/>
                          <a:ea typeface="+mn-ea"/>
                          <a:cs typeface="+mn-cs"/>
                        </a:rPr>
                        <a:t>will be reported as a management limit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17848808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794301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43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strategic risk metrics</a:t>
            </a:r>
            <a:endParaRPr lang="en-US" b="0" dirty="0"/>
          </a:p>
        </p:txBody>
      </p:sp>
      <p:grpSp>
        <p:nvGrpSpPr>
          <p:cNvPr id="8" name="Group 7"/>
          <p:cNvGrpSpPr/>
          <p:nvPr/>
        </p:nvGrpSpPr>
        <p:grpSpPr>
          <a:xfrm>
            <a:off x="403281" y="95996"/>
            <a:ext cx="1907556" cy="189008"/>
            <a:chOff x="403281" y="164517"/>
            <a:chExt cx="1907556" cy="189008"/>
          </a:xfrm>
        </p:grpSpPr>
        <p:sp>
          <p:nvSpPr>
            <p:cNvPr id="9" name="Text Box 75"/>
            <p:cNvSpPr txBox="1">
              <a:spLocks noChangeArrowheads="1"/>
            </p:cNvSpPr>
            <p:nvPr/>
          </p:nvSpPr>
          <p:spPr bwMode="gray">
            <a:xfrm>
              <a:off x="636148" y="166688"/>
              <a:ext cx="167468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1310325602"/>
              </p:ext>
            </p:extLst>
          </p:nvPr>
        </p:nvGraphicFramePr>
        <p:xfrm>
          <a:off x="403281" y="1411225"/>
          <a:ext cx="8822498" cy="3749040"/>
        </p:xfrm>
        <a:graphic>
          <a:graphicData uri="http://schemas.openxmlformats.org/drawingml/2006/table">
            <a:tbl>
              <a:tblPr firstRow="1" bandRow="1">
                <a:tableStyleId>{839DD9DD-9E6C-4910-8AC0-68ADFF6A6AFC}</a:tableStyleId>
              </a:tblPr>
              <a:tblGrid>
                <a:gridCol w="3350066"/>
                <a:gridCol w="5472432"/>
              </a:tblGrid>
              <a:tr h="204628">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6041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Losses due to counterparty event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Including a metric on losses due to a counterparty event is too specific for the Board-level RAS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risk driver is incorporated in credit concentration risk in GBM</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6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Losses due to business partnerships with Chrysler</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SHUSA</a:t>
                      </a:r>
                      <a:r>
                        <a:rPr lang="en-US" sz="1000" b="0" i="0" kern="1200" baseline="0" dirty="0" smtClean="0">
                          <a:solidFill>
                            <a:schemeClr val="tx1"/>
                          </a:solidFill>
                          <a:latin typeface="+mn-lt"/>
                          <a:ea typeface="+mn-ea"/>
                          <a:cs typeface="+mn-cs"/>
                        </a:rPr>
                        <a:t> cannot avoid negative impacts resulting from the</a:t>
                      </a:r>
                      <a:r>
                        <a:rPr lang="en-US" sz="1000" b="0" i="0" kern="1200" dirty="0" smtClean="0">
                          <a:solidFill>
                            <a:schemeClr val="tx1"/>
                          </a:solidFill>
                          <a:latin typeface="+mn-lt"/>
                          <a:ea typeface="+mn-ea"/>
                          <a:cs typeface="+mn-cs"/>
                        </a:rPr>
                        <a:t> business partnership with Chrysler</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6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Fee income (% of revenue)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These are return metrics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mn-lt"/>
                          <a:ea typeface="+mn-ea"/>
                          <a:cs typeface="+mn-cs"/>
                        </a:rPr>
                        <a:t>The</a:t>
                      </a:r>
                      <a:r>
                        <a:rPr lang="en-US" sz="1000" b="0" i="0" kern="1200" baseline="0" dirty="0" smtClean="0">
                          <a:solidFill>
                            <a:schemeClr val="tx1"/>
                          </a:solidFill>
                          <a:latin typeface="+mn-lt"/>
                          <a:ea typeface="+mn-ea"/>
                          <a:cs typeface="+mn-cs"/>
                        </a:rPr>
                        <a:t> RAS </a:t>
                      </a:r>
                      <a:r>
                        <a:rPr lang="en-US" sz="1000" b="0" i="0" kern="1200" dirty="0" smtClean="0">
                          <a:solidFill>
                            <a:schemeClr val="tx1"/>
                          </a:solidFill>
                          <a:latin typeface="+mn-lt"/>
                          <a:ea typeface="+mn-ea"/>
                          <a:cs typeface="+mn-cs"/>
                        </a:rPr>
                        <a:t>sets the playing field within</a:t>
                      </a:r>
                      <a:r>
                        <a:rPr lang="en-US" sz="1000" b="0" i="0" kern="1200" baseline="0" dirty="0" smtClean="0">
                          <a:solidFill>
                            <a:schemeClr val="tx1"/>
                          </a:solidFill>
                          <a:latin typeface="+mn-lt"/>
                          <a:ea typeface="+mn-ea"/>
                          <a:cs typeface="+mn-cs"/>
                        </a:rPr>
                        <a:t> which returns should be optimized, thus it is not the role of the RAS to consider returns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t>
                      </a:r>
                      <a:r>
                        <a:rPr lang="en-US" sz="1000" kern="1200" baseline="0" dirty="0" smtClean="0">
                          <a:solidFill>
                            <a:schemeClr val="tx1"/>
                          </a:solidFill>
                          <a:latin typeface="+mn-lt"/>
                          <a:ea typeface="+mn-ea"/>
                          <a:cs typeface="+mn-cs"/>
                        </a:rPr>
                        <a:t>will be reported as management limits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6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Leverage Ratio (T1C/total assets)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6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Efficiency ratio (non-interest expense/net revenue)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628">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Return on tangible common equity (pre-tax return)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2520">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Return on assets (pre-tax return/average earning assets)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041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Long term credit rating</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This is captured indirectly through the objectives of the Board-level RAS (i.e. an objective of the RAS is to improve the long term credit rating)</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a:t>
                      </a:r>
                      <a:r>
                        <a:rPr lang="en-US" sz="1000" kern="1200" baseline="0" dirty="0" smtClean="0">
                          <a:solidFill>
                            <a:schemeClr val="tx1"/>
                          </a:solidFill>
                          <a:latin typeface="+mn-lt"/>
                          <a:ea typeface="+mn-ea"/>
                          <a:cs typeface="+mn-cs"/>
                        </a:rPr>
                        <a:t>will be reported to management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2520">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Maximum revenue/capital in non-core businesses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This metric is likely not relevant to</a:t>
                      </a:r>
                      <a:r>
                        <a:rPr lang="en-US" sz="1000" i="0" strike="noStrike" kern="1200" baseline="0" dirty="0" smtClean="0">
                          <a:solidFill>
                            <a:schemeClr val="tx1"/>
                          </a:solidFill>
                          <a:latin typeface="+mn-lt"/>
                          <a:ea typeface="+mn-ea"/>
                          <a:cs typeface="+mn-cs"/>
                        </a:rPr>
                        <a:t> SHUSA</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baseline="0" dirty="0" smtClean="0">
                          <a:solidFill>
                            <a:schemeClr val="tx1"/>
                          </a:solidFill>
                          <a:latin typeface="+mn-lt"/>
                          <a:ea typeface="+mn-ea"/>
                          <a:cs typeface="+mn-cs"/>
                        </a:rPr>
                        <a:t>This metric reduces some degrees of strategic business freedom</a:t>
                      </a:r>
                      <a:endParaRPr lang="en-US" sz="1000" i="0" strike="noStrike"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2520">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Earnings/profitability under different scenarios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This is captured by the</a:t>
                      </a:r>
                      <a:r>
                        <a:rPr lang="en-US" sz="1000" i="0" strike="noStrike" kern="1200" baseline="0" dirty="0" smtClean="0">
                          <a:solidFill>
                            <a:schemeClr val="tx1"/>
                          </a:solidFill>
                          <a:latin typeface="+mn-lt"/>
                          <a:ea typeface="+mn-ea"/>
                          <a:cs typeface="+mn-cs"/>
                        </a:rPr>
                        <a:t> PPNR impairment metric, which measures the difference between earnings in baseline and stress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128</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21485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limits (3/5)</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16047261"/>
              </p:ext>
            </p:extLst>
          </p:nvPr>
        </p:nvGraphicFramePr>
        <p:xfrm>
          <a:off x="407775" y="1421965"/>
          <a:ext cx="8814015" cy="429768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132427">
                <a:tc>
                  <a:txBody>
                    <a:bodyPr/>
                    <a:lstStyle/>
                    <a:p>
                      <a:r>
                        <a:rPr lang="en-US" sz="900" dirty="0" smtClean="0">
                          <a:solidFill>
                            <a:schemeClr val="accent1"/>
                          </a:solidFill>
                        </a:rPr>
                        <a:t>Risk type</a:t>
                      </a:r>
                      <a:endParaRPr lang="en-US" sz="9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900" dirty="0" smtClean="0">
                          <a:solidFill>
                            <a:schemeClr val="accent1"/>
                          </a:solidFill>
                        </a:rPr>
                        <a:t>Metrics</a:t>
                      </a:r>
                      <a:endParaRPr lang="en-US" sz="9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accent1"/>
                          </a:solidFill>
                        </a:rPr>
                        <a:t>Entity</a:t>
                      </a:r>
                      <a:r>
                        <a:rPr lang="en-US" sz="900" baseline="0" dirty="0" smtClean="0">
                          <a:solidFill>
                            <a:schemeClr val="accent1"/>
                          </a:solidFill>
                        </a:rPr>
                        <a:t>/p</a:t>
                      </a:r>
                      <a:r>
                        <a:rPr lang="en-US" sz="9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900" dirty="0" smtClean="0">
                          <a:solidFill>
                            <a:schemeClr val="accent1"/>
                          </a:solidFill>
                        </a:rPr>
                        <a:t>Actual</a:t>
                      </a:r>
                      <a:endParaRPr lang="en-US" sz="900" dirty="0">
                        <a:solidFill>
                          <a:schemeClr val="accent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900" dirty="0" smtClean="0">
                          <a:solidFill>
                            <a:schemeClr val="tx1"/>
                          </a:solidFill>
                        </a:rPr>
                        <a:t>Amber trigger</a:t>
                      </a:r>
                      <a:endParaRPr lang="en-US" sz="9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900" dirty="0" smtClean="0">
                          <a:solidFill>
                            <a:schemeClr val="bg1"/>
                          </a:solidFill>
                        </a:rPr>
                        <a:t>Red</a:t>
                      </a:r>
                      <a:r>
                        <a:rPr lang="en-US" sz="900" baseline="0" dirty="0" smtClean="0">
                          <a:solidFill>
                            <a:schemeClr val="bg1"/>
                          </a:solidFill>
                        </a:rPr>
                        <a:t> limit</a:t>
                      </a:r>
                      <a:endParaRPr lang="en-US" sz="9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91340">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a:t>
                      </a:r>
                      <a:r>
                        <a:rPr lang="en-US" sz="900" b="0" i="0" kern="1200" baseline="0" dirty="0" smtClean="0">
                          <a:solidFill>
                            <a:schemeClr val="tx1"/>
                          </a:solidFill>
                          <a:latin typeface="+mn-lt"/>
                          <a:ea typeface="+mn-ea"/>
                          <a:cs typeface="+mn-cs"/>
                        </a:rPr>
                        <a:t> of </a:t>
                      </a:r>
                      <a:r>
                        <a:rPr lang="en-US" sz="900" b="0" i="0" kern="1200" dirty="0" smtClean="0">
                          <a:solidFill>
                            <a:schemeClr val="tx1"/>
                          </a:solidFill>
                          <a:latin typeface="+mn-lt"/>
                          <a:ea typeface="+mn-ea"/>
                          <a:cs typeface="+mn-cs"/>
                        </a:rPr>
                        <a:t>counterparties  with Santander Risk Rating (internal) &lt; 5.0 and exposure</a:t>
                      </a:r>
                      <a:r>
                        <a:rPr lang="en-US" sz="900" b="0" i="0" kern="1200" baseline="0" dirty="0" smtClean="0">
                          <a:solidFill>
                            <a:schemeClr val="tx1"/>
                          </a:solidFill>
                          <a:latin typeface="+mn-lt"/>
                          <a:ea typeface="+mn-ea"/>
                          <a:cs typeface="+mn-cs"/>
                        </a:rPr>
                        <a:t> </a:t>
                      </a:r>
                      <a:br>
                        <a:rPr lang="en-US" sz="900" b="0" i="0" kern="1200" baseline="0" dirty="0" smtClean="0">
                          <a:solidFill>
                            <a:schemeClr val="tx1"/>
                          </a:solidFill>
                          <a:latin typeface="+mn-lt"/>
                          <a:ea typeface="+mn-ea"/>
                          <a:cs typeface="+mn-cs"/>
                        </a:rPr>
                      </a:br>
                      <a:r>
                        <a:rPr lang="en-US" sz="900" b="0" i="0" kern="1200" baseline="0" dirty="0" smtClean="0">
                          <a:solidFill>
                            <a:schemeClr val="tx1"/>
                          </a:solidFill>
                          <a:latin typeface="+mn-lt"/>
                          <a:ea typeface="+mn-ea"/>
                          <a:cs typeface="+mn-cs"/>
                        </a:rPr>
                        <a:t>&gt; $100 MM</a:t>
                      </a:r>
                      <a:r>
                        <a:rPr lang="en-US" sz="900" b="0" i="0" kern="1200" baseline="30000" dirty="0" smtClean="0">
                          <a:solidFill>
                            <a:schemeClr val="tx1"/>
                          </a:solidFill>
                          <a:latin typeface="+mn-lt"/>
                          <a:ea typeface="+mn-ea"/>
                          <a:cs typeface="+mn-cs"/>
                        </a:rPr>
                        <a:t>1</a:t>
                      </a:r>
                      <a:endParaRPr lang="en-US" sz="9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t>SHUSA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N/A</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0</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Industry exposure</a:t>
                      </a:r>
                      <a:r>
                        <a:rPr lang="en-US" sz="900" b="0" i="0" kern="1200" baseline="0" dirty="0" smtClean="0">
                          <a:solidFill>
                            <a:schemeClr val="tx1"/>
                          </a:solidFill>
                          <a:latin typeface="+mn-lt"/>
                          <a:ea typeface="+mn-ea"/>
                          <a:cs typeface="+mn-cs"/>
                        </a:rPr>
                        <a:t> (by OCC group)</a:t>
                      </a:r>
                      <a:endParaRPr lang="en-US" sz="9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t>SHUSA/SBNA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900" b="0" i="1" kern="1200" dirty="0" smtClean="0">
                          <a:solidFill>
                            <a:schemeClr val="tx1"/>
                          </a:solidFill>
                          <a:latin typeface="+mn-lt"/>
                          <a:ea typeface="+mn-ea"/>
                          <a:cs typeface="+mn-cs"/>
                        </a:rPr>
                        <a:t>Varies by industry</a:t>
                      </a:r>
                      <a:endParaRPr lang="en-US" sz="9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$4.5 BN</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$5.0 BN</a:t>
                      </a:r>
                      <a:r>
                        <a:rPr lang="en-US" sz="900" b="0" i="0" kern="1200" baseline="30000" dirty="0" smtClean="0">
                          <a:solidFill>
                            <a:schemeClr val="tx1"/>
                          </a:solidFill>
                          <a:latin typeface="+mn-lt"/>
                          <a:ea typeface="+mn-ea"/>
                          <a:cs typeface="+mn-cs"/>
                        </a:rPr>
                        <a:t>2</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t>SHUSA/SBNA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$8.5 BN</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$10.0 BN</a:t>
                      </a:r>
                      <a:endParaRPr lang="en-US" sz="9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$10.5 BN</a:t>
                      </a:r>
                      <a:r>
                        <a:rPr lang="en-US" sz="900" b="0" i="0" kern="1200" baseline="30000" dirty="0" smtClean="0">
                          <a:solidFill>
                            <a:schemeClr val="tx1"/>
                          </a:solidFill>
                          <a:latin typeface="+mn-lt"/>
                          <a:ea typeface="+mn-ea"/>
                          <a:cs typeface="+mn-cs"/>
                        </a:rPr>
                        <a:t>3</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t>SHUSA</a:t>
                      </a:r>
                      <a:r>
                        <a:rPr lang="en-US" sz="900" b="0" baseline="0" dirty="0" smtClean="0"/>
                        <a:t>/SBNA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900" b="1" i="0" kern="1200" dirty="0" smtClean="0">
                          <a:solidFill>
                            <a:srgbClr val="FFC000"/>
                          </a:solidFill>
                          <a:latin typeface="+mn-lt"/>
                          <a:ea typeface="+mn-ea"/>
                          <a:cs typeface="+mn-cs"/>
                        </a:rPr>
                        <a:t>$10.6 BN</a:t>
                      </a:r>
                      <a:endParaRPr lang="en-US" sz="900" b="1"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$10.5 BN</a:t>
                      </a:r>
                      <a:endParaRPr lang="en-US" sz="9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$11.0 BN</a:t>
                      </a:r>
                      <a:r>
                        <a:rPr lang="en-US" sz="900" b="0" i="0" kern="1200" baseline="30000" dirty="0" smtClean="0">
                          <a:solidFill>
                            <a:schemeClr val="tx1"/>
                          </a:solidFill>
                          <a:latin typeface="+mn-lt"/>
                          <a:ea typeface="+mn-ea"/>
                          <a:cs typeface="+mn-cs"/>
                        </a:rPr>
                        <a:t>3</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t>SHUSA/SBNA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$500 MM</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N/A</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$500 MM</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t>SHUSA</a:t>
                      </a:r>
                      <a:r>
                        <a:rPr lang="en-US" sz="900" b="0" baseline="0" dirty="0" smtClean="0"/>
                        <a:t>/SBNA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$6.3 BN</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$7.0 BN</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$8.0 BN</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rowSpan="2">
                  <a:txBody>
                    <a:bodyPr/>
                    <a:lstStyle/>
                    <a:p>
                      <a:r>
                        <a:rPr lang="en-US" sz="900" b="1" dirty="0" smtClean="0">
                          <a:solidFill>
                            <a:schemeClr val="tx1"/>
                          </a:solidFill>
                        </a:rPr>
                        <a:t>Residual value risk</a:t>
                      </a:r>
                      <a:endParaRPr lang="en-US" sz="9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Residual value deterioriation</a:t>
                      </a:r>
                      <a:r>
                        <a:rPr lang="en-US" sz="900" b="0" i="0" kern="1200" baseline="30000" dirty="0" smtClean="0">
                          <a:solidFill>
                            <a:schemeClr val="tx1"/>
                          </a:solidFill>
                          <a:latin typeface="+mn-lt"/>
                          <a:ea typeface="+mn-ea"/>
                          <a:cs typeface="+mn-cs"/>
                        </a:rPr>
                        <a:t>4</a:t>
                      </a:r>
                      <a:endParaRPr lang="en-US" sz="9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b="0" dirty="0" smtClean="0"/>
                        <a:t>SHUSA/SCUSA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$475 MM</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$500 MM</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$525 MM </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b="0" dirty="0" smtClean="0"/>
                        <a:t>SHUSA/SCUSA</a:t>
                      </a:r>
                      <a:endParaRPr lang="en-US" sz="9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1.1%</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5.0%</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9.0%</a:t>
                      </a:r>
                      <a:endParaRPr lang="en-US" sz="9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rowSpan="8">
                  <a:txBody>
                    <a:bodyPr/>
                    <a:lstStyle/>
                    <a:p>
                      <a:r>
                        <a:rPr lang="en-US" sz="900" b="1" dirty="0" smtClean="0">
                          <a:solidFill>
                            <a:schemeClr val="tx1"/>
                          </a:solidFill>
                        </a:rPr>
                        <a:t>Liquidity</a:t>
                      </a:r>
                      <a:r>
                        <a:rPr lang="en-US" sz="900" b="1" baseline="0" dirty="0" smtClean="0">
                          <a:solidFill>
                            <a:schemeClr val="tx1"/>
                          </a:solidFill>
                        </a:rPr>
                        <a:t>/ funding risk</a:t>
                      </a:r>
                      <a:endParaRPr lang="en-US" sz="9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 Liquidity stress</a:t>
                      </a:r>
                      <a:r>
                        <a:rPr lang="en-US" sz="900" b="0" i="0" kern="1200" baseline="0" dirty="0" smtClean="0">
                          <a:solidFill>
                            <a:schemeClr val="tx1"/>
                          </a:solidFill>
                          <a:latin typeface="+mn-lt"/>
                          <a:ea typeface="+mn-ea"/>
                          <a:cs typeface="+mn-cs"/>
                        </a:rPr>
                        <a:t> testing </a:t>
                      </a:r>
                      <a:br>
                        <a:rPr lang="en-US" sz="900" b="0" i="0" kern="1200" baseline="0" dirty="0" smtClean="0">
                          <a:solidFill>
                            <a:schemeClr val="tx1"/>
                          </a:solidFill>
                          <a:latin typeface="+mn-lt"/>
                          <a:ea typeface="+mn-ea"/>
                          <a:cs typeface="+mn-cs"/>
                        </a:rPr>
                      </a:br>
                      <a:r>
                        <a:rPr lang="en-US" sz="900" b="0" i="0" kern="1200" baseline="0" dirty="0" smtClean="0">
                          <a:solidFill>
                            <a:schemeClr val="tx1"/>
                          </a:solidFill>
                          <a:latin typeface="+mn-lt"/>
                          <a:ea typeface="+mn-ea"/>
                          <a:cs typeface="+mn-cs"/>
                        </a:rPr>
                        <a:t>survival horizon</a:t>
                      </a:r>
                      <a:r>
                        <a:rPr lang="en-US" sz="900" b="0" i="0" kern="1200" baseline="30000" dirty="0" smtClean="0">
                          <a:solidFill>
                            <a:schemeClr val="tx1"/>
                          </a:solidFill>
                          <a:latin typeface="+mn-lt"/>
                          <a:ea typeface="+mn-ea"/>
                          <a:cs typeface="+mn-cs"/>
                        </a:rPr>
                        <a:t>5</a:t>
                      </a:r>
                      <a:endParaRPr lang="en-US" sz="9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dirty="0" smtClean="0"/>
                        <a:t>SHUSA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chemeClr val="accent1"/>
                          </a:solidFill>
                        </a:rPr>
                        <a:t>28</a:t>
                      </a:r>
                      <a:r>
                        <a:rPr lang="en-US" sz="900" b="1" baseline="0" dirty="0" smtClean="0">
                          <a:solidFill>
                            <a:schemeClr val="accent1"/>
                          </a:solidFill>
                        </a:rPr>
                        <a:t> </a:t>
                      </a:r>
                      <a:r>
                        <a:rPr lang="en-US" sz="900" b="1" dirty="0" smtClean="0">
                          <a:solidFill>
                            <a:schemeClr val="accent1"/>
                          </a:solidFill>
                        </a:rPr>
                        <a:t>days</a:t>
                      </a:r>
                      <a:r>
                        <a:rPr lang="en-US" sz="900" b="1" baseline="30000" dirty="0" smtClean="0">
                          <a:solidFill>
                            <a:schemeClr val="accent1"/>
                          </a:solidFill>
                        </a:rPr>
                        <a:t>6</a:t>
                      </a:r>
                      <a:endParaRPr lang="en-US" sz="9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90 days</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60 days</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vMerge="1">
                  <a:txBody>
                    <a:bodyPr/>
                    <a:lstStyle/>
                    <a:p>
                      <a:endParaRPr lang="en-US"/>
                    </a:p>
                  </a:txBody>
                  <a:tcPr/>
                </a:tc>
                <a:tc>
                  <a:txBody>
                    <a:bodyPr/>
                    <a:lstStyle/>
                    <a:p>
                      <a:r>
                        <a:rPr lang="en-US" sz="900" dirty="0" smtClean="0"/>
                        <a:t>SBNA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baseline="0" dirty="0" smtClean="0">
                          <a:solidFill>
                            <a:schemeClr val="accent1"/>
                          </a:solidFill>
                        </a:rPr>
                        <a:t>19 days</a:t>
                      </a:r>
                      <a:r>
                        <a:rPr lang="en-US" sz="900" b="1" baseline="30000" dirty="0" smtClean="0">
                          <a:solidFill>
                            <a:schemeClr val="accent1"/>
                          </a:solidFill>
                        </a:rPr>
                        <a:t>6</a:t>
                      </a:r>
                      <a:endParaRPr lang="en-US" sz="9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90 days</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60 days</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dirty="0" smtClean="0"/>
                        <a:t>SHUSA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140%</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125%</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vMerge="1">
                  <a:txBody>
                    <a:bodyPr/>
                    <a:lstStyle/>
                    <a:p>
                      <a:endParaRPr lang="en-US"/>
                    </a:p>
                  </a:txBody>
                  <a:tcPr/>
                </a:tc>
                <a:tc>
                  <a:txBody>
                    <a:bodyPr/>
                    <a:lstStyle/>
                    <a:p>
                      <a:r>
                        <a:rPr lang="en-US" sz="900" dirty="0" smtClean="0"/>
                        <a:t>SBNA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900" kern="1200" dirty="0" smtClean="0">
                          <a:solidFill>
                            <a:schemeClr val="tx1"/>
                          </a:solidFill>
                          <a:latin typeface="+mn-lt"/>
                          <a:ea typeface="+mn-ea"/>
                          <a:cs typeface="+mn-cs"/>
                        </a:rPr>
                        <a:t>167.8%</a:t>
                      </a:r>
                      <a:endParaRPr lang="en-US" sz="9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120%</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110%</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sz="1000" b="1" dirty="0"/>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dirty="0" smtClean="0"/>
                        <a:t>SHUSA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105%</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100%</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vMerge="1">
                  <a:txBody>
                    <a:bodyPr/>
                    <a:lstStyle/>
                    <a:p>
                      <a:endParaRPr lang="en-US"/>
                    </a:p>
                  </a:txBody>
                  <a:tcPr/>
                </a:tc>
                <a:tc>
                  <a:txBody>
                    <a:bodyPr/>
                    <a:lstStyle/>
                    <a:p>
                      <a:r>
                        <a:rPr lang="en-US" sz="900" dirty="0" smtClean="0"/>
                        <a:t>SCUSA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87%</a:t>
                      </a:r>
                      <a:endParaRPr lang="en-US" sz="9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32427">
                <a:tc vMerge="1">
                  <a:txBody>
                    <a:bodyPr/>
                    <a:lstStyle/>
                    <a:p>
                      <a:endParaRPr lang="en-US"/>
                    </a:p>
                  </a:txBody>
                  <a:tcPr/>
                </a:tc>
                <a:tc vMerge="1">
                  <a:txBody>
                    <a:bodyPr/>
                    <a:lstStyle/>
                    <a:p>
                      <a:endParaRPr lang="en-US"/>
                    </a:p>
                  </a:txBody>
                  <a:tcPr/>
                </a:tc>
                <a:tc>
                  <a:txBody>
                    <a:bodyPr/>
                    <a:lstStyle/>
                    <a:p>
                      <a:r>
                        <a:rPr lang="en-US" sz="900" dirty="0" smtClean="0"/>
                        <a:t>SBNA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900" kern="1200" dirty="0" smtClean="0">
                          <a:solidFill>
                            <a:schemeClr val="tx1"/>
                          </a:solidFill>
                          <a:latin typeface="+mn-lt"/>
                          <a:ea typeface="+mn-ea"/>
                          <a:cs typeface="+mn-cs"/>
                        </a:rPr>
                        <a:t>121.6%</a:t>
                      </a:r>
                      <a:endParaRPr lang="en-US" sz="9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t>105%</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900" dirty="0" smtClean="0"/>
                        <a:t>100%</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1884">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mn-lt"/>
                          <a:ea typeface="+mn-ea"/>
                          <a:cs typeface="+mn-cs"/>
                        </a:rPr>
                        <a:t>Available  SCUSA committed liquidity/average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900" dirty="0" smtClean="0"/>
                        <a:t>SHUSA/SCUSA</a:t>
                      </a:r>
                      <a:endParaRPr lang="en-US" sz="9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solidFill>
                            <a:schemeClr val="tx1"/>
                          </a:solidFill>
                        </a:rPr>
                        <a:t>7.8 months</a:t>
                      </a:r>
                      <a:r>
                        <a:rPr lang="en-US" sz="900" baseline="30000" dirty="0" smtClean="0">
                          <a:solidFill>
                            <a:schemeClr val="tx1"/>
                          </a:solidFill>
                        </a:rPr>
                        <a:t>6</a:t>
                      </a:r>
                      <a:endParaRPr lang="en-US" sz="9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rPr>
                        <a:t>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mn-lt"/>
                          <a:ea typeface="+mn-ea"/>
                          <a:cs typeface="+mn-cs"/>
                        </a:rPr>
                        <a:t>5 months</a:t>
                      </a:r>
                      <a:endParaRPr lang="en-US" sz="9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402751" y="6003991"/>
            <a:ext cx="68140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indent="-119063" algn="l">
              <a:lnSpc>
                <a:spcPct val="100000"/>
              </a:lnSpc>
            </a:pPr>
            <a:r>
              <a:rPr lang="en-US" sz="800" dirty="0" smtClean="0">
                <a:latin typeface="Arial"/>
                <a:sym typeface="Arial"/>
              </a:rPr>
              <a:t>Note: all actuals as of July 2015 unless otherwise noted</a:t>
            </a:r>
          </a:p>
          <a:p>
            <a:pPr marL="119063" indent="-119063"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119063" indent="-119063" algn="l">
              <a:lnSpc>
                <a:spcPct val="100000"/>
              </a:lnSpc>
              <a:buFont typeface="+mj-lt"/>
              <a:buAutoNum type="arabicPeriod"/>
            </a:pPr>
            <a:r>
              <a:rPr lang="en-US" sz="800" dirty="0" smtClean="0">
                <a:solidFill>
                  <a:srgbClr val="FFFFFF"/>
                </a:solidFill>
                <a:latin typeface="Arial"/>
                <a:sym typeface="Arial"/>
              </a:rPr>
              <a:t>Approximately 50% </a:t>
            </a:r>
            <a:r>
              <a:rPr lang="en-US" sz="800" dirty="0">
                <a:solidFill>
                  <a:srgbClr val="FFFFFF"/>
                </a:solidFill>
                <a:latin typeface="Arial"/>
                <a:sym typeface="Arial"/>
              </a:rPr>
              <a:t>of CET1 + </a:t>
            </a:r>
            <a:r>
              <a:rPr lang="en-US" sz="800" dirty="0" smtClean="0">
                <a:solidFill>
                  <a:srgbClr val="FFFFFF"/>
                </a:solidFill>
                <a:latin typeface="Arial"/>
                <a:sym typeface="Arial"/>
              </a:rPr>
              <a:t>ACL</a:t>
            </a:r>
          </a:p>
          <a:p>
            <a:pPr marL="119063" indent="-119063" algn="l">
              <a:lnSpc>
                <a:spcPct val="100000"/>
              </a:lnSpc>
              <a:buFont typeface="+mj-lt"/>
              <a:buAutoNum type="arabicPeriod"/>
            </a:pPr>
            <a:r>
              <a:rPr lang="en-US" sz="800" dirty="0">
                <a:solidFill>
                  <a:srgbClr val="FFFFFF"/>
                </a:solidFill>
                <a:latin typeface="Arial"/>
                <a:sym typeface="Arial"/>
              </a:rPr>
              <a:t>Approximately 100% of CET1 + ACL</a:t>
            </a:r>
          </a:p>
          <a:p>
            <a:pPr marL="119063" indent="-119063"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a:t>
            </a:r>
            <a:r>
              <a:rPr lang="en-US" sz="800" dirty="0" smtClean="0">
                <a:solidFill>
                  <a:schemeClr val="bg1"/>
                </a:solidFill>
                <a:latin typeface="Arial"/>
              </a:rPr>
              <a:t>scenarios–a</a:t>
            </a:r>
            <a:r>
              <a:rPr lang="en-US" sz="800" dirty="0" smtClean="0">
                <a:solidFill>
                  <a:schemeClr val="bg1"/>
                </a:solidFill>
                <a:latin typeface="Arial"/>
                <a:sym typeface="Arial"/>
              </a:rPr>
              <a:t>ssumes </a:t>
            </a:r>
            <a:r>
              <a:rPr lang="en-US" sz="800" dirty="0">
                <a:solidFill>
                  <a:schemeClr val="bg1"/>
                </a:solidFill>
                <a:latin typeface="Arial"/>
                <a:sym typeface="Arial"/>
              </a:rPr>
              <a:t>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119063" indent="-119063" algn="l">
              <a:lnSpc>
                <a:spcPct val="100000"/>
              </a:lnSpc>
              <a:buFont typeface="+mj-lt"/>
              <a:buAutoNum type="arabicPeriod"/>
            </a:pPr>
            <a:r>
              <a:rPr lang="en-US" sz="800" dirty="0" smtClean="0">
                <a:solidFill>
                  <a:schemeClr val="bg1"/>
                </a:solidFill>
              </a:rPr>
              <a:t>Based on three different </a:t>
            </a:r>
            <a:r>
              <a:rPr lang="en-US" sz="800" dirty="0">
                <a:solidFill>
                  <a:schemeClr val="bg1"/>
                </a:solidFill>
              </a:rPr>
              <a:t>liquidity </a:t>
            </a:r>
            <a:r>
              <a:rPr lang="en-US" sz="800" dirty="0" smtClean="0">
                <a:solidFill>
                  <a:schemeClr val="bg1"/>
                </a:solidFill>
              </a:rPr>
              <a:t>scenarios (market</a:t>
            </a:r>
            <a:r>
              <a:rPr lang="en-US" sz="800" dirty="0">
                <a:solidFill>
                  <a:schemeClr val="bg1"/>
                </a:solidFill>
              </a:rPr>
              <a:t>, </a:t>
            </a:r>
            <a:r>
              <a:rPr lang="en-US" sz="800" dirty="0" smtClean="0">
                <a:solidFill>
                  <a:schemeClr val="bg1"/>
                </a:solidFill>
              </a:rPr>
              <a:t>idiosyncratic </a:t>
            </a:r>
            <a:r>
              <a:rPr lang="en-US" sz="800" dirty="0">
                <a:solidFill>
                  <a:schemeClr val="bg1"/>
                </a:solidFill>
              </a:rPr>
              <a:t>and </a:t>
            </a:r>
            <a:r>
              <a:rPr lang="en-US" sz="800" dirty="0" smtClean="0">
                <a:solidFill>
                  <a:schemeClr val="bg1"/>
                </a:solidFill>
              </a:rPr>
              <a:t>combined </a:t>
            </a:r>
            <a:r>
              <a:rPr lang="en-US" sz="800" dirty="0">
                <a:solidFill>
                  <a:schemeClr val="bg1"/>
                </a:solidFill>
              </a:rPr>
              <a:t>stressed conditions)</a:t>
            </a:r>
            <a:endParaRPr lang="en-US" sz="800" dirty="0" smtClean="0">
              <a:solidFill>
                <a:schemeClr val="bg1"/>
              </a:solidFill>
            </a:endParaRPr>
          </a:p>
          <a:p>
            <a:pPr marL="119063" indent="-119063" algn="l">
              <a:lnSpc>
                <a:spcPct val="100000"/>
              </a:lnSpc>
              <a:buFont typeface="+mj-lt"/>
              <a:buAutoNum type="arabicPeriod"/>
            </a:pPr>
            <a:r>
              <a:rPr lang="en-US" sz="800" dirty="0" smtClean="0">
                <a:solidFill>
                  <a:schemeClr val="bg1"/>
                </a:solidFill>
              </a:rPr>
              <a:t>As of </a:t>
            </a:r>
            <a:r>
              <a:rPr lang="en-US" sz="800" dirty="0">
                <a:solidFill>
                  <a:schemeClr val="bg1"/>
                </a:solidFill>
              </a:rPr>
              <a:t>June 2015 - July value for SBNA was 51 </a:t>
            </a:r>
            <a:r>
              <a:rPr lang="en-US" sz="800" dirty="0" smtClean="0">
                <a:solidFill>
                  <a:schemeClr val="bg1"/>
                </a:solidFill>
              </a:rPr>
              <a:t>days</a:t>
            </a:r>
            <a:endParaRPr lang="en-US" sz="800" dirty="0">
              <a:solidFill>
                <a:schemeClr val="bg1"/>
              </a:solidFill>
            </a:endParaRPr>
          </a:p>
        </p:txBody>
      </p:sp>
      <p:sp>
        <p:nvSpPr>
          <p:cNvPr id="13" name="Oval 12"/>
          <p:cNvSpPr/>
          <p:nvPr/>
        </p:nvSpPr>
        <p:spPr bwMode="auto">
          <a:xfrm>
            <a:off x="59375" y="350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5" name="Text Box 75"/>
          <p:cNvSpPr txBox="1">
            <a:spLocks noChangeArrowheads="1"/>
          </p:cNvSpPr>
          <p:nvPr/>
        </p:nvSpPr>
        <p:spPr bwMode="gray">
          <a:xfrm>
            <a:off x="407540" y="98167"/>
            <a:ext cx="186108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Metrics and limits summary</a:t>
            </a:r>
          </a:p>
        </p:txBody>
      </p:sp>
      <p:sp>
        <p:nvSpPr>
          <p:cNvPr id="16"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12</a:t>
            </a:fld>
            <a:endParaRPr lang="en-US" dirty="0"/>
          </a:p>
        </p:txBody>
      </p:sp>
      <p:sp>
        <p:nvSpPr>
          <p:cNvPr id="17" name="Oval 16"/>
          <p:cNvSpPr/>
          <p:nvPr/>
        </p:nvSpPr>
        <p:spPr bwMode="auto">
          <a:xfrm>
            <a:off x="59375" y="67454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8" name="Oval 17"/>
          <p:cNvSpPr/>
          <p:nvPr/>
        </p:nvSpPr>
        <p:spPr bwMode="auto">
          <a:xfrm>
            <a:off x="59375" y="101421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9" name="TextBox 18"/>
          <p:cNvSpPr txBox="1"/>
          <p:nvPr/>
        </p:nvSpPr>
        <p:spPr>
          <a:xfrm>
            <a:off x="388115" y="5799101"/>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172112827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644093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8457"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model risk metrics</a:t>
            </a:r>
            <a:endParaRPr lang="en-US" b="0" dirty="0"/>
          </a:p>
        </p:txBody>
      </p:sp>
      <p:grpSp>
        <p:nvGrpSpPr>
          <p:cNvPr id="11" name="Group 10"/>
          <p:cNvGrpSpPr/>
          <p:nvPr/>
        </p:nvGrpSpPr>
        <p:grpSpPr>
          <a:xfrm>
            <a:off x="403281" y="95996"/>
            <a:ext cx="1718402" cy="189008"/>
            <a:chOff x="403281" y="164517"/>
            <a:chExt cx="1718402" cy="189008"/>
          </a:xfrm>
        </p:grpSpPr>
        <p:sp>
          <p:nvSpPr>
            <p:cNvPr id="12" name="Text Box 75"/>
            <p:cNvSpPr txBox="1">
              <a:spLocks noChangeArrowheads="1"/>
            </p:cNvSpPr>
            <p:nvPr/>
          </p:nvSpPr>
          <p:spPr bwMode="gray">
            <a:xfrm>
              <a:off x="636148" y="166688"/>
              <a:ext cx="148553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Model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463147652"/>
              </p:ext>
            </p:extLst>
          </p:nvPr>
        </p:nvGraphicFramePr>
        <p:xfrm>
          <a:off x="400877" y="1411225"/>
          <a:ext cx="8822498" cy="1493520"/>
        </p:xfrm>
        <a:graphic>
          <a:graphicData uri="http://schemas.openxmlformats.org/drawingml/2006/table">
            <a:tbl>
              <a:tblPr firstRow="1" bandRow="1">
                <a:tableStyleId>{839DD9DD-9E6C-4910-8AC0-68ADFF6A6AFC}</a:tableStyleId>
              </a:tblPr>
              <a:tblGrid>
                <a:gridCol w="3097893"/>
                <a:gridCol w="5724605"/>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54113">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models put into production/use without proper validation or provisional approval (all, Tier 1, new, etc.)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is included in the Board-level RAS as a qualitative statement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70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models with Level 1 validation findings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models with elevated model risk/with “X” model risk score</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models with ongoing monitoring in place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are too granular to monitor and measure at Board-level and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129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41498053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965803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948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compliance and reputational risk metrics</a:t>
            </a:r>
            <a:endParaRPr lang="en-US" b="0" dirty="0"/>
          </a:p>
        </p:txBody>
      </p:sp>
      <p:grpSp>
        <p:nvGrpSpPr>
          <p:cNvPr id="8" name="Group 7"/>
          <p:cNvGrpSpPr/>
          <p:nvPr/>
        </p:nvGrpSpPr>
        <p:grpSpPr>
          <a:xfrm>
            <a:off x="403281" y="95996"/>
            <a:ext cx="3241704" cy="189008"/>
            <a:chOff x="403281" y="164517"/>
            <a:chExt cx="3241704" cy="189008"/>
          </a:xfrm>
        </p:grpSpPr>
        <p:sp>
          <p:nvSpPr>
            <p:cNvPr id="9" name="Text Box 75"/>
            <p:cNvSpPr txBox="1">
              <a:spLocks noChangeArrowheads="1"/>
            </p:cNvSpPr>
            <p:nvPr/>
          </p:nvSpPr>
          <p:spPr bwMode="gray">
            <a:xfrm>
              <a:off x="636148" y="166688"/>
              <a:ext cx="300883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Compliance and reputational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3134724274"/>
              </p:ext>
            </p:extLst>
          </p:nvPr>
        </p:nvGraphicFramePr>
        <p:xfrm>
          <a:off x="403281" y="1411225"/>
          <a:ext cx="8822498" cy="3931920"/>
        </p:xfrm>
        <a:graphic>
          <a:graphicData uri="http://schemas.openxmlformats.org/drawingml/2006/table">
            <a:tbl>
              <a:tblPr firstRow="1" bandRow="1">
                <a:tableStyleId>{839DD9DD-9E6C-4910-8AC0-68ADFF6A6AFC}</a:tableStyleId>
              </a:tblPr>
              <a:tblGrid>
                <a:gridCol w="3097893"/>
                <a:gridCol w="5724605"/>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customer complaints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Tracking of customer complaints is not developed, but is improving</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Employee turnover</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data is currently not granular enough to capture important personnel changes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Mandatory compliance training courses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not necessarily an indicator of poor risk culture</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Retail customer satisfaction “Voice of the Customer” survey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“Voice of the Customer” is conducted internally </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Complaints from regulatory agencies (monthly)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Neither internal nor external data was sufficient to calibrate this metric</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J.D. Power score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Methodology for the J.D. Power score is not considered sufficiently robust for the Board-level RAS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will be reported as a management metric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2464">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Regulatory ratings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Volume of positive/negative media stories and social media commentary</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Compliance, AML, and other regulatory fines, penalties and actions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Employee satisfaction</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of reported breaches of the Code of Conduct and Ethics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are too granular to monitor and measure at Board-level and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130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3312549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Credit Risk: Auto net charge – off rate additional analysis</a:t>
            </a:r>
            <a:endParaRPr lang="en-GB" dirty="0"/>
          </a:p>
        </p:txBody>
      </p:sp>
      <p:sp>
        <p:nvSpPr>
          <p:cNvPr id="3" name="Text Placeholder 2"/>
          <p:cNvSpPr>
            <a:spLocks noGrp="1"/>
          </p:cNvSpPr>
          <p:nvPr>
            <p:ph type="body" idx="1"/>
          </p:nvPr>
        </p:nvSpPr>
        <p:spPr/>
        <p:txBody>
          <a:bodyPr/>
          <a:lstStyle/>
          <a:p>
            <a:r>
              <a:rPr lang="en-GB" dirty="0"/>
              <a:t>3</a:t>
            </a:r>
          </a:p>
        </p:txBody>
      </p:sp>
    </p:spTree>
    <p:extLst>
      <p:ext uri="{BB962C8B-B14F-4D97-AF65-F5344CB8AC3E}">
        <p14:creationId xmlns:p14="http://schemas.microsoft.com/office/powerpoint/2010/main" val="295641348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Additional analyses to support adjustment of SCUSA Auto net charge-off rate</a:t>
            </a:r>
            <a:endParaRPr lang="en-US" b="0" dirty="0"/>
          </a:p>
        </p:txBody>
      </p:sp>
      <p:sp>
        <p:nvSpPr>
          <p:cNvPr id="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132</a:t>
            </a:fld>
            <a:endParaRPr lang="en-US" sz="1400" dirty="0">
              <a:solidFill>
                <a:srgbClr val="FF0000"/>
              </a:solidFill>
              <a:latin typeface="Arial Bold" pitchFamily="-112" charset="0"/>
            </a:endParaRPr>
          </a:p>
        </p:txBody>
      </p:sp>
      <p:sp>
        <p:nvSpPr>
          <p:cNvPr id="13" name="TextBox 12"/>
          <p:cNvSpPr txBox="1"/>
          <p:nvPr/>
        </p:nvSpPr>
        <p:spPr>
          <a:xfrm>
            <a:off x="403281" y="1424940"/>
            <a:ext cx="8820094" cy="4039567"/>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a:t>Following a presentation to the SCUSA Board on September 22nd, 2015, questions </a:t>
            </a:r>
            <a:r>
              <a:rPr lang="en-US" dirty="0" smtClean="0"/>
              <a:t>were been </a:t>
            </a:r>
            <a:r>
              <a:rPr lang="en-US" dirty="0"/>
              <a:t>raised around the appropriateness of the net charge-off rate limit proposed for the SCUSA Auto lending </a:t>
            </a:r>
            <a:r>
              <a:rPr lang="en-US" dirty="0" smtClean="0"/>
              <a:t>portfolio </a:t>
            </a:r>
          </a:p>
          <a:p>
            <a:pPr marL="628650" lvl="1" indent="-171450" algn="l">
              <a:lnSpc>
                <a:spcPct val="100000"/>
              </a:lnSpc>
              <a:spcAft>
                <a:spcPts val="300"/>
              </a:spcAft>
              <a:buFont typeface="Arial" panose="020B0604020202020204" pitchFamily="34" charset="0"/>
              <a:buChar char="‒"/>
            </a:pPr>
            <a:r>
              <a:rPr lang="en-US" dirty="0" smtClean="0"/>
              <a:t>The </a:t>
            </a:r>
            <a:r>
              <a:rPr lang="en-US" dirty="0"/>
              <a:t>proposed Auto net charge-off rate levels were lower than the net charge-off rate forecast in SCUSA’s Strategic Plan (P-18), and were thus deemed inappropriate by some </a:t>
            </a:r>
            <a:r>
              <a:rPr lang="en-US" dirty="0" smtClean="0"/>
              <a:t>stakeholders</a:t>
            </a:r>
          </a:p>
          <a:p>
            <a:pPr marL="628650" lvl="1" indent="-171450" algn="l">
              <a:lnSpc>
                <a:spcPct val="100000"/>
              </a:lnSpc>
              <a:spcAft>
                <a:spcPts val="300"/>
              </a:spcAft>
              <a:buFont typeface="Arial" panose="020B0604020202020204" pitchFamily="34" charset="0"/>
              <a:buChar char="‒"/>
            </a:pPr>
            <a:r>
              <a:rPr lang="en-US" dirty="0" smtClean="0"/>
              <a:t>There </a:t>
            </a:r>
            <a:r>
              <a:rPr lang="en-US" dirty="0"/>
              <a:t>was a concern that the limits would have material impact on SCUSA’s overall business strategy and financial </a:t>
            </a:r>
            <a:r>
              <a:rPr lang="en-US" dirty="0" smtClean="0"/>
              <a:t>performance</a:t>
            </a:r>
          </a:p>
          <a:p>
            <a:pPr marL="171450" indent="-171450" algn="l">
              <a:lnSpc>
                <a:spcPct val="100000"/>
              </a:lnSpc>
              <a:spcAft>
                <a:spcPts val="300"/>
              </a:spcAft>
              <a:buFont typeface="Arial" panose="020B0604020202020204" pitchFamily="34" charset="0"/>
              <a:buChar char="•"/>
            </a:pPr>
            <a:r>
              <a:rPr lang="en-US" dirty="0"/>
              <a:t>To address these issues, several analyses were completed, including a re-evaluation of the P-18 and several sensitivity analyses</a:t>
            </a:r>
          </a:p>
          <a:p>
            <a:pPr marL="685800" lvl="1" indent="-228600" algn="l">
              <a:lnSpc>
                <a:spcPct val="100000"/>
              </a:lnSpc>
              <a:spcAft>
                <a:spcPts val="300"/>
              </a:spcAft>
              <a:buAutoNum type="arabicPeriod"/>
            </a:pPr>
            <a:r>
              <a:rPr lang="en-US" dirty="0" smtClean="0"/>
              <a:t>The P-18 loss rates were re-evaluated, resulting in a revised loss forecast for retained Auto lending, as:</a:t>
            </a:r>
          </a:p>
          <a:p>
            <a:pPr marL="1143000" lvl="2" indent="-228600" algn="l">
              <a:lnSpc>
                <a:spcPct val="100000"/>
              </a:lnSpc>
              <a:spcAft>
                <a:spcPts val="300"/>
              </a:spcAft>
              <a:buFont typeface="+mj-lt"/>
              <a:buAutoNum type="alphaUcPeriod"/>
            </a:pPr>
            <a:r>
              <a:rPr lang="en-US" dirty="0" smtClean="0"/>
              <a:t>A number of limitations were identified</a:t>
            </a:r>
          </a:p>
          <a:p>
            <a:pPr marL="1143000" lvl="2" indent="-228600" algn="l">
              <a:lnSpc>
                <a:spcPct val="100000"/>
              </a:lnSpc>
              <a:spcAft>
                <a:spcPts val="300"/>
              </a:spcAft>
              <a:buAutoNum type="alphaUcPeriod"/>
            </a:pPr>
            <a:r>
              <a:rPr lang="en-US" dirty="0"/>
              <a:t>Roll-rate models were used to develop an alternative set of </a:t>
            </a:r>
            <a:r>
              <a:rPr lang="en-US" dirty="0" smtClean="0"/>
              <a:t>projections</a:t>
            </a:r>
          </a:p>
          <a:p>
            <a:pPr marL="1143000" lvl="2" indent="-228600" algn="l">
              <a:lnSpc>
                <a:spcPct val="100000"/>
              </a:lnSpc>
              <a:spcAft>
                <a:spcPts val="300"/>
              </a:spcAft>
              <a:buAutoNum type="alphaUcPeriod"/>
            </a:pPr>
            <a:endParaRPr lang="en-US" dirty="0"/>
          </a:p>
          <a:p>
            <a:pPr marL="1143000" lvl="2" indent="-228600" algn="l">
              <a:lnSpc>
                <a:spcPct val="100000"/>
              </a:lnSpc>
              <a:spcAft>
                <a:spcPts val="300"/>
              </a:spcAft>
              <a:buAutoNum type="alphaUcPeriod"/>
            </a:pPr>
            <a:endParaRPr lang="en-US" dirty="0" smtClean="0"/>
          </a:p>
          <a:p>
            <a:pPr marL="1143000" lvl="2" indent="-228600" algn="l">
              <a:lnSpc>
                <a:spcPct val="100000"/>
              </a:lnSpc>
              <a:spcAft>
                <a:spcPts val="300"/>
              </a:spcAft>
              <a:buAutoNum type="alphaUcPeriod"/>
            </a:pPr>
            <a:endParaRPr lang="en-US" dirty="0"/>
          </a:p>
          <a:p>
            <a:pPr marL="1143000" lvl="2" indent="-228600" algn="l">
              <a:lnSpc>
                <a:spcPct val="100000"/>
              </a:lnSpc>
              <a:spcAft>
                <a:spcPts val="300"/>
              </a:spcAft>
              <a:buAutoNum type="alphaUcPeriod"/>
            </a:pPr>
            <a:endParaRPr lang="en-US" dirty="0" smtClean="0"/>
          </a:p>
          <a:p>
            <a:pPr marL="1143000" lvl="2" indent="-228600" algn="l">
              <a:lnSpc>
                <a:spcPct val="100000"/>
              </a:lnSpc>
              <a:spcAft>
                <a:spcPts val="300"/>
              </a:spcAft>
              <a:buAutoNum type="alphaUcPeriod"/>
            </a:pPr>
            <a:endParaRPr lang="en-US" dirty="0"/>
          </a:p>
          <a:p>
            <a:pPr marL="1143000" lvl="2" indent="-228600" algn="l">
              <a:lnSpc>
                <a:spcPct val="100000"/>
              </a:lnSpc>
              <a:spcAft>
                <a:spcPts val="300"/>
              </a:spcAft>
              <a:buAutoNum type="alphaUcPeriod"/>
            </a:pPr>
            <a:r>
              <a:rPr lang="en-US" dirty="0" smtClean="0"/>
              <a:t>The </a:t>
            </a:r>
            <a:r>
              <a:rPr lang="en-US" dirty="0"/>
              <a:t>revised P-18 loss rates are higher than the proposed RAS levels. However, the RAS levels are still deemed to be appropriate for 2015, and current loss rates are well below them. The limits will need to be recalibrated in 2016 after the CCAR models and </a:t>
            </a:r>
            <a:r>
              <a:rPr lang="en-US" dirty="0" smtClean="0"/>
              <a:t>process–which </a:t>
            </a:r>
            <a:r>
              <a:rPr lang="en-US" dirty="0"/>
              <a:t>form a key </a:t>
            </a:r>
            <a:r>
              <a:rPr lang="en-US" dirty="0" smtClean="0"/>
              <a:t>input–are </a:t>
            </a:r>
            <a:r>
              <a:rPr lang="en-US" dirty="0"/>
              <a:t>revised and </a:t>
            </a:r>
            <a:r>
              <a:rPr lang="en-US" dirty="0" smtClean="0"/>
              <a:t>improved</a:t>
            </a:r>
          </a:p>
          <a:p>
            <a:pPr marL="685800" lvl="1" indent="-228600" algn="l">
              <a:lnSpc>
                <a:spcPct val="100000"/>
              </a:lnSpc>
              <a:spcAft>
                <a:spcPts val="300"/>
              </a:spcAft>
              <a:buAutoNum type="arabicPeriod"/>
            </a:pPr>
            <a:r>
              <a:rPr lang="en-US" dirty="0" smtClean="0"/>
              <a:t>In addition, a series of sensitivity analyses were completed to test the new Auto NCO limits’ sensitivities to inputs, including:</a:t>
            </a:r>
          </a:p>
          <a:p>
            <a:pPr marL="1143000" lvl="2" indent="-228600" algn="l">
              <a:lnSpc>
                <a:spcPct val="100000"/>
              </a:lnSpc>
              <a:spcAft>
                <a:spcPts val="300"/>
              </a:spcAft>
              <a:buAutoNum type="alphaUcPeriod"/>
            </a:pPr>
            <a:r>
              <a:rPr lang="en-US" dirty="0"/>
              <a:t>The binding capital adequacy constraint at SHUSA and dividend payments</a:t>
            </a:r>
          </a:p>
          <a:p>
            <a:pPr marL="1143000" lvl="2" indent="-228600" algn="l">
              <a:lnSpc>
                <a:spcPct val="100000"/>
              </a:lnSpc>
              <a:spcAft>
                <a:spcPts val="300"/>
              </a:spcAft>
              <a:buAutoNum type="alphaUcPeriod"/>
            </a:pPr>
            <a:r>
              <a:rPr lang="en-US" dirty="0"/>
              <a:t>SCUSA’s portfolio mix</a:t>
            </a:r>
          </a:p>
          <a:p>
            <a:pPr marL="1143000" lvl="2" indent="-228600" algn="l">
              <a:lnSpc>
                <a:spcPct val="100000"/>
              </a:lnSpc>
              <a:spcAft>
                <a:spcPts val="300"/>
              </a:spcAft>
              <a:buAutoNum type="alphaUcPeriod"/>
            </a:pPr>
            <a:r>
              <a:rPr lang="en-US" dirty="0"/>
              <a:t>The relationship between stress and baseline losses</a:t>
            </a:r>
          </a:p>
          <a:p>
            <a:pPr marL="1143000" lvl="2" indent="-228600" algn="l">
              <a:lnSpc>
                <a:spcPct val="100000"/>
              </a:lnSpc>
              <a:spcAft>
                <a:spcPts val="300"/>
              </a:spcAft>
              <a:buAutoNum type="alphaUcPeriod"/>
            </a:pPr>
            <a:r>
              <a:rPr lang="en-US" dirty="0"/>
              <a:t>Assumptions around capital </a:t>
            </a:r>
            <a:r>
              <a:rPr lang="en-US" dirty="0" smtClean="0"/>
              <a:t>accumulation/portfolio </a:t>
            </a:r>
            <a:r>
              <a:rPr lang="en-US" dirty="0"/>
              <a:t>growth since CCAR in Q3 2014 </a:t>
            </a:r>
          </a:p>
        </p:txBody>
      </p:sp>
      <p:graphicFrame>
        <p:nvGraphicFramePr>
          <p:cNvPr id="22" name="Content Placeholder 12"/>
          <p:cNvGraphicFramePr>
            <a:graphicFrameLocks/>
          </p:cNvGraphicFramePr>
          <p:nvPr>
            <p:extLst>
              <p:ext uri="{D42A27DB-BD31-4B8C-83A1-F6EECF244321}">
                <p14:modId xmlns:p14="http://schemas.microsoft.com/office/powerpoint/2010/main" val="806080091"/>
              </p:ext>
            </p:extLst>
          </p:nvPr>
        </p:nvGraphicFramePr>
        <p:xfrm>
          <a:off x="1544774" y="3080829"/>
          <a:ext cx="6513240" cy="899062"/>
        </p:xfrm>
        <a:graphic>
          <a:graphicData uri="http://schemas.openxmlformats.org/drawingml/2006/table">
            <a:tbl>
              <a:tblPr firstRow="1" bandRow="1">
                <a:tableStyleId>{839DD9DD-9E6C-4910-8AC0-68ADFF6A6AFC}</a:tableStyleId>
              </a:tblPr>
              <a:tblGrid>
                <a:gridCol w="1991661"/>
                <a:gridCol w="1507193"/>
                <a:gridCol w="1507193"/>
                <a:gridCol w="1507193"/>
              </a:tblGrid>
              <a:tr h="268298">
                <a:tc>
                  <a:txBody>
                    <a:bodyPr/>
                    <a:lstStyle/>
                    <a:p>
                      <a:pPr algn="l"/>
                      <a:r>
                        <a:rPr lang="en-US" sz="1000" b="1" dirty="0" smtClean="0">
                          <a:solidFill>
                            <a:schemeClr val="tx1"/>
                          </a:solidFill>
                        </a:rPr>
                        <a:t>P-18</a:t>
                      </a:r>
                      <a:r>
                        <a:rPr lang="en-US" sz="1000" b="1" baseline="0" dirty="0" smtClean="0">
                          <a:solidFill>
                            <a:schemeClr val="tx1"/>
                          </a:solidFill>
                        </a:rPr>
                        <a:t> loss forecast for retained Auto lending</a:t>
                      </a:r>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2016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2017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2018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8982">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Original P-18</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8.90%</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smtClean="0">
                          <a:solidFill>
                            <a:schemeClr val="tx1"/>
                          </a:solidFill>
                          <a:latin typeface="+mn-lt"/>
                          <a:ea typeface="+mn-ea"/>
                          <a:cs typeface="+mn-cs"/>
                        </a:rPr>
                        <a:t>9.30%</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smtClean="0">
                          <a:solidFill>
                            <a:schemeClr val="tx1"/>
                          </a:solidFill>
                          <a:latin typeface="+mn-lt"/>
                          <a:ea typeface="+mn-ea"/>
                          <a:cs typeface="+mn-cs"/>
                        </a:rPr>
                        <a:t>9.40%</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2733">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Revised P-18</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8.40%</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8.95%</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9.00%</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23" name="Group 22"/>
          <p:cNvGrpSpPr/>
          <p:nvPr/>
        </p:nvGrpSpPr>
        <p:grpSpPr>
          <a:xfrm>
            <a:off x="403281" y="95996"/>
            <a:ext cx="2398973" cy="189008"/>
            <a:chOff x="403281" y="164517"/>
            <a:chExt cx="2398973" cy="189008"/>
          </a:xfrm>
        </p:grpSpPr>
        <p:sp>
          <p:nvSpPr>
            <p:cNvPr id="24"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25" name="Oval 24"/>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640898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 binding capital adequacy constraint at SHUSA and dividend payments (1/2) </a:t>
            </a:r>
            <a:endParaRPr lang="en-US" b="0" dirty="0"/>
          </a:p>
        </p:txBody>
      </p:sp>
      <p:sp>
        <p:nvSpPr>
          <p:cNvPr id="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133</a:t>
            </a:fld>
            <a:endParaRPr lang="en-US" sz="1400" dirty="0">
              <a:solidFill>
                <a:srgbClr val="FF0000"/>
              </a:solidFill>
              <a:latin typeface="Arial Bold" pitchFamily="-112" charset="0"/>
            </a:endParaRPr>
          </a:p>
        </p:txBody>
      </p:sp>
      <p:sp>
        <p:nvSpPr>
          <p:cNvPr id="13" name="TextBox 12"/>
          <p:cNvSpPr txBox="1"/>
          <p:nvPr/>
        </p:nvSpPr>
        <p:spPr>
          <a:xfrm>
            <a:off x="403281" y="1416777"/>
            <a:ext cx="8820094" cy="4655121"/>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a:t>The post-stress Tier 1 Risk-based Capital ratio limit at SHUSA is a key input in the analysis. Sensitivity analysis was conducted by lowering this limit, though no change to either this limit or the NCO limits were made based on the </a:t>
            </a:r>
            <a:r>
              <a:rPr lang="en-US" dirty="0" smtClean="0"/>
              <a:t>analysis</a:t>
            </a:r>
            <a:endParaRPr lang="en-US" dirty="0"/>
          </a:p>
          <a:p>
            <a:pPr marL="171450" indent="-171450" algn="l">
              <a:lnSpc>
                <a:spcPct val="100000"/>
              </a:lnSpc>
              <a:spcAft>
                <a:spcPts val="300"/>
              </a:spcAft>
              <a:buFont typeface="Arial" panose="020B0604020202020204" pitchFamily="34" charset="0"/>
              <a:buChar char="•"/>
            </a:pPr>
            <a:r>
              <a:rPr lang="en-US" dirty="0"/>
              <a:t>The current 8% limit for the Tier 1 Risk-based Capital ratio was set at 8% in part to create a buffer for the known weaknesses in the CCAR process </a:t>
            </a:r>
            <a:r>
              <a:rPr lang="en-US" dirty="0" smtClean="0"/>
              <a:t>and analytics The table below summarizes </a:t>
            </a:r>
            <a:r>
              <a:rPr lang="en-US" dirty="0"/>
              <a:t>the impact of changes to the binding capital adequacy constraint at SHUSA on the SCUSA Auto net charge-off rate </a:t>
            </a:r>
            <a:r>
              <a:rPr lang="en-US" dirty="0" smtClean="0"/>
              <a:t>limit</a:t>
            </a:r>
          </a:p>
          <a:p>
            <a:pPr marL="171450" indent="-171450" algn="l">
              <a:lnSpc>
                <a:spcPct val="100000"/>
              </a:lnSpc>
              <a:spcAft>
                <a:spcPts val="300"/>
              </a:spcAft>
              <a:buFont typeface="Arial" panose="020B0604020202020204" pitchFamily="34" charset="0"/>
              <a:buChar char="•"/>
            </a:pPr>
            <a:endParaRPr lang="en-US" dirty="0" smtClean="0"/>
          </a:p>
          <a:p>
            <a:pPr algn="l">
              <a:lnSpc>
                <a:spcPct val="100000"/>
              </a:lnSpc>
              <a:spcAft>
                <a:spcPts val="300"/>
              </a:spcAft>
            </a:pPr>
            <a:r>
              <a:rPr lang="en-US" dirty="0"/>
              <a:t/>
            </a:r>
            <a:br>
              <a:rPr lang="en-US" dirty="0"/>
            </a:b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algn="l">
              <a:lnSpc>
                <a:spcPct val="100000"/>
              </a:lnSpc>
              <a:spcAft>
                <a:spcPts val="300"/>
              </a:spcAft>
            </a:pPr>
            <a:endParaRPr lang="en-US" dirty="0"/>
          </a:p>
          <a:p>
            <a:pPr marL="171450" indent="-171450" algn="l">
              <a:lnSpc>
                <a:spcPct val="100000"/>
              </a:lnSpc>
              <a:spcAft>
                <a:spcPts val="300"/>
              </a:spcAft>
              <a:buFont typeface="Arial" panose="020B0604020202020204" pitchFamily="34" charset="0"/>
              <a:buChar char="•"/>
            </a:pPr>
            <a:r>
              <a:rPr lang="en-US" dirty="0" smtClean="0"/>
              <a:t>Furthermore</a:t>
            </a:r>
            <a:r>
              <a:rPr lang="en-US" dirty="0"/>
              <a:t>, the projections included dividend payments by SCUSA of $</a:t>
            </a:r>
            <a:r>
              <a:rPr lang="en-US" dirty="0" smtClean="0"/>
              <a:t>440 MM </a:t>
            </a:r>
            <a:r>
              <a:rPr lang="en-US" dirty="0"/>
              <a:t>at the SCUSA level, which translate to a net $</a:t>
            </a:r>
            <a:r>
              <a:rPr lang="en-US" dirty="0" smtClean="0"/>
              <a:t>178 MM </a:t>
            </a:r>
            <a:r>
              <a:rPr lang="en-US" dirty="0"/>
              <a:t>depletion of capital at SHUSA. The analysis was re-run assuming that dividends would not be paid in a period of </a:t>
            </a:r>
            <a:r>
              <a:rPr lang="en-US" dirty="0" smtClean="0"/>
              <a:t>stress</a:t>
            </a:r>
            <a:endParaRPr lang="en-US" dirty="0"/>
          </a:p>
          <a:p>
            <a:pPr marL="171450" indent="-171450" algn="l">
              <a:lnSpc>
                <a:spcPct val="100000"/>
              </a:lnSpc>
              <a:spcAft>
                <a:spcPts val="300"/>
              </a:spcAft>
              <a:buFont typeface="Arial" panose="020B0604020202020204" pitchFamily="34" charset="0"/>
              <a:buChar char="•"/>
            </a:pPr>
            <a:r>
              <a:rPr lang="en-US" dirty="0"/>
              <a:t>With capital actions included, the CCAR 9Q minimum for the Tier 1 Risk-based Capital ratio is 9.48%, translating to a capital surplus is ~$</a:t>
            </a:r>
            <a:r>
              <a:rPr lang="en-US" dirty="0" smtClean="0"/>
              <a:t>450 MM</a:t>
            </a:r>
            <a:r>
              <a:rPr lang="en-US" dirty="0"/>
              <a:t>. Without capital actions, the CCAR 9Q minimum for the Tier 1 Risk-based Capital ratio is 9.67%, growing the capital surplus by $</a:t>
            </a:r>
            <a:r>
              <a:rPr lang="en-US" dirty="0" smtClean="0"/>
              <a:t>178 MM</a:t>
            </a:r>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r>
              <a:rPr lang="en-US" dirty="0"/>
              <a:t>As shown below, $</a:t>
            </a:r>
            <a:r>
              <a:rPr lang="en-US" dirty="0" smtClean="0"/>
              <a:t>81 MM </a:t>
            </a:r>
            <a:r>
              <a:rPr lang="en-US" dirty="0"/>
              <a:t>of the additional capital surplus is allocated to SCUSA Auto credit losses under stress, which translates into a net charge-off rate limit that is 10bps higher. </a:t>
            </a:r>
            <a:r>
              <a:rPr lang="en-US" b="1" u="sng" dirty="0"/>
              <a:t>It was decided to add the 10bps to the originally proposed levels as it is more realistic to assume that dividend payments would in fact be suspended under stress </a:t>
            </a:r>
            <a:r>
              <a:rPr lang="en-US" b="1" u="sng" dirty="0" smtClean="0"/>
              <a:t>conditions</a:t>
            </a:r>
            <a:endParaRPr lang="en-US" dirty="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smtClean="0"/>
          </a:p>
        </p:txBody>
      </p:sp>
      <p:graphicFrame>
        <p:nvGraphicFramePr>
          <p:cNvPr id="9" name="Content Placeholder 12"/>
          <p:cNvGraphicFramePr>
            <a:graphicFrameLocks/>
          </p:cNvGraphicFramePr>
          <p:nvPr>
            <p:extLst>
              <p:ext uri="{D42A27DB-BD31-4B8C-83A1-F6EECF244321}">
                <p14:modId xmlns:p14="http://schemas.microsoft.com/office/powerpoint/2010/main" val="4101752048"/>
              </p:ext>
            </p:extLst>
          </p:nvPr>
        </p:nvGraphicFramePr>
        <p:xfrm>
          <a:off x="592289" y="2352465"/>
          <a:ext cx="8631086" cy="828813"/>
        </p:xfrm>
        <a:graphic>
          <a:graphicData uri="http://schemas.openxmlformats.org/drawingml/2006/table">
            <a:tbl>
              <a:tblPr firstRow="1" bandRow="1">
                <a:tableStyleId>{839DD9DD-9E6C-4910-8AC0-68ADFF6A6AFC}</a:tableStyleId>
              </a:tblPr>
              <a:tblGrid>
                <a:gridCol w="1772366"/>
                <a:gridCol w="3860843"/>
                <a:gridCol w="2997877"/>
              </a:tblGrid>
              <a:tr h="86270">
                <a:tc rowSpan="2">
                  <a:txBody>
                    <a:bodyPr/>
                    <a:lstStyle/>
                    <a:p>
                      <a:pPr marL="0" marR="0">
                        <a:lnSpc>
                          <a:spcPct val="115000"/>
                        </a:lnSpc>
                        <a:spcBef>
                          <a:spcPts val="0"/>
                        </a:spcBef>
                        <a:spcAft>
                          <a:spcPts val="0"/>
                        </a:spcAft>
                      </a:pPr>
                      <a:r>
                        <a:rPr lang="en-US" sz="1000" b="1" dirty="0">
                          <a:effectLst/>
                          <a:latin typeface="Arial"/>
                          <a:ea typeface="MS PMincho"/>
                          <a:cs typeface="Arial"/>
                        </a:rPr>
                        <a:t>Red limit for SHUSA Tier 1 Risk-based Capital ratio </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chemeClr val="bg1"/>
                          </a:solidFill>
                          <a:effectLst/>
                          <a:latin typeface="Arial"/>
                          <a:ea typeface="MS PMincho"/>
                          <a:cs typeface="Arial"/>
                        </a:rPr>
                        <a:t>Red limit for SCUSA Auto net charge-off rate</a:t>
                      </a:r>
                      <a:endParaRPr lang="en-US" sz="1200" dirty="0">
                        <a:solidFill>
                          <a:schemeClr val="bg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US" sz="1000" b="1" dirty="0">
                          <a:effectLst/>
                          <a:latin typeface="Arial"/>
                          <a:ea typeface="MS PMincho"/>
                          <a:cs typeface="Arial"/>
                        </a:rPr>
                        <a:t>Comments</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627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algn="ctr">
                        <a:lnSpc>
                          <a:spcPct val="115000"/>
                        </a:lnSpc>
                        <a:spcBef>
                          <a:spcPts val="0"/>
                        </a:spcBef>
                        <a:spcAft>
                          <a:spcPts val="0"/>
                        </a:spcAft>
                      </a:pPr>
                      <a:r>
                        <a:rPr lang="en-US" sz="1000" b="1" dirty="0">
                          <a:effectLst/>
                          <a:latin typeface="Arial"/>
                          <a:ea typeface="MS PMincho"/>
                          <a:cs typeface="Arial"/>
                        </a:rPr>
                        <a:t>Without mgmt. adjustment</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15000"/>
                        </a:lnSpc>
                        <a:spcBef>
                          <a:spcPts val="0"/>
                        </a:spcBef>
                        <a:spcAft>
                          <a:spcPts val="0"/>
                        </a:spcAft>
                      </a:pPr>
                      <a:r>
                        <a:rPr lang="en-US" sz="1000" b="1" dirty="0">
                          <a:effectLst/>
                          <a:latin typeface="Arial"/>
                          <a:ea typeface="MS PMincho"/>
                          <a:cs typeface="Arial"/>
                        </a:rPr>
                        <a:t> </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72539">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8.0% (used in analysis)</a:t>
                      </a:r>
                      <a:endParaRPr lang="en-US" sz="1200" dirty="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8.3%</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Prompt Corrective Actions “well </a:t>
                      </a:r>
                      <a:r>
                        <a:rPr lang="en-US" sz="1000" dirty="0" smtClean="0">
                          <a:solidFill>
                            <a:srgbClr val="000000"/>
                          </a:solidFill>
                          <a:effectLst/>
                          <a:latin typeface="Arial"/>
                          <a:ea typeface="MS PMincho"/>
                          <a:cs typeface="Arial"/>
                        </a:rPr>
                        <a:t>capitalized” level</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86270">
                <a:tc>
                  <a:txBody>
                    <a:bodyPr/>
                    <a:lstStyle/>
                    <a:p>
                      <a:pPr marL="0" marR="0">
                        <a:lnSpc>
                          <a:spcPct val="115000"/>
                        </a:lnSpc>
                        <a:spcBef>
                          <a:spcPts val="0"/>
                        </a:spcBef>
                        <a:spcAft>
                          <a:spcPts val="0"/>
                        </a:spcAft>
                      </a:pPr>
                      <a:r>
                        <a:rPr lang="en-US" sz="1000">
                          <a:solidFill>
                            <a:srgbClr val="000000"/>
                          </a:solidFill>
                          <a:effectLst/>
                          <a:latin typeface="Arial"/>
                          <a:ea typeface="MS PMincho"/>
                          <a:cs typeface="Arial"/>
                        </a:rPr>
                        <a:t>7.0%</a:t>
                      </a:r>
                      <a:endParaRPr lang="en-US" sz="120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8.8%</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 </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6270">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6.0%</a:t>
                      </a:r>
                      <a:endParaRPr lang="en-US" sz="1200" dirty="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9.2%</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Post-stress regulatory minimum</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4" name="Content Placeholder 12"/>
          <p:cNvGraphicFramePr>
            <a:graphicFrameLocks/>
          </p:cNvGraphicFramePr>
          <p:nvPr>
            <p:extLst>
              <p:ext uri="{D42A27DB-BD31-4B8C-83A1-F6EECF244321}">
                <p14:modId xmlns:p14="http://schemas.microsoft.com/office/powerpoint/2010/main" val="3610105349"/>
              </p:ext>
            </p:extLst>
          </p:nvPr>
        </p:nvGraphicFramePr>
        <p:xfrm>
          <a:off x="592289" y="4116597"/>
          <a:ext cx="8631085" cy="656274"/>
        </p:xfrm>
        <a:graphic>
          <a:graphicData uri="http://schemas.openxmlformats.org/drawingml/2006/table">
            <a:tbl>
              <a:tblPr firstRow="1" bandRow="1">
                <a:tableStyleId>{839DD9DD-9E6C-4910-8AC0-68ADFF6A6AFC}</a:tableStyleId>
              </a:tblPr>
              <a:tblGrid>
                <a:gridCol w="1426135"/>
                <a:gridCol w="1440990"/>
                <a:gridCol w="1440990"/>
                <a:gridCol w="1440990"/>
                <a:gridCol w="1440990"/>
                <a:gridCol w="1440990"/>
              </a:tblGrid>
              <a:tr h="146086">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Tier 1 risk </a:t>
                      </a:r>
                      <a:r>
                        <a:rPr lang="en-US" sz="1000" b="1" dirty="0" smtClean="0">
                          <a:solidFill>
                            <a:srgbClr val="000000"/>
                          </a:solidFill>
                          <a:effectLst/>
                          <a:latin typeface="Arial"/>
                          <a:ea typeface="MS PMincho"/>
                          <a:cs typeface="Arial"/>
                        </a:rPr>
                        <a:t>based capital</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CCAR 2015 9Q </a:t>
                      </a:r>
                      <a:r>
                        <a:rPr lang="en-US" sz="1000" b="1" dirty="0" smtClean="0">
                          <a:solidFill>
                            <a:srgbClr val="000000"/>
                          </a:solidFill>
                          <a:effectLst/>
                          <a:latin typeface="Arial"/>
                          <a:ea typeface="MS PMincho"/>
                          <a:cs typeface="Arial"/>
                        </a:rPr>
                        <a:t>min.</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Post-stress </a:t>
                      </a:r>
                      <a:r>
                        <a:rPr lang="en-US" sz="1000" b="1" dirty="0" smtClean="0">
                          <a:solidFill>
                            <a:srgbClr val="000000"/>
                          </a:solidFill>
                          <a:effectLst/>
                          <a:latin typeface="Arial"/>
                          <a:ea typeface="MS PMincho"/>
                          <a:cs typeface="Arial"/>
                        </a:rPr>
                        <a:t>min.</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Denominator</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Capital surplus</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Capital surplus </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043">
                <a:tc>
                  <a:txBody>
                    <a:bodyPr/>
                    <a:lstStyle/>
                    <a:p>
                      <a:pPr marL="0" marR="0">
                        <a:lnSpc>
                          <a:spcPct val="115000"/>
                        </a:lnSpc>
                        <a:spcBef>
                          <a:spcPts val="0"/>
                        </a:spcBef>
                        <a:spcAft>
                          <a:spcPts val="1200"/>
                        </a:spcAft>
                      </a:pPr>
                      <a:r>
                        <a:rPr lang="en-US" sz="1000" dirty="0">
                          <a:solidFill>
                            <a:srgbClr val="000000"/>
                          </a:solidFill>
                          <a:effectLst/>
                          <a:latin typeface="Arial"/>
                          <a:ea typeface="MS PMincho"/>
                          <a:cs typeface="Arial"/>
                        </a:rPr>
                        <a:t>With capital actions</a:t>
                      </a:r>
                      <a:endParaRPr lang="en-US" sz="1200" dirty="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9.48%</a:t>
                      </a:r>
                      <a:endParaRPr lang="en-US" sz="12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9.00%</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91,781 MM</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0.48%</a:t>
                      </a:r>
                      <a:endParaRPr lang="en-US" sz="12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440 MM</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6086">
                <a:tc>
                  <a:txBody>
                    <a:bodyPr/>
                    <a:lstStyle/>
                    <a:p>
                      <a:pPr marL="0" marR="0">
                        <a:lnSpc>
                          <a:spcPct val="115000"/>
                        </a:lnSpc>
                        <a:spcBef>
                          <a:spcPts val="0"/>
                        </a:spcBef>
                        <a:spcAft>
                          <a:spcPts val="1200"/>
                        </a:spcAft>
                      </a:pPr>
                      <a:r>
                        <a:rPr lang="en-US" sz="1000">
                          <a:solidFill>
                            <a:srgbClr val="000000"/>
                          </a:solidFill>
                          <a:effectLst/>
                          <a:latin typeface="Arial"/>
                          <a:ea typeface="MS PMincho"/>
                          <a:cs typeface="Arial"/>
                        </a:rPr>
                        <a:t>Without capital actions</a:t>
                      </a:r>
                      <a:endParaRPr lang="en-US" sz="120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9.67%</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9.00%</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91,781 MM</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0.67%</a:t>
                      </a:r>
                      <a:endParaRPr lang="en-US" sz="12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618 MM</a:t>
                      </a:r>
                      <a:endParaRPr lang="en-US" sz="12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504009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 binding capital adequacy constraint at SHUSA and dividend payments (2/2) </a:t>
            </a:r>
            <a:endParaRPr lang="en-US" b="0" dirty="0"/>
          </a:p>
        </p:txBody>
      </p:sp>
      <p:sp>
        <p:nvSpPr>
          <p:cNvPr id="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134</a:t>
            </a:fld>
            <a:endParaRPr lang="en-US" sz="1400" dirty="0">
              <a:solidFill>
                <a:srgbClr val="FF0000"/>
              </a:solidFill>
              <a:latin typeface="Arial Bold" pitchFamily="-112" charset="0"/>
            </a:endParaRPr>
          </a:p>
        </p:txBody>
      </p:sp>
      <p:sp>
        <p:nvSpPr>
          <p:cNvPr id="13" name="TextBox 12"/>
          <p:cNvSpPr txBox="1"/>
          <p:nvPr/>
        </p:nvSpPr>
        <p:spPr>
          <a:xfrm>
            <a:off x="403281" y="1420813"/>
            <a:ext cx="8820094" cy="1808187"/>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smtClean="0"/>
              <a:t>As </a:t>
            </a:r>
            <a:r>
              <a:rPr lang="en-US" dirty="0"/>
              <a:t>shown below, $</a:t>
            </a:r>
            <a:r>
              <a:rPr lang="en-US" dirty="0" smtClean="0"/>
              <a:t>81 MM </a:t>
            </a:r>
            <a:r>
              <a:rPr lang="en-US" dirty="0"/>
              <a:t>of the additional capital surplus is allocated to SCUSA Auto credit losses under stress, which translates into a net charge-off rate limit that is 10bps higher. </a:t>
            </a:r>
            <a:r>
              <a:rPr lang="en-US" b="1" dirty="0"/>
              <a:t>It was decided to add the 10bps to the originally proposed levels as it is more realistic to assume that dividend payments would in fact be suspended under stress conditions. </a:t>
            </a:r>
            <a:endParaRPr lang="en-US" dirty="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5" name="Content Placeholder 12"/>
          <p:cNvGraphicFramePr>
            <a:graphicFrameLocks/>
          </p:cNvGraphicFramePr>
          <p:nvPr>
            <p:extLst>
              <p:ext uri="{D42A27DB-BD31-4B8C-83A1-F6EECF244321}">
                <p14:modId xmlns:p14="http://schemas.microsoft.com/office/powerpoint/2010/main" val="1691239158"/>
              </p:ext>
            </p:extLst>
          </p:nvPr>
        </p:nvGraphicFramePr>
        <p:xfrm>
          <a:off x="592288" y="1977940"/>
          <a:ext cx="8631087" cy="995491"/>
        </p:xfrm>
        <a:graphic>
          <a:graphicData uri="http://schemas.openxmlformats.org/drawingml/2006/table">
            <a:tbl>
              <a:tblPr firstRow="1" bandRow="1">
                <a:tableStyleId>{839DD9DD-9E6C-4910-8AC0-68ADFF6A6AFC}</a:tableStyleId>
              </a:tblPr>
              <a:tblGrid>
                <a:gridCol w="1222101"/>
                <a:gridCol w="1234831"/>
                <a:gridCol w="1234831"/>
                <a:gridCol w="1234831"/>
                <a:gridCol w="1234831"/>
                <a:gridCol w="1234831"/>
                <a:gridCol w="1234831"/>
              </a:tblGrid>
              <a:tr h="146086">
                <a:tc>
                  <a:txBody>
                    <a:bodyPr/>
                    <a:lstStyle/>
                    <a:p>
                      <a:pPr marL="0" marR="0">
                        <a:lnSpc>
                          <a:spcPct val="115000"/>
                        </a:lnSpc>
                        <a:spcBef>
                          <a:spcPts val="0"/>
                        </a:spcBef>
                        <a:spcAft>
                          <a:spcPts val="0"/>
                        </a:spcAft>
                      </a:pPr>
                      <a:r>
                        <a:rPr lang="en-US" sz="1000" b="1" dirty="0">
                          <a:solidFill>
                            <a:srgbClr val="000000"/>
                          </a:solidFill>
                          <a:effectLst/>
                          <a:latin typeface="Calibri"/>
                          <a:ea typeface="MS PMincho"/>
                          <a:cs typeface="Arial"/>
                        </a:rPr>
                        <a:t> </a:t>
                      </a:r>
                      <a:endParaRPr lang="en-US" sz="10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15000"/>
                        </a:lnSpc>
                        <a:spcBef>
                          <a:spcPts val="0"/>
                        </a:spcBef>
                        <a:spcAft>
                          <a:spcPts val="0"/>
                        </a:spcAft>
                      </a:pPr>
                      <a:r>
                        <a:rPr lang="en-US" sz="1000" b="1" dirty="0">
                          <a:solidFill>
                            <a:schemeClr val="tx1"/>
                          </a:solidFill>
                          <a:effectLst/>
                          <a:latin typeface="Arial"/>
                          <a:ea typeface="MS PMincho"/>
                          <a:cs typeface="Arial"/>
                        </a:rPr>
                        <a:t>Amber trigger</a:t>
                      </a:r>
                      <a:endParaRPr lang="en-US" sz="1000" dirty="0">
                        <a:solidFill>
                          <a:schemeClr val="tx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marR="0" algn="ctr">
                        <a:lnSpc>
                          <a:spcPct val="115000"/>
                        </a:lnSpc>
                        <a:spcBef>
                          <a:spcPts val="0"/>
                        </a:spcBef>
                        <a:spcAft>
                          <a:spcPts val="0"/>
                        </a:spcAft>
                      </a:pP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marL="0" marR="0" algn="ctr">
                        <a:lnSpc>
                          <a:spcPct val="115000"/>
                        </a:lnSpc>
                        <a:spcBef>
                          <a:spcPts val="0"/>
                        </a:spcBef>
                        <a:spcAft>
                          <a:spcPts val="0"/>
                        </a:spcAft>
                      </a:pP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3">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chemeClr val="bg1"/>
                          </a:solidFill>
                          <a:effectLst/>
                          <a:latin typeface="+mn-lt"/>
                          <a:ea typeface="MS PMincho"/>
                          <a:cs typeface="Arial"/>
                        </a:rPr>
                        <a:t>Red limit</a:t>
                      </a:r>
                      <a:endParaRPr lang="en-US" sz="1000" dirty="0" smtClean="0">
                        <a:solidFill>
                          <a:schemeClr val="bg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marL="0" marR="0" algn="ctr">
                        <a:lnSpc>
                          <a:spcPct val="115000"/>
                        </a:lnSpc>
                        <a:spcBef>
                          <a:spcPts val="0"/>
                        </a:spcBef>
                        <a:spcAft>
                          <a:spcPts val="0"/>
                        </a:spcAft>
                      </a:pP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marL="0" marR="0" algn="ctr">
                        <a:lnSpc>
                          <a:spcPct val="115000"/>
                        </a:lnSpc>
                        <a:spcBef>
                          <a:spcPts val="0"/>
                        </a:spcBef>
                        <a:spcAft>
                          <a:spcPts val="0"/>
                        </a:spcAft>
                      </a:pP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9157">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SCUSA Auto</a:t>
                      </a:r>
                      <a:endParaRPr lang="en-US" sz="10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With </a:t>
                      </a:r>
                      <a:r>
                        <a:rPr lang="en-US" sz="1000" b="1" dirty="0" smtClean="0">
                          <a:solidFill>
                            <a:srgbClr val="000000"/>
                          </a:solidFill>
                          <a:effectLst/>
                          <a:latin typeface="Arial"/>
                          <a:ea typeface="MS PMincho"/>
                          <a:cs typeface="Arial"/>
                        </a:rPr>
                        <a:t>capital</a:t>
                      </a:r>
                      <a:r>
                        <a:rPr lang="en-US" sz="1000" b="1" baseline="0" dirty="0" smtClean="0">
                          <a:solidFill>
                            <a:srgbClr val="000000"/>
                          </a:solidFill>
                          <a:effectLst/>
                          <a:latin typeface="Arial"/>
                          <a:ea typeface="MS PMincho"/>
                          <a:cs typeface="Arial"/>
                        </a:rPr>
                        <a:t> </a:t>
                      </a:r>
                      <a:r>
                        <a:rPr lang="en-US" sz="1000" b="1" dirty="0" smtClean="0">
                          <a:solidFill>
                            <a:srgbClr val="000000"/>
                          </a:solidFill>
                          <a:effectLst/>
                          <a:latin typeface="Arial"/>
                          <a:ea typeface="MS PMincho"/>
                          <a:cs typeface="Arial"/>
                        </a:rPr>
                        <a:t>actions </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Without capital actions </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Delta</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With capital actions </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Without capital actions </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rgbClr val="000000"/>
                          </a:solidFill>
                          <a:effectLst/>
                          <a:latin typeface="Arial"/>
                          <a:ea typeface="MS PMincho"/>
                          <a:cs typeface="Arial"/>
                        </a:rPr>
                        <a:t>Delta</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043">
                <a:tc>
                  <a:txBody>
                    <a:bodyPr/>
                    <a:lstStyle/>
                    <a:p>
                      <a:pPr marL="0" marR="0">
                        <a:lnSpc>
                          <a:spcPct val="115000"/>
                        </a:lnSpc>
                        <a:spcBef>
                          <a:spcPts val="0"/>
                        </a:spcBef>
                        <a:spcAft>
                          <a:spcPts val="1200"/>
                        </a:spcAft>
                      </a:pPr>
                      <a:r>
                        <a:rPr lang="en-US" sz="1000">
                          <a:solidFill>
                            <a:srgbClr val="000000"/>
                          </a:solidFill>
                          <a:effectLst/>
                          <a:latin typeface="Arial"/>
                          <a:ea typeface="MS PMincho"/>
                          <a:cs typeface="Arial"/>
                        </a:rPr>
                        <a:t>Loss budget</a:t>
                      </a:r>
                      <a:endParaRPr lang="en-US" sz="100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6,573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6,653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81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6,990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7,071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81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6086">
                <a:tc>
                  <a:txBody>
                    <a:bodyPr/>
                    <a:lstStyle/>
                    <a:p>
                      <a:pPr marL="0" marR="0">
                        <a:lnSpc>
                          <a:spcPct val="115000"/>
                        </a:lnSpc>
                        <a:spcBef>
                          <a:spcPts val="0"/>
                        </a:spcBef>
                        <a:spcAft>
                          <a:spcPts val="1200"/>
                        </a:spcAft>
                      </a:pPr>
                      <a:r>
                        <a:rPr lang="en-US" sz="1000" dirty="0">
                          <a:solidFill>
                            <a:srgbClr val="000000"/>
                          </a:solidFill>
                          <a:effectLst/>
                          <a:latin typeface="Arial"/>
                          <a:ea typeface="MS PMincho"/>
                          <a:cs typeface="Arial"/>
                        </a:rPr>
                        <a:t>Net charge-off </a:t>
                      </a:r>
                      <a:r>
                        <a:rPr lang="en-US" sz="1000" dirty="0" smtClean="0">
                          <a:solidFill>
                            <a:srgbClr val="000000"/>
                          </a:solidFill>
                          <a:effectLst/>
                          <a:latin typeface="Arial"/>
                          <a:ea typeface="MS PMincho"/>
                          <a:cs typeface="Arial"/>
                        </a:rPr>
                        <a:t>rate limit</a:t>
                      </a:r>
                      <a:endParaRPr lang="en-US" sz="1000" dirty="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7.76%</a:t>
                      </a:r>
                      <a:endParaRPr lang="en-US" sz="10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7.86%</a:t>
                      </a:r>
                      <a:endParaRPr lang="en-US" sz="10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0.10%</a:t>
                      </a:r>
                      <a:endParaRPr lang="en-US" sz="10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8.26%</a:t>
                      </a:r>
                      <a:endParaRPr lang="en-US" sz="10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a:solidFill>
                            <a:srgbClr val="000000"/>
                          </a:solidFill>
                          <a:effectLst/>
                          <a:latin typeface="Arial"/>
                          <a:ea typeface="MS PMincho"/>
                          <a:cs typeface="Arial"/>
                        </a:rPr>
                        <a:t>8.35%</a:t>
                      </a:r>
                      <a:endParaRPr lang="en-US" sz="100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0.10%</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66978714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SCUSA’s portfolio </a:t>
            </a:r>
            <a:r>
              <a:rPr lang="en-US" b="0" dirty="0" smtClean="0"/>
              <a:t>mix (1/2)</a:t>
            </a:r>
            <a:r>
              <a:rPr lang="en-US" b="0" dirty="0"/>
              <a:t/>
            </a:r>
            <a:br>
              <a:rPr lang="en-US" b="0" dirty="0"/>
            </a:br>
            <a:endParaRPr lang="en-US" b="0" dirty="0"/>
          </a:p>
        </p:txBody>
      </p:sp>
      <p:sp>
        <p:nvSpPr>
          <p:cNvPr id="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135</a:t>
            </a:fld>
            <a:endParaRPr lang="en-US" sz="1400" dirty="0">
              <a:solidFill>
                <a:srgbClr val="FF0000"/>
              </a:solidFill>
              <a:latin typeface="Arial Bold" pitchFamily="-112" charset="0"/>
            </a:endParaRPr>
          </a:p>
        </p:txBody>
      </p:sp>
      <p:sp>
        <p:nvSpPr>
          <p:cNvPr id="13" name="TextBox 12"/>
          <p:cNvSpPr txBox="1"/>
          <p:nvPr/>
        </p:nvSpPr>
        <p:spPr>
          <a:xfrm>
            <a:off x="403281" y="1416777"/>
            <a:ext cx="8820094" cy="3770263"/>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a:t>Evolution of the SCUSA business portfolio may lead to additional loss budget capacity for SCUSA </a:t>
            </a:r>
            <a:r>
              <a:rPr lang="en-US" dirty="0" smtClean="0"/>
              <a:t>Auto</a:t>
            </a:r>
          </a:p>
          <a:p>
            <a:pPr marL="171450" indent="-171450" algn="l">
              <a:lnSpc>
                <a:spcPct val="100000"/>
              </a:lnSpc>
              <a:spcAft>
                <a:spcPts val="300"/>
              </a:spcAft>
              <a:buFont typeface="Arial" panose="020B0604020202020204" pitchFamily="34" charset="0"/>
              <a:buChar char="•"/>
            </a:pPr>
            <a:r>
              <a:rPr lang="en-US" dirty="0" smtClean="0"/>
              <a:t>Analysis </a:t>
            </a:r>
            <a:r>
              <a:rPr lang="en-US" dirty="0"/>
              <a:t>of this was possibility was conducted in three ways, reallocating loss budget from Personal lending and/or Auto leasing to the Auto loan </a:t>
            </a:r>
            <a:r>
              <a:rPr lang="en-US" dirty="0" smtClean="0"/>
              <a:t>portfolio.</a:t>
            </a:r>
            <a:r>
              <a:rPr lang="en-US" dirty="0"/>
              <a:t> Although these analyses indicate that the Auto NCO limits could be higher if losses were reallocated from SCUSA’s Personal lending portfolio to the Auto portfolio, no changes to the NCO limits were made based on the analysis.</a:t>
            </a:r>
            <a:r>
              <a:rPr lang="en-US" dirty="0" smtClean="0"/>
              <a:t> The results of the analysis are outlined below:</a:t>
            </a:r>
          </a:p>
          <a:p>
            <a:pPr marL="685800" lvl="1" indent="-228600" algn="l">
              <a:lnSpc>
                <a:spcPct val="100000"/>
              </a:lnSpc>
              <a:spcAft>
                <a:spcPts val="300"/>
              </a:spcAft>
              <a:buFont typeface="+mj-lt"/>
              <a:buAutoNum type="alphaUcPeriod"/>
            </a:pPr>
            <a:r>
              <a:rPr lang="en-US" dirty="0" smtClean="0"/>
              <a:t>Assume </a:t>
            </a:r>
            <a:r>
              <a:rPr lang="en-US" dirty="0"/>
              <a:t>constant balances of $29 BN for the SCUSA Auto portfolio </a:t>
            </a:r>
            <a:r>
              <a:rPr lang="en-US" dirty="0" smtClean="0"/>
              <a:t/>
            </a:r>
            <a:br>
              <a:rPr lang="en-US" dirty="0" smtClean="0"/>
            </a:br>
            <a:endParaRPr lang="en-US" dirty="0" smtClean="0"/>
          </a:p>
          <a:p>
            <a:pPr marL="685800" lvl="1" indent="-228600" algn="l">
              <a:lnSpc>
                <a:spcPct val="100000"/>
              </a:lnSpc>
              <a:spcAft>
                <a:spcPts val="300"/>
              </a:spcAft>
              <a:buFont typeface="+mj-lt"/>
              <a:buAutoNum type="alphaUcPeriod"/>
            </a:pPr>
            <a:endParaRPr lang="en-US" dirty="0"/>
          </a:p>
          <a:p>
            <a:pPr marL="685800" lvl="1" indent="-228600" algn="l">
              <a:lnSpc>
                <a:spcPct val="100000"/>
              </a:lnSpc>
              <a:spcAft>
                <a:spcPts val="300"/>
              </a:spcAft>
              <a:buFont typeface="+mj-lt"/>
              <a:buAutoNum type="alphaUcPeriod"/>
            </a:pPr>
            <a:endParaRPr lang="en-US" dirty="0" smtClean="0"/>
          </a:p>
          <a:p>
            <a:pPr marL="685800" lvl="1" indent="-228600" algn="l">
              <a:lnSpc>
                <a:spcPct val="100000"/>
              </a:lnSpc>
              <a:spcAft>
                <a:spcPts val="300"/>
              </a:spcAft>
              <a:buFont typeface="+mj-lt"/>
              <a:buAutoNum type="alphaUcPeriod"/>
            </a:pPr>
            <a:endParaRPr lang="en-US" dirty="0"/>
          </a:p>
          <a:p>
            <a:pPr marL="685800" lvl="1" indent="-228600" algn="l">
              <a:lnSpc>
                <a:spcPct val="100000"/>
              </a:lnSpc>
              <a:spcAft>
                <a:spcPts val="300"/>
              </a:spcAft>
              <a:buFont typeface="+mj-lt"/>
              <a:buAutoNum type="alphaUcPeriod"/>
            </a:pPr>
            <a:endParaRPr lang="en-US" dirty="0" smtClean="0"/>
          </a:p>
          <a:p>
            <a:pPr marL="685800" lvl="1" indent="-228600" algn="l">
              <a:lnSpc>
                <a:spcPct val="100000"/>
              </a:lnSpc>
              <a:spcAft>
                <a:spcPts val="300"/>
              </a:spcAft>
              <a:buFont typeface="+mj-lt"/>
              <a:buAutoNum type="alphaUcPeriod"/>
            </a:pPr>
            <a:endParaRPr lang="en-US" dirty="0"/>
          </a:p>
          <a:p>
            <a:pPr marL="685800" lvl="1" indent="-228600" algn="l">
              <a:lnSpc>
                <a:spcPct val="100000"/>
              </a:lnSpc>
              <a:spcAft>
                <a:spcPts val="300"/>
              </a:spcAft>
              <a:buFont typeface="+mj-lt"/>
              <a:buAutoNum type="alphaUcPeriod"/>
            </a:pPr>
            <a:endParaRPr lang="en-US" dirty="0" smtClean="0"/>
          </a:p>
          <a:p>
            <a:pPr marL="685800" lvl="1" indent="-228600" algn="l">
              <a:lnSpc>
                <a:spcPct val="100000"/>
              </a:lnSpc>
              <a:spcAft>
                <a:spcPts val="300"/>
              </a:spcAft>
              <a:buFont typeface="+mj-lt"/>
              <a:buAutoNum type="alphaUcPeriod"/>
            </a:pPr>
            <a:endParaRPr lang="en-US" dirty="0"/>
          </a:p>
          <a:p>
            <a:pPr marL="685800" lvl="1" indent="-228600" algn="l">
              <a:lnSpc>
                <a:spcPct val="100000"/>
              </a:lnSpc>
              <a:spcAft>
                <a:spcPts val="300"/>
              </a:spcAft>
              <a:buFont typeface="+mj-lt"/>
              <a:buAutoNum type="alphaUcPeriod"/>
            </a:pPr>
            <a:endParaRPr lang="en-US" dirty="0" smtClean="0"/>
          </a:p>
          <a:p>
            <a:pPr lvl="1" algn="l">
              <a:lnSpc>
                <a:spcPct val="100000"/>
              </a:lnSpc>
              <a:spcAft>
                <a:spcPts val="300"/>
              </a:spcAft>
            </a:pPr>
            <a:endParaRPr lang="en-US" dirty="0" smtClean="0"/>
          </a:p>
          <a:p>
            <a:pPr marL="1143000" lvl="2" indent="-228600" algn="l">
              <a:lnSpc>
                <a:spcPct val="100000"/>
              </a:lnSpc>
              <a:spcAft>
                <a:spcPts val="300"/>
              </a:spcAft>
              <a:buFont typeface="Arial" panose="020B0604020202020204" pitchFamily="34" charset="0"/>
              <a:buChar char="‒"/>
            </a:pPr>
            <a:r>
              <a:rPr lang="en-US" dirty="0"/>
              <a:t>The scenario in which the net charge-off rate limits and additional balances supported for SCUSA increase the most is Scenario </a:t>
            </a:r>
            <a:r>
              <a:rPr lang="en-US" dirty="0" smtClean="0"/>
              <a:t>D–assuming </a:t>
            </a:r>
            <a:r>
              <a:rPr lang="en-US" dirty="0"/>
              <a:t>that SCUSA is able to reallocate the loss budget for all of Unsecured and for all of Auto leasing to the SCUSA Auto </a:t>
            </a:r>
            <a:r>
              <a:rPr lang="en-US" dirty="0" smtClean="0"/>
              <a:t>lending portfolio </a:t>
            </a:r>
          </a:p>
          <a:p>
            <a:pPr marL="1143000" lvl="2" indent="-228600" algn="l">
              <a:lnSpc>
                <a:spcPct val="100000"/>
              </a:lnSpc>
              <a:spcAft>
                <a:spcPts val="300"/>
              </a:spcAft>
              <a:buFont typeface="Arial" panose="020B0604020202020204" pitchFamily="34" charset="0"/>
              <a:buChar char="‒"/>
            </a:pPr>
            <a:r>
              <a:rPr lang="en-US" dirty="0" smtClean="0"/>
              <a:t>Understanding </a:t>
            </a:r>
            <a:r>
              <a:rPr lang="en-US" dirty="0"/>
              <a:t>the (market, contractual, etc.) realities, this scenario may be unlikely to </a:t>
            </a:r>
            <a:r>
              <a:rPr lang="en-US" dirty="0" smtClean="0"/>
              <a:t>occur </a:t>
            </a:r>
            <a:r>
              <a:rPr lang="en-US" dirty="0"/>
              <a:t>A more reasonable scenario is likely Scenario </a:t>
            </a:r>
            <a:r>
              <a:rPr lang="en-US" dirty="0" smtClean="0"/>
              <a:t>B–assuming </a:t>
            </a:r>
            <a:r>
              <a:rPr lang="en-US" dirty="0"/>
              <a:t>that SCUSA can reallocate all of the Unsecured portfolio’s loss budget, excluding that associated with </a:t>
            </a:r>
            <a:r>
              <a:rPr lang="en-US" dirty="0" err="1" smtClean="0"/>
              <a:t>BlueStem</a:t>
            </a:r>
            <a:r>
              <a:rPr lang="en-US" dirty="0" smtClean="0"/>
              <a:t> </a:t>
            </a:r>
          </a:p>
          <a:p>
            <a:pPr marL="1143000" lvl="2" indent="-228600" algn="l">
              <a:lnSpc>
                <a:spcPct val="100000"/>
              </a:lnSpc>
              <a:spcAft>
                <a:spcPts val="300"/>
              </a:spcAft>
              <a:buFont typeface="Arial" panose="020B0604020202020204" pitchFamily="34" charset="0"/>
              <a:buChar char="‒"/>
            </a:pPr>
            <a:r>
              <a:rPr lang="en-US" dirty="0" smtClean="0"/>
              <a:t>Notably</a:t>
            </a:r>
            <a:r>
              <a:rPr lang="en-US" dirty="0"/>
              <a:t>, this brings the red limit to the same place as the finalized limit (Scenario F + management adjustments) at 8.5</a:t>
            </a:r>
            <a:r>
              <a:rPr lang="en-US" dirty="0" smtClean="0"/>
              <a:t>%</a:t>
            </a:r>
            <a:endParaRPr lang="en-US" dirty="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8" name="Content Placeholder 12"/>
          <p:cNvGraphicFramePr>
            <a:graphicFrameLocks/>
          </p:cNvGraphicFramePr>
          <p:nvPr>
            <p:extLst>
              <p:ext uri="{D42A27DB-BD31-4B8C-83A1-F6EECF244321}">
                <p14:modId xmlns:p14="http://schemas.microsoft.com/office/powerpoint/2010/main" val="3071068307"/>
              </p:ext>
            </p:extLst>
          </p:nvPr>
        </p:nvGraphicFramePr>
        <p:xfrm>
          <a:off x="1090613" y="2304648"/>
          <a:ext cx="8132762" cy="1668888"/>
        </p:xfrm>
        <a:graphic>
          <a:graphicData uri="http://schemas.openxmlformats.org/drawingml/2006/table">
            <a:tbl>
              <a:tblPr firstRow="1" bandRow="1">
                <a:tableStyleId>{839DD9DD-9E6C-4910-8AC0-68ADFF6A6AFC}</a:tableStyleId>
              </a:tblPr>
              <a:tblGrid>
                <a:gridCol w="3161041"/>
                <a:gridCol w="2105534"/>
                <a:gridCol w="2866187"/>
              </a:tblGrid>
              <a:tr h="91492">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000" b="1" dirty="0" smtClean="0">
                          <a:solidFill>
                            <a:srgbClr val="000000"/>
                          </a:solidFill>
                          <a:effectLst/>
                          <a:latin typeface="+mn-lt"/>
                          <a:ea typeface="MS PMincho"/>
                          <a:cs typeface="Arial"/>
                        </a:rPr>
                        <a:t>Scenario</a:t>
                      </a:r>
                      <a:endParaRPr lang="en-US" sz="1000" dirty="0" smtClean="0">
                        <a:effectLst/>
                        <a:latin typeface="+mn-lt"/>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a:solidFill>
                            <a:schemeClr val="tx1"/>
                          </a:solidFill>
                          <a:effectLst/>
                          <a:latin typeface="Arial"/>
                          <a:ea typeface="MS PMincho"/>
                          <a:cs typeface="Arial"/>
                        </a:rPr>
                        <a:t>Amber trigger</a:t>
                      </a:r>
                      <a:endParaRPr lang="en-US" sz="1000" dirty="0">
                        <a:solidFill>
                          <a:schemeClr val="tx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chemeClr val="bg1"/>
                          </a:solidFill>
                          <a:effectLst/>
                          <a:latin typeface="+mn-lt"/>
                          <a:ea typeface="MS PMincho"/>
                          <a:cs typeface="Arial"/>
                        </a:rPr>
                        <a:t>Red limit</a:t>
                      </a:r>
                      <a:endParaRPr lang="en-US" sz="1000" dirty="0" smtClean="0">
                        <a:solidFill>
                          <a:schemeClr val="bg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7252">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Scenario A:</a:t>
                      </a:r>
                      <a:r>
                        <a:rPr lang="en-US" sz="1000" dirty="0">
                          <a:solidFill>
                            <a:srgbClr val="000000"/>
                          </a:solidFill>
                          <a:effectLst/>
                          <a:latin typeface="Arial"/>
                          <a:ea typeface="MS PMincho"/>
                          <a:cs typeface="Arial"/>
                        </a:rPr>
                        <a:t> Loss budget for entire Personal lending portfolio is reallocated</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9.2%</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9.7%</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7252">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Scenario B:</a:t>
                      </a:r>
                      <a:r>
                        <a:rPr lang="en-US" sz="1000" dirty="0">
                          <a:solidFill>
                            <a:srgbClr val="000000"/>
                          </a:solidFill>
                          <a:effectLst/>
                          <a:latin typeface="Arial"/>
                          <a:ea typeface="MS PMincho"/>
                          <a:cs typeface="Arial"/>
                        </a:rPr>
                        <a:t> Loss budget for all of Personal lending, except for </a:t>
                      </a:r>
                      <a:r>
                        <a:rPr lang="en-US" sz="1000" dirty="0" err="1">
                          <a:solidFill>
                            <a:srgbClr val="000000"/>
                          </a:solidFill>
                          <a:effectLst/>
                          <a:latin typeface="Arial"/>
                          <a:ea typeface="MS PMincho"/>
                          <a:cs typeface="Arial"/>
                        </a:rPr>
                        <a:t>BlueStem</a:t>
                      </a:r>
                      <a:r>
                        <a:rPr lang="en-US" sz="1000" dirty="0">
                          <a:solidFill>
                            <a:srgbClr val="000000"/>
                          </a:solidFill>
                          <a:effectLst/>
                          <a:latin typeface="Arial"/>
                          <a:ea typeface="MS PMincho"/>
                          <a:cs typeface="Arial"/>
                        </a:rPr>
                        <a:t>, is reallocated</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8.0%</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8.5%</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7252">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Scenario C:</a:t>
                      </a:r>
                      <a:r>
                        <a:rPr lang="en-US" sz="1000" dirty="0">
                          <a:solidFill>
                            <a:srgbClr val="000000"/>
                          </a:solidFill>
                          <a:effectLst/>
                          <a:latin typeface="Arial"/>
                          <a:ea typeface="MS PMincho"/>
                          <a:cs typeface="Arial"/>
                        </a:rPr>
                        <a:t> Loss budget for entire Auto leasing portfolio is reallocated</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8.3%</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8.9%</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7252">
                <a:tc>
                  <a:txBody>
                    <a:bodyPr/>
                    <a:lstStyle/>
                    <a:p>
                      <a:pPr marL="0" marR="0">
                        <a:lnSpc>
                          <a:spcPct val="115000"/>
                        </a:lnSpc>
                        <a:spcBef>
                          <a:spcPts val="0"/>
                        </a:spcBef>
                        <a:spcAft>
                          <a:spcPts val="0"/>
                        </a:spcAft>
                      </a:pPr>
                      <a:r>
                        <a:rPr lang="en-US" sz="1000" b="1">
                          <a:solidFill>
                            <a:srgbClr val="000000"/>
                          </a:solidFill>
                          <a:effectLst/>
                          <a:latin typeface="Arial"/>
                          <a:ea typeface="MS PMincho"/>
                          <a:cs typeface="Arial"/>
                        </a:rPr>
                        <a:t>Scenario D:</a:t>
                      </a:r>
                      <a:r>
                        <a:rPr lang="en-US" sz="1000">
                          <a:solidFill>
                            <a:srgbClr val="000000"/>
                          </a:solidFill>
                          <a:effectLst/>
                          <a:latin typeface="Arial"/>
                          <a:ea typeface="MS PMincho"/>
                          <a:cs typeface="Arial"/>
                        </a:rPr>
                        <a:t> Both Scenarios A and C</a:t>
                      </a:r>
                      <a:endParaRPr lang="en-US" sz="120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9.7%</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10.4%</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7252">
                <a:tc>
                  <a:txBody>
                    <a:bodyPr/>
                    <a:lstStyle/>
                    <a:p>
                      <a:pPr marL="0" marR="0">
                        <a:lnSpc>
                          <a:spcPct val="115000"/>
                        </a:lnSpc>
                        <a:spcBef>
                          <a:spcPts val="0"/>
                        </a:spcBef>
                        <a:spcAft>
                          <a:spcPts val="0"/>
                        </a:spcAft>
                      </a:pPr>
                      <a:r>
                        <a:rPr lang="es-ES" sz="1000" b="1">
                          <a:solidFill>
                            <a:srgbClr val="000000"/>
                          </a:solidFill>
                          <a:effectLst/>
                          <a:latin typeface="Arial"/>
                          <a:ea typeface="MS PMincho"/>
                          <a:cs typeface="Arial"/>
                        </a:rPr>
                        <a:t>Scenario E:</a:t>
                      </a:r>
                      <a:r>
                        <a:rPr lang="es-ES" sz="1000">
                          <a:solidFill>
                            <a:srgbClr val="000000"/>
                          </a:solidFill>
                          <a:effectLst/>
                          <a:latin typeface="Arial"/>
                          <a:ea typeface="MS PMincho"/>
                          <a:cs typeface="Arial"/>
                        </a:rPr>
                        <a:t> Both Scenarios B and C</a:t>
                      </a:r>
                      <a:endParaRPr lang="en-US" sz="120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8.6%</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9.1%</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b="1" dirty="0">
                          <a:solidFill>
                            <a:srgbClr val="000000"/>
                          </a:solidFill>
                          <a:effectLst/>
                          <a:latin typeface="Arial"/>
                          <a:ea typeface="MS PMincho"/>
                          <a:cs typeface="Arial"/>
                        </a:rPr>
                        <a:t>Scenario F:</a:t>
                      </a:r>
                      <a:r>
                        <a:rPr lang="en-US" sz="1000" dirty="0">
                          <a:solidFill>
                            <a:srgbClr val="000000"/>
                          </a:solidFill>
                          <a:effectLst/>
                          <a:latin typeface="Arial"/>
                          <a:ea typeface="MS PMincho"/>
                          <a:cs typeface="Arial"/>
                        </a:rPr>
                        <a:t> No change</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7.8%</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8.3%</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bl>
          </a:graphicData>
        </a:graphic>
      </p:graphicFrame>
    </p:spTree>
    <p:extLst>
      <p:ext uri="{BB962C8B-B14F-4D97-AF65-F5344CB8AC3E}">
        <p14:creationId xmlns:p14="http://schemas.microsoft.com/office/powerpoint/2010/main" val="79347481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SCUSA’s portfolio </a:t>
            </a:r>
            <a:r>
              <a:rPr lang="en-US" b="0" dirty="0" smtClean="0"/>
              <a:t>mix (2/2)</a:t>
            </a:r>
            <a:r>
              <a:rPr lang="en-US" b="0" dirty="0"/>
              <a:t/>
            </a:r>
            <a:br>
              <a:rPr lang="en-US" b="0" dirty="0"/>
            </a:br>
            <a:endParaRPr lang="en-US" b="0" dirty="0"/>
          </a:p>
        </p:txBody>
      </p:sp>
      <p:sp>
        <p:nvSpPr>
          <p:cNvPr id="13" name="TextBox 12"/>
          <p:cNvSpPr txBox="1"/>
          <p:nvPr/>
        </p:nvSpPr>
        <p:spPr>
          <a:xfrm>
            <a:off x="403281" y="1417026"/>
            <a:ext cx="8820094" cy="4347344"/>
          </a:xfrm>
          <a:prstGeom prst="rect">
            <a:avLst/>
          </a:prstGeom>
          <a:noFill/>
        </p:spPr>
        <p:txBody>
          <a:bodyPr wrap="square" lIns="0" tIns="0" rIns="0" bIns="0" rtlCol="0">
            <a:spAutoFit/>
          </a:bodyPr>
          <a:lstStyle/>
          <a:p>
            <a:pPr marL="685800" lvl="1" indent="-228600" algn="l">
              <a:lnSpc>
                <a:spcPct val="100000"/>
              </a:lnSpc>
              <a:spcAft>
                <a:spcPts val="300"/>
              </a:spcAft>
              <a:buFont typeface="+mj-lt"/>
              <a:buAutoNum type="alphaUcPeriod" startAt="2"/>
            </a:pPr>
            <a:r>
              <a:rPr lang="en-US" dirty="0" smtClean="0"/>
              <a:t>Assume </a:t>
            </a:r>
            <a:r>
              <a:rPr lang="en-US" dirty="0"/>
              <a:t>constant net charge-off rate limits and calculate incremental balances above $29 BN that could be supported with 7.8% amber </a:t>
            </a:r>
            <a:r>
              <a:rPr lang="en-US" dirty="0" smtClean="0"/>
              <a:t>trigger/8.5</a:t>
            </a:r>
            <a:r>
              <a:rPr lang="en-US" dirty="0"/>
              <a:t>% red limit </a:t>
            </a: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r>
              <a:rPr lang="en-US" dirty="0" smtClean="0"/>
              <a:t>Consider </a:t>
            </a:r>
            <a:r>
              <a:rPr lang="en-US" dirty="0"/>
              <a:t>combinations of balance growth and net charge-off rate limit </a:t>
            </a:r>
            <a:r>
              <a:rPr lang="en-US" dirty="0" smtClean="0"/>
              <a:t>changes–in </a:t>
            </a:r>
            <a:r>
              <a:rPr lang="en-US" dirty="0"/>
              <a:t>this case for Scenario A</a:t>
            </a: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685800" lvl="1" indent="-228600" algn="l">
              <a:lnSpc>
                <a:spcPct val="100000"/>
              </a:lnSpc>
              <a:spcAft>
                <a:spcPts val="300"/>
              </a:spcAft>
              <a:buFont typeface="+mj-lt"/>
              <a:buAutoNum type="alphaUcPeriod" startAt="2"/>
            </a:pPr>
            <a:endParaRPr lang="en-US" dirty="0"/>
          </a:p>
          <a:p>
            <a:pPr marL="685800" lvl="1" indent="-228600" algn="l">
              <a:lnSpc>
                <a:spcPct val="100000"/>
              </a:lnSpc>
              <a:spcAft>
                <a:spcPts val="300"/>
              </a:spcAft>
              <a:buFont typeface="+mj-lt"/>
              <a:buAutoNum type="alphaUcPeriod" startAt="2"/>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8" name="Content Placeholder 12"/>
          <p:cNvGraphicFramePr>
            <a:graphicFrameLocks/>
          </p:cNvGraphicFramePr>
          <p:nvPr>
            <p:extLst>
              <p:ext uri="{D42A27DB-BD31-4B8C-83A1-F6EECF244321}">
                <p14:modId xmlns:p14="http://schemas.microsoft.com/office/powerpoint/2010/main" val="3916733640"/>
              </p:ext>
            </p:extLst>
          </p:nvPr>
        </p:nvGraphicFramePr>
        <p:xfrm>
          <a:off x="1090613" y="1897234"/>
          <a:ext cx="8132762" cy="1286638"/>
        </p:xfrm>
        <a:graphic>
          <a:graphicData uri="http://schemas.openxmlformats.org/drawingml/2006/table">
            <a:tbl>
              <a:tblPr firstRow="1" bandRow="1">
                <a:tableStyleId>{839DD9DD-9E6C-4910-8AC0-68ADFF6A6AFC}</a:tableStyleId>
              </a:tblPr>
              <a:tblGrid>
                <a:gridCol w="5284492"/>
                <a:gridCol w="2848270"/>
              </a:tblGrid>
              <a:tr h="180577">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000" b="1" dirty="0" smtClean="0">
                          <a:solidFill>
                            <a:srgbClr val="000000"/>
                          </a:solidFill>
                          <a:effectLst/>
                          <a:latin typeface="+mn-lt"/>
                          <a:ea typeface="MS PMincho"/>
                          <a:cs typeface="Arial"/>
                        </a:rPr>
                        <a:t>Scenario</a:t>
                      </a:r>
                      <a:endParaRPr lang="en-US" sz="1000" dirty="0" smtClean="0">
                        <a:effectLst/>
                        <a:latin typeface="+mn-lt"/>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15000"/>
                        </a:lnSpc>
                        <a:spcBef>
                          <a:spcPts val="0"/>
                        </a:spcBef>
                        <a:spcAft>
                          <a:spcPts val="0"/>
                        </a:spcAft>
                      </a:pPr>
                      <a:r>
                        <a:rPr lang="en-US" sz="1000" b="1" dirty="0" smtClean="0">
                          <a:solidFill>
                            <a:schemeClr val="tx1"/>
                          </a:solidFill>
                          <a:effectLst/>
                          <a:latin typeface="Arial"/>
                          <a:ea typeface="MS PMincho"/>
                          <a:cs typeface="Arial"/>
                        </a:rPr>
                        <a:t>Additional balances</a:t>
                      </a:r>
                      <a:r>
                        <a:rPr lang="en-US" sz="1000" b="1" baseline="0" dirty="0" smtClean="0">
                          <a:solidFill>
                            <a:schemeClr val="tx1"/>
                          </a:solidFill>
                          <a:effectLst/>
                          <a:latin typeface="Arial"/>
                          <a:ea typeface="MS PMincho"/>
                          <a:cs typeface="Arial"/>
                        </a:rPr>
                        <a:t> supported</a:t>
                      </a:r>
                      <a:endParaRPr lang="en-US" sz="1000" dirty="0">
                        <a:solidFill>
                          <a:schemeClr val="tx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80577">
                <a:tc>
                  <a:txBody>
                    <a:bodyPr/>
                    <a:lstStyle/>
                    <a:p>
                      <a:pPr marL="0" marR="0" algn="l">
                        <a:lnSpc>
                          <a:spcPct val="115000"/>
                        </a:lnSpc>
                        <a:spcBef>
                          <a:spcPts val="0"/>
                        </a:spcBef>
                        <a:spcAft>
                          <a:spcPts val="0"/>
                        </a:spcAft>
                      </a:pPr>
                      <a:r>
                        <a:rPr lang="en-US" sz="1000" b="1" dirty="0">
                          <a:solidFill>
                            <a:srgbClr val="000000"/>
                          </a:solidFill>
                          <a:effectLst/>
                          <a:latin typeface="Arial"/>
                          <a:ea typeface="MS PMincho"/>
                          <a:cs typeface="Arial"/>
                        </a:rPr>
                        <a:t>Scenario A:</a:t>
                      </a:r>
                      <a:r>
                        <a:rPr lang="en-US" sz="1000" dirty="0">
                          <a:solidFill>
                            <a:srgbClr val="000000"/>
                          </a:solidFill>
                          <a:effectLst/>
                          <a:latin typeface="Arial"/>
                          <a:ea typeface="MS PMincho"/>
                          <a:cs typeface="Arial"/>
                        </a:rPr>
                        <a:t> Loss budget for entire Personal lending portfolio is reallocated</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effectLst/>
                          <a:latin typeface="+mn-lt"/>
                          <a:ea typeface="Times New Roman"/>
                          <a:cs typeface="Times New Roman"/>
                        </a:rPr>
                        <a:t> $</a:t>
                      </a:r>
                      <a:r>
                        <a:rPr lang="en-US" sz="1000" dirty="0" smtClean="0">
                          <a:effectLst/>
                          <a:latin typeface="+mn-lt"/>
                          <a:ea typeface="Times New Roman"/>
                          <a:cs typeface="Times New Roman"/>
                        </a:rPr>
                        <a:t>5,185 MM </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0577">
                <a:tc>
                  <a:txBody>
                    <a:bodyPr/>
                    <a:lstStyle/>
                    <a:p>
                      <a:pPr marL="0" marR="0" algn="l">
                        <a:lnSpc>
                          <a:spcPct val="115000"/>
                        </a:lnSpc>
                        <a:spcBef>
                          <a:spcPts val="0"/>
                        </a:spcBef>
                        <a:spcAft>
                          <a:spcPts val="0"/>
                        </a:spcAft>
                      </a:pPr>
                      <a:r>
                        <a:rPr lang="en-US" sz="1000" b="1" dirty="0">
                          <a:solidFill>
                            <a:srgbClr val="000000"/>
                          </a:solidFill>
                          <a:effectLst/>
                          <a:latin typeface="Arial"/>
                          <a:ea typeface="MS PMincho"/>
                          <a:cs typeface="Arial"/>
                        </a:rPr>
                        <a:t>Scenario B:</a:t>
                      </a:r>
                      <a:r>
                        <a:rPr lang="en-US" sz="1000" dirty="0">
                          <a:solidFill>
                            <a:srgbClr val="000000"/>
                          </a:solidFill>
                          <a:effectLst/>
                          <a:latin typeface="Arial"/>
                          <a:ea typeface="MS PMincho"/>
                          <a:cs typeface="Arial"/>
                        </a:rPr>
                        <a:t> Loss budget for all of Personal lending, except for </a:t>
                      </a:r>
                      <a:r>
                        <a:rPr lang="en-US" sz="1000" dirty="0" err="1">
                          <a:solidFill>
                            <a:srgbClr val="000000"/>
                          </a:solidFill>
                          <a:effectLst/>
                          <a:latin typeface="Arial"/>
                          <a:ea typeface="MS PMincho"/>
                          <a:cs typeface="Arial"/>
                        </a:rPr>
                        <a:t>BlueStem</a:t>
                      </a:r>
                      <a:r>
                        <a:rPr lang="en-US" sz="1000" dirty="0">
                          <a:solidFill>
                            <a:srgbClr val="000000"/>
                          </a:solidFill>
                          <a:effectLst/>
                          <a:latin typeface="Arial"/>
                          <a:ea typeface="MS PMincho"/>
                          <a:cs typeface="Arial"/>
                        </a:rPr>
                        <a:t>, is reallocated</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effectLst/>
                          <a:latin typeface="+mn-lt"/>
                          <a:ea typeface="Times New Roman"/>
                          <a:cs typeface="Times New Roman"/>
                        </a:rPr>
                        <a:t> $</a:t>
                      </a:r>
                      <a:r>
                        <a:rPr lang="en-US" sz="1000" dirty="0" smtClean="0">
                          <a:effectLst/>
                          <a:latin typeface="+mn-lt"/>
                          <a:ea typeface="Times New Roman"/>
                          <a:cs typeface="Times New Roman"/>
                        </a:rPr>
                        <a:t>882 MM </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0577">
                <a:tc>
                  <a:txBody>
                    <a:bodyPr/>
                    <a:lstStyle/>
                    <a:p>
                      <a:pPr marL="0" marR="0" algn="l">
                        <a:lnSpc>
                          <a:spcPct val="115000"/>
                        </a:lnSpc>
                        <a:spcBef>
                          <a:spcPts val="0"/>
                        </a:spcBef>
                        <a:spcAft>
                          <a:spcPts val="0"/>
                        </a:spcAft>
                      </a:pPr>
                      <a:r>
                        <a:rPr lang="en-US" sz="1000" b="1" dirty="0">
                          <a:solidFill>
                            <a:srgbClr val="000000"/>
                          </a:solidFill>
                          <a:effectLst/>
                          <a:latin typeface="Arial"/>
                          <a:ea typeface="MS PMincho"/>
                          <a:cs typeface="Arial"/>
                        </a:rPr>
                        <a:t>Scenario C:</a:t>
                      </a:r>
                      <a:r>
                        <a:rPr lang="en-US" sz="1000" dirty="0">
                          <a:solidFill>
                            <a:srgbClr val="000000"/>
                          </a:solidFill>
                          <a:effectLst/>
                          <a:latin typeface="Arial"/>
                          <a:ea typeface="MS PMincho"/>
                          <a:cs typeface="Arial"/>
                        </a:rPr>
                        <a:t> Loss budget for entire Auto leasing portfolio is reallocated</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effectLst/>
                          <a:latin typeface="+mn-lt"/>
                          <a:ea typeface="Times New Roman"/>
                          <a:cs typeface="Times New Roman"/>
                        </a:rPr>
                        <a:t> $</a:t>
                      </a:r>
                      <a:r>
                        <a:rPr lang="en-US" sz="1000" dirty="0" smtClean="0">
                          <a:effectLst/>
                          <a:latin typeface="+mn-lt"/>
                          <a:ea typeface="Times New Roman"/>
                          <a:cs typeface="Times New Roman"/>
                        </a:rPr>
                        <a:t>2,167 MM </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0577">
                <a:tc>
                  <a:txBody>
                    <a:bodyPr/>
                    <a:lstStyle/>
                    <a:p>
                      <a:pPr marL="0" marR="0" algn="l">
                        <a:lnSpc>
                          <a:spcPct val="115000"/>
                        </a:lnSpc>
                        <a:spcBef>
                          <a:spcPts val="0"/>
                        </a:spcBef>
                        <a:spcAft>
                          <a:spcPts val="0"/>
                        </a:spcAft>
                      </a:pPr>
                      <a:r>
                        <a:rPr lang="en-US" sz="1000" b="1">
                          <a:solidFill>
                            <a:srgbClr val="000000"/>
                          </a:solidFill>
                          <a:effectLst/>
                          <a:latin typeface="Arial"/>
                          <a:ea typeface="MS PMincho"/>
                          <a:cs typeface="Arial"/>
                        </a:rPr>
                        <a:t>Scenario D:</a:t>
                      </a:r>
                      <a:r>
                        <a:rPr lang="en-US" sz="1000">
                          <a:solidFill>
                            <a:srgbClr val="000000"/>
                          </a:solidFill>
                          <a:effectLst/>
                          <a:latin typeface="Arial"/>
                          <a:ea typeface="MS PMincho"/>
                          <a:cs typeface="Arial"/>
                        </a:rPr>
                        <a:t> Both Scenarios A and C</a:t>
                      </a:r>
                      <a:endParaRPr lang="en-US" sz="120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000" dirty="0">
                          <a:effectLst/>
                          <a:latin typeface="+mn-lt"/>
                          <a:ea typeface="Times New Roman"/>
                          <a:cs typeface="Times New Roman"/>
                        </a:rPr>
                        <a:t> $</a:t>
                      </a:r>
                      <a:r>
                        <a:rPr lang="en-US" sz="1000" dirty="0" smtClean="0">
                          <a:effectLst/>
                          <a:latin typeface="+mn-lt"/>
                          <a:ea typeface="Times New Roman"/>
                          <a:cs typeface="Times New Roman"/>
                        </a:rPr>
                        <a:t>7,352 MM </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0577">
                <a:tc>
                  <a:txBody>
                    <a:bodyPr/>
                    <a:lstStyle/>
                    <a:p>
                      <a:pPr marL="0" marR="0" algn="l">
                        <a:lnSpc>
                          <a:spcPct val="115000"/>
                        </a:lnSpc>
                        <a:spcBef>
                          <a:spcPts val="0"/>
                        </a:spcBef>
                        <a:spcAft>
                          <a:spcPts val="0"/>
                        </a:spcAft>
                      </a:pPr>
                      <a:r>
                        <a:rPr lang="es-ES" sz="1000" b="1" dirty="0" err="1">
                          <a:solidFill>
                            <a:srgbClr val="000000"/>
                          </a:solidFill>
                          <a:effectLst/>
                          <a:latin typeface="Arial"/>
                          <a:ea typeface="MS PMincho"/>
                          <a:cs typeface="Arial"/>
                        </a:rPr>
                        <a:t>Scenario</a:t>
                      </a:r>
                      <a:r>
                        <a:rPr lang="es-ES" sz="1000" b="1" dirty="0">
                          <a:solidFill>
                            <a:srgbClr val="000000"/>
                          </a:solidFill>
                          <a:effectLst/>
                          <a:latin typeface="Arial"/>
                          <a:ea typeface="MS PMincho"/>
                          <a:cs typeface="Arial"/>
                        </a:rPr>
                        <a:t> E:</a:t>
                      </a:r>
                      <a:r>
                        <a:rPr lang="es-ES" sz="1000" dirty="0">
                          <a:solidFill>
                            <a:srgbClr val="000000"/>
                          </a:solidFill>
                          <a:effectLst/>
                          <a:latin typeface="Arial"/>
                          <a:ea typeface="MS PMincho"/>
                          <a:cs typeface="Arial"/>
                        </a:rPr>
                        <a:t> </a:t>
                      </a:r>
                      <a:r>
                        <a:rPr lang="es-ES" sz="1000" dirty="0" err="1">
                          <a:solidFill>
                            <a:srgbClr val="000000"/>
                          </a:solidFill>
                          <a:effectLst/>
                          <a:latin typeface="Arial"/>
                          <a:ea typeface="MS PMincho"/>
                          <a:cs typeface="Arial"/>
                        </a:rPr>
                        <a:t>Both</a:t>
                      </a:r>
                      <a:r>
                        <a:rPr lang="es-ES" sz="1000" dirty="0">
                          <a:solidFill>
                            <a:srgbClr val="000000"/>
                          </a:solidFill>
                          <a:effectLst/>
                          <a:latin typeface="Arial"/>
                          <a:ea typeface="MS PMincho"/>
                          <a:cs typeface="Arial"/>
                        </a:rPr>
                        <a:t> </a:t>
                      </a:r>
                      <a:r>
                        <a:rPr lang="es-ES" sz="1000" dirty="0" err="1">
                          <a:solidFill>
                            <a:srgbClr val="000000"/>
                          </a:solidFill>
                          <a:effectLst/>
                          <a:latin typeface="Arial"/>
                          <a:ea typeface="MS PMincho"/>
                          <a:cs typeface="Arial"/>
                        </a:rPr>
                        <a:t>Scenarios</a:t>
                      </a:r>
                      <a:r>
                        <a:rPr lang="es-ES" sz="1000" dirty="0">
                          <a:solidFill>
                            <a:srgbClr val="000000"/>
                          </a:solidFill>
                          <a:effectLst/>
                          <a:latin typeface="Arial"/>
                          <a:ea typeface="MS PMincho"/>
                          <a:cs typeface="Arial"/>
                        </a:rPr>
                        <a:t> B and C</a:t>
                      </a:r>
                      <a:endParaRPr lang="en-US" sz="12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s-ES" sz="1000" dirty="0">
                          <a:effectLst/>
                          <a:latin typeface="+mn-lt"/>
                          <a:ea typeface="Times New Roman"/>
                          <a:cs typeface="Times New Roman"/>
                        </a:rPr>
                        <a:t> </a:t>
                      </a:r>
                      <a:r>
                        <a:rPr lang="en-US" sz="1000" dirty="0">
                          <a:effectLst/>
                          <a:latin typeface="+mn-lt"/>
                          <a:ea typeface="Times New Roman"/>
                          <a:cs typeface="Times New Roman"/>
                        </a:rPr>
                        <a:t>$</a:t>
                      </a:r>
                      <a:r>
                        <a:rPr lang="en-US" sz="1000" dirty="0" smtClean="0">
                          <a:effectLst/>
                          <a:latin typeface="+mn-lt"/>
                          <a:ea typeface="Times New Roman"/>
                          <a:cs typeface="Times New Roman"/>
                        </a:rPr>
                        <a:t>3,048 MM </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3176">
                <a:tc>
                  <a:txBody>
                    <a:bodyPr/>
                    <a:lstStyle/>
                    <a:p>
                      <a:pPr marL="0" marR="0" algn="l">
                        <a:lnSpc>
                          <a:spcPct val="115000"/>
                        </a:lnSpc>
                        <a:spcBef>
                          <a:spcPts val="0"/>
                        </a:spcBef>
                        <a:spcAft>
                          <a:spcPts val="0"/>
                        </a:spcAft>
                      </a:pPr>
                      <a:r>
                        <a:rPr lang="en-US" sz="1000" b="1" dirty="0">
                          <a:solidFill>
                            <a:srgbClr val="000000"/>
                          </a:solidFill>
                          <a:effectLst/>
                          <a:latin typeface="Arial"/>
                          <a:ea typeface="MS PMincho"/>
                          <a:cs typeface="Arial"/>
                        </a:rPr>
                        <a:t>Scenario F:</a:t>
                      </a:r>
                      <a:r>
                        <a:rPr lang="en-US" sz="1000" dirty="0">
                          <a:solidFill>
                            <a:srgbClr val="000000"/>
                          </a:solidFill>
                          <a:effectLst/>
                          <a:latin typeface="Arial"/>
                          <a:ea typeface="MS PMincho"/>
                          <a:cs typeface="Arial"/>
                        </a:rPr>
                        <a:t> No change</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15000"/>
                        </a:lnSpc>
                        <a:spcBef>
                          <a:spcPts val="0"/>
                        </a:spcBef>
                        <a:spcAft>
                          <a:spcPts val="0"/>
                        </a:spcAft>
                      </a:pPr>
                      <a:r>
                        <a:rPr lang="en-US" sz="1100" dirty="0">
                          <a:effectLst/>
                          <a:latin typeface="Calibri"/>
                          <a:ea typeface="Times New Roman"/>
                          <a:cs typeface="Times New Roman"/>
                        </a:rPr>
                        <a:t>-   </a:t>
                      </a:r>
                      <a:endParaRPr lang="en-US" sz="12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bl>
          </a:graphicData>
        </a:graphic>
      </p:graphicFrame>
      <p:graphicFrame>
        <p:nvGraphicFramePr>
          <p:cNvPr id="19" name="Content Placeholder 12"/>
          <p:cNvGraphicFramePr>
            <a:graphicFrameLocks/>
          </p:cNvGraphicFramePr>
          <p:nvPr>
            <p:extLst>
              <p:ext uri="{D42A27DB-BD31-4B8C-83A1-F6EECF244321}">
                <p14:modId xmlns:p14="http://schemas.microsoft.com/office/powerpoint/2010/main" val="613000300"/>
              </p:ext>
            </p:extLst>
          </p:nvPr>
        </p:nvGraphicFramePr>
        <p:xfrm>
          <a:off x="1090613" y="3821246"/>
          <a:ext cx="8132761" cy="1338016"/>
        </p:xfrm>
        <a:graphic>
          <a:graphicData uri="http://schemas.openxmlformats.org/drawingml/2006/table">
            <a:tbl>
              <a:tblPr firstRow="1" bandRow="1">
                <a:tableStyleId>{839DD9DD-9E6C-4910-8AC0-68ADFF6A6AFC}</a:tableStyleId>
              </a:tblPr>
              <a:tblGrid>
                <a:gridCol w="3161041"/>
                <a:gridCol w="2105534"/>
                <a:gridCol w="2866186"/>
              </a:tblGrid>
              <a:tr h="167252">
                <a:tc row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000" b="1" dirty="0" smtClean="0">
                          <a:solidFill>
                            <a:srgbClr val="000000"/>
                          </a:solidFill>
                          <a:effectLst/>
                          <a:latin typeface="+mn-lt"/>
                          <a:ea typeface="MS PMincho"/>
                          <a:cs typeface="Arial"/>
                        </a:rPr>
                        <a:t>Scenario</a:t>
                      </a:r>
                      <a:endParaRPr lang="en-US" sz="1000" dirty="0" smtClean="0">
                        <a:effectLst/>
                        <a:latin typeface="+mn-lt"/>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algn="ctr">
                        <a:lnSpc>
                          <a:spcPct val="115000"/>
                        </a:lnSpc>
                        <a:spcBef>
                          <a:spcPts val="0"/>
                        </a:spcBef>
                        <a:spcAft>
                          <a:spcPts val="0"/>
                        </a:spcAft>
                      </a:pPr>
                      <a:r>
                        <a:rPr lang="en-US" sz="1000" b="1" dirty="0">
                          <a:solidFill>
                            <a:schemeClr val="tx1"/>
                          </a:solidFill>
                          <a:effectLst/>
                          <a:latin typeface="Arial"/>
                          <a:ea typeface="MS PMincho"/>
                          <a:cs typeface="Arial"/>
                        </a:rPr>
                        <a:t>Amber trigger</a:t>
                      </a:r>
                      <a:endParaRPr lang="en-US" sz="1000" dirty="0">
                        <a:solidFill>
                          <a:schemeClr val="tx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chemeClr val="bg1"/>
                          </a:solidFill>
                          <a:effectLst/>
                          <a:latin typeface="+mn-lt"/>
                          <a:ea typeface="MS PMincho"/>
                          <a:cs typeface="Arial"/>
                        </a:rPr>
                        <a:t>Red limit</a:t>
                      </a:r>
                      <a:endParaRPr lang="en-US" sz="1000" dirty="0" smtClean="0">
                        <a:solidFill>
                          <a:schemeClr val="bg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7252">
                <a:tc vMerge="1">
                  <a:txBody>
                    <a:bodyPr/>
                    <a:lstStyle/>
                    <a:p>
                      <a:pPr marL="0" marR="0">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ctr">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algn="ctr">
                        <a:lnSpc>
                          <a:spcPct val="115000"/>
                        </a:lnSpc>
                        <a:spcBef>
                          <a:spcPts val="0"/>
                        </a:spcBef>
                        <a:spcAft>
                          <a:spcPts val="0"/>
                        </a:spcAft>
                      </a:pPr>
                      <a:r>
                        <a:rPr lang="en-US" sz="1000" b="1" dirty="0" smtClean="0">
                          <a:effectLst/>
                          <a:latin typeface="Arial"/>
                          <a:ea typeface="MS PMincho"/>
                        </a:rPr>
                        <a:t>Without mgmt. adjustment</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No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9.2%</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9.7%</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1 BN </a:t>
                      </a:r>
                      <a:r>
                        <a:rPr lang="en-US" sz="1000" dirty="0">
                          <a:solidFill>
                            <a:srgbClr val="000000"/>
                          </a:solidFill>
                          <a:effectLst/>
                          <a:latin typeface="Arial"/>
                          <a:ea typeface="MS PMincho"/>
                          <a:cs typeface="Arial"/>
                        </a:rPr>
                        <a:t>in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8.9%</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9.4%</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2 BN </a:t>
                      </a:r>
                      <a:r>
                        <a:rPr lang="en-US" sz="1000" dirty="0">
                          <a:solidFill>
                            <a:srgbClr val="000000"/>
                          </a:solidFill>
                          <a:effectLst/>
                          <a:latin typeface="Arial"/>
                          <a:ea typeface="MS PMincho"/>
                          <a:cs typeface="Arial"/>
                        </a:rPr>
                        <a:t>in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8.6%</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9.1%</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3 BN </a:t>
                      </a:r>
                      <a:r>
                        <a:rPr lang="en-US" sz="1000" dirty="0">
                          <a:solidFill>
                            <a:srgbClr val="000000"/>
                          </a:solidFill>
                          <a:effectLst/>
                          <a:latin typeface="Arial"/>
                          <a:ea typeface="MS PMincho"/>
                          <a:cs typeface="Arial"/>
                        </a:rPr>
                        <a:t>in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8.3%</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8.8%</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4 BN </a:t>
                      </a:r>
                      <a:r>
                        <a:rPr lang="en-US" sz="1000" dirty="0">
                          <a:solidFill>
                            <a:srgbClr val="000000"/>
                          </a:solidFill>
                          <a:effectLst/>
                          <a:latin typeface="Arial"/>
                          <a:ea typeface="MS PMincho"/>
                          <a:cs typeface="Arial"/>
                        </a:rPr>
                        <a:t>in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8.0%</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8.6%</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5 BN </a:t>
                      </a:r>
                      <a:r>
                        <a:rPr lang="en-US" sz="1000" dirty="0">
                          <a:solidFill>
                            <a:srgbClr val="000000"/>
                          </a:solidFill>
                          <a:effectLst/>
                          <a:latin typeface="Arial"/>
                          <a:ea typeface="MS PMincho"/>
                          <a:cs typeface="Arial"/>
                        </a:rPr>
                        <a:t>in balance growth</a:t>
                      </a:r>
                      <a:endParaRPr lang="en-US" sz="1200" dirty="0">
                        <a:effectLst/>
                        <a:latin typeface="Arial"/>
                        <a:ea typeface="MS PMincho"/>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a:solidFill>
                            <a:srgbClr val="000000"/>
                          </a:solidFill>
                          <a:effectLst/>
                          <a:latin typeface="Arial"/>
                          <a:ea typeface="MS PMincho"/>
                          <a:cs typeface="Arial"/>
                        </a:rPr>
                        <a:t>7.8%</a:t>
                      </a:r>
                      <a:endParaRPr lang="en-US" sz="120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a:ea typeface="MS PMincho"/>
                          <a:cs typeface="Arial"/>
                        </a:rPr>
                        <a:t>8.3%</a:t>
                      </a:r>
                      <a:endParaRPr lang="en-US" sz="1200" dirty="0">
                        <a:effectLst/>
                        <a:latin typeface="Arial"/>
                        <a:ea typeface="MS PMincho"/>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136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7628591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The relationship between stress and baseline losses</a:t>
            </a:r>
          </a:p>
        </p:txBody>
      </p:sp>
      <p:sp>
        <p:nvSpPr>
          <p:cNvPr id="13" name="TextBox 12"/>
          <p:cNvSpPr txBox="1"/>
          <p:nvPr/>
        </p:nvSpPr>
        <p:spPr>
          <a:xfrm>
            <a:off x="401638" y="1405759"/>
            <a:ext cx="8820094" cy="4154984"/>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a:t>The relationship between the stress and baseline losses is another key input in the analysis. For the purposes setting NCO limits, the relative difference between baseline and stress losses (“scalar”) was set at 1.38x. This reflects the relative difference from the CCAR-2015 analysis, though it is lower than the difference in NCO rates observed during and after the financial crisis. While sensitivity analysis was conducted both raising and lowering the scalar, no changes to the NCO limits were made based on the analysis.  The table below summarizes how lower or higher stress to baseline relativity impacts the net charge-off rate limit</a:t>
            </a:r>
            <a:r>
              <a:rPr lang="en-US" dirty="0" smtClean="0"/>
              <a:t>:</a:t>
            </a:r>
          </a:p>
          <a:p>
            <a:pPr marL="171450" indent="-171450" algn="l">
              <a:lnSpc>
                <a:spcPct val="100000"/>
              </a:lnSpc>
              <a:spcAft>
                <a:spcPts val="300"/>
              </a:spcAft>
              <a:buFont typeface="Arial" panose="020B0604020202020204" pitchFamily="34" charset="0"/>
              <a:buChar char="•"/>
            </a:pPr>
            <a:endParaRPr lang="en-US" dirty="0"/>
          </a:p>
          <a:p>
            <a:pPr algn="l">
              <a:lnSpc>
                <a:spcPct val="100000"/>
              </a:lnSpc>
              <a:spcAft>
                <a:spcPts val="300"/>
              </a:spcAft>
            </a:pPr>
            <a:r>
              <a:rPr lang="en-US" dirty="0" smtClean="0"/>
              <a:t/>
            </a:r>
            <a:br>
              <a:rPr lang="en-US" dirty="0" smtClean="0"/>
            </a:b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algn="l">
              <a:lnSpc>
                <a:spcPct val="100000"/>
              </a:lnSpc>
              <a:spcAft>
                <a:spcPts val="300"/>
              </a:spcAft>
            </a:pPr>
            <a:endParaRPr lang="en-US" dirty="0"/>
          </a:p>
          <a:p>
            <a:pPr marL="171450" indent="-171450" algn="l">
              <a:lnSpc>
                <a:spcPct val="100000"/>
              </a:lnSpc>
              <a:spcAft>
                <a:spcPts val="300"/>
              </a:spcAft>
              <a:buFont typeface="Arial" panose="020B0604020202020204" pitchFamily="34" charset="0"/>
              <a:buChar char="•"/>
            </a:pPr>
            <a:r>
              <a:rPr lang="en-US" dirty="0"/>
              <a:t>As described in the beginning of this document, as we redevelop our CCAR models there is a risk that the stress/baseline relativity will increase, implying that the net-charge of rates that we can afford are even lower</a:t>
            </a:r>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marL="171450" indent="-171450" algn="l">
              <a:lnSpc>
                <a:spcPct val="100000"/>
              </a:lnSpc>
              <a:spcAft>
                <a:spcPts val="300"/>
              </a:spcAft>
              <a:buFont typeface="Arial" panose="020B0604020202020204" pitchFamily="34" charset="0"/>
              <a:buChar char="•"/>
            </a:pPr>
            <a:endParaRPr lang="en-US" dirty="0" smtClean="0"/>
          </a:p>
          <a:p>
            <a:pPr marL="171450" indent="-171450" algn="l">
              <a:lnSpc>
                <a:spcPct val="100000"/>
              </a:lnSpc>
              <a:spcAft>
                <a:spcPts val="300"/>
              </a:spcAft>
              <a:buFont typeface="Arial" panose="020B0604020202020204" pitchFamily="34" charset="0"/>
              <a:buChar char="•"/>
            </a:pPr>
            <a:endParaRPr lang="en-US" dirty="0"/>
          </a:p>
          <a:p>
            <a:pPr algn="l">
              <a:lnSpc>
                <a:spcPct val="100000"/>
              </a:lnSpc>
              <a:spcAft>
                <a:spcPts val="300"/>
              </a:spcAft>
            </a:pPr>
            <a:endParaRPr lang="en-US"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8" name="Content Placeholder 12"/>
          <p:cNvGraphicFramePr>
            <a:graphicFrameLocks/>
          </p:cNvGraphicFramePr>
          <p:nvPr>
            <p:extLst>
              <p:ext uri="{D42A27DB-BD31-4B8C-83A1-F6EECF244321}">
                <p14:modId xmlns:p14="http://schemas.microsoft.com/office/powerpoint/2010/main" val="2663925112"/>
              </p:ext>
            </p:extLst>
          </p:nvPr>
        </p:nvGraphicFramePr>
        <p:xfrm>
          <a:off x="593725" y="2319316"/>
          <a:ext cx="8629650" cy="1669454"/>
        </p:xfrm>
        <a:graphic>
          <a:graphicData uri="http://schemas.openxmlformats.org/drawingml/2006/table">
            <a:tbl>
              <a:tblPr firstRow="1" bandRow="1">
                <a:tableStyleId>{839DD9DD-9E6C-4910-8AC0-68ADFF6A6AFC}</a:tableStyleId>
              </a:tblPr>
              <a:tblGrid>
                <a:gridCol w="1372893"/>
                <a:gridCol w="1372893"/>
                <a:gridCol w="2745787"/>
                <a:gridCol w="3138077"/>
              </a:tblGrid>
              <a:tr h="141471">
                <a:tc rowSpan="2">
                  <a:txBody>
                    <a:bodyPr/>
                    <a:lstStyle/>
                    <a:p>
                      <a:pPr marL="0" marR="0">
                        <a:lnSpc>
                          <a:spcPct val="115000"/>
                        </a:lnSpc>
                        <a:spcBef>
                          <a:spcPts val="200"/>
                        </a:spcBef>
                        <a:spcAft>
                          <a:spcPts val="200"/>
                        </a:spcAft>
                      </a:pPr>
                      <a:r>
                        <a:rPr lang="en-US" sz="1000" b="1" dirty="0">
                          <a:effectLst/>
                          <a:latin typeface="Arial"/>
                          <a:ea typeface="MS PGothic"/>
                          <a:cs typeface="Arial"/>
                        </a:rPr>
                        <a:t>Stress to baseline losses relativity</a:t>
                      </a:r>
                      <a:endParaRPr lang="en-US" sz="1000" dirty="0">
                        <a:effectLst/>
                        <a:latin typeface="Arial"/>
                        <a:ea typeface="MS PGothic"/>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algn="ctr">
                        <a:lnSpc>
                          <a:spcPct val="115000"/>
                        </a:lnSpc>
                        <a:spcBef>
                          <a:spcPts val="200"/>
                        </a:spcBef>
                        <a:spcAft>
                          <a:spcPts val="200"/>
                        </a:spcAft>
                      </a:pPr>
                      <a:r>
                        <a:rPr lang="en-US" sz="1000" b="1" kern="1200" dirty="0">
                          <a:solidFill>
                            <a:schemeClr val="tx1"/>
                          </a:solidFill>
                          <a:effectLst/>
                          <a:latin typeface="Arial"/>
                          <a:ea typeface="MS PMincho"/>
                          <a:cs typeface="Arial"/>
                        </a:rPr>
                        <a:t>Amber trigger</a:t>
                      </a: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15000"/>
                        </a:lnSpc>
                        <a:spcBef>
                          <a:spcPts val="200"/>
                        </a:spcBef>
                        <a:spcAft>
                          <a:spcPts val="200"/>
                        </a:spcAft>
                      </a:pPr>
                      <a:r>
                        <a:rPr lang="en-US" sz="1000" b="1" dirty="0">
                          <a:solidFill>
                            <a:schemeClr val="bg1"/>
                          </a:solidFill>
                          <a:effectLst/>
                          <a:latin typeface="Arial"/>
                          <a:ea typeface="MS PGothic"/>
                          <a:cs typeface="Arial"/>
                        </a:rPr>
                        <a:t>Red limit</a:t>
                      </a:r>
                      <a:endParaRPr lang="en-US" sz="1000" dirty="0">
                        <a:solidFill>
                          <a:schemeClr val="bg1"/>
                        </a:solidFill>
                        <a:effectLst/>
                        <a:latin typeface="Arial"/>
                        <a:ea typeface="MS PGothic"/>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marL="0" marR="0">
                        <a:lnSpc>
                          <a:spcPct val="115000"/>
                        </a:lnSpc>
                        <a:spcBef>
                          <a:spcPts val="200"/>
                        </a:spcBef>
                        <a:spcAft>
                          <a:spcPts val="200"/>
                        </a:spcAft>
                      </a:pPr>
                      <a:r>
                        <a:rPr lang="en-US" sz="1000" b="1" dirty="0" smtClean="0">
                          <a:effectLst/>
                          <a:latin typeface="Arial"/>
                          <a:ea typeface="MS PGothic"/>
                          <a:cs typeface="Arial"/>
                        </a:rPr>
                        <a:t>Comments</a:t>
                      </a:r>
                      <a:endParaRPr lang="en-US" sz="1000" dirty="0">
                        <a:effectLst/>
                        <a:latin typeface="Arial"/>
                        <a:ea typeface="MS PGothic"/>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413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c>
                  <a:txBody>
                    <a:bodyPr/>
                    <a:lstStyle/>
                    <a:p>
                      <a:pPr marL="0" marR="0" algn="ctr">
                        <a:lnSpc>
                          <a:spcPct val="115000"/>
                        </a:lnSpc>
                        <a:spcBef>
                          <a:spcPts val="0"/>
                        </a:spcBef>
                        <a:spcAft>
                          <a:spcPts val="0"/>
                        </a:spcAft>
                      </a:pPr>
                      <a:r>
                        <a:rPr lang="en-US" sz="1000" b="1" dirty="0">
                          <a:effectLst/>
                          <a:latin typeface="Arial"/>
                          <a:ea typeface="MS PMincho"/>
                          <a:cs typeface="Arial"/>
                        </a:rPr>
                        <a:t>Without mgmt. adjustment</a:t>
                      </a:r>
                      <a:endParaRPr lang="en-US" sz="1200" dirty="0">
                        <a:effectLst/>
                        <a:latin typeface="Arial"/>
                        <a:ea typeface="MS PMincho"/>
                        <a:cs typeface="Arial"/>
                      </a:endParaRPr>
                    </a:p>
                  </a:txBody>
                  <a:tcPr marL="68580" marR="68580" marT="0" marB="0" anchor="b">
                    <a:lnT w="9525" cap="flat" cmpd="sng" algn="ctr">
                      <a:solidFill>
                        <a:schemeClr val="bg2"/>
                      </a:solidFill>
                      <a:prstDash val="solid"/>
                      <a:round/>
                      <a:headEnd type="none" w="med" len="med"/>
                      <a:tailEnd type="none" w="med" len="med"/>
                    </a:lnT>
                    <a:solidFill>
                      <a:schemeClr val="bg1">
                        <a:lumMod val="95000"/>
                      </a:schemeClr>
                    </a:solidFill>
                  </a:tcPr>
                </a:tc>
                <a:tc vMerge="1">
                  <a:txBody>
                    <a:bodyPr/>
                    <a:lstStyle/>
                    <a:p>
                      <a:pPr marL="0" marR="0">
                        <a:lnSpc>
                          <a:spcPct val="115000"/>
                        </a:lnSpc>
                        <a:spcBef>
                          <a:spcPts val="200"/>
                        </a:spcBef>
                        <a:spcAft>
                          <a:spcPts val="200"/>
                        </a:spcAft>
                      </a:pPr>
                      <a:endParaRPr lang="en-US" sz="1000" dirty="0">
                        <a:effectLst/>
                        <a:latin typeface="Arial"/>
                        <a:ea typeface="MS PGothic"/>
                        <a:cs typeface="Arial"/>
                      </a:endParaRPr>
                    </a:p>
                  </a:txBody>
                  <a:tcPr marL="68580" marR="68580" marT="0" marB="0" anchor="b">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38791">
                <a:tc>
                  <a:txBody>
                    <a:bodyPr/>
                    <a:lstStyle/>
                    <a:p>
                      <a:pPr marL="0" marR="0">
                        <a:lnSpc>
                          <a:spcPct val="115000"/>
                        </a:lnSpc>
                        <a:spcBef>
                          <a:spcPts val="200"/>
                        </a:spcBef>
                        <a:spcAft>
                          <a:spcPts val="200"/>
                        </a:spcAft>
                      </a:pPr>
                      <a:r>
                        <a:rPr lang="en-US" sz="1000" dirty="0">
                          <a:effectLst/>
                          <a:latin typeface="Arial"/>
                          <a:ea typeface="MS PGothic"/>
                          <a:cs typeface="Arial"/>
                        </a:rPr>
                        <a:t>1.18X</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200"/>
                        </a:spcBef>
                        <a:spcAft>
                          <a:spcPts val="200"/>
                        </a:spcAft>
                      </a:pPr>
                      <a:r>
                        <a:rPr lang="en-US" sz="1000" dirty="0">
                          <a:solidFill>
                            <a:srgbClr val="000000"/>
                          </a:solidFill>
                          <a:effectLst/>
                          <a:latin typeface="Arial"/>
                          <a:ea typeface="Times New Roman"/>
                          <a:cs typeface="Arial"/>
                        </a:rPr>
                        <a:t>9.1%</a:t>
                      </a:r>
                      <a:endParaRPr lang="en-US" sz="1000" dirty="0">
                        <a:effectLst/>
                        <a:latin typeface="Arial"/>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200"/>
                        </a:spcBef>
                        <a:spcAft>
                          <a:spcPts val="200"/>
                        </a:spcAft>
                      </a:pPr>
                      <a:r>
                        <a:rPr lang="en-US" sz="1000" dirty="0">
                          <a:solidFill>
                            <a:srgbClr val="000000"/>
                          </a:solidFill>
                          <a:effectLst/>
                          <a:latin typeface="Arial"/>
                          <a:ea typeface="Times New Roman"/>
                          <a:cs typeface="Arial"/>
                        </a:rPr>
                        <a:t>9.7%</a:t>
                      </a:r>
                      <a:endParaRPr lang="en-US" sz="1000" dirty="0">
                        <a:effectLst/>
                        <a:latin typeface="Arial"/>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200"/>
                        </a:spcBef>
                        <a:spcAft>
                          <a:spcPts val="200"/>
                        </a:spcAft>
                      </a:pPr>
                      <a:r>
                        <a:rPr lang="en-US" sz="1000" dirty="0">
                          <a:effectLst/>
                          <a:latin typeface="Arial"/>
                          <a:ea typeface="MS PGothic"/>
                          <a:cs typeface="Arial"/>
                        </a:rPr>
                        <a:t>Aligns with the relativity projected in 2015 CCAR FRB Severely Adverse vs. BHC Baseline</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38791">
                <a:tc>
                  <a:txBody>
                    <a:bodyPr/>
                    <a:lstStyle/>
                    <a:p>
                      <a:pPr marL="0" marR="0">
                        <a:lnSpc>
                          <a:spcPct val="115000"/>
                        </a:lnSpc>
                        <a:spcBef>
                          <a:spcPts val="200"/>
                        </a:spcBef>
                        <a:spcAft>
                          <a:spcPts val="200"/>
                        </a:spcAft>
                      </a:pPr>
                      <a:r>
                        <a:rPr lang="en-US" sz="1000" dirty="0">
                          <a:effectLst/>
                          <a:latin typeface="Arial"/>
                          <a:ea typeface="MS PGothic"/>
                          <a:cs typeface="Arial"/>
                        </a:rPr>
                        <a:t>1.38X (used in analysis)</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15000"/>
                        </a:lnSpc>
                        <a:spcBef>
                          <a:spcPts val="200"/>
                        </a:spcBef>
                        <a:spcAft>
                          <a:spcPts val="200"/>
                        </a:spcAft>
                      </a:pPr>
                      <a:r>
                        <a:rPr lang="en-US" sz="1000" dirty="0">
                          <a:solidFill>
                            <a:srgbClr val="000000"/>
                          </a:solidFill>
                          <a:effectLst/>
                          <a:latin typeface="Arial"/>
                          <a:ea typeface="Times New Roman"/>
                          <a:cs typeface="Arial"/>
                        </a:rPr>
                        <a:t>7.8%</a:t>
                      </a:r>
                      <a:endParaRPr lang="en-US" sz="1000" dirty="0">
                        <a:effectLst/>
                        <a:latin typeface="Arial"/>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15000"/>
                        </a:lnSpc>
                        <a:spcBef>
                          <a:spcPts val="200"/>
                        </a:spcBef>
                        <a:spcAft>
                          <a:spcPts val="200"/>
                        </a:spcAft>
                      </a:pPr>
                      <a:r>
                        <a:rPr lang="en-US" sz="1000" dirty="0">
                          <a:solidFill>
                            <a:srgbClr val="000000"/>
                          </a:solidFill>
                          <a:effectLst/>
                          <a:latin typeface="Arial"/>
                          <a:ea typeface="Times New Roman"/>
                          <a:cs typeface="Arial"/>
                        </a:rPr>
                        <a:t>8.3%</a:t>
                      </a:r>
                      <a:endParaRPr lang="en-US" sz="1000" dirty="0">
                        <a:effectLst/>
                        <a:latin typeface="Arial"/>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nSpc>
                          <a:spcPct val="115000"/>
                        </a:lnSpc>
                        <a:spcBef>
                          <a:spcPts val="200"/>
                        </a:spcBef>
                        <a:spcAft>
                          <a:spcPts val="200"/>
                        </a:spcAft>
                      </a:pPr>
                      <a:r>
                        <a:rPr lang="en-US" sz="1000" dirty="0">
                          <a:effectLst/>
                          <a:latin typeface="Arial"/>
                          <a:ea typeface="MS PGothic"/>
                          <a:cs typeface="Arial"/>
                        </a:rPr>
                        <a:t>Aligns with the relativity projected in 2015 CCAR BHC Stress vs. BHC Baseline</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41471">
                <a:tc>
                  <a:txBody>
                    <a:bodyPr/>
                    <a:lstStyle/>
                    <a:p>
                      <a:pPr marL="0" marR="0">
                        <a:lnSpc>
                          <a:spcPct val="115000"/>
                        </a:lnSpc>
                        <a:spcBef>
                          <a:spcPts val="200"/>
                        </a:spcBef>
                        <a:spcAft>
                          <a:spcPts val="200"/>
                        </a:spcAft>
                      </a:pPr>
                      <a:r>
                        <a:rPr lang="en-US" sz="1000" dirty="0">
                          <a:effectLst/>
                          <a:latin typeface="Arial"/>
                          <a:ea typeface="MS PGothic"/>
                          <a:cs typeface="Arial"/>
                        </a:rPr>
                        <a:t>1.7X</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200"/>
                        </a:spcBef>
                        <a:spcAft>
                          <a:spcPts val="200"/>
                        </a:spcAft>
                      </a:pPr>
                      <a:r>
                        <a:rPr lang="en-US" sz="1000" dirty="0">
                          <a:effectLst/>
                          <a:latin typeface="Arial"/>
                          <a:ea typeface="MS PGothic"/>
                          <a:cs typeface="Arial"/>
                        </a:rPr>
                        <a:t>6.3%</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200"/>
                        </a:spcBef>
                        <a:spcAft>
                          <a:spcPts val="200"/>
                        </a:spcAft>
                      </a:pPr>
                      <a:r>
                        <a:rPr lang="en-US" sz="1000" dirty="0">
                          <a:effectLst/>
                          <a:latin typeface="Arial"/>
                          <a:ea typeface="MS PGothic"/>
                          <a:cs typeface="Arial"/>
                        </a:rPr>
                        <a:t>6.7%</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200"/>
                        </a:spcBef>
                        <a:spcAft>
                          <a:spcPts val="200"/>
                        </a:spcAft>
                      </a:pPr>
                      <a:r>
                        <a:rPr lang="en-US" sz="1000" dirty="0">
                          <a:effectLst/>
                          <a:latin typeface="Arial"/>
                          <a:ea typeface="MS PGothic"/>
                          <a:cs typeface="Arial"/>
                        </a:rPr>
                        <a:t> </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82942">
                <a:tc>
                  <a:txBody>
                    <a:bodyPr/>
                    <a:lstStyle/>
                    <a:p>
                      <a:pPr marL="0" marR="0">
                        <a:lnSpc>
                          <a:spcPct val="115000"/>
                        </a:lnSpc>
                        <a:spcBef>
                          <a:spcPts val="200"/>
                        </a:spcBef>
                        <a:spcAft>
                          <a:spcPts val="200"/>
                        </a:spcAft>
                      </a:pPr>
                      <a:r>
                        <a:rPr lang="en-US" sz="1000" dirty="0">
                          <a:effectLst/>
                          <a:latin typeface="Arial"/>
                          <a:ea typeface="MS PGothic"/>
                          <a:cs typeface="Arial"/>
                        </a:rPr>
                        <a:t>1.8X</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a:effectLst/>
                          <a:latin typeface="Arial"/>
                          <a:ea typeface="MS PGothic"/>
                          <a:cs typeface="Arial"/>
                        </a:rPr>
                        <a:t>6.0%</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effectLst/>
                          <a:latin typeface="Arial"/>
                          <a:ea typeface="MS PGothic"/>
                          <a:cs typeface="Arial"/>
                        </a:rPr>
                        <a:t>6.3%</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200"/>
                        </a:spcBef>
                        <a:spcAft>
                          <a:spcPts val="200"/>
                        </a:spcAft>
                      </a:pPr>
                      <a:r>
                        <a:rPr lang="en-US" sz="1000" dirty="0">
                          <a:effectLst/>
                          <a:latin typeface="Arial"/>
                          <a:ea typeface="MS PGothic"/>
                          <a:cs typeface="Arial"/>
                        </a:rPr>
                        <a:t>Aligns to the relativity projected in Great Recession vs. baseline</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471">
                <a:tc>
                  <a:txBody>
                    <a:bodyPr/>
                    <a:lstStyle/>
                    <a:p>
                      <a:pPr marL="0" marR="0">
                        <a:lnSpc>
                          <a:spcPct val="115000"/>
                        </a:lnSpc>
                        <a:spcBef>
                          <a:spcPts val="200"/>
                        </a:spcBef>
                        <a:spcAft>
                          <a:spcPts val="200"/>
                        </a:spcAft>
                      </a:pPr>
                      <a:r>
                        <a:rPr lang="en-US" sz="1000" dirty="0">
                          <a:effectLst/>
                          <a:latin typeface="Arial"/>
                          <a:ea typeface="MS PGothic"/>
                          <a:cs typeface="Arial"/>
                        </a:rPr>
                        <a:t>2.0X</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effectLst/>
                          <a:latin typeface="Arial"/>
                          <a:ea typeface="MS PGothic"/>
                          <a:cs typeface="Arial"/>
                        </a:rPr>
                        <a:t>5.4%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a:effectLst/>
                          <a:latin typeface="Arial"/>
                          <a:ea typeface="MS PGothic"/>
                          <a:cs typeface="Arial"/>
                        </a:rPr>
                        <a:t>5.7%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200"/>
                        </a:spcBef>
                        <a:spcAft>
                          <a:spcPts val="200"/>
                        </a:spcAft>
                      </a:pPr>
                      <a:r>
                        <a:rPr lang="en-US" sz="1000" dirty="0">
                          <a:effectLst/>
                          <a:latin typeface="Arial"/>
                          <a:ea typeface="MS PGothic"/>
                          <a:cs typeface="Arial"/>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Content Placeholder 12"/>
          <p:cNvGraphicFramePr>
            <a:graphicFrameLocks/>
          </p:cNvGraphicFramePr>
          <p:nvPr>
            <p:extLst>
              <p:ext uri="{D42A27DB-BD31-4B8C-83A1-F6EECF244321}">
                <p14:modId xmlns:p14="http://schemas.microsoft.com/office/powerpoint/2010/main" val="2508055858"/>
              </p:ext>
            </p:extLst>
          </p:nvPr>
        </p:nvGraphicFramePr>
        <p:xfrm>
          <a:off x="593725" y="4649222"/>
          <a:ext cx="8629652" cy="669008"/>
        </p:xfrm>
        <a:graphic>
          <a:graphicData uri="http://schemas.openxmlformats.org/drawingml/2006/table">
            <a:tbl>
              <a:tblPr firstRow="1" bandRow="1">
                <a:tableStyleId>{839DD9DD-9E6C-4910-8AC0-68ADFF6A6AFC}</a:tableStyleId>
              </a:tblPr>
              <a:tblGrid>
                <a:gridCol w="3354172"/>
                <a:gridCol w="2234177"/>
                <a:gridCol w="3041303"/>
              </a:tblGrid>
              <a:tr h="167252">
                <a:tc row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000" b="1" dirty="0" smtClean="0">
                          <a:solidFill>
                            <a:srgbClr val="000000"/>
                          </a:solidFill>
                          <a:effectLst/>
                          <a:latin typeface="+mn-lt"/>
                          <a:ea typeface="MS PMincho"/>
                          <a:cs typeface="Arial"/>
                        </a:rPr>
                        <a:t>Scenario</a:t>
                      </a:r>
                      <a:endParaRPr lang="en-US" sz="1000" dirty="0" smtClean="0">
                        <a:effectLst/>
                        <a:latin typeface="+mn-lt"/>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algn="ctr">
                        <a:lnSpc>
                          <a:spcPct val="115000"/>
                        </a:lnSpc>
                        <a:spcBef>
                          <a:spcPts val="0"/>
                        </a:spcBef>
                        <a:spcAft>
                          <a:spcPts val="0"/>
                        </a:spcAft>
                      </a:pPr>
                      <a:r>
                        <a:rPr lang="en-US" sz="1000" b="1" dirty="0">
                          <a:solidFill>
                            <a:schemeClr val="tx1"/>
                          </a:solidFill>
                          <a:effectLst/>
                          <a:latin typeface="Arial"/>
                          <a:ea typeface="MS PMincho"/>
                          <a:cs typeface="Arial"/>
                        </a:rPr>
                        <a:t>Amber trigger</a:t>
                      </a:r>
                      <a:endParaRPr lang="en-US" sz="1000" dirty="0">
                        <a:solidFill>
                          <a:schemeClr val="tx1"/>
                        </a:solidFill>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chemeClr val="bg1"/>
                          </a:solidFill>
                          <a:effectLst/>
                          <a:latin typeface="+mn-lt"/>
                          <a:ea typeface="MS PMincho"/>
                          <a:cs typeface="Arial"/>
                        </a:rPr>
                        <a:t>Red limit</a:t>
                      </a:r>
                      <a:endParaRPr lang="en-US" sz="1000" dirty="0" smtClean="0">
                        <a:solidFill>
                          <a:schemeClr val="bg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7252">
                <a:tc vMerge="1">
                  <a:txBody>
                    <a:bodyPr/>
                    <a:lstStyle/>
                    <a:p>
                      <a:pPr marL="0" marR="0">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ctr">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algn="ctr">
                        <a:lnSpc>
                          <a:spcPct val="115000"/>
                        </a:lnSpc>
                        <a:spcBef>
                          <a:spcPts val="0"/>
                        </a:spcBef>
                        <a:spcAft>
                          <a:spcPts val="0"/>
                        </a:spcAft>
                      </a:pPr>
                      <a:r>
                        <a:rPr lang="en-US" sz="1000" b="1" dirty="0" smtClean="0">
                          <a:effectLst/>
                          <a:latin typeface="Arial"/>
                          <a:ea typeface="MS PMincho"/>
                        </a:rPr>
                        <a:t>Without mgmt. adjustment</a:t>
                      </a: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67252">
                <a:tc>
                  <a:txBody>
                    <a:bodyPr/>
                    <a:lstStyle/>
                    <a:p>
                      <a:pPr marL="0" marR="0">
                        <a:lnSpc>
                          <a:spcPct val="115000"/>
                        </a:lnSpc>
                        <a:spcBef>
                          <a:spcPts val="0"/>
                        </a:spcBef>
                        <a:spcAft>
                          <a:spcPts val="1200"/>
                        </a:spcAft>
                      </a:pPr>
                      <a:r>
                        <a:rPr lang="en-US" sz="1000">
                          <a:solidFill>
                            <a:srgbClr val="000000"/>
                          </a:solidFill>
                          <a:effectLst/>
                          <a:latin typeface="Arial"/>
                          <a:ea typeface="MS PMincho"/>
                          <a:cs typeface="Arial"/>
                        </a:rPr>
                        <a:t>Loss budget</a:t>
                      </a:r>
                      <a:endParaRPr lang="en-US" sz="100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81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a:t>
                      </a:r>
                      <a:r>
                        <a:rPr lang="en-US" sz="1000" dirty="0" smtClean="0">
                          <a:solidFill>
                            <a:srgbClr val="000000"/>
                          </a:solidFill>
                          <a:effectLst/>
                          <a:latin typeface="Arial"/>
                          <a:ea typeface="MS PMincho"/>
                          <a:cs typeface="Arial"/>
                        </a:rPr>
                        <a:t>81 MM</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nSpc>
                          <a:spcPct val="115000"/>
                        </a:lnSpc>
                        <a:spcBef>
                          <a:spcPts val="0"/>
                        </a:spcBef>
                        <a:spcAft>
                          <a:spcPts val="1200"/>
                        </a:spcAft>
                      </a:pPr>
                      <a:r>
                        <a:rPr lang="en-US" sz="1000" dirty="0">
                          <a:solidFill>
                            <a:srgbClr val="000000"/>
                          </a:solidFill>
                          <a:effectLst/>
                          <a:latin typeface="Arial"/>
                          <a:ea typeface="MS PMincho"/>
                          <a:cs typeface="Arial"/>
                        </a:rPr>
                        <a:t>Net charge-off rate limit</a:t>
                      </a:r>
                      <a:endParaRPr lang="en-US" sz="1000" dirty="0">
                        <a:effectLst/>
                        <a:latin typeface="Arial"/>
                        <a:ea typeface="MS PMincho"/>
                        <a:cs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0.10%</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200"/>
                        </a:spcAft>
                      </a:pPr>
                      <a:r>
                        <a:rPr lang="en-US" sz="1000" dirty="0">
                          <a:solidFill>
                            <a:srgbClr val="000000"/>
                          </a:solidFill>
                          <a:effectLst/>
                          <a:latin typeface="Arial"/>
                          <a:ea typeface="MS PMincho"/>
                          <a:cs typeface="Arial"/>
                        </a:rPr>
                        <a:t>0.10%</a:t>
                      </a:r>
                      <a:endParaRPr lang="en-US" sz="1000" dirty="0">
                        <a:effectLst/>
                        <a:latin typeface="Arial"/>
                        <a:ea typeface="MS PMincho"/>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137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812109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422332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4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Assumptions around capital </a:t>
            </a:r>
            <a:r>
              <a:rPr lang="en-US" b="0" dirty="0" smtClean="0"/>
              <a:t>accumulation/portfolio </a:t>
            </a:r>
            <a:r>
              <a:rPr lang="en-US" b="0" dirty="0"/>
              <a:t>growth since CCAR in Q3 2014 </a:t>
            </a:r>
            <a:r>
              <a:rPr lang="en-US" b="0" dirty="0" smtClean="0"/>
              <a:t>(1/4)</a:t>
            </a:r>
            <a:endParaRPr lang="en-US" b="0" dirty="0"/>
          </a:p>
        </p:txBody>
      </p:sp>
      <p:sp>
        <p:nvSpPr>
          <p:cNvPr id="13" name="TextBox 12"/>
          <p:cNvSpPr txBox="1"/>
          <p:nvPr/>
        </p:nvSpPr>
        <p:spPr>
          <a:xfrm>
            <a:off x="401638" y="1224272"/>
            <a:ext cx="8820094" cy="3000821"/>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dirty="0"/>
              <a:t>In setting the amber trigger and red limit on net-charge off rates, the loss budgets were taken to represent the maximum dollar amount of losses that SHUSA can afford based on today’s portfolio size. Thus these dollar loss budgets were converted into annual charge-off limits by dividing the implied baseline loss levels by portfolio balances as of July </a:t>
            </a:r>
            <a:r>
              <a:rPr lang="en-US" dirty="0" smtClean="0"/>
              <a:t>2015. </a:t>
            </a:r>
            <a:r>
              <a:rPr lang="en-US" dirty="0"/>
              <a:t>This approach was viewed </a:t>
            </a:r>
            <a:r>
              <a:rPr lang="en-US" dirty="0" smtClean="0"/>
              <a:t>as:</a:t>
            </a:r>
          </a:p>
          <a:p>
            <a:pPr marL="628650" lvl="1" indent="-171450" algn="l">
              <a:lnSpc>
                <a:spcPct val="100000"/>
              </a:lnSpc>
              <a:spcAft>
                <a:spcPts val="300"/>
              </a:spcAft>
              <a:buFont typeface="Arial" panose="020B0604020202020204" pitchFamily="34" charset="0"/>
              <a:buChar char="•"/>
            </a:pPr>
            <a:r>
              <a:rPr lang="en-US" dirty="0" smtClean="0"/>
              <a:t>(</a:t>
            </a:r>
            <a:r>
              <a:rPr lang="en-US" dirty="0"/>
              <a:t>i) internally consistent with CCAR 2015 figures, which represent the most recently available information on the dollar depletion to capital that SHUSA can afford and </a:t>
            </a:r>
            <a:endParaRPr lang="en-US" dirty="0" smtClean="0"/>
          </a:p>
          <a:p>
            <a:pPr marL="628650" lvl="1" indent="-171450" algn="l">
              <a:lnSpc>
                <a:spcPct val="100000"/>
              </a:lnSpc>
              <a:spcAft>
                <a:spcPts val="300"/>
              </a:spcAft>
              <a:buFont typeface="Arial" panose="020B0604020202020204" pitchFamily="34" charset="0"/>
              <a:buChar char="•"/>
            </a:pPr>
            <a:r>
              <a:rPr lang="en-US" dirty="0" smtClean="0"/>
              <a:t>(</a:t>
            </a:r>
            <a:r>
              <a:rPr lang="en-US" dirty="0"/>
              <a:t>ii) an approach that would work where portfolio growth has been relatively stable, as changes in balances (i.e. the denominator of the NCO calculation) would impact the overall </a:t>
            </a:r>
            <a:r>
              <a:rPr lang="en-US" dirty="0" smtClean="0"/>
              <a:t>limit</a:t>
            </a:r>
          </a:p>
          <a:p>
            <a:pPr marL="171450" indent="-171450" algn="l">
              <a:lnSpc>
                <a:spcPct val="100000"/>
              </a:lnSpc>
              <a:spcAft>
                <a:spcPts val="300"/>
              </a:spcAft>
              <a:buFont typeface="Arial" panose="020B0604020202020204" pitchFamily="34" charset="0"/>
              <a:buChar char="•"/>
            </a:pPr>
            <a:r>
              <a:rPr lang="en-US" dirty="0" smtClean="0"/>
              <a:t>Because </a:t>
            </a:r>
            <a:r>
              <a:rPr lang="en-US" dirty="0"/>
              <a:t>SCUSA’s auto portfolio has grown since CCAR-2015, an analysis was conducted to investigate whether a higher NCO limit could be supported on the larger balances, taking into account increased losses as well as additional capital built at SHUSA since CCAR-2015. While the analysis indicated that higher NCO limit could potentially be supported given the additional capital built at SHUSA since CCAR-2015, further analysis demonstrated that this result is sensitive to the baseline/stress relativity described above, and </a:t>
            </a:r>
            <a:r>
              <a:rPr lang="en-US" b="1" dirty="0"/>
              <a:t>as such no change to the limits is recommended based on this analysis. </a:t>
            </a:r>
            <a:endParaRPr lang="en-US" b="1" dirty="0" smtClean="0"/>
          </a:p>
          <a:p>
            <a:pPr marL="171450" indent="-171450" algn="l">
              <a:lnSpc>
                <a:spcPct val="100000"/>
              </a:lnSpc>
              <a:spcAft>
                <a:spcPts val="300"/>
              </a:spcAft>
              <a:buFont typeface="Arial" panose="020B0604020202020204" pitchFamily="34" charset="0"/>
              <a:buChar char="•"/>
            </a:pPr>
            <a:r>
              <a:rPr lang="en-US" dirty="0"/>
              <a:t>The analysis included several steps, summarized in this section. </a:t>
            </a:r>
          </a:p>
          <a:p>
            <a:pPr marL="685800" lvl="1" indent="-228600" algn="l">
              <a:lnSpc>
                <a:spcPct val="100000"/>
              </a:lnSpc>
              <a:spcAft>
                <a:spcPts val="300"/>
              </a:spcAft>
              <a:buFont typeface="+mj-lt"/>
              <a:buAutoNum type="arabicPeriod"/>
            </a:pPr>
            <a:r>
              <a:rPr lang="en-US" dirty="0"/>
              <a:t>B</a:t>
            </a:r>
            <a:r>
              <a:rPr lang="en-US" dirty="0" smtClean="0"/>
              <a:t>aseline </a:t>
            </a:r>
            <a:r>
              <a:rPr lang="en-US" dirty="0"/>
              <a:t>NCO rates were re-calculated using balances as of CCAR 2015 of ~$</a:t>
            </a:r>
            <a:r>
              <a:rPr lang="en-US" dirty="0" smtClean="0"/>
              <a:t>23 BN</a:t>
            </a:r>
            <a:r>
              <a:rPr lang="en-US" dirty="0"/>
              <a:t>. The resulting NCO levels under this calculation were 9.7% and 10.3% for the amber and red limits, respectively. However, because the Auto portfolio has grown significantly since CCAR-2015, application of these NCO levels </a:t>
            </a:r>
            <a:r>
              <a:rPr lang="en-US" dirty="0" smtClean="0"/>
              <a:t>would </a:t>
            </a:r>
            <a:r>
              <a:rPr lang="en-US" dirty="0"/>
              <a:t>lead to losses in excess of the calculated loss budget. </a:t>
            </a:r>
            <a:r>
              <a:rPr lang="en-US" dirty="0" smtClean="0"/>
              <a:t>To </a:t>
            </a:r>
            <a:r>
              <a:rPr lang="en-US" dirty="0"/>
              <a:t>size the incremental dollars of capital needed, analysis was conducted to account for (a) higher dollars of stress losses and (b) incremental balance sheet size, assuming a size of $</a:t>
            </a:r>
            <a:r>
              <a:rPr lang="en-US" dirty="0" smtClean="0"/>
              <a:t>29.7 BN </a:t>
            </a:r>
            <a:r>
              <a:rPr lang="en-US" dirty="0"/>
              <a:t>(2016 forecast under the P-18, see figures </a:t>
            </a:r>
            <a:r>
              <a:rPr lang="en-US" dirty="0" smtClean="0"/>
              <a:t>on following slide)</a:t>
            </a:r>
          </a:p>
          <a:p>
            <a:pPr marL="171450" indent="-171450" algn="l">
              <a:lnSpc>
                <a:spcPct val="100000"/>
              </a:lnSpc>
              <a:spcAft>
                <a:spcPts val="300"/>
              </a:spcAft>
              <a:buFont typeface="Arial" panose="020B0604020202020204" pitchFamily="34" charset="0"/>
              <a:buChar char="•"/>
            </a:pPr>
            <a:endParaRPr lang="en-US"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6"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138</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125606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limits (4/5)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83339110"/>
              </p:ext>
            </p:extLst>
          </p:nvPr>
        </p:nvGraphicFramePr>
        <p:xfrm>
          <a:off x="407775" y="1420288"/>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accent1"/>
                          </a:solidFill>
                        </a:rPr>
                        <a:t>Actual</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a:t>
                      </a:r>
                      <a:br>
                        <a:rPr lang="en-US" sz="1100" b="0" i="0" kern="1200" dirty="0" smtClean="0">
                          <a:solidFill>
                            <a:schemeClr val="tx1"/>
                          </a:solidFill>
                          <a:latin typeface="+mn-lt"/>
                          <a:ea typeface="+mn-ea"/>
                          <a:cs typeface="+mn-cs"/>
                        </a:rPr>
                      </a:br>
                      <a:r>
                        <a:rPr lang="en-US" sz="1100" b="0" i="0" kern="1200" dirty="0" smtClean="0">
                          <a:solidFill>
                            <a:schemeClr val="tx1"/>
                          </a:solidFill>
                          <a:latin typeface="+mn-lt"/>
                          <a:ea typeface="+mn-ea"/>
                          <a:cs typeface="+mn-cs"/>
                        </a:rPr>
                        <a:t>(+/- 100bps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 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 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 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 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 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 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 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 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 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a:t>
                      </a:r>
                      <a:br>
                        <a:rPr lang="en-US" sz="1100" b="0" i="0" kern="1200" dirty="0" smtClean="0">
                          <a:solidFill>
                            <a:schemeClr val="tx1"/>
                          </a:solidFill>
                          <a:latin typeface="+mn-lt"/>
                          <a:ea typeface="+mn-ea"/>
                          <a:cs typeface="+mn-cs"/>
                        </a:rPr>
                      </a:br>
                      <a:r>
                        <a:rPr lang="en-US" sz="1100" b="0" i="0" kern="1200" dirty="0" smtClean="0">
                          <a:solidFill>
                            <a:schemeClr val="tx1"/>
                          </a:solidFill>
                          <a:latin typeface="+mn-lt"/>
                          <a:ea typeface="+mn-ea"/>
                          <a:cs typeface="+mn-cs"/>
                        </a:rPr>
                        <a:t>(+/- 200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 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 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 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 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 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 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solidFill>
                            <a:schemeClr val="tx1"/>
                          </a:solidFill>
                        </a:rPr>
                        <a:t>Strategic</a:t>
                      </a:r>
                      <a:r>
                        <a:rPr lang="en-US" sz="1100" b="1" baseline="0" dirty="0" smtClean="0">
                          <a:solidFill>
                            <a:schemeClr val="tx1"/>
                          </a:solidFill>
                        </a:rPr>
                        <a:t> risk</a:t>
                      </a:r>
                      <a:endParaRPr lang="en-US" sz="1100" b="1" dirty="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rgbClr val="FFC000"/>
                          </a:solidFill>
                          <a:latin typeface="+mn-lt"/>
                          <a:ea typeface="+mn-ea"/>
                          <a:cs typeface="+mn-cs"/>
                        </a:rPr>
                        <a:t>138%</a:t>
                      </a:r>
                      <a:endParaRPr lang="en-US" sz="1100" b="0"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br>
                        <a:rPr lang="en-US" sz="1100" b="0" kern="1200" dirty="0" smtClean="0">
                          <a:solidFill>
                            <a:schemeClr val="tx1"/>
                          </a:solidFill>
                          <a:latin typeface="+mn-lt"/>
                          <a:ea typeface="+mn-ea"/>
                          <a:cs typeface="+mn-cs"/>
                        </a:rPr>
                      </a:br>
                      <a:r>
                        <a:rPr lang="en-US" sz="1100" b="0" kern="1200" dirty="0" smtClean="0">
                          <a:solidFill>
                            <a:schemeClr val="tx1"/>
                          </a:solidFill>
                          <a:latin typeface="+mn-lt"/>
                          <a:ea typeface="+mn-ea"/>
                          <a:cs typeface="+mn-cs"/>
                        </a:rPr>
                        <a:t>assets </a:t>
                      </a:r>
                      <a:r>
                        <a:rPr lang="en-US" sz="1100" b="0" kern="1200" dirty="0">
                          <a:solidFill>
                            <a:schemeClr val="tx1"/>
                          </a:solidFill>
                          <a:latin typeface="+mn-lt"/>
                          <a:ea typeface="+mn-ea"/>
                          <a:cs typeface="+mn-cs"/>
                        </a:rPr>
                        <a:t>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9" name="Rectangle 8"/>
          <p:cNvSpPr/>
          <p:nvPr/>
        </p:nvSpPr>
        <p:spPr>
          <a:xfrm>
            <a:off x="388115" y="6257638"/>
            <a:ext cx="6974237" cy="369332"/>
          </a:xfrm>
          <a:prstGeom prst="rect">
            <a:avLst/>
          </a:prstGeom>
        </p:spPr>
        <p:txBody>
          <a:bodyPr wrap="square" lIns="0" tIns="0" rIns="0" bIns="0">
            <a:spAutoFit/>
          </a:bodyPr>
          <a:lstStyle/>
          <a:p>
            <a:pPr marL="115888" lvl="1" indent="-115888" algn="l">
              <a:lnSpc>
                <a:spcPct val="100000"/>
              </a:lnSpc>
            </a:pPr>
            <a:r>
              <a:rPr lang="en-US" sz="800" dirty="0" smtClean="0">
                <a:solidFill>
                  <a:schemeClr val="bg1"/>
                </a:solidFill>
                <a:latin typeface="Arial"/>
              </a:rPr>
              <a:t>Note: all monthly actuals as of July 2015 unless otherwise noted</a:t>
            </a:r>
          </a:p>
          <a:p>
            <a:pPr marL="115888" lvl="1" indent="-115888" algn="l">
              <a:lnSpc>
                <a:spcPct val="100000"/>
              </a:lnSpc>
              <a:buFontTx/>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smtClean="0">
                <a:solidFill>
                  <a:schemeClr val="bg1"/>
                </a:solidFill>
              </a:rPr>
              <a:t>stress </a:t>
            </a:r>
            <a:r>
              <a:rPr lang="en-US" sz="800" dirty="0">
                <a:solidFill>
                  <a:schemeClr val="bg1"/>
                </a:solidFill>
              </a:rPr>
              <a:t>scenario aligning to </a:t>
            </a:r>
            <a:r>
              <a:rPr lang="en-US" sz="800" dirty="0" smtClean="0">
                <a:solidFill>
                  <a:schemeClr val="bg1"/>
                </a:solidFill>
              </a:rPr>
              <a:t>Santander Group </a:t>
            </a:r>
            <a:r>
              <a:rPr lang="en-US" sz="800" dirty="0">
                <a:solidFill>
                  <a:schemeClr val="bg1"/>
                </a:solidFill>
              </a:rPr>
              <a:t>framework (not CCAR) over profit before tax </a:t>
            </a:r>
            <a:endParaRPr lang="en-US" sz="800" dirty="0" smtClean="0">
              <a:solidFill>
                <a:schemeClr val="bg1"/>
              </a:solidFill>
            </a:endParaRPr>
          </a:p>
          <a:p>
            <a:pPr marL="115888" lvl="1" indent="-115888" algn="l">
              <a:lnSpc>
                <a:spcPct val="100000"/>
              </a:lnSpc>
              <a:buFontTx/>
              <a:buAutoNum type="arabicPeriod"/>
            </a:pPr>
            <a:r>
              <a:rPr lang="en-US" sz="800" dirty="0" smtClean="0">
                <a:solidFill>
                  <a:schemeClr val="bg1"/>
                </a:solidFill>
              </a:rPr>
              <a:t>Subprime </a:t>
            </a:r>
            <a:r>
              <a:rPr lang="en-US" sz="800" dirty="0">
                <a:solidFill>
                  <a:schemeClr val="bg1"/>
                </a:solidFill>
              </a:rPr>
              <a:t>is defined as FICO &lt; 630 or no FICO score available (excluding Commercial Fleet Retail and Chrysler Commercial Fleet Lease</a:t>
            </a:r>
            <a:r>
              <a:rPr lang="en-US" sz="800" dirty="0" smtClean="0">
                <a:solidFill>
                  <a:schemeClr val="bg1"/>
                </a:solidFill>
              </a:rPr>
              <a:t>)</a:t>
            </a:r>
            <a:endParaRPr lang="en-US" sz="800" dirty="0">
              <a:solidFill>
                <a:schemeClr val="bg1"/>
              </a:solidFill>
              <a:latin typeface="Arial"/>
              <a:sym typeface="Arial"/>
            </a:endParaRPr>
          </a:p>
        </p:txBody>
      </p:sp>
      <p:sp>
        <p:nvSpPr>
          <p:cNvPr id="12" name="Oval 11"/>
          <p:cNvSpPr/>
          <p:nvPr/>
        </p:nvSpPr>
        <p:spPr bwMode="auto">
          <a:xfrm>
            <a:off x="59375" y="350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Text Box 75"/>
          <p:cNvSpPr txBox="1">
            <a:spLocks noChangeArrowheads="1"/>
          </p:cNvSpPr>
          <p:nvPr/>
        </p:nvSpPr>
        <p:spPr bwMode="gray">
          <a:xfrm>
            <a:off x="407540" y="98167"/>
            <a:ext cx="186108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Metrics and limits summary</a:t>
            </a:r>
          </a:p>
        </p:txBody>
      </p:sp>
      <p:sp>
        <p:nvSpPr>
          <p:cNvPr id="1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13</a:t>
            </a:fld>
            <a:endParaRPr lang="en-US" dirty="0"/>
          </a:p>
        </p:txBody>
      </p:sp>
      <p:sp>
        <p:nvSpPr>
          <p:cNvPr id="15" name="Oval 14"/>
          <p:cNvSpPr/>
          <p:nvPr/>
        </p:nvSpPr>
        <p:spPr bwMode="auto">
          <a:xfrm>
            <a:off x="59375" y="67454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6" name="Oval 15"/>
          <p:cNvSpPr/>
          <p:nvPr/>
        </p:nvSpPr>
        <p:spPr bwMode="auto">
          <a:xfrm>
            <a:off x="59375" y="101421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7" name="TextBox 16"/>
          <p:cNvSpPr txBox="1"/>
          <p:nvPr/>
        </p:nvSpPr>
        <p:spPr>
          <a:xfrm>
            <a:off x="388115" y="5870351"/>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7082397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55726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5516"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Assumptions around capital </a:t>
            </a:r>
            <a:r>
              <a:rPr lang="en-US" b="0" dirty="0" smtClean="0"/>
              <a:t>accumulation/portfolio </a:t>
            </a:r>
            <a:r>
              <a:rPr lang="en-US" b="0" dirty="0"/>
              <a:t>growth since CCAR in Q3 2014 </a:t>
            </a:r>
            <a:r>
              <a:rPr lang="en-US" b="0" dirty="0" smtClean="0"/>
              <a:t>(2/4)</a:t>
            </a:r>
            <a:endParaRPr lang="en-US" b="0" dirty="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6"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139</a:t>
            </a:fld>
            <a:endParaRPr lang="en-US" sz="1400" dirty="0">
              <a:solidFill>
                <a:srgbClr val="FF0000"/>
              </a:solidFill>
              <a:latin typeface="Arial Bold" pitchFamily="-112" charset="0"/>
            </a:endParaRPr>
          </a:p>
        </p:txBody>
      </p:sp>
      <p:sp>
        <p:nvSpPr>
          <p:cNvPr id="33" name="Rectangle 6"/>
          <p:cNvSpPr>
            <a:spLocks noChangeArrowheads="1"/>
          </p:cNvSpPr>
          <p:nvPr/>
        </p:nvSpPr>
        <p:spPr bwMode="gray">
          <a:xfrm>
            <a:off x="330200" y="12906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SCUSA Auto portfolio total outstanding balances</a:t>
            </a:r>
          </a:p>
          <a:p>
            <a:pPr algn="l" eaLnBrk="0" hangingPunct="0">
              <a:lnSpc>
                <a:spcPct val="100000"/>
              </a:lnSpc>
            </a:pPr>
            <a:r>
              <a:rPr lang="en-GB" sz="1200" dirty="0" smtClean="0">
                <a:solidFill>
                  <a:schemeClr val="accent1"/>
                </a:solidFill>
                <a:cs typeface="Arial" charset="0"/>
              </a:rPr>
              <a:t>$BN, Q3 2014 – Q2 2015 (actual)</a:t>
            </a:r>
            <a:endParaRPr lang="en-GB" sz="1200" dirty="0">
              <a:solidFill>
                <a:schemeClr val="accent1"/>
              </a:solidFill>
              <a:cs typeface="Arial" charset="0"/>
            </a:endParaRPr>
          </a:p>
        </p:txBody>
      </p:sp>
      <p:graphicFrame>
        <p:nvGraphicFramePr>
          <p:cNvPr id="34" name="Object 33"/>
          <p:cNvGraphicFramePr>
            <a:graphicFrameLocks/>
          </p:cNvGraphicFramePr>
          <p:nvPr>
            <p:custDataLst>
              <p:tags r:id="rId4"/>
            </p:custDataLst>
            <p:extLst>
              <p:ext uri="{D42A27DB-BD31-4B8C-83A1-F6EECF244321}">
                <p14:modId xmlns:p14="http://schemas.microsoft.com/office/powerpoint/2010/main" val="1511438548"/>
              </p:ext>
            </p:extLst>
          </p:nvPr>
        </p:nvGraphicFramePr>
        <p:xfrm>
          <a:off x="190500" y="2171700"/>
          <a:ext cx="4410190" cy="2752650"/>
        </p:xfrm>
        <a:graphic>
          <a:graphicData uri="http://schemas.openxmlformats.org/presentationml/2006/ole">
            <mc:AlternateContent xmlns:mc="http://schemas.openxmlformats.org/markup-compatibility/2006">
              <mc:Choice xmlns:v="urn:schemas-microsoft-com:vml" Requires="v">
                <p:oleObj spid="_x0000_s275517" name="Chart" r:id="rId20" imgW="4410190" imgH="2752650" progId="MSGraph.Chart.8">
                  <p:embed followColorScheme="full"/>
                </p:oleObj>
              </mc:Choice>
              <mc:Fallback>
                <p:oleObj name="Chart" r:id="rId20" imgW="4410190" imgH="2752650" progId="MSGraph.Chart.8">
                  <p:embed followColorScheme="full"/>
                  <p:pic>
                    <p:nvPicPr>
                      <p:cNvPr id="0" name=""/>
                      <p:cNvPicPr/>
                      <p:nvPr/>
                    </p:nvPicPr>
                    <p:blipFill>
                      <a:blip r:embed="rId21"/>
                      <a:stretch>
                        <a:fillRect/>
                      </a:stretch>
                    </p:blipFill>
                    <p:spPr>
                      <a:xfrm>
                        <a:off x="190500" y="2171700"/>
                        <a:ext cx="4410190" cy="2752650"/>
                      </a:xfrm>
                      <a:prstGeom prst="rect">
                        <a:avLst/>
                      </a:prstGeom>
                    </p:spPr>
                  </p:pic>
                </p:oleObj>
              </mc:Fallback>
            </mc:AlternateContent>
          </a:graphicData>
        </a:graphic>
      </p:graphicFrame>
      <p:cxnSp>
        <p:nvCxnSpPr>
          <p:cNvPr id="35" name="Straight Connector 34"/>
          <p:cNvCxnSpPr/>
          <p:nvPr>
            <p:custDataLst>
              <p:tags r:id="rId5"/>
            </p:custDataLst>
          </p:nvPr>
        </p:nvCxnSpPr>
        <p:spPr bwMode="gray">
          <a:xfrm flipV="1">
            <a:off x="4719638" y="2778125"/>
            <a:ext cx="0" cy="415925"/>
          </a:xfrm>
          <a:prstGeom prst="line">
            <a:avLst/>
          </a:prstGeom>
          <a:solidFill>
            <a:schemeClr val="accent1"/>
          </a:solidFill>
          <a:ln w="9525" cap="flat" cmpd="sng" algn="ctr">
            <a:solidFill>
              <a:srgbClr val="606060"/>
            </a:solidFill>
            <a:prstDash val="solid"/>
            <a:round/>
            <a:headEnd type="triangle" w="med" len="med"/>
            <a:tailEnd type="triangle" w="med" len="med"/>
          </a:ln>
          <a:effectLst/>
        </p:spPr>
      </p:cxnSp>
      <p:cxnSp>
        <p:nvCxnSpPr>
          <p:cNvPr id="36" name="Straight Connector 35"/>
          <p:cNvCxnSpPr/>
          <p:nvPr>
            <p:custDataLst>
              <p:tags r:id="rId6"/>
            </p:custDataLst>
          </p:nvPr>
        </p:nvCxnSpPr>
        <p:spPr bwMode="gray">
          <a:xfrm>
            <a:off x="3411537" y="2781300"/>
            <a:ext cx="1346200" cy="0"/>
          </a:xfrm>
          <a:prstGeom prst="line">
            <a:avLst/>
          </a:prstGeom>
          <a:solidFill>
            <a:schemeClr val="accent1"/>
          </a:solidFill>
          <a:ln w="9525" cap="flat" cmpd="sng" algn="ctr">
            <a:solidFill>
              <a:srgbClr val="606060"/>
            </a:solidFill>
            <a:prstDash val="dash"/>
            <a:round/>
            <a:headEnd type="none" w="med" len="med"/>
            <a:tailEnd type="none" w="med" len="med"/>
          </a:ln>
          <a:effectLst/>
        </p:spPr>
      </p:cxnSp>
      <p:cxnSp>
        <p:nvCxnSpPr>
          <p:cNvPr id="37" name="Straight Connector 36"/>
          <p:cNvCxnSpPr/>
          <p:nvPr>
            <p:custDataLst>
              <p:tags r:id="rId7"/>
            </p:custDataLst>
          </p:nvPr>
        </p:nvCxnSpPr>
        <p:spPr bwMode="gray">
          <a:xfrm>
            <a:off x="944562" y="3190875"/>
            <a:ext cx="3813175" cy="0"/>
          </a:xfrm>
          <a:prstGeom prst="line">
            <a:avLst/>
          </a:prstGeom>
          <a:solidFill>
            <a:schemeClr val="accent1"/>
          </a:solidFill>
          <a:ln w="9525" cap="flat" cmpd="sng" algn="ctr">
            <a:solidFill>
              <a:srgbClr val="606060"/>
            </a:solidFill>
            <a:prstDash val="dash"/>
            <a:round/>
            <a:headEnd type="none" w="med" len="med"/>
            <a:tailEnd type="none" w="med" len="med"/>
          </a:ln>
          <a:effectLst/>
        </p:spPr>
      </p:cxnSp>
      <p:sp>
        <p:nvSpPr>
          <p:cNvPr id="38" name="Text Placeholder 74"/>
          <p:cNvSpPr>
            <a:spLocks noGrp="1"/>
          </p:cNvSpPr>
          <p:nvPr>
            <p:custDataLst>
              <p:tags r:id="rId8"/>
            </p:custDataLst>
          </p:nvPr>
        </p:nvSpPr>
        <p:spPr bwMode="auto">
          <a:xfrm>
            <a:off x="4467224" y="2889250"/>
            <a:ext cx="504825" cy="193675"/>
          </a:xfrm>
          <a:prstGeom prst="ellipse">
            <a:avLst/>
          </a:prstGeom>
          <a:solidFill>
            <a:srgbClr val="FFFFFF"/>
          </a:solidFill>
          <a:ln w="9525">
            <a:solidFill>
              <a:srgbClr val="606060"/>
            </a:solidFill>
          </a:ln>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90000"/>
              </a:lnSpc>
              <a:spcBef>
                <a:spcPct val="0"/>
              </a:spcBef>
            </a:pPr>
            <a:r>
              <a:rPr lang="en-US" sz="1000" b="1" dirty="0" smtClean="0">
                <a:solidFill>
                  <a:schemeClr val="tx1"/>
                </a:solidFill>
              </a:rPr>
              <a:t>27.7%</a:t>
            </a:r>
            <a:endParaRPr lang="en-US" sz="1000" b="1" dirty="0">
              <a:solidFill>
                <a:schemeClr val="tx1"/>
              </a:solidFill>
              <a:sym typeface="+mn-lt"/>
            </a:endParaRPr>
          </a:p>
        </p:txBody>
      </p:sp>
      <p:sp>
        <p:nvSpPr>
          <p:cNvPr id="39" name="Text Placeholder 63"/>
          <p:cNvSpPr>
            <a:spLocks noGrp="1"/>
          </p:cNvSpPr>
          <p:nvPr>
            <p:custDataLst>
              <p:tags r:id="rId9"/>
            </p:custDataLst>
          </p:nvPr>
        </p:nvSpPr>
        <p:spPr bwMode="auto">
          <a:xfrm>
            <a:off x="635000"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5842EB-484F-4136-9C88-3F1D8B1D03FF}" type="datetime'''''''Q''''3'''' ''''2''0''''''''''''1''''''''4'''''''''''''''">
              <a:rPr lang="en-US" sz="1000">
                <a:solidFill>
                  <a:schemeClr val="tx1"/>
                </a:solidFill>
              </a:rPr>
              <a:pPr/>
              <a:t>Q3 2014</a:t>
            </a:fld>
            <a:r>
              <a:rPr lang="en-US" sz="1000" baseline="30000" smtClean="0">
                <a:solidFill>
                  <a:schemeClr val="tx1"/>
                </a:solidFill>
                <a:sym typeface="+mn-lt"/>
              </a:rPr>
              <a:t>1</a:t>
            </a:r>
            <a:endParaRPr lang="en-US" sz="1000" baseline="30000" dirty="0">
              <a:solidFill>
                <a:schemeClr val="tx1"/>
              </a:solidFill>
              <a:sym typeface="+mn-lt"/>
            </a:endParaRPr>
          </a:p>
        </p:txBody>
      </p:sp>
      <p:sp>
        <p:nvSpPr>
          <p:cNvPr id="40" name="Text Placeholder 71"/>
          <p:cNvSpPr>
            <a:spLocks noGrp="1"/>
          </p:cNvSpPr>
          <p:nvPr>
            <p:custDataLst>
              <p:tags r:id="rId10"/>
            </p:custDataLst>
          </p:nvPr>
        </p:nvSpPr>
        <p:spPr bwMode="auto">
          <a:xfrm>
            <a:off x="4083050"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r>
              <a:rPr lang="en-US" sz="1000" dirty="0" err="1" smtClean="0">
                <a:solidFill>
                  <a:schemeClr val="tx1"/>
                </a:solidFill>
                <a:sym typeface="+mn-lt"/>
              </a:rPr>
              <a:t>Proj</a:t>
            </a:r>
            <a:r>
              <a:rPr lang="en-US" sz="1000" dirty="0" smtClean="0">
                <a:solidFill>
                  <a:schemeClr val="tx1"/>
                </a:solidFill>
                <a:sym typeface="+mn-lt"/>
              </a:rPr>
              <a:t>. 2018</a:t>
            </a:r>
            <a:r>
              <a:rPr lang="en-US" sz="1000" baseline="30000" dirty="0" smtClean="0">
                <a:solidFill>
                  <a:schemeClr val="tx1"/>
                </a:solidFill>
                <a:sym typeface="+mn-lt"/>
              </a:rPr>
              <a:t>3</a:t>
            </a:r>
            <a:endParaRPr lang="en-US" sz="1000" dirty="0">
              <a:solidFill>
                <a:schemeClr val="tx1"/>
              </a:solidFill>
              <a:sym typeface="+mn-lt"/>
            </a:endParaRPr>
          </a:p>
        </p:txBody>
      </p:sp>
      <p:sp>
        <p:nvSpPr>
          <p:cNvPr id="41" name="Text Placeholder 70"/>
          <p:cNvSpPr>
            <a:spLocks noGrp="1"/>
          </p:cNvSpPr>
          <p:nvPr>
            <p:custDataLst>
              <p:tags r:id="rId11"/>
            </p:custDataLst>
          </p:nvPr>
        </p:nvSpPr>
        <p:spPr bwMode="auto">
          <a:xfrm>
            <a:off x="3592513"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r>
              <a:rPr lang="en-US" sz="1000" dirty="0" err="1" smtClean="0">
                <a:solidFill>
                  <a:schemeClr val="tx1"/>
                </a:solidFill>
                <a:sym typeface="+mn-lt"/>
              </a:rPr>
              <a:t>Proj</a:t>
            </a:r>
            <a:r>
              <a:rPr lang="en-US" sz="1000" dirty="0" smtClean="0">
                <a:solidFill>
                  <a:schemeClr val="tx1"/>
                </a:solidFill>
                <a:sym typeface="+mn-lt"/>
              </a:rPr>
              <a:t>. 2017</a:t>
            </a:r>
            <a:r>
              <a:rPr lang="en-US" sz="1000" baseline="30000" dirty="0" smtClean="0">
                <a:solidFill>
                  <a:schemeClr val="tx1"/>
                </a:solidFill>
                <a:sym typeface="+mn-lt"/>
              </a:rPr>
              <a:t>3</a:t>
            </a:r>
            <a:endParaRPr lang="en-US" sz="1000" dirty="0">
              <a:solidFill>
                <a:schemeClr val="tx1"/>
              </a:solidFill>
              <a:sym typeface="+mn-lt"/>
            </a:endParaRPr>
          </a:p>
        </p:txBody>
      </p:sp>
      <p:sp>
        <p:nvSpPr>
          <p:cNvPr id="42" name="Text Placeholder 69"/>
          <p:cNvSpPr>
            <a:spLocks noGrp="1"/>
          </p:cNvSpPr>
          <p:nvPr>
            <p:custDataLst>
              <p:tags r:id="rId12"/>
            </p:custDataLst>
          </p:nvPr>
        </p:nvSpPr>
        <p:spPr bwMode="auto">
          <a:xfrm>
            <a:off x="3101975"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r>
              <a:rPr lang="en-US" sz="1000" dirty="0" err="1" smtClean="0">
                <a:solidFill>
                  <a:schemeClr val="tx1"/>
                </a:solidFill>
                <a:sym typeface="+mn-lt"/>
              </a:rPr>
              <a:t>Proj</a:t>
            </a:r>
            <a:r>
              <a:rPr lang="en-US" sz="1000" dirty="0" smtClean="0">
                <a:solidFill>
                  <a:schemeClr val="tx1"/>
                </a:solidFill>
                <a:sym typeface="+mn-lt"/>
              </a:rPr>
              <a:t>. 2016</a:t>
            </a:r>
            <a:r>
              <a:rPr lang="en-US" sz="1000" baseline="30000" dirty="0" smtClean="0">
                <a:solidFill>
                  <a:schemeClr val="tx1"/>
                </a:solidFill>
                <a:sym typeface="+mn-lt"/>
              </a:rPr>
              <a:t>3</a:t>
            </a:r>
            <a:endParaRPr lang="en-US" sz="1000" dirty="0">
              <a:solidFill>
                <a:schemeClr val="tx1"/>
              </a:solidFill>
              <a:sym typeface="+mn-lt"/>
            </a:endParaRPr>
          </a:p>
        </p:txBody>
      </p:sp>
      <p:sp>
        <p:nvSpPr>
          <p:cNvPr id="43" name="Text Placeholder 68"/>
          <p:cNvSpPr>
            <a:spLocks noGrp="1"/>
          </p:cNvSpPr>
          <p:nvPr>
            <p:custDataLst>
              <p:tags r:id="rId13"/>
            </p:custDataLst>
          </p:nvPr>
        </p:nvSpPr>
        <p:spPr bwMode="auto">
          <a:xfrm>
            <a:off x="2606675"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r>
              <a:rPr lang="en-US" sz="1000" dirty="0" err="1" smtClean="0">
                <a:solidFill>
                  <a:schemeClr val="tx1"/>
                </a:solidFill>
                <a:sym typeface="+mn-lt"/>
              </a:rPr>
              <a:t>Proj</a:t>
            </a:r>
            <a:r>
              <a:rPr lang="en-US" sz="1000" dirty="0" smtClean="0">
                <a:solidFill>
                  <a:schemeClr val="tx1"/>
                </a:solidFill>
                <a:sym typeface="+mn-lt"/>
              </a:rPr>
              <a:t>. 2015</a:t>
            </a:r>
            <a:r>
              <a:rPr lang="en-US" sz="1000" baseline="30000" dirty="0" smtClean="0">
                <a:solidFill>
                  <a:schemeClr val="tx1"/>
                </a:solidFill>
                <a:sym typeface="+mn-lt"/>
              </a:rPr>
              <a:t>3</a:t>
            </a:r>
            <a:endParaRPr lang="en-US" sz="1000" baseline="30000" dirty="0">
              <a:solidFill>
                <a:schemeClr val="tx1"/>
              </a:solidFill>
              <a:sym typeface="+mn-lt"/>
            </a:endParaRPr>
          </a:p>
        </p:txBody>
      </p:sp>
      <p:sp>
        <p:nvSpPr>
          <p:cNvPr id="44" name="Text Placeholder 67"/>
          <p:cNvSpPr>
            <a:spLocks noGrp="1"/>
          </p:cNvSpPr>
          <p:nvPr>
            <p:custDataLst>
              <p:tags r:id="rId14"/>
            </p:custDataLst>
          </p:nvPr>
        </p:nvSpPr>
        <p:spPr bwMode="auto">
          <a:xfrm>
            <a:off x="2093913" y="4784725"/>
            <a:ext cx="3746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971CC6-2689-48F2-A18D-6F56845159DC}" type="datetime'''''''Q''''''''''''''2'''''' ''2''''''''''''''''0''15'''''">
              <a:rPr lang="en-US" sz="1000">
                <a:solidFill>
                  <a:schemeClr val="tx1"/>
                </a:solidFill>
              </a:rPr>
              <a:pPr/>
              <a:t>Q2 2015</a:t>
            </a:fld>
            <a:r>
              <a:rPr lang="en-US" sz="1000" baseline="30000" smtClean="0">
                <a:solidFill>
                  <a:schemeClr val="tx1"/>
                </a:solidFill>
                <a:sym typeface="+mn-lt"/>
              </a:rPr>
              <a:t> </a:t>
            </a:r>
            <a:r>
              <a:rPr lang="en-US" sz="1000" baseline="30000" dirty="0">
                <a:solidFill>
                  <a:schemeClr val="tx1"/>
                </a:solidFill>
                <a:sym typeface="+mn-lt"/>
              </a:rPr>
              <a:t>2</a:t>
            </a:r>
            <a:endParaRPr lang="en-US" sz="1000" dirty="0">
              <a:solidFill>
                <a:schemeClr val="tx1"/>
              </a:solidFill>
              <a:sym typeface="+mn-lt"/>
            </a:endParaRPr>
          </a:p>
        </p:txBody>
      </p:sp>
      <p:sp>
        <p:nvSpPr>
          <p:cNvPr id="45" name="Text Placeholder 66"/>
          <p:cNvSpPr>
            <a:spLocks noGrp="1"/>
          </p:cNvSpPr>
          <p:nvPr>
            <p:custDataLst>
              <p:tags r:id="rId15"/>
            </p:custDataLst>
          </p:nvPr>
        </p:nvSpPr>
        <p:spPr bwMode="auto">
          <a:xfrm>
            <a:off x="1603375" y="4784725"/>
            <a:ext cx="3746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DE97F97-1216-4F02-9D20-4EEBCBE16FA0}" type="datetime'''''''''''''''''''''''Q1 2''''0''''''''''''''1''''''''5'''">
              <a:rPr lang="en-US" sz="1000">
                <a:solidFill>
                  <a:schemeClr val="tx1"/>
                </a:solidFill>
              </a:rPr>
              <a:pPr/>
              <a:t>Q1 2015</a:t>
            </a:fld>
            <a:r>
              <a:rPr lang="en-US" sz="1000" baseline="30000" smtClean="0">
                <a:solidFill>
                  <a:schemeClr val="tx1"/>
                </a:solidFill>
                <a:sym typeface="+mn-lt"/>
              </a:rPr>
              <a:t> </a:t>
            </a:r>
            <a:r>
              <a:rPr lang="en-US" sz="1000" baseline="30000" dirty="0">
                <a:solidFill>
                  <a:schemeClr val="tx1"/>
                </a:solidFill>
                <a:sym typeface="+mn-lt"/>
              </a:rPr>
              <a:t>2</a:t>
            </a:r>
            <a:endParaRPr lang="en-US" sz="1000" dirty="0">
              <a:solidFill>
                <a:schemeClr val="tx1"/>
              </a:solidFill>
              <a:sym typeface="+mn-lt"/>
            </a:endParaRPr>
          </a:p>
        </p:txBody>
      </p:sp>
      <p:sp>
        <p:nvSpPr>
          <p:cNvPr id="46" name="Text Placeholder 65"/>
          <p:cNvSpPr>
            <a:spLocks noGrp="1"/>
          </p:cNvSpPr>
          <p:nvPr>
            <p:custDataLst>
              <p:tags r:id="rId16"/>
            </p:custDataLst>
          </p:nvPr>
        </p:nvSpPr>
        <p:spPr bwMode="auto">
          <a:xfrm>
            <a:off x="1130300" y="4784725"/>
            <a:ext cx="3397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F4A6B85-B986-4373-961B-1A40EC541528}" type="datetime'Q''''''''4'''''' ''''''''''''2''''''01''''''''''''''''''''''4'">
              <a:rPr lang="en-US" sz="1000">
                <a:solidFill>
                  <a:schemeClr val="tx1"/>
                </a:solidFill>
              </a:rPr>
              <a:pPr/>
              <a:t>Q4 2014</a:t>
            </a:fld>
            <a:r>
              <a:rPr lang="en-US" sz="1000" baseline="30000" smtClean="0">
                <a:solidFill>
                  <a:schemeClr val="tx1"/>
                </a:solidFill>
                <a:sym typeface="+mn-lt"/>
              </a:rPr>
              <a:t>2</a:t>
            </a:r>
            <a:endParaRPr lang="en-US" sz="1000" baseline="30000" dirty="0">
              <a:solidFill>
                <a:schemeClr val="tx1"/>
              </a:solidFill>
              <a:sym typeface="+mn-lt"/>
            </a:endParaRPr>
          </a:p>
        </p:txBody>
      </p:sp>
      <p:sp>
        <p:nvSpPr>
          <p:cNvPr id="47" name="Right Bracket 46"/>
          <p:cNvSpPr/>
          <p:nvPr/>
        </p:nvSpPr>
        <p:spPr bwMode="auto">
          <a:xfrm rot="16200000">
            <a:off x="3532188" y="1414463"/>
            <a:ext cx="45719" cy="1778391"/>
          </a:xfrm>
          <a:prstGeom prst="rightBracket">
            <a:avLst>
              <a:gd name="adj" fmla="val 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8" name="TextBox 47"/>
          <p:cNvSpPr txBox="1"/>
          <p:nvPr/>
        </p:nvSpPr>
        <p:spPr>
          <a:xfrm>
            <a:off x="2493963" y="2012950"/>
            <a:ext cx="2145096" cy="224677"/>
          </a:xfrm>
          <a:prstGeom prst="rect">
            <a:avLst/>
          </a:prstGeom>
          <a:noFill/>
        </p:spPr>
        <p:txBody>
          <a:bodyPr wrap="square" rtlCol="0">
            <a:spAutoFit/>
          </a:bodyPr>
          <a:lstStyle/>
          <a:p>
            <a:r>
              <a:rPr lang="en-US" b="1" dirty="0" smtClean="0"/>
              <a:t>Based on the SCUSA P-18</a:t>
            </a:r>
            <a:endParaRPr lang="en-US" b="1" dirty="0"/>
          </a:p>
        </p:txBody>
      </p:sp>
      <p:sp>
        <p:nvSpPr>
          <p:cNvPr id="49" name="Rectangle 6"/>
          <p:cNvSpPr>
            <a:spLocks noChangeArrowheads="1"/>
          </p:cNvSpPr>
          <p:nvPr/>
        </p:nvSpPr>
        <p:spPr bwMode="gray">
          <a:xfrm>
            <a:off x="5357813" y="1290638"/>
            <a:ext cx="371407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SCUSA Auto net charge-off rate limits</a:t>
            </a:r>
          </a:p>
        </p:txBody>
      </p:sp>
      <p:graphicFrame>
        <p:nvGraphicFramePr>
          <p:cNvPr id="51" name="Content Placeholder 12"/>
          <p:cNvGraphicFramePr>
            <a:graphicFrameLocks/>
          </p:cNvGraphicFramePr>
          <p:nvPr>
            <p:extLst>
              <p:ext uri="{D42A27DB-BD31-4B8C-83A1-F6EECF244321}">
                <p14:modId xmlns:p14="http://schemas.microsoft.com/office/powerpoint/2010/main" val="2737006488"/>
              </p:ext>
            </p:extLst>
          </p:nvPr>
        </p:nvGraphicFramePr>
        <p:xfrm>
          <a:off x="5229225" y="2327275"/>
          <a:ext cx="3972836" cy="2240280"/>
        </p:xfrm>
        <a:graphic>
          <a:graphicData uri="http://schemas.openxmlformats.org/drawingml/2006/table">
            <a:tbl>
              <a:tblPr firstRow="1" bandRow="1">
                <a:tableStyleId>{839DD9DD-9E6C-4910-8AC0-68ADFF6A6AFC}</a:tableStyleId>
              </a:tblPr>
              <a:tblGrid>
                <a:gridCol w="790298"/>
                <a:gridCol w="790298"/>
                <a:gridCol w="1196120"/>
                <a:gridCol w="1196120"/>
              </a:tblGrid>
              <a:tr h="0">
                <a:tc gridSpan="2">
                  <a:txBody>
                    <a:bodyPr/>
                    <a:lstStyle/>
                    <a:p>
                      <a:pPr algn="l"/>
                      <a:endParaRPr lang="en-US" sz="900" b="1" dirty="0">
                        <a:solidFill>
                          <a:schemeClr val="tx1"/>
                        </a:solidFill>
                        <a:latin typeface="+mn-lt"/>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94">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$6,573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$6,990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$2,921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$3,107 MM </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rtl="0" fontAlgn="ctr"/>
                      <a:r>
                        <a:rPr lang="en-US" sz="900" b="1" i="0" u="none" strike="noStrike" dirty="0" smtClean="0">
                          <a:solidFill>
                            <a:srgbClr val="FF0000"/>
                          </a:solidFill>
                          <a:effectLst/>
                          <a:latin typeface="+mn-lt"/>
                        </a:rPr>
                        <a:t>~1.4x</a:t>
                      </a:r>
                      <a:endParaRPr lang="en-US" sz="900" b="1"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rtl="0" fontAlgn="ctr"/>
                      <a:r>
                        <a:rPr lang="en-US" sz="900" b="1" i="0" u="none" strike="noStrike" dirty="0" smtClean="0">
                          <a:solidFill>
                            <a:srgbClr val="FF0000"/>
                          </a:solidFill>
                          <a:effectLst/>
                          <a:latin typeface="+mn-lt"/>
                        </a:rPr>
                        <a:t>~0.94x</a:t>
                      </a:r>
                      <a:endParaRPr lang="en-US" sz="900" b="1"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$2,253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$2,396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rowSpan="2">
                  <a:txBody>
                    <a:bodyPr/>
                    <a:lstStyle/>
                    <a:p>
                      <a:r>
                        <a:rPr lang="en-US" sz="900" b="1" dirty="0" smtClean="0"/>
                        <a:t>Q3 2014 balances</a:t>
                      </a:r>
                      <a:endParaRPr lang="en-US" sz="900" b="1" dirty="0"/>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Outstanding balances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$23,236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US" dirty="0"/>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Net charge-off rates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1" i="0" u="none" strike="noStrike" dirty="0" smtClean="0">
                          <a:solidFill>
                            <a:srgbClr val="000000"/>
                          </a:solidFill>
                          <a:effectLst/>
                          <a:latin typeface="+mn-lt"/>
                        </a:rPr>
                        <a:t>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1" i="0" u="none" strike="noStrike" dirty="0" smtClean="0">
                          <a:solidFill>
                            <a:srgbClr val="000000"/>
                          </a:solidFill>
                          <a:effectLst/>
                          <a:latin typeface="+mn-lt"/>
                        </a:rPr>
                        <a:t>10.3%</a:t>
                      </a:r>
                      <a:endParaRPr lang="en-US" sz="900" b="1"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2" name="Footnote"/>
          <p:cNvSpPr/>
          <p:nvPr/>
        </p:nvSpPr>
        <p:spPr bwMode="auto">
          <a:xfrm>
            <a:off x="455613" y="6263960"/>
            <a:ext cx="8686800" cy="4220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800" dirty="0" smtClean="0">
                <a:solidFill>
                  <a:schemeClr val="bg1"/>
                </a:solidFill>
                <a:ea typeface="ＭＳ Ｐゴシック" pitchFamily="-112" charset="-128"/>
                <a:cs typeface="ＭＳ Ｐゴシック" pitchFamily="-112" charset="-128"/>
              </a:rPr>
              <a:t>1. SCUSA Auto loss actuals (3Q2014) from CCAR 2015 Baseline Y14As (line item  39)</a:t>
            </a:r>
          </a:p>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r>
              <a:rPr kumimoji="0" lang="en-US" sz="800" b="0" i="0" u="none" strike="noStrike" cap="none" normalizeH="0" dirty="0" smtClean="0">
                <a:ln>
                  <a:noFill/>
                </a:ln>
                <a:solidFill>
                  <a:schemeClr val="bg1"/>
                </a:solidFill>
                <a:effectLst/>
                <a:latin typeface="Arial" charset="0"/>
                <a:ea typeface="ＭＳ Ｐゴシック" pitchFamily="-112" charset="-128"/>
                <a:cs typeface="ＭＳ Ｐゴシック" pitchFamily="-112" charset="-128"/>
              </a:rPr>
              <a:t> SCUSA Auto Losses and </a:t>
            </a:r>
            <a:r>
              <a:rPr kumimoji="0" lang="en-US" sz="800" b="0" i="0" u="none" strike="noStrike" cap="none" normalizeH="0" dirty="0" err="1" smtClean="0">
                <a:ln>
                  <a:noFill/>
                </a:ln>
                <a:solidFill>
                  <a:schemeClr val="bg1"/>
                </a:solidFill>
                <a:effectLst/>
                <a:latin typeface="Arial" charset="0"/>
                <a:ea typeface="ＭＳ Ｐゴシック" pitchFamily="-112" charset="-128"/>
                <a:cs typeface="ＭＳ Ｐゴシック" pitchFamily="-112" charset="-128"/>
              </a:rPr>
              <a:t>Delq</a:t>
            </a:r>
            <a:r>
              <a:rPr kumimoji="0" lang="en-US" sz="800" b="0" i="0" u="none" strike="noStrike" cap="none" normalizeH="0" dirty="0" smtClean="0">
                <a:ln>
                  <a:noFill/>
                </a:ln>
                <a:solidFill>
                  <a:schemeClr val="bg1"/>
                </a:solidFill>
                <a:effectLst/>
                <a:latin typeface="Arial" charset="0"/>
                <a:ea typeface="ＭＳ Ｐゴシック" pitchFamily="-112" charset="-128"/>
                <a:cs typeface="ＭＳ Ｐゴシック" pitchFamily="-112" charset="-128"/>
              </a:rPr>
              <a:t> </a:t>
            </a:r>
            <a:r>
              <a:rPr kumimoji="0" lang="en-US" sz="800" b="0" i="0" u="none" strike="noStrike" cap="none" normalizeH="0" dirty="0" err="1" smtClean="0">
                <a:ln>
                  <a:noFill/>
                </a:ln>
                <a:solidFill>
                  <a:schemeClr val="bg1"/>
                </a:solidFill>
                <a:effectLst/>
                <a:latin typeface="Arial" charset="0"/>
                <a:ea typeface="ＭＳ Ｐゴシック" pitchFamily="-112" charset="-128"/>
                <a:cs typeface="ＭＳ Ｐゴシック" pitchFamily="-112" charset="-128"/>
              </a:rPr>
              <a:t>xlsx</a:t>
            </a:r>
            <a:r>
              <a:rPr kumimoji="0" lang="en-US" sz="800" b="0" i="0" u="none" strike="noStrike" cap="none" normalizeH="0" dirty="0" smtClean="0">
                <a:ln>
                  <a:noFill/>
                </a:ln>
                <a:solidFill>
                  <a:schemeClr val="bg1"/>
                </a:solidFill>
                <a:effectLst/>
                <a:latin typeface="Arial" charset="0"/>
                <a:ea typeface="ＭＳ Ｐゴシック" pitchFamily="-112" charset="-128"/>
                <a:cs typeface="ＭＳ Ｐゴシック" pitchFamily="-112" charset="-128"/>
              </a:rPr>
              <a:t> file</a:t>
            </a:r>
          </a:p>
          <a:p>
            <a:pPr marL="0" marR="0" indent="0" algn="l" defTabSz="914400" rtl="0" eaLnBrk="0" fontAlgn="base" latinLnBrk="0" hangingPunct="0">
              <a:lnSpc>
                <a:spcPct val="100000"/>
              </a:lnSpc>
              <a:spcBef>
                <a:spcPct val="0"/>
              </a:spcBef>
              <a:spcAft>
                <a:spcPct val="0"/>
              </a:spcAft>
              <a:buClrTx/>
              <a:buSzTx/>
              <a:buFontTx/>
              <a:buNone/>
              <a:tabLst/>
            </a:pPr>
            <a:r>
              <a:rPr lang="en-US" sz="800" baseline="0" dirty="0" smtClean="0">
                <a:solidFill>
                  <a:schemeClr val="bg1"/>
                </a:solidFill>
                <a:ea typeface="ＭＳ Ｐゴシック" pitchFamily="-112" charset="-128"/>
                <a:cs typeface="ＭＳ Ｐゴシック" pitchFamily="-112" charset="-128"/>
              </a:rPr>
              <a:t>3.</a:t>
            </a:r>
            <a:r>
              <a:rPr lang="en-US" sz="800" dirty="0" smtClean="0">
                <a:solidFill>
                  <a:schemeClr val="bg1"/>
                </a:solidFill>
                <a:ea typeface="ＭＳ Ｐゴシック" pitchFamily="-112" charset="-128"/>
                <a:cs typeface="ＭＳ Ｐゴシック" pitchFamily="-112" charset="-128"/>
              </a:rPr>
              <a:t> SCUSA P-18 for Core Auto and Chrysler</a:t>
            </a:r>
            <a:endParaRPr kumimoji="0" lang="en-US" sz="800" b="0" i="0" u="none" strike="noStrike" cap="none" normalizeH="0" baseline="0" dirty="0" smtClean="0">
              <a:ln>
                <a:noFill/>
              </a:ln>
              <a:solidFill>
                <a:schemeClr val="bg1"/>
              </a:solidFill>
              <a:effectLs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81353512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Assumptions around capital </a:t>
            </a:r>
            <a:r>
              <a:rPr lang="en-US" b="0" dirty="0" smtClean="0"/>
              <a:t>accumulation/portfolio </a:t>
            </a:r>
            <a:r>
              <a:rPr lang="en-US" b="0" dirty="0"/>
              <a:t>growth since CCAR in Q3 2014 </a:t>
            </a:r>
            <a:r>
              <a:rPr lang="en-US" b="0" dirty="0" smtClean="0"/>
              <a:t>(3/4)</a:t>
            </a:r>
            <a:endParaRPr lang="en-US" b="0" dirty="0"/>
          </a:p>
        </p:txBody>
      </p:sp>
      <p:sp>
        <p:nvSpPr>
          <p:cNvPr id="13" name="TextBox 12"/>
          <p:cNvSpPr txBox="1"/>
          <p:nvPr/>
        </p:nvSpPr>
        <p:spPr>
          <a:xfrm>
            <a:off x="401638" y="1416776"/>
            <a:ext cx="8820094" cy="3731791"/>
          </a:xfrm>
          <a:prstGeom prst="rect">
            <a:avLst/>
          </a:prstGeom>
          <a:noFill/>
        </p:spPr>
        <p:txBody>
          <a:bodyPr wrap="square" lIns="0" tIns="0" rIns="0" bIns="0" rtlCol="0">
            <a:spAutoFit/>
          </a:bodyPr>
          <a:lstStyle/>
          <a:p>
            <a:pPr marL="228600" indent="-228600" algn="l">
              <a:lnSpc>
                <a:spcPct val="100000"/>
              </a:lnSpc>
              <a:spcAft>
                <a:spcPts val="300"/>
              </a:spcAft>
              <a:buFont typeface="+mj-lt"/>
              <a:buAutoNum type="arabicPeriod" startAt="2"/>
            </a:pPr>
            <a:r>
              <a:rPr lang="en-US" dirty="0"/>
              <a:t>Applying the same NCO levels to this portfolio size would require additional capital of ~$</a:t>
            </a:r>
            <a:r>
              <a:rPr lang="en-US" dirty="0" smtClean="0"/>
              <a:t>1.2 BN </a:t>
            </a:r>
            <a:r>
              <a:rPr lang="en-US" dirty="0"/>
              <a:t>(see text and figure below</a:t>
            </a:r>
            <a:r>
              <a:rPr lang="en-US" dirty="0" smtClean="0"/>
              <a:t>):</a:t>
            </a:r>
          </a:p>
          <a:p>
            <a:pPr marL="685800" lvl="1" indent="-228600" algn="l">
              <a:lnSpc>
                <a:spcPct val="100000"/>
              </a:lnSpc>
              <a:spcAft>
                <a:spcPts val="300"/>
              </a:spcAft>
              <a:buFont typeface="Arial" panose="020B0604020202020204" pitchFamily="34" charset="0"/>
              <a:buChar char="•"/>
            </a:pPr>
            <a:r>
              <a:rPr lang="en-US" dirty="0" smtClean="0"/>
              <a:t>~$650 MM </a:t>
            </a:r>
            <a:r>
              <a:rPr lang="en-US" dirty="0"/>
              <a:t>of capital to account for increased dollar stress losses. This figure represents the incremental losses above baseline losses arising from a larger portfolio (assuming proportional scaling of stress and baseline losses). Baseline losses are deducted on the assumption that pricing would cover these </a:t>
            </a:r>
            <a:r>
              <a:rPr lang="en-US" dirty="0" smtClean="0"/>
              <a:t>losses</a:t>
            </a:r>
          </a:p>
          <a:p>
            <a:pPr marL="685800" lvl="1" indent="-228600" algn="l">
              <a:lnSpc>
                <a:spcPct val="100000"/>
              </a:lnSpc>
              <a:spcAft>
                <a:spcPts val="300"/>
              </a:spcAft>
              <a:buFont typeface="Arial" panose="020B0604020202020204" pitchFamily="34" charset="0"/>
              <a:buChar char="•"/>
            </a:pPr>
            <a:r>
              <a:rPr lang="en-US" dirty="0" smtClean="0"/>
              <a:t>~$500 MM </a:t>
            </a:r>
            <a:r>
              <a:rPr lang="en-US" dirty="0"/>
              <a:t>of capital to account for the increase in balance sheet size, based on growth of $</a:t>
            </a:r>
            <a:r>
              <a:rPr lang="en-US" dirty="0" smtClean="0"/>
              <a:t>6.4 BN </a:t>
            </a:r>
            <a:r>
              <a:rPr lang="en-US" dirty="0"/>
              <a:t>in balances ($</a:t>
            </a:r>
            <a:r>
              <a:rPr lang="en-US" dirty="0" smtClean="0"/>
              <a:t>23.2 BN </a:t>
            </a:r>
            <a:r>
              <a:rPr lang="en-US" dirty="0"/>
              <a:t>in CCAR-2015 to $</a:t>
            </a:r>
            <a:r>
              <a:rPr lang="en-US" dirty="0" smtClean="0"/>
              <a:t>29.7 BN </a:t>
            </a:r>
            <a:r>
              <a:rPr lang="en-US" dirty="0"/>
              <a:t>in the 2016 P-18 forecast) at an 8% capital charge (reflecting the post-stress Tier 1 Risk Based Capital limit</a:t>
            </a:r>
            <a:r>
              <a:rPr lang="en-US" dirty="0" smtClean="0"/>
              <a:t>) </a:t>
            </a:r>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smtClean="0"/>
          </a:p>
          <a:p>
            <a:pPr marL="228600" indent="-228600" algn="l">
              <a:lnSpc>
                <a:spcPct val="100000"/>
              </a:lnSpc>
              <a:spcAft>
                <a:spcPts val="300"/>
              </a:spcAft>
              <a:buFont typeface="Arial" panose="020B0604020202020204" pitchFamily="34" charset="0"/>
              <a:buChar char="•"/>
            </a:pPr>
            <a:endParaRPr lang="en-US" dirty="0"/>
          </a:p>
          <a:p>
            <a:pPr marL="228600" indent="-228600" algn="l">
              <a:lnSpc>
                <a:spcPct val="100000"/>
              </a:lnSpc>
              <a:spcAft>
                <a:spcPts val="300"/>
              </a:spcAft>
              <a:buFont typeface="Arial" panose="020B0604020202020204" pitchFamily="34" charset="0"/>
              <a:buChar char="•"/>
            </a:pPr>
            <a:endParaRPr lang="en-US"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140</a:t>
            </a:fld>
            <a:endParaRPr lang="en-US" sz="1400" dirty="0">
              <a:solidFill>
                <a:srgbClr val="FF0000"/>
              </a:solidFill>
              <a:latin typeface="Arial Bold" pitchFamily="-112" charset="0"/>
            </a:endParaRPr>
          </a:p>
        </p:txBody>
      </p:sp>
      <p:sp>
        <p:nvSpPr>
          <p:cNvPr id="20" name="Rectangle 6"/>
          <p:cNvSpPr>
            <a:spLocks noChangeArrowheads="1"/>
          </p:cNvSpPr>
          <p:nvPr/>
        </p:nvSpPr>
        <p:spPr bwMode="gray">
          <a:xfrm>
            <a:off x="400049" y="2565644"/>
            <a:ext cx="4680151" cy="26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Capital to cover incremental expected losses </a:t>
            </a:r>
            <a:r>
              <a:rPr lang="en-GB" sz="1200" b="1" dirty="0">
                <a:solidFill>
                  <a:schemeClr val="accent1"/>
                </a:solidFill>
                <a:cs typeface="Arial" charset="0"/>
              </a:rPr>
              <a:t>given projected </a:t>
            </a:r>
            <a:r>
              <a:rPr lang="en-GB" sz="1200" b="1" dirty="0" smtClean="0">
                <a:solidFill>
                  <a:schemeClr val="accent1"/>
                </a:solidFill>
                <a:cs typeface="Arial" charset="0"/>
              </a:rPr>
              <a:t>growth</a:t>
            </a:r>
            <a:endParaRPr lang="en-GB" sz="1200" dirty="0">
              <a:solidFill>
                <a:schemeClr val="accent1"/>
              </a:solidFill>
              <a:cs typeface="Arial"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4115924545"/>
              </p:ext>
            </p:extLst>
          </p:nvPr>
        </p:nvGraphicFramePr>
        <p:xfrm>
          <a:off x="400049" y="3087212"/>
          <a:ext cx="4709361" cy="2148840"/>
        </p:xfrm>
        <a:graphic>
          <a:graphicData uri="http://schemas.openxmlformats.org/drawingml/2006/table">
            <a:tbl>
              <a:tblPr firstRow="1" bandRow="1">
                <a:tableStyleId>{839DD9DD-9E6C-4910-8AC0-68ADFF6A6AFC}</a:tableStyleId>
              </a:tblPr>
              <a:tblGrid>
                <a:gridCol w="1580468"/>
                <a:gridCol w="1237691"/>
                <a:gridCol w="945601"/>
                <a:gridCol w="945601"/>
              </a:tblGrid>
              <a:tr h="189663">
                <a:tc>
                  <a:txBody>
                    <a:bodyPr/>
                    <a:lstStyle/>
                    <a:p>
                      <a:endParaRPr lang="en-US" sz="1100" dirty="0"/>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t>Stress</a:t>
                      </a:r>
                      <a:r>
                        <a:rPr lang="en-US" sz="1100" baseline="0" dirty="0" smtClean="0"/>
                        <a:t> – r</a:t>
                      </a:r>
                      <a:r>
                        <a:rPr lang="en-US" sz="1100" dirty="0" smtClean="0"/>
                        <a:t>ed limit</a:t>
                      </a:r>
                      <a:endParaRPr lang="en-US" sz="1100" dirty="0"/>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t>Baseline</a:t>
                      </a:r>
                      <a:endParaRPr lang="en-US" sz="1100" dirty="0"/>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t>Delta</a:t>
                      </a:r>
                      <a:endParaRPr lang="en-US" sz="1100" dirty="0"/>
                    </a:p>
                  </a:txBody>
                  <a:tcPr marL="45720" marR="45720">
                    <a:lnB w="12700" cap="flat" cmpd="sng" algn="ctr">
                      <a:solidFill>
                        <a:schemeClr val="bg2"/>
                      </a:solidFill>
                      <a:prstDash val="solid"/>
                      <a:round/>
                      <a:headEnd type="none" w="med" len="med"/>
                      <a:tailEnd type="none" w="med" len="med"/>
                    </a:lnB>
                  </a:tcPr>
                </a:tc>
              </a:tr>
              <a:tr h="312385">
                <a:tc>
                  <a:txBody>
                    <a:bodyPr/>
                    <a:lstStyle/>
                    <a:p>
                      <a:pPr algn="l"/>
                      <a:r>
                        <a:rPr lang="en-US" sz="1100" dirty="0" smtClean="0"/>
                        <a:t>CCAR losses</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$6,990MM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[$7,000MM]</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$4,625MM</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100" dirty="0" smtClean="0"/>
                        <a:t>$2,365MM</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28495">
                <a:tc>
                  <a:txBody>
                    <a:bodyPr/>
                    <a:lstStyle/>
                    <a:p>
                      <a:r>
                        <a:rPr lang="en-US" sz="1100" dirty="0" smtClean="0"/>
                        <a:t>Projected balance </a:t>
                      </a:r>
                      <a:r>
                        <a:rPr lang="en-US" sz="1100" baseline="0" dirty="0" smtClean="0"/>
                        <a:t>growth in SCUSA Auto</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rgbClr val="FF0000"/>
                          </a:solidFill>
                          <a:latin typeface="+mn-lt"/>
                          <a:ea typeface="+mn-ea"/>
                          <a:cs typeface="+mn-cs"/>
                        </a:rPr>
                        <a:t>27.7% increase</a:t>
                      </a:r>
                      <a:endParaRPr lang="en-US" sz="1100" b="1" i="0" kern="1200" dirty="0">
                        <a:solidFill>
                          <a:srgbClr val="FF0000"/>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sz="1200"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pPr algn="ctr"/>
                      <a:endParaRPr lang="en-US" sz="12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12385">
                <a:tc>
                  <a:txBody>
                    <a:bodyPr/>
                    <a:lstStyle/>
                    <a:p>
                      <a:r>
                        <a:rPr lang="en-US" sz="1100" dirty="0" smtClean="0"/>
                        <a:t>Revised CCAR losses given</a:t>
                      </a:r>
                      <a:r>
                        <a:rPr lang="en-US" sz="1100" baseline="0" dirty="0" smtClean="0"/>
                        <a:t> projected growth</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rPr>
                        <a:t>$</a:t>
                      </a:r>
                      <a:r>
                        <a:rPr lang="en-US" sz="1100" b="0" i="0" kern="1200" dirty="0" smtClean="0">
                          <a:solidFill>
                            <a:schemeClr val="tx1"/>
                          </a:solidFill>
                          <a:latin typeface="+mn-lt"/>
                          <a:ea typeface="+mn-ea"/>
                          <a:cs typeface="+mn-cs"/>
                        </a:rPr>
                        <a:t>8,928MM</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rPr>
                        <a:t>$</a:t>
                      </a:r>
                      <a:r>
                        <a:rPr lang="en-US" sz="1100" b="0" i="0" kern="1200" dirty="0" smtClean="0">
                          <a:solidFill>
                            <a:schemeClr val="tx1"/>
                          </a:solidFill>
                          <a:latin typeface="+mn-lt"/>
                          <a:ea typeface="+mn-ea"/>
                          <a:cs typeface="+mn-cs"/>
                        </a:rPr>
                        <a:t>5,907MM</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rPr>
                        <a:t>$</a:t>
                      </a:r>
                      <a:r>
                        <a:rPr lang="en-US" sz="1100" b="0" i="0" kern="1200" dirty="0" smtClean="0">
                          <a:solidFill>
                            <a:schemeClr val="tx1"/>
                          </a:solidFill>
                          <a:latin typeface="+mn-lt"/>
                          <a:ea typeface="+mn-ea"/>
                          <a:cs typeface="+mn-cs"/>
                        </a:rPr>
                        <a:t>3,021MM</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3879">
                <a:tc>
                  <a:txBody>
                    <a:bodyPr/>
                    <a:lstStyle/>
                    <a:p>
                      <a:endParaRPr lang="en-US" sz="600" dirty="0"/>
                    </a:p>
                  </a:txBody>
                  <a:tcPr marL="45720" marR="45720">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12385">
                <a:tc gridSpan="3">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Capital depletion given incremental expected </a:t>
                      </a:r>
                      <a:r>
                        <a:rPr lang="en-US" sz="1100" b="1" i="0" kern="1200" baseline="0" dirty="0" smtClean="0">
                          <a:solidFill>
                            <a:schemeClr val="tx1"/>
                          </a:solidFill>
                          <a:latin typeface="+mn-lt"/>
                          <a:ea typeface="+mn-ea"/>
                          <a:cs typeface="+mn-cs"/>
                        </a:rPr>
                        <a:t>losses due to projected growth</a:t>
                      </a:r>
                      <a:endParaRPr lang="en-US" sz="1100" b="1" i="0" kern="1200" dirty="0">
                        <a:solidFill>
                          <a:schemeClr val="tx1"/>
                        </a:solidFill>
                        <a:latin typeface="+mn-lt"/>
                        <a:ea typeface="+mn-ea"/>
                        <a:cs typeface="+mn-cs"/>
                      </a:endParaRPr>
                    </a:p>
                  </a:txBody>
                  <a:tcPr marL="45720" marR="45720">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r" defTabSz="4572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txBody>
                  <a:tcPr marL="45720" marR="45720">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txBody>
                  <a:tcPr marL="45720" marR="45720">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$656MM</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22" name="Rectangle 21"/>
          <p:cNvSpPr>
            <a:spLocks noChangeArrowheads="1"/>
          </p:cNvSpPr>
          <p:nvPr/>
        </p:nvSpPr>
        <p:spPr bwMode="gray">
          <a:xfrm>
            <a:off x="5718629" y="2565644"/>
            <a:ext cx="3545047" cy="26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Capital to maintain capital ratio given higher RWAs</a:t>
            </a:r>
            <a:endParaRPr lang="en-GB" sz="1200" dirty="0">
              <a:solidFill>
                <a:schemeClr val="accent1"/>
              </a:solidFill>
              <a:cs typeface="Arial"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343344668"/>
              </p:ext>
            </p:extLst>
          </p:nvPr>
        </p:nvGraphicFramePr>
        <p:xfrm>
          <a:off x="5718628" y="3062866"/>
          <a:ext cx="3286237" cy="2073578"/>
        </p:xfrm>
        <a:graphic>
          <a:graphicData uri="http://schemas.openxmlformats.org/drawingml/2006/table">
            <a:tbl>
              <a:tblPr firstRow="1" bandRow="1">
                <a:tableStyleId>{839DD9DD-9E6C-4910-8AC0-68ADFF6A6AFC}</a:tableStyleId>
              </a:tblPr>
              <a:tblGrid>
                <a:gridCol w="1842974"/>
                <a:gridCol w="1443263"/>
              </a:tblGrid>
              <a:tr h="312385">
                <a:tc>
                  <a:txBody>
                    <a:bodyPr/>
                    <a:lstStyle/>
                    <a:p>
                      <a:endParaRPr lang="en-US" sz="1100" dirty="0"/>
                    </a:p>
                  </a:txBody>
                  <a:tcPr marL="45720" marR="45720">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Risk-weighted</a:t>
                      </a:r>
                      <a:r>
                        <a:rPr lang="en-US" sz="1100" b="1" i="0" kern="1200" baseline="0" dirty="0" smtClean="0">
                          <a:solidFill>
                            <a:schemeClr val="tx1"/>
                          </a:solidFill>
                          <a:latin typeface="+mn-lt"/>
                          <a:ea typeface="+mn-ea"/>
                          <a:cs typeface="+mn-cs"/>
                        </a:rPr>
                        <a:t> assets (RWAs)</a:t>
                      </a:r>
                      <a:endParaRPr lang="en-US" sz="1100" b="1" i="0"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8522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Q3 2014</a:t>
                      </a:r>
                    </a:p>
                  </a:txBody>
                  <a:tcPr marL="45720" marR="45720">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sym typeface="+mn-lt"/>
                        </a:rPr>
                        <a:t>$23.3BN</a:t>
                      </a:r>
                      <a:endParaRPr lang="en-US" sz="1100" b="0" i="0" kern="1200" dirty="0">
                        <a:solidFill>
                          <a:schemeClr val="tx1"/>
                        </a:solidFill>
                        <a:latin typeface="+mn-lt"/>
                        <a:ea typeface="+mn-ea"/>
                        <a:cs typeface="+mn-cs"/>
                      </a:endParaRPr>
                    </a:p>
                  </a:txBody>
                  <a:tcPr marL="45720" marR="45720">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85224">
                <a:tc>
                  <a:txBody>
                    <a:bodyPr/>
                    <a:lstStyle/>
                    <a:p>
                      <a:r>
                        <a:rPr lang="en-US" sz="1100" dirty="0" smtClean="0"/>
                        <a:t>Projection for 2016</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$29.7BN</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99170">
                <a:tc>
                  <a:txBody>
                    <a:bodyPr/>
                    <a:lstStyle/>
                    <a:p>
                      <a:r>
                        <a:rPr lang="en-US" sz="1100" dirty="0" smtClean="0"/>
                        <a:t>Delta</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$6.4B</a:t>
                      </a:r>
                      <a:r>
                        <a:rPr lang="en-US" sz="1100" b="0" i="0" kern="1200" baseline="0" dirty="0" smtClean="0">
                          <a:solidFill>
                            <a:schemeClr val="tx1"/>
                          </a:solidFill>
                          <a:latin typeface="+mn-lt"/>
                          <a:ea typeface="+mn-ea"/>
                          <a:cs typeface="+mn-cs"/>
                        </a:rPr>
                        <a:t>N</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3879">
                <a:tc>
                  <a:txBody>
                    <a:bodyPr/>
                    <a:lstStyle/>
                    <a:p>
                      <a:endParaRPr lang="en-US" sz="6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35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Capital to maintain</a:t>
                      </a:r>
                      <a:r>
                        <a:rPr lang="en-US" sz="1100" b="1" baseline="0" dirty="0" smtClean="0"/>
                        <a:t> </a:t>
                      </a:r>
                      <a:r>
                        <a:rPr lang="en-US" sz="1100" b="1" dirty="0" smtClean="0"/>
                        <a:t>Tier</a:t>
                      </a:r>
                      <a:r>
                        <a:rPr lang="en-US" sz="1100" b="1" baseline="0" dirty="0" smtClean="0"/>
                        <a:t> 1 Risk-based Capital Ratio at 8%</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$515MM</a:t>
                      </a:r>
                      <a:endParaRPr lang="en-US" sz="1100" b="1"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30" name="Rectangle 29"/>
          <p:cNvSpPr/>
          <p:nvPr/>
        </p:nvSpPr>
        <p:spPr bwMode="auto">
          <a:xfrm>
            <a:off x="4633304" y="5526166"/>
            <a:ext cx="1045029" cy="63862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ea typeface="ＭＳ Ｐゴシック" pitchFamily="-112" charset="-128"/>
                <a:cs typeface="ＭＳ Ｐゴシック" pitchFamily="-112" charset="-128"/>
              </a:rPr>
              <a:t>Incremental capital</a:t>
            </a:r>
            <a:r>
              <a:rPr lang="en-US" sz="1100" b="1" dirty="0" smtClean="0">
                <a:ea typeface="ＭＳ Ｐゴシック" pitchFamily="-112" charset="-128"/>
                <a:cs typeface="ＭＳ Ｐゴシック" pitchFamily="-112" charset="-128"/>
              </a:rPr>
              <a:t>: $1.2BN</a:t>
            </a:r>
            <a:endParaRPr kumimoji="0" lang="en-US" sz="1100"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40" name="Elbow Connector 39"/>
          <p:cNvCxnSpPr/>
          <p:nvPr/>
        </p:nvCxnSpPr>
        <p:spPr bwMode="auto">
          <a:xfrm rot="16200000" flipH="1">
            <a:off x="4697465" y="5046904"/>
            <a:ext cx="378150" cy="522515"/>
          </a:xfrm>
          <a:prstGeom prst="bentConnector3">
            <a:avLst>
              <a:gd name="adj1" fmla="val 51449"/>
            </a:avLst>
          </a:prstGeom>
          <a:solidFill>
            <a:schemeClr val="accent1"/>
          </a:solidFill>
          <a:ln w="9525" cap="flat" cmpd="sng" algn="ctr">
            <a:solidFill>
              <a:schemeClr val="tx1">
                <a:lumMod val="65000"/>
                <a:lumOff val="35000"/>
              </a:schemeClr>
            </a:solidFill>
            <a:prstDash val="solid"/>
            <a:round/>
            <a:headEnd type="none" w="med" len="med"/>
            <a:tailEnd type="triangle" w="med" len="med"/>
          </a:ln>
          <a:effectLst/>
        </p:spPr>
      </p:cxnSp>
      <p:cxnSp>
        <p:nvCxnSpPr>
          <p:cNvPr id="72" name="Elbow Connector 71"/>
          <p:cNvCxnSpPr/>
          <p:nvPr/>
        </p:nvCxnSpPr>
        <p:spPr bwMode="auto">
          <a:xfrm rot="5400000">
            <a:off x="6467764" y="3596492"/>
            <a:ext cx="574979" cy="3214914"/>
          </a:xfrm>
          <a:prstGeom prst="bentConnector3">
            <a:avLst>
              <a:gd name="adj1" fmla="val 68104"/>
            </a:avLst>
          </a:prstGeom>
          <a:solidFill>
            <a:schemeClr val="accent1"/>
          </a:solidFill>
          <a:ln w="9525" cap="flat" cmpd="sng" algn="ctr">
            <a:solidFill>
              <a:schemeClr val="tx1">
                <a:lumMod val="65000"/>
                <a:lumOff val="35000"/>
              </a:schemeClr>
            </a:solidFill>
            <a:prstDash val="solid"/>
            <a:round/>
            <a:headEnd type="none" w="med" len="med"/>
            <a:tailEnd type="triangle" w="med" len="med"/>
          </a:ln>
          <a:effectLst/>
        </p:spPr>
      </p:cxnSp>
    </p:spTree>
    <p:extLst>
      <p:ext uri="{BB962C8B-B14F-4D97-AF65-F5344CB8AC3E}">
        <p14:creationId xmlns:p14="http://schemas.microsoft.com/office/powerpoint/2010/main" val="14152178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Adjusted NCO sensitivity analysis </a:t>
            </a:r>
            <a:r>
              <a:rPr lang="en-US" b="0" dirty="0"/>
              <a:t>- Assumptions around capital </a:t>
            </a:r>
            <a:r>
              <a:rPr lang="en-US" b="0" dirty="0" smtClean="0"/>
              <a:t>accumulation/portfolio </a:t>
            </a:r>
            <a:r>
              <a:rPr lang="en-US" b="0" dirty="0"/>
              <a:t>growth since CCAR in Q3 2014 </a:t>
            </a:r>
            <a:r>
              <a:rPr lang="en-US" b="0" dirty="0" smtClean="0"/>
              <a:t>(4/4)</a:t>
            </a:r>
            <a:endParaRPr lang="en-US" b="0" dirty="0"/>
          </a:p>
        </p:txBody>
      </p:sp>
      <p:sp>
        <p:nvSpPr>
          <p:cNvPr id="13" name="TextBox 12"/>
          <p:cNvSpPr txBox="1"/>
          <p:nvPr/>
        </p:nvSpPr>
        <p:spPr>
          <a:xfrm>
            <a:off x="401638" y="1416776"/>
            <a:ext cx="8820094" cy="2231380"/>
          </a:xfrm>
          <a:prstGeom prst="rect">
            <a:avLst/>
          </a:prstGeom>
          <a:noFill/>
        </p:spPr>
        <p:txBody>
          <a:bodyPr wrap="square" lIns="0" tIns="0" rIns="0" bIns="0" rtlCol="0">
            <a:spAutoFit/>
          </a:bodyPr>
          <a:lstStyle/>
          <a:p>
            <a:pPr marL="228600" indent="-228600" algn="l">
              <a:lnSpc>
                <a:spcPct val="100000"/>
              </a:lnSpc>
              <a:spcAft>
                <a:spcPts val="300"/>
              </a:spcAft>
              <a:buFont typeface="+mj-lt"/>
              <a:buAutoNum type="arabicPeriod" startAt="3"/>
            </a:pPr>
            <a:r>
              <a:rPr lang="en-US" dirty="0"/>
              <a:t>The incremental capital needed from increased balances at an increased NCO limit can then be compared to the additional capital available since CCAR</a:t>
            </a:r>
            <a:r>
              <a:rPr lang="en-US" dirty="0">
                <a:latin typeface="Arial"/>
                <a:cs typeface="Arial"/>
              </a:rPr>
              <a:t>‑</a:t>
            </a:r>
            <a:r>
              <a:rPr lang="en-US" dirty="0"/>
              <a:t>2015, sized at ~$900 MM in two ways:</a:t>
            </a:r>
          </a:p>
          <a:p>
            <a:pPr marL="685800" lvl="1" indent="-228600" algn="l">
              <a:lnSpc>
                <a:spcPct val="100000"/>
              </a:lnSpc>
              <a:spcAft>
                <a:spcPts val="300"/>
              </a:spcAft>
              <a:buFont typeface="Arial" panose="020B0604020202020204" pitchFamily="34" charset="0"/>
              <a:buChar char="•"/>
            </a:pPr>
            <a:r>
              <a:rPr lang="en-US" dirty="0"/>
              <a:t>Based on SCUSA retained earnings of ~$900 MM over the last 12 months (since 08/2014)</a:t>
            </a:r>
          </a:p>
          <a:p>
            <a:pPr marL="685800" lvl="1" indent="-228600" algn="l">
              <a:lnSpc>
                <a:spcPct val="100000"/>
              </a:lnSpc>
              <a:spcAft>
                <a:spcPts val="300"/>
              </a:spcAft>
              <a:buFont typeface="Arial" panose="020B0604020202020204" pitchFamily="34" charset="0"/>
              <a:buChar char="•"/>
            </a:pPr>
            <a:r>
              <a:rPr lang="en-US" dirty="0"/>
              <a:t>Based on the additional capital built by SHUSA since CCAR-2015 of $1.9 BN, pro-rated by contribution to balance sheet growth (SCUSA Auto accounts for $6.4 BN of $13.3 BN, or 48% assuming growth to the 2016 P-18 levels). A ~48% pro-rata share of the $1.9 BN is ~$925 </a:t>
            </a:r>
            <a:r>
              <a:rPr lang="en-US" dirty="0" smtClean="0"/>
              <a:t>MM</a:t>
            </a:r>
          </a:p>
          <a:p>
            <a:pPr marL="685800" lvl="1" indent="-228600" algn="l">
              <a:lnSpc>
                <a:spcPct val="100000"/>
              </a:lnSpc>
              <a:spcAft>
                <a:spcPts val="300"/>
              </a:spcAft>
              <a:buFont typeface="Arial" panose="020B0604020202020204" pitchFamily="34" charset="0"/>
              <a:buChar char="•"/>
            </a:pPr>
            <a:r>
              <a:rPr lang="en-US" dirty="0" smtClean="0"/>
              <a:t>Both </a:t>
            </a:r>
            <a:r>
              <a:rPr lang="en-US" dirty="0"/>
              <a:t>analyses above lead to similar conclusions of ~$</a:t>
            </a:r>
            <a:r>
              <a:rPr lang="en-US" dirty="0" smtClean="0"/>
              <a:t>900 MM </a:t>
            </a:r>
            <a:r>
              <a:rPr lang="en-US" dirty="0"/>
              <a:t>of additional capital available to support growth. This is less than the $</a:t>
            </a:r>
            <a:r>
              <a:rPr lang="en-US" dirty="0" smtClean="0"/>
              <a:t>1.2 BN </a:t>
            </a:r>
            <a:r>
              <a:rPr lang="en-US" dirty="0"/>
              <a:t>needed to support anticipated growth at the NCO levels implied by CCAR-2015. </a:t>
            </a:r>
            <a:endParaRPr lang="en-US" dirty="0" smtClean="0"/>
          </a:p>
          <a:p>
            <a:pPr marL="1143000" lvl="2" indent="-228600" algn="l">
              <a:lnSpc>
                <a:spcPct val="100000"/>
              </a:lnSpc>
              <a:spcAft>
                <a:spcPts val="300"/>
              </a:spcAft>
              <a:buFont typeface="Arial" panose="020B0604020202020204" pitchFamily="34" charset="0"/>
              <a:buChar char="‒"/>
            </a:pPr>
            <a:r>
              <a:rPr lang="en-US" dirty="0" smtClean="0"/>
              <a:t>The </a:t>
            </a:r>
            <a:r>
              <a:rPr lang="en-US" dirty="0"/>
              <a:t>analysis does suggest amber and red net charge-off rate limits of 9.5% and 10.1% could be supported </a:t>
            </a:r>
            <a:r>
              <a:rPr lang="en-US" b="1" dirty="0"/>
              <a:t>if all other assumptions related to the process by which these limits were calculated </a:t>
            </a:r>
            <a:r>
              <a:rPr lang="en-US" b="1" dirty="0" smtClean="0"/>
              <a:t>hold</a:t>
            </a:r>
            <a:endParaRPr lang="en-US" dirty="0" smtClean="0"/>
          </a:p>
          <a:p>
            <a:pPr marL="1143000" lvl="2" indent="-228600" algn="l">
              <a:lnSpc>
                <a:spcPct val="100000"/>
              </a:lnSpc>
              <a:spcAft>
                <a:spcPts val="300"/>
              </a:spcAft>
              <a:buFont typeface="Arial" panose="020B0604020202020204" pitchFamily="34" charset="0"/>
              <a:buChar char="‒"/>
            </a:pPr>
            <a:r>
              <a:rPr lang="en-US" dirty="0" smtClean="0"/>
              <a:t> </a:t>
            </a:r>
            <a:r>
              <a:rPr lang="en-US" dirty="0"/>
              <a:t>The analysis was similarly sensitivity tested in line with the base/stress relativity analysis described earlier (see table </a:t>
            </a:r>
            <a:r>
              <a:rPr lang="en-US" dirty="0" smtClean="0"/>
              <a:t>below)</a:t>
            </a:r>
          </a:p>
          <a:p>
            <a:pPr marL="1143000" lvl="2" indent="-228600" algn="l">
              <a:lnSpc>
                <a:spcPct val="100000"/>
              </a:lnSpc>
              <a:spcAft>
                <a:spcPts val="300"/>
              </a:spcAft>
              <a:buFont typeface="Arial" panose="020B0604020202020204" pitchFamily="34" charset="0"/>
              <a:buChar char="‒"/>
            </a:pPr>
            <a:r>
              <a:rPr lang="en-US" dirty="0" smtClean="0"/>
              <a:t>Sensitivity </a:t>
            </a:r>
            <a:r>
              <a:rPr lang="en-US" dirty="0"/>
              <a:t>tests demonstrate that if the relativity were increased to a multiplier in line with historical experience during the financial crisis, the amber and red NCO limits would return to levels comparable (though lower) than the currently proposed limits, and as such </a:t>
            </a:r>
            <a:r>
              <a:rPr lang="en-US" b="1" dirty="0"/>
              <a:t>no change to the limits is recommended based on this analysis:</a:t>
            </a:r>
            <a:endParaRPr lang="en-US" b="1" dirty="0" smtClean="0"/>
          </a:p>
        </p:txBody>
      </p:sp>
      <p:grpSp>
        <p:nvGrpSpPr>
          <p:cNvPr id="10" name="Group 9"/>
          <p:cNvGrpSpPr/>
          <p:nvPr/>
        </p:nvGrpSpPr>
        <p:grpSpPr>
          <a:xfrm>
            <a:off x="403281" y="95996"/>
            <a:ext cx="2398973" cy="189008"/>
            <a:chOff x="403281" y="164517"/>
            <a:chExt cx="2398973" cy="189008"/>
          </a:xfrm>
        </p:grpSpPr>
        <p:sp>
          <p:nvSpPr>
            <p:cNvPr id="1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4" name="Content Placeholder 12"/>
          <p:cNvGraphicFramePr>
            <a:graphicFrameLocks/>
          </p:cNvGraphicFramePr>
          <p:nvPr>
            <p:extLst>
              <p:ext uri="{D42A27DB-BD31-4B8C-83A1-F6EECF244321}">
                <p14:modId xmlns:p14="http://schemas.microsoft.com/office/powerpoint/2010/main" val="2324912127"/>
              </p:ext>
            </p:extLst>
          </p:nvPr>
        </p:nvGraphicFramePr>
        <p:xfrm>
          <a:off x="805238" y="3806073"/>
          <a:ext cx="8108700" cy="836260"/>
        </p:xfrm>
        <a:graphic>
          <a:graphicData uri="http://schemas.openxmlformats.org/drawingml/2006/table">
            <a:tbl>
              <a:tblPr firstRow="1" bandRow="1">
                <a:tableStyleId>{839DD9DD-9E6C-4910-8AC0-68ADFF6A6AFC}</a:tableStyleId>
              </a:tblPr>
              <a:tblGrid>
                <a:gridCol w="2702900"/>
                <a:gridCol w="2702900"/>
                <a:gridCol w="2702900"/>
              </a:tblGrid>
              <a:tr h="167252">
                <a:tc rowSpan="2">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rgbClr val="000000"/>
                          </a:solidFill>
                          <a:effectLst/>
                          <a:latin typeface="+mn-lt"/>
                          <a:ea typeface="MS PMincho"/>
                          <a:cs typeface="Arial"/>
                        </a:rPr>
                        <a:t>Stress to baseline losses relativity</a:t>
                      </a:r>
                      <a:endParaRPr lang="en-US" sz="1000" dirty="0" smtClean="0">
                        <a:effectLst/>
                        <a:latin typeface="+mn-lt"/>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algn="ctr">
                        <a:lnSpc>
                          <a:spcPct val="115000"/>
                        </a:lnSpc>
                        <a:spcBef>
                          <a:spcPts val="0"/>
                        </a:spcBef>
                        <a:spcAft>
                          <a:spcPts val="0"/>
                        </a:spcAft>
                      </a:pPr>
                      <a:r>
                        <a:rPr lang="en-US" sz="1000" b="1" dirty="0">
                          <a:solidFill>
                            <a:schemeClr val="tx1"/>
                          </a:solidFill>
                          <a:effectLst/>
                          <a:latin typeface="+mn-lt"/>
                          <a:ea typeface="MS PMincho"/>
                          <a:cs typeface="Arial"/>
                        </a:rPr>
                        <a:t>Amber trigger</a:t>
                      </a:r>
                      <a:endParaRPr lang="en-US" sz="1000" dirty="0">
                        <a:solidFill>
                          <a:schemeClr val="tx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000" b="1" dirty="0" smtClean="0">
                          <a:solidFill>
                            <a:schemeClr val="bg1"/>
                          </a:solidFill>
                          <a:effectLst/>
                          <a:latin typeface="+mn-lt"/>
                          <a:ea typeface="MS PMincho"/>
                          <a:cs typeface="Arial"/>
                        </a:rPr>
                        <a:t>Red limit</a:t>
                      </a:r>
                      <a:endParaRPr lang="en-US" sz="1000" dirty="0" smtClean="0">
                        <a:solidFill>
                          <a:schemeClr val="bg1"/>
                        </a:solidFill>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7252">
                <a:tc vMerge="1">
                  <a:txBody>
                    <a:bodyPr/>
                    <a:lstStyle/>
                    <a:p>
                      <a:pPr marL="0" marR="0">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ctr">
                        <a:lnSpc>
                          <a:spcPct val="115000"/>
                        </a:lnSpc>
                        <a:spcBef>
                          <a:spcPts val="0"/>
                        </a:spcBef>
                        <a:spcAft>
                          <a:spcPts val="0"/>
                        </a:spcAft>
                      </a:pPr>
                      <a:endParaRPr lang="en-US" sz="1000" dirty="0">
                        <a:effectLst/>
                        <a:latin typeface="Arial"/>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algn="ctr">
                        <a:lnSpc>
                          <a:spcPct val="115000"/>
                        </a:lnSpc>
                        <a:spcBef>
                          <a:spcPts val="0"/>
                        </a:spcBef>
                        <a:spcAft>
                          <a:spcPts val="0"/>
                        </a:spcAft>
                      </a:pPr>
                      <a:r>
                        <a:rPr lang="en-US" sz="1000" b="1" dirty="0" smtClean="0">
                          <a:effectLst/>
                          <a:latin typeface="+mn-lt"/>
                          <a:ea typeface="MS PMincho"/>
                        </a:rPr>
                        <a:t>Without mgmt. adjustment</a:t>
                      </a:r>
                      <a:endParaRPr lang="en-US" sz="1000" dirty="0">
                        <a:effectLst/>
                        <a:latin typeface="+mn-lt"/>
                        <a:ea typeface="MS PMincho"/>
                        <a:cs typeface="Arial"/>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7252">
                <a:tc>
                  <a:txBody>
                    <a:bodyPr/>
                    <a:lstStyle/>
                    <a:p>
                      <a:pPr marL="0" marR="0" algn="ctr">
                        <a:lnSpc>
                          <a:spcPct val="115000"/>
                        </a:lnSpc>
                        <a:spcBef>
                          <a:spcPts val="200"/>
                        </a:spcBef>
                        <a:spcAft>
                          <a:spcPts val="200"/>
                        </a:spcAft>
                      </a:pPr>
                      <a:r>
                        <a:rPr lang="en-US" sz="1000" dirty="0">
                          <a:effectLst/>
                          <a:latin typeface="+mn-lt"/>
                          <a:ea typeface="MS PGothic"/>
                          <a:cs typeface="Arial"/>
                        </a:rPr>
                        <a:t>1.38X </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solidFill>
                            <a:srgbClr val="000000"/>
                          </a:solidFill>
                          <a:effectLst/>
                          <a:latin typeface="+mn-lt"/>
                          <a:ea typeface="MS PGothic"/>
                          <a:cs typeface="Arial"/>
                        </a:rPr>
                        <a:t>9.1%</a:t>
                      </a:r>
                      <a:endParaRPr lang="en-US" sz="1000" dirty="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a:solidFill>
                            <a:srgbClr val="000000"/>
                          </a:solidFill>
                          <a:effectLst/>
                          <a:latin typeface="+mn-lt"/>
                          <a:ea typeface="MS PGothic"/>
                          <a:cs typeface="Arial"/>
                        </a:rPr>
                        <a:t>10.1%</a:t>
                      </a:r>
                      <a:endParaRPr lang="en-US" sz="100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gn="ctr">
                        <a:lnSpc>
                          <a:spcPct val="115000"/>
                        </a:lnSpc>
                        <a:spcBef>
                          <a:spcPts val="200"/>
                        </a:spcBef>
                        <a:spcAft>
                          <a:spcPts val="200"/>
                        </a:spcAft>
                      </a:pPr>
                      <a:r>
                        <a:rPr lang="en-US" sz="1000" dirty="0">
                          <a:effectLst/>
                          <a:latin typeface="+mn-lt"/>
                          <a:ea typeface="MS PGothic"/>
                          <a:cs typeface="Arial"/>
                        </a:rPr>
                        <a:t>1.7X</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solidFill>
                            <a:srgbClr val="000000"/>
                          </a:solidFill>
                          <a:effectLst/>
                          <a:latin typeface="+mn-lt"/>
                          <a:ea typeface="MS PGothic"/>
                          <a:cs typeface="Arial"/>
                        </a:rPr>
                        <a:t>7.7%</a:t>
                      </a:r>
                      <a:endParaRPr lang="en-US" sz="1000" dirty="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solidFill>
                            <a:srgbClr val="000000"/>
                          </a:solidFill>
                          <a:effectLst/>
                          <a:latin typeface="+mn-lt"/>
                          <a:ea typeface="MS PGothic"/>
                          <a:cs typeface="Arial"/>
                        </a:rPr>
                        <a:t>8.2%</a:t>
                      </a:r>
                      <a:endParaRPr lang="en-US" sz="1000" dirty="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7252">
                <a:tc>
                  <a:txBody>
                    <a:bodyPr/>
                    <a:lstStyle/>
                    <a:p>
                      <a:pPr marL="0" marR="0" algn="ctr">
                        <a:lnSpc>
                          <a:spcPct val="115000"/>
                        </a:lnSpc>
                        <a:spcBef>
                          <a:spcPts val="200"/>
                        </a:spcBef>
                        <a:spcAft>
                          <a:spcPts val="200"/>
                        </a:spcAft>
                      </a:pPr>
                      <a:r>
                        <a:rPr lang="en-US" sz="1000" dirty="0">
                          <a:effectLst/>
                          <a:latin typeface="+mn-lt"/>
                          <a:ea typeface="MS PGothic"/>
                          <a:cs typeface="Arial"/>
                        </a:rPr>
                        <a:t>2.0X</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solidFill>
                            <a:srgbClr val="000000"/>
                          </a:solidFill>
                          <a:effectLst/>
                          <a:latin typeface="+mn-lt"/>
                          <a:ea typeface="MS PGothic"/>
                          <a:cs typeface="Arial"/>
                        </a:rPr>
                        <a:t>6.5%</a:t>
                      </a:r>
                      <a:endParaRPr lang="en-US" sz="1000" dirty="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200"/>
                        </a:spcBef>
                        <a:spcAft>
                          <a:spcPts val="200"/>
                        </a:spcAft>
                      </a:pPr>
                      <a:r>
                        <a:rPr lang="en-US" sz="1000" dirty="0">
                          <a:solidFill>
                            <a:srgbClr val="000000"/>
                          </a:solidFill>
                          <a:effectLst/>
                          <a:latin typeface="+mn-lt"/>
                          <a:ea typeface="MS PGothic"/>
                          <a:cs typeface="Arial"/>
                        </a:rPr>
                        <a:t>7.0%</a:t>
                      </a:r>
                      <a:endParaRPr lang="en-US" sz="1000" dirty="0">
                        <a:effectLst/>
                        <a:latin typeface="+mn-lt"/>
                        <a:ea typeface="MS PGothic"/>
                        <a:cs typeface="Arial"/>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141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518916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limits (5/5)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59763738"/>
              </p:ext>
            </p:extLst>
          </p:nvPr>
        </p:nvGraphicFramePr>
        <p:xfrm>
          <a:off x="407775" y="1416157"/>
          <a:ext cx="8814015" cy="435864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accent1"/>
                          </a:solidFill>
                        </a:rPr>
                        <a:t>Actual</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Strategic</a:t>
                      </a:r>
                      <a:r>
                        <a:rPr lang="en-US" sz="1100" b="1" baseline="0" dirty="0" smtClean="0">
                          <a:solidFill>
                            <a:schemeClr val="tx1"/>
                          </a:solidFill>
                        </a:rPr>
                        <a:t> risk</a:t>
                      </a:r>
                      <a:endParaRPr lang="en-US" sz="1100" b="1" dirty="0" smtClean="0">
                        <a:solidFill>
                          <a:schemeClr val="tx1"/>
                        </a:solidFill>
                      </a:endParaRPr>
                    </a:p>
                    <a:p>
                      <a:endParaRPr lang="en-US" sz="11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 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 BN less than the red limit [</a:t>
                      </a:r>
                      <a:r>
                        <a:rPr lang="en-US" sz="1100" b="0" i="0" kern="1200" baseline="0" dirty="0" smtClean="0">
                          <a:solidFill>
                            <a:schemeClr val="tx1"/>
                          </a:solidFill>
                          <a:latin typeface="+mn-lt"/>
                          <a:ea typeface="+mn-ea"/>
                          <a:cs typeface="+mn-cs"/>
                        </a:rPr>
                        <a:t>$33.8BN]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dirty="0" smtClean="0">
                          <a:solidFill>
                            <a:schemeClr val="tx1"/>
                          </a:solidFill>
                          <a:latin typeface="+mn-lt"/>
                          <a:ea typeface="+mn-ea"/>
                          <a:cs typeface="+mn-cs"/>
                        </a:rPr>
                        <a:t>[</a:t>
                      </a:r>
                      <a:r>
                        <a:rPr lang="en-US" sz="1100" b="0" i="0" kern="1200" baseline="0" dirty="0" smtClean="0">
                          <a:solidFill>
                            <a:schemeClr val="tx1"/>
                          </a:solidFill>
                          <a:latin typeface="+mn-lt"/>
                          <a:ea typeface="+mn-ea"/>
                          <a:cs typeface="+mn-cs"/>
                        </a:rPr>
                        <a:t>$35.8BN]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rowSpan="6">
                  <a:txBody>
                    <a:bodyPr/>
                    <a:lstStyle/>
                    <a:p>
                      <a:r>
                        <a:rPr lang="en-US" sz="1100" b="1" dirty="0" smtClean="0">
                          <a:solidFill>
                            <a:schemeClr val="tx1"/>
                          </a:solidFill>
                        </a:rPr>
                        <a:t>Operational</a:t>
                      </a:r>
                      <a:r>
                        <a:rPr lang="en-US" sz="1100" b="1" baseline="0" dirty="0" smtClean="0">
                          <a:solidFill>
                            <a:schemeClr val="tx1"/>
                          </a:solidFill>
                        </a:rPr>
                        <a:t> risk</a:t>
                      </a:r>
                      <a:r>
                        <a:rPr lang="en-US" sz="1100" b="1" baseline="30000" dirty="0" smtClean="0">
                          <a:solidFill>
                            <a:schemeClr val="tx1"/>
                          </a:solidFill>
                        </a:rPr>
                        <a:t>1</a:t>
                      </a:r>
                      <a:endParaRPr lang="en-US" sz="11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a:t>
                      </a:r>
                      <a:br>
                        <a:rPr lang="en-US" sz="1100" baseline="0" dirty="0" smtClean="0"/>
                      </a:br>
                      <a:r>
                        <a:rPr lang="en-US" sz="1100" baseline="0" dirty="0" smtClean="0"/>
                        <a:t>$200 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solidFill>
                            <a:schemeClr val="tx1"/>
                          </a:solidFill>
                        </a:rPr>
                        <a:t>Model risk</a:t>
                      </a:r>
                      <a:endParaRPr lang="en-US" sz="11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3</a:t>
                      </a:r>
                    </a:p>
                    <a:p>
                      <a:pPr marL="171450" marR="0" indent="-171450">
                        <a:spcBef>
                          <a:spcPts val="0"/>
                        </a:spcBef>
                        <a:spcAft>
                          <a:spcPts val="0"/>
                        </a:spcAft>
                        <a:buFont typeface="Arial" panose="020B0604020202020204" pitchFamily="34" charset="0"/>
                        <a:buChar char="•"/>
                      </a:pPr>
                      <a:r>
                        <a:rPr lang="en-US" sz="1100" b="0" dirty="0" smtClean="0">
                          <a:effectLst/>
                        </a:rPr>
                        <a:t>SHUSA–25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2">
                  <a:txBody>
                    <a:bodyPr/>
                    <a:lstStyle/>
                    <a:p>
                      <a:r>
                        <a:rPr lang="en-US" sz="1100" b="1" dirty="0" smtClean="0">
                          <a:solidFill>
                            <a:schemeClr val="tx1"/>
                          </a:solidFill>
                        </a:rPr>
                        <a:t>Compliance and reputational risk</a:t>
                      </a:r>
                      <a:endParaRPr lang="en-US" sz="1100" b="1" dirty="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0" name="Rectangle 9"/>
          <p:cNvSpPr/>
          <p:nvPr/>
        </p:nvSpPr>
        <p:spPr>
          <a:xfrm>
            <a:off x="405972" y="6121854"/>
            <a:ext cx="6974237" cy="738664"/>
          </a:xfrm>
          <a:prstGeom prst="rect">
            <a:avLst/>
          </a:prstGeom>
        </p:spPr>
        <p:txBody>
          <a:bodyPr wrap="square" lIns="0" tIns="0" rIns="0" bIns="0">
            <a:spAutoFit/>
          </a:bodyPr>
          <a:lstStyle/>
          <a:p>
            <a:pPr marL="117475" lvl="1" indent="-117475" algn="l">
              <a:lnSpc>
                <a:spcPct val="100000"/>
              </a:lnSpc>
            </a:pPr>
            <a:r>
              <a:rPr lang="en-US" sz="800" dirty="0" smtClean="0">
                <a:latin typeface="Arial"/>
              </a:rPr>
              <a:t>Note: all monthly actuals as of July 2015 unless otherwise noted</a:t>
            </a:r>
          </a:p>
          <a:p>
            <a:pPr marL="117475" lvl="1" indent="-117475" algn="l">
              <a:lnSpc>
                <a:spcPct val="100000"/>
              </a:lnSpc>
              <a:buFontTx/>
              <a:buAutoNum type="arabicPeriod"/>
            </a:pPr>
            <a:r>
              <a:rPr lang="en-US" sz="800" dirty="0">
                <a:solidFill>
                  <a:schemeClr val="bg1"/>
                </a:solidFill>
                <a:latin typeface="Arial"/>
                <a:sym typeface="Arial"/>
              </a:rPr>
              <a:t>Operational risk metric limits are set per quarter (quarterly gross </a:t>
            </a:r>
            <a:r>
              <a:rPr lang="en-US" sz="800" dirty="0" smtClean="0">
                <a:solidFill>
                  <a:schemeClr val="bg1"/>
                </a:solidFill>
                <a:latin typeface="Arial"/>
                <a:sym typeface="Arial"/>
              </a:rPr>
              <a:t>losses/gross </a:t>
            </a:r>
            <a:r>
              <a:rPr lang="en-US" sz="800" dirty="0">
                <a:solidFill>
                  <a:schemeClr val="bg1"/>
                </a:solidFill>
                <a:latin typeface="Arial"/>
                <a:sym typeface="Arial"/>
              </a:rPr>
              <a:t>margin and frequency of events &gt;$200K in losses per quarter)</a:t>
            </a:r>
          </a:p>
          <a:p>
            <a:pPr marL="117475" lvl="1" indent="-117475" algn="l">
              <a:lnSpc>
                <a:spcPct val="100000"/>
              </a:lnSpc>
              <a:buFontTx/>
              <a:buAutoNum type="arabicPeriod"/>
            </a:pPr>
            <a:r>
              <a:rPr lang="en-US" sz="800" dirty="0">
                <a:solidFill>
                  <a:schemeClr val="bg1"/>
                </a:solidFill>
                <a:latin typeface="Arial"/>
                <a:sym typeface="Arial"/>
              </a:rPr>
              <a:t>Actuals as of </a:t>
            </a:r>
            <a:r>
              <a:rPr lang="en-US" sz="800" dirty="0">
                <a:solidFill>
                  <a:srgbClr val="FFFFFF"/>
                </a:solidFill>
                <a:latin typeface="Arial"/>
                <a:sym typeface="Arial"/>
              </a:rPr>
              <a:t>Q2 2015</a:t>
            </a:r>
          </a:p>
          <a:p>
            <a:pPr marL="117475" lvl="1" indent="-117475" algn="l">
              <a:lnSpc>
                <a:spcPct val="100000"/>
              </a:lnSpc>
              <a:buFontTx/>
              <a:buAutoNum type="arabicPeriod"/>
            </a:pPr>
            <a:r>
              <a:rPr lang="en-US" sz="800" dirty="0">
                <a:solidFill>
                  <a:srgbClr val="FFFFFF"/>
                </a:solidFill>
                <a:latin typeface="Arial"/>
                <a:sym typeface="Arial"/>
              </a:rPr>
              <a:t>As of August 17, </a:t>
            </a:r>
            <a:r>
              <a:rPr lang="en-US" sz="800" dirty="0" smtClean="0">
                <a:solidFill>
                  <a:srgbClr val="FFFFFF"/>
                </a:solidFill>
                <a:latin typeface="Arial"/>
                <a:sym typeface="Arial"/>
              </a:rPr>
              <a:t>2015</a:t>
            </a:r>
          </a:p>
          <a:p>
            <a:pPr marL="117475" lvl="1" indent="-117475" algn="l">
              <a:lnSpc>
                <a:spcPct val="100000"/>
              </a:lnSpc>
              <a:buFontTx/>
              <a:buAutoNum type="arabicPeriod"/>
            </a:pPr>
            <a:r>
              <a:rPr lang="en-US" sz="800" dirty="0">
                <a:solidFill>
                  <a:srgbClr val="FFFFFF"/>
                </a:solidFill>
                <a:latin typeface="Arial"/>
                <a:sym typeface="Arial"/>
              </a:rPr>
              <a:t>For those portfolios exposing SCUSA to Reputational </a:t>
            </a:r>
            <a:r>
              <a:rPr lang="en-US" sz="800" dirty="0" smtClean="0">
                <a:solidFill>
                  <a:srgbClr val="FFFFFF"/>
                </a:solidFill>
                <a:latin typeface="Arial"/>
                <a:sym typeface="Arial"/>
              </a:rPr>
              <a:t>risk</a:t>
            </a:r>
          </a:p>
          <a:p>
            <a:pPr marL="117475" lvl="1" indent="-117475" algn="l">
              <a:lnSpc>
                <a:spcPct val="100000"/>
              </a:lnSpc>
              <a:buFontTx/>
              <a:buAutoNum type="arabicPeriod"/>
            </a:pPr>
            <a:r>
              <a:rPr lang="en-US" sz="800" dirty="0" smtClean="0">
                <a:solidFill>
                  <a:srgbClr val="FFFFFF"/>
                </a:solidFill>
                <a:latin typeface="Arial"/>
                <a:sym typeface="Arial"/>
              </a:rPr>
              <a:t>As of Q1 2015</a:t>
            </a:r>
            <a:endParaRPr lang="en-US" sz="800" dirty="0">
              <a:solidFill>
                <a:srgbClr val="FFFFFF"/>
              </a:solidFill>
              <a:latin typeface="Arial"/>
              <a:sym typeface="Arial"/>
            </a:endParaRPr>
          </a:p>
        </p:txBody>
      </p:sp>
      <p:sp>
        <p:nvSpPr>
          <p:cNvPr id="14" name="Oval 13"/>
          <p:cNvSpPr/>
          <p:nvPr/>
        </p:nvSpPr>
        <p:spPr bwMode="auto">
          <a:xfrm>
            <a:off x="59375" y="350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5" name="Text Box 75"/>
          <p:cNvSpPr txBox="1">
            <a:spLocks noChangeArrowheads="1"/>
          </p:cNvSpPr>
          <p:nvPr/>
        </p:nvSpPr>
        <p:spPr bwMode="gray">
          <a:xfrm>
            <a:off x="407540" y="98167"/>
            <a:ext cx="186108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Metrics and limits summary</a:t>
            </a:r>
          </a:p>
        </p:txBody>
      </p:sp>
      <p:sp>
        <p:nvSpPr>
          <p:cNvPr id="16"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14</a:t>
            </a:fld>
            <a:endParaRPr lang="en-US" dirty="0"/>
          </a:p>
        </p:txBody>
      </p:sp>
      <p:sp>
        <p:nvSpPr>
          <p:cNvPr id="17" name="Oval 16"/>
          <p:cNvSpPr/>
          <p:nvPr/>
        </p:nvSpPr>
        <p:spPr bwMode="auto">
          <a:xfrm>
            <a:off x="59375" y="67454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8" name="Oval 17"/>
          <p:cNvSpPr/>
          <p:nvPr/>
        </p:nvSpPr>
        <p:spPr bwMode="auto">
          <a:xfrm>
            <a:off x="59375" y="101421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9" name="Oval 18"/>
          <p:cNvSpPr/>
          <p:nvPr/>
        </p:nvSpPr>
        <p:spPr bwMode="auto">
          <a:xfrm>
            <a:off x="59375" y="133029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TextBox 10"/>
          <p:cNvSpPr txBox="1"/>
          <p:nvPr/>
        </p:nvSpPr>
        <p:spPr>
          <a:xfrm>
            <a:off x="388115" y="5824501"/>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4112223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2015 RAS has several limitations–SHUSA and its subsidiaries have planned improvements for future iterations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32990322"/>
              </p:ext>
            </p:extLst>
          </p:nvPr>
        </p:nvGraphicFramePr>
        <p:xfrm>
          <a:off x="401638" y="1420813"/>
          <a:ext cx="8821736" cy="4693920"/>
        </p:xfrm>
        <a:graphic>
          <a:graphicData uri="http://schemas.openxmlformats.org/drawingml/2006/table">
            <a:tbl>
              <a:tblPr firstRow="1" bandRow="1">
                <a:tableStyleId>{839DD9DD-9E6C-4910-8AC0-68ADFF6A6AFC}</a:tableStyleId>
              </a:tblPr>
              <a:tblGrid>
                <a:gridCol w="399306"/>
                <a:gridCol w="5352690"/>
                <a:gridCol w="3069740"/>
              </a:tblGrid>
              <a:tr h="1609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latin typeface="+mn-lt"/>
                        </a:rPr>
                        <a:t>Identified limitations in 2015 RAS</a:t>
                      </a:r>
                    </a:p>
                  </a:txBody>
                  <a:tcPr marL="27432" marR="27432" marT="27432" marB="27432">
                    <a:lnB w="12700" cap="flat" cmpd="sng" algn="ctr">
                      <a:solidFill>
                        <a:schemeClr val="bg1">
                          <a:lumMod val="50000"/>
                        </a:schemeClr>
                      </a:solidFill>
                      <a:prstDash val="solid"/>
                      <a:round/>
                      <a:headEnd type="none" w="med" len="med"/>
                      <a:tailEnd type="none" w="med" len="med"/>
                    </a:lnB>
                  </a:tcPr>
                </a:tc>
                <a:tc hMerge="1">
                  <a:txBody>
                    <a:bodyPr/>
                    <a:lstStyle/>
                    <a:p>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latin typeface="+mn-lt"/>
                        </a:rPr>
                        <a:t>Plans for improvements</a:t>
                      </a:r>
                    </a:p>
                  </a:txBody>
                  <a:tcPr marL="27432" marR="27432" marT="27432" marB="27432">
                    <a:lnB w="12700" cap="flat" cmpd="sng" algn="ctr">
                      <a:solidFill>
                        <a:schemeClr val="bg1">
                          <a:lumMod val="50000"/>
                        </a:schemeClr>
                      </a:solidFill>
                      <a:prstDash val="solid"/>
                      <a:round/>
                      <a:headEnd type="none" w="med" len="med"/>
                      <a:tailEnd type="none" w="med" len="med"/>
                    </a:lnB>
                  </a:tcPr>
                </a:tc>
              </a:tr>
              <a:tr h="784584">
                <a:tc>
                  <a:txBody>
                    <a:bodyPr/>
                    <a:lstStyle/>
                    <a:p>
                      <a:r>
                        <a:rPr lang="en-US" sz="2400" b="1" dirty="0" smtClean="0">
                          <a:solidFill>
                            <a:schemeClr val="bg1">
                              <a:lumMod val="65000"/>
                            </a:schemeClr>
                          </a:solidFill>
                        </a:rPr>
                        <a:t>1</a:t>
                      </a:r>
                      <a:endParaRPr lang="en-US" sz="2400" b="1" dirty="0">
                        <a:solidFill>
                          <a:schemeClr val="bg1">
                            <a:lumMod val="65000"/>
                          </a:schemeClr>
                        </a:solidFill>
                      </a:endParaRPr>
                    </a:p>
                  </a:txBody>
                  <a:tcPr marL="27432" marR="27432" marT="27432" marB="27432"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nSpc>
                          <a:spcPct val="100000"/>
                        </a:lnSpc>
                        <a:spcBef>
                          <a:spcPts val="600"/>
                        </a:spcBef>
                        <a:spcAft>
                          <a:spcPts val="0"/>
                        </a:spcAft>
                      </a:pPr>
                      <a:r>
                        <a:rPr lang="en-US" sz="1000" b="1" baseline="0" dirty="0" smtClean="0">
                          <a:solidFill>
                            <a:schemeClr val="tx1"/>
                          </a:solidFill>
                          <a:latin typeface="+mn-lt"/>
                        </a:rPr>
                        <a:t>Forward-looking metrics exist, but are not yet robust</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Forward-looking credit metrics, such as customer/obligor scores and probabilities of default, are currently being enhanced across SHUSA </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Senior management chose not to include these metrics in the Board-level RAS until the enhancements are complete and the metrics are more reliable; example</a:t>
                      </a:r>
                      <a:r>
                        <a:rPr lang="en-US" sz="1000" kern="1200" baseline="0" dirty="0" smtClean="0">
                          <a:solidFill>
                            <a:schemeClr val="tx1"/>
                          </a:solidFill>
                          <a:latin typeface="+mn-lt"/>
                          <a:ea typeface="Arial Unicode MS" pitchFamily="34" charset="-128"/>
                          <a:cs typeface="Arial" charset="0"/>
                        </a:rPr>
                        <a:t>s of future metrics provided are aligned with market practice</a:t>
                      </a:r>
                      <a:endParaRPr lang="en-US" sz="1000" kern="1200" dirty="0" smtClean="0">
                        <a:solidFill>
                          <a:schemeClr val="tx1"/>
                        </a:solidFill>
                        <a:latin typeface="+mn-lt"/>
                        <a:ea typeface="Arial Unicode MS" pitchFamily="34" charset="-128"/>
                        <a:cs typeface="Arial" charset="0"/>
                      </a:endParaRP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69863" marR="0" indent="-169863" algn="l" defTabSz="939800" rtl="0" eaLnBrk="1" fontAlgn="base" latinLnBrk="0" hangingPunct="1">
                        <a:lnSpc>
                          <a:spcPct val="100000"/>
                        </a:lnSpc>
                        <a:spcBef>
                          <a:spcPts val="600"/>
                        </a:spcBef>
                        <a:spcAft>
                          <a:spcPts val="0"/>
                        </a:spcAft>
                        <a:buClrTx/>
                        <a:buSzTx/>
                        <a:buFontTx/>
                        <a:buChar char="•"/>
                        <a:tabLst/>
                        <a:defRPr/>
                      </a:pPr>
                      <a:endParaRPr lang="en-US" sz="1000" kern="1200" dirty="0" smtClean="0">
                        <a:solidFill>
                          <a:schemeClr val="tx1"/>
                        </a:solidFill>
                        <a:latin typeface="+mn-lt"/>
                        <a:ea typeface="Arial Unicode MS" pitchFamily="34" charset="-128"/>
                        <a:cs typeface="Arial" charset="0"/>
                      </a:endParaRP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Improve forward-looking credit metrics</a:t>
                      </a:r>
                      <a:r>
                        <a:rPr lang="en-US" sz="1000" kern="1200" baseline="0" dirty="0" smtClean="0">
                          <a:solidFill>
                            <a:schemeClr val="tx1"/>
                          </a:solidFill>
                          <a:latin typeface="+mn-lt"/>
                          <a:ea typeface="Arial Unicode MS" pitchFamily="34" charset="-128"/>
                          <a:cs typeface="Arial" charset="0"/>
                        </a:rPr>
                        <a:t> </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Include additional forward-looking metrics in future iterations of the RAS</a:t>
                      </a:r>
                      <a:endParaRPr lang="en-US" sz="1000" kern="1200" dirty="0">
                        <a:solidFill>
                          <a:schemeClr val="tx1"/>
                        </a:solidFill>
                        <a:latin typeface="+mn-lt"/>
                        <a:ea typeface="Arial Unicode MS" pitchFamily="34" charset="-128"/>
                        <a:cs typeface="Arial" charset="0"/>
                      </a:endParaRP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885172">
                <a:tc>
                  <a:txBody>
                    <a:bodyPr/>
                    <a:lstStyle/>
                    <a:p>
                      <a:r>
                        <a:rPr lang="en-US" sz="2400" b="1" dirty="0" smtClean="0">
                          <a:solidFill>
                            <a:schemeClr val="bg1">
                              <a:lumMod val="65000"/>
                            </a:schemeClr>
                          </a:solidFill>
                        </a:rPr>
                        <a:t>2</a:t>
                      </a:r>
                      <a:endParaRPr lang="en-US" sz="2400" b="1" dirty="0">
                        <a:solidFill>
                          <a:schemeClr val="bg1">
                            <a:lumMod val="65000"/>
                          </a:schemeClr>
                        </a:solidFill>
                      </a:endParaRPr>
                    </a:p>
                  </a:txBody>
                  <a:tcPr marL="27432" marR="27432" marT="27432" marB="27432"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nSpc>
                          <a:spcPct val="100000"/>
                        </a:lnSpc>
                        <a:spcBef>
                          <a:spcPts val="600"/>
                        </a:spcBef>
                        <a:spcAft>
                          <a:spcPts val="0"/>
                        </a:spcAft>
                      </a:pPr>
                      <a:r>
                        <a:rPr lang="en-US" sz="1000" b="1" baseline="0" dirty="0" smtClean="0">
                          <a:solidFill>
                            <a:schemeClr val="tx1"/>
                          </a:solidFill>
                          <a:latin typeface="+mn-lt"/>
                        </a:rPr>
                        <a:t>The overall CCAR process is undergoing significant improvements </a:t>
                      </a:r>
                      <a:br>
                        <a:rPr lang="en-US" sz="1000" b="1" baseline="0" dirty="0" smtClean="0">
                          <a:solidFill>
                            <a:schemeClr val="tx1"/>
                          </a:solidFill>
                          <a:latin typeface="+mn-lt"/>
                        </a:rPr>
                      </a:br>
                      <a:r>
                        <a:rPr lang="en-US" sz="1000" b="1" baseline="0" dirty="0" smtClean="0">
                          <a:solidFill>
                            <a:schemeClr val="tx1"/>
                          </a:solidFill>
                          <a:latin typeface="+mn-lt"/>
                        </a:rPr>
                        <a:t>(e.g., data, systems, models, etc.)</a:t>
                      </a:r>
                    </a:p>
                    <a:p>
                      <a:pPr marL="169863" marR="0" lvl="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The total capital</a:t>
                      </a:r>
                      <a:r>
                        <a:rPr lang="en-US" sz="1000" kern="1200" baseline="0" dirty="0" smtClean="0">
                          <a:solidFill>
                            <a:schemeClr val="tx1"/>
                          </a:solidFill>
                          <a:latin typeface="+mn-lt"/>
                          <a:ea typeface="Arial Unicode MS" pitchFamily="34" charset="-128"/>
                          <a:cs typeface="Arial" charset="0"/>
                        </a:rPr>
                        <a:t> depletion </a:t>
                      </a:r>
                      <a:r>
                        <a:rPr lang="en-US" sz="1000" kern="1200" dirty="0" smtClean="0">
                          <a:solidFill>
                            <a:schemeClr val="tx1"/>
                          </a:solidFill>
                          <a:latin typeface="+mn-lt"/>
                          <a:ea typeface="Arial Unicode MS" pitchFamily="34" charset="-128"/>
                          <a:cs typeface="Arial" charset="0"/>
                        </a:rPr>
                        <a:t>that the</a:t>
                      </a:r>
                      <a:r>
                        <a:rPr lang="en-US" sz="1000" kern="1200" baseline="0" dirty="0" smtClean="0">
                          <a:solidFill>
                            <a:schemeClr val="tx1"/>
                          </a:solidFill>
                          <a:latin typeface="+mn-lt"/>
                          <a:ea typeface="Arial Unicode MS" pitchFamily="34" charset="-128"/>
                          <a:cs typeface="Arial" charset="0"/>
                        </a:rPr>
                        <a:t> enterprise can</a:t>
                      </a:r>
                      <a:r>
                        <a:rPr lang="en-US" sz="1000" kern="1200" dirty="0" smtClean="0">
                          <a:solidFill>
                            <a:schemeClr val="tx1"/>
                          </a:solidFill>
                          <a:latin typeface="+mn-lt"/>
                          <a:ea typeface="Arial Unicode MS" pitchFamily="34" charset="-128"/>
                          <a:cs typeface="Arial" charset="0"/>
                        </a:rPr>
                        <a:t> absorb, without threatening its ability to remain above the internally-defined post-stress capital ratios, does not directly depend on the CCAR process</a:t>
                      </a:r>
                    </a:p>
                    <a:p>
                      <a:pPr marL="169863" marR="0" lvl="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However, the allocation of credit loss budgets and PPNR impairment is based on CCAR projections and thus the underlying</a:t>
                      </a:r>
                      <a:r>
                        <a:rPr lang="en-US" sz="1000" kern="1200" baseline="0" dirty="0" smtClean="0">
                          <a:solidFill>
                            <a:schemeClr val="tx1"/>
                          </a:solidFill>
                          <a:latin typeface="+mn-lt"/>
                          <a:ea typeface="Arial Unicode MS" pitchFamily="34" charset="-128"/>
                          <a:cs typeface="Arial" charset="0"/>
                        </a:rPr>
                        <a:t> analytics, which are evolving</a:t>
                      </a:r>
                      <a:endParaRPr lang="en-US" sz="1000" kern="1200" dirty="0" smtClean="0">
                        <a:solidFill>
                          <a:schemeClr val="tx1"/>
                        </a:solidFill>
                        <a:latin typeface="+mn-lt"/>
                        <a:ea typeface="Arial Unicode MS" pitchFamily="34" charset="-128"/>
                        <a:cs typeface="Arial" charset="0"/>
                      </a:endParaRP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939800" rtl="0" eaLnBrk="1" fontAlgn="base" latinLnBrk="0" hangingPunct="1">
                        <a:lnSpc>
                          <a:spcPct val="100000"/>
                        </a:lnSpc>
                        <a:spcBef>
                          <a:spcPts val="600"/>
                        </a:spcBef>
                        <a:spcAft>
                          <a:spcPts val="0"/>
                        </a:spcAft>
                        <a:buClrTx/>
                        <a:buSzTx/>
                        <a:buFontTx/>
                        <a:buNone/>
                        <a:tabLst/>
                        <a:defRPr/>
                      </a:pPr>
                      <a:r>
                        <a:rPr lang="en-US" sz="1000" kern="1200" dirty="0" smtClean="0">
                          <a:solidFill>
                            <a:schemeClr val="tx1"/>
                          </a:solidFill>
                          <a:latin typeface="+mn-lt"/>
                          <a:ea typeface="Arial Unicode MS" pitchFamily="34" charset="-128"/>
                          <a:cs typeface="Arial" charset="0"/>
                        </a:rPr>
                        <a:t/>
                      </a:r>
                      <a:br>
                        <a:rPr lang="en-US" sz="1000" kern="1200" dirty="0" smtClean="0">
                          <a:solidFill>
                            <a:schemeClr val="tx1"/>
                          </a:solidFill>
                          <a:latin typeface="+mn-lt"/>
                          <a:ea typeface="Arial Unicode MS" pitchFamily="34" charset="-128"/>
                          <a:cs typeface="Arial" charset="0"/>
                        </a:rPr>
                      </a:br>
                      <a:endParaRPr lang="en-US" sz="1000" kern="1200" dirty="0" smtClean="0">
                        <a:solidFill>
                          <a:schemeClr val="tx1"/>
                        </a:solidFill>
                        <a:latin typeface="+mn-lt"/>
                        <a:ea typeface="Arial Unicode MS" pitchFamily="34" charset="-128"/>
                        <a:cs typeface="Arial" charset="0"/>
                      </a:endParaRP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Build out and enhance the overall CCAR process (a multi-year project with quick win improvements by the 2016 exercise and longer planned improvements for 2017 and beyond)</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Refresh calibration following 2016 </a:t>
                      </a:r>
                      <a:br>
                        <a:rPr lang="en-US" sz="1000" kern="1200" dirty="0" smtClean="0">
                          <a:solidFill>
                            <a:schemeClr val="tx1"/>
                          </a:solidFill>
                          <a:latin typeface="+mn-lt"/>
                          <a:ea typeface="Arial Unicode MS" pitchFamily="34" charset="-128"/>
                          <a:cs typeface="Arial" charset="0"/>
                        </a:rPr>
                      </a:br>
                      <a:r>
                        <a:rPr lang="en-US" sz="1000" kern="1200" dirty="0" smtClean="0">
                          <a:solidFill>
                            <a:schemeClr val="tx1"/>
                          </a:solidFill>
                          <a:latin typeface="+mn-lt"/>
                          <a:ea typeface="Arial Unicode MS" pitchFamily="34" charset="-128"/>
                          <a:cs typeface="Arial" charset="0"/>
                        </a:rPr>
                        <a:t>CCAR exercise</a:t>
                      </a: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784584">
                <a:tc>
                  <a:txBody>
                    <a:bodyPr/>
                    <a:lstStyle/>
                    <a:p>
                      <a:r>
                        <a:rPr lang="en-US" sz="2400" b="1" dirty="0" smtClean="0">
                          <a:solidFill>
                            <a:schemeClr val="bg1">
                              <a:lumMod val="65000"/>
                            </a:schemeClr>
                          </a:solidFill>
                        </a:rPr>
                        <a:t>3</a:t>
                      </a:r>
                      <a:endParaRPr lang="en-US" sz="2400" b="1" dirty="0">
                        <a:solidFill>
                          <a:schemeClr val="bg1">
                            <a:lumMod val="65000"/>
                          </a:schemeClr>
                        </a:solidFill>
                      </a:endParaRPr>
                    </a:p>
                  </a:txBody>
                  <a:tcPr marL="27432" marR="27432" marT="27432" marB="27432"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000" b="1" dirty="0" smtClean="0">
                          <a:solidFill>
                            <a:schemeClr val="tx1"/>
                          </a:solidFill>
                          <a:latin typeface="+mn-lt"/>
                        </a:rPr>
                        <a:t>Limits may require</a:t>
                      </a:r>
                      <a:r>
                        <a:rPr lang="en-US" sz="1000" b="1" baseline="0" dirty="0" smtClean="0">
                          <a:solidFill>
                            <a:schemeClr val="tx1"/>
                          </a:solidFill>
                          <a:latin typeface="+mn-lt"/>
                        </a:rPr>
                        <a:t> revision as </a:t>
                      </a:r>
                      <a:r>
                        <a:rPr lang="en-US" sz="1000" b="1" dirty="0" smtClean="0">
                          <a:solidFill>
                            <a:schemeClr val="tx1"/>
                          </a:solidFill>
                          <a:latin typeface="+mn-lt"/>
                        </a:rPr>
                        <a:t>SHUSA’s strategic direction and business </a:t>
                      </a:r>
                      <a:br>
                        <a:rPr lang="en-US" sz="1000" b="1" dirty="0" smtClean="0">
                          <a:solidFill>
                            <a:schemeClr val="tx1"/>
                          </a:solidFill>
                          <a:latin typeface="+mn-lt"/>
                        </a:rPr>
                      </a:br>
                      <a:r>
                        <a:rPr lang="en-US" sz="1000" b="1" dirty="0" smtClean="0">
                          <a:solidFill>
                            <a:schemeClr val="tx1"/>
                          </a:solidFill>
                          <a:latin typeface="+mn-lt"/>
                        </a:rPr>
                        <a:t>profile change</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Limits are predicated on a relatively stable business mix, whereas SHUSA’s business and risk profile are currently in a state of flux</a:t>
                      </a: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Strategic,</a:t>
                      </a:r>
                      <a:r>
                        <a:rPr lang="en-US" sz="1000" kern="1200" baseline="0" dirty="0" smtClean="0">
                          <a:solidFill>
                            <a:schemeClr val="tx1"/>
                          </a:solidFill>
                          <a:latin typeface="+mn-lt"/>
                          <a:ea typeface="Arial Unicode MS" pitchFamily="34" charset="-128"/>
                          <a:cs typeface="Arial" charset="0"/>
                        </a:rPr>
                        <a:t> liquidity, and capital plans had not yet been fully updated for 2016 at the time of limit calibration</a:t>
                      </a:r>
                      <a:endParaRPr lang="en-US" sz="1000" kern="1200" dirty="0" smtClean="0">
                        <a:solidFill>
                          <a:schemeClr val="tx1"/>
                        </a:solidFill>
                        <a:latin typeface="+mn-lt"/>
                        <a:ea typeface="Arial Unicode MS" pitchFamily="34" charset="-128"/>
                        <a:cs typeface="Arial" charset="0"/>
                      </a:endParaRP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1" indent="0" algn="l" defTabSz="939800" rtl="0" eaLnBrk="1" fontAlgn="base" latinLnBrk="0" hangingPunct="1">
                        <a:lnSpc>
                          <a:spcPct val="100000"/>
                        </a:lnSpc>
                        <a:spcBef>
                          <a:spcPts val="600"/>
                        </a:spcBef>
                        <a:spcAft>
                          <a:spcPts val="0"/>
                        </a:spcAft>
                        <a:buClrTx/>
                        <a:buSzTx/>
                        <a:buFontTx/>
                        <a:buNone/>
                        <a:tabLst/>
                        <a:defRPr/>
                      </a:pPr>
                      <a:r>
                        <a:rPr lang="en-US" sz="1000" kern="1200" dirty="0" smtClean="0">
                          <a:solidFill>
                            <a:schemeClr val="tx1"/>
                          </a:solidFill>
                          <a:latin typeface="+mn-lt"/>
                          <a:ea typeface="Arial Unicode MS" pitchFamily="34" charset="-128"/>
                          <a:cs typeface="Arial" charset="0"/>
                        </a:rPr>
                        <a:t/>
                      </a:r>
                      <a:br>
                        <a:rPr lang="en-US" sz="1000" kern="1200" dirty="0" smtClean="0">
                          <a:solidFill>
                            <a:schemeClr val="tx1"/>
                          </a:solidFill>
                          <a:latin typeface="+mn-lt"/>
                          <a:ea typeface="Arial Unicode MS" pitchFamily="34" charset="-128"/>
                          <a:cs typeface="Arial" charset="0"/>
                        </a:rPr>
                      </a:br>
                      <a:endParaRPr lang="en-US" sz="1000" kern="1200" dirty="0" smtClean="0">
                        <a:solidFill>
                          <a:schemeClr val="tx1"/>
                        </a:solidFill>
                        <a:latin typeface="+mn-lt"/>
                        <a:ea typeface="Arial Unicode MS" pitchFamily="34" charset="-128"/>
                        <a:cs typeface="Arial" charset="0"/>
                      </a:endParaRPr>
                    </a:p>
                    <a:p>
                      <a:pPr marL="169863" marR="0" lvl="1"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Refresh limits following material changes to relevant policies and/or the enterprise’s balance sheet</a:t>
                      </a:r>
                      <a:r>
                        <a:rPr lang="en-US" sz="1000" kern="1200" baseline="0" dirty="0" smtClean="0">
                          <a:solidFill>
                            <a:schemeClr val="tx1"/>
                          </a:solidFill>
                          <a:latin typeface="+mn-lt"/>
                          <a:ea typeface="Arial Unicode MS" pitchFamily="34" charset="-128"/>
                          <a:cs typeface="Arial" charset="0"/>
                        </a:rPr>
                        <a:t> and risk profile</a:t>
                      </a:r>
                      <a:r>
                        <a:rPr lang="en-US" sz="1000" kern="1200" dirty="0" smtClean="0">
                          <a:solidFill>
                            <a:schemeClr val="tx1"/>
                          </a:solidFill>
                          <a:latin typeface="+mn-lt"/>
                          <a:ea typeface="Arial Unicode MS" pitchFamily="34" charset="-128"/>
                          <a:cs typeface="Arial" charset="0"/>
                        </a:rPr>
                        <a:t> (likely in 12–18 months)</a:t>
                      </a: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583409">
                <a:tc>
                  <a:txBody>
                    <a:bodyPr/>
                    <a:lstStyle/>
                    <a:p>
                      <a:r>
                        <a:rPr lang="en-US" sz="2400" b="1" dirty="0" smtClean="0">
                          <a:solidFill>
                            <a:schemeClr val="bg1">
                              <a:lumMod val="65000"/>
                            </a:schemeClr>
                          </a:solidFill>
                        </a:rPr>
                        <a:t>4</a:t>
                      </a:r>
                      <a:endParaRPr lang="en-US" sz="2400" b="1" dirty="0">
                        <a:solidFill>
                          <a:schemeClr val="bg1">
                            <a:lumMod val="65000"/>
                          </a:schemeClr>
                        </a:solidFill>
                      </a:endParaRPr>
                    </a:p>
                  </a:txBody>
                  <a:tcPr marL="27432" marR="27432" marT="27432" marB="27432" anchor="ct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000" b="1" dirty="0" smtClean="0">
                          <a:solidFill>
                            <a:schemeClr val="tx1"/>
                          </a:solidFill>
                          <a:latin typeface="+mn-lt"/>
                        </a:rPr>
                        <a:t>Analyses</a:t>
                      </a:r>
                      <a:r>
                        <a:rPr lang="en-US" sz="1000" b="1" baseline="0" dirty="0" smtClean="0">
                          <a:solidFill>
                            <a:schemeClr val="tx1"/>
                          </a:solidFill>
                          <a:latin typeface="+mn-lt"/>
                        </a:rPr>
                        <a:t> underlying calibration are based on short internal time-series</a:t>
                      </a:r>
                      <a:endParaRPr lang="en-US" sz="1000" b="1" dirty="0" smtClean="0">
                        <a:solidFill>
                          <a:schemeClr val="tx1"/>
                        </a:solidFill>
                        <a:latin typeface="+mn-lt"/>
                      </a:endParaRP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Time-series of internal data for several metrics were only available for a few years </a:t>
                      </a:r>
                    </a:p>
                    <a:p>
                      <a:pPr marL="169863" marR="0" lvl="1"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Thus, calibration relied more heavily on external data for benchmarking and establishing stress-to-base relativities </a:t>
                      </a: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69863" marR="0" indent="-169863" algn="l" defTabSz="939800" rtl="0" eaLnBrk="1" fontAlgn="base" latinLnBrk="0" hangingPunct="1">
                        <a:lnSpc>
                          <a:spcPct val="100000"/>
                        </a:lnSpc>
                        <a:spcBef>
                          <a:spcPts val="600"/>
                        </a:spcBef>
                        <a:spcAft>
                          <a:spcPts val="0"/>
                        </a:spcAft>
                        <a:buClrTx/>
                        <a:buSzTx/>
                        <a:buFontTx/>
                        <a:buChar char="•"/>
                        <a:tabLst/>
                        <a:defRPr/>
                      </a:pPr>
                      <a:endParaRPr lang="en-US" sz="1000" kern="1200" dirty="0" smtClean="0">
                        <a:solidFill>
                          <a:schemeClr val="tx1"/>
                        </a:solidFill>
                        <a:latin typeface="+mn-lt"/>
                        <a:ea typeface="Arial Unicode MS" pitchFamily="34" charset="-128"/>
                        <a:cs typeface="Arial" charset="0"/>
                      </a:endParaRPr>
                    </a:p>
                    <a:p>
                      <a:pPr marL="169863" marR="0" indent="-169863" algn="l" defTabSz="939800" rtl="0" eaLnBrk="1" fontAlgn="base" latinLnBrk="0" hangingPunct="1">
                        <a:lnSpc>
                          <a:spcPct val="100000"/>
                        </a:lnSpc>
                        <a:spcBef>
                          <a:spcPts val="600"/>
                        </a:spcBef>
                        <a:spcAft>
                          <a:spcPts val="0"/>
                        </a:spcAft>
                        <a:buClrTx/>
                        <a:buSzTx/>
                        <a:buFontTx/>
                        <a:buChar char="•"/>
                        <a:tabLst/>
                        <a:defRPr/>
                      </a:pPr>
                      <a:r>
                        <a:rPr lang="en-US" sz="1000" kern="1200" dirty="0" smtClean="0">
                          <a:solidFill>
                            <a:schemeClr val="tx1"/>
                          </a:solidFill>
                          <a:latin typeface="+mn-lt"/>
                          <a:ea typeface="Arial Unicode MS" pitchFamily="34" charset="-128"/>
                          <a:cs typeface="Arial" charset="0"/>
                        </a:rPr>
                        <a:t>Improve internal data management</a:t>
                      </a:r>
                    </a:p>
                  </a:txBody>
                  <a:tcPr marL="27432" marR="27432" marT="27432" marB="27432">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7" name="Rectangle 6"/>
          <p:cNvSpPr txBox="1">
            <a:spLocks noChangeArrowheads="1"/>
          </p:cNvSpPr>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lnSpc>
                <a:spcPct val="100000"/>
              </a:lnSpc>
            </a:pPr>
            <a:fld id="{4B553441-A85E-4A5F-B6E9-6327667DC369}" type="slidenum">
              <a:rPr lang="en-US" smtClean="0"/>
              <a:pPr algn="ctr">
                <a:lnSpc>
                  <a:spcPct val="100000"/>
                </a:lnSpc>
              </a:pPr>
              <a:t>15</a:t>
            </a:fld>
            <a:endParaRPr lang="en-US" dirty="0"/>
          </a:p>
        </p:txBody>
      </p:sp>
      <p:sp>
        <p:nvSpPr>
          <p:cNvPr id="9" name="Text Box 75"/>
          <p:cNvSpPr txBox="1">
            <a:spLocks noChangeArrowheads="1"/>
          </p:cNvSpPr>
          <p:nvPr/>
        </p:nvSpPr>
        <p:spPr bwMode="gray">
          <a:xfrm>
            <a:off x="407540" y="98167"/>
            <a:ext cx="418704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Identified limitations in 2015 RAS and plans for improvements</a:t>
            </a:r>
          </a:p>
        </p:txBody>
      </p:sp>
    </p:spTree>
    <p:extLst>
      <p:ext uri="{BB962C8B-B14F-4D97-AF65-F5344CB8AC3E}">
        <p14:creationId xmlns:p14="http://schemas.microsoft.com/office/powerpoint/2010/main" val="2116191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Capital adequacy risk</a:t>
            </a:r>
            <a:br>
              <a:rPr lang="en-GB" dirty="0"/>
            </a:br>
            <a:endParaRPr lang="en-GB" dirty="0"/>
          </a:p>
        </p:txBody>
      </p:sp>
      <p:sp>
        <p:nvSpPr>
          <p:cNvPr id="3" name="Text Placeholder 2"/>
          <p:cNvSpPr>
            <a:spLocks noGrp="1"/>
          </p:cNvSpPr>
          <p:nvPr>
            <p:ph type="body" idx="1"/>
          </p:nvPr>
        </p:nvSpPr>
        <p:spPr/>
        <p:txBody>
          <a:bodyPr/>
          <a:lstStyle/>
          <a:p>
            <a:r>
              <a:rPr lang="en-GB" dirty="0" smtClean="0"/>
              <a:t>1</a:t>
            </a:r>
            <a:endParaRPr lang="en-GB" dirty="0"/>
          </a:p>
        </p:txBody>
      </p:sp>
    </p:spTree>
    <p:extLst>
      <p:ext uri="{BB962C8B-B14F-4D97-AF65-F5344CB8AC3E}">
        <p14:creationId xmlns:p14="http://schemas.microsoft.com/office/powerpoint/2010/main" val="3826023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72341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61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smtClean="0"/>
              <a:t>Metric selection: </a:t>
            </a:r>
            <a:r>
              <a:rPr lang="en-US" b="0" dirty="0" smtClean="0"/>
              <a:t>Inclusion of capital adequacy metrics</a:t>
            </a:r>
            <a:endParaRPr lang="en-US" b="0" dirty="0"/>
          </a:p>
        </p:txBody>
      </p:sp>
      <p:grpSp>
        <p:nvGrpSpPr>
          <p:cNvPr id="8" name="Group 7"/>
          <p:cNvGrpSpPr/>
          <p:nvPr/>
        </p:nvGrpSpPr>
        <p:grpSpPr>
          <a:xfrm>
            <a:off x="403281" y="95996"/>
            <a:ext cx="2484637" cy="189008"/>
            <a:chOff x="403281" y="164517"/>
            <a:chExt cx="2484637" cy="189008"/>
          </a:xfrm>
        </p:grpSpPr>
        <p:sp>
          <p:nvSpPr>
            <p:cNvPr id="9" name="Text Box 75"/>
            <p:cNvSpPr txBox="1">
              <a:spLocks noChangeArrowheads="1"/>
            </p:cNvSpPr>
            <p:nvPr/>
          </p:nvSpPr>
          <p:spPr bwMode="gray">
            <a:xfrm>
              <a:off x="636148" y="166688"/>
              <a:ext cx="225177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Capital adequacy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3" name="Content Placeholder 12"/>
          <p:cNvGraphicFramePr>
            <a:graphicFrameLocks/>
          </p:cNvGraphicFramePr>
          <p:nvPr>
            <p:extLst>
              <p:ext uri="{D42A27DB-BD31-4B8C-83A1-F6EECF244321}">
                <p14:modId xmlns:p14="http://schemas.microsoft.com/office/powerpoint/2010/main" val="3967048304"/>
              </p:ext>
            </p:extLst>
          </p:nvPr>
        </p:nvGraphicFramePr>
        <p:xfrm>
          <a:off x="401638" y="1411225"/>
          <a:ext cx="8821737" cy="2011680"/>
        </p:xfrm>
        <a:graphic>
          <a:graphicData uri="http://schemas.openxmlformats.org/drawingml/2006/table">
            <a:tbl>
              <a:tblPr firstRow="1" bandRow="1">
                <a:tableStyleId>{839DD9DD-9E6C-4910-8AC0-68ADFF6A6AFC}</a:tableStyleId>
              </a:tblPr>
              <a:tblGrid>
                <a:gridCol w="3421610"/>
                <a:gridCol w="1205501"/>
                <a:gridCol w="4194626"/>
              </a:tblGrid>
              <a:tr h="159448">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fld id="{9A72D60F-23DE-4F38-A3A0-FEC337097D8E}" type="datetime'''Co''mm''o''n'' ''Equit''y'' ''T''''''i''er ''1 Ratio'">
                        <a:rPr lang="en-US" sz="1000" smtClean="0">
                          <a:solidFill>
                            <a:schemeClr val="tx2"/>
                          </a:solidFill>
                        </a:rPr>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t>Common Equity Tier 1 Ratio</a:t>
                      </a:fld>
                      <a:r>
                        <a:rPr lang="en-US" sz="1000" dirty="0" smtClean="0">
                          <a:solidFill>
                            <a:schemeClr val="tx2"/>
                          </a:solidFill>
                        </a:rPr>
                        <a:t>  (baseline and stress)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All of these metrics are outlined in SHUSA’s Capital Policy standards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are part of the FDIC Prompt Corrective Action </a:t>
                      </a:r>
                      <a:br>
                        <a:rPr lang="en-US" sz="1000" i="0" kern="1200" baseline="0" dirty="0" smtClean="0">
                          <a:solidFill>
                            <a:schemeClr val="tx1"/>
                          </a:solidFill>
                          <a:latin typeface="+mn-lt"/>
                          <a:ea typeface="+mn-ea"/>
                          <a:cs typeface="+mn-cs"/>
                        </a:rPr>
                      </a:br>
                      <a:r>
                        <a:rPr lang="en-US" sz="1000" i="0" kern="1200" baseline="0" dirty="0" smtClean="0">
                          <a:solidFill>
                            <a:schemeClr val="tx1"/>
                          </a:solidFill>
                          <a:latin typeface="+mn-lt"/>
                          <a:ea typeface="+mn-ea"/>
                          <a:cs typeface="+mn-cs"/>
                        </a:rPr>
                        <a:t>(“PCA”) standards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Arial" charset="0"/>
                          <a:ea typeface="Arial Unicode MS" pitchFamily="34" charset="-128"/>
                          <a:cs typeface="Arial" charset="0"/>
                        </a:rPr>
                        <a:t>If these ratios fall below the PCA adequately capitalized levels, SHUSA believes there is an unacceptably high probability that the company could not continue acting as a financial intermediary</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RAS capital adequacy metrics are intended to reflect metrics that are important to external stakeholders when making decisions regarding SHUSA in either normal or stressful economic environments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Tangible Common Equity Ratio is </a:t>
                      </a:r>
                      <a:r>
                        <a:rPr lang="en-US" sz="1000" i="0" kern="1200" baseline="0" dirty="0" smtClean="0">
                          <a:solidFill>
                            <a:schemeClr val="tx1"/>
                          </a:solidFill>
                          <a:latin typeface="+mn-lt"/>
                          <a:ea typeface="+mn-ea"/>
                          <a:cs typeface="+mn-cs"/>
                        </a:rPr>
                        <a:t>most closely followed in the financial industry by external stakeholders (particularly for 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Tier 1 Risk-Based Capital Ratio</a:t>
                      </a:r>
                      <a:r>
                        <a:rPr lang="en-US" sz="1000" kern="1200" baseline="0" dirty="0" smtClean="0">
                          <a:solidFill>
                            <a:schemeClr val="tx1"/>
                          </a:solidFill>
                          <a:latin typeface="+mn-lt"/>
                          <a:ea typeface="+mn-ea"/>
                          <a:cs typeface="+mn-cs"/>
                        </a:rPr>
                        <a:t> (baseline and stress)</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Total Capital Rati</a:t>
                      </a:r>
                      <a:r>
                        <a:rPr lang="en-US" sz="1000" kern="1200" baseline="0" dirty="0" smtClean="0">
                          <a:solidFill>
                            <a:schemeClr val="tx1"/>
                          </a:solidFill>
                          <a:latin typeface="+mn-lt"/>
                          <a:ea typeface="+mn-ea"/>
                          <a:cs typeface="+mn-cs"/>
                        </a:rPr>
                        <a:t>o (baseline and stress)</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Tier 1 Leverage</a:t>
                      </a:r>
                      <a:r>
                        <a:rPr lang="en-US" sz="1000" kern="1200" baseline="0" dirty="0" smtClean="0">
                          <a:solidFill>
                            <a:schemeClr val="tx1"/>
                          </a:solidFill>
                          <a:latin typeface="+mn-lt"/>
                          <a:ea typeface="+mn-ea"/>
                          <a:cs typeface="+mn-cs"/>
                        </a:rPr>
                        <a:t> Ratio (baseline and stress)</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17861">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Tangible Common Equity Ratio (baseline</a:t>
                      </a:r>
                      <a:r>
                        <a:rPr lang="en-US" sz="1000" kern="1200" baseline="0" dirty="0" smtClean="0">
                          <a:solidFill>
                            <a:schemeClr val="tx1"/>
                          </a:solidFill>
                          <a:latin typeface="+mn-lt"/>
                          <a:ea typeface="+mn-ea"/>
                          <a:cs typeface="+mn-cs"/>
                        </a:rPr>
                        <a:t> and stress)</a:t>
                      </a:r>
                      <a:endParaRPr lang="en-US" sz="100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r>
            </a:tbl>
          </a:graphicData>
        </a:graphic>
      </p:graphicFrame>
      <p:sp>
        <p:nvSpPr>
          <p:cNvPr id="11"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794758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a:t>
            </a:r>
            <a:r>
              <a:rPr lang="en-US" b="0" dirty="0"/>
              <a:t>Use of the 2015 Capital Policy to derive capital adequacy limits</a:t>
            </a:r>
            <a:endParaRPr lang="en-GB" dirty="0"/>
          </a:p>
        </p:txBody>
      </p:sp>
      <p:sp>
        <p:nvSpPr>
          <p:cNvPr id="3" name="Content Placeholder 2"/>
          <p:cNvSpPr>
            <a:spLocks noGrp="1"/>
          </p:cNvSpPr>
          <p:nvPr>
            <p:ph sz="half" idx="1"/>
          </p:nvPr>
        </p:nvSpPr>
        <p:spPr>
          <a:xfrm>
            <a:off x="400118" y="2087593"/>
            <a:ext cx="2514600" cy="3810840"/>
          </a:xfrm>
        </p:spPr>
        <p:txBody>
          <a:bodyPr/>
          <a:lstStyle/>
          <a:p>
            <a:pPr marL="0" lvl="0" indent="-285750" defTabSz="881063">
              <a:spcBef>
                <a:spcPct val="30000"/>
              </a:spcBef>
              <a:buNone/>
            </a:pPr>
            <a:r>
              <a:rPr lang="en-US" sz="1000" kern="1200" dirty="0">
                <a:solidFill>
                  <a:srgbClr val="000000"/>
                </a:solidFill>
                <a:latin typeface="Arial" charset="0"/>
                <a:ea typeface="Arial Unicode MS" pitchFamily="34" charset="-128"/>
                <a:cs typeface="Arial" charset="0"/>
              </a:rPr>
              <a:t>Following scenario characteristics must </a:t>
            </a:r>
            <a:r>
              <a:rPr lang="en-US" sz="1000" kern="1200" dirty="0" smtClean="0">
                <a:solidFill>
                  <a:srgbClr val="000000"/>
                </a:solidFill>
                <a:latin typeface="Arial" charset="0"/>
                <a:ea typeface="Arial Unicode MS" pitchFamily="34" charset="-128"/>
                <a:cs typeface="Arial" charset="0"/>
              </a:rPr>
              <a:t/>
            </a:r>
            <a:br>
              <a:rPr lang="en-US" sz="1000" kern="1200" dirty="0" smtClean="0">
                <a:solidFill>
                  <a:srgbClr val="000000"/>
                </a:solidFill>
                <a:latin typeface="Arial" charset="0"/>
                <a:ea typeface="Arial Unicode MS" pitchFamily="34" charset="-128"/>
                <a:cs typeface="Arial" charset="0"/>
              </a:rPr>
            </a:br>
            <a:r>
              <a:rPr lang="en-US" sz="1000" kern="1200" dirty="0" smtClean="0">
                <a:solidFill>
                  <a:srgbClr val="000000"/>
                </a:solidFill>
                <a:latin typeface="Arial" charset="0"/>
                <a:ea typeface="Arial Unicode MS" pitchFamily="34" charset="-128"/>
                <a:cs typeface="Arial" charset="0"/>
              </a:rPr>
              <a:t>be considered</a:t>
            </a:r>
            <a:endParaRPr lang="en-US" sz="1000" kern="1200" dirty="0">
              <a:solidFill>
                <a:srgbClr val="000000"/>
              </a:solidFill>
              <a:latin typeface="Arial" charset="0"/>
              <a:ea typeface="Arial Unicode MS" pitchFamily="34" charset="-128"/>
              <a:cs typeface="Arial" charset="0"/>
            </a:endParaRPr>
          </a:p>
          <a:p>
            <a:pPr lvl="0" defTabSz="881063">
              <a:spcBef>
                <a:spcPct val="30000"/>
              </a:spcBef>
            </a:pPr>
            <a:r>
              <a:rPr lang="en-US" sz="1000" b="1" kern="1200" dirty="0">
                <a:solidFill>
                  <a:srgbClr val="000000"/>
                </a:solidFill>
                <a:latin typeface="Arial" charset="0"/>
                <a:ea typeface="Arial Unicode MS" pitchFamily="34" charset="-128"/>
                <a:cs typeface="Arial" charset="0"/>
              </a:rPr>
              <a:t>Appropriately severe:</a:t>
            </a:r>
            <a:r>
              <a:rPr lang="en-US" sz="1000" kern="1200" dirty="0">
                <a:solidFill>
                  <a:srgbClr val="000000"/>
                </a:solidFill>
                <a:latin typeface="Arial" charset="0"/>
                <a:ea typeface="Arial Unicode MS" pitchFamily="34" charset="-128"/>
                <a:cs typeface="Arial" charset="0"/>
              </a:rPr>
              <a:t> SHUSA </a:t>
            </a:r>
            <a:r>
              <a:rPr lang="en-US" sz="1000" kern="1200" dirty="0" smtClean="0">
                <a:solidFill>
                  <a:srgbClr val="000000"/>
                </a:solidFill>
                <a:latin typeface="Arial" charset="0"/>
                <a:ea typeface="Arial Unicode MS" pitchFamily="34" charset="-128"/>
                <a:cs typeface="Arial" charset="0"/>
              </a:rPr>
              <a:t>should use </a:t>
            </a:r>
            <a:r>
              <a:rPr lang="en-US" sz="1000" kern="1200" dirty="0">
                <a:solidFill>
                  <a:srgbClr val="000000"/>
                </a:solidFill>
                <a:latin typeface="Arial" charset="0"/>
                <a:ea typeface="Arial Unicode MS" pitchFamily="34" charset="-128"/>
                <a:cs typeface="Arial" charset="0"/>
              </a:rPr>
              <a:t>an appropriately severe </a:t>
            </a:r>
            <a:r>
              <a:rPr lang="en-US" sz="1000" kern="1200" dirty="0" smtClean="0">
                <a:solidFill>
                  <a:srgbClr val="000000"/>
                </a:solidFill>
                <a:latin typeface="Arial" charset="0"/>
                <a:ea typeface="Arial Unicode MS" pitchFamily="34" charset="-128"/>
                <a:cs typeface="Arial" charset="0"/>
              </a:rPr>
              <a:t>stress scenario </a:t>
            </a:r>
            <a:r>
              <a:rPr lang="en-US" sz="1000" kern="1200" dirty="0">
                <a:solidFill>
                  <a:srgbClr val="000000"/>
                </a:solidFill>
                <a:latin typeface="Arial" charset="0"/>
                <a:ea typeface="Arial Unicode MS" pitchFamily="34" charset="-128"/>
                <a:cs typeface="Arial" charset="0"/>
              </a:rPr>
              <a:t>in order to understand </a:t>
            </a:r>
            <a:r>
              <a:rPr lang="en-US" sz="1000" kern="1200" dirty="0" smtClean="0">
                <a:solidFill>
                  <a:srgbClr val="000000"/>
                </a:solidFill>
                <a:latin typeface="Arial" charset="0"/>
                <a:ea typeface="Arial Unicode MS" pitchFamily="34" charset="-128"/>
                <a:cs typeface="Arial" charset="0"/>
              </a:rPr>
              <a:t>“</a:t>
            </a:r>
            <a:r>
              <a:rPr lang="en-US" sz="1000" kern="1200" dirty="0">
                <a:solidFill>
                  <a:srgbClr val="000000"/>
                </a:solidFill>
                <a:latin typeface="Arial" charset="0"/>
                <a:ea typeface="Arial Unicode MS" pitchFamily="34" charset="-128"/>
                <a:cs typeface="Arial" charset="0"/>
              </a:rPr>
              <a:t>how much they can lose” in an </a:t>
            </a:r>
            <a:r>
              <a:rPr lang="en-US" sz="1000" kern="1200" dirty="0" smtClean="0">
                <a:solidFill>
                  <a:srgbClr val="000000"/>
                </a:solidFill>
                <a:latin typeface="Arial" charset="0"/>
                <a:ea typeface="Arial Unicode MS" pitchFamily="34" charset="-128"/>
                <a:cs typeface="Arial" charset="0"/>
              </a:rPr>
              <a:t>economic downturn </a:t>
            </a:r>
            <a:endParaRPr lang="en-US" sz="1000" kern="1200" dirty="0">
              <a:solidFill>
                <a:srgbClr val="000000"/>
              </a:solidFill>
              <a:latin typeface="Arial" charset="0"/>
              <a:ea typeface="Arial Unicode MS" pitchFamily="34" charset="-128"/>
              <a:cs typeface="Arial" charset="0"/>
            </a:endParaRPr>
          </a:p>
          <a:p>
            <a:pPr lvl="0" defTabSz="881063">
              <a:spcBef>
                <a:spcPct val="30000"/>
              </a:spcBef>
            </a:pPr>
            <a:r>
              <a:rPr lang="en-US" sz="1000" b="1" kern="1200" dirty="0">
                <a:solidFill>
                  <a:srgbClr val="000000"/>
                </a:solidFill>
                <a:latin typeface="Arial" charset="0"/>
                <a:ea typeface="Arial Unicode MS" pitchFamily="34" charset="-128"/>
                <a:cs typeface="Arial" charset="0"/>
              </a:rPr>
              <a:t>Tailored to SHUSA</a:t>
            </a:r>
            <a:r>
              <a:rPr lang="en-US" sz="1000" kern="1200" dirty="0">
                <a:solidFill>
                  <a:srgbClr val="000000"/>
                </a:solidFill>
                <a:latin typeface="Arial" charset="0"/>
                <a:ea typeface="Arial Unicode MS" pitchFamily="34" charset="-128"/>
                <a:cs typeface="Arial" charset="0"/>
              </a:rPr>
              <a:t>: SHUSA should </a:t>
            </a:r>
            <a:r>
              <a:rPr lang="en-US" sz="1000" kern="1200" dirty="0" smtClean="0">
                <a:solidFill>
                  <a:srgbClr val="000000"/>
                </a:solidFill>
                <a:latin typeface="Arial" charset="0"/>
                <a:ea typeface="Arial Unicode MS" pitchFamily="34" charset="-128"/>
                <a:cs typeface="Arial" charset="0"/>
              </a:rPr>
              <a:t>use a </a:t>
            </a:r>
            <a:r>
              <a:rPr lang="en-US" sz="1000" kern="1200" dirty="0">
                <a:solidFill>
                  <a:srgbClr val="000000"/>
                </a:solidFill>
                <a:latin typeface="Arial" charset="0"/>
                <a:ea typeface="Arial Unicode MS" pitchFamily="34" charset="-128"/>
                <a:cs typeface="Arial" charset="0"/>
              </a:rPr>
              <a:t>scenario that has been </a:t>
            </a:r>
            <a:r>
              <a:rPr lang="en-US" sz="1000" kern="1200" dirty="0">
                <a:solidFill>
                  <a:srgbClr val="000000"/>
                </a:solidFill>
                <a:latin typeface="Arial" charset="0"/>
              </a:rPr>
              <a:t>tailored </a:t>
            </a:r>
            <a:r>
              <a:rPr lang="en-US" sz="1000" kern="1200" dirty="0" smtClean="0">
                <a:solidFill>
                  <a:srgbClr val="000000"/>
                </a:solidFill>
                <a:latin typeface="Arial" charset="0"/>
              </a:rPr>
              <a:t>to SHUSA’s </a:t>
            </a:r>
            <a:r>
              <a:rPr lang="en-US" sz="1000" kern="1200" dirty="0">
                <a:solidFill>
                  <a:srgbClr val="000000"/>
                </a:solidFill>
                <a:latin typeface="Arial" charset="0"/>
              </a:rPr>
              <a:t>business and risks and corresponding vulnerabilities </a:t>
            </a:r>
            <a:r>
              <a:rPr lang="en-US" sz="1000" kern="1200" dirty="0" smtClean="0">
                <a:solidFill>
                  <a:srgbClr val="000000"/>
                </a:solidFill>
                <a:latin typeface="Arial" charset="0"/>
                <a:ea typeface="Arial Unicode MS" pitchFamily="34" charset="-128"/>
                <a:cs typeface="Arial" charset="0"/>
              </a:rPr>
              <a:t>(</a:t>
            </a:r>
            <a:r>
              <a:rPr lang="en-US" sz="1000" kern="1200" dirty="0">
                <a:solidFill>
                  <a:srgbClr val="000000"/>
                </a:solidFill>
                <a:latin typeface="Arial" charset="0"/>
                <a:ea typeface="Arial Unicode MS" pitchFamily="34" charset="-128"/>
                <a:cs typeface="Arial" charset="0"/>
              </a:rPr>
              <a:t>e.g., </a:t>
            </a:r>
            <a:r>
              <a:rPr lang="en-US" sz="1000" kern="1200" dirty="0" smtClean="0">
                <a:solidFill>
                  <a:srgbClr val="000000"/>
                </a:solidFill>
                <a:latin typeface="Arial" charset="0"/>
                <a:ea typeface="Arial Unicode MS" pitchFamily="34" charset="-128"/>
                <a:cs typeface="Arial" charset="0"/>
              </a:rPr>
              <a:t>BHC Stress</a:t>
            </a:r>
            <a:r>
              <a:rPr lang="en-US" sz="1000" kern="1200" dirty="0">
                <a:solidFill>
                  <a:srgbClr val="000000"/>
                </a:solidFill>
                <a:latin typeface="Arial" charset="0"/>
                <a:ea typeface="Arial Unicode MS" pitchFamily="34" charset="-128"/>
                <a:cs typeface="Arial" charset="0"/>
              </a:rPr>
              <a:t>)</a:t>
            </a:r>
          </a:p>
          <a:p>
            <a:pPr lvl="0" defTabSz="881063">
              <a:spcBef>
                <a:spcPct val="30000"/>
              </a:spcBef>
            </a:pPr>
            <a:r>
              <a:rPr lang="en-US" sz="1000" b="1" kern="1200" dirty="0">
                <a:solidFill>
                  <a:srgbClr val="000000"/>
                </a:solidFill>
                <a:latin typeface="Arial" charset="0"/>
                <a:ea typeface="Arial Unicode MS" pitchFamily="34" charset="-128"/>
                <a:cs typeface="Arial" charset="0"/>
              </a:rPr>
              <a:t>Consistent over time: </a:t>
            </a:r>
            <a:r>
              <a:rPr lang="en-US" sz="1000" kern="1200" dirty="0">
                <a:solidFill>
                  <a:srgbClr val="000000"/>
                </a:solidFill>
                <a:latin typeface="Arial" charset="0"/>
                <a:ea typeface="Arial Unicode MS" pitchFamily="34" charset="-128"/>
                <a:cs typeface="Arial" charset="0"/>
              </a:rPr>
              <a:t>FRB SA scenario remains relatively consistent over time, in terms of magnitude of stress and which portfolios </a:t>
            </a:r>
            <a:r>
              <a:rPr lang="en-US" sz="1000" kern="1200" dirty="0" smtClean="0">
                <a:solidFill>
                  <a:srgbClr val="000000"/>
                </a:solidFill>
                <a:latin typeface="Arial" charset="0"/>
                <a:ea typeface="Arial Unicode MS" pitchFamily="34" charset="-128"/>
                <a:cs typeface="Arial" charset="0"/>
              </a:rPr>
              <a:t>are </a:t>
            </a:r>
            <a:r>
              <a:rPr lang="en-US" sz="1000" kern="1200" dirty="0">
                <a:solidFill>
                  <a:srgbClr val="000000"/>
                </a:solidFill>
                <a:latin typeface="Arial" charset="0"/>
                <a:ea typeface="Arial Unicode MS" pitchFamily="34" charset="-128"/>
                <a:cs typeface="Arial" charset="0"/>
              </a:rPr>
              <a:t>stressed</a:t>
            </a:r>
          </a:p>
          <a:p>
            <a:endParaRPr lang="en-GB" sz="1000" dirty="0"/>
          </a:p>
        </p:txBody>
      </p:sp>
      <p:sp>
        <p:nvSpPr>
          <p:cNvPr id="4" name="Slide Number Placeholder 3"/>
          <p:cNvSpPr>
            <a:spLocks noGrp="1"/>
          </p:cNvSpPr>
          <p:nvPr>
            <p:ph type="sldNum" sz="quarter" idx="4"/>
          </p:nvPr>
        </p:nvSpPr>
        <p:spPr/>
        <p:txBody>
          <a:bodyPr/>
          <a:lstStyle/>
          <a:p>
            <a:pPr>
              <a:lnSpc>
                <a:spcPct val="100000"/>
              </a:lnSpc>
            </a:pPr>
            <a:fld id="{4B553441-A85E-4A5F-B6E9-6327667DC369}" type="slidenum">
              <a:rPr lang="en-US" smtClean="0"/>
              <a:pPr>
                <a:lnSpc>
                  <a:spcPct val="100000"/>
                </a:lnSpc>
              </a:pPr>
              <a:t>18</a:t>
            </a:fld>
            <a:endParaRPr lang="en-US" dirty="0"/>
          </a:p>
        </p:txBody>
      </p:sp>
      <p:sp>
        <p:nvSpPr>
          <p:cNvPr id="5" name="Text Placeholder 4"/>
          <p:cNvSpPr>
            <a:spLocks noGrp="1"/>
          </p:cNvSpPr>
          <p:nvPr>
            <p:ph type="body" sz="quarter" idx="15"/>
          </p:nvPr>
        </p:nvSpPr>
        <p:spPr/>
        <p:txBody>
          <a:bodyPr/>
          <a:lstStyle/>
          <a:p>
            <a:r>
              <a:rPr lang="en-US" dirty="0">
                <a:latin typeface="+mn-lt"/>
              </a:rPr>
              <a:t>Metric definition</a:t>
            </a:r>
          </a:p>
          <a:p>
            <a:r>
              <a:rPr lang="en-US" b="0" dirty="0">
                <a:latin typeface="+mn-lt"/>
              </a:rPr>
              <a:t>Which type of stress should </a:t>
            </a:r>
            <a:r>
              <a:rPr lang="en-US" b="0" dirty="0" smtClean="0">
                <a:latin typeface="+mn-lt"/>
              </a:rPr>
              <a:t/>
            </a:r>
            <a:br>
              <a:rPr lang="en-US" b="0" dirty="0" smtClean="0">
                <a:latin typeface="+mn-lt"/>
              </a:rPr>
            </a:br>
            <a:r>
              <a:rPr lang="en-US" b="0" dirty="0" smtClean="0">
                <a:latin typeface="+mn-lt"/>
              </a:rPr>
              <a:t>be </a:t>
            </a:r>
            <a:r>
              <a:rPr lang="en-US" b="0" dirty="0">
                <a:latin typeface="+mn-lt"/>
              </a:rPr>
              <a:t>used</a:t>
            </a:r>
            <a:r>
              <a:rPr lang="en-US" b="0" dirty="0" smtClean="0">
                <a:latin typeface="+mn-lt"/>
              </a:rPr>
              <a:t>?</a:t>
            </a:r>
            <a:endParaRPr lang="en-US" b="0" dirty="0">
              <a:latin typeface="+mn-lt"/>
            </a:endParaRPr>
          </a:p>
        </p:txBody>
      </p:sp>
      <p:sp>
        <p:nvSpPr>
          <p:cNvPr id="6" name="Content Placeholder 5"/>
          <p:cNvSpPr>
            <a:spLocks noGrp="1"/>
          </p:cNvSpPr>
          <p:nvPr>
            <p:ph sz="half" idx="16"/>
          </p:nvPr>
        </p:nvSpPr>
        <p:spPr>
          <a:xfrm>
            <a:off x="3544093" y="2087593"/>
            <a:ext cx="5679282" cy="543464"/>
          </a:xfrm>
        </p:spPr>
        <p:txBody>
          <a:bodyPr/>
          <a:lstStyle/>
          <a:p>
            <a:r>
              <a:rPr lang="en-US" sz="1050" dirty="0"/>
              <a:t>Limits were based on SHUSA’s Capital Expectations, outlined in the Capital Policy</a:t>
            </a:r>
          </a:p>
          <a:p>
            <a:r>
              <a:rPr lang="en-US" sz="1050" dirty="0"/>
              <a:t>Stressed red limit was derived from the FDIC Prompt Corrective Action (PCA) for </a:t>
            </a:r>
            <a:r>
              <a:rPr lang="en-US" sz="1050" dirty="0" smtClean="0"/>
              <a:t/>
            </a:r>
            <a:br>
              <a:rPr lang="en-US" sz="1050" dirty="0" smtClean="0"/>
            </a:br>
            <a:r>
              <a:rPr lang="en-US" sz="1050" dirty="0" smtClean="0"/>
              <a:t>“</a:t>
            </a:r>
            <a:r>
              <a:rPr lang="en-US" sz="1050" dirty="0"/>
              <a:t>Well Capitalized”</a:t>
            </a:r>
          </a:p>
          <a:p>
            <a:endParaRPr lang="en-GB" sz="1050" dirty="0"/>
          </a:p>
        </p:txBody>
      </p:sp>
      <p:sp>
        <p:nvSpPr>
          <p:cNvPr id="7" name="Text Placeholder 6"/>
          <p:cNvSpPr>
            <a:spLocks noGrp="1"/>
          </p:cNvSpPr>
          <p:nvPr>
            <p:ph type="body" sz="quarter" idx="17"/>
          </p:nvPr>
        </p:nvSpPr>
        <p:spPr/>
        <p:txBody>
          <a:bodyPr/>
          <a:lstStyle/>
          <a:p>
            <a:r>
              <a:rPr lang="en-US" dirty="0"/>
              <a:t>Metric calibration</a:t>
            </a:r>
          </a:p>
          <a:p>
            <a:r>
              <a:rPr lang="en-US" b="0" dirty="0">
                <a:latin typeface="+mn-lt"/>
              </a:rPr>
              <a:t>What should the limits be</a:t>
            </a:r>
            <a:r>
              <a:rPr lang="en-US" b="0" dirty="0" smtClean="0">
                <a:latin typeface="+mn-lt"/>
              </a:rPr>
              <a:t>?</a:t>
            </a:r>
            <a:endParaRPr lang="en-US" b="0" dirty="0">
              <a:latin typeface="+mn-lt"/>
            </a:endParaRPr>
          </a:p>
        </p:txBody>
      </p:sp>
      <p:sp>
        <p:nvSpPr>
          <p:cNvPr id="8" name="Freeform 7"/>
          <p:cNvSpPr/>
          <p:nvPr/>
        </p:nvSpPr>
        <p:spPr bwMode="auto">
          <a:xfrm rot="5400000">
            <a:off x="1519236" y="4846850"/>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9" name="TextBox 8"/>
          <p:cNvSpPr txBox="1"/>
          <p:nvPr/>
        </p:nvSpPr>
        <p:spPr>
          <a:xfrm>
            <a:off x="401639" y="5309302"/>
            <a:ext cx="2519361" cy="577081"/>
          </a:xfrm>
          <a:prstGeom prst="rect">
            <a:avLst/>
          </a:prstGeom>
          <a:noFill/>
        </p:spPr>
        <p:txBody>
          <a:bodyPr wrap="square" rtlCol="0">
            <a:spAutoFit/>
          </a:bodyPr>
          <a:lstStyle/>
          <a:p>
            <a:pPr indent="-285750" defTabSz="881063">
              <a:lnSpc>
                <a:spcPct val="100000"/>
              </a:lnSpc>
              <a:spcBef>
                <a:spcPct val="30000"/>
              </a:spcBef>
              <a:buFont typeface="Arial"/>
            </a:pPr>
            <a:r>
              <a:rPr lang="en-US" sz="1050" dirty="0" smtClean="0">
                <a:solidFill>
                  <a:schemeClr val="accent1"/>
                </a:solidFill>
                <a:ea typeface="Arial Unicode MS" pitchFamily="34" charset="-128"/>
                <a:cs typeface="Arial" charset="0"/>
              </a:rPr>
              <a:t>We have selected the </a:t>
            </a:r>
            <a:r>
              <a:rPr lang="en-US" sz="1050" b="1" dirty="0" smtClean="0">
                <a:solidFill>
                  <a:schemeClr val="accent1"/>
                </a:solidFill>
                <a:ea typeface="Arial Unicode MS" pitchFamily="34" charset="-128"/>
                <a:cs typeface="Arial" charset="0"/>
              </a:rPr>
              <a:t>BHC Stress </a:t>
            </a:r>
            <a:r>
              <a:rPr lang="en-US" sz="1050" dirty="0" smtClean="0">
                <a:solidFill>
                  <a:schemeClr val="accent1"/>
                </a:solidFill>
                <a:ea typeface="Arial Unicode MS" pitchFamily="34" charset="-128"/>
                <a:cs typeface="Arial" charset="0"/>
              </a:rPr>
              <a:t>scenario as it is appropriately severe and tailored to SHUSA</a:t>
            </a:r>
          </a:p>
        </p:txBody>
      </p:sp>
      <p:sp>
        <p:nvSpPr>
          <p:cNvPr id="11" name="Rectangle 10"/>
          <p:cNvSpPr/>
          <p:nvPr/>
        </p:nvSpPr>
        <p:spPr bwMode="auto">
          <a:xfrm>
            <a:off x="5265822" y="4688803"/>
            <a:ext cx="784103" cy="114702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6%</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2" name="Rectangle 11"/>
          <p:cNvSpPr/>
          <p:nvPr/>
        </p:nvSpPr>
        <p:spPr bwMode="auto">
          <a:xfrm>
            <a:off x="6395460" y="4194107"/>
            <a:ext cx="784103" cy="1641716"/>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8%</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3" name="Rectangle 12"/>
          <p:cNvSpPr/>
          <p:nvPr/>
        </p:nvSpPr>
        <p:spPr bwMode="auto">
          <a:xfrm>
            <a:off x="5265822" y="3891415"/>
            <a:ext cx="784103" cy="182947"/>
          </a:xfrm>
          <a:prstGeom prst="rect">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0.25%</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cxnSp>
        <p:nvCxnSpPr>
          <p:cNvPr id="14" name="Straight Connector 13"/>
          <p:cNvCxnSpPr/>
          <p:nvPr/>
        </p:nvCxnSpPr>
        <p:spPr bwMode="auto">
          <a:xfrm>
            <a:off x="5309478" y="2870796"/>
            <a:ext cx="2411188"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sp>
        <p:nvSpPr>
          <p:cNvPr id="15" name="TextBox 14"/>
          <p:cNvSpPr txBox="1"/>
          <p:nvPr/>
        </p:nvSpPr>
        <p:spPr>
          <a:xfrm>
            <a:off x="3994033" y="5193865"/>
            <a:ext cx="1142926" cy="123111"/>
          </a:xfrm>
          <a:prstGeom prst="rect">
            <a:avLst/>
          </a:prstGeom>
          <a:noFill/>
        </p:spPr>
        <p:txBody>
          <a:bodyPr wrap="square" lIns="0" tIns="0" rIns="0" bIns="0" rtlCol="0">
            <a:spAutoFit/>
          </a:bodyPr>
          <a:lstStyle/>
          <a:p>
            <a:pPr algn="r">
              <a:lnSpc>
                <a:spcPct val="100000"/>
              </a:lnSpc>
            </a:pPr>
            <a:r>
              <a:rPr lang="en-US" sz="800" dirty="0" smtClean="0"/>
              <a:t>Adequately capitalized</a:t>
            </a:r>
            <a:endParaRPr lang="en-US" sz="800" dirty="0"/>
          </a:p>
        </p:txBody>
      </p:sp>
      <p:sp>
        <p:nvSpPr>
          <p:cNvPr id="16" name="TextBox 15"/>
          <p:cNvSpPr txBox="1"/>
          <p:nvPr/>
        </p:nvSpPr>
        <p:spPr>
          <a:xfrm>
            <a:off x="7284091" y="4962033"/>
            <a:ext cx="1137664" cy="123111"/>
          </a:xfrm>
          <a:prstGeom prst="rect">
            <a:avLst/>
          </a:prstGeom>
          <a:noFill/>
        </p:spPr>
        <p:txBody>
          <a:bodyPr wrap="square" lIns="0" tIns="0" rIns="0" bIns="0" rtlCol="0">
            <a:spAutoFit/>
          </a:bodyPr>
          <a:lstStyle/>
          <a:p>
            <a:pPr algn="l">
              <a:lnSpc>
                <a:spcPct val="100000"/>
              </a:lnSpc>
            </a:pPr>
            <a:r>
              <a:rPr lang="en-US" sz="800" dirty="0" smtClean="0"/>
              <a:t>Well capitalized</a:t>
            </a:r>
            <a:endParaRPr lang="en-US" sz="800" dirty="0"/>
          </a:p>
        </p:txBody>
      </p:sp>
      <p:sp>
        <p:nvSpPr>
          <p:cNvPr id="17" name="TextBox 16"/>
          <p:cNvSpPr txBox="1"/>
          <p:nvPr/>
        </p:nvSpPr>
        <p:spPr>
          <a:xfrm>
            <a:off x="3994033" y="4330465"/>
            <a:ext cx="1150621" cy="123111"/>
          </a:xfrm>
          <a:prstGeom prst="rect">
            <a:avLst/>
          </a:prstGeom>
          <a:noFill/>
        </p:spPr>
        <p:txBody>
          <a:bodyPr wrap="square" lIns="0" tIns="0" rIns="0" bIns="0" rtlCol="0">
            <a:spAutoFit/>
          </a:bodyPr>
          <a:lstStyle/>
          <a:p>
            <a:pPr algn="r">
              <a:lnSpc>
                <a:spcPct val="100000"/>
              </a:lnSpc>
            </a:pPr>
            <a:r>
              <a:rPr lang="en-US" sz="800" dirty="0" smtClean="0"/>
              <a:t>Market funding</a:t>
            </a:r>
            <a:endParaRPr lang="en-US" sz="800" dirty="0"/>
          </a:p>
        </p:txBody>
      </p:sp>
      <p:sp>
        <p:nvSpPr>
          <p:cNvPr id="18" name="TextBox 17"/>
          <p:cNvSpPr txBox="1"/>
          <p:nvPr/>
        </p:nvSpPr>
        <p:spPr>
          <a:xfrm>
            <a:off x="3994033" y="3952416"/>
            <a:ext cx="1150621" cy="123111"/>
          </a:xfrm>
          <a:prstGeom prst="rect">
            <a:avLst/>
          </a:prstGeom>
          <a:noFill/>
        </p:spPr>
        <p:txBody>
          <a:bodyPr wrap="square" lIns="0" tIns="0" rIns="0" bIns="0" rtlCol="0">
            <a:spAutoFit/>
          </a:bodyPr>
          <a:lstStyle/>
          <a:p>
            <a:pPr algn="r">
              <a:lnSpc>
                <a:spcPct val="100000"/>
              </a:lnSpc>
            </a:pPr>
            <a:r>
              <a:rPr lang="en-US" sz="800" dirty="0" smtClean="0"/>
              <a:t>Operating volatility</a:t>
            </a:r>
            <a:endParaRPr lang="en-US" sz="800" dirty="0"/>
          </a:p>
        </p:txBody>
      </p:sp>
      <p:cxnSp>
        <p:nvCxnSpPr>
          <p:cNvPr id="19" name="Straight Connector 18"/>
          <p:cNvCxnSpPr/>
          <p:nvPr/>
        </p:nvCxnSpPr>
        <p:spPr bwMode="auto">
          <a:xfrm>
            <a:off x="5309478" y="3865730"/>
            <a:ext cx="2411188"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cxnSp>
        <p:nvCxnSpPr>
          <p:cNvPr id="20" name="Straight Connector 19"/>
          <p:cNvCxnSpPr/>
          <p:nvPr/>
        </p:nvCxnSpPr>
        <p:spPr bwMode="auto">
          <a:xfrm>
            <a:off x="5309478" y="4102668"/>
            <a:ext cx="2411188"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cxnSp>
        <p:nvCxnSpPr>
          <p:cNvPr id="21" name="Straight Connector 20"/>
          <p:cNvCxnSpPr/>
          <p:nvPr/>
        </p:nvCxnSpPr>
        <p:spPr bwMode="auto">
          <a:xfrm>
            <a:off x="5309478" y="3291939"/>
            <a:ext cx="2411188"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22" name="Rectangle 21"/>
          <p:cNvSpPr/>
          <p:nvPr/>
        </p:nvSpPr>
        <p:spPr bwMode="auto">
          <a:xfrm>
            <a:off x="5265822" y="4120598"/>
            <a:ext cx="784103" cy="52197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2.75%</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23" name="TextBox 22"/>
          <p:cNvSpPr txBox="1"/>
          <p:nvPr/>
        </p:nvSpPr>
        <p:spPr>
          <a:xfrm>
            <a:off x="7618140" y="4005253"/>
            <a:ext cx="1585629" cy="246221"/>
          </a:xfrm>
          <a:prstGeom prst="rect">
            <a:avLst/>
          </a:prstGeom>
          <a:noFill/>
        </p:spPr>
        <p:txBody>
          <a:bodyPr wrap="square" lIns="0" tIns="0" rIns="0" bIns="0" rtlCol="0">
            <a:spAutoFit/>
          </a:bodyPr>
          <a:lstStyle/>
          <a:p>
            <a:pPr>
              <a:lnSpc>
                <a:spcPct val="100000"/>
              </a:lnSpc>
            </a:pPr>
            <a:r>
              <a:rPr lang="en-US" sz="800" b="1" dirty="0" smtClean="0">
                <a:solidFill>
                  <a:schemeClr val="accent1"/>
                </a:solidFill>
              </a:rPr>
              <a:t>Stress: 8%</a:t>
            </a:r>
          </a:p>
          <a:p>
            <a:pPr>
              <a:lnSpc>
                <a:spcPct val="100000"/>
              </a:lnSpc>
            </a:pPr>
            <a:r>
              <a:rPr lang="en-US" sz="800" b="1" dirty="0" smtClean="0"/>
              <a:t>Well Capitalized PCA</a:t>
            </a:r>
            <a:endParaRPr lang="en-US" sz="800" b="1" dirty="0"/>
          </a:p>
        </p:txBody>
      </p:sp>
      <p:sp>
        <p:nvSpPr>
          <p:cNvPr id="24" name="TextBox 23"/>
          <p:cNvSpPr txBox="1"/>
          <p:nvPr/>
        </p:nvSpPr>
        <p:spPr>
          <a:xfrm>
            <a:off x="7618140" y="3754251"/>
            <a:ext cx="1585629" cy="246221"/>
          </a:xfrm>
          <a:prstGeom prst="rect">
            <a:avLst/>
          </a:prstGeom>
          <a:noFill/>
        </p:spPr>
        <p:txBody>
          <a:bodyPr wrap="square" lIns="0" tIns="0" rIns="0" bIns="0" rtlCol="0">
            <a:spAutoFit/>
          </a:bodyPr>
          <a:lstStyle/>
          <a:p>
            <a:pPr>
              <a:lnSpc>
                <a:spcPct val="100000"/>
              </a:lnSpc>
            </a:pPr>
            <a:r>
              <a:rPr lang="en-US" sz="800" b="1" dirty="0" smtClean="0">
                <a:solidFill>
                  <a:srgbClr val="FFC000"/>
                </a:solidFill>
              </a:rPr>
              <a:t>Stress: 9%</a:t>
            </a:r>
          </a:p>
          <a:p>
            <a:pPr>
              <a:lnSpc>
                <a:spcPct val="100000"/>
              </a:lnSpc>
            </a:pPr>
            <a:r>
              <a:rPr lang="en-US" sz="800" b="1" dirty="0" smtClean="0"/>
              <a:t>Post-stress min.</a:t>
            </a:r>
            <a:endParaRPr lang="en-US" sz="800" b="1" dirty="0"/>
          </a:p>
        </p:txBody>
      </p:sp>
      <p:sp>
        <p:nvSpPr>
          <p:cNvPr id="25" name="TextBox 24"/>
          <p:cNvSpPr txBox="1"/>
          <p:nvPr/>
        </p:nvSpPr>
        <p:spPr>
          <a:xfrm>
            <a:off x="7618140" y="2769077"/>
            <a:ext cx="1585629" cy="246221"/>
          </a:xfrm>
          <a:prstGeom prst="rect">
            <a:avLst/>
          </a:prstGeom>
          <a:noFill/>
        </p:spPr>
        <p:txBody>
          <a:bodyPr wrap="square" lIns="0" tIns="0" rIns="0" bIns="0" rtlCol="0">
            <a:spAutoFit/>
          </a:bodyPr>
          <a:lstStyle/>
          <a:p>
            <a:pPr>
              <a:lnSpc>
                <a:spcPct val="100000"/>
              </a:lnSpc>
            </a:pPr>
            <a:r>
              <a:rPr lang="en-US" sz="800" b="1" dirty="0" smtClean="0">
                <a:solidFill>
                  <a:srgbClr val="FFC000"/>
                </a:solidFill>
              </a:rPr>
              <a:t>Baseline: 12.5%</a:t>
            </a:r>
          </a:p>
          <a:p>
            <a:pPr>
              <a:lnSpc>
                <a:spcPct val="100000"/>
              </a:lnSpc>
            </a:pPr>
            <a:r>
              <a:rPr lang="en-US" sz="800" b="1" dirty="0" smtClean="0"/>
              <a:t>Use for Capital Expectation</a:t>
            </a:r>
            <a:endParaRPr lang="en-US" sz="800" b="1" dirty="0"/>
          </a:p>
        </p:txBody>
      </p:sp>
      <p:sp>
        <p:nvSpPr>
          <p:cNvPr id="26" name="TextBox 25"/>
          <p:cNvSpPr txBox="1"/>
          <p:nvPr/>
        </p:nvSpPr>
        <p:spPr>
          <a:xfrm>
            <a:off x="7618140" y="3187818"/>
            <a:ext cx="1585629" cy="246221"/>
          </a:xfrm>
          <a:prstGeom prst="rect">
            <a:avLst/>
          </a:prstGeom>
          <a:noFill/>
        </p:spPr>
        <p:txBody>
          <a:bodyPr wrap="square" lIns="0" tIns="0" rIns="0" bIns="0" rtlCol="0">
            <a:spAutoFit/>
          </a:bodyPr>
          <a:lstStyle/>
          <a:p>
            <a:pPr>
              <a:lnSpc>
                <a:spcPct val="100000"/>
              </a:lnSpc>
            </a:pPr>
            <a:r>
              <a:rPr lang="en-US" sz="800" b="1" dirty="0" smtClean="0">
                <a:solidFill>
                  <a:schemeClr val="accent1"/>
                </a:solidFill>
              </a:rPr>
              <a:t>Baseline: 12%</a:t>
            </a:r>
          </a:p>
          <a:p>
            <a:pPr>
              <a:lnSpc>
                <a:spcPct val="100000"/>
              </a:lnSpc>
            </a:pPr>
            <a:r>
              <a:rPr lang="en-US" sz="800" b="1" dirty="0" smtClean="0"/>
              <a:t>BAU min.</a:t>
            </a:r>
            <a:endParaRPr lang="en-US" sz="800" b="1" dirty="0"/>
          </a:p>
        </p:txBody>
      </p:sp>
      <p:sp>
        <p:nvSpPr>
          <p:cNvPr id="27" name="Right Bracket 26"/>
          <p:cNvSpPr/>
          <p:nvPr/>
        </p:nvSpPr>
        <p:spPr bwMode="auto">
          <a:xfrm flipH="1">
            <a:off x="3758428" y="2824278"/>
            <a:ext cx="175892" cy="3011544"/>
          </a:xfrm>
          <a:prstGeom prst="rightBracket">
            <a:avLst>
              <a:gd name="adj" fmla="val 0"/>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28" name="TextBox 27"/>
          <p:cNvSpPr txBox="1"/>
          <p:nvPr/>
        </p:nvSpPr>
        <p:spPr>
          <a:xfrm rot="16200000">
            <a:off x="2164862" y="4268845"/>
            <a:ext cx="3011544" cy="215444"/>
          </a:xfrm>
          <a:prstGeom prst="rect">
            <a:avLst/>
          </a:prstGeom>
          <a:noFill/>
        </p:spPr>
        <p:txBody>
          <a:bodyPr wrap="square" rtlCol="0">
            <a:spAutoFit/>
          </a:bodyPr>
          <a:lstStyle/>
          <a:p>
            <a:pPr>
              <a:lnSpc>
                <a:spcPct val="100000"/>
              </a:lnSpc>
            </a:pPr>
            <a:r>
              <a:rPr lang="en-US" sz="800" b="1" dirty="0" smtClean="0"/>
              <a:t>Tier 1 Risk-Based Capital</a:t>
            </a:r>
            <a:endParaRPr lang="en-US" sz="800" b="1" dirty="0"/>
          </a:p>
        </p:txBody>
      </p:sp>
      <p:sp>
        <p:nvSpPr>
          <p:cNvPr id="29" name="Rectangle 28"/>
          <p:cNvSpPr/>
          <p:nvPr/>
        </p:nvSpPr>
        <p:spPr bwMode="auto">
          <a:xfrm>
            <a:off x="5265822" y="3323209"/>
            <a:ext cx="784103" cy="52197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800" dirty="0" smtClean="0">
                <a:ea typeface="ＭＳ Ｐゴシック" pitchFamily="-112" charset="-128"/>
                <a:cs typeface="ＭＳ Ｐゴシック" pitchFamily="-112" charset="-128"/>
              </a:rPr>
              <a:t>3.00</a:t>
            </a:r>
            <a:r>
              <a:rPr kumimoji="0" lang="en-US" sz="800" b="0" i="0" u="none" strike="noStrike" cap="none" normalizeH="0" baseline="0" dirty="0" smtClean="0">
                <a:ln>
                  <a:noFill/>
                </a:ln>
                <a:solidFill>
                  <a:schemeClr val="tx1"/>
                </a:solidFill>
                <a:effectLst/>
                <a:ea typeface="ＭＳ Ｐゴシック" pitchFamily="-112" charset="-128"/>
                <a:cs typeface="ＭＳ Ｐゴシック" pitchFamily="-112" charset="-128"/>
              </a:rPr>
              <a:t>%</a:t>
            </a:r>
            <a:endParaRPr kumimoji="0" lang="en-US" sz="8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30" name="TextBox 29"/>
          <p:cNvSpPr txBox="1"/>
          <p:nvPr/>
        </p:nvSpPr>
        <p:spPr>
          <a:xfrm>
            <a:off x="3994033" y="3533075"/>
            <a:ext cx="1150621" cy="123111"/>
          </a:xfrm>
          <a:prstGeom prst="rect">
            <a:avLst/>
          </a:prstGeom>
          <a:noFill/>
        </p:spPr>
        <p:txBody>
          <a:bodyPr wrap="square" lIns="0" tIns="0" rIns="0" bIns="0" rtlCol="0">
            <a:spAutoFit/>
          </a:bodyPr>
          <a:lstStyle/>
          <a:p>
            <a:pPr algn="r">
              <a:lnSpc>
                <a:spcPct val="100000"/>
              </a:lnSpc>
            </a:pPr>
            <a:r>
              <a:rPr lang="en-US" sz="800" dirty="0" smtClean="0"/>
              <a:t>Stress absorption</a:t>
            </a:r>
            <a:endParaRPr lang="en-US" sz="800" dirty="0"/>
          </a:p>
        </p:txBody>
      </p:sp>
      <p:sp>
        <p:nvSpPr>
          <p:cNvPr id="31" name="Rectangle 30"/>
          <p:cNvSpPr/>
          <p:nvPr/>
        </p:nvSpPr>
        <p:spPr bwMode="auto">
          <a:xfrm>
            <a:off x="5265822" y="3094025"/>
            <a:ext cx="784103" cy="182947"/>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0.50%</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32" name="Rectangle 31"/>
          <p:cNvSpPr/>
          <p:nvPr/>
        </p:nvSpPr>
        <p:spPr bwMode="auto">
          <a:xfrm>
            <a:off x="5265822" y="2886960"/>
            <a:ext cx="784103" cy="182947"/>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0.00%</a:t>
            </a:r>
            <a:endParaRPr kumimoji="0" lang="en-US" sz="8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33" name="TextBox 32"/>
          <p:cNvSpPr txBox="1"/>
          <p:nvPr/>
        </p:nvSpPr>
        <p:spPr>
          <a:xfrm>
            <a:off x="3994033" y="3170537"/>
            <a:ext cx="1150621" cy="123111"/>
          </a:xfrm>
          <a:prstGeom prst="rect">
            <a:avLst/>
          </a:prstGeom>
          <a:noFill/>
        </p:spPr>
        <p:txBody>
          <a:bodyPr wrap="square" lIns="0" tIns="0" rIns="0" bIns="0" rtlCol="0">
            <a:spAutoFit/>
          </a:bodyPr>
          <a:lstStyle/>
          <a:p>
            <a:pPr algn="r">
              <a:lnSpc>
                <a:spcPct val="100000"/>
              </a:lnSpc>
            </a:pPr>
            <a:r>
              <a:rPr lang="en-US" sz="800" dirty="0" smtClean="0"/>
              <a:t>Process weakness</a:t>
            </a:r>
            <a:endParaRPr lang="en-US" sz="800" dirty="0"/>
          </a:p>
        </p:txBody>
      </p:sp>
      <p:sp>
        <p:nvSpPr>
          <p:cNvPr id="34" name="TextBox 33"/>
          <p:cNvSpPr txBox="1"/>
          <p:nvPr/>
        </p:nvSpPr>
        <p:spPr>
          <a:xfrm>
            <a:off x="3994033" y="2962914"/>
            <a:ext cx="1150621" cy="123111"/>
          </a:xfrm>
          <a:prstGeom prst="rect">
            <a:avLst/>
          </a:prstGeom>
          <a:noFill/>
        </p:spPr>
        <p:txBody>
          <a:bodyPr wrap="square" lIns="0" tIns="0" rIns="0" bIns="0" rtlCol="0">
            <a:spAutoFit/>
          </a:bodyPr>
          <a:lstStyle/>
          <a:p>
            <a:pPr algn="r">
              <a:lnSpc>
                <a:spcPct val="100000"/>
              </a:lnSpc>
            </a:pPr>
            <a:r>
              <a:rPr lang="en-US" sz="800" dirty="0" smtClean="0"/>
              <a:t>Strategic capital</a:t>
            </a:r>
            <a:endParaRPr lang="en-US" sz="800" dirty="0"/>
          </a:p>
        </p:txBody>
      </p:sp>
      <p:cxnSp>
        <p:nvCxnSpPr>
          <p:cNvPr id="35" name="Straight Connector 34"/>
          <p:cNvCxnSpPr/>
          <p:nvPr/>
        </p:nvCxnSpPr>
        <p:spPr bwMode="auto">
          <a:xfrm>
            <a:off x="4054415" y="5835822"/>
            <a:ext cx="5168960"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nvGrpSpPr>
          <p:cNvPr id="36" name="Group 35"/>
          <p:cNvGrpSpPr/>
          <p:nvPr/>
        </p:nvGrpSpPr>
        <p:grpSpPr>
          <a:xfrm>
            <a:off x="403281" y="95996"/>
            <a:ext cx="2484637" cy="189008"/>
            <a:chOff x="403281" y="164517"/>
            <a:chExt cx="2484637" cy="189008"/>
          </a:xfrm>
        </p:grpSpPr>
        <p:sp>
          <p:nvSpPr>
            <p:cNvPr id="37" name="Text Box 75"/>
            <p:cNvSpPr txBox="1">
              <a:spLocks noChangeArrowheads="1"/>
            </p:cNvSpPr>
            <p:nvPr/>
          </p:nvSpPr>
          <p:spPr bwMode="gray">
            <a:xfrm>
              <a:off x="636148" y="166688"/>
              <a:ext cx="225177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Capital adequacy risk: All metrics</a:t>
              </a:r>
              <a:endParaRPr lang="en-US" sz="1200" dirty="0">
                <a:solidFill>
                  <a:schemeClr val="bg1">
                    <a:lumMod val="50000"/>
                  </a:schemeClr>
                </a:solidFill>
              </a:endParaRPr>
            </a:p>
          </p:txBody>
        </p:sp>
        <p:sp>
          <p:nvSpPr>
            <p:cNvPr id="38" name="Oval 3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187418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of contents</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898277641"/>
              </p:ext>
            </p:extLst>
          </p:nvPr>
        </p:nvGraphicFramePr>
        <p:xfrm>
          <a:off x="400050" y="1412875"/>
          <a:ext cx="3946525" cy="2103120"/>
        </p:xfrm>
        <a:graphic>
          <a:graphicData uri="http://schemas.openxmlformats.org/drawingml/2006/table">
            <a:tbl>
              <a:tblPr firstRow="1" bandRow="1">
                <a:tableStyleId>{839DD9DD-9E6C-4910-8AC0-68ADFF6A6AFC}</a:tableStyleId>
              </a:tblPr>
              <a:tblGrid>
                <a:gridCol w="3478483"/>
                <a:gridCol w="468042"/>
              </a:tblGrid>
              <a:tr h="172759">
                <a:tc>
                  <a:txBody>
                    <a:bodyPr/>
                    <a:lstStyle/>
                    <a:p>
                      <a:r>
                        <a:rPr lang="en-GB" sz="1000" b="1" dirty="0" smtClean="0"/>
                        <a:t>Executive summary</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2</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US" sz="1000" b="1" dirty="0" smtClean="0"/>
                        <a:t>Approach to Risk Appetite redevelopment</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3</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GB" sz="1000" b="1" dirty="0" smtClean="0"/>
                        <a:t>Objectives</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4</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US" sz="1000" b="1" dirty="0" smtClean="0"/>
                        <a:t>Risk taxonomy and list of metrics</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5</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GB" sz="1000" b="1" dirty="0" smtClean="0"/>
                        <a:t>Metric selection</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6</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GB" sz="1000" b="1" dirty="0" smtClean="0"/>
                        <a:t>Calibration</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7</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r>
                        <a:rPr lang="en-GB" sz="1000" b="1" dirty="0" smtClean="0"/>
                        <a:t>Metrics and limits summary</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10</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r>
                        <a:rPr lang="en-US" sz="1000" b="1" dirty="0" smtClean="0"/>
                        <a:t>Identified limitations in 2015 RAS and plans </a:t>
                      </a:r>
                      <a:br>
                        <a:rPr lang="en-US" sz="1000" b="1" dirty="0" smtClean="0"/>
                      </a:br>
                      <a:r>
                        <a:rPr lang="en-US" sz="1000" b="1" dirty="0" smtClean="0"/>
                        <a:t>for improvements</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15</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4"/>
          </p:nvPr>
        </p:nvSpPr>
        <p:spPr/>
        <p:txBody>
          <a:bodyPr/>
          <a:lstStyle/>
          <a:p>
            <a:pPr>
              <a:lnSpc>
                <a:spcPct val="100000"/>
              </a:lnSpc>
            </a:pPr>
            <a:fld id="{4B553441-A85E-4A5F-B6E9-6327667DC369}" type="slidenum">
              <a:rPr lang="en-US" smtClean="0"/>
              <a:pPr>
                <a:lnSpc>
                  <a:spcPct val="100000"/>
                </a:lnSpc>
              </a:pPr>
              <a:t>1</a:t>
            </a:fld>
            <a:endParaRPr lang="en-US" dirty="0"/>
          </a:p>
        </p:txBody>
      </p:sp>
      <p:graphicFrame>
        <p:nvGraphicFramePr>
          <p:cNvPr id="10" name="Content Placeholder 8"/>
          <p:cNvGraphicFramePr>
            <a:graphicFrameLocks noGrp="1"/>
          </p:cNvGraphicFramePr>
          <p:nvPr>
            <p:ph sz="half" idx="1"/>
            <p:extLst>
              <p:ext uri="{D42A27DB-BD31-4B8C-83A1-F6EECF244321}">
                <p14:modId xmlns:p14="http://schemas.microsoft.com/office/powerpoint/2010/main" val="1177199205"/>
              </p:ext>
            </p:extLst>
          </p:nvPr>
        </p:nvGraphicFramePr>
        <p:xfrm>
          <a:off x="5260975" y="1420813"/>
          <a:ext cx="3946525" cy="3657600"/>
        </p:xfrm>
        <a:graphic>
          <a:graphicData uri="http://schemas.openxmlformats.org/drawingml/2006/table">
            <a:tbl>
              <a:tblPr firstRow="1" bandRow="1">
                <a:tableStyleId>{839DD9DD-9E6C-4910-8AC0-68ADFF6A6AFC}</a:tableStyleId>
              </a:tblPr>
              <a:tblGrid>
                <a:gridCol w="280016"/>
                <a:gridCol w="3070746"/>
                <a:gridCol w="595763"/>
              </a:tblGrid>
              <a:tr h="172759">
                <a:tc gridSpan="2">
                  <a:txBody>
                    <a:bodyPr/>
                    <a:lstStyle/>
                    <a:p>
                      <a:r>
                        <a:rPr lang="en-GB" sz="1000" b="1" dirty="0" smtClean="0"/>
                        <a:t>Metrics rationale and limit calibration</a:t>
                      </a:r>
                      <a:endParaRPr lang="en-GB" sz="1000" b="1"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000" b="1" dirty="0"/>
                    </a:p>
                  </a:txBody>
                  <a:tcPr marL="0">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16-106</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r>
                        <a:rPr lang="en-GB" sz="1000" b="1" dirty="0" smtClean="0">
                          <a:solidFill>
                            <a:schemeClr val="accent1"/>
                          </a:solidFill>
                        </a:rPr>
                        <a:t>1</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US" sz="1000" b="0" dirty="0" smtClean="0"/>
                        <a:t>Capital adequacy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16</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r>
                        <a:rPr lang="en-GB" sz="1000" b="1" dirty="0" smtClean="0">
                          <a:solidFill>
                            <a:schemeClr val="accent1"/>
                          </a:solidFill>
                        </a:rPr>
                        <a:t>2</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Credit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20</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228600" indent="-228600">
                        <a:buFont typeface="+mj-lt"/>
                        <a:buAutoNum type="alphaUcPeriod"/>
                      </a:pPr>
                      <a:r>
                        <a:rPr lang="en-US" sz="1000" b="0" dirty="0" smtClean="0"/>
                        <a:t>CCAR loss budgets</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26</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228600" indent="-228600">
                        <a:buFont typeface="+mj-lt"/>
                        <a:buAutoNum type="alphaUcPeriod" startAt="2"/>
                      </a:pPr>
                      <a:r>
                        <a:rPr lang="en-GB" sz="1000" b="0" dirty="0" smtClean="0"/>
                        <a:t>Net charge-off rates</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29</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228600" indent="-228600">
                        <a:buFont typeface="+mj-lt"/>
                        <a:buAutoNum type="alphaUcPeriod" startAt="3"/>
                      </a:pPr>
                      <a:r>
                        <a:rPr lang="en-GB" sz="1000" b="0" dirty="0" smtClean="0"/>
                        <a:t>Delinquency rates</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48</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228600" indent="-228600">
                        <a:buFont typeface="+mj-lt"/>
                        <a:buAutoNum type="alphaUcPeriod" startAt="4"/>
                      </a:pPr>
                      <a:r>
                        <a:rPr lang="en-GB" sz="1000" b="0" dirty="0" smtClean="0"/>
                        <a:t>Concentration metrics</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54</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3</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Residual value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59</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4</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Liquidity/funding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64</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5</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Interest rate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71</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6</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Mark-to-market portfolio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75</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7</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Strategic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80</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8</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Operational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88</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9</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Model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98</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000" b="1" dirty="0" smtClean="0">
                          <a:solidFill>
                            <a:schemeClr val="accent1"/>
                          </a:solidFill>
                        </a:rPr>
                        <a:t>10</a:t>
                      </a:r>
                      <a:endParaRPr lang="en-GB" sz="1000" b="1" dirty="0">
                        <a:solidFill>
                          <a:schemeClr val="accent1"/>
                        </a:solidFill>
                      </a:endParaRPr>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000" b="0" dirty="0" smtClean="0"/>
                        <a:t>Compliance and reputational risk</a:t>
                      </a:r>
                      <a:endParaRPr lang="en-GB" sz="1000" b="0" dirty="0"/>
                    </a:p>
                  </a:txBody>
                  <a:tcPr marL="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000" b="1" dirty="0" smtClean="0"/>
                        <a:t>103</a:t>
                      </a:r>
                      <a:endParaRPr lang="en-GB" sz="1000" b="1"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0699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t>
            </a:r>
            <a:r>
              <a:rPr lang="en-US" b="0" dirty="0" smtClean="0"/>
              <a:t>Capital Adequacy risk</a:t>
            </a:r>
            <a:r>
              <a:rPr lang="en-US" dirty="0"/>
              <a:t/>
            </a:r>
            <a:br>
              <a:rPr lang="en-US" dirty="0"/>
            </a:br>
            <a:endParaRPr lang="en-US" b="0" dirty="0">
              <a:solidFill>
                <a:srgbClr val="FF0000"/>
              </a:solidFill>
            </a:endParaRPr>
          </a:p>
        </p:txBody>
      </p:sp>
      <p:grpSp>
        <p:nvGrpSpPr>
          <p:cNvPr id="10" name="Group 9"/>
          <p:cNvGrpSpPr/>
          <p:nvPr/>
        </p:nvGrpSpPr>
        <p:grpSpPr>
          <a:xfrm>
            <a:off x="403281" y="164517"/>
            <a:ext cx="2484637" cy="189008"/>
            <a:chOff x="403281" y="164517"/>
            <a:chExt cx="2484637" cy="189008"/>
          </a:xfrm>
        </p:grpSpPr>
        <p:sp>
          <p:nvSpPr>
            <p:cNvPr id="11" name="Text Box 75"/>
            <p:cNvSpPr txBox="1">
              <a:spLocks noChangeArrowheads="1"/>
            </p:cNvSpPr>
            <p:nvPr/>
          </p:nvSpPr>
          <p:spPr bwMode="gray">
            <a:xfrm>
              <a:off x="636148" y="166688"/>
              <a:ext cx="225177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Capital adequacy risk: All metrics</a:t>
              </a:r>
              <a:endParaRPr lang="en-US" sz="1200" dirty="0">
                <a:solidFill>
                  <a:schemeClr val="bg1">
                    <a:lumMod val="50000"/>
                  </a:schemeClr>
                </a:solidFill>
              </a:endParaRPr>
            </a:p>
          </p:txBody>
        </p:sp>
        <p:sp>
          <p:nvSpPr>
            <p:cNvPr id="12" name="Oval 1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3" name="Table 12"/>
          <p:cNvGraphicFramePr>
            <a:graphicFrameLocks noGrp="1"/>
          </p:cNvGraphicFramePr>
          <p:nvPr>
            <p:extLst>
              <p:ext uri="{D42A27DB-BD31-4B8C-83A1-F6EECF244321}">
                <p14:modId xmlns:p14="http://schemas.microsoft.com/office/powerpoint/2010/main" val="973861948"/>
              </p:ext>
            </p:extLst>
          </p:nvPr>
        </p:nvGraphicFramePr>
        <p:xfrm>
          <a:off x="401638" y="1420813"/>
          <a:ext cx="8821737" cy="3771900"/>
        </p:xfrm>
        <a:graphic>
          <a:graphicData uri="http://schemas.openxmlformats.org/drawingml/2006/table">
            <a:tbl>
              <a:tblPr firstRow="1" bandRow="1">
                <a:tableStyleId>{839DD9DD-9E6C-4910-8AC0-68ADFF6A6AFC}</a:tableStyleId>
              </a:tblPr>
              <a:tblGrid>
                <a:gridCol w="982369"/>
                <a:gridCol w="709733"/>
                <a:gridCol w="2181775"/>
                <a:gridCol w="591445"/>
                <a:gridCol w="1057841"/>
                <a:gridCol w="824644"/>
                <a:gridCol w="641014"/>
                <a:gridCol w="1008272"/>
                <a:gridCol w="824644"/>
              </a:tblGrid>
              <a:tr h="136476">
                <a:tc rowSpan="2">
                  <a:txBody>
                    <a:bodyPr/>
                    <a:lstStyle/>
                    <a:p>
                      <a:r>
                        <a:rPr lang="en-US" sz="1050" dirty="0" smtClean="0">
                          <a:solidFill>
                            <a:schemeClr val="accent1"/>
                          </a:solidFill>
                          <a:latin typeface="+mn-lt"/>
                        </a:rPr>
                        <a:t>Risk type</a:t>
                      </a:r>
                      <a:endParaRPr lang="en-US" sz="105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050" b="1" dirty="0" smtClean="0">
                          <a:solidFill>
                            <a:schemeClr val="accent1"/>
                          </a:solidFill>
                          <a:latin typeface="+mn-lt"/>
                        </a:rPr>
                        <a:t>Entity</a:t>
                      </a:r>
                      <a:endParaRPr lang="en-US" sz="105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050" dirty="0" smtClean="0">
                          <a:solidFill>
                            <a:schemeClr val="accent1"/>
                          </a:solidFill>
                          <a:latin typeface="+mn-lt"/>
                        </a:rPr>
                        <a:t>Metrics</a:t>
                      </a:r>
                      <a:r>
                        <a:rPr lang="en-US" sz="1050" baseline="30000" dirty="0" smtClean="0">
                          <a:solidFill>
                            <a:schemeClr val="accent1"/>
                          </a:solidFill>
                          <a:latin typeface="+mn-lt"/>
                        </a:rPr>
                        <a:t>1</a:t>
                      </a:r>
                      <a:endParaRPr lang="en-US" sz="105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dirty="0" smtClean="0">
                          <a:solidFill>
                            <a:schemeClr val="accent1"/>
                          </a:solidFill>
                          <a:latin typeface="+mn-lt"/>
                        </a:rPr>
                        <a:t>BHC Baseline scenario</a:t>
                      </a:r>
                      <a:endParaRPr lang="en-US" sz="1050" dirty="0">
                        <a:solidFill>
                          <a:schemeClr val="accent1"/>
                        </a:solidFill>
                        <a:latin typeface="+mn-lt"/>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050" dirty="0" smtClean="0">
                          <a:solidFill>
                            <a:schemeClr val="accent1"/>
                          </a:solidFill>
                          <a:latin typeface="+mn-lt"/>
                        </a:rPr>
                        <a:t>BHC Stress scenario</a:t>
                      </a:r>
                      <a:endParaRPr lang="en-US" sz="1050" dirty="0">
                        <a:solidFill>
                          <a:schemeClr val="accent1"/>
                        </a:solidFill>
                        <a:latin typeface="+mn-lt"/>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647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050" b="1" kern="1200" dirty="0" smtClean="0">
                          <a:solidFill>
                            <a:schemeClr val="tx1"/>
                          </a:solidFill>
                          <a:latin typeface="+mn-lt"/>
                          <a:ea typeface="+mn-ea"/>
                          <a:cs typeface="+mn-cs"/>
                        </a:rPr>
                        <a:t>Actual</a:t>
                      </a:r>
                      <a:endParaRPr lang="en-US" sz="1050" b="1" kern="1200" dirty="0">
                        <a:solidFill>
                          <a:schemeClr val="tx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050" b="1" kern="1200" dirty="0" smtClean="0">
                          <a:solidFill>
                            <a:schemeClr val="tx1"/>
                          </a:solidFill>
                          <a:latin typeface="+mn-lt"/>
                          <a:ea typeface="+mn-ea"/>
                          <a:cs typeface="+mn-cs"/>
                        </a:rPr>
                        <a:t>Amber trigger</a:t>
                      </a:r>
                      <a:endParaRPr lang="en-US" sz="1050" b="1" kern="1200" dirty="0">
                        <a:solidFill>
                          <a:schemeClr val="tx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050" b="1" kern="1200" dirty="0" smtClean="0">
                          <a:solidFill>
                            <a:schemeClr val="bg1"/>
                          </a:solidFill>
                          <a:latin typeface="+mn-lt"/>
                          <a:ea typeface="+mn-ea"/>
                          <a:cs typeface="+mn-cs"/>
                        </a:rPr>
                        <a:t>Red limit</a:t>
                      </a:r>
                      <a:endParaRPr lang="en-US" sz="1050" b="1" kern="1200" dirty="0">
                        <a:solidFill>
                          <a:schemeClr val="bg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050" b="1" kern="1200" dirty="0" smtClean="0">
                          <a:solidFill>
                            <a:schemeClr val="tx1"/>
                          </a:solidFill>
                          <a:latin typeface="+mn-lt"/>
                          <a:ea typeface="+mn-ea"/>
                          <a:cs typeface="+mn-cs"/>
                        </a:rPr>
                        <a:t>Actual</a:t>
                      </a:r>
                      <a:endParaRPr lang="en-US" sz="1050" b="1" kern="1200" dirty="0">
                        <a:solidFill>
                          <a:schemeClr val="tx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050" b="1" kern="1200" dirty="0" smtClean="0">
                          <a:solidFill>
                            <a:schemeClr val="tx1"/>
                          </a:solidFill>
                          <a:latin typeface="+mn-lt"/>
                          <a:ea typeface="+mn-ea"/>
                          <a:cs typeface="+mn-cs"/>
                        </a:rPr>
                        <a:t>Amber trigger</a:t>
                      </a:r>
                      <a:endParaRPr lang="en-US" sz="1050" b="1" kern="1200" dirty="0">
                        <a:solidFill>
                          <a:schemeClr val="tx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050" b="1" kern="1200" dirty="0" smtClean="0">
                          <a:solidFill>
                            <a:schemeClr val="bg1"/>
                          </a:solidFill>
                          <a:latin typeface="+mn-lt"/>
                          <a:ea typeface="+mn-ea"/>
                          <a:cs typeface="+mn-cs"/>
                        </a:rPr>
                        <a:t>Red limit</a:t>
                      </a:r>
                      <a:endParaRPr lang="en-US" sz="1050" b="1" kern="1200" dirty="0">
                        <a:solidFill>
                          <a:schemeClr val="bg1"/>
                        </a:solidFill>
                        <a:latin typeface="+mn-lt"/>
                        <a:ea typeface="+mn-ea"/>
                        <a:cs typeface="+mn-cs"/>
                      </a:endParaRPr>
                    </a:p>
                  </a:txBody>
                  <a:tcPr marL="45720" marR="45720">
                    <a:lnT w="952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172703">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Capital</a:t>
                      </a:r>
                      <a:r>
                        <a:rPr lang="en-US" sz="1050" b="1" baseline="0" dirty="0" smtClean="0">
                          <a:solidFill>
                            <a:schemeClr val="tx1"/>
                          </a:solidFill>
                        </a:rPr>
                        <a:t> adequacy</a:t>
                      </a:r>
                      <a:r>
                        <a:rPr lang="en-US" sz="1050" b="1" baseline="30000" dirty="0" smtClean="0">
                          <a:solidFill>
                            <a:schemeClr val="tx1"/>
                          </a:solidFill>
                        </a:rPr>
                        <a:t>1</a:t>
                      </a:r>
                      <a:endParaRPr lang="en-US" sz="105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i="0" kern="1200" dirty="0" smtClean="0">
                          <a:solidFill>
                            <a:schemeClr val="tx1"/>
                          </a:solidFill>
                          <a:latin typeface="+mn-lt"/>
                          <a:ea typeface="+mn-ea"/>
                          <a:cs typeface="+mn-cs"/>
                        </a:rPr>
                        <a:t>* </a:t>
                      </a:r>
                      <a:r>
                        <a:rPr lang="en-US" sz="1050" dirty="0" smtClean="0"/>
                        <a:t>Common Equity Tier 1 </a:t>
                      </a:r>
                      <a:r>
                        <a:rPr lang="en-US" sz="1050" b="0" baseline="0" dirty="0" smtClean="0">
                          <a:solidFill>
                            <a:schemeClr val="tx1"/>
                          </a:solidFill>
                          <a:latin typeface="+mn-lt"/>
                        </a:rPr>
                        <a:t>Ratio</a:t>
                      </a:r>
                      <a:endParaRPr lang="en-US" sz="105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11.4%</a:t>
                      </a:r>
                      <a:endParaRPr lang="en-US" sz="105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6.50%</a:t>
                      </a:r>
                      <a:endParaRPr lang="en-US" sz="105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latin typeface="+mn-lt"/>
                        </a:rPr>
                        <a:t>Tier</a:t>
                      </a:r>
                      <a:r>
                        <a:rPr lang="en-US" sz="1050" b="0" baseline="0" dirty="0" smtClean="0">
                          <a:latin typeface="+mn-lt"/>
                        </a:rPr>
                        <a:t> 1 Risk-based Capital </a:t>
                      </a:r>
                      <a:r>
                        <a:rPr lang="en-US" sz="1050" b="0" baseline="0" dirty="0" smtClean="0">
                          <a:solidFill>
                            <a:schemeClr val="tx1"/>
                          </a:solidFill>
                          <a:latin typeface="+mn-lt"/>
                        </a:rPr>
                        <a:t>Ratio</a:t>
                      </a:r>
                      <a:endParaRPr lang="en-US" sz="105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b="1" dirty="0" smtClean="0">
                          <a:solidFill>
                            <a:srgbClr val="FFC000"/>
                          </a:solidFill>
                          <a:latin typeface="+mn-lt"/>
                        </a:rPr>
                        <a:t>12.4%</a:t>
                      </a:r>
                      <a:endParaRPr lang="en-US" sz="1050" b="1" dirty="0">
                        <a:solidFill>
                          <a:srgbClr val="FFC000"/>
                        </a:solidFill>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8.00%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Total Capital</a:t>
                      </a:r>
                      <a:r>
                        <a:rPr lang="en-US" sz="1050" b="0" baseline="0" dirty="0" smtClean="0"/>
                        <a:t>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14.7%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10.00%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i="0" kern="1200" dirty="0" smtClean="0">
                          <a:solidFill>
                            <a:schemeClr val="tx1"/>
                          </a:solidFill>
                          <a:latin typeface="+mn-lt"/>
                          <a:ea typeface="+mn-ea"/>
                          <a:cs typeface="+mn-cs"/>
                        </a:rPr>
                        <a:t>* </a:t>
                      </a:r>
                      <a:r>
                        <a:rPr lang="en-US" sz="1050" b="0" dirty="0" smtClean="0"/>
                        <a:t>Tier</a:t>
                      </a:r>
                      <a:r>
                        <a:rPr lang="en-US" sz="1050" b="0" baseline="0" dirty="0" smtClean="0"/>
                        <a:t> 1 Leverage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5.00%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Tangible</a:t>
                      </a:r>
                      <a:r>
                        <a:rPr lang="en-US" sz="1050" b="0" baseline="0" dirty="0" smtClean="0"/>
                        <a:t> Common Equity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11.4%</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6.25%</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i="0" kern="1200" dirty="0" smtClean="0">
                          <a:solidFill>
                            <a:schemeClr val="tx1"/>
                          </a:solidFill>
                          <a:latin typeface="+mn-lt"/>
                          <a:ea typeface="+mn-ea"/>
                          <a:cs typeface="+mn-cs"/>
                        </a:rPr>
                        <a:t>* </a:t>
                      </a:r>
                      <a:r>
                        <a:rPr lang="en-US" sz="1050" dirty="0" smtClean="0"/>
                        <a:t>Common Equity Tier 1 </a:t>
                      </a:r>
                      <a:r>
                        <a:rPr lang="en-US" sz="1050" b="0" baseline="0" dirty="0" smtClean="0">
                          <a:solidFill>
                            <a:schemeClr val="tx1"/>
                          </a:solidFill>
                          <a:latin typeface="+mn-lt"/>
                        </a:rPr>
                        <a:t>Ratio</a:t>
                      </a:r>
                      <a:endParaRPr lang="en-US" sz="105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12.7%</a:t>
                      </a:r>
                      <a:endParaRPr lang="en-US" sz="105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6.50%</a:t>
                      </a:r>
                      <a:endParaRPr lang="en-US" sz="105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latin typeface="+mn-lt"/>
                        </a:rPr>
                        <a:t>Tier</a:t>
                      </a:r>
                      <a:r>
                        <a:rPr lang="en-US" sz="1050" b="0" baseline="0" dirty="0" smtClean="0">
                          <a:latin typeface="+mn-lt"/>
                        </a:rPr>
                        <a:t> 1 Risk-based Capital </a:t>
                      </a:r>
                      <a:r>
                        <a:rPr lang="en-US" sz="1050" b="0" baseline="0" dirty="0" smtClean="0">
                          <a:solidFill>
                            <a:schemeClr val="tx1"/>
                          </a:solidFill>
                          <a:latin typeface="+mn-lt"/>
                        </a:rPr>
                        <a:t>Ratio</a:t>
                      </a:r>
                      <a:endParaRPr lang="en-US" sz="105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12.7%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12.50%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12.25%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8.00%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Total Capital</a:t>
                      </a:r>
                      <a:r>
                        <a:rPr lang="en-US" sz="1050" b="0" baseline="0" dirty="0" smtClean="0"/>
                        <a:t>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14.5%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14.30%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14.05%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10.00%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i="0" kern="1200" dirty="0" smtClean="0">
                          <a:solidFill>
                            <a:schemeClr val="tx1"/>
                          </a:solidFill>
                          <a:latin typeface="+mn-lt"/>
                          <a:ea typeface="+mn-ea"/>
                          <a:cs typeface="+mn-cs"/>
                        </a:rPr>
                        <a:t>* </a:t>
                      </a:r>
                      <a:r>
                        <a:rPr lang="en-US" sz="1050" b="0" dirty="0" smtClean="0"/>
                        <a:t>Tier</a:t>
                      </a:r>
                      <a:r>
                        <a:rPr lang="en-US" sz="1050" b="0" baseline="0" dirty="0" smtClean="0"/>
                        <a:t> 1 Leverage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11.7%</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9.95%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9.70%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5.00%</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Tangible</a:t>
                      </a:r>
                      <a:r>
                        <a:rPr lang="en-US" sz="1050" b="0" baseline="0" dirty="0" smtClean="0"/>
                        <a:t> Common Equity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9.90%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9.65%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b="0" i="0" kern="1200" dirty="0" smtClean="0">
                          <a:solidFill>
                            <a:schemeClr val="tx1"/>
                          </a:solidFill>
                          <a:latin typeface="+mn-lt"/>
                          <a:ea typeface="+mn-ea"/>
                          <a:cs typeface="+mn-cs"/>
                        </a:rPr>
                        <a:t>* </a:t>
                      </a:r>
                      <a:r>
                        <a:rPr lang="en-US" sz="1050" dirty="0" smtClean="0"/>
                        <a:t>Common Equity Tier 1 </a:t>
                      </a:r>
                      <a:r>
                        <a:rPr lang="en-US" sz="1050" b="0" baseline="0" dirty="0" smtClean="0">
                          <a:solidFill>
                            <a:schemeClr val="tx1"/>
                          </a:solidFill>
                          <a:latin typeface="+mn-lt"/>
                        </a:rPr>
                        <a:t>Ratio</a:t>
                      </a:r>
                      <a:endParaRPr lang="en-US" sz="105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10.00%</a:t>
                      </a:r>
                      <a:r>
                        <a:rPr lang="en-US" sz="1050" baseline="30000" dirty="0" smtClean="0">
                          <a:latin typeface="+mn-lt"/>
                        </a:rPr>
                        <a:t>2</a:t>
                      </a:r>
                      <a:endParaRPr lang="en-US" sz="105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8.75%</a:t>
                      </a:r>
                      <a:endParaRPr lang="en-US" sz="105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5.25%</a:t>
                      </a:r>
                      <a:endParaRPr lang="en-US" sz="105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864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latin typeface="+mn-lt"/>
                        </a:rPr>
                        <a:t>Tier</a:t>
                      </a:r>
                      <a:r>
                        <a:rPr lang="en-US" sz="1050" b="0" baseline="0" dirty="0" smtClean="0">
                          <a:latin typeface="+mn-lt"/>
                        </a:rPr>
                        <a:t> 1 Risk-based Capital </a:t>
                      </a:r>
                      <a:r>
                        <a:rPr lang="en-US" sz="1050" b="0" baseline="0" dirty="0" smtClean="0">
                          <a:solidFill>
                            <a:schemeClr val="tx1"/>
                          </a:solidFill>
                          <a:latin typeface="+mn-lt"/>
                        </a:rPr>
                        <a:t>Ratio</a:t>
                      </a:r>
                      <a:endParaRPr lang="en-US" sz="105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11.6%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10.00%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8.75%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5.25%</a:t>
                      </a:r>
                      <a:endParaRPr lang="en-US" sz="105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Tangible</a:t>
                      </a:r>
                      <a:r>
                        <a:rPr lang="en-US" sz="1050" b="0" baseline="0" dirty="0" smtClean="0"/>
                        <a:t> Common Equity </a:t>
                      </a:r>
                      <a:r>
                        <a:rPr lang="en-US" sz="1050" b="0" baseline="0" dirty="0" smtClean="0">
                          <a:solidFill>
                            <a:schemeClr val="tx1"/>
                          </a:solidFill>
                          <a:latin typeface="+mn-lt"/>
                        </a:rPr>
                        <a:t>Ratio</a:t>
                      </a:r>
                      <a:endParaRPr lang="en-US" sz="105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12.2%</a:t>
                      </a: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10.50%</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9.25%</a:t>
                      </a:r>
                      <a:endParaRPr lang="en-US" sz="105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rgbClr val="FFC000"/>
                          </a:solidFill>
                          <a:latin typeface="+mn-lt"/>
                          <a:ea typeface="+mn-ea"/>
                          <a:cs typeface="+mn-cs"/>
                        </a:rPr>
                        <a:t>6.0%</a:t>
                      </a:r>
                      <a:endParaRPr lang="en-US" sz="105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6.75%</a:t>
                      </a:r>
                      <a:endParaRPr lang="en-US" sz="105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050" b="0" i="0" kern="1200" dirty="0" smtClean="0">
                          <a:solidFill>
                            <a:schemeClr val="tx1"/>
                          </a:solidFill>
                          <a:latin typeface="+mn-lt"/>
                          <a:ea typeface="+mn-ea"/>
                          <a:cs typeface="+mn-cs"/>
                        </a:rPr>
                        <a:t>5.75%</a:t>
                      </a:r>
                      <a:endParaRPr lang="en-US" sz="105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4" name="Rectangular Callout 13"/>
          <p:cNvSpPr/>
          <p:nvPr/>
        </p:nvSpPr>
        <p:spPr bwMode="auto">
          <a:xfrm>
            <a:off x="5542877" y="5276601"/>
            <a:ext cx="1220525" cy="613953"/>
          </a:xfrm>
          <a:prstGeom prst="wedgeRectCallout">
            <a:avLst>
              <a:gd name="adj1" fmla="val 5572"/>
              <a:gd name="adj2" fmla="val -7770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dirty="0" smtClean="0"/>
              <a:t>Set at internal business-as usual minimum</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5" name="Rectangular Callout 14"/>
          <p:cNvSpPr/>
          <p:nvPr/>
        </p:nvSpPr>
        <p:spPr bwMode="auto">
          <a:xfrm>
            <a:off x="4055154" y="5276601"/>
            <a:ext cx="1424794" cy="613953"/>
          </a:xfrm>
          <a:prstGeom prst="wedgeRectCallout">
            <a:avLst>
              <a:gd name="adj1" fmla="val 38576"/>
              <a:gd name="adj2" fmla="val -77404"/>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lvl="1" algn="l">
              <a:lnSpc>
                <a:spcPct val="100000"/>
              </a:lnSpc>
            </a:pPr>
            <a:r>
              <a:rPr lang="en-US" dirty="0" smtClean="0"/>
              <a:t>Set at capital policy’s “use for capital expectations”</a:t>
            </a:r>
            <a:endParaRPr lang="en-US" dirty="0"/>
          </a:p>
        </p:txBody>
      </p:sp>
      <p:sp>
        <p:nvSpPr>
          <p:cNvPr id="16" name="Rectangular Callout 15"/>
          <p:cNvSpPr/>
          <p:nvPr/>
        </p:nvSpPr>
        <p:spPr bwMode="auto">
          <a:xfrm>
            <a:off x="7986251" y="5276602"/>
            <a:ext cx="1237124" cy="613952"/>
          </a:xfrm>
          <a:prstGeom prst="wedgeRectCallout">
            <a:avLst>
              <a:gd name="adj1" fmla="val 3464"/>
              <a:gd name="adj2" fmla="val -75092"/>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dirty="0" smtClean="0"/>
              <a:t>Set at the “well capitalized” </a:t>
            </a:r>
            <a:br>
              <a:rPr lang="en-US" dirty="0" smtClean="0"/>
            </a:br>
            <a:r>
              <a:rPr lang="en-US" dirty="0" smtClean="0"/>
              <a:t>PCA level</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1" name="Rectangular Callout 20"/>
          <p:cNvSpPr/>
          <p:nvPr/>
        </p:nvSpPr>
        <p:spPr bwMode="auto">
          <a:xfrm>
            <a:off x="6805898" y="5276601"/>
            <a:ext cx="1134313" cy="613953"/>
          </a:xfrm>
          <a:prstGeom prst="wedgeRectCallout">
            <a:avLst>
              <a:gd name="adj1" fmla="val 34094"/>
              <a:gd name="adj2" fmla="val -77405"/>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dirty="0" smtClean="0"/>
              <a:t>Set at internal post-stress minimum</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2" name="TextBox 21"/>
          <p:cNvSpPr txBox="1"/>
          <p:nvPr/>
        </p:nvSpPr>
        <p:spPr>
          <a:xfrm>
            <a:off x="401638" y="5276601"/>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24" name="Footnote"/>
          <p:cNvSpPr/>
          <p:nvPr/>
        </p:nvSpPr>
        <p:spPr bwMode="auto">
          <a:xfrm>
            <a:off x="413634" y="6275073"/>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lvl="1" indent="-119063" algn="l">
              <a:lnSpc>
                <a:spcPct val="100000"/>
              </a:lnSpc>
            </a:pPr>
            <a:r>
              <a:rPr lang="en-US" sz="800" dirty="0">
                <a:solidFill>
                  <a:schemeClr val="bg1"/>
                </a:solidFill>
              </a:rPr>
              <a:t>Note: all actuals for capital adequacy are </a:t>
            </a:r>
            <a:r>
              <a:rPr lang="en-US" sz="800" dirty="0">
                <a:solidFill>
                  <a:schemeClr val="bg1"/>
                </a:solidFill>
                <a:latin typeface="Arial"/>
                <a:sym typeface="Arial"/>
              </a:rPr>
              <a:t>CCAR 2015 projected minimum over 9Q </a:t>
            </a:r>
            <a:endParaRPr lang="en-US" sz="800" dirty="0" smtClean="0">
              <a:solidFill>
                <a:schemeClr val="bg1"/>
              </a:solidFill>
              <a:latin typeface="Arial"/>
              <a:sym typeface="Arial"/>
            </a:endParaRPr>
          </a:p>
          <a:p>
            <a:pPr marL="119063" lvl="1" indent="-119063"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r>
              <a:rPr lang="en-US" sz="800" dirty="0" smtClean="0">
                <a:solidFill>
                  <a:schemeClr val="bg1"/>
                </a:solidFill>
                <a:latin typeface="Arial"/>
                <a:sym typeface="Arial"/>
              </a:rPr>
              <a:t>Will </a:t>
            </a:r>
            <a:r>
              <a:rPr lang="en-US" sz="800" dirty="0">
                <a:solidFill>
                  <a:schemeClr val="bg1"/>
                </a:solidFill>
                <a:latin typeface="Arial"/>
                <a:sym typeface="Arial"/>
              </a:rPr>
              <a:t>require reporting of fully loaded ratios to Spain</a:t>
            </a:r>
            <a:endParaRPr lang="en-US" sz="800" dirty="0" smtClean="0">
              <a:solidFill>
                <a:schemeClr val="bg1"/>
              </a:solidFill>
              <a:latin typeface="Arial"/>
              <a:sym typeface="Arial"/>
            </a:endParaRPr>
          </a:p>
          <a:p>
            <a:pPr marL="119063" lvl="1" indent="-119063" algn="l">
              <a:lnSpc>
                <a:spcPct val="100000"/>
              </a:lnSpc>
              <a:buFont typeface="+mj-lt"/>
              <a:buAutoNum type="arabicPeriod"/>
            </a:pPr>
            <a:r>
              <a:rPr lang="en-US" sz="800" dirty="0">
                <a:solidFill>
                  <a:schemeClr val="bg1"/>
                </a:solidFill>
                <a:latin typeface="Arial"/>
                <a:sym typeface="Arial"/>
              </a:rPr>
              <a:t>Change 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
        <p:nvSpPr>
          <p:cNvPr id="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19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60866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Credit risk</a:t>
            </a:r>
          </a:p>
        </p:txBody>
      </p:sp>
      <p:sp>
        <p:nvSpPr>
          <p:cNvPr id="3" name="Text Placeholder 2"/>
          <p:cNvSpPr>
            <a:spLocks noGrp="1"/>
          </p:cNvSpPr>
          <p:nvPr>
            <p:ph type="body" idx="1"/>
          </p:nvPr>
        </p:nvSpPr>
        <p:spPr/>
        <p:txBody>
          <a:bodyPr/>
          <a:lstStyle/>
          <a:p>
            <a:r>
              <a:rPr lang="en-GB" dirty="0" smtClean="0"/>
              <a:t>2</a:t>
            </a:r>
            <a:endParaRPr lang="en-GB" dirty="0"/>
          </a:p>
        </p:txBody>
      </p:sp>
    </p:spTree>
    <p:extLst>
      <p:ext uri="{BB962C8B-B14F-4D97-AF65-F5344CB8AC3E}">
        <p14:creationId xmlns:p14="http://schemas.microsoft.com/office/powerpoint/2010/main" val="3137266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03391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682"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credit risk metrics (1/2)</a:t>
            </a:r>
            <a:endParaRPr lang="en-US" b="0" dirty="0"/>
          </a:p>
        </p:txBody>
      </p:sp>
      <p:grpSp>
        <p:nvGrpSpPr>
          <p:cNvPr id="11" name="Group 10"/>
          <p:cNvGrpSpPr/>
          <p:nvPr/>
        </p:nvGrpSpPr>
        <p:grpSpPr>
          <a:xfrm>
            <a:off x="403281" y="95996"/>
            <a:ext cx="1710387" cy="189008"/>
            <a:chOff x="403281" y="164517"/>
            <a:chExt cx="1710387" cy="189008"/>
          </a:xfrm>
        </p:grpSpPr>
        <p:sp>
          <p:nvSpPr>
            <p:cNvPr id="12"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8" name="Content Placeholder 12"/>
          <p:cNvGraphicFramePr>
            <a:graphicFrameLocks/>
          </p:cNvGraphicFramePr>
          <p:nvPr>
            <p:extLst>
              <p:ext uri="{D42A27DB-BD31-4B8C-83A1-F6EECF244321}">
                <p14:modId xmlns:p14="http://schemas.microsoft.com/office/powerpoint/2010/main" val="1598999725"/>
              </p:ext>
            </p:extLst>
          </p:nvPr>
        </p:nvGraphicFramePr>
        <p:xfrm>
          <a:off x="400877" y="1420813"/>
          <a:ext cx="8822498" cy="4273019"/>
        </p:xfrm>
        <a:graphic>
          <a:graphicData uri="http://schemas.openxmlformats.org/drawingml/2006/table">
            <a:tbl>
              <a:tblPr firstRow="1" bandRow="1">
                <a:tableStyleId>{839DD9DD-9E6C-4910-8AC0-68ADFF6A6AFC}</a:tableStyleId>
              </a:tblPr>
              <a:tblGrid>
                <a:gridCol w="2835619"/>
                <a:gridCol w="1766735"/>
                <a:gridCol w="4220144"/>
              </a:tblGrid>
              <a:tr h="249659">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43650">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CCAR loss</a:t>
                      </a:r>
                      <a:r>
                        <a:rPr lang="en-US" sz="1000" i="0" kern="1200" baseline="0" dirty="0" smtClean="0">
                          <a:solidFill>
                            <a:schemeClr val="tx1"/>
                          </a:solidFill>
                          <a:latin typeface="+mn-lt"/>
                          <a:ea typeface="+mn-ea"/>
                          <a:cs typeface="+mn-cs"/>
                        </a:rPr>
                        <a:t> budget</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a:t>
                      </a:r>
                      <a:r>
                        <a:rPr lang="en-US" sz="1000" i="0" kern="1200" baseline="0" dirty="0" smtClean="0">
                          <a:solidFill>
                            <a:schemeClr val="tx1"/>
                          </a:solidFill>
                          <a:latin typeface="+mn-lt"/>
                          <a:ea typeface="+mn-ea"/>
                          <a:cs typeface="+mn-cs"/>
                        </a:rPr>
                        <a:t> Auto</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 Unsecured</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Retail</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Wholesale</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GBM</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dirty="0" smtClean="0"/>
                        <a:t>The</a:t>
                      </a:r>
                      <a:r>
                        <a:rPr lang="en-US" sz="1000" baseline="0" dirty="0" smtClean="0"/>
                        <a:t> 2015 RAS is tied to the objective of quantitatively passing CCAR; CCAR loss budgets, by portfolio, allow the entities’ Boards to compare projected losses under stress against the maximum losses the bank can afford to lose </a:t>
                      </a:r>
                      <a:r>
                        <a:rPr lang="en-US" sz="1000" kern="1200" dirty="0" smtClean="0">
                          <a:solidFill>
                            <a:schemeClr val="tx1"/>
                          </a:solidFill>
                          <a:effectLst/>
                          <a:latin typeface="+mn-lt"/>
                          <a:ea typeface="+mn-ea"/>
                          <a:cs typeface="+mn-cs"/>
                        </a:rPr>
                        <a:t>in the US regulatory context</a:t>
                      </a:r>
                      <a:r>
                        <a:rPr lang="en-US" sz="1000" kern="1200" baseline="0" dirty="0" smtClean="0">
                          <a:solidFill>
                            <a:schemeClr val="tx1"/>
                          </a:solidFill>
                          <a:effectLst/>
                          <a:latin typeface="+mn-lt"/>
                          <a:ea typeface="+mn-ea"/>
                          <a:cs typeface="+mn-cs"/>
                        </a:rPr>
                        <a:t> </a:t>
                      </a:r>
                      <a:r>
                        <a:rPr lang="en-US" sz="1000" baseline="0" dirty="0" smtClean="0"/>
                        <a:t>(and still pass CCAR)</a:t>
                      </a:r>
                      <a:endParaRPr lang="en-US" sz="1000" i="0" kern="1200" dirty="0" smtClean="0">
                        <a:solidFill>
                          <a:schemeClr val="tx1"/>
                        </a:solidFill>
                        <a:latin typeface="+mn-lt"/>
                        <a:ea typeface="+mn-ea"/>
                        <a:cs typeface="+mn-cs"/>
                      </a:endParaRP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must not suffer more losses than would cause it to drop below their internal capital ratio minima in a stressed scenario</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can use the distribution of losses across credit portfolios based on CCAR 2015 under the BHC Stress scenario to create a loss budget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96692">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Net charge-off</a:t>
                      </a:r>
                      <a:r>
                        <a:rPr lang="en-US" sz="1000" i="0" kern="1200" baseline="0" dirty="0" smtClean="0">
                          <a:solidFill>
                            <a:schemeClr val="tx1"/>
                          </a:solidFill>
                          <a:latin typeface="+mn-lt"/>
                          <a:ea typeface="+mn-ea"/>
                          <a:cs typeface="+mn-cs"/>
                          <a:sym typeface="Wingdings"/>
                        </a:rPr>
                        <a:t> rate</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 Auto</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 Unsecured</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a:t>
                      </a:r>
                      <a:r>
                        <a:rPr lang="en-US" sz="1000" i="0" kern="1200" baseline="0" dirty="0" smtClean="0">
                          <a:solidFill>
                            <a:schemeClr val="tx1"/>
                          </a:solidFill>
                          <a:latin typeface="+mn-lt"/>
                          <a:ea typeface="+mn-ea"/>
                          <a:cs typeface="+mn-cs"/>
                        </a:rPr>
                        <a:t> Retail</a:t>
                      </a:r>
                      <a:endParaRPr lang="en-US" sz="1000" i="0" kern="1200" dirty="0" smtClean="0">
                        <a:solidFill>
                          <a:schemeClr val="tx1"/>
                        </a:solidFill>
                        <a:latin typeface="+mn-lt"/>
                        <a:ea typeface="+mn-ea"/>
                        <a:cs typeface="+mn-cs"/>
                      </a:endParaRP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SBB,</a:t>
                      </a:r>
                      <a:r>
                        <a:rPr lang="en-US" sz="1000" i="0" kern="1200" baseline="0" dirty="0" smtClean="0">
                          <a:solidFill>
                            <a:schemeClr val="tx1"/>
                          </a:solidFill>
                          <a:latin typeface="+mn-lt"/>
                          <a:ea typeface="+mn-ea"/>
                          <a:cs typeface="+mn-cs"/>
                        </a:rPr>
                        <a:t> BB, and Auto</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C&amp;I</a:t>
                      </a:r>
                      <a:r>
                        <a:rPr lang="en-US" sz="1000" i="0" kern="1200" baseline="0" dirty="0" smtClean="0">
                          <a:solidFill>
                            <a:schemeClr val="tx1"/>
                          </a:solidFill>
                          <a:latin typeface="+mn-lt"/>
                          <a:ea typeface="+mn-ea"/>
                          <a:cs typeface="+mn-cs"/>
                        </a:rPr>
                        <a:t> </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CRE</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GBM</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As the projected losses in the BHC Stress scenario are only calculated annually, SHUSA will want a business-as-usual metric to monitor more frequently</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serve as early warning indicators of exceeding the CCAR loss budget</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Net charge-off rates provide management with a “snapshot” view of losses in a given period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5678">
                <a:tc>
                  <a:txBody>
                    <a:bodyPr/>
                    <a:lstStyle/>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sym typeface="Wingdings"/>
                        </a:rPr>
                        <a:t>60/61+ days past due</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 Auto</a:t>
                      </a:r>
                    </a:p>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a:t>
                      </a:r>
                      <a:r>
                        <a:rPr lang="en-US" sz="1000" i="0" kern="1200" baseline="0" dirty="0" smtClean="0">
                          <a:solidFill>
                            <a:schemeClr val="tx1"/>
                          </a:solidFill>
                          <a:latin typeface="+mn-lt"/>
                          <a:ea typeface="+mn-ea"/>
                          <a:cs typeface="+mn-cs"/>
                          <a:sym typeface="Wingdings"/>
                        </a:rPr>
                        <a:t> Unsecured</a:t>
                      </a:r>
                    </a:p>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sym typeface="Wingdings"/>
                        </a:rPr>
                        <a:t>SBNA Retail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Delinquencies are </a:t>
                      </a:r>
                      <a:r>
                        <a:rPr lang="en-US" sz="1000" i="0" kern="1200" dirty="0" smtClean="0">
                          <a:solidFill>
                            <a:schemeClr val="tx1"/>
                          </a:solidFill>
                          <a:latin typeface="+mn-lt"/>
                          <a:ea typeface="+mn-ea"/>
                          <a:cs typeface="+mn-cs"/>
                        </a:rPr>
                        <a:t>a pre-default</a:t>
                      </a:r>
                      <a:r>
                        <a:rPr lang="en-US" sz="1000" i="0" kern="1200" baseline="0" dirty="0" smtClean="0">
                          <a:solidFill>
                            <a:schemeClr val="tx1"/>
                          </a:solidFill>
                          <a:latin typeface="+mn-lt"/>
                          <a:ea typeface="+mn-ea"/>
                          <a:cs typeface="+mn-cs"/>
                        </a:rPr>
                        <a:t> measure that</a:t>
                      </a:r>
                      <a:r>
                        <a:rPr lang="en-US" sz="1000" i="0" kern="1200" dirty="0" smtClean="0">
                          <a:solidFill>
                            <a:schemeClr val="tx1"/>
                          </a:solidFill>
                          <a:latin typeface="+mn-lt"/>
                          <a:ea typeface="+mn-ea"/>
                          <a:cs typeface="+mn-cs"/>
                        </a:rPr>
                        <a:t> can serve as an early</a:t>
                      </a:r>
                      <a:r>
                        <a:rPr lang="en-US" sz="1000" i="0" kern="1200" baseline="0" dirty="0" smtClean="0">
                          <a:solidFill>
                            <a:schemeClr val="tx1"/>
                          </a:solidFill>
                          <a:latin typeface="+mn-lt"/>
                          <a:ea typeface="+mn-ea"/>
                          <a:cs typeface="+mn-cs"/>
                        </a:rPr>
                        <a:t> warning indicator of the deterioration of SHUSA’s retail portfolios</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 60/61+ days past due are appropriate (vs. 30 or 90 DPD) because:</a:t>
                      </a:r>
                    </a:p>
                    <a:p>
                      <a:pPr marL="233363" marR="0" lvl="2" indent="-112713"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A significant portion of % 30+ DPD captures loans that will recover between 30-60 DPD </a:t>
                      </a:r>
                    </a:p>
                    <a:p>
                      <a:pPr marL="233363" marR="0" lvl="2" indent="-112713"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 90+ DPD is likely too late (for SCUSA) due to their aggressive collections policy </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tracks delinquencies at 60+ days; SCUSA tracks delinquency at </a:t>
                      </a:r>
                      <a:br>
                        <a:rPr lang="en-US" sz="1000" i="0" kern="1200" baseline="0" dirty="0" smtClean="0">
                          <a:solidFill>
                            <a:schemeClr val="tx1"/>
                          </a:solidFill>
                          <a:latin typeface="+mn-lt"/>
                          <a:ea typeface="+mn-ea"/>
                          <a:cs typeface="+mn-cs"/>
                        </a:rPr>
                      </a:br>
                      <a:r>
                        <a:rPr lang="en-US" sz="1000" i="0" kern="1200" baseline="0" dirty="0" smtClean="0">
                          <a:solidFill>
                            <a:schemeClr val="tx1"/>
                          </a:solidFill>
                          <a:latin typeface="+mn-lt"/>
                          <a:ea typeface="+mn-ea"/>
                          <a:cs typeface="+mn-cs"/>
                        </a:rPr>
                        <a:t>61+ days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269277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16948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151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credit risk metrics (2/2)</a:t>
            </a:r>
            <a:endParaRPr lang="en-US" b="0" dirty="0"/>
          </a:p>
        </p:txBody>
      </p:sp>
      <p:grpSp>
        <p:nvGrpSpPr>
          <p:cNvPr id="11" name="Group 10"/>
          <p:cNvGrpSpPr/>
          <p:nvPr/>
        </p:nvGrpSpPr>
        <p:grpSpPr>
          <a:xfrm>
            <a:off x="403281" y="95996"/>
            <a:ext cx="1710387" cy="189008"/>
            <a:chOff x="403281" y="164517"/>
            <a:chExt cx="1710387" cy="189008"/>
          </a:xfrm>
        </p:grpSpPr>
        <p:sp>
          <p:nvSpPr>
            <p:cNvPr id="12"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8" name="Content Placeholder 12"/>
          <p:cNvGraphicFramePr>
            <a:graphicFrameLocks/>
          </p:cNvGraphicFramePr>
          <p:nvPr>
            <p:extLst>
              <p:ext uri="{D42A27DB-BD31-4B8C-83A1-F6EECF244321}">
                <p14:modId xmlns:p14="http://schemas.microsoft.com/office/powerpoint/2010/main" val="96543899"/>
              </p:ext>
            </p:extLst>
          </p:nvPr>
        </p:nvGraphicFramePr>
        <p:xfrm>
          <a:off x="400877" y="1420813"/>
          <a:ext cx="8822498" cy="3663419"/>
        </p:xfrm>
        <a:graphic>
          <a:graphicData uri="http://schemas.openxmlformats.org/drawingml/2006/table">
            <a:tbl>
              <a:tblPr firstRow="1" bandRow="1">
                <a:tableStyleId>{839DD9DD-9E6C-4910-8AC0-68ADFF6A6AFC}</a:tableStyleId>
              </a:tblPr>
              <a:tblGrid>
                <a:gridCol w="2835619"/>
                <a:gridCol w="1766735"/>
                <a:gridCol w="4220144"/>
              </a:tblGrid>
              <a:tr h="249659">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43650">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Industry</a:t>
                      </a:r>
                      <a:r>
                        <a:rPr lang="en-US" sz="1000" i="0" kern="1200" baseline="0" dirty="0" smtClean="0">
                          <a:solidFill>
                            <a:schemeClr val="tx1"/>
                          </a:solidFill>
                          <a:latin typeface="+mn-lt"/>
                          <a:ea typeface="+mn-ea"/>
                          <a:cs typeface="+mn-cs"/>
                        </a:rPr>
                        <a:t> exposure (by OCC group)</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C&amp;I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a:t>
                      </a:r>
                      <a:r>
                        <a:rPr lang="en-US" sz="1000" i="0" kern="1200" baseline="0" dirty="0" smtClean="0">
                          <a:solidFill>
                            <a:schemeClr val="tx1"/>
                          </a:solidFill>
                          <a:latin typeface="+mn-lt"/>
                          <a:ea typeface="+mn-ea"/>
                          <a:cs typeface="+mn-cs"/>
                        </a:rPr>
                        <a:t> metric is cascaded from Santander Group</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Limits on industry size ensure that the credit portfolio is </a:t>
                      </a:r>
                      <a:br>
                        <a:rPr lang="en-US" sz="1000" i="0" kern="1200" baseline="0" dirty="0" smtClean="0">
                          <a:solidFill>
                            <a:schemeClr val="tx1"/>
                          </a:solidFill>
                          <a:latin typeface="+mn-lt"/>
                          <a:ea typeface="+mn-ea"/>
                          <a:cs typeface="+mn-cs"/>
                        </a:rPr>
                      </a:br>
                      <a:r>
                        <a:rPr lang="en-US" sz="1000" i="0" kern="1200" baseline="0" dirty="0" smtClean="0">
                          <a:solidFill>
                            <a:schemeClr val="tx1"/>
                          </a:solidFill>
                          <a:latin typeface="+mn-lt"/>
                          <a:ea typeface="+mn-ea"/>
                          <a:cs typeface="+mn-cs"/>
                        </a:rPr>
                        <a:t>adequately diversified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96692">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CRE exposure</a:t>
                      </a:r>
                      <a:r>
                        <a:rPr lang="en-US" sz="1000" i="0" kern="1200" baseline="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(excl.</a:t>
                      </a:r>
                      <a:r>
                        <a:rPr lang="en-US" sz="1000" i="0" kern="1200" baseline="0" dirty="0" smtClean="0">
                          <a:solidFill>
                            <a:schemeClr val="tx1"/>
                          </a:solidFill>
                          <a:latin typeface="+mn-lt"/>
                          <a:ea typeface="+mn-ea"/>
                          <a:cs typeface="+mn-cs"/>
                        </a:rPr>
                        <a:t> multifamily)</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Multifamily exposure </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CRE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CRE exposure is cascaded from Santander Group</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Santander does not have Multifamily portfolios in other geographies; thus, to be comparable across geographies, Multifamily exposure is reported separately</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CRE and Multifamily are important metrics to track in the RAS given their large exposures ($8.5 BN for CRE and $10.6 BN for Multifamily)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5678">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 of counterparties</a:t>
                      </a:r>
                      <a:r>
                        <a:rPr lang="en-US" sz="1000" i="0" kern="1200" baseline="0" dirty="0" smtClean="0">
                          <a:solidFill>
                            <a:schemeClr val="tx1"/>
                          </a:solidFill>
                          <a:latin typeface="+mn-lt"/>
                          <a:ea typeface="+mn-ea"/>
                          <a:cs typeface="+mn-cs"/>
                        </a:rPr>
                        <a:t> with </a:t>
                      </a:r>
                      <a:r>
                        <a:rPr lang="en-US" sz="1000" i="0" kern="1200" dirty="0" smtClean="0">
                          <a:solidFill>
                            <a:schemeClr val="tx1"/>
                          </a:solidFill>
                          <a:latin typeface="+mn-lt"/>
                          <a:ea typeface="+mn-ea"/>
                          <a:cs typeface="+mn-cs"/>
                        </a:rPr>
                        <a:t>Santander Risk Rating &lt; 5.0 and exposure</a:t>
                      </a:r>
                      <a:r>
                        <a:rPr lang="en-US" sz="1000" i="0" kern="1200" baseline="0" dirty="0" smtClean="0">
                          <a:solidFill>
                            <a:schemeClr val="tx1"/>
                          </a:solidFill>
                          <a:latin typeface="+mn-lt"/>
                          <a:ea typeface="+mn-ea"/>
                          <a:cs typeface="+mn-cs"/>
                        </a:rPr>
                        <a:t> &gt;</a:t>
                      </a:r>
                      <a:r>
                        <a:rPr lang="en-US" sz="1000" i="0" kern="1200" dirty="0" smtClean="0">
                          <a:solidFill>
                            <a:schemeClr val="tx1"/>
                          </a:solidFill>
                          <a:latin typeface="+mn-lt"/>
                          <a:ea typeface="+mn-ea"/>
                          <a:cs typeface="+mn-cs"/>
                        </a:rPr>
                        <a:t> $100 </a:t>
                      </a:r>
                      <a:r>
                        <a:rPr lang="en-US" sz="1000" i="0" kern="1200" baseline="0" dirty="0" smtClean="0">
                          <a:solidFill>
                            <a:schemeClr val="tx1"/>
                          </a:solidFill>
                          <a:latin typeface="+mn-lt"/>
                          <a:ea typeface="+mn-ea"/>
                          <a:cs typeface="+mn-cs"/>
                        </a:rPr>
                        <a:t>MM</a:t>
                      </a: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Wholesale</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GBM</a:t>
                      </a:r>
                      <a:endParaRPr lang="en-US" sz="1000" i="0"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cascaded from Santander Group</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sets a maximum on the individual exposure that SHUSA can extend to individual counterparties of lower credit quality (defined as internal risk rating of &lt; 5.0) which aligns with Santander’s rules for originating new loans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96692">
                <a:tc>
                  <a:txBody>
                    <a:bodyPr/>
                    <a:lstStyle/>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Single obligor exposure</a:t>
                      </a:r>
                      <a:endParaRPr lang="en-US" sz="1000" i="0" kern="1200" baseline="0" dirty="0" smtClean="0">
                        <a:solidFill>
                          <a:schemeClr val="tx1"/>
                        </a:solidFill>
                        <a:latin typeface="+mn-lt"/>
                        <a:ea typeface="+mn-ea"/>
                        <a:cs typeface="+mn-cs"/>
                        <a:sym typeface="Wingdings"/>
                      </a:endParaRPr>
                    </a:p>
                    <a:p>
                      <a:pPr marL="112713" marR="0" lvl="1" indent="-112713"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sym typeface="Wingdings"/>
                        </a:rPr>
                        <a:t>Top 20 obligors exposure</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GBM</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These metrics are cascaded from Santander Group</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It is important for SHUSA to monitor and manage obligor concentrations, given the size of their largest exposures</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As of June 2015,  SHUSA’s top 20 obligors accounted for ~9.7% of its total binding exposures, and its top obligor accounted for ~0.8% of its total binding exposures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22</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108772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4433964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3706"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Calibration: </a:t>
            </a:r>
            <a:r>
              <a:rPr lang="en-US" b="0" dirty="0"/>
              <a:t>S</a:t>
            </a:r>
            <a:r>
              <a:rPr lang="en-US" b="0" dirty="0" smtClean="0"/>
              <a:t>ub-portfolios across SBNA and SCUSA</a:t>
            </a:r>
            <a:endParaRPr lang="en-US" b="0" dirty="0"/>
          </a:p>
        </p:txBody>
      </p:sp>
      <p:grpSp>
        <p:nvGrpSpPr>
          <p:cNvPr id="93" name="Group 92"/>
          <p:cNvGrpSpPr/>
          <p:nvPr/>
        </p:nvGrpSpPr>
        <p:grpSpPr>
          <a:xfrm>
            <a:off x="403281" y="95996"/>
            <a:ext cx="1710387" cy="189008"/>
            <a:chOff x="403281" y="164517"/>
            <a:chExt cx="1710387" cy="189008"/>
          </a:xfrm>
        </p:grpSpPr>
        <p:sp>
          <p:nvSpPr>
            <p:cNvPr id="101"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103" name="Oval 10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Table 8"/>
          <p:cNvGraphicFramePr>
            <a:graphicFrameLocks noGrp="1"/>
          </p:cNvGraphicFramePr>
          <p:nvPr>
            <p:extLst>
              <p:ext uri="{D42A27DB-BD31-4B8C-83A1-F6EECF244321}">
                <p14:modId xmlns:p14="http://schemas.microsoft.com/office/powerpoint/2010/main" val="1662838741"/>
              </p:ext>
            </p:extLst>
          </p:nvPr>
        </p:nvGraphicFramePr>
        <p:xfrm>
          <a:off x="401638" y="1419374"/>
          <a:ext cx="6229899" cy="4146862"/>
        </p:xfrm>
        <a:graphic>
          <a:graphicData uri="http://schemas.openxmlformats.org/drawingml/2006/table">
            <a:tbl>
              <a:tblPr firstRow="1" firstCol="1" bandRow="1">
                <a:tableStyleId>{839DD9DD-9E6C-4910-8AC0-68ADFF6A6AFC}</a:tableStyleId>
              </a:tblPr>
              <a:tblGrid>
                <a:gridCol w="2231792"/>
                <a:gridCol w="3998107"/>
              </a:tblGrid>
              <a:tr h="243751">
                <a:tc>
                  <a:txBody>
                    <a:bodyPr/>
                    <a:lstStyle/>
                    <a:p>
                      <a:pPr marL="0" marR="0" algn="l">
                        <a:spcBef>
                          <a:spcPts val="0"/>
                        </a:spcBef>
                        <a:spcAft>
                          <a:spcPts val="0"/>
                        </a:spcAft>
                      </a:pPr>
                      <a:r>
                        <a:rPr lang="en-US" sz="1050" dirty="0" smtClean="0">
                          <a:effectLst/>
                          <a:latin typeface="+mn-lt"/>
                        </a:rPr>
                        <a:t>RAS</a:t>
                      </a:r>
                      <a:r>
                        <a:rPr lang="en-US" sz="1050" baseline="0" dirty="0" smtClean="0">
                          <a:effectLst/>
                          <a:latin typeface="+mn-lt"/>
                        </a:rPr>
                        <a:t> credit portfolios</a:t>
                      </a:r>
                      <a:endParaRPr lang="en-US" sz="1050" dirty="0">
                        <a:effectLst/>
                        <a:latin typeface="+mn-lt"/>
                        <a:ea typeface="Calibri"/>
                        <a:cs typeface="Times New Roman"/>
                      </a:endParaRPr>
                    </a:p>
                  </a:txBody>
                  <a:tcPr marL="85706" marR="85706" marT="42853" marB="42853" anchor="b">
                    <a:solidFill>
                      <a:schemeClr val="bg1">
                        <a:lumMod val="85000"/>
                      </a:schemeClr>
                    </a:solidFill>
                  </a:tcPr>
                </a:tc>
                <a:tc>
                  <a:txBody>
                    <a:bodyPr/>
                    <a:lstStyle/>
                    <a:p>
                      <a:pPr marL="0" marR="0" algn="l">
                        <a:spcBef>
                          <a:spcPts val="0"/>
                        </a:spcBef>
                        <a:spcAft>
                          <a:spcPts val="0"/>
                        </a:spcAft>
                      </a:pPr>
                      <a:r>
                        <a:rPr lang="en-US" sz="1050" dirty="0" smtClean="0">
                          <a:effectLst/>
                          <a:latin typeface="+mn-lt"/>
                          <a:ea typeface="+mn-ea"/>
                          <a:cs typeface="+mn-cs"/>
                        </a:rPr>
                        <a:t>Components</a:t>
                      </a:r>
                      <a:endParaRPr lang="en-US" sz="1050" dirty="0">
                        <a:effectLst/>
                        <a:latin typeface="+mn-lt"/>
                        <a:ea typeface="Calibri"/>
                        <a:cs typeface="Times New Roman"/>
                      </a:endParaRPr>
                    </a:p>
                  </a:txBody>
                  <a:tcPr marL="85706" marR="85706" marT="42853" marB="42853" anchor="b">
                    <a:solidFill>
                      <a:schemeClr val="bg1">
                        <a:lumMod val="85000"/>
                      </a:schemeClr>
                    </a:solidFill>
                  </a:tcPr>
                </a:tc>
              </a:tr>
              <a:tr h="236192">
                <a:tc rowSpan="4">
                  <a:txBody>
                    <a:bodyPr/>
                    <a:lstStyle/>
                    <a:p>
                      <a:pPr marL="0" marR="0" algn="l">
                        <a:spcBef>
                          <a:spcPts val="0"/>
                        </a:spcBef>
                        <a:spcAft>
                          <a:spcPts val="0"/>
                        </a:spcAft>
                      </a:pPr>
                      <a:r>
                        <a:rPr lang="en-US" sz="1100" dirty="0">
                          <a:effectLst/>
                          <a:latin typeface="+mn-lt"/>
                        </a:rPr>
                        <a:t>SBNA </a:t>
                      </a:r>
                      <a:r>
                        <a:rPr lang="en-US" sz="1100" dirty="0" smtClean="0">
                          <a:effectLst/>
                          <a:latin typeface="+mn-lt"/>
                        </a:rPr>
                        <a:t>Retail</a:t>
                      </a:r>
                      <a:endParaRPr lang="en-US" sz="1100" dirty="0">
                        <a:effectLst/>
                        <a:latin typeface="+mn-lt"/>
                        <a:ea typeface="Calibri"/>
                        <a:cs typeface="Times New Roman"/>
                      </a:endParaRPr>
                    </a:p>
                  </a:txBody>
                  <a:tcPr marL="85706" marR="85706" marT="42853" marB="42853">
                    <a:lnB w="12700" cap="flat" cmpd="sng" algn="ctr">
                      <a:solidFill>
                        <a:schemeClr val="bg2"/>
                      </a:solidFill>
                      <a:prstDash val="solid"/>
                      <a:round/>
                      <a:headEnd type="none" w="med" len="med"/>
                      <a:tailEnd type="none" w="med" len="med"/>
                    </a:lnB>
                  </a:tcPr>
                </a:tc>
                <a:tc>
                  <a:txBody>
                    <a:bodyPr/>
                    <a:lstStyle/>
                    <a:p>
                      <a:pPr marL="0" marR="0" algn="l">
                        <a:spcBef>
                          <a:spcPts val="0"/>
                        </a:spcBef>
                        <a:spcAft>
                          <a:spcPts val="0"/>
                        </a:spcAft>
                      </a:pPr>
                      <a:r>
                        <a:rPr lang="en-US" sz="1000" dirty="0" smtClean="0">
                          <a:effectLst/>
                          <a:latin typeface="+mn-lt"/>
                        </a:rPr>
                        <a:t>SHUSA residential </a:t>
                      </a:r>
                      <a:r>
                        <a:rPr lang="en-US" sz="1000" dirty="0">
                          <a:effectLst/>
                          <a:latin typeface="+mn-lt"/>
                        </a:rPr>
                        <a:t>RE (</a:t>
                      </a:r>
                      <a:r>
                        <a:rPr lang="en-US" sz="1000" dirty="0" smtClean="0">
                          <a:effectLst/>
                          <a:latin typeface="+mn-lt"/>
                        </a:rPr>
                        <a:t>1</a:t>
                      </a:r>
                      <a:r>
                        <a:rPr lang="en-US" sz="1000" baseline="30000" dirty="0" smtClean="0">
                          <a:effectLst/>
                          <a:latin typeface="+mn-lt"/>
                        </a:rPr>
                        <a:t>st</a:t>
                      </a:r>
                      <a:r>
                        <a:rPr lang="en-US" sz="1000" baseline="0" dirty="0" smtClean="0">
                          <a:effectLst/>
                          <a:latin typeface="+mn-lt"/>
                        </a:rPr>
                        <a:t> Lien + HELOC</a:t>
                      </a:r>
                      <a:r>
                        <a:rPr lang="en-US" sz="1000" dirty="0" smtClean="0">
                          <a:effectLst/>
                          <a:latin typeface="+mn-lt"/>
                        </a:rPr>
                        <a:t>)</a:t>
                      </a:r>
                      <a:endParaRPr lang="en-US" sz="1000" dirty="0">
                        <a:effectLst/>
                        <a:latin typeface="+mn-lt"/>
                        <a:ea typeface="Calibri"/>
                        <a:cs typeface="Times New Roman"/>
                      </a:endParaRPr>
                    </a:p>
                  </a:txBody>
                  <a:tcPr marL="85706" marR="85706" marT="42853" marB="42853">
                    <a:lnB w="12700" cap="flat" cmpd="sng" algn="ctr">
                      <a:solidFill>
                        <a:schemeClr val="bg1">
                          <a:lumMod val="85000"/>
                        </a:schemeClr>
                      </a:solidFill>
                      <a:prstDash val="solid"/>
                      <a:round/>
                      <a:headEnd type="none" w="med" len="med"/>
                      <a:tailEnd type="none" w="med" len="med"/>
                    </a:lnB>
                  </a:tcPr>
                </a:tc>
              </a:tr>
              <a:tr h="236192">
                <a:tc vMerge="1">
                  <a:txBody>
                    <a:bodyPr/>
                    <a:lstStyle/>
                    <a:p>
                      <a:endParaRPr lang="en-US"/>
                    </a:p>
                  </a:txBody>
                  <a:tcPr/>
                </a:tc>
                <a:tc>
                  <a:txBody>
                    <a:bodyPr/>
                    <a:lstStyle/>
                    <a:p>
                      <a:pPr marL="0" marR="0" algn="l">
                        <a:spcBef>
                          <a:spcPts val="0"/>
                        </a:spcBef>
                        <a:spcAft>
                          <a:spcPts val="0"/>
                        </a:spcAft>
                      </a:pPr>
                      <a:r>
                        <a:rPr lang="en-US" sz="1000" dirty="0" smtClean="0">
                          <a:effectLst/>
                          <a:latin typeface="+mn-lt"/>
                        </a:rPr>
                        <a:t>SHUSA credit </a:t>
                      </a:r>
                      <a:r>
                        <a:rPr lang="en-US" sz="1000" dirty="0">
                          <a:effectLst/>
                          <a:latin typeface="+mn-lt"/>
                        </a:rPr>
                        <a:t>card</a:t>
                      </a:r>
                      <a:endParaRPr lang="en-US" sz="1000"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236192">
                <a:tc vMerge="1">
                  <a:txBody>
                    <a:bodyPr/>
                    <a:lstStyle/>
                    <a:p>
                      <a:endParaRPr lang="en-US"/>
                    </a:p>
                  </a:txBody>
                  <a:tcPr/>
                </a:tc>
                <a:tc>
                  <a:txBody>
                    <a:bodyPr/>
                    <a:lstStyle/>
                    <a:p>
                      <a:pPr marL="0" marR="0" algn="l">
                        <a:spcBef>
                          <a:spcPts val="0"/>
                        </a:spcBef>
                        <a:spcAft>
                          <a:spcPts val="0"/>
                        </a:spcAft>
                      </a:pPr>
                      <a:r>
                        <a:rPr lang="en-US" sz="1000" dirty="0" smtClean="0">
                          <a:effectLst/>
                          <a:latin typeface="+mn-lt"/>
                        </a:rPr>
                        <a:t>SHUSA other Consumer</a:t>
                      </a:r>
                      <a:endParaRPr lang="en-US" sz="1000"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236192">
                <a:tc vMerge="1">
                  <a:txBody>
                    <a:bodyPr/>
                    <a:lstStyle/>
                    <a:p>
                      <a:endParaRPr lang="en-US"/>
                    </a:p>
                  </a:txBody>
                  <a:tcPr/>
                </a:tc>
                <a:tc>
                  <a:txBody>
                    <a:bodyPr/>
                    <a:lstStyle/>
                    <a:p>
                      <a:pPr marL="0" marR="0" algn="l">
                        <a:spcBef>
                          <a:spcPts val="0"/>
                        </a:spcBef>
                        <a:spcAft>
                          <a:spcPts val="0"/>
                        </a:spcAft>
                      </a:pPr>
                      <a:r>
                        <a:rPr lang="en-US" sz="1000" i="1" dirty="0" smtClean="0">
                          <a:effectLst/>
                          <a:latin typeface="+mn-lt"/>
                          <a:ea typeface="Calibri"/>
                          <a:cs typeface="Times New Roman"/>
                        </a:rPr>
                        <a:t>-</a:t>
                      </a:r>
                      <a:r>
                        <a:rPr lang="en-US" sz="1000" i="1" baseline="0" dirty="0" smtClean="0">
                          <a:effectLst/>
                          <a:latin typeface="+mn-lt"/>
                          <a:ea typeface="Calibri"/>
                          <a:cs typeface="Times New Roman"/>
                        </a:rPr>
                        <a:t> </a:t>
                      </a:r>
                      <a:r>
                        <a:rPr lang="en-US" sz="1000" i="1" dirty="0" smtClean="0">
                          <a:effectLst/>
                          <a:latin typeface="+mn-lt"/>
                          <a:ea typeface="Calibri"/>
                          <a:cs typeface="Times New Roman"/>
                        </a:rPr>
                        <a:t>SCUSA Unsecured (deducted</a:t>
                      </a:r>
                      <a:r>
                        <a:rPr lang="en-US" sz="1000" i="1" baseline="0" dirty="0" smtClean="0">
                          <a:effectLst/>
                          <a:latin typeface="+mn-lt"/>
                          <a:ea typeface="Calibri"/>
                          <a:cs typeface="Times New Roman"/>
                        </a:rPr>
                        <a:t> from SHUSA other consumer)</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51309">
                <a:tc>
                  <a:txBody>
                    <a:bodyPr/>
                    <a:lstStyle/>
                    <a:p>
                      <a:pPr marL="0" marR="0" algn="l">
                        <a:spcBef>
                          <a:spcPts val="0"/>
                        </a:spcBef>
                        <a:spcAft>
                          <a:spcPts val="0"/>
                        </a:spcAft>
                      </a:pPr>
                      <a:r>
                        <a:rPr lang="en-US" sz="1100" dirty="0" smtClean="0">
                          <a:effectLst/>
                          <a:latin typeface="+mn-lt"/>
                        </a:rPr>
                        <a:t>SBNA</a:t>
                      </a:r>
                      <a:r>
                        <a:rPr lang="en-US" sz="1100" baseline="0" dirty="0" smtClean="0">
                          <a:effectLst/>
                          <a:latin typeface="+mn-lt"/>
                        </a:rPr>
                        <a:t> CRE</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c>
                  <a:txBody>
                    <a:bodyPr/>
                    <a:lstStyle/>
                    <a:p>
                      <a:pPr marL="0" marR="0" algn="l">
                        <a:spcBef>
                          <a:spcPts val="0"/>
                        </a:spcBef>
                        <a:spcAft>
                          <a:spcPts val="0"/>
                        </a:spcAft>
                      </a:pPr>
                      <a:r>
                        <a:rPr lang="en-US" sz="1000" dirty="0" smtClean="0">
                          <a:effectLst/>
                          <a:latin typeface="+mn-lt"/>
                        </a:rPr>
                        <a:t>SHUSA CRE</a:t>
                      </a:r>
                      <a:endParaRPr lang="en-US" sz="10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r>
              <a:tr h="236192">
                <a:tc rowSpan="2">
                  <a:txBody>
                    <a:bodyPr/>
                    <a:lstStyle/>
                    <a:p>
                      <a:pPr marL="0" marR="0" algn="l">
                        <a:spcBef>
                          <a:spcPts val="0"/>
                        </a:spcBef>
                        <a:spcAft>
                          <a:spcPts val="0"/>
                        </a:spcAft>
                      </a:pPr>
                      <a:r>
                        <a:rPr lang="en-US" sz="1100" dirty="0" smtClean="0">
                          <a:effectLst/>
                          <a:latin typeface="+mn-lt"/>
                          <a:ea typeface="Calibri"/>
                          <a:cs typeface="Times New Roman"/>
                        </a:rPr>
                        <a:t>SBNA  S</a:t>
                      </a:r>
                      <a:r>
                        <a:rPr lang="en-US" sz="1100" baseline="0" dirty="0" smtClean="0">
                          <a:effectLst/>
                          <a:latin typeface="+mn-lt"/>
                          <a:ea typeface="Calibri"/>
                          <a:cs typeface="Times New Roman"/>
                        </a:rPr>
                        <a:t>BB + BB + Auto</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c>
                  <a:txBody>
                    <a:bodyPr/>
                    <a:lstStyle/>
                    <a:p>
                      <a:pPr marL="0" marR="0" algn="l">
                        <a:spcBef>
                          <a:spcPts val="0"/>
                        </a:spcBef>
                        <a:spcAft>
                          <a:spcPts val="0"/>
                        </a:spcAft>
                      </a:pPr>
                      <a:r>
                        <a:rPr lang="en-US" sz="1000" b="0" dirty="0" smtClean="0">
                          <a:effectLst/>
                          <a:latin typeface="+mn-lt"/>
                          <a:ea typeface="Calibri"/>
                          <a:cs typeface="Times New Roman"/>
                        </a:rPr>
                        <a:t>SBNA Auto</a:t>
                      </a:r>
                      <a:endParaRPr lang="en-US" sz="1000" b="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alpha val="30000"/>
                      </a:schemeClr>
                    </a:solidFill>
                  </a:tcPr>
                </a:tc>
              </a:tr>
              <a:tr h="236192">
                <a:tc vMerge="1">
                  <a:txBody>
                    <a:bodyPr/>
                    <a:lstStyle/>
                    <a:p>
                      <a:pPr marL="0" marR="0">
                        <a:spcBef>
                          <a:spcPts val="0"/>
                        </a:spcBef>
                        <a:spcAft>
                          <a:spcPts val="0"/>
                        </a:spcAft>
                      </a:pPr>
                      <a:endParaRPr lang="en-US" sz="1050" dirty="0">
                        <a:effectLst/>
                        <a:latin typeface="Calibri" panose="020F0502020204030204" pitchFamily="34" charset="0"/>
                        <a:ea typeface="Calibri"/>
                        <a:cs typeface="Times New Roman"/>
                      </a:endParaRPr>
                    </a:p>
                  </a:txBody>
                  <a:tcPr marL="85706" marR="85706" marT="42853" marB="42853">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000" b="0" dirty="0" smtClean="0">
                          <a:effectLst/>
                          <a:latin typeface="+mn-lt"/>
                          <a:ea typeface="Calibri"/>
                          <a:cs typeface="Times New Roman"/>
                        </a:rPr>
                        <a:t>SBNA</a:t>
                      </a:r>
                      <a:r>
                        <a:rPr lang="en-US" sz="1000" b="0" baseline="0" dirty="0" smtClean="0">
                          <a:effectLst/>
                          <a:latin typeface="+mn-lt"/>
                          <a:ea typeface="Calibri"/>
                          <a:cs typeface="Times New Roman"/>
                        </a:rPr>
                        <a:t> SBB and Business Banking</a:t>
                      </a:r>
                      <a:endParaRPr lang="en-US" sz="1000" b="0"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r>
              <a:tr h="236192">
                <a:tc rowSpan="4">
                  <a:txBody>
                    <a:bodyPr/>
                    <a:lstStyle/>
                    <a:p>
                      <a:pPr marL="0" marR="0" algn="l">
                        <a:spcBef>
                          <a:spcPts val="0"/>
                        </a:spcBef>
                        <a:spcAft>
                          <a:spcPts val="0"/>
                        </a:spcAft>
                      </a:pPr>
                      <a:r>
                        <a:rPr lang="en-US" sz="1100" dirty="0" smtClean="0">
                          <a:effectLst/>
                          <a:latin typeface="+mn-lt"/>
                          <a:ea typeface="Calibri"/>
                          <a:cs typeface="Times New Roman"/>
                        </a:rPr>
                        <a:t>SBNA C&amp;I</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c>
                  <a:txBody>
                    <a:bodyPr/>
                    <a:lstStyle/>
                    <a:p>
                      <a:pPr marL="0" marR="0" algn="l">
                        <a:spcBef>
                          <a:spcPts val="0"/>
                        </a:spcBef>
                        <a:spcAft>
                          <a:spcPts val="0"/>
                        </a:spcAft>
                      </a:pPr>
                      <a:r>
                        <a:rPr lang="en-US" sz="1000" dirty="0" smtClean="0">
                          <a:effectLst/>
                          <a:latin typeface="+mn-lt"/>
                        </a:rPr>
                        <a:t>SHUSA C&amp;I</a:t>
                      </a:r>
                      <a:endParaRPr lang="en-US" sz="10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alpha val="30000"/>
                      </a:schemeClr>
                    </a:solidFill>
                  </a:tcPr>
                </a:tc>
              </a:tr>
              <a:tr h="236192">
                <a:tc vMerge="1">
                  <a:txBody>
                    <a:bodyPr/>
                    <a:lstStyle/>
                    <a:p>
                      <a:endParaRPr lang="en-US"/>
                    </a:p>
                  </a:txBody>
                  <a:tcPr/>
                </a:tc>
                <a:tc>
                  <a:txBody>
                    <a:bodyPr/>
                    <a:lstStyle/>
                    <a:p>
                      <a:pPr marL="0" marR="0" algn="l">
                        <a:spcBef>
                          <a:spcPts val="0"/>
                        </a:spcBef>
                        <a:spcAft>
                          <a:spcPts val="0"/>
                        </a:spcAft>
                      </a:pPr>
                      <a:r>
                        <a:rPr lang="en-US" sz="1000" i="1" dirty="0" smtClean="0">
                          <a:effectLst/>
                          <a:latin typeface="+mn-lt"/>
                          <a:ea typeface="Calibri"/>
                          <a:cs typeface="Times New Roman"/>
                        </a:rPr>
                        <a:t>- SBNA SBB</a:t>
                      </a:r>
                      <a:r>
                        <a:rPr lang="en-US" sz="1000" i="1" baseline="0" dirty="0" smtClean="0">
                          <a:effectLst/>
                          <a:latin typeface="+mn-lt"/>
                          <a:ea typeface="Calibri"/>
                          <a:cs typeface="Times New Roman"/>
                        </a:rPr>
                        <a:t> and Business Banking</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alpha val="30000"/>
                      </a:schemeClr>
                    </a:solidFill>
                  </a:tcPr>
                </a:tc>
              </a:tr>
              <a:tr h="236192">
                <a:tc vMerge="1">
                  <a:txBody>
                    <a:bodyPr/>
                    <a:lstStyle/>
                    <a:p>
                      <a:pPr marL="0" marR="0">
                        <a:spcBef>
                          <a:spcPts val="0"/>
                        </a:spcBef>
                        <a:spcAft>
                          <a:spcPts val="0"/>
                        </a:spcAft>
                      </a:pPr>
                      <a:endParaRPr lang="en-US" sz="1050" dirty="0">
                        <a:effectLst/>
                        <a:latin typeface="Calibri" panose="020F0502020204030204" pitchFamily="34" charset="0"/>
                        <a:ea typeface="Calibri"/>
                        <a:cs typeface="Times New Roman"/>
                      </a:endParaRPr>
                    </a:p>
                  </a:txBody>
                  <a:tcPr marL="85706" marR="85706" marT="42853" marB="42853">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000" i="1" dirty="0" smtClean="0">
                          <a:effectLst/>
                          <a:latin typeface="+mn-lt"/>
                          <a:ea typeface="Calibri"/>
                          <a:cs typeface="Times New Roman"/>
                        </a:rPr>
                        <a:t>-</a:t>
                      </a:r>
                      <a:r>
                        <a:rPr lang="en-US" sz="1000" i="1" baseline="0" dirty="0" smtClean="0">
                          <a:effectLst/>
                          <a:latin typeface="+mn-lt"/>
                          <a:ea typeface="Calibri"/>
                          <a:cs typeface="Times New Roman"/>
                        </a:rPr>
                        <a:t> </a:t>
                      </a:r>
                      <a:r>
                        <a:rPr lang="en-US" sz="1000" i="1" dirty="0" smtClean="0">
                          <a:effectLst/>
                          <a:latin typeface="+mn-lt"/>
                          <a:ea typeface="Calibri"/>
                          <a:cs typeface="Times New Roman"/>
                        </a:rPr>
                        <a:t>SCUSA C&amp;I (fleet Auto loans, deducted from SHUSA C&amp;I)</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alpha val="30000"/>
                      </a:schemeClr>
                    </a:solidFill>
                  </a:tcPr>
                </a:tc>
              </a:tr>
              <a:tr h="236192">
                <a:tc vMerge="1">
                  <a:txBody>
                    <a:bodyPr/>
                    <a:lstStyle/>
                    <a:p>
                      <a:pPr marL="0" marR="0">
                        <a:spcBef>
                          <a:spcPts val="0"/>
                        </a:spcBef>
                        <a:spcAft>
                          <a:spcPts val="0"/>
                        </a:spcAft>
                      </a:pPr>
                      <a:endParaRPr lang="en-US" sz="1050" dirty="0">
                        <a:effectLst/>
                        <a:latin typeface="Calibri" panose="020F0502020204030204" pitchFamily="34" charset="0"/>
                        <a:ea typeface="Calibri"/>
                        <a:cs typeface="Times New Roman"/>
                      </a:endParaRPr>
                    </a:p>
                  </a:txBody>
                  <a:tcPr marL="85706" marR="85706" marT="42853" marB="42853">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000" i="1" dirty="0" smtClean="0">
                          <a:effectLst/>
                          <a:latin typeface="+mn-lt"/>
                          <a:ea typeface="Calibri"/>
                          <a:cs typeface="Times New Roman"/>
                        </a:rPr>
                        <a:t>- SHUSA GBM (deducted</a:t>
                      </a:r>
                      <a:r>
                        <a:rPr lang="en-US" sz="1000" i="1" baseline="0" dirty="0" smtClean="0">
                          <a:effectLst/>
                          <a:latin typeface="+mn-lt"/>
                          <a:ea typeface="Calibri"/>
                          <a:cs typeface="Times New Roman"/>
                        </a:rPr>
                        <a:t> from SHUSA C&amp;I)</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alpha val="30000"/>
                      </a:schemeClr>
                    </a:solidFill>
                  </a:tcPr>
                </a:tc>
              </a:tr>
              <a:tr h="251309">
                <a:tc>
                  <a:txBody>
                    <a:bodyPr/>
                    <a:lstStyle/>
                    <a:p>
                      <a:pPr marL="0" marR="0" algn="l">
                        <a:spcBef>
                          <a:spcPts val="0"/>
                        </a:spcBef>
                        <a:spcAft>
                          <a:spcPts val="0"/>
                        </a:spcAft>
                      </a:pPr>
                      <a:r>
                        <a:rPr lang="en-US" sz="1100" dirty="0" smtClean="0">
                          <a:effectLst/>
                          <a:latin typeface="+mn-lt"/>
                        </a:rPr>
                        <a:t>SBNA GBM</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l">
                        <a:spcBef>
                          <a:spcPts val="0"/>
                        </a:spcBef>
                        <a:spcAft>
                          <a:spcPts val="0"/>
                        </a:spcAft>
                      </a:pPr>
                      <a:r>
                        <a:rPr lang="en-US" sz="1000" b="0" dirty="0" smtClean="0">
                          <a:effectLst/>
                          <a:latin typeface="+mn-lt"/>
                        </a:rPr>
                        <a:t>SHUSA</a:t>
                      </a:r>
                      <a:r>
                        <a:rPr lang="en-US" sz="1000" b="0" baseline="0" dirty="0" smtClean="0">
                          <a:effectLst/>
                          <a:latin typeface="+mn-lt"/>
                        </a:rPr>
                        <a:t> </a:t>
                      </a:r>
                      <a:r>
                        <a:rPr lang="en-US" sz="1000" b="0" dirty="0" smtClean="0">
                          <a:effectLst/>
                          <a:latin typeface="+mn-lt"/>
                        </a:rPr>
                        <a:t>GBM</a:t>
                      </a:r>
                      <a:endParaRPr lang="en-US" sz="1000" b="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309">
                <a:tc>
                  <a:txBody>
                    <a:bodyPr/>
                    <a:lstStyle/>
                    <a:p>
                      <a:pPr marL="0" marR="0" algn="l">
                        <a:spcBef>
                          <a:spcPts val="0"/>
                        </a:spcBef>
                        <a:spcAft>
                          <a:spcPts val="0"/>
                        </a:spcAft>
                      </a:pPr>
                      <a:r>
                        <a:rPr lang="en-US" sz="1100" dirty="0" smtClean="0">
                          <a:effectLst/>
                          <a:latin typeface="+mn-lt"/>
                        </a:rPr>
                        <a:t>SCUSA</a:t>
                      </a:r>
                      <a:r>
                        <a:rPr lang="en-US" sz="1100" baseline="0" dirty="0" smtClean="0">
                          <a:effectLst/>
                          <a:latin typeface="+mn-lt"/>
                        </a:rPr>
                        <a:t> U</a:t>
                      </a:r>
                      <a:r>
                        <a:rPr lang="en-US" sz="1100" dirty="0" smtClean="0">
                          <a:effectLst/>
                          <a:latin typeface="+mn-lt"/>
                        </a:rPr>
                        <a:t>nsecured</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l">
                        <a:spcBef>
                          <a:spcPts val="0"/>
                        </a:spcBef>
                        <a:spcAft>
                          <a:spcPts val="0"/>
                        </a:spcAft>
                      </a:pPr>
                      <a:r>
                        <a:rPr lang="en-US" sz="1000" b="0" dirty="0" smtClean="0">
                          <a:effectLst/>
                          <a:latin typeface="+mn-lt"/>
                        </a:rPr>
                        <a:t>SCUSA </a:t>
                      </a:r>
                      <a:r>
                        <a:rPr lang="en-US" sz="1000" b="0" dirty="0">
                          <a:effectLst/>
                          <a:latin typeface="+mn-lt"/>
                        </a:rPr>
                        <a:t>unsecured</a:t>
                      </a:r>
                      <a:endParaRPr lang="en-US" sz="1000" b="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309">
                <a:tc>
                  <a:txBody>
                    <a:bodyPr/>
                    <a:lstStyle/>
                    <a:p>
                      <a:pPr marL="0" marR="0" algn="l">
                        <a:spcBef>
                          <a:spcPts val="0"/>
                        </a:spcBef>
                        <a:spcAft>
                          <a:spcPts val="0"/>
                        </a:spcAft>
                      </a:pPr>
                      <a:r>
                        <a:rPr lang="en-US" sz="1100" dirty="0">
                          <a:effectLst/>
                          <a:latin typeface="+mn-lt"/>
                        </a:rPr>
                        <a:t>SCUSA </a:t>
                      </a:r>
                      <a:r>
                        <a:rPr lang="en-US" sz="1100" dirty="0" smtClean="0">
                          <a:effectLst/>
                          <a:latin typeface="+mn-lt"/>
                        </a:rPr>
                        <a:t>Auto</a:t>
                      </a:r>
                      <a:endParaRPr lang="en-US" sz="11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tcPr>
                </a:tc>
                <a:tc>
                  <a:txBody>
                    <a:bodyPr/>
                    <a:lstStyle/>
                    <a:p>
                      <a:pPr marL="0" marR="0" algn="l">
                        <a:spcBef>
                          <a:spcPts val="0"/>
                        </a:spcBef>
                        <a:spcAft>
                          <a:spcPts val="0"/>
                        </a:spcAft>
                      </a:pPr>
                      <a:r>
                        <a:rPr lang="en-US" sz="1000" dirty="0">
                          <a:effectLst/>
                          <a:latin typeface="+mn-lt"/>
                        </a:rPr>
                        <a:t>SCUSA auto</a:t>
                      </a:r>
                      <a:endParaRPr lang="en-US" sz="1000" dirty="0">
                        <a:effectLst/>
                        <a:latin typeface="+mn-lt"/>
                        <a:ea typeface="Calibri"/>
                        <a:cs typeface="Times New Roman"/>
                      </a:endParaRPr>
                    </a:p>
                  </a:txBody>
                  <a:tcPr marL="85706" marR="85706" marT="42853" marB="42853">
                    <a:lnT w="12700" cap="flat" cmpd="sng" algn="ctr">
                      <a:solidFill>
                        <a:schemeClr val="bg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251309">
                <a:tc>
                  <a:txBody>
                    <a:bodyPr/>
                    <a:lstStyle/>
                    <a:p>
                      <a:pPr marL="0" marR="0" algn="l">
                        <a:spcBef>
                          <a:spcPts val="0"/>
                        </a:spcBef>
                        <a:spcAft>
                          <a:spcPts val="0"/>
                        </a:spcAft>
                      </a:pPr>
                      <a:endParaRPr lang="en-US" sz="1100" dirty="0">
                        <a:effectLst/>
                        <a:latin typeface="+mn-lt"/>
                        <a:ea typeface="Calibri"/>
                        <a:cs typeface="Times New Roman"/>
                      </a:endParaRPr>
                    </a:p>
                  </a:txBody>
                  <a:tcPr marL="85706" marR="85706" marT="42853" marB="42853"/>
                </a:tc>
                <a:tc>
                  <a:txBody>
                    <a:bodyPr/>
                    <a:lstStyle/>
                    <a:p>
                      <a:pPr marL="0" marR="0" algn="l">
                        <a:spcBef>
                          <a:spcPts val="0"/>
                        </a:spcBef>
                        <a:spcAft>
                          <a:spcPts val="0"/>
                        </a:spcAft>
                      </a:pPr>
                      <a:r>
                        <a:rPr lang="en-US" sz="1000" i="1" dirty="0" smtClean="0">
                          <a:effectLst/>
                          <a:latin typeface="+mn-lt"/>
                          <a:ea typeface="Calibri"/>
                          <a:cs typeface="Times New Roman"/>
                        </a:rPr>
                        <a:t>- SBNA auto</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251309">
                <a:tc>
                  <a:txBody>
                    <a:bodyPr/>
                    <a:lstStyle/>
                    <a:p>
                      <a:pPr marL="0" marR="0" algn="l">
                        <a:spcBef>
                          <a:spcPts val="0"/>
                        </a:spcBef>
                        <a:spcAft>
                          <a:spcPts val="0"/>
                        </a:spcAft>
                      </a:pPr>
                      <a:endParaRPr lang="en-US" sz="1100" dirty="0">
                        <a:effectLst/>
                        <a:latin typeface="+mn-lt"/>
                        <a:ea typeface="Calibri"/>
                        <a:cs typeface="Times New Roman"/>
                      </a:endParaRPr>
                    </a:p>
                  </a:txBody>
                  <a:tcPr marL="85706" marR="85706" marT="42853" marB="42853">
                    <a:lnB w="12700" cap="flat" cmpd="sng" algn="ctr">
                      <a:solidFill>
                        <a:schemeClr val="bg2"/>
                      </a:solidFill>
                      <a:prstDash val="solid"/>
                      <a:round/>
                      <a:headEnd type="none" w="med" len="med"/>
                      <a:tailEnd type="none" w="med" len="med"/>
                    </a:lnB>
                  </a:tcPr>
                </a:tc>
                <a:tc>
                  <a:txBody>
                    <a:bodyPr/>
                    <a:lstStyle/>
                    <a:p>
                      <a:pPr marL="0" marR="0" algn="l">
                        <a:spcBef>
                          <a:spcPts val="0"/>
                        </a:spcBef>
                        <a:spcAft>
                          <a:spcPts val="0"/>
                        </a:spcAft>
                      </a:pPr>
                      <a:r>
                        <a:rPr lang="en-US" sz="1000" i="1" dirty="0" smtClean="0">
                          <a:effectLst/>
                          <a:latin typeface="+mn-lt"/>
                        </a:rPr>
                        <a:t>+ SCUSA C&amp;I</a:t>
                      </a:r>
                      <a:r>
                        <a:rPr lang="en-US" sz="1000" i="1" baseline="0" dirty="0" smtClean="0">
                          <a:effectLst/>
                          <a:latin typeface="+mn-lt"/>
                        </a:rPr>
                        <a:t> (fleet loans)</a:t>
                      </a:r>
                      <a:endParaRPr lang="en-US" sz="1000" i="1" dirty="0">
                        <a:effectLst/>
                        <a:latin typeface="+mn-lt"/>
                        <a:ea typeface="Calibri"/>
                        <a:cs typeface="Times New Roman"/>
                      </a:endParaRPr>
                    </a:p>
                  </a:txBody>
                  <a:tcPr marL="85706" marR="85706" marT="42853" marB="42853">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2" name="Right Bracket 1"/>
          <p:cNvSpPr/>
          <p:nvPr/>
        </p:nvSpPr>
        <p:spPr bwMode="auto">
          <a:xfrm>
            <a:off x="6733748" y="2721792"/>
            <a:ext cx="111094" cy="1448304"/>
          </a:xfrm>
          <a:prstGeom prst="rightBracket">
            <a:avLst>
              <a:gd name="adj" fmla="val 0"/>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 name="Rectangular Callout 3"/>
          <p:cNvSpPr/>
          <p:nvPr/>
        </p:nvSpPr>
        <p:spPr bwMode="auto">
          <a:xfrm>
            <a:off x="6905002" y="2721792"/>
            <a:ext cx="1055404" cy="1448304"/>
          </a:xfrm>
          <a:prstGeom prst="wedgeRectCallout">
            <a:avLst>
              <a:gd name="adj1" fmla="val -38660"/>
              <a:gd name="adj2" fmla="val -16275"/>
            </a:avLst>
          </a:prstGeom>
          <a:noFill/>
          <a:ln w="9525" cap="flat" cmpd="sng" algn="ctr">
            <a:solidFill>
              <a:schemeClr val="accent3"/>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SBB, BB and Auto are only </a:t>
            </a:r>
            <a:r>
              <a:rPr lang="en-US" strike="noStrike" cap="none" normalizeH="0" dirty="0" err="1" smtClean="0">
                <a:ln>
                  <a:noFill/>
                </a:ln>
                <a:solidFill>
                  <a:srgbClr val="000000"/>
                </a:solidFill>
                <a:effectLst/>
                <a:latin typeface="Arial"/>
                <a:ea typeface="ＭＳ Ｐゴシック" pitchFamily="-112" charset="-128"/>
                <a:cs typeface="ＭＳ Ｐゴシック" pitchFamily="-112" charset="-128"/>
                <a:sym typeface="Arial"/>
              </a:rPr>
              <a:t>subsegmented</a:t>
            </a: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 for the </a:t>
            </a:r>
            <a:r>
              <a:rPr lang="en-US" dirty="0" smtClean="0">
                <a:solidFill>
                  <a:srgbClr val="000000"/>
                </a:solidFill>
                <a:latin typeface="Arial"/>
                <a:ea typeface="ＭＳ Ｐゴシック" pitchFamily="-112" charset="-128"/>
                <a:cs typeface="ＭＳ Ｐゴシック" pitchFamily="-112" charset="-128"/>
                <a:sym typeface="Arial"/>
              </a:rPr>
              <a:t>net charge-off rate </a:t>
            </a: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metrics</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4" name="Right Bracket 13"/>
          <p:cNvSpPr/>
          <p:nvPr/>
        </p:nvSpPr>
        <p:spPr bwMode="auto">
          <a:xfrm>
            <a:off x="7904859" y="2578546"/>
            <a:ext cx="111094" cy="1734796"/>
          </a:xfrm>
          <a:prstGeom prst="rightBracket">
            <a:avLst>
              <a:gd name="adj" fmla="val 0"/>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5" name="Rectangular Callout 14"/>
          <p:cNvSpPr/>
          <p:nvPr/>
        </p:nvSpPr>
        <p:spPr bwMode="auto">
          <a:xfrm>
            <a:off x="8127051" y="2721792"/>
            <a:ext cx="1096324" cy="1448304"/>
          </a:xfrm>
          <a:prstGeom prst="wedgeRectCallout">
            <a:avLst>
              <a:gd name="adj1" fmla="val -38660"/>
              <a:gd name="adj2" fmla="val -16275"/>
            </a:avLst>
          </a:prstGeom>
          <a:noFill/>
          <a:ln w="9525" cap="flat" cmpd="sng" algn="ctr">
            <a:solidFill>
              <a:schemeClr val="accent3"/>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Arial"/>
                <a:ea typeface="ＭＳ Ｐゴシック" pitchFamily="-112" charset="-128"/>
                <a:cs typeface="ＭＳ Ｐゴシック" pitchFamily="-112" charset="-128"/>
                <a:sym typeface="Arial"/>
              </a:rPr>
              <a:t>For the loss budget, all 3 portfolios are combined into </a:t>
            </a:r>
            <a:br>
              <a:rPr lang="en-US" dirty="0" smtClean="0">
                <a:solidFill>
                  <a:srgbClr val="000000"/>
                </a:solidFill>
                <a:latin typeface="Arial"/>
                <a:ea typeface="ＭＳ Ｐゴシック" pitchFamily="-112" charset="-128"/>
                <a:cs typeface="ＭＳ Ｐゴシック" pitchFamily="-112" charset="-128"/>
                <a:sym typeface="Arial"/>
              </a:rPr>
            </a:br>
            <a:r>
              <a:rPr lang="en-US" b="1" dirty="0" smtClean="0">
                <a:solidFill>
                  <a:srgbClr val="000000"/>
                </a:solidFill>
                <a:latin typeface="Arial"/>
                <a:ea typeface="ＭＳ Ｐゴシック" pitchFamily="-112" charset="-128"/>
                <a:cs typeface="ＭＳ Ｐゴシック" pitchFamily="-112" charset="-128"/>
                <a:sym typeface="Arial"/>
              </a:rPr>
              <a:t>SBNA Wholesale</a:t>
            </a:r>
            <a:endParaRPr lang="en-US" b="1"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2"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171227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144778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7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Calibration: </a:t>
            </a:r>
            <a:r>
              <a:rPr lang="en-US" b="0" dirty="0" smtClean="0"/>
              <a:t>Sub-portfolios and credit metrics </a:t>
            </a:r>
            <a:r>
              <a:rPr lang="en-US" b="0" dirty="0"/>
              <a:t>across SBNA and SCUSA</a:t>
            </a:r>
            <a:endParaRPr lang="en-US" b="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67556248"/>
              </p:ext>
            </p:extLst>
          </p:nvPr>
        </p:nvGraphicFramePr>
        <p:xfrm>
          <a:off x="401640" y="1414543"/>
          <a:ext cx="8821732" cy="3261266"/>
        </p:xfrm>
        <a:graphic>
          <a:graphicData uri="http://schemas.openxmlformats.org/drawingml/2006/table">
            <a:tbl>
              <a:tblPr firstRow="1" bandRow="1">
                <a:tableStyleId>{839DD9DD-9E6C-4910-8AC0-68ADFF6A6AFC}</a:tableStyleId>
              </a:tblPr>
              <a:tblGrid>
                <a:gridCol w="1527256"/>
                <a:gridCol w="1042068"/>
                <a:gridCol w="1042068"/>
                <a:gridCol w="1042068"/>
                <a:gridCol w="1042068"/>
                <a:gridCol w="1042068"/>
                <a:gridCol w="1042068"/>
                <a:gridCol w="1042068"/>
              </a:tblGrid>
              <a:tr h="224701">
                <a:tc rowSpan="2">
                  <a:txBody>
                    <a:bodyPr/>
                    <a:lstStyle/>
                    <a:p>
                      <a:r>
                        <a:rPr lang="en-US" sz="1000" b="1" baseline="0" dirty="0" smtClean="0">
                          <a:solidFill>
                            <a:schemeClr val="accent1"/>
                          </a:solidFill>
                        </a:rPr>
                        <a:t>Metrics</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000" b="1" kern="1200" dirty="0" smtClean="0">
                          <a:solidFill>
                            <a:schemeClr val="accent1"/>
                          </a:solidFill>
                          <a:latin typeface="+mn-lt"/>
                          <a:ea typeface="+mn-ea"/>
                          <a:cs typeface="+mn-cs"/>
                        </a:rPr>
                        <a:t>SCUSA</a:t>
                      </a:r>
                      <a:endParaRPr lang="en-US" sz="1000" b="1" kern="1200" dirty="0">
                        <a:solidFill>
                          <a:schemeClr val="accent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nchor="b"/>
                </a:tc>
                <a:tc gridSpan="5">
                  <a:txBody>
                    <a:bodyPr/>
                    <a:lstStyle/>
                    <a:p>
                      <a:pPr algn="ctr"/>
                      <a:r>
                        <a:rPr lang="en-US" sz="1000" b="1" dirty="0" smtClean="0">
                          <a:solidFill>
                            <a:schemeClr val="accent1"/>
                          </a:solidFill>
                        </a:rPr>
                        <a:t>SBNA</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200" b="1" dirty="0">
                        <a:solidFill>
                          <a:schemeClr val="tx1"/>
                        </a:solidFill>
                      </a:endParaRPr>
                    </a:p>
                  </a:txBody>
                  <a:tcPr anchor="b"/>
                </a:tc>
                <a:tc hMerge="1">
                  <a:txBody>
                    <a:bodyPr/>
                    <a:lstStyle/>
                    <a:p>
                      <a:endParaRPr lang="en-US"/>
                    </a:p>
                  </a:txBody>
                  <a:tcPr/>
                </a:tc>
                <a:tc hMerge="1">
                  <a:txBody>
                    <a:bodyPr/>
                    <a:lstStyle/>
                    <a:p>
                      <a:endParaRPr lang="en-US" sz="1200" b="1" dirty="0">
                        <a:solidFill>
                          <a:schemeClr val="tx1"/>
                        </a:solidFill>
                      </a:endParaRPr>
                    </a:p>
                  </a:txBody>
                  <a:tcPr anchor="b"/>
                </a:tc>
              </a:tr>
              <a:tr h="365139">
                <a:tc vMerge="1">
                  <a:txBody>
                    <a:bodyPr/>
                    <a:lstStyle/>
                    <a:p>
                      <a:endParaRPr lang="en-US"/>
                    </a:p>
                  </a:txBody>
                  <a:tcPr/>
                </a:tc>
                <a:tc>
                  <a:txBody>
                    <a:bodyPr/>
                    <a:lstStyle/>
                    <a:p>
                      <a:pPr algn="ctr"/>
                      <a:r>
                        <a:rPr lang="en-US" sz="1000" b="1" dirty="0" smtClean="0">
                          <a:solidFill>
                            <a:schemeClr val="accent1"/>
                          </a:solidFill>
                        </a:rPr>
                        <a:t>Auto</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Unsecured</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Retail</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Small BB</a:t>
                      </a:r>
                      <a:r>
                        <a:rPr lang="en-US" sz="1000" b="1" baseline="0" dirty="0" smtClean="0">
                          <a:solidFill>
                            <a:schemeClr val="accent1"/>
                          </a:solidFill>
                        </a:rPr>
                        <a:t> + BB + Auto</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C&amp;I</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CRE</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solidFill>
                            <a:schemeClr val="accent1"/>
                          </a:solidFill>
                        </a:rPr>
                        <a:t>GBM</a:t>
                      </a:r>
                      <a:endParaRPr lang="en-US" sz="1000" b="1" dirty="0">
                        <a:solidFill>
                          <a:schemeClr val="accent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6513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CCAR loss budget </a:t>
                      </a:r>
                      <a:br>
                        <a:rPr lang="en-US" sz="1000" b="0" i="0" kern="1200" dirty="0" smtClean="0">
                          <a:solidFill>
                            <a:schemeClr val="tx1"/>
                          </a:solidFill>
                          <a:latin typeface="+mn-lt"/>
                          <a:ea typeface="+mn-ea"/>
                          <a:cs typeface="+mn-cs"/>
                        </a:rPr>
                      </a:br>
                      <a:r>
                        <a:rPr lang="en-US" sz="1000" b="0" i="0" kern="1200" dirty="0" smtClean="0">
                          <a:solidFill>
                            <a:schemeClr val="tx1"/>
                          </a:solidFill>
                          <a:latin typeface="+mn-lt"/>
                          <a:ea typeface="+mn-ea"/>
                          <a:cs typeface="+mn-cs"/>
                        </a:rPr>
                        <a:t>(in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000" b="0" dirty="0" smtClean="0">
                          <a:solidFill>
                            <a:schemeClr val="tx1"/>
                          </a:solidFill>
                          <a:sym typeface="Wingding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l">
                        <a:buFont typeface="Arial" panose="020B0604020202020204" pitchFamily="34" charset="0"/>
                        <a:buNone/>
                      </a:pPr>
                      <a:r>
                        <a:rPr lang="en-US" sz="1000" b="0" dirty="0" smtClean="0">
                          <a:solidFill>
                            <a:schemeClr val="tx1"/>
                          </a:solidFill>
                          <a:sym typeface="Wingdings"/>
                        </a:rPr>
                        <a:t>                                        </a:t>
                      </a: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indent="0" algn="ctr">
                        <a:buFont typeface="Arial" panose="020B0604020202020204" pitchFamily="34" charset="0"/>
                        <a:buNone/>
                      </a:pPr>
                      <a:endParaRPr lang="en-US" sz="1000" b="0" dirty="0">
                        <a:solidFill>
                          <a:schemeClr val="tx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gridSpan="2">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                  </a:t>
                      </a: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dirty="0" smtClean="0">
                        <a:solidFill>
                          <a:schemeClr val="tx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indent="0" algn="ctr">
                        <a:buFont typeface="Arial" panose="020B0604020202020204" pitchFamily="34" charset="0"/>
                        <a:buNone/>
                      </a:pPr>
                      <a:r>
                        <a:rPr lang="en-US" sz="1000" b="0" dirty="0" smtClean="0">
                          <a:solidFill>
                            <a:schemeClr val="tx1"/>
                          </a:solidFill>
                          <a:sym typeface="Wingdings"/>
                        </a:rPr>
                        <a:t></a:t>
                      </a: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6513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sym typeface="Wingdings"/>
                        </a:rPr>
                        <a:t>Net charge-off</a:t>
                      </a:r>
                      <a:r>
                        <a:rPr lang="en-US" sz="1000" b="0" i="0" kern="1200" baseline="0" dirty="0" smtClean="0">
                          <a:solidFill>
                            <a:schemeClr val="tx1"/>
                          </a:solidFill>
                          <a:latin typeface="+mn-lt"/>
                          <a:ea typeface="+mn-ea"/>
                          <a:cs typeface="+mn-cs"/>
                          <a:sym typeface="Wingdings"/>
                        </a:rPr>
                        <a:t> rate </a:t>
                      </a:r>
                      <a:br>
                        <a:rPr lang="en-US" sz="1000" b="0" i="0" kern="1200" baseline="0" dirty="0" smtClean="0">
                          <a:solidFill>
                            <a:schemeClr val="tx1"/>
                          </a:solidFill>
                          <a:latin typeface="+mn-lt"/>
                          <a:ea typeface="+mn-ea"/>
                          <a:cs typeface="+mn-cs"/>
                          <a:sym typeface="Wingdings"/>
                        </a:rPr>
                      </a:br>
                      <a:r>
                        <a:rPr lang="en-US" sz="1000" b="0" i="0" kern="1200" dirty="0" smtClean="0">
                          <a:solidFill>
                            <a:schemeClr val="tx1"/>
                          </a:solidFill>
                          <a:latin typeface="+mn-lt"/>
                          <a:ea typeface="+mn-ea"/>
                          <a:cs typeface="+mn-cs"/>
                        </a:rPr>
                        <a:t>(in</a:t>
                      </a:r>
                      <a:r>
                        <a:rPr lang="en-US" sz="1000" b="0" i="0" kern="1200" baseline="0" dirty="0" smtClean="0">
                          <a:solidFill>
                            <a:schemeClr val="tx1"/>
                          </a:solidFill>
                          <a:latin typeface="+mn-lt"/>
                          <a:ea typeface="+mn-ea"/>
                          <a:cs typeface="+mn-cs"/>
                        </a:rPr>
                        <a:t> %)</a:t>
                      </a:r>
                      <a:endParaRPr lang="en-US" sz="1000" b="0" i="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000" b="0" dirty="0" smtClean="0">
                          <a:solidFill>
                            <a:schemeClr val="tx1"/>
                          </a:solidFill>
                          <a:sym typeface="Wingdings"/>
                        </a:rPr>
                        <a:t></a:t>
                      </a: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lang="en-US" sz="1000" b="0" dirty="0" smtClean="0">
                          <a:solidFill>
                            <a:schemeClr val="tx1"/>
                          </a:solidFill>
                          <a:sym typeface="Wingding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lang="en-US" sz="1000" b="0" dirty="0" smtClean="0">
                          <a:solidFill>
                            <a:schemeClr val="tx1"/>
                          </a:solidFill>
                          <a:sym typeface="Wingding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lang="en-US" sz="1000" b="0" dirty="0" smtClean="0">
                          <a:solidFill>
                            <a:schemeClr val="tx1"/>
                          </a:solidFill>
                          <a:sym typeface="Wingdings"/>
                        </a:rPr>
                        <a:t></a:t>
                      </a: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6513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Delinquency</a:t>
                      </a:r>
                      <a:r>
                        <a:rPr lang="en-US" sz="1000" b="0" i="0" kern="1200" baseline="0" dirty="0" smtClean="0">
                          <a:solidFill>
                            <a:schemeClr val="tx1"/>
                          </a:solidFill>
                          <a:latin typeface="+mn-lt"/>
                          <a:ea typeface="+mn-ea"/>
                          <a:cs typeface="+mn-cs"/>
                        </a:rPr>
                        <a:t> rate </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mn-lt"/>
                          <a:ea typeface="+mn-ea"/>
                          <a:cs typeface="+mn-cs"/>
                        </a:rPr>
                        <a:t>(in %)</a:t>
                      </a:r>
                      <a:endParaRPr lang="en-US" sz="1000" b="0" i="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dirty="0" smtClean="0">
                          <a:solidFill>
                            <a:schemeClr val="tx1"/>
                          </a:solidFill>
                          <a:sym typeface="Wingdings"/>
                        </a:rPr>
                        <a:t></a:t>
                      </a:r>
                      <a:endParaRPr lang="en-US" sz="1000" b="0" dirty="0" smtClean="0">
                        <a:solidFill>
                          <a:schemeClr val="tx1"/>
                        </a:solidFill>
                      </a:endParaRP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dirty="0" smtClean="0">
                          <a:solidFill>
                            <a:schemeClr val="tx1"/>
                          </a:solidFill>
                          <a:latin typeface="+mn-lt"/>
                          <a:ea typeface="+mn-ea"/>
                          <a:cs typeface="+mn-cs"/>
                        </a:rPr>
                        <a:t>%</a:t>
                      </a:r>
                      <a:r>
                        <a:rPr lang="en-US" sz="1000" i="0" kern="1200" dirty="0" smtClean="0">
                          <a:solidFill>
                            <a:schemeClr val="tx1"/>
                          </a:solidFill>
                          <a:latin typeface="+mn-lt"/>
                          <a:ea typeface="+mn-ea"/>
                          <a:cs typeface="+mn-cs"/>
                          <a:sym typeface="Wingdings"/>
                        </a:rPr>
                        <a:t> 61+ DPD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dirty="0" smtClean="0">
                          <a:solidFill>
                            <a:schemeClr val="tx1"/>
                          </a:solidFill>
                          <a:sym typeface="Wingdings"/>
                        </a:rPr>
                        <a:t></a:t>
                      </a:r>
                      <a:endParaRPr lang="en-US" sz="1000" b="0" dirty="0" smtClean="0">
                        <a:solidFill>
                          <a:schemeClr val="tx1"/>
                        </a:solidFill>
                      </a:endParaRP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dirty="0" smtClean="0">
                          <a:solidFill>
                            <a:schemeClr val="tx1"/>
                          </a:solidFill>
                          <a:latin typeface="+mn-lt"/>
                          <a:ea typeface="+mn-ea"/>
                          <a:cs typeface="+mn-cs"/>
                        </a:rPr>
                        <a:t>%</a:t>
                      </a:r>
                      <a:r>
                        <a:rPr lang="en-US" sz="1000" i="0" kern="1200" dirty="0" smtClean="0">
                          <a:solidFill>
                            <a:schemeClr val="tx1"/>
                          </a:solidFill>
                          <a:latin typeface="+mn-lt"/>
                          <a:ea typeface="+mn-ea"/>
                          <a:cs typeface="+mn-cs"/>
                          <a:sym typeface="Wingdings"/>
                        </a:rPr>
                        <a:t> 61+ DPD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endParaRPr lang="en-US" sz="1000" i="0" kern="1200" dirty="0" smtClean="0">
                        <a:solidFill>
                          <a:schemeClr val="tx1"/>
                        </a:solidFill>
                        <a:latin typeface="+mn-lt"/>
                        <a:ea typeface="+mn-ea"/>
                        <a:cs typeface="+mn-cs"/>
                      </a:endParaRPr>
                    </a:p>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i="0"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sym typeface="Wingdings"/>
                        </a:rPr>
                        <a:t>60+ DPD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kern="1200" dirty="0" smtClean="0">
                        <a:solidFill>
                          <a:schemeClr val="tx1"/>
                        </a:solidFill>
                        <a:latin typeface="+mn-lt"/>
                        <a:ea typeface="+mn-ea"/>
                        <a:cs typeface="+mn-cs"/>
                        <a:sym typeface="Wingding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4601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 of counterparties</a:t>
                      </a:r>
                      <a:r>
                        <a:rPr lang="en-US" sz="1000" b="0" i="0" kern="1200" baseline="0" dirty="0" smtClean="0">
                          <a:solidFill>
                            <a:schemeClr val="tx1"/>
                          </a:solidFill>
                          <a:latin typeface="+mn-lt"/>
                          <a:ea typeface="+mn-ea"/>
                          <a:cs typeface="+mn-cs"/>
                        </a:rPr>
                        <a:t>  with SRR &lt; 5.0 and exposure &gt; $100 MM</a:t>
                      </a:r>
                      <a:endParaRPr lang="en-US" sz="1000" b="0" i="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strike="sngStrike"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dirty="0" smtClean="0">
                        <a:solidFill>
                          <a:schemeClr val="tx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dirty="0" smtClean="0">
                        <a:solidFill>
                          <a:schemeClr val="tx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78645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Concentration</a:t>
                      </a:r>
                      <a:r>
                        <a:rPr lang="en-US" sz="1000" b="0" i="0" kern="1200" baseline="0" dirty="0" smtClean="0">
                          <a:solidFill>
                            <a:schemeClr val="tx1"/>
                          </a:solidFill>
                          <a:latin typeface="+mn-lt"/>
                          <a:ea typeface="+mn-ea"/>
                          <a:cs typeface="+mn-cs"/>
                        </a:rPr>
                        <a:t> metrics</a:t>
                      </a:r>
                      <a:endParaRPr lang="en-US" sz="1000" b="0" i="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1000" b="0" dirty="0" smtClean="0">
                          <a:solidFill>
                            <a:schemeClr val="tx1"/>
                          </a:solidFill>
                        </a:rPr>
                        <a:t> </a:t>
                      </a: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endParaRPr lang="en-US" sz="1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endParaRPr lang="en-US" sz="1000" b="0" i="1" dirty="0" smtClean="0">
                        <a:solidFill>
                          <a:schemeClr val="tx1"/>
                        </a:solidFill>
                        <a:sym typeface="Wingdings"/>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rPr>
                        <a:t>(by industry)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a:t>
                      </a:r>
                      <a:r>
                        <a:rPr lang="en-US" sz="1000" b="0" baseline="0" dirty="0" smtClean="0">
                          <a:solidFill>
                            <a:schemeClr val="tx1"/>
                          </a:solidFill>
                          <a:sym typeface="Wingdings"/>
                        </a:rPr>
                        <a:t>CRE and multifamily)</a:t>
                      </a:r>
                      <a:endParaRPr lang="en-US" sz="1000" b="0" i="1" dirty="0" smtClean="0">
                        <a:solidFill>
                          <a:schemeClr val="tx1"/>
                        </a:solidFill>
                        <a:sym typeface="Wingdings"/>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sym typeface="Wingdings"/>
                        </a:rPr>
                        <a:t> </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rPr>
                        <a:t>(single</a:t>
                      </a:r>
                      <a:r>
                        <a:rPr lang="en-US" sz="1000" b="0" baseline="0" dirty="0" smtClean="0">
                          <a:solidFill>
                            <a:schemeClr val="tx1"/>
                          </a:solidFill>
                        </a:rPr>
                        <a:t> obligor and top 20 obligors)</a:t>
                      </a:r>
                      <a:endParaRPr lang="en-US" sz="1000" b="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6" name="Group 15"/>
          <p:cNvGrpSpPr/>
          <p:nvPr/>
        </p:nvGrpSpPr>
        <p:grpSpPr>
          <a:xfrm>
            <a:off x="403281" y="95996"/>
            <a:ext cx="1710387" cy="189008"/>
            <a:chOff x="403281" y="164517"/>
            <a:chExt cx="1710387" cy="189008"/>
          </a:xfrm>
        </p:grpSpPr>
        <p:sp>
          <p:nvSpPr>
            <p:cNvPr id="17"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20" name="Oval 1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cxnSp>
        <p:nvCxnSpPr>
          <p:cNvPr id="15" name="Straight Arrow Connector 14"/>
          <p:cNvCxnSpPr/>
          <p:nvPr/>
        </p:nvCxnSpPr>
        <p:spPr bwMode="auto">
          <a:xfrm>
            <a:off x="4154813" y="2228868"/>
            <a:ext cx="436098" cy="0"/>
          </a:xfrm>
          <a:prstGeom prst="straightConnector1">
            <a:avLst/>
          </a:prstGeom>
          <a:solidFill>
            <a:schemeClr val="accent1"/>
          </a:solidFill>
          <a:ln w="9525" cap="flat" cmpd="sng" algn="ctr">
            <a:solidFill>
              <a:schemeClr val="bg1">
                <a:lumMod val="50000"/>
              </a:schemeClr>
            </a:solidFill>
            <a:prstDash val="solid"/>
            <a:round/>
            <a:headEnd type="triangle" w="med" len="med"/>
            <a:tailEnd type="none" w="med" len="med"/>
          </a:ln>
          <a:effectLst/>
        </p:spPr>
      </p:cxnSp>
      <p:cxnSp>
        <p:nvCxnSpPr>
          <p:cNvPr id="26" name="Straight Arrow Connector 25"/>
          <p:cNvCxnSpPr/>
          <p:nvPr/>
        </p:nvCxnSpPr>
        <p:spPr bwMode="auto">
          <a:xfrm>
            <a:off x="5832412" y="2228868"/>
            <a:ext cx="592450" cy="1355"/>
          </a:xfrm>
          <a:prstGeom prst="straightConnector1">
            <a:avLst/>
          </a:prstGeom>
          <a:solidFill>
            <a:schemeClr val="accent1"/>
          </a:solidFill>
          <a:ln w="9525" cap="flat" cmpd="sng" algn="ctr">
            <a:solidFill>
              <a:schemeClr val="bg1">
                <a:lumMod val="50000"/>
              </a:schemeClr>
            </a:solidFill>
            <a:prstDash val="solid"/>
            <a:round/>
            <a:headEnd type="triangle" w="med" len="med"/>
            <a:tailEnd type="none" w="med" len="med"/>
          </a:ln>
          <a:effectLst/>
        </p:spPr>
      </p:cxnSp>
      <p:cxnSp>
        <p:nvCxnSpPr>
          <p:cNvPr id="28" name="Straight Arrow Connector 27"/>
          <p:cNvCxnSpPr/>
          <p:nvPr/>
        </p:nvCxnSpPr>
        <p:spPr bwMode="auto">
          <a:xfrm>
            <a:off x="6232358" y="3542635"/>
            <a:ext cx="1163249" cy="0"/>
          </a:xfrm>
          <a:prstGeom prst="straightConnector1">
            <a:avLst/>
          </a:prstGeom>
          <a:solidFill>
            <a:schemeClr val="accent1"/>
          </a:solidFill>
          <a:ln w="9525" cap="flat" cmpd="sng" algn="ctr">
            <a:solidFill>
              <a:schemeClr val="bg1">
                <a:lumMod val="50000"/>
              </a:schemeClr>
            </a:solidFill>
            <a:prstDash val="solid"/>
            <a:round/>
            <a:headEnd type="triangle" w="med" len="med"/>
            <a:tailEnd type="none" w="med" len="med"/>
          </a:ln>
          <a:effectLst/>
        </p:spPr>
      </p:cxnSp>
      <p:cxnSp>
        <p:nvCxnSpPr>
          <p:cNvPr id="29" name="Straight Arrow Connector 28"/>
          <p:cNvCxnSpPr/>
          <p:nvPr/>
        </p:nvCxnSpPr>
        <p:spPr bwMode="auto">
          <a:xfrm>
            <a:off x="8013977" y="3555631"/>
            <a:ext cx="1154086" cy="0"/>
          </a:xfrm>
          <a:prstGeom prst="straightConnector1">
            <a:avLst/>
          </a:prstGeom>
          <a:solidFill>
            <a:schemeClr val="accent1"/>
          </a:solidFill>
          <a:ln w="9525" cap="flat" cmpd="sng" algn="ctr">
            <a:solidFill>
              <a:schemeClr val="bg1">
                <a:lumMod val="50000"/>
              </a:schemeClr>
            </a:solidFill>
            <a:prstDash val="solid"/>
            <a:round/>
            <a:headEnd type="none" w="med" len="med"/>
            <a:tailEnd type="triangle" w="med" len="med"/>
          </a:ln>
          <a:effectLst/>
        </p:spPr>
      </p:cxnSp>
      <p:cxnSp>
        <p:nvCxnSpPr>
          <p:cNvPr id="25" name="Straight Arrow Connector 24"/>
          <p:cNvCxnSpPr/>
          <p:nvPr/>
        </p:nvCxnSpPr>
        <p:spPr bwMode="auto">
          <a:xfrm>
            <a:off x="5000502" y="2228868"/>
            <a:ext cx="436098" cy="0"/>
          </a:xfrm>
          <a:prstGeom prst="straightConnector1">
            <a:avLst/>
          </a:prstGeom>
          <a:solidFill>
            <a:schemeClr val="accent1"/>
          </a:solidFill>
          <a:ln w="9525" cap="flat" cmpd="sng" algn="ctr">
            <a:solidFill>
              <a:schemeClr val="bg1">
                <a:lumMod val="50000"/>
              </a:schemeClr>
            </a:solidFill>
            <a:prstDash val="solid"/>
            <a:round/>
            <a:headEnd type="none" w="med" len="med"/>
            <a:tailEnd type="triangle" w="med" len="med"/>
          </a:ln>
          <a:effectLst/>
        </p:spPr>
      </p:cxnSp>
      <p:cxnSp>
        <p:nvCxnSpPr>
          <p:cNvPr id="8" name="Straight Connector 7"/>
          <p:cNvCxnSpPr/>
          <p:nvPr/>
        </p:nvCxnSpPr>
        <p:spPr bwMode="auto">
          <a:xfrm>
            <a:off x="4054641" y="1364997"/>
            <a:ext cx="10026" cy="3411540"/>
          </a:xfrm>
          <a:prstGeom prst="line">
            <a:avLst/>
          </a:prstGeom>
          <a:solidFill>
            <a:schemeClr val="accent1"/>
          </a:solidFill>
          <a:ln w="57150" cap="flat" cmpd="sng" algn="ctr">
            <a:solidFill>
              <a:schemeClr val="bg1"/>
            </a:solidFill>
            <a:prstDash val="solid"/>
            <a:round/>
            <a:headEnd type="none" w="med" len="med"/>
            <a:tailEnd type="none" w="med" len="med"/>
          </a:ln>
          <a:effectLst/>
        </p:spPr>
      </p:cxnSp>
      <p:cxnSp>
        <p:nvCxnSpPr>
          <p:cNvPr id="30" name="Straight Arrow Connector 29"/>
          <p:cNvCxnSpPr/>
          <p:nvPr/>
        </p:nvCxnSpPr>
        <p:spPr bwMode="auto">
          <a:xfrm flipH="1">
            <a:off x="7195082" y="2240954"/>
            <a:ext cx="565396" cy="1355"/>
          </a:xfrm>
          <a:prstGeom prst="straightConnector1">
            <a:avLst/>
          </a:prstGeom>
          <a:solidFill>
            <a:schemeClr val="accent1"/>
          </a:solidFill>
          <a:ln w="9525" cap="flat" cmpd="sng" algn="ctr">
            <a:solidFill>
              <a:schemeClr val="bg1">
                <a:lumMod val="50000"/>
              </a:schemeClr>
            </a:solidFill>
            <a:prstDash val="solid"/>
            <a:round/>
            <a:headEnd type="triangle" w="med" len="med"/>
            <a:tailEnd type="none" w="med" len="med"/>
          </a:ln>
          <a:effectLst/>
        </p:spPr>
      </p:cxnSp>
      <p:cxnSp>
        <p:nvCxnSpPr>
          <p:cNvPr id="18" name="Straight Connector 17"/>
          <p:cNvCxnSpPr/>
          <p:nvPr/>
        </p:nvCxnSpPr>
        <p:spPr bwMode="auto">
          <a:xfrm>
            <a:off x="5590674" y="2061781"/>
            <a:ext cx="0" cy="385011"/>
          </a:xfrm>
          <a:prstGeom prst="line">
            <a:avLst/>
          </a:prstGeom>
          <a:solidFill>
            <a:schemeClr val="accent1"/>
          </a:solidFill>
          <a:ln w="9525" cap="flat" cmpd="sng" algn="ctr">
            <a:solidFill>
              <a:schemeClr val="bg2"/>
            </a:solidFill>
            <a:prstDash val="sysDash"/>
            <a:round/>
            <a:headEnd type="none" w="med" len="med"/>
            <a:tailEnd type="none" w="med" len="med"/>
          </a:ln>
          <a:effectLst/>
        </p:spPr>
      </p:cxnSp>
      <p:sp>
        <p:nvSpPr>
          <p:cNvPr id="19"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175433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Calibration: </a:t>
            </a:r>
            <a:r>
              <a:rPr lang="en-US" b="0" dirty="0" smtClean="0">
                <a:ea typeface="SimSun" pitchFamily="2" charset="-122"/>
              </a:rPr>
              <a:t>Sequenced calibration of capital adequacy, CCAR loss budget, net charge-off rate, and delinquency limits</a:t>
            </a:r>
            <a:endParaRPr lang="en-US" b="0" dirty="0">
              <a:ea typeface="SimSun" pitchFamily="2" charset="-122"/>
            </a:endParaRPr>
          </a:p>
        </p:txBody>
      </p:sp>
      <p:sp>
        <p:nvSpPr>
          <p:cNvPr id="5" name="Text Placeholder 4"/>
          <p:cNvSpPr>
            <a:spLocks noGrp="1"/>
          </p:cNvSpPr>
          <p:nvPr>
            <p:ph type="body" sz="quarter" idx="15"/>
          </p:nvPr>
        </p:nvSpPr>
        <p:spPr>
          <a:xfrm>
            <a:off x="401638" y="1427791"/>
            <a:ext cx="3941769" cy="336550"/>
          </a:xfrm>
        </p:spPr>
        <p:txBody>
          <a:bodyPr lIns="0" tIns="0" rIns="0" bIns="0"/>
          <a:lstStyle/>
          <a:p>
            <a:r>
              <a:rPr lang="en-US" sz="1400" dirty="0" smtClean="0">
                <a:solidFill>
                  <a:schemeClr val="accent1"/>
                </a:solidFill>
              </a:rPr>
              <a:t>Sequence of calibration by metric type</a:t>
            </a:r>
            <a:endParaRPr lang="en-US" sz="1400" dirty="0">
              <a:solidFill>
                <a:schemeClr val="accent1"/>
              </a:solidFill>
            </a:endParaRPr>
          </a:p>
        </p:txBody>
      </p:sp>
      <p:sp>
        <p:nvSpPr>
          <p:cNvPr id="86030" name="AutoShape 14"/>
          <p:cNvSpPr>
            <a:spLocks noChangeArrowheads="1"/>
          </p:cNvSpPr>
          <p:nvPr/>
        </p:nvSpPr>
        <p:spPr bwMode="gray">
          <a:xfrm>
            <a:off x="4672428" y="1782798"/>
            <a:ext cx="2266950" cy="762000"/>
          </a:xfrm>
          <a:prstGeom prst="chevron">
            <a:avLst>
              <a:gd name="adj" fmla="val 31100"/>
            </a:avLst>
          </a:prstGeom>
          <a:noFill/>
          <a:ln w="9525">
            <a:solidFill>
              <a:schemeClr val="accent1"/>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1782798"/>
            <a:ext cx="2266950" cy="762000"/>
          </a:xfrm>
          <a:prstGeom prst="chevron">
            <a:avLst>
              <a:gd name="adj" fmla="val 31100"/>
            </a:avLst>
          </a:prstGeom>
          <a:noFill/>
          <a:ln w="9525">
            <a:solidFill>
              <a:schemeClr val="accent1"/>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1782798"/>
            <a:ext cx="2268538" cy="762000"/>
          </a:xfrm>
          <a:prstGeom prst="homePlate">
            <a:avLst>
              <a:gd name="adj" fmla="val 31122"/>
            </a:avLst>
          </a:prstGeom>
          <a:noFill/>
          <a:ln w="9525">
            <a:solidFill>
              <a:schemeClr val="accent1"/>
            </a:solidFill>
            <a:miter lim="800000"/>
            <a:headEnd/>
            <a:tailEnd/>
          </a:ln>
          <a:effectLs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1785973"/>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accent1"/>
                </a:solidFill>
              </a:rPr>
              <a:t>1</a:t>
            </a:r>
          </a:p>
        </p:txBody>
      </p:sp>
      <p:sp>
        <p:nvSpPr>
          <p:cNvPr id="86038" name="Text Box 22"/>
          <p:cNvSpPr txBox="1">
            <a:spLocks noChangeArrowheads="1"/>
          </p:cNvSpPr>
          <p:nvPr/>
        </p:nvSpPr>
        <p:spPr bwMode="gray">
          <a:xfrm>
            <a:off x="2532478" y="1785973"/>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accent1"/>
                </a:solidFill>
              </a:rPr>
              <a:t>2</a:t>
            </a:r>
          </a:p>
        </p:txBody>
      </p:sp>
      <p:sp>
        <p:nvSpPr>
          <p:cNvPr id="86039" name="Text Box 23"/>
          <p:cNvSpPr txBox="1">
            <a:spLocks noChangeArrowheads="1"/>
          </p:cNvSpPr>
          <p:nvPr/>
        </p:nvSpPr>
        <p:spPr bwMode="gray">
          <a:xfrm>
            <a:off x="4672428" y="1785973"/>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accent1"/>
                </a:solidFill>
              </a:rPr>
              <a:t>3</a:t>
            </a:r>
          </a:p>
        </p:txBody>
      </p:sp>
      <p:sp>
        <p:nvSpPr>
          <p:cNvPr id="86040" name="AutoShape 24"/>
          <p:cNvSpPr>
            <a:spLocks noChangeArrowheads="1"/>
          </p:cNvSpPr>
          <p:nvPr/>
        </p:nvSpPr>
        <p:spPr bwMode="gray">
          <a:xfrm>
            <a:off x="6807616" y="1782798"/>
            <a:ext cx="2268538" cy="762000"/>
          </a:xfrm>
          <a:prstGeom prst="chevron">
            <a:avLst>
              <a:gd name="adj" fmla="val 31149"/>
            </a:avLst>
          </a:prstGeom>
          <a:noFill/>
          <a:ln w="9525">
            <a:solidFill>
              <a:schemeClr val="accent1"/>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1785973"/>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accent1"/>
                </a:solidFill>
              </a:rPr>
              <a:t>4</a:t>
            </a:r>
          </a:p>
        </p:txBody>
      </p:sp>
      <p:sp>
        <p:nvSpPr>
          <p:cNvPr id="49" name="Content Placeholder 3"/>
          <p:cNvSpPr txBox="1">
            <a:spLocks/>
          </p:cNvSpPr>
          <p:nvPr/>
        </p:nvSpPr>
        <p:spPr>
          <a:xfrm>
            <a:off x="2532478" y="2630947"/>
            <a:ext cx="2013018" cy="214212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a:lnSpc>
                <a:spcPct val="100000"/>
              </a:lnSpc>
            </a:pPr>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amber/red limits</a:t>
            </a:r>
            <a:endParaRPr lang="en-US" sz="1200" baseline="30000" dirty="0">
              <a:latin typeface="Arial (Body)"/>
            </a:endParaRPr>
          </a:p>
          <a:p>
            <a:pPr defTabSz="979488">
              <a:lnSpc>
                <a:spcPct val="100000"/>
              </a:lnSpc>
            </a:pPr>
            <a:r>
              <a:rPr lang="en-US" sz="1200" dirty="0" smtClean="0"/>
              <a:t>Distributed capital </a:t>
            </a:r>
            <a:r>
              <a:rPr lang="en-US" sz="1200" dirty="0"/>
              <a:t>surplus proportionally across portfolios </a:t>
            </a:r>
            <a:r>
              <a:rPr lang="en-US" sz="1200" dirty="0" smtClean="0"/>
              <a:t>on top of </a:t>
            </a:r>
            <a:r>
              <a:rPr lang="en-US" sz="1200" dirty="0"/>
              <a:t>CCAR 2015 9Q cumulative </a:t>
            </a:r>
            <a:r>
              <a:rPr lang="en-US" sz="1200" dirty="0" smtClean="0"/>
              <a:t/>
            </a:r>
            <a:br>
              <a:rPr lang="en-US" sz="1200" dirty="0" smtClean="0"/>
            </a:br>
            <a:r>
              <a:rPr lang="en-US" sz="1200" dirty="0" smtClean="0"/>
              <a:t>losses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630947"/>
            <a:ext cx="1993415" cy="2548390"/>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a:t>
            </a:r>
            <a:br>
              <a:rPr lang="en-US" altLang="zh-CN" sz="1200" dirty="0" smtClean="0">
                <a:ea typeface="Arial Unicode MS" pitchFamily="34" charset="-128"/>
                <a:cs typeface="Arial" charset="0"/>
              </a:rPr>
            </a:br>
            <a:r>
              <a:rPr lang="en-US" altLang="zh-CN" sz="1200" dirty="0" smtClean="0">
                <a:ea typeface="Arial Unicode MS" pitchFamily="34" charset="-128"/>
                <a:cs typeface="Arial" charset="0"/>
              </a:rPr>
              <a:t>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a:t>
            </a:r>
            <a:r>
              <a:rPr lang="en-US" altLang="zh-CN" sz="1200" dirty="0" smtClean="0">
                <a:ea typeface="Arial Unicode MS" pitchFamily="34" charset="-128"/>
                <a:cs typeface="Arial" charset="0"/>
              </a:rPr>
              <a:t/>
            </a:r>
            <a:br>
              <a:rPr lang="en-US" altLang="zh-CN" sz="1200" dirty="0" smtClean="0">
                <a:ea typeface="Arial Unicode MS" pitchFamily="34" charset="-128"/>
                <a:cs typeface="Arial" charset="0"/>
              </a:rPr>
            </a:br>
            <a:r>
              <a:rPr lang="en-US" altLang="zh-CN" sz="1200" dirty="0" smtClean="0">
                <a:ea typeface="Arial Unicode MS" pitchFamily="34" charset="-128"/>
                <a:cs typeface="Arial" charset="0"/>
              </a:rPr>
              <a:t>convert 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a:t>
            </a:r>
            <a:r>
              <a:rPr lang="en-US" altLang="zh-CN" sz="1200" dirty="0" smtClean="0">
                <a:ea typeface="Arial Unicode MS" pitchFamily="34" charset="-128"/>
                <a:cs typeface="Arial" charset="0"/>
              </a:rPr>
              <a:t>necessary</a:t>
            </a:r>
            <a:endParaRPr lang="en-US" altLang="zh-CN" sz="1200" dirty="0">
              <a:ea typeface="Arial Unicode MS" pitchFamily="34" charset="-128"/>
              <a:cs typeface="Arial" charset="0"/>
            </a:endParaRPr>
          </a:p>
        </p:txBody>
      </p:sp>
      <p:sp>
        <p:nvSpPr>
          <p:cNvPr id="51" name="Content Placeholder 3"/>
          <p:cNvSpPr txBox="1">
            <a:spLocks/>
          </p:cNvSpPr>
          <p:nvPr/>
        </p:nvSpPr>
        <p:spPr>
          <a:xfrm>
            <a:off x="6807616" y="2630947"/>
            <a:ext cx="2005080" cy="2179058"/>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a:t>
            </a:r>
            <a:r>
              <a:rPr lang="en-US" sz="1200" dirty="0" smtClean="0">
                <a:ea typeface="Arial Unicode MS" pitchFamily="34" charset="-128"/>
                <a:cs typeface="Arial" charset="0"/>
              </a:rPr>
              <a:t>red/amber net charge-off rate limits </a:t>
            </a:r>
            <a:r>
              <a:rPr lang="en-US" sz="1200" dirty="0">
                <a:ea typeface="Arial Unicode MS" pitchFamily="34" charset="-128"/>
                <a:cs typeface="Arial" charset="0"/>
              </a:rPr>
              <a:t>to derive </a:t>
            </a:r>
            <a:r>
              <a:rPr lang="en-US" sz="1200" dirty="0" smtClean="0">
                <a:ea typeface="Arial Unicode MS" pitchFamily="34" charset="-128"/>
                <a:cs typeface="Arial" charset="0"/>
              </a:rPr>
              <a:t>delinquency  </a:t>
            </a:r>
            <a:r>
              <a:rPr lang="en-US" sz="1200" dirty="0">
                <a:ea typeface="Arial Unicode MS" pitchFamily="34" charset="-128"/>
                <a:cs typeface="Arial" charset="0"/>
              </a:rPr>
              <a:t>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t>
            </a:r>
            <a:r>
              <a:rPr lang="en-US" altLang="zh-CN" sz="1200" dirty="0" smtClean="0">
                <a:ea typeface="Arial Unicode MS" pitchFamily="34" charset="-128"/>
                <a:cs typeface="Arial" charset="0"/>
              </a:rPr>
              <a:t>adjustments, as necessary</a:t>
            </a:r>
            <a:endParaRPr lang="en-US" altLang="zh-CN" sz="1200" dirty="0">
              <a:ea typeface="Arial Unicode MS" pitchFamily="34" charset="-128"/>
              <a:cs typeface="Arial" charset="0"/>
            </a:endParaRPr>
          </a:p>
        </p:txBody>
      </p:sp>
      <p:sp>
        <p:nvSpPr>
          <p:cNvPr id="56" name="Content Placeholder 3"/>
          <p:cNvSpPr txBox="1">
            <a:spLocks/>
          </p:cNvSpPr>
          <p:nvPr/>
        </p:nvSpPr>
        <p:spPr>
          <a:xfrm>
            <a:off x="392528" y="2630947"/>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SHUSA’s 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graphicFrame>
        <p:nvGraphicFramePr>
          <p:cNvPr id="2" name="CONCLUTION_SHAPE"/>
          <p:cNvGraphicFramePr>
            <a:graphicFrameLocks noGrp="1"/>
          </p:cNvGraphicFramePr>
          <p:nvPr>
            <p:extLst>
              <p:ext uri="{D42A27DB-BD31-4B8C-83A1-F6EECF244321}">
                <p14:modId xmlns:p14="http://schemas.microsoft.com/office/powerpoint/2010/main" val="1566772337"/>
              </p:ext>
            </p:extLst>
          </p:nvPr>
        </p:nvGraphicFramePr>
        <p:xfrm>
          <a:off x="392527" y="5809166"/>
          <a:ext cx="8830847" cy="365760"/>
        </p:xfrm>
        <a:graphic>
          <a:graphicData uri="http://schemas.openxmlformats.org/drawingml/2006/table">
            <a:tbl>
              <a:tblPr firstRow="1" bandRow="1">
                <a:tableStyleId>{839DD9DD-9E6C-4910-8AC0-68ADFF6A6AFC}</a:tableStyleId>
              </a:tblPr>
              <a:tblGrid>
                <a:gridCol w="8830847"/>
              </a:tblGrid>
              <a:tr h="254000">
                <a:tc>
                  <a:txBody>
                    <a:bodyPr/>
                    <a:lstStyle/>
                    <a:p>
                      <a:r>
                        <a:rPr kumimoji="0" lang="en-US" sz="1800" b="0" i="0" u="none" baseline="0" dirty="0" smtClean="0">
                          <a:solidFill>
                            <a:schemeClr val="accent1"/>
                          </a:solidFill>
                          <a:latin typeface="Arial"/>
                          <a:cs typeface="Arial"/>
                          <a:sym typeface="Arial"/>
                        </a:rPr>
                        <a:t>Other credit metrics included are calibrated individually, not as part of this sequence</a:t>
                      </a:r>
                      <a:endParaRPr kumimoji="0" lang="en-US" sz="1800" b="0" i="0"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grpSp>
        <p:nvGrpSpPr>
          <p:cNvPr id="20" name="Group 19"/>
          <p:cNvGrpSpPr/>
          <p:nvPr/>
        </p:nvGrpSpPr>
        <p:grpSpPr>
          <a:xfrm>
            <a:off x="403281" y="95996"/>
            <a:ext cx="1710387" cy="189008"/>
            <a:chOff x="403281" y="164517"/>
            <a:chExt cx="1710387" cy="189008"/>
          </a:xfrm>
        </p:grpSpPr>
        <p:sp>
          <p:nvSpPr>
            <p:cNvPr id="21" name="Text Box 75"/>
            <p:cNvSpPr txBox="1">
              <a:spLocks noChangeArrowheads="1"/>
            </p:cNvSpPr>
            <p:nvPr/>
          </p:nvSpPr>
          <p:spPr bwMode="gray">
            <a:xfrm>
              <a:off x="636148" y="166688"/>
              <a:ext cx="1477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All metrics</a:t>
              </a:r>
              <a:endParaRPr lang="en-US" sz="1200" dirty="0">
                <a:solidFill>
                  <a:schemeClr val="bg1">
                    <a:lumMod val="50000"/>
                  </a:schemeClr>
                </a:solidFill>
              </a:endParaRPr>
            </a:p>
          </p:txBody>
        </p:sp>
        <p:sp>
          <p:nvSpPr>
            <p:cNvPr id="22" name="Oval 2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3" name="Slide Number Placeholder 12"/>
          <p:cNvSpPr txBox="1">
            <a:spLocks/>
          </p:cNvSpPr>
          <p:nvPr/>
        </p:nvSpPr>
        <p:spPr bwMode="gray">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defTabSz="457200">
              <a:lnSpc>
                <a:spcPct val="100000"/>
              </a:lnSpc>
            </a:pPr>
            <a:fld id="{4B553441-A85E-4A5F-B6E9-6327667DC369}" type="slidenum">
              <a:rPr lang="en-US" smtClean="0"/>
              <a:pPr defTabSz="457200">
                <a:lnSpc>
                  <a:spcPct val="100000"/>
                </a:lnSpc>
              </a:pPr>
              <a:t>25</a:t>
            </a:fld>
            <a:endParaRPr lang="en-US" dirty="0"/>
          </a:p>
        </p:txBody>
      </p:sp>
    </p:spTree>
    <p:extLst>
      <p:ext uri="{BB962C8B-B14F-4D97-AF65-F5344CB8AC3E}">
        <p14:creationId xmlns:p14="http://schemas.microsoft.com/office/powerpoint/2010/main" val="10532298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Credit risk</a:t>
            </a:r>
            <a:br>
              <a:rPr lang="en-GB" dirty="0"/>
            </a:br>
            <a:r>
              <a:rPr lang="en-GB" b="0" dirty="0"/>
              <a:t>CCAR loss budget</a:t>
            </a:r>
          </a:p>
        </p:txBody>
      </p:sp>
      <p:sp>
        <p:nvSpPr>
          <p:cNvPr id="3" name="Text Placeholder 2"/>
          <p:cNvSpPr>
            <a:spLocks noGrp="1"/>
          </p:cNvSpPr>
          <p:nvPr>
            <p:ph type="body" idx="1"/>
          </p:nvPr>
        </p:nvSpPr>
        <p:spPr/>
        <p:txBody>
          <a:bodyPr/>
          <a:lstStyle/>
          <a:p>
            <a:r>
              <a:rPr lang="en-GB" dirty="0" smtClean="0"/>
              <a:t>2A</a:t>
            </a:r>
            <a:endParaRPr lang="en-GB" dirty="0"/>
          </a:p>
        </p:txBody>
      </p:sp>
    </p:spTree>
    <p:extLst>
      <p:ext uri="{BB962C8B-B14F-4D97-AF65-F5344CB8AC3E}">
        <p14:creationId xmlns:p14="http://schemas.microsoft.com/office/powerpoint/2010/main" val="2025837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305790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756"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998204" y="2891483"/>
            <a:ext cx="1105967" cy="246221"/>
          </a:xfrm>
          <a:prstGeom prst="rect">
            <a:avLst/>
          </a:prstGeom>
          <a:noFill/>
          <a:ln>
            <a:noFill/>
          </a:ln>
        </p:spPr>
        <p:txBody>
          <a:bodyPr wrap="square" lIns="0" tIns="0" rIns="0" bIns="0" rtlCol="0">
            <a:spAutoFit/>
          </a:bodyPr>
          <a:lstStyle/>
          <a:p>
            <a:pPr algn="l">
              <a:lnSpc>
                <a:spcPct val="100000"/>
              </a:lnSpc>
            </a:pPr>
            <a:r>
              <a:rPr lang="en-US" sz="800" b="1" dirty="0" smtClean="0">
                <a:solidFill>
                  <a:schemeClr val="bg2"/>
                </a:solidFill>
                <a:latin typeface="+mn-lt"/>
              </a:rPr>
              <a:t>CCAR Capital depletion</a:t>
            </a:r>
            <a:endParaRPr lang="en-US" sz="800" dirty="0">
              <a:solidFill>
                <a:schemeClr val="bg2"/>
              </a:solidFill>
              <a:latin typeface="+mn-lt"/>
            </a:endParaRPr>
          </a:p>
        </p:txBody>
      </p:sp>
      <p:sp>
        <p:nvSpPr>
          <p:cNvPr id="15" name="TextBox 14"/>
          <p:cNvSpPr txBox="1"/>
          <p:nvPr/>
        </p:nvSpPr>
        <p:spPr>
          <a:xfrm>
            <a:off x="2998204" y="3918277"/>
            <a:ext cx="1241328" cy="246221"/>
          </a:xfrm>
          <a:prstGeom prst="rect">
            <a:avLst/>
          </a:prstGeom>
          <a:noFill/>
        </p:spPr>
        <p:txBody>
          <a:bodyPr wrap="square" lIns="0" tIns="0" rIns="0" bIns="0" rtlCol="0">
            <a:spAutoFit/>
          </a:bodyPr>
          <a:lstStyle/>
          <a:p>
            <a:pPr algn="l">
              <a:lnSpc>
                <a:spcPct val="100000"/>
              </a:lnSpc>
            </a:pPr>
            <a:r>
              <a:rPr lang="en-US" sz="800" b="1" dirty="0" smtClean="0">
                <a:solidFill>
                  <a:srgbClr val="FFC000"/>
                </a:solidFill>
                <a:latin typeface="+mn-lt"/>
              </a:rPr>
              <a:t>Capital surplus for amber– $450 MM</a:t>
            </a:r>
            <a:r>
              <a:rPr lang="en-US" sz="800" b="1" baseline="30000" dirty="0" smtClean="0">
                <a:solidFill>
                  <a:srgbClr val="FFC000"/>
                </a:solidFill>
                <a:latin typeface="+mn-lt"/>
              </a:rPr>
              <a:t>1</a:t>
            </a:r>
            <a:endParaRPr lang="en-US" sz="800" dirty="0" smtClean="0">
              <a:solidFill>
                <a:srgbClr val="FFC000"/>
              </a:solidFill>
              <a:latin typeface="+mn-lt"/>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pPr>
              <a:lnSpc>
                <a:spcPct val="100000"/>
              </a:lnSpc>
            </a:pPr>
            <a:r>
              <a:rPr lang="en-US" sz="800" b="1" dirty="0" smtClean="0">
                <a:latin typeface="+mn-lt"/>
              </a:rPr>
              <a:t>Starting capital</a:t>
            </a:r>
            <a:endParaRPr lang="en-US" sz="800" b="1" dirty="0">
              <a:latin typeface="+mn-lt"/>
            </a:endParaRPr>
          </a:p>
          <a:p>
            <a:pPr>
              <a:lnSpc>
                <a:spcPct val="100000"/>
              </a:lnSpc>
            </a:pPr>
            <a:r>
              <a:rPr lang="en-US" sz="800" dirty="0" smtClean="0">
                <a:latin typeface="+mn-lt"/>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pPr>
              <a:lnSpc>
                <a:spcPct val="100000"/>
              </a:lnSpc>
            </a:pPr>
            <a:r>
              <a:rPr lang="en-US" sz="800" b="1" dirty="0">
                <a:solidFill>
                  <a:srgbClr val="FF0000"/>
                </a:solidFill>
                <a:latin typeface="+mn-lt"/>
              </a:rPr>
              <a:t>R</a:t>
            </a:r>
            <a:r>
              <a:rPr lang="en-US" sz="800" b="1" dirty="0" smtClean="0">
                <a:solidFill>
                  <a:srgbClr val="FF0000"/>
                </a:solidFill>
                <a:latin typeface="+mn-lt"/>
              </a:rPr>
              <a:t>ed limit</a:t>
            </a:r>
            <a:endParaRPr lang="en-US" sz="800" baseline="30000" dirty="0">
              <a:solidFill>
                <a:srgbClr val="FF0000"/>
              </a:solidFill>
              <a:latin typeface="+mn-lt"/>
            </a:endParaRPr>
          </a:p>
          <a:p>
            <a:pPr>
              <a:lnSpc>
                <a:spcPct val="100000"/>
              </a:lnSpc>
            </a:pPr>
            <a:r>
              <a:rPr lang="en-US" sz="800" dirty="0" smtClean="0">
                <a:solidFill>
                  <a:srgbClr val="FF0000"/>
                </a:solidFill>
                <a:latin typeface="+mn-lt"/>
              </a:rPr>
              <a:t>mid-point between regulatory and internal post-stress minimum</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sz="800" dirty="0">
              <a:solidFill>
                <a:schemeClr val="bg2"/>
              </a:solidFill>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pPr>
              <a:lnSpc>
                <a:spcPct val="100000"/>
              </a:lnSpc>
            </a:pPr>
            <a:r>
              <a:rPr lang="en-US" sz="800" b="1" dirty="0" smtClean="0">
                <a:latin typeface="+mn-lt"/>
              </a:rPr>
              <a:t>Stressed Capital</a:t>
            </a:r>
          </a:p>
          <a:p>
            <a:pPr>
              <a:lnSpc>
                <a:spcPct val="100000"/>
              </a:lnSpc>
            </a:pPr>
            <a:r>
              <a:rPr lang="en-US" sz="800" dirty="0" smtClean="0">
                <a:latin typeface="+mn-lt"/>
              </a:rPr>
              <a:t>9Q minimum under BHC Stress</a:t>
            </a:r>
            <a:endParaRPr lang="en-US" sz="800" baseline="30000" dirty="0">
              <a:latin typeface="+mn-lt"/>
            </a:endParaRPr>
          </a:p>
        </p:txBody>
      </p:sp>
      <p:sp>
        <p:nvSpPr>
          <p:cNvPr id="21" name="TextBox 20"/>
          <p:cNvSpPr txBox="1"/>
          <p:nvPr/>
        </p:nvSpPr>
        <p:spPr>
          <a:xfrm>
            <a:off x="1785872" y="3730401"/>
            <a:ext cx="293350" cy="123111"/>
          </a:xfrm>
          <a:prstGeom prst="rect">
            <a:avLst/>
          </a:prstGeom>
          <a:solidFill>
            <a:schemeClr val="bg1"/>
          </a:solidFill>
        </p:spPr>
        <p:txBody>
          <a:bodyPr wrap="none" lIns="0" tIns="0" rIns="0" bIns="0" rtlCol="0" anchor="ctr">
            <a:spAutoFit/>
          </a:bodyPr>
          <a:lstStyle/>
          <a:p>
            <a:pPr>
              <a:lnSpc>
                <a:spcPct val="100000"/>
              </a:lnSpc>
            </a:pPr>
            <a:r>
              <a:rPr lang="en-US" sz="800" b="1" dirty="0" smtClean="0">
                <a:latin typeface="+mn-lt"/>
              </a:rPr>
              <a:t>9.50%</a:t>
            </a:r>
            <a:endParaRPr lang="en-US" sz="800" b="1" dirty="0">
              <a:latin typeface="+mn-lt"/>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93539" y="4841362"/>
            <a:ext cx="478015" cy="215444"/>
          </a:xfrm>
          <a:prstGeom prst="rect">
            <a:avLst/>
          </a:prstGeom>
          <a:noFill/>
        </p:spPr>
        <p:txBody>
          <a:bodyPr wrap="none" rtlCol="0" anchor="ctr">
            <a:spAutoFit/>
          </a:bodyPr>
          <a:lstStyle/>
          <a:p>
            <a:pPr>
              <a:lnSpc>
                <a:spcPct val="100000"/>
              </a:lnSpc>
            </a:pPr>
            <a:r>
              <a:rPr lang="en-US" sz="800" b="1" dirty="0" smtClean="0">
                <a:solidFill>
                  <a:srgbClr val="FF0000"/>
                </a:solidFill>
                <a:latin typeface="+mn-lt"/>
              </a:rPr>
              <a:t>8.00%</a:t>
            </a:r>
            <a:endParaRPr lang="en-US" sz="800" b="1" dirty="0">
              <a:solidFill>
                <a:srgbClr val="FF0000"/>
              </a:solidFill>
              <a:latin typeface="+mn-lt"/>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sz="800" dirty="0">
              <a:solidFill>
                <a:srgbClr val="FFC000"/>
              </a:solidFill>
            </a:endParaRPr>
          </a:p>
        </p:txBody>
      </p:sp>
      <p:sp>
        <p:nvSpPr>
          <p:cNvPr id="29" name="TextBox 28"/>
          <p:cNvSpPr txBox="1"/>
          <p:nvPr/>
        </p:nvSpPr>
        <p:spPr>
          <a:xfrm>
            <a:off x="1664686" y="2198203"/>
            <a:ext cx="535723" cy="215444"/>
          </a:xfrm>
          <a:prstGeom prst="rect">
            <a:avLst/>
          </a:prstGeom>
          <a:noFill/>
        </p:spPr>
        <p:txBody>
          <a:bodyPr wrap="none" rtlCol="0" anchor="ctr">
            <a:spAutoFit/>
          </a:bodyPr>
          <a:lstStyle/>
          <a:p>
            <a:pPr>
              <a:lnSpc>
                <a:spcPct val="100000"/>
              </a:lnSpc>
            </a:pPr>
            <a:r>
              <a:rPr lang="en-US" sz="800" b="1" dirty="0" smtClean="0">
                <a:latin typeface="+mn-lt"/>
              </a:rPr>
              <a:t>13.06%</a:t>
            </a:r>
            <a:endParaRPr lang="en-US" sz="800" b="1" dirty="0">
              <a:latin typeface="+mn-lt"/>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6222" y="3872582"/>
            <a:ext cx="493478" cy="409984"/>
          </a:xfrm>
          <a:prstGeom prst="rect">
            <a:avLst/>
          </a:prstGeom>
          <a:noFill/>
        </p:spPr>
        <p:txBody>
          <a:bodyPr wrap="square" rtlCol="0">
            <a:noAutofit/>
          </a:bodyPr>
          <a:lstStyle/>
          <a:p>
            <a:pPr>
              <a:lnSpc>
                <a:spcPct val="100000"/>
              </a:lnSpc>
            </a:pPr>
            <a:r>
              <a:rPr lang="en-US" sz="800" i="1" dirty="0" smtClean="0">
                <a:solidFill>
                  <a:srgbClr val="FFC000"/>
                </a:solidFill>
                <a:latin typeface="+mn-lt"/>
              </a:rPr>
              <a:t>50 bps</a:t>
            </a:r>
          </a:p>
        </p:txBody>
      </p:sp>
      <p:sp>
        <p:nvSpPr>
          <p:cNvPr id="32" name="TextBox 31"/>
          <p:cNvSpPr txBox="1"/>
          <p:nvPr/>
        </p:nvSpPr>
        <p:spPr>
          <a:xfrm>
            <a:off x="2536222" y="2848301"/>
            <a:ext cx="493478" cy="409984"/>
          </a:xfrm>
          <a:prstGeom prst="rect">
            <a:avLst/>
          </a:prstGeom>
          <a:noFill/>
          <a:ln>
            <a:noFill/>
          </a:ln>
        </p:spPr>
        <p:txBody>
          <a:bodyPr wrap="square" rtlCol="0">
            <a:noAutofit/>
          </a:bodyPr>
          <a:lstStyle/>
          <a:p>
            <a:pPr>
              <a:lnSpc>
                <a:spcPct val="100000"/>
              </a:lnSpc>
            </a:pPr>
            <a:r>
              <a:rPr lang="en-US" sz="800" i="1" dirty="0" smtClean="0">
                <a:solidFill>
                  <a:schemeClr val="bg2"/>
                </a:solidFill>
                <a:latin typeface="+mn-lt"/>
              </a:rPr>
              <a:t>356</a:t>
            </a:r>
          </a:p>
          <a:p>
            <a:pPr>
              <a:lnSpc>
                <a:spcPct val="100000"/>
              </a:lnSpc>
            </a:pPr>
            <a:r>
              <a:rPr lang="en-US" sz="800" i="1" dirty="0" smtClean="0">
                <a:solidFill>
                  <a:schemeClr val="bg2"/>
                </a:solidFill>
                <a:latin typeface="+mn-lt"/>
              </a:rPr>
              <a:t>bps</a:t>
            </a:r>
          </a:p>
        </p:txBody>
      </p:sp>
      <p:cxnSp>
        <p:nvCxnSpPr>
          <p:cNvPr id="40" name="Straight Connector 39"/>
          <p:cNvCxnSpPr/>
          <p:nvPr/>
        </p:nvCxnSpPr>
        <p:spPr bwMode="auto">
          <a:xfrm>
            <a:off x="2278329" y="2292505"/>
            <a:ext cx="5000" cy="33796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a:t>Calibration: </a:t>
            </a:r>
            <a:r>
              <a:rPr lang="en-US" b="0" dirty="0" smtClean="0"/>
              <a:t>Use of </a:t>
            </a:r>
            <a:r>
              <a:rPr lang="en-US" b="0" dirty="0"/>
              <a:t>CCAR 2015 results and capital adequacy </a:t>
            </a:r>
            <a:r>
              <a:rPr lang="en-US" b="0" dirty="0" smtClean="0"/>
              <a:t>limits to quantify the </a:t>
            </a:r>
            <a:r>
              <a:rPr lang="en-US" b="0" dirty="0"/>
              <a:t>boundaries around credit </a:t>
            </a:r>
            <a:r>
              <a:rPr lang="en-US" b="0" dirty="0" smtClean="0"/>
              <a:t>losses (and PPNR)</a:t>
            </a:r>
            <a:endParaRPr lang="en-US" b="0" dirty="0"/>
          </a:p>
        </p:txBody>
      </p:sp>
      <p:sp>
        <p:nvSpPr>
          <p:cNvPr id="33" name="TextBox 32"/>
          <p:cNvSpPr txBox="1"/>
          <p:nvPr/>
        </p:nvSpPr>
        <p:spPr>
          <a:xfrm>
            <a:off x="408823" y="1427421"/>
            <a:ext cx="2667606"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pPr>
              <a:lnSpc>
                <a:spcPct val="100000"/>
              </a:lnSpc>
            </a:pPr>
            <a:r>
              <a:rPr lang="en-US" sz="800" b="1" dirty="0">
                <a:solidFill>
                  <a:srgbClr val="FFC000"/>
                </a:solidFill>
                <a:latin typeface="+mn-lt"/>
              </a:rPr>
              <a:t>A</a:t>
            </a:r>
            <a:r>
              <a:rPr lang="en-US" sz="800" b="1" dirty="0" smtClean="0">
                <a:solidFill>
                  <a:srgbClr val="FFC000"/>
                </a:solidFill>
                <a:latin typeface="+mn-lt"/>
              </a:rPr>
              <a:t>mber trigger </a:t>
            </a:r>
            <a:r>
              <a:rPr lang="en-US" sz="800" dirty="0" smtClean="0">
                <a:solidFill>
                  <a:srgbClr val="FFC000"/>
                </a:solidFill>
                <a:latin typeface="+mn-lt"/>
              </a:rPr>
              <a:t>SHUSA </a:t>
            </a:r>
            <a:r>
              <a:rPr lang="en-US" sz="800" dirty="0">
                <a:solidFill>
                  <a:srgbClr val="FFC000"/>
                </a:solidFill>
                <a:latin typeface="+mn-lt"/>
              </a:rPr>
              <a:t>internal post-stress minimum</a:t>
            </a:r>
            <a:endParaRPr lang="en-US" sz="800" baseline="30000" dirty="0">
              <a:solidFill>
                <a:srgbClr val="FFC000"/>
              </a:solidFill>
              <a:latin typeface="+mn-lt"/>
            </a:endParaRPr>
          </a:p>
        </p:txBody>
      </p:sp>
      <p:sp>
        <p:nvSpPr>
          <p:cNvPr id="37" name="TextBox 36"/>
          <p:cNvSpPr txBox="1"/>
          <p:nvPr/>
        </p:nvSpPr>
        <p:spPr>
          <a:xfrm>
            <a:off x="1785872" y="4185437"/>
            <a:ext cx="293350" cy="123111"/>
          </a:xfrm>
          <a:prstGeom prst="rect">
            <a:avLst/>
          </a:prstGeom>
          <a:solidFill>
            <a:schemeClr val="bg1"/>
          </a:solidFill>
        </p:spPr>
        <p:txBody>
          <a:bodyPr wrap="none" lIns="0" tIns="0" rIns="0" bIns="0" rtlCol="0" anchor="ctr">
            <a:spAutoFit/>
          </a:bodyPr>
          <a:lstStyle/>
          <a:p>
            <a:pPr>
              <a:lnSpc>
                <a:spcPct val="100000"/>
              </a:lnSpc>
            </a:pPr>
            <a:r>
              <a:rPr lang="en-US" sz="800" b="1" dirty="0" smtClean="0">
                <a:solidFill>
                  <a:srgbClr val="FFC000"/>
                </a:solidFill>
                <a:latin typeface="+mn-lt"/>
              </a:rPr>
              <a:t>9.00%</a:t>
            </a:r>
            <a:endParaRPr lang="en-US" sz="800" b="1" dirty="0">
              <a:solidFill>
                <a:srgbClr val="FFC000"/>
              </a:solidFill>
              <a:latin typeface="+mn-lt"/>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pPr>
              <a:lnSpc>
                <a:spcPct val="100000"/>
              </a:lnSpc>
            </a:pPr>
            <a:r>
              <a:rPr lang="en-US" sz="800" b="1" dirty="0" smtClean="0">
                <a:latin typeface="+mn-lt"/>
              </a:rPr>
              <a:t>Regulatory post-stress minimum</a:t>
            </a:r>
            <a:endParaRPr lang="en-US" sz="800" baseline="30000" dirty="0">
              <a:latin typeface="+mn-lt"/>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93539" y="5564411"/>
            <a:ext cx="478015" cy="215444"/>
          </a:xfrm>
          <a:prstGeom prst="rect">
            <a:avLst/>
          </a:prstGeom>
          <a:noFill/>
        </p:spPr>
        <p:txBody>
          <a:bodyPr wrap="none" rtlCol="0" anchor="ctr">
            <a:spAutoFit/>
          </a:bodyPr>
          <a:lstStyle/>
          <a:p>
            <a:pPr>
              <a:lnSpc>
                <a:spcPct val="100000"/>
              </a:lnSpc>
            </a:pPr>
            <a:r>
              <a:rPr lang="en-US" sz="800" b="1" dirty="0" smtClean="0">
                <a:latin typeface="+mn-lt"/>
              </a:rPr>
              <a:t>6.00%</a:t>
            </a:r>
            <a:endParaRPr lang="en-US" sz="800" b="1" dirty="0">
              <a:latin typeface="+mn-lt"/>
            </a:endParaRPr>
          </a:p>
        </p:txBody>
      </p:sp>
      <p:sp>
        <p:nvSpPr>
          <p:cNvPr id="43" name="TextBox 42"/>
          <p:cNvSpPr txBox="1"/>
          <p:nvPr/>
        </p:nvSpPr>
        <p:spPr>
          <a:xfrm>
            <a:off x="2998204" y="4365588"/>
            <a:ext cx="1205232" cy="246221"/>
          </a:xfrm>
          <a:prstGeom prst="rect">
            <a:avLst/>
          </a:prstGeom>
          <a:noFill/>
        </p:spPr>
        <p:txBody>
          <a:bodyPr wrap="square" lIns="0" tIns="0" rIns="0" bIns="0" rtlCol="0">
            <a:spAutoFit/>
          </a:bodyPr>
          <a:lstStyle/>
          <a:p>
            <a:pPr algn="l">
              <a:lnSpc>
                <a:spcPct val="100000"/>
              </a:lnSpc>
            </a:pPr>
            <a:r>
              <a:rPr lang="en-US" sz="800" b="1" dirty="0" smtClean="0">
                <a:solidFill>
                  <a:schemeClr val="accent1"/>
                </a:solidFill>
                <a:latin typeface="+mn-lt"/>
              </a:rPr>
              <a:t>Capital surplus for red– $1,350 MM</a:t>
            </a:r>
            <a:r>
              <a:rPr lang="en-US" sz="800" b="1" baseline="30000" dirty="0" smtClean="0">
                <a:solidFill>
                  <a:schemeClr val="accent1"/>
                </a:solidFill>
                <a:latin typeface="+mn-lt"/>
              </a:rPr>
              <a:t>1</a:t>
            </a:r>
            <a:r>
              <a:rPr lang="en-US" sz="800" b="1" dirty="0" smtClean="0">
                <a:solidFill>
                  <a:schemeClr val="accent1"/>
                </a:solidFill>
                <a:latin typeface="+mn-lt"/>
              </a:rPr>
              <a:t> </a:t>
            </a:r>
            <a:endParaRPr lang="en-US" sz="800" dirty="0" smtClean="0">
              <a:solidFill>
                <a:schemeClr val="accent1"/>
              </a:solidFill>
              <a:latin typeface="+mn-lt"/>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sz="800" dirty="0">
              <a:solidFill>
                <a:srgbClr val="FFC000"/>
              </a:solidFill>
            </a:endParaRPr>
          </a:p>
        </p:txBody>
      </p:sp>
      <p:sp>
        <p:nvSpPr>
          <p:cNvPr id="45" name="TextBox 44"/>
          <p:cNvSpPr txBox="1"/>
          <p:nvPr/>
        </p:nvSpPr>
        <p:spPr>
          <a:xfrm>
            <a:off x="2536222" y="4262812"/>
            <a:ext cx="493478" cy="409984"/>
          </a:xfrm>
          <a:prstGeom prst="rect">
            <a:avLst/>
          </a:prstGeom>
          <a:noFill/>
        </p:spPr>
        <p:txBody>
          <a:bodyPr wrap="square" rtlCol="0">
            <a:noAutofit/>
          </a:bodyPr>
          <a:lstStyle/>
          <a:p>
            <a:pPr>
              <a:lnSpc>
                <a:spcPct val="100000"/>
              </a:lnSpc>
            </a:pPr>
            <a:r>
              <a:rPr lang="en-US" sz="800" i="1" dirty="0" smtClean="0">
                <a:solidFill>
                  <a:schemeClr val="accent1"/>
                </a:solidFill>
                <a:latin typeface="+mn-lt"/>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$650 MM</a:t>
            </a:r>
            <a:endParaRPr lang="en-US" sz="800" dirty="0">
              <a:solidFill>
                <a:srgbClr val="000000"/>
              </a:solidFill>
              <a:latin typeface="+mn-lt"/>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$1,150 MM</a:t>
            </a:r>
            <a:endParaRPr lang="en-US" sz="800" dirty="0">
              <a:solidFill>
                <a:srgbClr val="000000"/>
              </a:solidFill>
              <a:latin typeface="+mn-lt"/>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$6,375 MM</a:t>
            </a:r>
            <a:endParaRPr lang="en-US" sz="800" dirty="0">
              <a:solidFill>
                <a:srgbClr val="000000"/>
              </a:solidFill>
              <a:latin typeface="+mn-lt"/>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$1,225 MM</a:t>
            </a:r>
            <a:endParaRPr lang="en-US" sz="800" dirty="0">
              <a:solidFill>
                <a:srgbClr val="000000"/>
              </a:solidFill>
              <a:latin typeface="+mn-lt"/>
            </a:endParaRPr>
          </a:p>
        </p:txBody>
      </p:sp>
      <p:sp>
        <p:nvSpPr>
          <p:cNvPr id="53" name="TextBox 52"/>
          <p:cNvSpPr txBox="1"/>
          <p:nvPr/>
        </p:nvSpPr>
        <p:spPr>
          <a:xfrm rot="16200000">
            <a:off x="3238684"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800" b="1" dirty="0" smtClean="0">
                <a:solidFill>
                  <a:srgbClr val="FF0000"/>
                </a:solidFill>
                <a:latin typeface="+mn-lt"/>
              </a:rPr>
              <a:t>Credit losses</a:t>
            </a:r>
            <a:endParaRPr lang="en-US" sz="800" b="1" dirty="0">
              <a:solidFill>
                <a:srgbClr val="FF0000"/>
              </a:solidFill>
              <a:latin typeface="+mn-lt"/>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$350 MM</a:t>
            </a:r>
            <a:endParaRPr lang="en-US" sz="800" dirty="0">
              <a:solidFill>
                <a:srgbClr val="000000"/>
              </a:solidFill>
              <a:latin typeface="+mn-lt"/>
            </a:endParaRPr>
          </a:p>
        </p:txBody>
      </p:sp>
      <p:sp>
        <p:nvSpPr>
          <p:cNvPr id="64" name="TextBox 63"/>
          <p:cNvSpPr txBox="1"/>
          <p:nvPr/>
        </p:nvSpPr>
        <p:spPr>
          <a:xfrm>
            <a:off x="4339816" y="1427421"/>
            <a:ext cx="4872389"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419765"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800" b="1" dirty="0" smtClean="0">
                <a:solidFill>
                  <a:srgbClr val="FF0000"/>
                </a:solidFill>
                <a:latin typeface="+mn-lt"/>
              </a:rPr>
              <a:t>PPNR impairment</a:t>
            </a:r>
            <a:endParaRPr lang="en-US" sz="800" b="1" dirty="0">
              <a:solidFill>
                <a:srgbClr val="FF0000"/>
              </a:solidFill>
              <a:latin typeface="+mn-lt"/>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chemeClr val="tx2"/>
                </a:solidFill>
                <a:latin typeface="+mn-lt"/>
              </a:rPr>
              <a:t>$22,025 MM</a:t>
            </a:r>
            <a:endParaRPr lang="en-US" sz="800" dirty="0">
              <a:solidFill>
                <a:schemeClr val="tx2"/>
              </a:solidFill>
              <a:latin typeface="+mn-lt"/>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chemeClr val="tx2"/>
                </a:solidFill>
                <a:latin typeface="+mn-lt"/>
              </a:rPr>
              <a:t>$18,725 MM</a:t>
            </a:r>
            <a:endParaRPr lang="en-US" sz="800" dirty="0">
              <a:solidFill>
                <a:schemeClr val="tx2"/>
              </a:solidFill>
              <a:latin typeface="+mn-lt"/>
            </a:endParaRPr>
          </a:p>
        </p:txBody>
      </p:sp>
      <p:sp>
        <p:nvSpPr>
          <p:cNvPr id="68" name="TextBox 67"/>
          <p:cNvSpPr txBox="1"/>
          <p:nvPr/>
        </p:nvSpPr>
        <p:spPr>
          <a:xfrm>
            <a:off x="6331836" y="5136473"/>
            <a:ext cx="68930" cy="246221"/>
          </a:xfrm>
          <a:prstGeom prst="rect">
            <a:avLst/>
          </a:prstGeom>
          <a:noFill/>
        </p:spPr>
        <p:txBody>
          <a:bodyPr wrap="none" lIns="0" tIns="0" rIns="0" bIns="0" rtlCol="0">
            <a:spAutoFit/>
          </a:bodyPr>
          <a:lstStyle/>
          <a:p>
            <a:pPr>
              <a:lnSpc>
                <a:spcPct val="100000"/>
              </a:lnSpc>
            </a:pPr>
            <a:r>
              <a:rPr lang="en-US" sz="1600" b="1" dirty="0" smtClean="0">
                <a:solidFill>
                  <a:srgbClr val="000000"/>
                </a:solidFill>
                <a:latin typeface="+mn-lt"/>
              </a:rPr>
              <a:t>-</a:t>
            </a:r>
            <a:endParaRPr lang="en-US" sz="1600" b="1" dirty="0">
              <a:solidFill>
                <a:srgbClr val="000000"/>
              </a:solidFill>
              <a:latin typeface="+mn-lt"/>
            </a:endParaRPr>
          </a:p>
        </p:txBody>
      </p:sp>
      <p:sp>
        <p:nvSpPr>
          <p:cNvPr id="69" name="TextBox 68"/>
          <p:cNvSpPr txBox="1"/>
          <p:nvPr/>
        </p:nvSpPr>
        <p:spPr>
          <a:xfrm>
            <a:off x="7408567" y="5136473"/>
            <a:ext cx="120226" cy="246221"/>
          </a:xfrm>
          <a:prstGeom prst="rect">
            <a:avLst/>
          </a:prstGeom>
          <a:noFill/>
        </p:spPr>
        <p:txBody>
          <a:bodyPr wrap="none" lIns="0" tIns="0" rIns="0" bIns="0" rtlCol="0">
            <a:spAutoFit/>
          </a:bodyPr>
          <a:lstStyle/>
          <a:p>
            <a:pPr>
              <a:lnSpc>
                <a:spcPct val="100000"/>
              </a:lnSpc>
            </a:pPr>
            <a:r>
              <a:rPr lang="en-US" sz="1600" b="1" dirty="0" smtClean="0">
                <a:solidFill>
                  <a:srgbClr val="000000"/>
                </a:solidFill>
                <a:latin typeface="+mn-lt"/>
              </a:rPr>
              <a:t>=</a:t>
            </a:r>
            <a:endParaRPr lang="en-US" sz="1600" b="1" dirty="0">
              <a:solidFill>
                <a:srgbClr val="000000"/>
              </a:solidFill>
              <a:latin typeface="+mn-lt"/>
            </a:endParaRPr>
          </a:p>
        </p:txBody>
      </p:sp>
      <p:sp>
        <p:nvSpPr>
          <p:cNvPr id="70" name="TextBox 69"/>
          <p:cNvSpPr txBox="1"/>
          <p:nvPr/>
        </p:nvSpPr>
        <p:spPr>
          <a:xfrm>
            <a:off x="5294173" y="4363164"/>
            <a:ext cx="1045383" cy="338554"/>
          </a:xfrm>
          <a:prstGeom prst="rect">
            <a:avLst/>
          </a:prstGeom>
          <a:noFill/>
        </p:spPr>
        <p:txBody>
          <a:bodyPr wrap="square" rtlCol="0">
            <a:spAutoFit/>
          </a:bodyPr>
          <a:lstStyle/>
          <a:p>
            <a:pPr>
              <a:lnSpc>
                <a:spcPct val="100000"/>
              </a:lnSpc>
            </a:pPr>
            <a:r>
              <a:rPr lang="en-US" sz="800" b="1" dirty="0" smtClean="0">
                <a:latin typeface="+mn-lt"/>
              </a:rPr>
              <a:t>BHC Base</a:t>
            </a:r>
          </a:p>
          <a:p>
            <a:pPr>
              <a:lnSpc>
                <a:spcPct val="100000"/>
              </a:lnSpc>
            </a:pPr>
            <a:r>
              <a:rPr lang="en-US" sz="800" b="1" dirty="0" smtClean="0">
                <a:latin typeface="+mn-lt"/>
              </a:rPr>
              <a:t>$9,950 MM</a:t>
            </a:r>
            <a:endParaRPr lang="en-US" sz="800" b="1" dirty="0">
              <a:latin typeface="+mn-lt"/>
            </a:endParaRPr>
          </a:p>
        </p:txBody>
      </p:sp>
      <p:sp>
        <p:nvSpPr>
          <p:cNvPr id="71" name="TextBox 70"/>
          <p:cNvSpPr txBox="1"/>
          <p:nvPr/>
        </p:nvSpPr>
        <p:spPr>
          <a:xfrm>
            <a:off x="6375806" y="4363164"/>
            <a:ext cx="1045383" cy="338554"/>
          </a:xfrm>
          <a:prstGeom prst="rect">
            <a:avLst/>
          </a:prstGeom>
          <a:noFill/>
        </p:spPr>
        <p:txBody>
          <a:bodyPr wrap="square" rtlCol="0">
            <a:spAutoFit/>
          </a:bodyPr>
          <a:lstStyle/>
          <a:p>
            <a:pPr>
              <a:lnSpc>
                <a:spcPct val="100000"/>
              </a:lnSpc>
            </a:pPr>
            <a:r>
              <a:rPr lang="en-US" sz="800" b="1" dirty="0" smtClean="0">
                <a:latin typeface="+mn-lt"/>
              </a:rPr>
              <a:t>BHC Stress $6,275 MM</a:t>
            </a:r>
            <a:endParaRPr lang="en-US" sz="800" b="1" dirty="0">
              <a:latin typeface="+mn-lt"/>
            </a:endParaRPr>
          </a:p>
        </p:txBody>
      </p:sp>
      <p:sp>
        <p:nvSpPr>
          <p:cNvPr id="73" name="TextBox 72"/>
          <p:cNvSpPr txBox="1"/>
          <p:nvPr/>
        </p:nvSpPr>
        <p:spPr>
          <a:xfrm>
            <a:off x="4483696" y="4659773"/>
            <a:ext cx="1031725" cy="215444"/>
          </a:xfrm>
          <a:prstGeom prst="rect">
            <a:avLst/>
          </a:prstGeom>
          <a:noFill/>
        </p:spPr>
        <p:txBody>
          <a:bodyPr wrap="square" rtlCol="0">
            <a:spAutoFit/>
          </a:bodyPr>
          <a:lstStyle/>
          <a:p>
            <a:pPr algn="l">
              <a:lnSpc>
                <a:spcPct val="100000"/>
              </a:lnSpc>
            </a:pPr>
            <a:r>
              <a:rPr lang="en-US" sz="800" b="1" dirty="0" smtClean="0">
                <a:latin typeface="+mn-lt"/>
              </a:rPr>
              <a:t>Total Revenue</a:t>
            </a:r>
            <a:endParaRPr lang="en-US" sz="800" b="1" dirty="0">
              <a:latin typeface="+mn-lt"/>
            </a:endParaRPr>
          </a:p>
        </p:txBody>
      </p:sp>
      <p:sp>
        <p:nvSpPr>
          <p:cNvPr id="74" name="TextBox 73"/>
          <p:cNvSpPr txBox="1"/>
          <p:nvPr/>
        </p:nvSpPr>
        <p:spPr>
          <a:xfrm>
            <a:off x="4480241" y="4982495"/>
            <a:ext cx="973542" cy="338554"/>
          </a:xfrm>
          <a:prstGeom prst="rect">
            <a:avLst/>
          </a:prstGeom>
          <a:noFill/>
        </p:spPr>
        <p:txBody>
          <a:bodyPr wrap="square" rtlCol="0">
            <a:spAutoFit/>
          </a:bodyPr>
          <a:lstStyle/>
          <a:p>
            <a:pPr algn="l">
              <a:lnSpc>
                <a:spcPct val="100000"/>
              </a:lnSpc>
            </a:pPr>
            <a:r>
              <a:rPr lang="en-US" sz="800" b="1" dirty="0" smtClean="0">
                <a:latin typeface="+mn-lt"/>
              </a:rPr>
              <a:t>Expenses due to Op. risk</a:t>
            </a:r>
            <a:r>
              <a:rPr lang="en-US" sz="800" b="1" baseline="30000" dirty="0" smtClean="0">
                <a:latin typeface="+mn-lt"/>
              </a:rPr>
              <a:t>3</a:t>
            </a:r>
            <a:endParaRPr lang="en-US" sz="800" b="1" dirty="0">
              <a:latin typeface="+mn-lt"/>
            </a:endParaRPr>
          </a:p>
        </p:txBody>
      </p:sp>
      <p:sp>
        <p:nvSpPr>
          <p:cNvPr id="75" name="TextBox 74"/>
          <p:cNvSpPr txBox="1"/>
          <p:nvPr/>
        </p:nvSpPr>
        <p:spPr>
          <a:xfrm>
            <a:off x="4480241" y="5279784"/>
            <a:ext cx="973542" cy="338554"/>
          </a:xfrm>
          <a:prstGeom prst="rect">
            <a:avLst/>
          </a:prstGeom>
          <a:noFill/>
        </p:spPr>
        <p:txBody>
          <a:bodyPr wrap="square" rtlCol="0">
            <a:spAutoFit/>
          </a:bodyPr>
          <a:lstStyle/>
          <a:p>
            <a:pPr algn="l">
              <a:lnSpc>
                <a:spcPct val="100000"/>
              </a:lnSpc>
            </a:pPr>
            <a:r>
              <a:rPr lang="en-US" sz="800" b="1" dirty="0" smtClean="0">
                <a:latin typeface="+mn-lt"/>
              </a:rPr>
              <a:t>Expenses due to RV</a:t>
            </a:r>
            <a:r>
              <a:rPr lang="en-US" sz="800" b="1" baseline="30000" dirty="0" smtClean="0">
                <a:latin typeface="+mn-lt"/>
              </a:rPr>
              <a:t>4</a:t>
            </a:r>
            <a:endParaRPr lang="en-US" sz="800" b="1" dirty="0">
              <a:latin typeface="+mn-lt"/>
            </a:endParaRPr>
          </a:p>
        </p:txBody>
      </p:sp>
      <p:sp>
        <p:nvSpPr>
          <p:cNvPr id="76" name="TextBox 75"/>
          <p:cNvSpPr txBox="1"/>
          <p:nvPr/>
        </p:nvSpPr>
        <p:spPr>
          <a:xfrm>
            <a:off x="4480241" y="5550197"/>
            <a:ext cx="973542" cy="338554"/>
          </a:xfrm>
          <a:prstGeom prst="rect">
            <a:avLst/>
          </a:prstGeom>
          <a:noFill/>
        </p:spPr>
        <p:txBody>
          <a:bodyPr wrap="square" rtlCol="0">
            <a:spAutoFit/>
          </a:bodyPr>
          <a:lstStyle/>
          <a:p>
            <a:pPr algn="l">
              <a:lnSpc>
                <a:spcPct val="100000"/>
              </a:lnSpc>
            </a:pPr>
            <a:r>
              <a:rPr lang="en-US" sz="800" b="1" dirty="0" smtClean="0">
                <a:latin typeface="+mn-lt"/>
              </a:rPr>
              <a:t>Non-Interest Expense</a:t>
            </a:r>
            <a:endParaRPr lang="en-US" sz="800" b="1" dirty="0">
              <a:latin typeface="+mn-lt"/>
            </a:endParaRPr>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$8,450 MM</a:t>
            </a:r>
            <a:endParaRPr lang="en-US" sz="800" dirty="0">
              <a:solidFill>
                <a:srgbClr val="000000"/>
              </a:solidFill>
              <a:latin typeface="+mn-lt"/>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$7,875 MM</a:t>
            </a:r>
            <a:endParaRPr lang="en-US" sz="800" dirty="0">
              <a:solidFill>
                <a:srgbClr val="000000"/>
              </a:solidFill>
              <a:latin typeface="+mn-lt"/>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$625 MM</a:t>
            </a:r>
            <a:endParaRPr lang="en-US" sz="800" dirty="0">
              <a:solidFill>
                <a:srgbClr val="000000"/>
              </a:solidFill>
              <a:latin typeface="+mn-lt"/>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$1,125 MM</a:t>
            </a:r>
            <a:endParaRPr lang="en-US" sz="800" dirty="0">
              <a:solidFill>
                <a:srgbClr val="000000"/>
              </a:solidFill>
              <a:latin typeface="+mn-lt"/>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$2,975 MM</a:t>
            </a:r>
            <a:endParaRPr lang="en-US" sz="800" dirty="0">
              <a:solidFill>
                <a:srgbClr val="000000"/>
              </a:solidFill>
              <a:latin typeface="+mn-lt"/>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$3,450MM</a:t>
            </a:r>
            <a:endParaRPr lang="en-US" sz="800" dirty="0">
              <a:solidFill>
                <a:srgbClr val="000000"/>
              </a:solidFill>
              <a:latin typeface="+mn-lt"/>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chemeClr val="tx2"/>
                </a:solidFill>
                <a:latin typeface="+mn-lt"/>
              </a:rPr>
              <a:t>$3,300 MM</a:t>
            </a:r>
            <a:endParaRPr lang="en-US" sz="800" dirty="0">
              <a:solidFill>
                <a:schemeClr val="tx2"/>
              </a:solidFill>
              <a:latin typeface="+mn-lt"/>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$600 MM</a:t>
            </a:r>
            <a:endParaRPr lang="en-US" sz="800" dirty="0">
              <a:solidFill>
                <a:srgbClr val="000000"/>
              </a:solidFill>
              <a:latin typeface="+mn-lt"/>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$500 MM</a:t>
            </a:r>
            <a:endParaRPr lang="en-US" sz="800" dirty="0">
              <a:solidFill>
                <a:srgbClr val="000000"/>
              </a:solidFill>
              <a:latin typeface="+mn-lt"/>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800" dirty="0" smtClean="0">
                <a:solidFill>
                  <a:srgbClr val="000000"/>
                </a:solidFill>
                <a:latin typeface="+mn-lt"/>
              </a:rPr>
              <a:t>$475 MM</a:t>
            </a:r>
            <a:endParaRPr lang="en-US" sz="800" dirty="0">
              <a:solidFill>
                <a:srgbClr val="000000"/>
              </a:solidFill>
              <a:latin typeface="+mn-lt"/>
            </a:endParaRPr>
          </a:p>
        </p:txBody>
      </p:sp>
      <p:sp>
        <p:nvSpPr>
          <p:cNvPr id="91" name="TextBox 90"/>
          <p:cNvSpPr txBox="1"/>
          <p:nvPr/>
        </p:nvSpPr>
        <p:spPr>
          <a:xfrm>
            <a:off x="6055595" y="1853616"/>
            <a:ext cx="1685804" cy="215444"/>
          </a:xfrm>
          <a:prstGeom prst="rect">
            <a:avLst/>
          </a:prstGeom>
          <a:noFill/>
        </p:spPr>
        <p:txBody>
          <a:bodyPr wrap="square" rtlCol="0">
            <a:spAutoFit/>
          </a:bodyPr>
          <a:lstStyle/>
          <a:p>
            <a:pPr>
              <a:lnSpc>
                <a:spcPct val="100000"/>
              </a:lnSpc>
            </a:pPr>
            <a:r>
              <a:rPr lang="en-US" sz="800" b="1" dirty="0" smtClean="0">
                <a:latin typeface="+mn-lt"/>
              </a:rPr>
              <a:t>BHC Stress $9,750 MM</a:t>
            </a:r>
            <a:endParaRPr lang="en-US" sz="800" b="1" dirty="0">
              <a:latin typeface="+mn-lt"/>
            </a:endParaRPr>
          </a:p>
        </p:txBody>
      </p:sp>
      <p:sp>
        <p:nvSpPr>
          <p:cNvPr id="92" name="TextBox 91"/>
          <p:cNvSpPr txBox="1"/>
          <p:nvPr/>
        </p:nvSpPr>
        <p:spPr>
          <a:xfrm>
            <a:off x="7498933" y="4363164"/>
            <a:ext cx="1045383" cy="338554"/>
          </a:xfrm>
          <a:prstGeom prst="rect">
            <a:avLst/>
          </a:prstGeom>
          <a:noFill/>
        </p:spPr>
        <p:txBody>
          <a:bodyPr wrap="square" rtlCol="0">
            <a:spAutoFit/>
          </a:bodyPr>
          <a:lstStyle/>
          <a:p>
            <a:pPr>
              <a:lnSpc>
                <a:spcPct val="100000"/>
              </a:lnSpc>
            </a:pPr>
            <a:r>
              <a:rPr lang="en-US" sz="800" b="1" dirty="0" smtClean="0">
                <a:latin typeface="+mn-lt"/>
              </a:rPr>
              <a:t>Impairment</a:t>
            </a:r>
          </a:p>
          <a:p>
            <a:pPr>
              <a:lnSpc>
                <a:spcPct val="100000"/>
              </a:lnSpc>
            </a:pPr>
            <a:r>
              <a:rPr lang="en-US" sz="800" b="1" dirty="0" smtClean="0">
                <a:latin typeface="+mn-lt"/>
              </a:rPr>
              <a:t>$3,675 MM</a:t>
            </a:r>
            <a:endParaRPr lang="en-US" sz="800" b="1" dirty="0">
              <a:latin typeface="+mn-lt"/>
            </a:endParaRPr>
          </a:p>
        </p:txBody>
      </p:sp>
      <p:sp>
        <p:nvSpPr>
          <p:cNvPr id="11" name="Rectangle 10"/>
          <p:cNvSpPr/>
          <p:nvPr/>
        </p:nvSpPr>
        <p:spPr>
          <a:xfrm>
            <a:off x="4480240" y="2237731"/>
            <a:ext cx="973541" cy="215444"/>
          </a:xfrm>
          <a:prstGeom prst="rect">
            <a:avLst/>
          </a:prstGeom>
        </p:spPr>
        <p:txBody>
          <a:bodyPr wrap="square">
            <a:spAutoFit/>
          </a:bodyPr>
          <a:lstStyle/>
          <a:p>
            <a:pPr algn="l" eaLnBrk="0" hangingPunct="0">
              <a:lnSpc>
                <a:spcPct val="100000"/>
              </a:lnSpc>
            </a:pPr>
            <a:r>
              <a:rPr lang="en-US" sz="800" b="1" dirty="0">
                <a:solidFill>
                  <a:srgbClr val="000000"/>
                </a:solidFill>
                <a:latin typeface="+mn-lt"/>
              </a:rPr>
              <a:t>SCUSA Auto</a:t>
            </a:r>
            <a:r>
              <a:rPr lang="en-US" sz="800" b="1" baseline="30000" dirty="0">
                <a:solidFill>
                  <a:srgbClr val="000000"/>
                </a:solidFill>
                <a:latin typeface="+mn-lt"/>
              </a:rPr>
              <a:t>2</a:t>
            </a:r>
            <a:r>
              <a:rPr lang="en-US" sz="800" b="1" dirty="0">
                <a:solidFill>
                  <a:srgbClr val="000000"/>
                </a:solidFill>
                <a:latin typeface="+mn-lt"/>
              </a:rPr>
              <a:t> </a:t>
            </a:r>
          </a:p>
        </p:txBody>
      </p:sp>
      <p:sp>
        <p:nvSpPr>
          <p:cNvPr id="12" name="Rectangle 11"/>
          <p:cNvSpPr/>
          <p:nvPr/>
        </p:nvSpPr>
        <p:spPr>
          <a:xfrm>
            <a:off x="4478852" y="2758290"/>
            <a:ext cx="950191" cy="338554"/>
          </a:xfrm>
          <a:prstGeom prst="rect">
            <a:avLst/>
          </a:prstGeom>
        </p:spPr>
        <p:txBody>
          <a:bodyPr wrap="square">
            <a:spAutoFit/>
          </a:bodyPr>
          <a:lstStyle/>
          <a:p>
            <a:pPr algn="l">
              <a:lnSpc>
                <a:spcPct val="100000"/>
              </a:lnSpc>
            </a:pPr>
            <a:r>
              <a:rPr lang="en-US" sz="800" b="1" dirty="0">
                <a:solidFill>
                  <a:srgbClr val="000000"/>
                </a:solidFill>
                <a:latin typeface="+mn-lt"/>
              </a:rPr>
              <a:t>SCUSA Unsecured </a:t>
            </a:r>
            <a:endParaRPr lang="en-US" sz="800" b="1" dirty="0">
              <a:latin typeface="+mn-lt"/>
            </a:endParaRPr>
          </a:p>
        </p:txBody>
      </p:sp>
      <p:sp>
        <p:nvSpPr>
          <p:cNvPr id="13" name="Rectangle 12"/>
          <p:cNvSpPr/>
          <p:nvPr/>
        </p:nvSpPr>
        <p:spPr>
          <a:xfrm>
            <a:off x="4482566" y="3192795"/>
            <a:ext cx="1012703" cy="338554"/>
          </a:xfrm>
          <a:prstGeom prst="rect">
            <a:avLst/>
          </a:prstGeom>
        </p:spPr>
        <p:txBody>
          <a:bodyPr wrap="square">
            <a:spAutoFit/>
          </a:bodyPr>
          <a:lstStyle/>
          <a:p>
            <a:pPr algn="l">
              <a:lnSpc>
                <a:spcPct val="100000"/>
              </a:lnSpc>
            </a:pPr>
            <a:r>
              <a:rPr lang="en-US" sz="800" b="1" dirty="0">
                <a:solidFill>
                  <a:srgbClr val="000000"/>
                </a:solidFill>
                <a:latin typeface="+mn-lt"/>
              </a:rPr>
              <a:t>SBNA Retail + Other </a:t>
            </a:r>
            <a:endParaRPr lang="en-US" sz="800" b="1" dirty="0">
              <a:latin typeface="+mn-lt"/>
            </a:endParaRPr>
          </a:p>
        </p:txBody>
      </p:sp>
      <p:sp>
        <p:nvSpPr>
          <p:cNvPr id="16" name="Rectangle 15"/>
          <p:cNvSpPr/>
          <p:nvPr/>
        </p:nvSpPr>
        <p:spPr>
          <a:xfrm>
            <a:off x="4480240" y="3574865"/>
            <a:ext cx="973539" cy="338554"/>
          </a:xfrm>
          <a:prstGeom prst="rect">
            <a:avLst/>
          </a:prstGeom>
        </p:spPr>
        <p:txBody>
          <a:bodyPr wrap="square">
            <a:spAutoFit/>
          </a:bodyPr>
          <a:lstStyle/>
          <a:p>
            <a:pPr algn="l">
              <a:lnSpc>
                <a:spcPct val="100000"/>
              </a:lnSpc>
            </a:pPr>
            <a:r>
              <a:rPr lang="en-US" sz="800" b="1" dirty="0">
                <a:solidFill>
                  <a:srgbClr val="000000"/>
                </a:solidFill>
                <a:latin typeface="+mn-lt"/>
              </a:rPr>
              <a:t>SBNA Wholesale </a:t>
            </a:r>
            <a:endParaRPr lang="en-US" sz="800" b="1" dirty="0">
              <a:latin typeface="+mn-lt"/>
            </a:endParaRPr>
          </a:p>
        </p:txBody>
      </p:sp>
      <p:sp>
        <p:nvSpPr>
          <p:cNvPr id="23" name="Rectangle 22"/>
          <p:cNvSpPr/>
          <p:nvPr/>
        </p:nvSpPr>
        <p:spPr>
          <a:xfrm>
            <a:off x="4478853" y="3990784"/>
            <a:ext cx="950190" cy="215444"/>
          </a:xfrm>
          <a:prstGeom prst="rect">
            <a:avLst/>
          </a:prstGeom>
        </p:spPr>
        <p:txBody>
          <a:bodyPr wrap="square">
            <a:spAutoFit/>
          </a:bodyPr>
          <a:lstStyle/>
          <a:p>
            <a:pPr algn="l">
              <a:lnSpc>
                <a:spcPct val="100000"/>
              </a:lnSpc>
            </a:pPr>
            <a:r>
              <a:rPr lang="en-US" sz="800" b="1" dirty="0">
                <a:solidFill>
                  <a:srgbClr val="000000"/>
                </a:solidFill>
                <a:latin typeface="+mn-lt"/>
              </a:rPr>
              <a:t>GBM</a:t>
            </a:r>
            <a:endParaRPr lang="en-US" sz="800" b="1" dirty="0">
              <a:latin typeface="+mn-lt"/>
            </a:endParaRPr>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n-lt"/>
              <a:ea typeface="ＭＳ Ｐゴシック" pitchFamily="-112" charset="-128"/>
              <a:cs typeface="ＭＳ Ｐゴシック" pitchFamily="-112" charset="-128"/>
            </a:endParaRPr>
          </a:p>
        </p:txBody>
      </p:sp>
      <p:sp>
        <p:nvSpPr>
          <p:cNvPr id="104" name="TextBox 103"/>
          <p:cNvSpPr txBox="1"/>
          <p:nvPr/>
        </p:nvSpPr>
        <p:spPr>
          <a:xfrm>
            <a:off x="8657466" y="2240327"/>
            <a:ext cx="478015"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45.5%</a:t>
            </a:r>
            <a:endParaRPr lang="en-US" sz="800" dirty="0">
              <a:solidFill>
                <a:schemeClr val="tx2"/>
              </a:solidFill>
              <a:latin typeface="+mn-lt"/>
            </a:endParaRPr>
          </a:p>
        </p:txBody>
      </p:sp>
      <p:sp>
        <p:nvSpPr>
          <p:cNvPr id="105" name="TextBox 104"/>
          <p:cNvSpPr txBox="1"/>
          <p:nvPr/>
        </p:nvSpPr>
        <p:spPr>
          <a:xfrm>
            <a:off x="8686320" y="2824462"/>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8.1%</a:t>
            </a:r>
            <a:endParaRPr lang="en-US" sz="800" dirty="0">
              <a:solidFill>
                <a:schemeClr val="tx2"/>
              </a:solidFill>
              <a:latin typeface="+mn-lt"/>
            </a:endParaRPr>
          </a:p>
        </p:txBody>
      </p:sp>
      <p:sp>
        <p:nvSpPr>
          <p:cNvPr id="106" name="TextBox 105"/>
          <p:cNvSpPr txBox="1"/>
          <p:nvPr/>
        </p:nvSpPr>
        <p:spPr>
          <a:xfrm>
            <a:off x="8686320" y="3255048"/>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4.7%</a:t>
            </a:r>
            <a:endParaRPr lang="en-US" sz="800" dirty="0">
              <a:solidFill>
                <a:schemeClr val="tx2"/>
              </a:solidFill>
              <a:latin typeface="+mn-lt"/>
            </a:endParaRPr>
          </a:p>
        </p:txBody>
      </p:sp>
      <p:sp>
        <p:nvSpPr>
          <p:cNvPr id="107" name="TextBox 106"/>
          <p:cNvSpPr txBox="1"/>
          <p:nvPr/>
        </p:nvSpPr>
        <p:spPr>
          <a:xfrm>
            <a:off x="8686320" y="3658607"/>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8.7%</a:t>
            </a:r>
            <a:endParaRPr lang="en-US" sz="800" dirty="0">
              <a:solidFill>
                <a:schemeClr val="tx2"/>
              </a:solidFill>
              <a:latin typeface="+mn-lt"/>
            </a:endParaRPr>
          </a:p>
        </p:txBody>
      </p:sp>
      <p:sp>
        <p:nvSpPr>
          <p:cNvPr id="108" name="TextBox 107"/>
          <p:cNvSpPr txBox="1"/>
          <p:nvPr/>
        </p:nvSpPr>
        <p:spPr>
          <a:xfrm>
            <a:off x="8686320" y="3983428"/>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2.5%</a:t>
            </a:r>
            <a:endParaRPr lang="en-US" sz="800" dirty="0">
              <a:solidFill>
                <a:schemeClr val="tx2"/>
              </a:solidFill>
              <a:latin typeface="+mn-lt"/>
            </a:endParaRPr>
          </a:p>
        </p:txBody>
      </p:sp>
      <p:sp>
        <p:nvSpPr>
          <p:cNvPr id="109" name="TextBox 108"/>
          <p:cNvSpPr txBox="1"/>
          <p:nvPr/>
        </p:nvSpPr>
        <p:spPr>
          <a:xfrm>
            <a:off x="8657466" y="4719886"/>
            <a:ext cx="478015"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23.5%</a:t>
            </a:r>
            <a:endParaRPr lang="en-US" sz="800" dirty="0">
              <a:solidFill>
                <a:schemeClr val="tx2"/>
              </a:solidFill>
              <a:latin typeface="+mn-lt"/>
            </a:endParaRPr>
          </a:p>
        </p:txBody>
      </p:sp>
      <p:sp>
        <p:nvSpPr>
          <p:cNvPr id="110" name="TextBox 109"/>
          <p:cNvSpPr txBox="1"/>
          <p:nvPr/>
        </p:nvSpPr>
        <p:spPr>
          <a:xfrm>
            <a:off x="8686320" y="5016136"/>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3.7%</a:t>
            </a:r>
            <a:endParaRPr lang="en-US" sz="800" dirty="0">
              <a:solidFill>
                <a:schemeClr val="tx2"/>
              </a:solidFill>
              <a:latin typeface="+mn-lt"/>
            </a:endParaRPr>
          </a:p>
        </p:txBody>
      </p:sp>
      <p:sp>
        <p:nvSpPr>
          <p:cNvPr id="111" name="TextBox 110"/>
          <p:cNvSpPr txBox="1"/>
          <p:nvPr/>
        </p:nvSpPr>
        <p:spPr>
          <a:xfrm>
            <a:off x="8686320" y="5274043"/>
            <a:ext cx="420307"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3.4%</a:t>
            </a:r>
            <a:endParaRPr lang="en-US" sz="800" dirty="0">
              <a:solidFill>
                <a:schemeClr val="tx2"/>
              </a:solidFill>
              <a:latin typeface="+mn-lt"/>
            </a:endParaRPr>
          </a:p>
        </p:txBody>
      </p:sp>
      <p:sp>
        <p:nvSpPr>
          <p:cNvPr id="112" name="TextBox 111"/>
          <p:cNvSpPr txBox="1"/>
          <p:nvPr/>
        </p:nvSpPr>
        <p:spPr>
          <a:xfrm>
            <a:off x="8475023" y="1734481"/>
            <a:ext cx="842902" cy="461665"/>
          </a:xfrm>
          <a:prstGeom prst="rect">
            <a:avLst/>
          </a:prstGeom>
          <a:noFill/>
        </p:spPr>
        <p:txBody>
          <a:bodyPr wrap="square" rtlCol="0">
            <a:spAutoFit/>
          </a:bodyPr>
          <a:lstStyle/>
          <a:p>
            <a:pPr>
              <a:lnSpc>
                <a:spcPct val="100000"/>
              </a:lnSpc>
            </a:pPr>
            <a:r>
              <a:rPr lang="en-US" sz="800" b="1" dirty="0" smtClean="0">
                <a:solidFill>
                  <a:schemeClr val="tx2"/>
                </a:solidFill>
                <a:latin typeface="+mn-lt"/>
              </a:rPr>
              <a:t>Capital surplus allocation</a:t>
            </a:r>
            <a:endParaRPr lang="en-US" sz="800" b="1" dirty="0">
              <a:solidFill>
                <a:schemeClr val="tx2"/>
              </a:solidFill>
              <a:latin typeface="+mn-lt"/>
            </a:endParaRPr>
          </a:p>
        </p:txBody>
      </p:sp>
      <p:sp>
        <p:nvSpPr>
          <p:cNvPr id="113" name="TextBox 112"/>
          <p:cNvSpPr txBox="1"/>
          <p:nvPr/>
        </p:nvSpPr>
        <p:spPr>
          <a:xfrm>
            <a:off x="8562890" y="5635237"/>
            <a:ext cx="667170" cy="215444"/>
          </a:xfrm>
          <a:prstGeom prst="rect">
            <a:avLst/>
          </a:prstGeom>
          <a:noFill/>
        </p:spPr>
        <p:txBody>
          <a:bodyPr wrap="none" rtlCol="0">
            <a:spAutoFit/>
          </a:bodyPr>
          <a:lstStyle/>
          <a:p>
            <a:pPr>
              <a:lnSpc>
                <a:spcPct val="100000"/>
              </a:lnSpc>
            </a:pPr>
            <a:r>
              <a:rPr lang="en-US" sz="800" dirty="0" smtClean="0">
                <a:solidFill>
                  <a:schemeClr val="tx2"/>
                </a:solidFill>
                <a:latin typeface="+mn-lt"/>
              </a:rPr>
              <a:t>[Excluded]</a:t>
            </a:r>
            <a:endParaRPr lang="en-US" sz="800" dirty="0">
              <a:solidFill>
                <a:schemeClr val="tx2"/>
              </a:solidFill>
              <a:latin typeface="+mn-lt"/>
            </a:endParaRPr>
          </a:p>
        </p:txBody>
      </p:sp>
      <p:sp>
        <p:nvSpPr>
          <p:cNvPr id="114" name="Footnote"/>
          <p:cNvSpPr/>
          <p:nvPr/>
        </p:nvSpPr>
        <p:spPr bwMode="auto">
          <a:xfrm>
            <a:off x="402870" y="62482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09538" indent="-109538"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results–SHUSA Capital Aggregation Tool, all numbers are approximations</a:t>
            </a:r>
          </a:p>
          <a:p>
            <a:pPr marL="109538" indent="-109538"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109538" indent="-109538"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109538" indent="-109538"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109538" indent="-109538"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93" name="Group 92"/>
          <p:cNvGrpSpPr/>
          <p:nvPr/>
        </p:nvGrpSpPr>
        <p:grpSpPr>
          <a:xfrm>
            <a:off x="403281" y="95996"/>
            <a:ext cx="2271887" cy="189008"/>
            <a:chOff x="403281" y="164517"/>
            <a:chExt cx="2271887" cy="189008"/>
          </a:xfrm>
        </p:grpSpPr>
        <p:sp>
          <p:nvSpPr>
            <p:cNvPr id="101" name="Text Box 75"/>
            <p:cNvSpPr txBox="1">
              <a:spLocks noChangeArrowheads="1"/>
            </p:cNvSpPr>
            <p:nvPr/>
          </p:nvSpPr>
          <p:spPr bwMode="gray">
            <a:xfrm>
              <a:off x="636148" y="166688"/>
              <a:ext cx="20390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CCAR loss budget</a:t>
              </a:r>
              <a:endParaRPr lang="en-US" sz="1200" dirty="0">
                <a:solidFill>
                  <a:schemeClr val="bg1">
                    <a:lumMod val="50000"/>
                  </a:schemeClr>
                </a:solidFill>
              </a:endParaRPr>
            </a:p>
          </p:txBody>
        </p:sp>
        <p:sp>
          <p:nvSpPr>
            <p:cNvPr id="103" name="Oval 10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15"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741502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t>
            </a:r>
            <a:r>
              <a:rPr lang="en-US" b="0" dirty="0" smtClean="0"/>
              <a:t>Credit risk, CCAR loss budget</a:t>
            </a:r>
            <a:endParaRPr lang="en-US" b="0" dirty="0">
              <a:solidFill>
                <a:schemeClr val="accent1"/>
              </a:solidFill>
            </a:endParaRPr>
          </a:p>
        </p:txBody>
      </p:sp>
      <p:sp>
        <p:nvSpPr>
          <p:cNvPr id="24" name="Rectangular Callout 23"/>
          <p:cNvSpPr/>
          <p:nvPr/>
        </p:nvSpPr>
        <p:spPr bwMode="auto">
          <a:xfrm>
            <a:off x="6233635" y="3411016"/>
            <a:ext cx="2989740" cy="696001"/>
          </a:xfrm>
          <a:prstGeom prst="wedgeRectCallout">
            <a:avLst>
              <a:gd name="adj1" fmla="val 28564"/>
              <a:gd name="adj2" fmla="val -34418"/>
            </a:avLst>
          </a:prstGeom>
          <a:solidFill>
            <a:srgbClr val="FFFFFF"/>
          </a:solidFill>
          <a:ln w="9525" cap="flat" cmpd="sng" algn="ctr">
            <a:no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lvl="1" algn="l">
              <a:lnSpc>
                <a:spcPct val="100000"/>
              </a:lnSpc>
            </a:pPr>
            <a:r>
              <a:rPr lang="en-US" dirty="0" smtClean="0"/>
              <a:t>Set by spreading the capital surplus implied by the amber Tier 1 Risk-based Capital limit  </a:t>
            </a:r>
            <a:br>
              <a:rPr lang="en-US" dirty="0" smtClean="0"/>
            </a:br>
            <a:r>
              <a:rPr lang="en-US" dirty="0" smtClean="0"/>
              <a:t>(binding constraint) proportionately </a:t>
            </a:r>
            <a:r>
              <a:rPr lang="en-US" dirty="0"/>
              <a:t>across credit loss </a:t>
            </a:r>
            <a:r>
              <a:rPr lang="en-US" dirty="0" smtClean="0"/>
              <a:t>categories</a:t>
            </a:r>
            <a:endParaRPr lang="en-US" dirty="0"/>
          </a:p>
        </p:txBody>
      </p:sp>
      <p:sp>
        <p:nvSpPr>
          <p:cNvPr id="8" name="Footnote"/>
          <p:cNvSpPr/>
          <p:nvPr/>
        </p:nvSpPr>
        <p:spPr bwMode="auto">
          <a:xfrm>
            <a:off x="402636" y="6263413"/>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09538" lvl="1" indent="-109538"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noted</a:t>
            </a:r>
          </a:p>
          <a:p>
            <a:pPr marL="109538" lvl="1" indent="-109538" algn="l">
              <a:lnSpc>
                <a:spcPct val="100000"/>
              </a:lnSpc>
              <a:buFont typeface="+mj-lt"/>
              <a:buAutoNum type="arabicPeriod"/>
            </a:pPr>
            <a:r>
              <a:rPr lang="en-US" sz="800" dirty="0">
                <a:solidFill>
                  <a:schemeClr val="bg1"/>
                </a:solidFill>
              </a:rPr>
              <a:t>Projected 9Q cumulative losses by portfolio under the BHC Stress scenario</a:t>
            </a:r>
          </a:p>
          <a:p>
            <a:pPr marL="109538" lvl="1" indent="-109538" algn="l">
              <a:lnSpc>
                <a:spcPct val="100000"/>
              </a:lnSpc>
              <a:buFont typeface="+mj-lt"/>
              <a:buAutoNum type="arabicPeriod"/>
            </a:pPr>
            <a:r>
              <a:rPr lang="en-US" sz="800" dirty="0">
                <a:solidFill>
                  <a:schemeClr val="bg1"/>
                </a:solidFill>
              </a:rPr>
              <a:t>CCAR 2015 projected 9Q cumulative losses by portfolio under the BHC Stress scenario</a:t>
            </a:r>
            <a:endParaRPr lang="en-US" sz="800" dirty="0">
              <a:solidFill>
                <a:srgbClr val="FFFFFF"/>
              </a:solidFill>
              <a:latin typeface="Wingdings"/>
              <a:sym typeface="Arial"/>
            </a:endParaRPr>
          </a:p>
        </p:txBody>
      </p:sp>
      <p:grpSp>
        <p:nvGrpSpPr>
          <p:cNvPr id="12" name="Group 11"/>
          <p:cNvGrpSpPr/>
          <p:nvPr/>
        </p:nvGrpSpPr>
        <p:grpSpPr>
          <a:xfrm>
            <a:off x="403281" y="95996"/>
            <a:ext cx="2271887" cy="189008"/>
            <a:chOff x="403281" y="164517"/>
            <a:chExt cx="2271887" cy="189008"/>
          </a:xfrm>
        </p:grpSpPr>
        <p:sp>
          <p:nvSpPr>
            <p:cNvPr id="13" name="Text Box 75"/>
            <p:cNvSpPr txBox="1">
              <a:spLocks noChangeArrowheads="1"/>
            </p:cNvSpPr>
            <p:nvPr/>
          </p:nvSpPr>
          <p:spPr bwMode="gray">
            <a:xfrm>
              <a:off x="636148" y="166688"/>
              <a:ext cx="20390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CCAR loss budget</a:t>
              </a:r>
              <a:endParaRPr lang="en-US" sz="1200" dirty="0">
                <a:solidFill>
                  <a:schemeClr val="bg1">
                    <a:lumMod val="50000"/>
                  </a:schemeClr>
                </a:solidFill>
              </a:endParaRP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5" name="Table 4"/>
          <p:cNvGraphicFramePr>
            <a:graphicFrameLocks noGrp="1"/>
          </p:cNvGraphicFramePr>
          <p:nvPr>
            <p:extLst>
              <p:ext uri="{D42A27DB-BD31-4B8C-83A1-F6EECF244321}">
                <p14:modId xmlns:p14="http://schemas.microsoft.com/office/powerpoint/2010/main" val="1517497717"/>
              </p:ext>
            </p:extLst>
          </p:nvPr>
        </p:nvGraphicFramePr>
        <p:xfrm>
          <a:off x="400050" y="1422069"/>
          <a:ext cx="8823327" cy="1554480"/>
        </p:xfrm>
        <a:graphic>
          <a:graphicData uri="http://schemas.openxmlformats.org/drawingml/2006/table">
            <a:tbl>
              <a:tblPr firstRow="1" bandRow="1">
                <a:tableStyleId>{839DD9DD-9E6C-4910-8AC0-68ADFF6A6AFC}</a:tableStyleId>
              </a:tblPr>
              <a:tblGrid>
                <a:gridCol w="954862"/>
                <a:gridCol w="1604359"/>
                <a:gridCol w="1839802"/>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 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 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 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0"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28</a:t>
            </a:fld>
            <a:endParaRPr lang="en-US" sz="1400" dirty="0">
              <a:solidFill>
                <a:srgbClr val="FF0000"/>
              </a:solidFill>
              <a:latin typeface="Arial Bold" pitchFamily="-112" charset="0"/>
            </a:endParaRPr>
          </a:p>
        </p:txBody>
      </p:sp>
      <p:sp>
        <p:nvSpPr>
          <p:cNvPr id="6" name="Right Brace 5"/>
          <p:cNvSpPr/>
          <p:nvPr/>
        </p:nvSpPr>
        <p:spPr bwMode="auto">
          <a:xfrm rot="16200000" flipH="1">
            <a:off x="7641617" y="1726921"/>
            <a:ext cx="240184" cy="2923336"/>
          </a:xfrm>
          <a:prstGeom prst="rightBrace">
            <a:avLst>
              <a:gd name="adj1" fmla="val 0"/>
              <a:gd name="adj2" fmla="val 50000"/>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 name="TextBox 10"/>
          <p:cNvSpPr txBox="1"/>
          <p:nvPr/>
        </p:nvSpPr>
        <p:spPr>
          <a:xfrm>
            <a:off x="401638" y="3046392"/>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3891834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We have redeveloped the Board level Risk Appetite Statements for SHUSA, SBNA, and SCUSA</a:t>
            </a:r>
            <a:endParaRPr lang="en-US" dirty="0"/>
          </a:p>
        </p:txBody>
      </p:sp>
      <p:sp>
        <p:nvSpPr>
          <p:cNvPr id="3" name="Content Placeholder 2"/>
          <p:cNvSpPr>
            <a:spLocks noGrp="1"/>
          </p:cNvSpPr>
          <p:nvPr>
            <p:ph idx="1"/>
          </p:nvPr>
        </p:nvSpPr>
        <p:spPr/>
        <p:txBody>
          <a:bodyPr/>
          <a:lstStyle/>
          <a:p>
            <a:pPr marL="169863" indent="-169863" defTabSz="939800">
              <a:spcBef>
                <a:spcPct val="60000"/>
              </a:spcBef>
              <a:buFontTx/>
              <a:buChar char="•"/>
            </a:pPr>
            <a:r>
              <a:rPr lang="en-US" sz="1200" kern="1200" dirty="0">
                <a:solidFill>
                  <a:schemeClr val="tx1"/>
                </a:solidFill>
                <a:latin typeface="Arial" charset="0"/>
                <a:ea typeface="Arial Unicode MS" pitchFamily="34" charset="-128"/>
                <a:cs typeface="Arial" charset="0"/>
              </a:rPr>
              <a:t>The SHUSA, SBNA, and SCUSA Risk Appetite Statements were developed </a:t>
            </a:r>
            <a:r>
              <a:rPr lang="en-US" sz="1200" kern="1200" dirty="0" smtClean="0">
                <a:solidFill>
                  <a:schemeClr val="tx1"/>
                </a:solidFill>
                <a:latin typeface="Arial" charset="0"/>
                <a:ea typeface="Arial Unicode MS" pitchFamily="34" charset="-128"/>
                <a:cs typeface="Arial" charset="0"/>
              </a:rPr>
              <a:t>using</a:t>
            </a:r>
            <a:endParaRPr lang="en-US" sz="1200" kern="1200" dirty="0">
              <a:solidFill>
                <a:schemeClr val="tx1"/>
              </a:solidFill>
              <a:latin typeface="Arial" charset="0"/>
              <a:ea typeface="Arial Unicode MS" pitchFamily="34" charset="-128"/>
              <a:cs typeface="Arial" charset="0"/>
            </a:endParaRPr>
          </a:p>
          <a:p>
            <a:pPr lvl="1" defTabSz="939800">
              <a:buFont typeface="Arial" panose="020B0604020202020204" pitchFamily="34" charset="0"/>
              <a:buChar char="–"/>
            </a:pPr>
            <a:r>
              <a:rPr lang="en-US" sz="1200" dirty="0"/>
              <a:t>A common set of objectives and risk taxonomy </a:t>
            </a:r>
          </a:p>
          <a:p>
            <a:pPr lvl="1">
              <a:buFont typeface="Arial" panose="020B0604020202020204" pitchFamily="34" charset="0"/>
              <a:buChar char="–"/>
            </a:pPr>
            <a:r>
              <a:rPr lang="en-US" sz="1200" dirty="0"/>
              <a:t>Parallel calibration of metrics to ensure alignment </a:t>
            </a:r>
          </a:p>
          <a:p>
            <a:pPr marL="169863" indent="-169863" defTabSz="939800">
              <a:spcBef>
                <a:spcPct val="60000"/>
              </a:spcBef>
              <a:buFontTx/>
              <a:buChar char="•"/>
            </a:pPr>
            <a:r>
              <a:rPr lang="en-US" sz="1200" kern="1200" dirty="0">
                <a:solidFill>
                  <a:schemeClr val="tx1"/>
                </a:solidFill>
                <a:latin typeface="Arial" charset="0"/>
                <a:ea typeface="Arial Unicode MS" pitchFamily="34" charset="-128"/>
                <a:cs typeface="Arial" charset="0"/>
              </a:rPr>
              <a:t>While the limits for certain metrics may need to be revised as the contours </a:t>
            </a:r>
            <a:r>
              <a:rPr lang="en-US" sz="1200" kern="1200" dirty="0" smtClean="0">
                <a:solidFill>
                  <a:schemeClr val="tx1"/>
                </a:solidFill>
                <a:latin typeface="Arial" charset="0"/>
                <a:ea typeface="Arial Unicode MS" pitchFamily="34" charset="-128"/>
                <a:cs typeface="Arial" charset="0"/>
              </a:rPr>
              <a:t>of the </a:t>
            </a:r>
            <a:r>
              <a:rPr lang="en-US" sz="1200" kern="1200" dirty="0">
                <a:solidFill>
                  <a:schemeClr val="tx1"/>
                </a:solidFill>
                <a:latin typeface="Arial" charset="0"/>
                <a:ea typeface="Arial Unicode MS" pitchFamily="34" charset="-128"/>
                <a:cs typeface="Arial" charset="0"/>
              </a:rPr>
              <a:t>enterprise’s balance sheet and risk profile shift, the conceptual framework used for </a:t>
            </a:r>
            <a:r>
              <a:rPr lang="en-US" sz="1200" kern="1200" dirty="0" smtClean="0">
                <a:solidFill>
                  <a:schemeClr val="tx1"/>
                </a:solidFill>
                <a:latin typeface="Arial" charset="0"/>
                <a:ea typeface="Arial Unicode MS" pitchFamily="34" charset="-128"/>
                <a:cs typeface="Arial" charset="0"/>
              </a:rPr>
              <a:t>redeveloping </a:t>
            </a:r>
            <a:r>
              <a:rPr lang="en-US" sz="1200" kern="1200" dirty="0">
                <a:solidFill>
                  <a:schemeClr val="tx1"/>
                </a:solidFill>
                <a:latin typeface="Arial" charset="0"/>
                <a:ea typeface="Arial Unicode MS" pitchFamily="34" charset="-128"/>
                <a:cs typeface="Arial" charset="0"/>
              </a:rPr>
              <a:t>the RAS and metrics included should be durable over the next several years </a:t>
            </a:r>
          </a:p>
          <a:p>
            <a:pPr marL="169863" indent="-169863" defTabSz="939800">
              <a:spcBef>
                <a:spcPct val="60000"/>
              </a:spcBef>
              <a:buFontTx/>
              <a:buChar char="•"/>
            </a:pPr>
            <a:r>
              <a:rPr lang="en-US" sz="1200" kern="1200" dirty="0">
                <a:solidFill>
                  <a:schemeClr val="tx1"/>
                </a:solidFill>
                <a:latin typeface="Arial" charset="0"/>
                <a:ea typeface="Arial Unicode MS" pitchFamily="34" charset="-128"/>
                <a:cs typeface="Arial" charset="0"/>
              </a:rPr>
              <a:t>SHUSA’s RAS is anchored in specific objectives for risk-taking. The boundaries established in SHUSA’s RAS are defined such that they allow SHUSA to achieve several primary </a:t>
            </a:r>
            <a:r>
              <a:rPr lang="en-US" sz="1200" kern="1200" dirty="0" smtClean="0">
                <a:solidFill>
                  <a:schemeClr val="tx1"/>
                </a:solidFill>
                <a:latin typeface="Arial" charset="0"/>
                <a:ea typeface="Arial Unicode MS" pitchFamily="34" charset="-128"/>
                <a:cs typeface="Arial" charset="0"/>
              </a:rPr>
              <a:t>objectives</a:t>
            </a:r>
            <a:endParaRPr lang="en-US" sz="1200" kern="1200" dirty="0">
              <a:solidFill>
                <a:schemeClr val="tx1"/>
              </a:solidFill>
              <a:latin typeface="Arial" charset="0"/>
              <a:ea typeface="Arial Unicode MS" pitchFamily="34" charset="-128"/>
              <a:cs typeface="Arial" charset="0"/>
            </a:endParaRPr>
          </a:p>
          <a:p>
            <a:pPr lvl="1">
              <a:buFont typeface="Arial" panose="020B0604020202020204" pitchFamily="34" charset="0"/>
              <a:buChar char="–"/>
            </a:pPr>
            <a:r>
              <a:rPr lang="en-US" sz="1200" dirty="0"/>
              <a:t>Meet regulatory constraints as an autonomous </a:t>
            </a:r>
            <a:r>
              <a:rPr lang="en-US" sz="1200" dirty="0" smtClean="0"/>
              <a:t>subsidiary</a:t>
            </a:r>
          </a:p>
          <a:p>
            <a:pPr lvl="1">
              <a:buFont typeface="Arial" panose="020B0604020202020204" pitchFamily="34" charset="0"/>
              <a:buChar char="–"/>
            </a:pPr>
            <a:r>
              <a:rPr lang="en-US" sz="1200" dirty="0" smtClean="0"/>
              <a:t>Sustain </a:t>
            </a:r>
            <a:r>
              <a:rPr lang="en-US" sz="1200" dirty="0"/>
              <a:t>confidence of external stakeholders </a:t>
            </a:r>
            <a:endParaRPr lang="en-US" sz="1200" dirty="0" smtClean="0"/>
          </a:p>
          <a:p>
            <a:pPr lvl="1">
              <a:buFont typeface="Arial" panose="020B0604020202020204" pitchFamily="34" charset="0"/>
              <a:buChar char="–"/>
            </a:pPr>
            <a:r>
              <a:rPr lang="en-US" sz="1200" dirty="0" smtClean="0"/>
              <a:t>Minimize control-related risks </a:t>
            </a:r>
          </a:p>
          <a:p>
            <a:pPr lvl="1">
              <a:buFont typeface="Arial" panose="020B0604020202020204" pitchFamily="34" charset="0"/>
              <a:buChar char="–"/>
            </a:pPr>
            <a:r>
              <a:rPr lang="en-US" sz="1200" dirty="0" smtClean="0"/>
              <a:t>Comply </a:t>
            </a:r>
            <a:r>
              <a:rPr lang="en-US" sz="1200" dirty="0"/>
              <a:t>with Santander S.A.’s (or “Group”) consolidated risk appetite </a:t>
            </a:r>
            <a:endParaRPr lang="en-US" sz="1200" dirty="0" smtClean="0"/>
          </a:p>
          <a:p>
            <a:pPr marL="169863" lvl="1" indent="-169863" defTabSz="939800">
              <a:spcBef>
                <a:spcPct val="60000"/>
              </a:spcBef>
              <a:buFontTx/>
              <a:buChar char="•"/>
            </a:pPr>
            <a:r>
              <a:rPr lang="en-US" sz="1200" kern="1200" dirty="0">
                <a:solidFill>
                  <a:schemeClr val="tx1"/>
                </a:solidFill>
                <a:ea typeface="Arial Unicode MS" pitchFamily="34" charset="-128"/>
                <a:cs typeface="Arial" charset="0"/>
              </a:rPr>
              <a:t>We calibrated limits utilizing a two-stage approach, taking into account </a:t>
            </a:r>
            <a:r>
              <a:rPr lang="en-US" sz="1200" kern="1200" dirty="0" smtClean="0">
                <a:solidFill>
                  <a:schemeClr val="tx1"/>
                </a:solidFill>
                <a:ea typeface="Arial Unicode MS" pitchFamily="34" charset="-128"/>
                <a:cs typeface="Arial" charset="0"/>
              </a:rPr>
              <a:t>profits/earnings </a:t>
            </a:r>
            <a:r>
              <a:rPr lang="en-US" sz="1200" kern="1200" dirty="0">
                <a:solidFill>
                  <a:schemeClr val="tx1"/>
                </a:solidFill>
                <a:ea typeface="Arial Unicode MS" pitchFamily="34" charset="-128"/>
                <a:cs typeface="Arial" charset="0"/>
              </a:rPr>
              <a:t>as well as losses via linkages to target capital </a:t>
            </a:r>
            <a:r>
              <a:rPr lang="en-US" sz="1200" kern="1200" dirty="0" smtClean="0">
                <a:solidFill>
                  <a:schemeClr val="tx1"/>
                </a:solidFill>
                <a:ea typeface="Arial Unicode MS" pitchFamily="34" charset="-128"/>
                <a:cs typeface="Arial" charset="0"/>
              </a:rPr>
              <a:t>levels </a:t>
            </a:r>
            <a:endParaRPr lang="en-US" sz="1200" kern="1200" dirty="0">
              <a:solidFill>
                <a:schemeClr val="tx1"/>
              </a:solidFill>
              <a:ea typeface="Arial Unicode MS" pitchFamily="34" charset="-128"/>
              <a:cs typeface="Arial" charset="0"/>
            </a:endParaRPr>
          </a:p>
          <a:p>
            <a:pPr lvl="1">
              <a:buFont typeface="Arial" panose="020B0604020202020204" pitchFamily="34" charset="0"/>
              <a:buChar char="–"/>
            </a:pPr>
            <a:r>
              <a:rPr lang="en-US" sz="1200" dirty="0"/>
              <a:t>Development of a set of “anchor points” for calibration to ensure internal consistency using internal risk policies and analysis of internal and external data </a:t>
            </a:r>
          </a:p>
          <a:p>
            <a:pPr lvl="1">
              <a:buFont typeface="Arial" panose="020B0604020202020204" pitchFamily="34" charset="0"/>
              <a:buChar char="–"/>
            </a:pPr>
            <a:r>
              <a:rPr lang="en-US" sz="1200" dirty="0"/>
              <a:t>Refinement by senior leadership to ensure limits reflect forward-looking strategic vision  </a:t>
            </a:r>
          </a:p>
        </p:txBody>
      </p:sp>
      <p:sp>
        <p:nvSpPr>
          <p:cNvPr id="4" name="Slide Number Placeholder 3"/>
          <p:cNvSpPr>
            <a:spLocks noGrp="1"/>
          </p:cNvSpPr>
          <p:nvPr>
            <p:ph type="sldNum" sz="quarter" idx="4"/>
          </p:nvPr>
        </p:nvSpPr>
        <p:spPr>
          <a:xfrm>
            <a:off x="9202672" y="0"/>
            <a:ext cx="400116" cy="381000"/>
          </a:xfrm>
          <a:prstGeom prst="rect">
            <a:avLst/>
          </a:prstGeom>
        </p:spPr>
        <p:txBody>
          <a:bodyPr anchor="ctr"/>
          <a:lstStyle/>
          <a:p>
            <a:pPr algn="ctr">
              <a:lnSpc>
                <a:spcPct val="100000"/>
              </a:lnSpc>
            </a:pPr>
            <a:fld id="{A7FC83F1-D64B-48DF-9CCD-2AA2C35A0115}" type="slidenum">
              <a:rPr lang="en-US" sz="1400">
                <a:solidFill>
                  <a:srgbClr val="FF0000"/>
                </a:solidFill>
                <a:latin typeface="Arial Bold" pitchFamily="-112" charset="0"/>
              </a:rPr>
              <a:pPr algn="ctr">
                <a:lnSpc>
                  <a:spcPct val="100000"/>
                </a:lnSpc>
              </a:pPr>
              <a:t>2</a:t>
            </a:fld>
            <a:endParaRPr lang="en-US" sz="1400" dirty="0">
              <a:solidFill>
                <a:srgbClr val="FF0000"/>
              </a:solidFill>
              <a:latin typeface="Arial Bold" pitchFamily="-112" charset="0"/>
            </a:endParaRPr>
          </a:p>
        </p:txBody>
      </p:sp>
      <p:sp>
        <p:nvSpPr>
          <p:cNvPr id="8" name="Text Box 75"/>
          <p:cNvSpPr txBox="1">
            <a:spLocks noChangeArrowheads="1"/>
          </p:cNvSpPr>
          <p:nvPr/>
        </p:nvSpPr>
        <p:spPr bwMode="gray">
          <a:xfrm>
            <a:off x="407540" y="98167"/>
            <a:ext cx="134011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Executive summary</a:t>
            </a:r>
            <a:endParaRPr lang="en-US" sz="1200" dirty="0">
              <a:solidFill>
                <a:schemeClr val="bg1">
                  <a:lumMod val="50000"/>
                </a:schemeClr>
              </a:solidFill>
            </a:endParaRPr>
          </a:p>
        </p:txBody>
      </p:sp>
    </p:spTree>
    <p:extLst>
      <p:ext uri="{BB962C8B-B14F-4D97-AF65-F5344CB8AC3E}">
        <p14:creationId xmlns:p14="http://schemas.microsoft.com/office/powerpoint/2010/main" val="4066099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risk</a:t>
            </a:r>
            <a:br>
              <a:rPr lang="en-US" dirty="0"/>
            </a:br>
            <a:r>
              <a:rPr lang="en-US" b="0" dirty="0"/>
              <a:t>Net charge-off rates</a:t>
            </a:r>
          </a:p>
        </p:txBody>
      </p:sp>
      <p:sp>
        <p:nvSpPr>
          <p:cNvPr id="3" name="Text Placeholder 2"/>
          <p:cNvSpPr>
            <a:spLocks noGrp="1"/>
          </p:cNvSpPr>
          <p:nvPr>
            <p:ph type="body" idx="1"/>
          </p:nvPr>
        </p:nvSpPr>
        <p:spPr/>
        <p:txBody>
          <a:bodyPr/>
          <a:lstStyle/>
          <a:p>
            <a:r>
              <a:rPr lang="en-GB" dirty="0" smtClean="0"/>
              <a:t>2B</a:t>
            </a:r>
            <a:endParaRPr lang="en-GB" dirty="0"/>
          </a:p>
        </p:txBody>
      </p:sp>
    </p:spTree>
    <p:extLst>
      <p:ext uri="{BB962C8B-B14F-4D97-AF65-F5344CB8AC3E}">
        <p14:creationId xmlns:p14="http://schemas.microsoft.com/office/powerpoint/2010/main" val="1550448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Object 58" hidden="1"/>
          <p:cNvGraphicFramePr>
            <a:graphicFrameLocks noChangeAspect="1"/>
          </p:cNvGraphicFramePr>
          <p:nvPr>
            <p:custDataLst>
              <p:tags r:id="rId2"/>
            </p:custDataLst>
            <p:extLst>
              <p:ext uri="{D42A27DB-BD31-4B8C-83A1-F6EECF244321}">
                <p14:modId xmlns:p14="http://schemas.microsoft.com/office/powerpoint/2010/main" val="255417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67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 name="Title 1"/>
          <p:cNvSpPr>
            <a:spLocks noGrp="1"/>
          </p:cNvSpPr>
          <p:nvPr>
            <p:ph type="title"/>
          </p:nvPr>
        </p:nvSpPr>
        <p:spPr/>
        <p:txBody>
          <a:bodyPr/>
          <a:lstStyle/>
          <a:p>
            <a:r>
              <a:rPr lang="en-US" dirty="0"/>
              <a:t>Calibration: </a:t>
            </a:r>
            <a:r>
              <a:rPr lang="en-US" b="0" dirty="0"/>
              <a:t>A</a:t>
            </a:r>
            <a:r>
              <a:rPr lang="en-US" b="0" dirty="0" smtClean="0"/>
              <a:t>nchor points and process used </a:t>
            </a:r>
            <a:r>
              <a:rPr lang="en-US" b="0" dirty="0"/>
              <a:t>to derive the NCO limits</a:t>
            </a:r>
          </a:p>
        </p:txBody>
      </p:sp>
      <p:grpSp>
        <p:nvGrpSpPr>
          <p:cNvPr id="4" name="Group 3"/>
          <p:cNvGrpSpPr/>
          <p:nvPr/>
        </p:nvGrpSpPr>
        <p:grpSpPr>
          <a:xfrm>
            <a:off x="398465" y="1408274"/>
            <a:ext cx="2890839" cy="762000"/>
            <a:chOff x="398465" y="1396399"/>
            <a:chExt cx="2890839" cy="762000"/>
          </a:xfrm>
        </p:grpSpPr>
        <p:sp>
          <p:nvSpPr>
            <p:cNvPr id="11" name="AutoShape 6"/>
            <p:cNvSpPr>
              <a:spLocks noChangeArrowheads="1"/>
            </p:cNvSpPr>
            <p:nvPr/>
          </p:nvSpPr>
          <p:spPr bwMode="gray">
            <a:xfrm>
              <a:off x="398465" y="1396399"/>
              <a:ext cx="2890839" cy="762000"/>
            </a:xfrm>
            <a:prstGeom prst="homePlate">
              <a:avLst>
                <a:gd name="adj" fmla="val 30174"/>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8640" rIns="45720" anchor="ctr"/>
            <a:lstStyle/>
            <a:p>
              <a:pPr marL="3175" algn="l" eaLnBrk="0" hangingPunct="0">
                <a:lnSpc>
                  <a:spcPct val="100000"/>
                </a:lnSpc>
              </a:pPr>
              <a:r>
                <a:rPr lang="en-US" altLang="zh-CN" sz="1200" b="1" dirty="0" smtClean="0">
                  <a:ea typeface="SimSun" pitchFamily="2" charset="-122"/>
                </a:rPr>
                <a:t>Establish historical relativity between baseline and stress</a:t>
              </a:r>
              <a:endParaRPr lang="en-US" altLang="zh-CN" sz="1200" b="1" dirty="0">
                <a:ea typeface="SimSun" pitchFamily="2" charset="-122"/>
              </a:endParaRPr>
            </a:p>
          </p:txBody>
        </p:sp>
        <p:sp>
          <p:nvSpPr>
            <p:cNvPr id="12" name="Text Box 10"/>
            <p:cNvSpPr txBox="1">
              <a:spLocks noChangeArrowheads="1"/>
            </p:cNvSpPr>
            <p:nvPr/>
          </p:nvSpPr>
          <p:spPr bwMode="gray">
            <a:xfrm>
              <a:off x="398465" y="1399574"/>
              <a:ext cx="508000" cy="758825"/>
            </a:xfrm>
            <a:prstGeom prst="rect">
              <a:avLst/>
            </a:prstGeom>
            <a:noFill/>
            <a:ln w="9525" algn="ctr">
              <a:no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US" sz="3600" b="1" dirty="0" smtClean="0">
                  <a:solidFill>
                    <a:schemeClr val="accent1"/>
                  </a:solidFill>
                </a:rPr>
                <a:t>1</a:t>
              </a:r>
              <a:endParaRPr lang="en-US" sz="3600" b="1" dirty="0">
                <a:solidFill>
                  <a:schemeClr val="accent1"/>
                </a:solidFill>
              </a:endParaRPr>
            </a:p>
          </p:txBody>
        </p:sp>
      </p:grpSp>
      <p:sp>
        <p:nvSpPr>
          <p:cNvPr id="10" name="AutoShape 5"/>
          <p:cNvSpPr>
            <a:spLocks noChangeArrowheads="1"/>
          </p:cNvSpPr>
          <p:nvPr/>
        </p:nvSpPr>
        <p:spPr bwMode="gray">
          <a:xfrm>
            <a:off x="3386842" y="1408274"/>
            <a:ext cx="2889252" cy="762000"/>
          </a:xfrm>
          <a:prstGeom prst="chevron">
            <a:avLst>
              <a:gd name="adj" fmla="val 30140"/>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67" tIns="0" rIns="0" bIns="0" anchor="ctr"/>
          <a:lstStyle/>
          <a:p>
            <a:pPr marL="3175" algn="l" eaLnBrk="0" hangingPunct="0">
              <a:lnSpc>
                <a:spcPct val="100000"/>
              </a:lnSpc>
            </a:pPr>
            <a:r>
              <a:rPr lang="en-US" altLang="zh-CN" sz="1200" b="1" dirty="0" smtClean="0">
                <a:ea typeface="SimSun" pitchFamily="2" charset="-122"/>
              </a:rPr>
              <a:t>Use relativity to convert stress losses to baseline NCOs</a:t>
            </a:r>
            <a:endParaRPr lang="en-US" altLang="zh-CN" sz="1200" b="1" dirty="0">
              <a:ea typeface="SimSun" pitchFamily="2" charset="-122"/>
            </a:endParaRPr>
          </a:p>
        </p:txBody>
      </p:sp>
      <p:sp>
        <p:nvSpPr>
          <p:cNvPr id="13" name="Text Box 11"/>
          <p:cNvSpPr txBox="1">
            <a:spLocks noChangeArrowheads="1"/>
          </p:cNvSpPr>
          <p:nvPr/>
        </p:nvSpPr>
        <p:spPr bwMode="gray">
          <a:xfrm>
            <a:off x="3386842" y="1411449"/>
            <a:ext cx="698500" cy="758825"/>
          </a:xfrm>
          <a:prstGeom prst="rect">
            <a:avLst/>
          </a:prstGeom>
          <a:noFill/>
          <a:ln w="9525" algn="ctr">
            <a:no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US" sz="3600" b="1" dirty="0" smtClean="0">
                <a:solidFill>
                  <a:schemeClr val="accent1"/>
                </a:solidFill>
              </a:rPr>
              <a:t>2</a:t>
            </a:r>
            <a:endParaRPr lang="en-US" sz="3600" b="1" dirty="0">
              <a:solidFill>
                <a:schemeClr val="accent1"/>
              </a:solidFill>
            </a:endParaRPr>
          </a:p>
        </p:txBody>
      </p:sp>
      <p:sp>
        <p:nvSpPr>
          <p:cNvPr id="9" name="AutoShape 4"/>
          <p:cNvSpPr>
            <a:spLocks noChangeArrowheads="1"/>
          </p:cNvSpPr>
          <p:nvPr/>
        </p:nvSpPr>
        <p:spPr bwMode="gray">
          <a:xfrm>
            <a:off x="6324607" y="1408274"/>
            <a:ext cx="2890839" cy="762000"/>
          </a:xfrm>
          <a:prstGeom prst="chevron">
            <a:avLst>
              <a:gd name="adj" fmla="val 30174"/>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12075" tIns="0" rIns="0" bIns="0" anchor="ctr"/>
          <a:lstStyle/>
          <a:p>
            <a:pPr marL="3175" algn="l" eaLnBrk="0" hangingPunct="0">
              <a:lnSpc>
                <a:spcPct val="100000"/>
              </a:lnSpc>
            </a:pPr>
            <a:r>
              <a:rPr lang="en-US" altLang="zh-CN" sz="1200" b="1" dirty="0" smtClean="0">
                <a:ea typeface="SimSun" pitchFamily="2" charset="-122"/>
              </a:rPr>
              <a:t>Back-test derived NCO rate anchors</a:t>
            </a:r>
            <a:endParaRPr lang="en-US" altLang="zh-CN" sz="1200" b="1" dirty="0">
              <a:ea typeface="SimSun" pitchFamily="2" charset="-122"/>
            </a:endParaRPr>
          </a:p>
        </p:txBody>
      </p:sp>
      <p:sp>
        <p:nvSpPr>
          <p:cNvPr id="14" name="Text Box 12"/>
          <p:cNvSpPr txBox="1">
            <a:spLocks noChangeArrowheads="1"/>
          </p:cNvSpPr>
          <p:nvPr/>
        </p:nvSpPr>
        <p:spPr bwMode="gray">
          <a:xfrm>
            <a:off x="6324607" y="1411449"/>
            <a:ext cx="698500" cy="758825"/>
          </a:xfrm>
          <a:prstGeom prst="rect">
            <a:avLst/>
          </a:prstGeom>
          <a:noFill/>
          <a:ln w="9525" algn="ctr">
            <a:no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612075" tIns="0" rIns="0" bIns="0" anchor="ctr"/>
          <a:lstStyle/>
          <a:p>
            <a:pPr algn="r">
              <a:lnSpc>
                <a:spcPct val="100000"/>
              </a:lnSpc>
            </a:pPr>
            <a:r>
              <a:rPr lang="en-US" sz="3600" b="1" dirty="0" smtClean="0">
                <a:solidFill>
                  <a:schemeClr val="accent1"/>
                </a:solidFill>
              </a:rPr>
              <a:t>3</a:t>
            </a:r>
            <a:endParaRPr lang="en-US" sz="3600" b="1" dirty="0">
              <a:solidFill>
                <a:schemeClr val="accent1"/>
              </a:solidFill>
            </a:endParaRPr>
          </a:p>
        </p:txBody>
      </p:sp>
      <p:sp>
        <p:nvSpPr>
          <p:cNvPr id="16" name="Content Placeholder 3"/>
          <p:cNvSpPr txBox="1">
            <a:spLocks/>
          </p:cNvSpPr>
          <p:nvPr/>
        </p:nvSpPr>
        <p:spPr>
          <a:xfrm>
            <a:off x="399413" y="2359147"/>
            <a:ext cx="2537075" cy="1846659"/>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Derive stress scalar by </a:t>
            </a:r>
            <a:br>
              <a:rPr lang="en-US" sz="1200" dirty="0" smtClean="0">
                <a:ea typeface="Arial Unicode MS" pitchFamily="34" charset="-128"/>
                <a:cs typeface="Arial" charset="0"/>
              </a:rPr>
            </a:br>
            <a:r>
              <a:rPr lang="en-US" sz="1200" dirty="0" smtClean="0">
                <a:ea typeface="Arial Unicode MS" pitchFamily="34" charset="-128"/>
                <a:cs typeface="Arial" charset="0"/>
              </a:rPr>
              <a:t>comparing average net charge-off rates during</a:t>
            </a:r>
          </a:p>
          <a:p>
            <a:pPr marL="295275" lvl="1" indent="-127000" defTabSz="979488">
              <a:lnSpc>
                <a:spcPct val="100000"/>
              </a:lnSpc>
            </a:pPr>
            <a:r>
              <a:rPr lang="en-US" sz="1200" dirty="0">
                <a:latin typeface="Arial" charset="0"/>
                <a:ea typeface="Arial Unicode MS" pitchFamily="34" charset="-128"/>
                <a:cs typeface="Arial" charset="0"/>
              </a:rPr>
              <a:t>Crisis conditions </a:t>
            </a:r>
            <a:r>
              <a:rPr lang="en-US" sz="1200" dirty="0" smtClean="0">
                <a:latin typeface="Arial" charset="0"/>
                <a:ea typeface="Arial Unicode MS" pitchFamily="34" charset="-128"/>
                <a:cs typeface="Arial" charset="0"/>
              </a:rPr>
              <a:t>(two definitions used) vs. </a:t>
            </a:r>
            <a:r>
              <a:rPr lang="en-US" sz="1200" dirty="0">
                <a:latin typeface="Arial" charset="0"/>
                <a:ea typeface="Arial Unicode MS" pitchFamily="34" charset="-128"/>
                <a:cs typeface="Arial" charset="0"/>
              </a:rPr>
              <a:t>Normal </a:t>
            </a:r>
            <a:r>
              <a:rPr lang="en-US" sz="1200" dirty="0" smtClean="0">
                <a:latin typeface="Arial" charset="0"/>
                <a:ea typeface="Arial Unicode MS" pitchFamily="34" charset="-128"/>
                <a:cs typeface="Arial" charset="0"/>
              </a:rPr>
              <a:t>conditions (Q1,2011-present)</a:t>
            </a:r>
            <a:endParaRPr lang="en-US" sz="1200" dirty="0">
              <a:latin typeface="Arial" charset="0"/>
              <a:ea typeface="Arial Unicode MS" pitchFamily="34" charset="-128"/>
              <a:cs typeface="Arial" charset="0"/>
            </a:endParaRPr>
          </a:p>
          <a:p>
            <a:pPr marL="295275" lvl="1" indent="-127000" defTabSz="979488">
              <a:lnSpc>
                <a:spcPct val="100000"/>
              </a:lnSpc>
            </a:pPr>
            <a:r>
              <a:rPr lang="en-US" sz="1200" dirty="0" smtClean="0">
                <a:ea typeface="Arial Unicode MS" pitchFamily="34" charset="-128"/>
                <a:cs typeface="Arial" charset="0"/>
              </a:rPr>
              <a:t>FRB Baseline vs. </a:t>
            </a:r>
            <a:r>
              <a:rPr lang="en-US" sz="1200" dirty="0">
                <a:latin typeface="Arial" charset="0"/>
                <a:ea typeface="Arial Unicode MS" pitchFamily="34" charset="-128"/>
                <a:cs typeface="Arial" charset="0"/>
              </a:rPr>
              <a:t>FRB Severely Adverse </a:t>
            </a:r>
            <a:r>
              <a:rPr lang="en-US" sz="1200" dirty="0" smtClean="0">
                <a:latin typeface="Arial" charset="0"/>
                <a:ea typeface="Arial Unicode MS" pitchFamily="34" charset="-128"/>
                <a:cs typeface="Arial" charset="0"/>
              </a:rPr>
              <a:t>and BHC Stress</a:t>
            </a:r>
            <a:endParaRPr lang="en-US"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17" name="Content Placeholder 3"/>
          <p:cNvSpPr txBox="1">
            <a:spLocks/>
          </p:cNvSpPr>
          <p:nvPr/>
        </p:nvSpPr>
        <p:spPr>
          <a:xfrm>
            <a:off x="3398713" y="2359147"/>
            <a:ext cx="2520198" cy="1698927"/>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Annualize amber and red </a:t>
            </a:r>
            <a:br>
              <a:rPr lang="en-US" sz="1200" dirty="0" smtClean="0">
                <a:ea typeface="Arial Unicode MS" pitchFamily="34" charset="-128"/>
                <a:cs typeface="Arial" charset="0"/>
              </a:rPr>
            </a:br>
            <a:r>
              <a:rPr lang="en-US" sz="1200" dirty="0" smtClean="0">
                <a:ea typeface="Arial Unicode MS" pitchFamily="34" charset="-128"/>
                <a:cs typeface="Arial" charset="0"/>
              </a:rPr>
              <a:t>stress losses </a:t>
            </a:r>
          </a:p>
          <a:p>
            <a:pPr marL="127000" indent="-127000" defTabSz="979488">
              <a:lnSpc>
                <a:spcPct val="100000"/>
              </a:lnSpc>
            </a:pPr>
            <a:r>
              <a:rPr lang="en-US" sz="1200" dirty="0" smtClean="0">
                <a:ea typeface="Arial Unicode MS" pitchFamily="34" charset="-128"/>
                <a:cs typeface="Arial" charset="0"/>
              </a:rPr>
              <a:t>Adjust stress losses by stress scalar to calculate annualized baseline </a:t>
            </a:r>
            <a:r>
              <a:rPr lang="en-US" sz="1200" dirty="0">
                <a:ea typeface="Arial Unicode MS" pitchFamily="34" charset="-128"/>
                <a:cs typeface="Arial" charset="0"/>
              </a:rPr>
              <a:t>losses</a:t>
            </a:r>
            <a:endParaRPr lang="en-US" sz="1200" dirty="0" smtClean="0">
              <a:ea typeface="Arial Unicode MS" pitchFamily="34" charset="-128"/>
              <a:cs typeface="Arial" charset="0"/>
            </a:endParaRPr>
          </a:p>
          <a:p>
            <a:pPr marL="127000" indent="-127000" defTabSz="979488">
              <a:lnSpc>
                <a:spcPct val="100000"/>
              </a:lnSpc>
            </a:pPr>
            <a:r>
              <a:rPr lang="en-US" sz="1200" dirty="0" smtClean="0">
                <a:ea typeface="Arial Unicode MS" pitchFamily="34" charset="-128"/>
                <a:cs typeface="Arial" charset="0"/>
              </a:rPr>
              <a:t>Convert to baseline net </a:t>
            </a:r>
            <a:br>
              <a:rPr lang="en-US" sz="1200" dirty="0" smtClean="0">
                <a:ea typeface="Arial Unicode MS" pitchFamily="34" charset="-128"/>
                <a:cs typeface="Arial" charset="0"/>
              </a:rPr>
            </a:br>
            <a:r>
              <a:rPr lang="en-US" sz="1200" dirty="0" smtClean="0">
                <a:ea typeface="Arial Unicode MS" pitchFamily="34" charset="-128"/>
                <a:cs typeface="Arial" charset="0"/>
              </a:rPr>
              <a:t>charge-offs by dividing by outstanding balances</a:t>
            </a:r>
            <a:endParaRPr lang="en-US" sz="1200" dirty="0">
              <a:ea typeface="Arial Unicode MS" pitchFamily="34" charset="-128"/>
              <a:cs typeface="Arial" charset="0"/>
            </a:endParaRPr>
          </a:p>
        </p:txBody>
      </p:sp>
      <p:sp>
        <p:nvSpPr>
          <p:cNvPr id="18" name="Content Placeholder 3"/>
          <p:cNvSpPr txBox="1">
            <a:spLocks/>
          </p:cNvSpPr>
          <p:nvPr/>
        </p:nvSpPr>
        <p:spPr>
          <a:xfrm>
            <a:off x="6341814" y="2359147"/>
            <a:ext cx="2572334" cy="151426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Compare historical performance against derived amber and red anchors, check for reasonableness</a:t>
            </a:r>
          </a:p>
          <a:p>
            <a:pPr marL="127000" indent="-127000" defTabSz="979488">
              <a:lnSpc>
                <a:spcPct val="100000"/>
              </a:lnSpc>
            </a:pPr>
            <a:r>
              <a:rPr lang="en-US" sz="1200" dirty="0" smtClean="0">
                <a:ea typeface="Arial Unicode MS" pitchFamily="34" charset="-128"/>
                <a:cs typeface="Arial" charset="0"/>
              </a:rPr>
              <a:t>Compare BHC baseline against amber and red anchors, check for reasonableness</a:t>
            </a:r>
            <a:endParaRPr lang="en-US" sz="1200" dirty="0">
              <a:ea typeface="Arial Unicode MS" pitchFamily="34" charset="-128"/>
              <a:cs typeface="Arial" charset="0"/>
            </a:endParaRPr>
          </a:p>
          <a:p>
            <a:pPr marL="127000" indent="-127000" defTabSz="979488">
              <a:lnSpc>
                <a:spcPct val="100000"/>
              </a:lnSpc>
            </a:pPr>
            <a:endParaRPr lang="en-US" sz="1200" dirty="0" smtClean="0">
              <a:ea typeface="Arial Unicode MS" pitchFamily="34" charset="-128"/>
              <a:cs typeface="Arial" charset="0"/>
            </a:endParaRPr>
          </a:p>
        </p:txBody>
      </p:sp>
      <p:grpSp>
        <p:nvGrpSpPr>
          <p:cNvPr id="15" name="Group 14"/>
          <p:cNvGrpSpPr/>
          <p:nvPr/>
        </p:nvGrpSpPr>
        <p:grpSpPr>
          <a:xfrm>
            <a:off x="403281" y="95996"/>
            <a:ext cx="2398973" cy="189008"/>
            <a:chOff x="403281" y="164517"/>
            <a:chExt cx="2398973" cy="189008"/>
          </a:xfrm>
        </p:grpSpPr>
        <p:sp>
          <p:nvSpPr>
            <p:cNvPr id="19"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20" name="Oval 1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1"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30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5694289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Object 58" hidden="1"/>
          <p:cNvGraphicFramePr>
            <a:graphicFrameLocks noChangeAspect="1"/>
          </p:cNvGraphicFramePr>
          <p:nvPr>
            <p:custDataLst>
              <p:tags r:id="rId2"/>
            </p:custDataLst>
            <p:extLst>
              <p:ext uri="{D42A27DB-BD31-4B8C-83A1-F6EECF244321}">
                <p14:modId xmlns:p14="http://schemas.microsoft.com/office/powerpoint/2010/main" val="2117916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78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sz="800" u="none" strike="noStrike" cap="none" normalizeH="0">
              <a:ln>
                <a:noFill/>
              </a:ln>
              <a:solidFill>
                <a:schemeClr val="tx1"/>
              </a:solidFill>
              <a:effectLst/>
              <a:latin typeface="Arial"/>
              <a:ea typeface="ＭＳ Ｐゴシック"/>
              <a:sym typeface="Arial"/>
            </a:endParaRPr>
          </a:p>
        </p:txBody>
      </p:sp>
      <p:sp>
        <p:nvSpPr>
          <p:cNvPr id="2" name="Title 1"/>
          <p:cNvSpPr>
            <a:spLocks noGrp="1"/>
          </p:cNvSpPr>
          <p:nvPr>
            <p:ph type="title"/>
          </p:nvPr>
        </p:nvSpPr>
        <p:spPr/>
        <p:txBody>
          <a:bodyPr/>
          <a:lstStyle/>
          <a:p>
            <a:r>
              <a:rPr lang="en-US" dirty="0"/>
              <a:t>Calibration: </a:t>
            </a:r>
            <a:r>
              <a:rPr lang="en-US" b="0" dirty="0" smtClean="0"/>
              <a:t>We followed a similar process for each sub-portfolio </a:t>
            </a:r>
            <a:endParaRPr lang="en-US" b="0" dirty="0"/>
          </a:p>
        </p:txBody>
      </p:sp>
      <p:grpSp>
        <p:nvGrpSpPr>
          <p:cNvPr id="15" name="Group 14"/>
          <p:cNvGrpSpPr/>
          <p:nvPr/>
        </p:nvGrpSpPr>
        <p:grpSpPr>
          <a:xfrm>
            <a:off x="403281" y="95996"/>
            <a:ext cx="2398973" cy="189008"/>
            <a:chOff x="403281" y="164517"/>
            <a:chExt cx="2398973" cy="189008"/>
          </a:xfrm>
        </p:grpSpPr>
        <p:sp>
          <p:nvSpPr>
            <p:cNvPr id="19"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20" name="Oval 1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3" name="Rectangular Callout 92"/>
          <p:cNvSpPr/>
          <p:nvPr/>
        </p:nvSpPr>
        <p:spPr bwMode="auto">
          <a:xfrm>
            <a:off x="510833" y="2053714"/>
            <a:ext cx="1194504" cy="914548"/>
          </a:xfrm>
          <a:prstGeom prst="wedgeRectCallout">
            <a:avLst>
              <a:gd name="adj1" fmla="val 67416"/>
              <a:gd name="adj2" fmla="val 84203"/>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Evaluated historical time-series of NCO rates, for SHUSA/Sovereign and for peers (FRB 100 largest banks)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95" name="Oval 94"/>
          <p:cNvSpPr/>
          <p:nvPr/>
        </p:nvSpPr>
        <p:spPr bwMode="auto">
          <a:xfrm>
            <a:off x="391524" y="1970463"/>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96" name="Rectangular Callout 95"/>
          <p:cNvSpPr/>
          <p:nvPr/>
        </p:nvSpPr>
        <p:spPr bwMode="auto">
          <a:xfrm>
            <a:off x="2561536" y="1454941"/>
            <a:ext cx="2985022" cy="531130"/>
          </a:xfrm>
          <a:prstGeom prst="wedgeRectCallout">
            <a:avLst>
              <a:gd name="adj1" fmla="val 43247"/>
              <a:gd name="adj2" fmla="val 125454"/>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Average NCO </a:t>
            </a:r>
            <a:r>
              <a:rPr lang="en-US" sz="900" dirty="0" smtClean="0">
                <a:solidFill>
                  <a:srgbClr val="000000"/>
                </a:solidFill>
                <a:latin typeface="Arial"/>
                <a:ea typeface="ＭＳ Ｐゴシック" pitchFamily="-112" charset="-128"/>
                <a:cs typeface="ＭＳ Ｐゴシック" pitchFamily="-112" charset="-128"/>
                <a:sym typeface="Arial"/>
              </a:rPr>
              <a:t>rates were calculated f</a:t>
            </a: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or both SHUSA and peers during the crisis (measured two ways) and compared that to the NCO rates in normal conditions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97" name="Oval 96"/>
          <p:cNvSpPr/>
          <p:nvPr/>
        </p:nvSpPr>
        <p:spPr bwMode="auto">
          <a:xfrm>
            <a:off x="2464631" y="1373513"/>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98" name="Rectangular Callout 97"/>
          <p:cNvSpPr/>
          <p:nvPr/>
        </p:nvSpPr>
        <p:spPr bwMode="auto">
          <a:xfrm>
            <a:off x="8005334" y="1390780"/>
            <a:ext cx="1194504" cy="914548"/>
          </a:xfrm>
          <a:prstGeom prst="wedgeRectCallout">
            <a:avLst>
              <a:gd name="adj1" fmla="val -71242"/>
              <a:gd name="adj2" fmla="val 131365"/>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Stress scalars are calculated by dividing the average in crisis conditions by the average in normal conditions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99" name="Oval 98"/>
          <p:cNvSpPr/>
          <p:nvPr/>
        </p:nvSpPr>
        <p:spPr bwMode="auto">
          <a:xfrm>
            <a:off x="7886025" y="1291763"/>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100" name="Rectangular Callout 99"/>
          <p:cNvSpPr/>
          <p:nvPr/>
        </p:nvSpPr>
        <p:spPr bwMode="auto">
          <a:xfrm>
            <a:off x="7924566" y="3149408"/>
            <a:ext cx="1275272" cy="1176792"/>
          </a:xfrm>
          <a:prstGeom prst="wedgeRectCallout">
            <a:avLst>
              <a:gd name="adj1" fmla="val -67631"/>
              <a:gd name="adj2" fmla="val 85146"/>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Separately, additional stress scalars are calculated based on 2015 CCAR stressed losses–using two stress scenarios, FRB Severely Adverse and BHC Stress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01" name="Oval 100"/>
          <p:cNvSpPr/>
          <p:nvPr/>
        </p:nvSpPr>
        <p:spPr bwMode="auto">
          <a:xfrm>
            <a:off x="7820856" y="3066104"/>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4</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102" name="Rectangular Callout 101"/>
          <p:cNvSpPr/>
          <p:nvPr/>
        </p:nvSpPr>
        <p:spPr bwMode="auto">
          <a:xfrm>
            <a:off x="3378169" y="5525131"/>
            <a:ext cx="3039883" cy="668637"/>
          </a:xfrm>
          <a:prstGeom prst="wedgeRectCallout">
            <a:avLst>
              <a:gd name="adj1" fmla="val 41659"/>
              <a:gd name="adj2" fmla="val -74229"/>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Given the various anchor points and our understanding of the portfolios (here, CRE), stress scalars were weighted to arrive at an overall stress scalar to be used in limit-setting</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03" name="Oval 102"/>
          <p:cNvSpPr/>
          <p:nvPr/>
        </p:nvSpPr>
        <p:spPr bwMode="auto">
          <a:xfrm>
            <a:off x="3273382" y="5439614"/>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accent3"/>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21"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31</a:t>
            </a:fld>
            <a:endParaRPr lang="en-US" sz="1400" dirty="0">
              <a:solidFill>
                <a:srgbClr val="FF0000"/>
              </a:solidFill>
              <a:latin typeface="Arial Bold" pitchFamily="-112" charset="0"/>
            </a:endParaRPr>
          </a:p>
        </p:txBody>
      </p:sp>
      <p:pic>
        <p:nvPicPr>
          <p:cNvPr id="98413" name="Picture 10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1261" y="2335556"/>
            <a:ext cx="5522101" cy="305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106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Object 58" hidden="1"/>
          <p:cNvGraphicFramePr>
            <a:graphicFrameLocks noChangeAspect="1"/>
          </p:cNvGraphicFramePr>
          <p:nvPr>
            <p:custDataLst>
              <p:tags r:id="rId2"/>
            </p:custDataLst>
            <p:extLst>
              <p:ext uri="{D42A27DB-BD31-4B8C-83A1-F6EECF244321}">
                <p14:modId xmlns:p14="http://schemas.microsoft.com/office/powerpoint/2010/main" val="3363779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82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 name="Title 1"/>
          <p:cNvSpPr>
            <a:spLocks noGrp="1"/>
          </p:cNvSpPr>
          <p:nvPr>
            <p:ph type="title"/>
          </p:nvPr>
        </p:nvSpPr>
        <p:spPr/>
        <p:txBody>
          <a:bodyPr/>
          <a:lstStyle/>
          <a:p>
            <a:r>
              <a:rPr lang="en-US" dirty="0"/>
              <a:t>Calibration: </a:t>
            </a:r>
            <a:r>
              <a:rPr lang="en-US" b="0" dirty="0" smtClean="0"/>
              <a:t>We </a:t>
            </a:r>
            <a:r>
              <a:rPr lang="en-US" b="0" dirty="0"/>
              <a:t>followed a similar process for each sub-portfolio </a:t>
            </a:r>
            <a:endParaRPr lang="en-US" dirty="0"/>
          </a:p>
        </p:txBody>
      </p:sp>
      <p:grpSp>
        <p:nvGrpSpPr>
          <p:cNvPr id="15" name="Group 14"/>
          <p:cNvGrpSpPr/>
          <p:nvPr/>
        </p:nvGrpSpPr>
        <p:grpSpPr>
          <a:xfrm>
            <a:off x="403281" y="95996"/>
            <a:ext cx="2398973" cy="189008"/>
            <a:chOff x="403281" y="164517"/>
            <a:chExt cx="2398973" cy="189008"/>
          </a:xfrm>
        </p:grpSpPr>
        <p:sp>
          <p:nvSpPr>
            <p:cNvPr id="19"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20" name="Oval 1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3" name="Rectangular Callout 12"/>
          <p:cNvSpPr/>
          <p:nvPr/>
        </p:nvSpPr>
        <p:spPr bwMode="auto">
          <a:xfrm>
            <a:off x="605490" y="2305049"/>
            <a:ext cx="1194504" cy="595727"/>
          </a:xfrm>
          <a:prstGeom prst="wedgeRectCallout">
            <a:avLst>
              <a:gd name="adj1" fmla="val 67416"/>
              <a:gd name="adj2" fmla="val 84203"/>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Evaluated historical SHUSA NCOs, using internal data</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4" name="Oval 13"/>
          <p:cNvSpPr/>
          <p:nvPr/>
        </p:nvSpPr>
        <p:spPr bwMode="auto">
          <a:xfrm>
            <a:off x="506930" y="2214253"/>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4</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16" name="Rectangular Callout 15"/>
          <p:cNvSpPr/>
          <p:nvPr/>
        </p:nvSpPr>
        <p:spPr bwMode="auto">
          <a:xfrm>
            <a:off x="6605971" y="1561692"/>
            <a:ext cx="2812744" cy="531130"/>
          </a:xfrm>
          <a:prstGeom prst="wedgeRectCallout">
            <a:avLst>
              <a:gd name="adj1" fmla="val 1595"/>
              <a:gd name="adj2" fmla="val 105727"/>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The NCO limit-setting process </a:t>
            </a:r>
            <a:r>
              <a:rPr lang="en-US" sz="900" dirty="0" smtClean="0">
                <a:solidFill>
                  <a:srgbClr val="000000"/>
                </a:solidFill>
                <a:latin typeface="Arial"/>
                <a:ea typeface="ＭＳ Ｐゴシック" pitchFamily="-112" charset="-128"/>
                <a:cs typeface="ＭＳ Ｐゴシック" pitchFamily="-112" charset="-128"/>
                <a:sym typeface="Arial"/>
              </a:rPr>
              <a:t>starts </a:t>
            </a: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with the CCAR loss budget limits–annualizing the losses, as they were 9Q cumulative losses from CCAR</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7" name="Oval 16"/>
          <p:cNvSpPr/>
          <p:nvPr/>
        </p:nvSpPr>
        <p:spPr bwMode="auto">
          <a:xfrm>
            <a:off x="6509066" y="1488147"/>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18" name="Rectangular Callout 17"/>
          <p:cNvSpPr/>
          <p:nvPr/>
        </p:nvSpPr>
        <p:spPr bwMode="auto">
          <a:xfrm>
            <a:off x="8131651" y="2549186"/>
            <a:ext cx="1287063" cy="1264826"/>
          </a:xfrm>
          <a:prstGeom prst="wedgeRectCallout">
            <a:avLst>
              <a:gd name="adj1" fmla="val -72562"/>
              <a:gd name="adj2" fmla="val 5556"/>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The stressed losses were then annualized and divided by  the stress scalar (derived on the previous page) to back out implied ‘annualized baseline losses’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1" name="Oval 20"/>
          <p:cNvSpPr/>
          <p:nvPr/>
        </p:nvSpPr>
        <p:spPr bwMode="auto">
          <a:xfrm>
            <a:off x="8035992" y="2450168"/>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24" name="Rectangular Callout 23"/>
          <p:cNvSpPr/>
          <p:nvPr/>
        </p:nvSpPr>
        <p:spPr bwMode="auto">
          <a:xfrm>
            <a:off x="8052702" y="4890084"/>
            <a:ext cx="1275272" cy="981328"/>
          </a:xfrm>
          <a:prstGeom prst="wedgeRectCallout">
            <a:avLst>
              <a:gd name="adj1" fmla="val -65902"/>
              <a:gd name="adj2" fmla="val -136258"/>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The NCO rate was calculated based on implied annualized baseline losses and the current portfolio's outstanding balances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5" name="Oval 24"/>
          <p:cNvSpPr/>
          <p:nvPr/>
        </p:nvSpPr>
        <p:spPr bwMode="auto">
          <a:xfrm>
            <a:off x="7948992" y="4798897"/>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26" name="Rectangular Callout 25"/>
          <p:cNvSpPr/>
          <p:nvPr/>
        </p:nvSpPr>
        <p:spPr bwMode="auto">
          <a:xfrm>
            <a:off x="4483069" y="5350167"/>
            <a:ext cx="2832131" cy="698207"/>
          </a:xfrm>
          <a:prstGeom prst="wedgeRectCallout">
            <a:avLst>
              <a:gd name="adj1" fmla="val 37586"/>
              <a:gd name="adj2" fmla="val -84201"/>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The </a:t>
            </a: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results of our analysis were presented to senior management, and through discussions it was  determined that some adjustments were necessary (though not the case for all portfolios)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7" name="Oval 26"/>
          <p:cNvSpPr/>
          <p:nvPr/>
        </p:nvSpPr>
        <p:spPr bwMode="auto">
          <a:xfrm>
            <a:off x="4386165" y="5248884"/>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accent3"/>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28" name="Rectangular Callout 27"/>
          <p:cNvSpPr/>
          <p:nvPr/>
        </p:nvSpPr>
        <p:spPr bwMode="auto">
          <a:xfrm>
            <a:off x="506930" y="4699583"/>
            <a:ext cx="1357330" cy="1348791"/>
          </a:xfrm>
          <a:prstGeom prst="wedgeRectCallout">
            <a:avLst>
              <a:gd name="adj1" fmla="val 61834"/>
              <a:gd name="adj2" fmla="val -120454"/>
            </a:avLst>
          </a:prstGeom>
          <a:noFill/>
          <a:ln w="12700"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The derived limits were back-tested against the historical time-series to observe the hypothetical number of breaches over time–checking that the limits were appropriate and reasonable</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9" name="Oval 28"/>
          <p:cNvSpPr/>
          <p:nvPr/>
        </p:nvSpPr>
        <p:spPr bwMode="auto">
          <a:xfrm>
            <a:off x="400487" y="4600904"/>
            <a:ext cx="193810" cy="181592"/>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3"/>
                </a:solidFill>
                <a:effectLst/>
                <a:latin typeface="Arial" charset="0"/>
                <a:ea typeface="ＭＳ Ｐゴシック" pitchFamily="-112" charset="-128"/>
                <a:cs typeface="ＭＳ Ｐゴシック" pitchFamily="-112" charset="-128"/>
              </a:rPr>
              <a:t>5</a:t>
            </a:r>
            <a:endParaRPr kumimoji="0" lang="en-US" b="1" i="0" u="none" strike="noStrike" cap="none" normalizeH="0" baseline="0" dirty="0">
              <a:ln>
                <a:noFill/>
              </a:ln>
              <a:solidFill>
                <a:schemeClr val="accent3"/>
              </a:solidFill>
              <a:effectLst/>
              <a:latin typeface="Arial" charset="0"/>
              <a:ea typeface="ＭＳ Ｐゴシック" pitchFamily="-112" charset="-128"/>
              <a:cs typeface="ＭＳ Ｐゴシック" pitchFamily="-112" charset="-128"/>
            </a:endParaRPr>
          </a:p>
        </p:txBody>
      </p:sp>
      <p:sp>
        <p:nvSpPr>
          <p:cNvPr id="22"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32</a:t>
            </a:fld>
            <a:endParaRPr lang="en-US" sz="1400" dirty="0">
              <a:solidFill>
                <a:srgbClr val="FF0000"/>
              </a:solidFill>
              <a:latin typeface="Arial Bold" pitchFamily="-112" charset="0"/>
            </a:endParaRPr>
          </a:p>
        </p:txBody>
      </p:sp>
      <p:pic>
        <p:nvPicPr>
          <p:cNvPr id="130107" name="Picture 5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4267" y="2077753"/>
            <a:ext cx="5847254" cy="316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943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2320212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0026"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smtClean="0">
                <a:solidFill>
                  <a:schemeClr val="tx2"/>
                </a:solidFill>
              </a:rPr>
              <a:t>NCO stress scalars</a:t>
            </a:r>
            <a:r>
              <a:rPr lang="en-GB" b="0" dirty="0">
                <a:solidFill>
                  <a:schemeClr val="tx2"/>
                </a:solidFill>
              </a:rPr>
              <a:t/>
            </a:r>
            <a:br>
              <a:rPr lang="en-GB" b="0" dirty="0">
                <a:solidFill>
                  <a:schemeClr val="tx2"/>
                </a:solidFill>
              </a:rPr>
            </a:br>
            <a:r>
              <a:rPr lang="en-GB" b="0" dirty="0" smtClean="0">
                <a:solidFill>
                  <a:schemeClr val="accent1"/>
                </a:solidFill>
              </a:rPr>
              <a:t>Industry auto portfolios vs. SCUSA Auto</a:t>
            </a:r>
            <a:endParaRPr lang="en-GB" b="0" dirty="0">
              <a:solidFill>
                <a:schemeClr val="accent1"/>
              </a:solidFill>
            </a:endParaRPr>
          </a:p>
        </p:txBody>
      </p:sp>
      <p:sp>
        <p:nvSpPr>
          <p:cNvPr id="54" name="Slide Number Placeholder 12"/>
          <p:cNvSpPr>
            <a:spLocks noGrp="1"/>
          </p:cNvSpPr>
          <p:nvPr>
            <p:ph type="sldNum" sz="quarter" idx="4"/>
          </p:nvPr>
        </p:nvSpPr>
        <p:spPr bwMode="gray">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33</a:t>
            </a:fld>
            <a:endParaRPr lang="en-US" sz="1400" dirty="0">
              <a:solidFill>
                <a:srgbClr val="FF0000"/>
              </a:solidFill>
              <a:latin typeface="Arial Bold" pitchFamily="-112" charset="0"/>
            </a:endParaRPr>
          </a:p>
        </p:txBody>
      </p:sp>
      <p:sp>
        <p:nvSpPr>
          <p:cNvPr id="10" name="Text Placeholder 9"/>
          <p:cNvSpPr>
            <a:spLocks noGrp="1"/>
          </p:cNvSpPr>
          <p:nvPr>
            <p:ph type="body" sz="quarter" idx="15"/>
          </p:nvPr>
        </p:nvSpPr>
        <p:spPr/>
        <p:txBody>
          <a:bodyPr/>
          <a:lstStyle/>
          <a:p>
            <a:r>
              <a:rPr lang="en-GB" dirty="0"/>
              <a:t>Net charge-off rate </a:t>
            </a:r>
          </a:p>
          <a:p>
            <a:r>
              <a:rPr lang="en-GB" b="0" dirty="0">
                <a:latin typeface="+mn-lt"/>
              </a:rPr>
              <a:t>%, </a:t>
            </a:r>
            <a:r>
              <a:rPr lang="en-GB" b="0" dirty="0" smtClean="0">
                <a:latin typeface="+mn-lt"/>
              </a:rPr>
              <a:t>1Q2006–1Q2015</a:t>
            </a:r>
            <a:endParaRPr lang="en-GB" b="0" dirty="0">
              <a:latin typeface="+mn-lt"/>
            </a:endParaRPr>
          </a:p>
        </p:txBody>
      </p:sp>
      <p:sp>
        <p:nvSpPr>
          <p:cNvPr id="11" name="Text Placeholder 10"/>
          <p:cNvSpPr>
            <a:spLocks noGrp="1"/>
          </p:cNvSpPr>
          <p:nvPr>
            <p:ph type="body" sz="quarter" idx="16"/>
          </p:nvPr>
        </p:nvSpPr>
        <p:spPr/>
        <p:txBody>
          <a:bodyPr/>
          <a:lstStyle/>
          <a:p>
            <a:r>
              <a:rPr lang="en-US" dirty="0"/>
              <a:t>Scalar derived from historical loss rates</a:t>
            </a:r>
          </a:p>
          <a:p>
            <a:endParaRPr lang="en-GB" dirty="0"/>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11821581"/>
              </p:ext>
            </p:extLst>
          </p:nvPr>
        </p:nvGraphicFramePr>
        <p:xfrm>
          <a:off x="495300" y="1905000"/>
          <a:ext cx="4181384" cy="3657600"/>
        </p:xfrm>
        <a:graphic>
          <a:graphicData uri="http://schemas.openxmlformats.org/presentationml/2006/ole">
            <mc:AlternateContent xmlns:mc="http://schemas.openxmlformats.org/markup-compatibility/2006">
              <mc:Choice xmlns:v="urn:schemas-microsoft-com:vml" Requires="v">
                <p:oleObj spid="_x0000_s200027" name="Chart" r:id="rId29" imgW="4181384" imgH="3657600" progId="MSGraph.Chart.8">
                  <p:embed followColorScheme="full"/>
                </p:oleObj>
              </mc:Choice>
              <mc:Fallback>
                <p:oleObj name="Chart" r:id="rId29" imgW="4181384" imgH="3657600" progId="MSGraph.Chart.8">
                  <p:embed followColorScheme="full"/>
                  <p:pic>
                    <p:nvPicPr>
                      <p:cNvPr id="0" name=""/>
                      <p:cNvPicPr/>
                      <p:nvPr/>
                    </p:nvPicPr>
                    <p:blipFill>
                      <a:blip r:embed="rId30"/>
                      <a:stretch>
                        <a:fillRect/>
                      </a:stretch>
                    </p:blipFill>
                    <p:spPr>
                      <a:xfrm>
                        <a:off x="495300" y="1905000"/>
                        <a:ext cx="4181384" cy="3657600"/>
                      </a:xfrm>
                      <a:prstGeom prst="rect">
                        <a:avLst/>
                      </a:prstGeom>
                    </p:spPr>
                  </p:pic>
                </p:oleObj>
              </mc:Fallback>
            </mc:AlternateContent>
          </a:graphicData>
        </a:graphic>
      </p:graphicFrame>
      <p:sp>
        <p:nvSpPr>
          <p:cNvPr id="459" name="Text Placeholder 302"/>
          <p:cNvSpPr>
            <a:spLocks noGrp="1"/>
          </p:cNvSpPr>
          <p:nvPr>
            <p:custDataLst>
              <p:tags r:id="rId5"/>
            </p:custDataLst>
          </p:nvPr>
        </p:nvSpPr>
        <p:spPr bwMode="gray">
          <a:xfrm>
            <a:off x="377825" y="28098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542B68-2F03-491F-82BD-0FC7A57780F0}" type="datetime'''''''''''''''''''''''''''''''''''''''1''5'''''''''''''''">
              <a:rPr lang="en-US" sz="1000">
                <a:solidFill>
                  <a:schemeClr val="tx1"/>
                </a:solidFill>
                <a:latin typeface="Arial"/>
                <a:ea typeface="ＭＳ Ｐゴシック"/>
                <a:sym typeface="Arial"/>
              </a:rPr>
              <a:pPr marL="0" indent="0" algn="r">
                <a:lnSpc>
                  <a:spcPct val="100000"/>
                </a:lnSpc>
                <a:spcBef>
                  <a:spcPct val="0"/>
                </a:spcBef>
              </a:pPr>
              <a:t>15</a:t>
            </a:fld>
            <a:endParaRPr lang="en-US" sz="1000" dirty="0">
              <a:solidFill>
                <a:schemeClr val="tx1"/>
              </a:solidFill>
              <a:latin typeface="Arial"/>
              <a:ea typeface="ＭＳ Ｐゴシック"/>
              <a:sym typeface="Arial"/>
            </a:endParaRPr>
          </a:p>
        </p:txBody>
      </p:sp>
      <p:sp>
        <p:nvSpPr>
          <p:cNvPr id="460" name="Text Placeholder 303"/>
          <p:cNvSpPr>
            <a:spLocks noGrp="1"/>
          </p:cNvSpPr>
          <p:nvPr>
            <p:custDataLst>
              <p:tags r:id="rId6"/>
            </p:custDataLst>
          </p:nvPr>
        </p:nvSpPr>
        <p:spPr bwMode="gray">
          <a:xfrm>
            <a:off x="377825" y="19526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7A33362-A220-48F1-84E8-C0729C77206F}" type="datetime'''''''''''2''''''''''''''''''''''''''0'''''''''">
              <a:rPr lang="en-US" sz="1000">
                <a:solidFill>
                  <a:schemeClr val="tx1"/>
                </a:solidFill>
                <a:latin typeface="Arial"/>
                <a:ea typeface="ＭＳ Ｐゴシック"/>
                <a:sym typeface="Arial"/>
              </a:rPr>
              <a:pPr marL="0" indent="0" algn="r">
                <a:lnSpc>
                  <a:spcPct val="100000"/>
                </a:lnSpc>
                <a:spcBef>
                  <a:spcPct val="0"/>
                </a:spcBef>
              </a:pPr>
              <a:t>20</a:t>
            </a:fld>
            <a:endParaRPr lang="en-US" sz="1000" dirty="0">
              <a:solidFill>
                <a:schemeClr val="tx1"/>
              </a:solidFill>
              <a:latin typeface="Arial"/>
              <a:ea typeface="ＭＳ Ｐゴシック"/>
              <a:sym typeface="Arial"/>
            </a:endParaRPr>
          </a:p>
        </p:txBody>
      </p:sp>
      <p:sp>
        <p:nvSpPr>
          <p:cNvPr id="458" name="Text Placeholder 301"/>
          <p:cNvSpPr>
            <a:spLocks noGrp="1"/>
          </p:cNvSpPr>
          <p:nvPr>
            <p:custDataLst>
              <p:tags r:id="rId7"/>
            </p:custDataLst>
          </p:nvPr>
        </p:nvSpPr>
        <p:spPr bwMode="gray">
          <a:xfrm>
            <a:off x="377825" y="3667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A1954D8-7D8E-45D1-9FAC-B3A8AEBE8FE4}" type="datetime'''''''''''''''''''''''''''''1''''''''''''0'''''">
              <a:rPr lang="en-US" sz="1000">
                <a:solidFill>
                  <a:schemeClr val="tx1"/>
                </a:solidFill>
                <a:latin typeface="Arial"/>
                <a:ea typeface="ＭＳ Ｐゴシック"/>
                <a:sym typeface="Arial"/>
              </a:rPr>
              <a:pPr marL="0" indent="0" algn="r">
                <a:lnSpc>
                  <a:spcPct val="100000"/>
                </a:lnSpc>
                <a:spcBef>
                  <a:spcPct val="0"/>
                </a:spcBef>
              </a:pPr>
              <a:t>10</a:t>
            </a:fld>
            <a:endParaRPr lang="en-US" sz="1000" dirty="0">
              <a:solidFill>
                <a:schemeClr val="tx1"/>
              </a:solidFill>
              <a:latin typeface="Arial"/>
              <a:ea typeface="ＭＳ Ｐゴシック"/>
              <a:sym typeface="Arial"/>
            </a:endParaRPr>
          </a:p>
        </p:txBody>
      </p:sp>
      <p:sp>
        <p:nvSpPr>
          <p:cNvPr id="457" name="Text Placeholder 300"/>
          <p:cNvSpPr>
            <a:spLocks noGrp="1"/>
          </p:cNvSpPr>
          <p:nvPr>
            <p:custDataLst>
              <p:tags r:id="rId8"/>
            </p:custDataLst>
          </p:nvPr>
        </p:nvSpPr>
        <p:spPr bwMode="gray">
          <a:xfrm>
            <a:off x="447675" y="45243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B1F3EF5-9E22-4936-A7E8-536251165853}" type="datetime'''''''''''''''''''''''''''''''''''''''''''''''''''5'''">
              <a:rPr lang="en-US" sz="1000">
                <a:solidFill>
                  <a:schemeClr val="tx1"/>
                </a:solidFill>
                <a:latin typeface="Arial"/>
                <a:ea typeface="ＭＳ Ｐゴシック"/>
                <a:sym typeface="Arial"/>
              </a:rPr>
              <a:pPr marL="0" indent="0" algn="r">
                <a:lnSpc>
                  <a:spcPct val="100000"/>
                </a:lnSpc>
                <a:spcBef>
                  <a:spcPct val="0"/>
                </a:spcBef>
              </a:pPr>
              <a:t>5</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9"/>
            </p:custDataLst>
          </p:nvPr>
        </p:nvSpPr>
        <p:spPr bwMode="gray">
          <a:xfrm>
            <a:off x="447675" y="5381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0CE7DB-72F5-4AE8-9C48-1B5494F9E577}" type="datetime'''''0'''''''''''''''''">
              <a:rPr lang="en-US" sz="1000">
                <a:solidFill>
                  <a:schemeClr val="tx1"/>
                </a:solidFill>
                <a:latin typeface="Arial"/>
                <a:ea typeface="ＭＳ Ｐゴシック"/>
                <a:sym typeface="Arial"/>
              </a:rPr>
              <a:pPr/>
              <a:t>0</a:t>
            </a:fld>
            <a:endParaRPr lang="en-US" sz="1000" dirty="0">
              <a:solidFill>
                <a:schemeClr val="tx1"/>
              </a:solidFill>
              <a:latin typeface="Arial"/>
              <a:ea typeface="ＭＳ Ｐゴシック"/>
              <a:sym typeface="Arial"/>
            </a:endParaRPr>
          </a:p>
        </p:txBody>
      </p:sp>
      <p:sp>
        <p:nvSpPr>
          <p:cNvPr id="215" name="Text Placeholder 120"/>
          <p:cNvSpPr>
            <a:spLocks noGrp="1"/>
          </p:cNvSpPr>
          <p:nvPr>
            <p:custDataLst>
              <p:tags r:id="rId10"/>
            </p:custDataLst>
          </p:nvPr>
        </p:nvSpPr>
        <p:spPr bwMode="auto">
          <a:xfrm>
            <a:off x="42354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C0195F1-D5CD-4CD4-A3EF-4BADA83198B2}" type="datetime'''''''''''''2''''''''''''''0''''''1''5'''''''''''">
              <a:rPr lang="en-US" sz="1000">
                <a:solidFill>
                  <a:schemeClr val="tx1"/>
                </a:solidFill>
              </a:rPr>
              <a:pPr/>
              <a:t>2015</a:t>
            </a:fld>
            <a:endParaRPr lang="en-US" sz="1000" dirty="0">
              <a:solidFill>
                <a:schemeClr val="tx1"/>
              </a:solidFill>
              <a:latin typeface="Arial"/>
              <a:ea typeface="ＭＳ Ｐゴシック"/>
              <a:sym typeface="Arial"/>
            </a:endParaRPr>
          </a:p>
        </p:txBody>
      </p:sp>
      <p:sp>
        <p:nvSpPr>
          <p:cNvPr id="175" name="Text Placeholder 84"/>
          <p:cNvSpPr>
            <a:spLocks noGrp="1"/>
          </p:cNvSpPr>
          <p:nvPr>
            <p:custDataLst>
              <p:tags r:id="rId11"/>
            </p:custDataLst>
          </p:nvPr>
        </p:nvSpPr>
        <p:spPr bwMode="auto">
          <a:xfrm>
            <a:off x="31115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8D93154-E544-49F3-880F-294E4DA6E728}" type="datetime'''''''20''''''''''''''1''''''''''2'''''''''''''''''''">
              <a:rPr lang="en-US" sz="1000">
                <a:solidFill>
                  <a:schemeClr val="tx1"/>
                </a:solidFill>
              </a:rPr>
              <a:pPr/>
              <a:t>2012</a:t>
            </a:fld>
            <a:endParaRPr lang="en-US" sz="1000" dirty="0">
              <a:solidFill>
                <a:schemeClr val="tx1"/>
              </a:solidFill>
              <a:latin typeface="Arial"/>
              <a:ea typeface="ＭＳ Ｐゴシック"/>
              <a:sym typeface="Arial"/>
            </a:endParaRPr>
          </a:p>
        </p:txBody>
      </p:sp>
      <p:sp>
        <p:nvSpPr>
          <p:cNvPr id="116" name="Text Placeholder 29"/>
          <p:cNvSpPr>
            <a:spLocks noGrp="1"/>
          </p:cNvSpPr>
          <p:nvPr>
            <p:custDataLst>
              <p:tags r:id="rId12"/>
            </p:custDataLst>
          </p:nvPr>
        </p:nvSpPr>
        <p:spPr bwMode="auto">
          <a:xfrm>
            <a:off x="4730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9C4603-A91F-4D56-8793-8B94BF4AD710}" type="datetime'2''''''''''''''''''''''''''''''''0''''''0''5'''''''''''">
              <a:rPr lang="en-US" sz="1000">
                <a:solidFill>
                  <a:schemeClr val="tx1"/>
                </a:solidFill>
              </a:rPr>
              <a:pPr/>
              <a:t>2005</a:t>
            </a:fld>
            <a:endParaRPr lang="en-US" sz="1000" dirty="0">
              <a:solidFill>
                <a:schemeClr val="tx1"/>
              </a:solidFill>
              <a:sym typeface="+mn-lt"/>
            </a:endParaRPr>
          </a:p>
        </p:txBody>
      </p:sp>
      <p:sp>
        <p:nvSpPr>
          <p:cNvPr id="163" name="Text Placeholder 72"/>
          <p:cNvSpPr>
            <a:spLocks noGrp="1"/>
          </p:cNvSpPr>
          <p:nvPr>
            <p:custDataLst>
              <p:tags r:id="rId13"/>
            </p:custDataLst>
          </p:nvPr>
        </p:nvSpPr>
        <p:spPr bwMode="auto">
          <a:xfrm>
            <a:off x="27305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F0407F4-2D2F-4F85-8699-0FAFF34464A0}" type="datetime'''2''0''''''''''''''''''''''1''''''1'''''''''''''''''''''''">
              <a:rPr lang="en-US" sz="1000">
                <a:solidFill>
                  <a:schemeClr val="tx1"/>
                </a:solidFill>
              </a:rPr>
              <a:pPr/>
              <a:t>2011</a:t>
            </a:fld>
            <a:endParaRPr lang="en-US" sz="1000" dirty="0">
              <a:solidFill>
                <a:schemeClr val="tx1"/>
              </a:solidFill>
              <a:latin typeface="Arial"/>
              <a:ea typeface="ＭＳ Ｐゴシック"/>
              <a:sym typeface="Arial"/>
            </a:endParaRPr>
          </a:p>
        </p:txBody>
      </p:sp>
      <p:sp>
        <p:nvSpPr>
          <p:cNvPr id="113" name="Text Placeholder 32"/>
          <p:cNvSpPr>
            <a:spLocks noGrp="1"/>
          </p:cNvSpPr>
          <p:nvPr>
            <p:custDataLst>
              <p:tags r:id="rId14"/>
            </p:custDataLst>
          </p:nvPr>
        </p:nvSpPr>
        <p:spPr bwMode="auto">
          <a:xfrm>
            <a:off x="8540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7D7BB0-B312-4816-916A-3D4089CD7A69}" type="datetime'''''''''''''''''''''''''''2''''''''''''''0''06'''''''''''">
              <a:rPr lang="en-US" sz="1000">
                <a:solidFill>
                  <a:schemeClr val="tx1"/>
                </a:solidFill>
              </a:rPr>
              <a:pPr/>
              <a:t>2006</a:t>
            </a:fld>
            <a:endParaRPr lang="en-US" sz="1000" dirty="0">
              <a:solidFill>
                <a:schemeClr val="tx1"/>
              </a:solidFill>
              <a:sym typeface="+mn-lt"/>
            </a:endParaRPr>
          </a:p>
        </p:txBody>
      </p:sp>
      <p:sp>
        <p:nvSpPr>
          <p:cNvPr id="151" name="Text Placeholder 60"/>
          <p:cNvSpPr>
            <a:spLocks noGrp="1"/>
          </p:cNvSpPr>
          <p:nvPr>
            <p:custDataLst>
              <p:tags r:id="rId15"/>
            </p:custDataLst>
          </p:nvPr>
        </p:nvSpPr>
        <p:spPr bwMode="auto">
          <a:xfrm>
            <a:off x="23590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0B391E2-BA06-4875-AF01-84BB17DBECED}" type="datetime'''''''''''''''''''2''0''''''1''''''''''''''''0'">
              <a:rPr lang="en-US" sz="1000">
                <a:solidFill>
                  <a:schemeClr val="tx1"/>
                </a:solidFill>
              </a:rPr>
              <a:pPr/>
              <a:t>2010</a:t>
            </a:fld>
            <a:endParaRPr lang="en-US" sz="1000" dirty="0">
              <a:solidFill>
                <a:schemeClr val="tx1"/>
              </a:solidFill>
              <a:latin typeface="Arial"/>
              <a:ea typeface="ＭＳ Ｐゴシック"/>
              <a:sym typeface="Arial"/>
            </a:endParaRPr>
          </a:p>
        </p:txBody>
      </p:sp>
      <p:sp>
        <p:nvSpPr>
          <p:cNvPr id="189" name="Text Placeholder 96"/>
          <p:cNvSpPr>
            <a:spLocks noGrp="1"/>
          </p:cNvSpPr>
          <p:nvPr>
            <p:custDataLst>
              <p:tags r:id="rId16"/>
            </p:custDataLst>
          </p:nvPr>
        </p:nvSpPr>
        <p:spPr bwMode="auto">
          <a:xfrm>
            <a:off x="34829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81F0991-6774-4B62-A06B-86DE5C5DC7C4}" type="datetime'''''''201''3'''''''''''''''">
              <a:rPr lang="en-US" sz="1000">
                <a:solidFill>
                  <a:schemeClr val="tx1"/>
                </a:solidFill>
              </a:rPr>
              <a:pPr/>
              <a:t>2013</a:t>
            </a:fld>
            <a:endParaRPr lang="en-US" sz="1000" dirty="0">
              <a:solidFill>
                <a:schemeClr val="tx1"/>
              </a:solidFill>
              <a:latin typeface="Arial"/>
              <a:ea typeface="ＭＳ Ｐゴシック"/>
              <a:sym typeface="Arial"/>
            </a:endParaRPr>
          </a:p>
        </p:txBody>
      </p:sp>
      <p:sp>
        <p:nvSpPr>
          <p:cNvPr id="111" name="Text Placeholder 35"/>
          <p:cNvSpPr>
            <a:spLocks noGrp="1"/>
          </p:cNvSpPr>
          <p:nvPr>
            <p:custDataLst>
              <p:tags r:id="rId17"/>
            </p:custDataLst>
          </p:nvPr>
        </p:nvSpPr>
        <p:spPr bwMode="auto">
          <a:xfrm>
            <a:off x="12255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D7DAA18-F3A8-45A8-BDF7-42F23DDE04C6}" type="datetime'''''''''''''''''2''''''''''''0''''''07'''''''''''''">
              <a:rPr lang="en-US" sz="1000">
                <a:solidFill>
                  <a:schemeClr val="tx1"/>
                </a:solidFill>
              </a:rPr>
              <a:pPr/>
              <a:t>2007</a:t>
            </a:fld>
            <a:endParaRPr lang="en-US" sz="1000" dirty="0">
              <a:solidFill>
                <a:schemeClr val="tx1"/>
              </a:solidFill>
              <a:sym typeface="+mn-lt"/>
            </a:endParaRPr>
          </a:p>
        </p:txBody>
      </p:sp>
      <p:sp>
        <p:nvSpPr>
          <p:cNvPr id="203" name="Text Placeholder 108"/>
          <p:cNvSpPr>
            <a:spLocks noGrp="1"/>
          </p:cNvSpPr>
          <p:nvPr>
            <p:custDataLst>
              <p:tags r:id="rId18"/>
            </p:custDataLst>
          </p:nvPr>
        </p:nvSpPr>
        <p:spPr bwMode="auto">
          <a:xfrm>
            <a:off x="38639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0763C0-EDEA-4EF6-A5F6-9DBDC0EF42BF}" type="datetime'2''''''''''''0''''''''''''''''''''''''''''''1''4'">
              <a:rPr lang="en-US" sz="1000">
                <a:solidFill>
                  <a:schemeClr val="tx1"/>
                </a:solidFill>
              </a:rPr>
              <a:pPr/>
              <a:t>2014</a:t>
            </a:fld>
            <a:endParaRPr lang="en-US" sz="1000" dirty="0">
              <a:solidFill>
                <a:schemeClr val="tx1"/>
              </a:solidFill>
              <a:latin typeface="Arial"/>
              <a:ea typeface="ＭＳ Ｐゴシック"/>
              <a:sym typeface="Arial"/>
            </a:endParaRPr>
          </a:p>
        </p:txBody>
      </p:sp>
      <p:sp>
        <p:nvSpPr>
          <p:cNvPr id="139" name="Text Placeholder 48"/>
          <p:cNvSpPr>
            <a:spLocks noGrp="1"/>
          </p:cNvSpPr>
          <p:nvPr>
            <p:custDataLst>
              <p:tags r:id="rId19"/>
            </p:custDataLst>
          </p:nvPr>
        </p:nvSpPr>
        <p:spPr bwMode="auto">
          <a:xfrm>
            <a:off x="19780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447F2D-4BE3-481C-A8F8-A42549C8B789}" type="datetime'''2''''00''9'''''''''''''''''''''''''''''''''''''''''''">
              <a:rPr lang="en-US" sz="1000">
                <a:solidFill>
                  <a:schemeClr val="tx1"/>
                </a:solidFill>
              </a:rPr>
              <a:pPr/>
              <a:t>2009</a:t>
            </a:fld>
            <a:endParaRPr lang="en-US" sz="1000" dirty="0">
              <a:solidFill>
                <a:schemeClr val="tx1"/>
              </a:solidFill>
              <a:latin typeface="Arial"/>
              <a:ea typeface="ＭＳ Ｐゴシック"/>
              <a:sym typeface="Arial"/>
            </a:endParaRPr>
          </a:p>
        </p:txBody>
      </p:sp>
      <p:sp>
        <p:nvSpPr>
          <p:cNvPr id="117" name="Text Placeholder 38"/>
          <p:cNvSpPr>
            <a:spLocks noGrp="1"/>
          </p:cNvSpPr>
          <p:nvPr>
            <p:custDataLst>
              <p:tags r:id="rId20"/>
            </p:custDataLst>
          </p:nvPr>
        </p:nvSpPr>
        <p:spPr bwMode="auto">
          <a:xfrm>
            <a:off x="16065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2142EB-5D2D-43EB-BDF9-606328014322}" type="datetime'''''''''''2''0''''''''0''''''''8'''">
              <a:rPr lang="en-US" sz="1000">
                <a:solidFill>
                  <a:schemeClr val="tx1"/>
                </a:solidFill>
              </a:rPr>
              <a:pPr/>
              <a:t>2008</a:t>
            </a:fld>
            <a:endParaRPr lang="en-US" sz="1000" dirty="0">
              <a:solidFill>
                <a:schemeClr val="tx1"/>
              </a:solidFill>
              <a:sym typeface="+mn-lt"/>
            </a:endParaRPr>
          </a:p>
        </p:txBody>
      </p:sp>
      <p:sp>
        <p:nvSpPr>
          <p:cNvPr id="14" name="Rectangle 13"/>
          <p:cNvSpPr/>
          <p:nvPr/>
        </p:nvSpPr>
        <p:spPr bwMode="auto">
          <a:xfrm>
            <a:off x="1449388" y="2020888"/>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792413" y="2020888"/>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374" name="Straight Connector 373"/>
          <p:cNvCxnSpPr/>
          <p:nvPr>
            <p:custDataLst>
              <p:tags r:id="rId21"/>
            </p:custDataLst>
          </p:nvPr>
        </p:nvCxnSpPr>
        <p:spPr bwMode="gray">
          <a:xfrm>
            <a:off x="1568450" y="5891213"/>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4" name="Straight Connector 3"/>
          <p:cNvCxnSpPr/>
          <p:nvPr>
            <p:custDataLst>
              <p:tags r:id="rId22"/>
            </p:custDataLst>
          </p:nvPr>
        </p:nvCxnSpPr>
        <p:spPr bwMode="gray">
          <a:xfrm>
            <a:off x="466725" y="5891213"/>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6" name="Text Placeholder 14"/>
          <p:cNvSpPr>
            <a:spLocks noGrp="1"/>
          </p:cNvSpPr>
          <p:nvPr>
            <p:custDataLst>
              <p:tags r:id="rId23"/>
            </p:custDataLst>
          </p:nvPr>
        </p:nvSpPr>
        <p:spPr bwMode="auto">
          <a:xfrm>
            <a:off x="736600" y="5821363"/>
            <a:ext cx="7302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C20A94B-BF2D-44DE-9E29-351C9E3F4C91}" type="datetime'''''S''''''CU''''SA'' ''''''''''''A''''u''''''t''''''o'''''''">
              <a:rPr lang="en-US" sz="1000">
                <a:solidFill>
                  <a:schemeClr val="tx1"/>
                </a:solidFill>
              </a:rPr>
              <a:pPr/>
              <a:t>SCUSA Auto</a:t>
            </a:fld>
            <a:endParaRPr lang="en-US" sz="1000" dirty="0">
              <a:solidFill>
                <a:schemeClr val="tx1"/>
              </a:solidFill>
              <a:sym typeface="+mn-lt"/>
            </a:endParaRPr>
          </a:p>
        </p:txBody>
      </p:sp>
      <p:sp>
        <p:nvSpPr>
          <p:cNvPr id="437" name="Text Placeholder 290"/>
          <p:cNvSpPr>
            <a:spLocks noGrp="1"/>
          </p:cNvSpPr>
          <p:nvPr>
            <p:custDataLst>
              <p:tags r:id="rId24"/>
            </p:custDataLst>
          </p:nvPr>
        </p:nvSpPr>
        <p:spPr bwMode="auto">
          <a:xfrm>
            <a:off x="1838325" y="5821363"/>
            <a:ext cx="178911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939CC48B-7CED-4776-9E35-28999BCC0214}" type="datetime'''''''''SCU''''SA'' ''''Auto'' 12-mont''''h a''''''v''e''rage'">
              <a:rPr lang="en-US" sz="1000">
                <a:solidFill>
                  <a:schemeClr val="tx1"/>
                </a:solidFill>
                <a:latin typeface="Arial"/>
                <a:ea typeface="ＭＳ Ｐゴシック"/>
                <a:sym typeface="Arial"/>
              </a:rPr>
              <a:pPr marL="0" indent="0">
                <a:lnSpc>
                  <a:spcPct val="100000"/>
                </a:lnSpc>
                <a:spcBef>
                  <a:spcPct val="0"/>
                </a:spcBef>
              </a:pPr>
              <a:t>SCUSA Auto 12-month average</a:t>
            </a:fld>
            <a:endParaRPr lang="en-US" sz="1000" dirty="0">
              <a:solidFill>
                <a:schemeClr val="tx1"/>
              </a:solidFill>
              <a:latin typeface="Arial"/>
              <a:ea typeface="ＭＳ Ｐゴシック"/>
              <a:sym typeface="Arial"/>
            </a:endParaRPr>
          </a:p>
        </p:txBody>
      </p:sp>
      <p:sp>
        <p:nvSpPr>
          <p:cNvPr id="9" name="TextBox 8"/>
          <p:cNvSpPr txBox="1"/>
          <p:nvPr/>
        </p:nvSpPr>
        <p:spPr>
          <a:xfrm>
            <a:off x="1449388" y="2030413"/>
            <a:ext cx="847725" cy="553998"/>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262313" y="2020888"/>
            <a:ext cx="847725" cy="400110"/>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197" name="Rectangle 6"/>
          <p:cNvSpPr>
            <a:spLocks noChangeArrowheads="1"/>
          </p:cNvSpPr>
          <p:nvPr/>
        </p:nvSpPr>
        <p:spPr bwMode="gray">
          <a:xfrm>
            <a:off x="5249486" y="3708146"/>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r>
              <a:rPr lang="en-US" sz="1200" b="1" baseline="30000" dirty="0">
                <a:solidFill>
                  <a:schemeClr val="accent1"/>
                </a:solidFill>
                <a:cs typeface="Arial" charset="0"/>
              </a:rPr>
              <a:t>2</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2416118405"/>
              </p:ext>
            </p:extLst>
          </p:nvPr>
        </p:nvGraphicFramePr>
        <p:xfrm>
          <a:off x="5249486" y="4072150"/>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$4,625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$5,450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$4,625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$6,373MM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449388" y="2017713"/>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04" name="Footnote"/>
          <p:cNvSpPr/>
          <p:nvPr/>
        </p:nvSpPr>
        <p:spPr bwMode="auto">
          <a:xfrm>
            <a:off x="455613" y="6356069"/>
            <a:ext cx="683826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1.Crisis conditions defined as Q12008 (beginning of the recession as defined by NBER) through Q4 2009  or Q42010 (2 or 6 quarters after end of recession to allow for credit quality lag</a:t>
            </a:r>
            <a:r>
              <a:rPr lang="en-US" sz="800" dirty="0" smtClean="0">
                <a:solidFill>
                  <a:schemeClr val="bg1"/>
                </a:solidFill>
                <a:latin typeface="Arial"/>
                <a:sym typeface="Arial"/>
              </a:rPr>
              <a:t>)</a:t>
            </a:r>
          </a:p>
          <a:p>
            <a:pPr algn="l">
              <a:lnSpc>
                <a:spcPct val="100000"/>
              </a:lnSpc>
            </a:pPr>
            <a:r>
              <a:rPr lang="en-US" sz="800" dirty="0" smtClean="0">
                <a:solidFill>
                  <a:schemeClr val="bg1"/>
                </a:solidFill>
                <a:latin typeface="Arial"/>
                <a:sym typeface="Arial"/>
              </a:rPr>
              <a:t>2. Includes SCUSA Auto fleet loans, captured in C&amp;I in the 14As</a:t>
            </a:r>
          </a:p>
          <a:p>
            <a:pPr algn="l">
              <a:lnSpc>
                <a:spcPct val="100000"/>
              </a:lnSpc>
            </a:pPr>
            <a:r>
              <a:rPr lang="en-US" sz="800" dirty="0" smtClean="0">
                <a:solidFill>
                  <a:schemeClr val="bg1"/>
                </a:solidFill>
                <a:latin typeface="Arial"/>
                <a:sym typeface="Arial"/>
              </a:rPr>
              <a:t>Source: SNL Financial Regulated Depositories Bank Regulatory Financials database; “Auto Losses and Delq.xlsx”; Oliver Wyman analysis </a:t>
            </a:r>
            <a:endParaRPr lang="en-US" sz="800" dirty="0">
              <a:solidFill>
                <a:schemeClr val="bg1"/>
              </a:solidFill>
              <a:latin typeface="Wingdings"/>
              <a:sym typeface="Arial"/>
            </a:endParaRPr>
          </a:p>
        </p:txBody>
      </p:sp>
      <p:sp>
        <p:nvSpPr>
          <p:cNvPr id="71" name="Freeform 70"/>
          <p:cNvSpPr/>
          <p:nvPr/>
        </p:nvSpPr>
        <p:spPr bwMode="auto">
          <a:xfrm rot="5400000">
            <a:off x="8481625" y="4934607"/>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73" name="Table 72"/>
          <p:cNvGraphicFramePr>
            <a:graphicFrameLocks noGrp="1"/>
          </p:cNvGraphicFramePr>
          <p:nvPr>
            <p:extLst>
              <p:ext uri="{D42A27DB-BD31-4B8C-83A1-F6EECF244321}">
                <p14:modId xmlns:p14="http://schemas.microsoft.com/office/powerpoint/2010/main" val="1082185951"/>
              </p:ext>
            </p:extLst>
          </p:nvPr>
        </p:nvGraphicFramePr>
        <p:xfrm>
          <a:off x="7001168" y="5159068"/>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Auto</a:t>
                      </a: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~1.4X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4" name="TextBox 73"/>
          <p:cNvSpPr txBox="1"/>
          <p:nvPr/>
        </p:nvSpPr>
        <p:spPr>
          <a:xfrm>
            <a:off x="5709361" y="5109299"/>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graphicFrame>
        <p:nvGraphicFramePr>
          <p:cNvPr id="75" name="Content Placeholder 12"/>
          <p:cNvGraphicFramePr>
            <a:graphicFrameLocks/>
          </p:cNvGraphicFramePr>
          <p:nvPr>
            <p:extLst>
              <p:ext uri="{D42A27DB-BD31-4B8C-83A1-F6EECF244321}">
                <p14:modId xmlns:p14="http://schemas.microsoft.com/office/powerpoint/2010/main" val="2762444058"/>
              </p:ext>
            </p:extLst>
          </p:nvPr>
        </p:nvGraphicFramePr>
        <p:xfrm>
          <a:off x="5248591" y="1951144"/>
          <a:ext cx="3595688" cy="152400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5.76%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12.35%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5.76%</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2" name="Rectangular Callout 1"/>
          <p:cNvSpPr/>
          <p:nvPr/>
        </p:nvSpPr>
        <p:spPr bwMode="auto">
          <a:xfrm>
            <a:off x="5249485" y="5558912"/>
            <a:ext cx="3593725" cy="505004"/>
          </a:xfrm>
          <a:prstGeom prst="wedgeRectCallout">
            <a:avLst>
              <a:gd name="adj1" fmla="val 35847"/>
              <a:gd name="adj2" fmla="val -93116"/>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Due </a:t>
            </a:r>
            <a:r>
              <a:rPr lang="en-US" sz="900" dirty="0" smtClean="0">
                <a:solidFill>
                  <a:srgbClr val="000000"/>
                </a:solidFill>
                <a:latin typeface="Arial"/>
                <a:ea typeface="ＭＳ Ｐゴシック" pitchFamily="-112" charset="-128"/>
                <a:cs typeface="ＭＳ Ｐゴシック" pitchFamily="-112" charset="-128"/>
                <a:sym typeface="Arial"/>
              </a:rPr>
              <a:t>recent </a:t>
            </a:r>
            <a:r>
              <a:rPr lang="en-US" sz="900"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shifts in the portfolio mix, the stress scalar from CCAR 2015 is likely most reflective of how much losses would increase in a crisis.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grpSp>
        <p:nvGrpSpPr>
          <p:cNvPr id="50" name="Group 49"/>
          <p:cNvGrpSpPr/>
          <p:nvPr/>
        </p:nvGrpSpPr>
        <p:grpSpPr>
          <a:xfrm>
            <a:off x="403281" y="95996"/>
            <a:ext cx="2398973" cy="189008"/>
            <a:chOff x="403281" y="164517"/>
            <a:chExt cx="2398973" cy="189008"/>
          </a:xfrm>
        </p:grpSpPr>
        <p:sp>
          <p:nvSpPr>
            <p:cNvPr id="52"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53" name="Oval 5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8724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970152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1050"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altLang="zh-CN" dirty="0" smtClean="0">
                <a:solidFill>
                  <a:schemeClr val="tx2"/>
                </a:solidFill>
              </a:rPr>
              <a:t>Calibration</a:t>
            </a:r>
            <a:r>
              <a:rPr lang="en-GB" altLang="zh-CN" dirty="0" smtClean="0"/>
              <a:t>: </a:t>
            </a:r>
            <a:r>
              <a:rPr lang="en-GB" altLang="zh-CN" b="0" dirty="0" smtClean="0"/>
              <a:t>NCO </a:t>
            </a:r>
            <a:r>
              <a:rPr lang="en-GB" altLang="zh-CN" b="0" dirty="0" smtClean="0">
                <a:ea typeface="SimSun" pitchFamily="2" charset="-122"/>
              </a:rPr>
              <a:t>anchor calculation, back-testing, and mgmt. adjustment</a:t>
            </a:r>
            <a:r>
              <a:rPr lang="en-GB" altLang="zh-CN" b="0" dirty="0" smtClean="0">
                <a:solidFill>
                  <a:schemeClr val="accent1"/>
                </a:solidFill>
                <a:ea typeface="SimSun" pitchFamily="2" charset="-122"/>
              </a:rPr>
              <a:t/>
            </a:r>
            <a:br>
              <a:rPr lang="en-GB" altLang="zh-CN" b="0" dirty="0" smtClean="0">
                <a:solidFill>
                  <a:schemeClr val="accent1"/>
                </a:solidFill>
                <a:ea typeface="SimSun" pitchFamily="2" charset="-122"/>
              </a:rPr>
            </a:br>
            <a:r>
              <a:rPr lang="en-GB" altLang="zh-CN" b="0" dirty="0" smtClean="0">
                <a:solidFill>
                  <a:schemeClr val="accent1"/>
                </a:solidFill>
                <a:ea typeface="SimSun" pitchFamily="2" charset="-122"/>
              </a:rPr>
              <a:t>SCUSA Auto</a:t>
            </a:r>
            <a:endParaRPr lang="en-GB" b="0" dirty="0">
              <a:solidFill>
                <a:schemeClr val="accent1"/>
              </a:solidFill>
            </a:endParaRPr>
          </a:p>
        </p:txBody>
      </p:sp>
      <p:sp>
        <p:nvSpPr>
          <p:cNvPr id="39" name="Slide Number Placeholder 12"/>
          <p:cNvSpPr>
            <a:spLocks noGrp="1"/>
          </p:cNvSpPr>
          <p:nvPr>
            <p:ph type="sldNum" sz="quarter" idx="4"/>
          </p:nvPr>
        </p:nvSpPr>
        <p:spPr bwMode="gray">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34</a:t>
            </a:fld>
            <a:endParaRPr lang="en-US" sz="1400" dirty="0">
              <a:solidFill>
                <a:srgbClr val="FF0000"/>
              </a:solidFill>
              <a:latin typeface="Arial Bold" pitchFamily="-112" charset="0"/>
            </a:endParaRPr>
          </a:p>
        </p:txBody>
      </p:sp>
      <p:sp>
        <p:nvSpPr>
          <p:cNvPr id="9" name="Text Placeholder 8"/>
          <p:cNvSpPr>
            <a:spLocks noGrp="1"/>
          </p:cNvSpPr>
          <p:nvPr>
            <p:ph type="body" sz="quarter" idx="15"/>
          </p:nvPr>
        </p:nvSpPr>
        <p:spPr/>
        <p:txBody>
          <a:bodyPr/>
          <a:lstStyle/>
          <a:p>
            <a:r>
              <a:rPr lang="en-US" dirty="0"/>
              <a:t>Net charge-off rate</a:t>
            </a:r>
          </a:p>
          <a:p>
            <a:r>
              <a:rPr lang="en-US" b="0" dirty="0">
                <a:latin typeface="+mn-lt"/>
              </a:rPr>
              <a:t>%, Jan 2005–Jul 2015</a:t>
            </a:r>
          </a:p>
          <a:p>
            <a:endParaRPr lang="en-GB" dirty="0"/>
          </a:p>
        </p:txBody>
      </p:sp>
      <p:sp>
        <p:nvSpPr>
          <p:cNvPr id="10" name="Text Placeholder 9"/>
          <p:cNvSpPr>
            <a:spLocks noGrp="1"/>
          </p:cNvSpPr>
          <p:nvPr>
            <p:ph type="body" sz="quarter" idx="16"/>
          </p:nvPr>
        </p:nvSpPr>
        <p:spPr/>
        <p:txBody>
          <a:bodyPr/>
          <a:lstStyle/>
          <a:p>
            <a:r>
              <a:rPr lang="en-GB" dirty="0">
                <a:solidFill>
                  <a:schemeClr val="accent1"/>
                </a:solidFill>
                <a:cs typeface="Arial" charset="0"/>
              </a:rPr>
              <a:t>Methodology</a:t>
            </a:r>
          </a:p>
          <a:p>
            <a:endParaRPr lang="en-GB" dirty="0"/>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989827184"/>
              </p:ext>
            </p:extLst>
          </p:nvPr>
        </p:nvGraphicFramePr>
        <p:xfrm>
          <a:off x="495300" y="1905000"/>
          <a:ext cx="4010123" cy="3638520"/>
        </p:xfrm>
        <a:graphic>
          <a:graphicData uri="http://schemas.openxmlformats.org/presentationml/2006/ole">
            <mc:AlternateContent xmlns:mc="http://schemas.openxmlformats.org/markup-compatibility/2006">
              <mc:Choice xmlns:v="urn:schemas-microsoft-com:vml" Requires="v">
                <p:oleObj spid="_x0000_s201051" name="Chart" r:id="rId25" imgW="4010123" imgH="3638520" progId="MSGraph.Chart.8">
                  <p:embed followColorScheme="full"/>
                </p:oleObj>
              </mc:Choice>
              <mc:Fallback>
                <p:oleObj name="Chart" r:id="rId25" imgW="4010123" imgH="3638520" progId="MSGraph.Chart.8">
                  <p:embed followColorScheme="full"/>
                  <p:pic>
                    <p:nvPicPr>
                      <p:cNvPr id="0" name=""/>
                      <p:cNvPicPr/>
                      <p:nvPr/>
                    </p:nvPicPr>
                    <p:blipFill>
                      <a:blip r:embed="rId26"/>
                      <a:stretch>
                        <a:fillRect/>
                      </a:stretch>
                    </p:blipFill>
                    <p:spPr>
                      <a:xfrm>
                        <a:off x="495300" y="1905000"/>
                        <a:ext cx="4010123" cy="3638520"/>
                      </a:xfrm>
                      <a:prstGeom prst="rect">
                        <a:avLst/>
                      </a:prstGeom>
                    </p:spPr>
                  </p:pic>
                </p:oleObj>
              </mc:Fallback>
            </mc:AlternateContent>
          </a:graphicData>
        </a:graphic>
      </p:graphicFrame>
      <p:sp>
        <p:nvSpPr>
          <p:cNvPr id="75" name="Text Placeholder 19"/>
          <p:cNvSpPr>
            <a:spLocks noGrp="1"/>
          </p:cNvSpPr>
          <p:nvPr>
            <p:custDataLst>
              <p:tags r:id="rId5"/>
            </p:custDataLst>
          </p:nvPr>
        </p:nvSpPr>
        <p:spPr bwMode="gray">
          <a:xfrm>
            <a:off x="377825" y="19431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321B73-DCFB-45E9-97C7-BB2B6F19D620}"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74" name="Text Placeholder 18"/>
          <p:cNvSpPr>
            <a:spLocks noGrp="1"/>
          </p:cNvSpPr>
          <p:nvPr>
            <p:custDataLst>
              <p:tags r:id="rId6"/>
            </p:custDataLst>
          </p:nvPr>
        </p:nvSpPr>
        <p:spPr bwMode="gray">
          <a:xfrm>
            <a:off x="377825" y="28003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704FE26-B049-4D8D-823C-EED1BD1DBF2F}" type="datetime'''''''''''''''''''1''''''''5'''''''''''''''''">
              <a:rPr lang="en-US" sz="1000">
                <a:solidFill>
                  <a:schemeClr val="tx1"/>
                </a:solidFill>
                <a:sym typeface="+mn-lt"/>
              </a:rPr>
              <a:pPr marL="0" indent="0" algn="r">
                <a:lnSpc>
                  <a:spcPct val="100000"/>
                </a:lnSpc>
                <a:spcBef>
                  <a:spcPct val="0"/>
                </a:spcBef>
              </a:pPr>
              <a:t>15</a:t>
            </a:fld>
            <a:endParaRPr lang="en-US" sz="1000" dirty="0">
              <a:solidFill>
                <a:schemeClr val="tx1"/>
              </a:solidFill>
              <a:sym typeface="+mn-lt"/>
            </a:endParaRPr>
          </a:p>
        </p:txBody>
      </p:sp>
      <p:sp>
        <p:nvSpPr>
          <p:cNvPr id="73" name="Text Placeholder 17"/>
          <p:cNvSpPr>
            <a:spLocks noGrp="1"/>
          </p:cNvSpPr>
          <p:nvPr>
            <p:custDataLst>
              <p:tags r:id="rId7"/>
            </p:custDataLst>
          </p:nvPr>
        </p:nvSpPr>
        <p:spPr bwMode="gray">
          <a:xfrm>
            <a:off x="377825" y="36576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EFCB14-1B8D-4F9C-AB6B-FB58742EE206}"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72" name="Text Placeholder 16"/>
          <p:cNvSpPr>
            <a:spLocks noGrp="1"/>
          </p:cNvSpPr>
          <p:nvPr>
            <p:custDataLst>
              <p:tags r:id="rId8"/>
            </p:custDataLst>
          </p:nvPr>
        </p:nvSpPr>
        <p:spPr bwMode="gray">
          <a:xfrm>
            <a:off x="447675" y="45148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B33E40B-7336-428D-8DDB-E9E3AC6FF06D}" type="datetime'''''5'''''''''''''''''''''''''''''''''''''''''''''''''''''''">
              <a:rPr lang="en-US" sz="1000">
                <a:solidFill>
                  <a:schemeClr val="tx1"/>
                </a:solidFill>
                <a:sym typeface="+mn-lt"/>
              </a:rPr>
              <a:pPr marL="0" indent="0" algn="r">
                <a:lnSpc>
                  <a:spcPct val="100000"/>
                </a:lnSpc>
                <a:spcBef>
                  <a:spcPct val="0"/>
                </a:spcBef>
              </a:pPr>
              <a:t>5</a:t>
            </a:fld>
            <a:endParaRPr lang="en-US" sz="1000" dirty="0">
              <a:solidFill>
                <a:schemeClr val="tx1"/>
              </a:solidFill>
              <a:sym typeface="+mn-lt"/>
            </a:endParaRPr>
          </a:p>
        </p:txBody>
      </p:sp>
      <p:sp>
        <p:nvSpPr>
          <p:cNvPr id="178" name="Text Placeholder 88"/>
          <p:cNvSpPr>
            <a:spLocks noGrp="1"/>
          </p:cNvSpPr>
          <p:nvPr>
            <p:custDataLst>
              <p:tags r:id="rId9"/>
            </p:custDataLst>
          </p:nvPr>
        </p:nvSpPr>
        <p:spPr bwMode="gray">
          <a:xfrm>
            <a:off x="447675" y="53721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DDC18F0-A125-4743-BFAF-766A8E00431C}"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205" name="Text Placeholder 122"/>
          <p:cNvSpPr>
            <a:spLocks noGrp="1"/>
          </p:cNvSpPr>
          <p:nvPr>
            <p:custDataLst>
              <p:tags r:id="rId10"/>
            </p:custDataLst>
          </p:nvPr>
        </p:nvSpPr>
        <p:spPr bwMode="auto">
          <a:xfrm>
            <a:off x="407352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AB78D4-7DDC-4F54-8C8B-848719134615}" type="datetime'2''''''''''''''''''''''0''''''''''''''1''''''''''''5'''''''''">
              <a:rPr lang="en-US" sz="1000">
                <a:solidFill>
                  <a:schemeClr val="tx1"/>
                </a:solidFill>
                <a:sym typeface="+mn-lt"/>
              </a:rPr>
              <a:pPr marL="0" indent="0" algn="ctr">
                <a:lnSpc>
                  <a:spcPct val="100000"/>
                </a:lnSpc>
                <a:spcBef>
                  <a:spcPct val="0"/>
                </a:spcBef>
              </a:pPr>
              <a:t>2015</a:t>
            </a:fld>
            <a:endParaRPr lang="en-US" sz="1000" dirty="0">
              <a:solidFill>
                <a:schemeClr val="tx1"/>
              </a:solidFill>
              <a:sym typeface="+mn-lt"/>
            </a:endParaRPr>
          </a:p>
        </p:txBody>
      </p:sp>
      <p:sp>
        <p:nvSpPr>
          <p:cNvPr id="204" name="Text Placeholder 121"/>
          <p:cNvSpPr>
            <a:spLocks noGrp="1"/>
          </p:cNvSpPr>
          <p:nvPr>
            <p:custDataLst>
              <p:tags r:id="rId11"/>
            </p:custDataLst>
          </p:nvPr>
        </p:nvSpPr>
        <p:spPr bwMode="auto">
          <a:xfrm>
            <a:off x="371157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B8BF72D-EF37-49FF-A297-3A668353072A}" type="datetime'''''''''''''''''''2''''''01''''''''''''''''''''''''''4'''''">
              <a:rPr lang="en-US" sz="1000">
                <a:solidFill>
                  <a:schemeClr val="tx1"/>
                </a:solidFill>
                <a:sym typeface="+mn-lt"/>
              </a:rPr>
              <a:pPr marL="0" indent="0" algn="ctr">
                <a:lnSpc>
                  <a:spcPct val="100000"/>
                </a:lnSpc>
                <a:spcBef>
                  <a:spcPct val="0"/>
                </a:spcBef>
              </a:pPr>
              <a:t>2014</a:t>
            </a:fld>
            <a:endParaRPr lang="en-US" sz="1000" dirty="0">
              <a:solidFill>
                <a:schemeClr val="tx1"/>
              </a:solidFill>
              <a:sym typeface="+mn-lt"/>
            </a:endParaRPr>
          </a:p>
        </p:txBody>
      </p:sp>
      <p:sp>
        <p:nvSpPr>
          <p:cNvPr id="203" name="Text Placeholder 120"/>
          <p:cNvSpPr>
            <a:spLocks noGrp="1"/>
          </p:cNvSpPr>
          <p:nvPr>
            <p:custDataLst>
              <p:tags r:id="rId12"/>
            </p:custDataLst>
          </p:nvPr>
        </p:nvSpPr>
        <p:spPr bwMode="auto">
          <a:xfrm>
            <a:off x="334962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423BC0-DB61-4103-ABC5-7CEB2F2E0544}" type="datetime'''''2''''''0''''''''''''''''''''1''''3'''''''''''">
              <a:rPr lang="en-US" sz="1000">
                <a:solidFill>
                  <a:schemeClr val="tx1"/>
                </a:solidFill>
                <a:sym typeface="+mn-lt"/>
              </a:rPr>
              <a:pPr marL="0" indent="0" algn="ctr">
                <a:lnSpc>
                  <a:spcPct val="100000"/>
                </a:lnSpc>
                <a:spcBef>
                  <a:spcPct val="0"/>
                </a:spcBef>
              </a:pPr>
              <a:t>2013</a:t>
            </a:fld>
            <a:endParaRPr lang="en-US" sz="1000" dirty="0">
              <a:solidFill>
                <a:schemeClr val="tx1"/>
              </a:solidFill>
              <a:sym typeface="+mn-lt"/>
            </a:endParaRPr>
          </a:p>
        </p:txBody>
      </p:sp>
      <p:sp>
        <p:nvSpPr>
          <p:cNvPr id="202" name="Text Placeholder 119"/>
          <p:cNvSpPr>
            <a:spLocks noGrp="1"/>
          </p:cNvSpPr>
          <p:nvPr>
            <p:custDataLst>
              <p:tags r:id="rId13"/>
            </p:custDataLst>
          </p:nvPr>
        </p:nvSpPr>
        <p:spPr bwMode="auto">
          <a:xfrm>
            <a:off x="2997200"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286B599-655C-48CA-BD10-BF434F6F25DB}" type="datetime'''''''''''''''2''''''''''''''''''''''''''''''''''''''012'">
              <a:rPr lang="en-US" sz="1000">
                <a:solidFill>
                  <a:schemeClr val="tx1"/>
                </a:solidFill>
                <a:sym typeface="+mn-lt"/>
              </a:rPr>
              <a:pPr marL="0" indent="0" algn="ctr">
                <a:lnSpc>
                  <a:spcPct val="100000"/>
                </a:lnSpc>
                <a:spcBef>
                  <a:spcPct val="0"/>
                </a:spcBef>
              </a:pPr>
              <a:t>2012</a:t>
            </a:fld>
            <a:endParaRPr lang="en-US" sz="1000" dirty="0">
              <a:solidFill>
                <a:schemeClr val="tx1"/>
              </a:solidFill>
              <a:sym typeface="+mn-lt"/>
            </a:endParaRPr>
          </a:p>
        </p:txBody>
      </p:sp>
      <p:sp>
        <p:nvSpPr>
          <p:cNvPr id="201" name="Text Placeholder 118"/>
          <p:cNvSpPr>
            <a:spLocks noGrp="1"/>
          </p:cNvSpPr>
          <p:nvPr>
            <p:custDataLst>
              <p:tags r:id="rId14"/>
            </p:custDataLst>
          </p:nvPr>
        </p:nvSpPr>
        <p:spPr bwMode="auto">
          <a:xfrm>
            <a:off x="2635250"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289A107-004D-409E-82DC-E15598DC6323}" type="datetime'2''''''''''''''0''''1''1'''''''''''''''''''''">
              <a:rPr lang="en-US" sz="1000">
                <a:solidFill>
                  <a:schemeClr val="tx1"/>
                </a:solidFill>
                <a:sym typeface="+mn-lt"/>
              </a:rPr>
              <a:pPr marL="0" indent="0" algn="ctr">
                <a:lnSpc>
                  <a:spcPct val="100000"/>
                </a:lnSpc>
                <a:spcBef>
                  <a:spcPct val="0"/>
                </a:spcBef>
              </a:pPr>
              <a:t>2011</a:t>
            </a:fld>
            <a:endParaRPr lang="en-US" sz="1000" dirty="0">
              <a:solidFill>
                <a:schemeClr val="tx1"/>
              </a:solidFill>
              <a:sym typeface="+mn-lt"/>
            </a:endParaRPr>
          </a:p>
        </p:txBody>
      </p:sp>
      <p:sp>
        <p:nvSpPr>
          <p:cNvPr id="200" name="Text Placeholder 117"/>
          <p:cNvSpPr>
            <a:spLocks noGrp="1"/>
          </p:cNvSpPr>
          <p:nvPr>
            <p:custDataLst>
              <p:tags r:id="rId15"/>
            </p:custDataLst>
          </p:nvPr>
        </p:nvSpPr>
        <p:spPr bwMode="auto">
          <a:xfrm>
            <a:off x="2273300"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5A4B6F-5907-4706-A811-98FC5E72095E}" type="datetime'''''''''2''''''0''''''''''1''''''''''''0'''''">
              <a:rPr lang="en-US" sz="1000">
                <a:solidFill>
                  <a:schemeClr val="tx1"/>
                </a:solidFill>
                <a:sym typeface="+mn-lt"/>
              </a:rPr>
              <a:pPr marL="0" indent="0" algn="ctr">
                <a:lnSpc>
                  <a:spcPct val="100000"/>
                </a:lnSpc>
                <a:spcBef>
                  <a:spcPct val="0"/>
                </a:spcBef>
              </a:pPr>
              <a:t>2010</a:t>
            </a:fld>
            <a:endParaRPr lang="en-US" sz="1000" dirty="0">
              <a:solidFill>
                <a:schemeClr val="tx1"/>
              </a:solidFill>
              <a:sym typeface="+mn-lt"/>
            </a:endParaRPr>
          </a:p>
        </p:txBody>
      </p:sp>
      <p:sp>
        <p:nvSpPr>
          <p:cNvPr id="199" name="Text Placeholder 116"/>
          <p:cNvSpPr>
            <a:spLocks noGrp="1"/>
          </p:cNvSpPr>
          <p:nvPr>
            <p:custDataLst>
              <p:tags r:id="rId16"/>
            </p:custDataLst>
          </p:nvPr>
        </p:nvSpPr>
        <p:spPr bwMode="auto">
          <a:xfrm>
            <a:off x="1911350"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2CBBD4F-98B9-4F2D-9150-598F6A44EF55}" type="datetime'''''2''''''''''''''''''''''''''''''''''''''0''0''9'''">
              <a:rPr lang="en-US" sz="1000">
                <a:solidFill>
                  <a:schemeClr val="tx1"/>
                </a:solidFill>
                <a:sym typeface="+mn-lt"/>
              </a:rPr>
              <a:pPr marL="0" indent="0" algn="ctr">
                <a:lnSpc>
                  <a:spcPct val="100000"/>
                </a:lnSpc>
                <a:spcBef>
                  <a:spcPct val="0"/>
                </a:spcBef>
              </a:pPr>
              <a:t>2009</a:t>
            </a:fld>
            <a:endParaRPr lang="en-US" sz="1000" dirty="0">
              <a:solidFill>
                <a:schemeClr val="tx1"/>
              </a:solidFill>
              <a:sym typeface="+mn-lt"/>
            </a:endParaRPr>
          </a:p>
        </p:txBody>
      </p:sp>
      <p:sp>
        <p:nvSpPr>
          <p:cNvPr id="198" name="Text Placeholder 115"/>
          <p:cNvSpPr>
            <a:spLocks noGrp="1"/>
          </p:cNvSpPr>
          <p:nvPr>
            <p:custDataLst>
              <p:tags r:id="rId17"/>
            </p:custDataLst>
          </p:nvPr>
        </p:nvSpPr>
        <p:spPr bwMode="auto">
          <a:xfrm>
            <a:off x="1549400"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AECAEFF-AD56-482A-B2D1-D455B7C1CDB2}" type="datetime'''''''''''''''''''''''''''''''''''''''''''2''''''''00''8'">
              <a:rPr lang="en-US" sz="1000">
                <a:solidFill>
                  <a:schemeClr val="tx1"/>
                </a:solidFill>
                <a:sym typeface="+mn-lt"/>
              </a:rPr>
              <a:pPr marL="0" indent="0" algn="ctr">
                <a:lnSpc>
                  <a:spcPct val="100000"/>
                </a:lnSpc>
                <a:spcBef>
                  <a:spcPct val="0"/>
                </a:spcBef>
              </a:pPr>
              <a:t>2008</a:t>
            </a:fld>
            <a:endParaRPr lang="en-US" sz="1000" dirty="0">
              <a:solidFill>
                <a:schemeClr val="tx1"/>
              </a:solidFill>
              <a:sym typeface="+mn-lt"/>
            </a:endParaRPr>
          </a:p>
        </p:txBody>
      </p:sp>
      <p:sp>
        <p:nvSpPr>
          <p:cNvPr id="197" name="Text Placeholder 114"/>
          <p:cNvSpPr>
            <a:spLocks noGrp="1"/>
          </p:cNvSpPr>
          <p:nvPr>
            <p:custDataLst>
              <p:tags r:id="rId18"/>
            </p:custDataLst>
          </p:nvPr>
        </p:nvSpPr>
        <p:spPr bwMode="auto">
          <a:xfrm>
            <a:off x="119697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76C5B8C-A55D-4823-A4AB-F0BD86CADB4F}" type="datetime'''''''''''''''''''''''''''2''0''''''''''''''''''''07'">
              <a:rPr lang="en-US" sz="1000">
                <a:solidFill>
                  <a:schemeClr val="tx1"/>
                </a:solidFill>
                <a:sym typeface="+mn-lt"/>
              </a:rPr>
              <a:pPr marL="0" indent="0" algn="ctr">
                <a:lnSpc>
                  <a:spcPct val="100000"/>
                </a:lnSpc>
                <a:spcBef>
                  <a:spcPct val="0"/>
                </a:spcBef>
              </a:pPr>
              <a:t>2007</a:t>
            </a:fld>
            <a:endParaRPr lang="en-US" sz="1000" dirty="0">
              <a:solidFill>
                <a:schemeClr val="tx1"/>
              </a:solidFill>
              <a:sym typeface="+mn-lt"/>
            </a:endParaRPr>
          </a:p>
        </p:txBody>
      </p:sp>
      <p:sp>
        <p:nvSpPr>
          <p:cNvPr id="196" name="Text Placeholder 113"/>
          <p:cNvSpPr>
            <a:spLocks noGrp="1"/>
          </p:cNvSpPr>
          <p:nvPr>
            <p:custDataLst>
              <p:tags r:id="rId19"/>
            </p:custDataLst>
          </p:nvPr>
        </p:nvSpPr>
        <p:spPr bwMode="auto">
          <a:xfrm>
            <a:off x="83502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EC11BDB-CC37-414B-9A50-E15F282885B3}" type="datetime'''''''''''''20''''''0''''''''''6'''''''''''">
              <a:rPr lang="en-US" sz="1000">
                <a:solidFill>
                  <a:schemeClr val="tx1"/>
                </a:solidFill>
                <a:sym typeface="+mn-lt"/>
              </a:rPr>
              <a:pPr marL="0" indent="0" algn="ctr">
                <a:lnSpc>
                  <a:spcPct val="100000"/>
                </a:lnSpc>
                <a:spcBef>
                  <a:spcPct val="0"/>
                </a:spcBef>
              </a:pPr>
              <a:t>2006</a:t>
            </a:fld>
            <a:endParaRPr lang="en-US" sz="1000" dirty="0">
              <a:solidFill>
                <a:schemeClr val="tx1"/>
              </a:solidFill>
              <a:sym typeface="+mn-lt"/>
            </a:endParaRPr>
          </a:p>
        </p:txBody>
      </p:sp>
      <p:sp>
        <p:nvSpPr>
          <p:cNvPr id="194" name="Text Placeholder 112"/>
          <p:cNvSpPr>
            <a:spLocks noGrp="1"/>
          </p:cNvSpPr>
          <p:nvPr>
            <p:custDataLst>
              <p:tags r:id="rId20"/>
            </p:custDataLst>
          </p:nvPr>
        </p:nvSpPr>
        <p:spPr bwMode="auto">
          <a:xfrm>
            <a:off x="473075" y="55657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98E7FC-5BEF-4EDD-BE98-2328645E07BE}" type="datetime'''''2''''''''''''0''05'''''''''''">
              <a:rPr lang="en-US" sz="1000">
                <a:solidFill>
                  <a:schemeClr val="tx1"/>
                </a:solidFill>
                <a:sym typeface="+mn-lt"/>
              </a:rPr>
              <a:pPr marL="0" indent="0" algn="ctr">
                <a:lnSpc>
                  <a:spcPct val="100000"/>
                </a:lnSpc>
                <a:spcBef>
                  <a:spcPct val="0"/>
                </a:spcBef>
              </a:pPr>
              <a:t>2005</a:t>
            </a:fld>
            <a:endParaRPr lang="en-US" sz="1000" dirty="0">
              <a:solidFill>
                <a:schemeClr val="tx1"/>
              </a:solidFill>
              <a:sym typeface="+mn-lt"/>
            </a:endParaRPr>
          </a:p>
        </p:txBody>
      </p:sp>
      <p:sp>
        <p:nvSpPr>
          <p:cNvPr id="11" name="Footnote"/>
          <p:cNvSpPr/>
          <p:nvPr/>
        </p:nvSpPr>
        <p:spPr bwMode="auto">
          <a:xfrm>
            <a:off x="455613" y="6282085"/>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SHUSA CCAR 2015 Capital Aggregation </a:t>
            </a:r>
            <a:r>
              <a:rPr lang="en-US" sz="800" dirty="0">
                <a:solidFill>
                  <a:schemeClr val="bg1"/>
                </a:solidFill>
                <a:latin typeface="Arial"/>
                <a:sym typeface="Arial"/>
              </a:rPr>
              <a:t>Tool, </a:t>
            </a:r>
            <a:r>
              <a:rPr lang="en-US" sz="800" dirty="0" smtClean="0">
                <a:solidFill>
                  <a:schemeClr val="bg1"/>
                </a:solidFill>
                <a:latin typeface="Arial"/>
                <a:sym typeface="Arial"/>
              </a:rPr>
              <a:t>“Auto </a:t>
            </a:r>
            <a:r>
              <a:rPr lang="en-US" sz="800" dirty="0">
                <a:solidFill>
                  <a:schemeClr val="bg1"/>
                </a:solidFill>
                <a:latin typeface="Arial"/>
                <a:sym typeface="Arial"/>
              </a:rPr>
              <a:t>Losses and </a:t>
            </a:r>
            <a:r>
              <a:rPr lang="en-US" sz="800" dirty="0" smtClean="0">
                <a:solidFill>
                  <a:schemeClr val="bg1"/>
                </a:solidFill>
                <a:latin typeface="Arial"/>
                <a:sym typeface="Arial"/>
              </a:rPr>
              <a:t>Delq.xlsx”; Oliver Wyman analysis </a:t>
            </a:r>
          </a:p>
          <a:p>
            <a:pPr algn="l">
              <a:lnSpc>
                <a:spcPct val="100000"/>
              </a:lnSpc>
            </a:pPr>
            <a:r>
              <a:rPr lang="en-US" sz="800" dirty="0" smtClean="0">
                <a:solidFill>
                  <a:schemeClr val="bg1"/>
                </a:solidFill>
                <a:latin typeface="Arial"/>
                <a:sym typeface="Arial"/>
              </a:rPr>
              <a:t>1. Further information and analysis can be found in the appendix</a:t>
            </a:r>
            <a:endParaRPr lang="en-US" sz="800" dirty="0">
              <a:solidFill>
                <a:schemeClr val="bg1"/>
              </a:solidFill>
              <a:latin typeface="Wingdings"/>
              <a:sym typeface="Arial"/>
            </a:endParaRPr>
          </a:p>
        </p:txBody>
      </p:sp>
      <p:graphicFrame>
        <p:nvGraphicFramePr>
          <p:cNvPr id="52" name="Content Placeholder 12"/>
          <p:cNvGraphicFramePr>
            <a:graphicFrameLocks/>
          </p:cNvGraphicFramePr>
          <p:nvPr>
            <p:extLst>
              <p:ext uri="{D42A27DB-BD31-4B8C-83A1-F6EECF244321}">
                <p14:modId xmlns:p14="http://schemas.microsoft.com/office/powerpoint/2010/main" val="3264261592"/>
              </p:ext>
            </p:extLst>
          </p:nvPr>
        </p:nvGraphicFramePr>
        <p:xfrm>
          <a:off x="5250538" y="1805639"/>
          <a:ext cx="3972836" cy="2103120"/>
        </p:xfrm>
        <a:graphic>
          <a:graphicData uri="http://schemas.openxmlformats.org/drawingml/2006/table">
            <a:tbl>
              <a:tblPr firstRow="1" bandRow="1">
                <a:tableStyleId>{839DD9DD-9E6C-4910-8AC0-68ADFF6A6AFC}</a:tableStyleId>
              </a:tblPr>
              <a:tblGrid>
                <a:gridCol w="1580596"/>
                <a:gridCol w="1196120"/>
                <a:gridCol w="1196120"/>
              </a:tblGrid>
              <a:tr h="0">
                <a:tc>
                  <a:txBody>
                    <a:bodyPr/>
                    <a:lstStyle/>
                    <a:p>
                      <a:pPr algn="l"/>
                      <a:endParaRPr lang="en-US" sz="900" b="1" dirty="0">
                        <a:solidFill>
                          <a:schemeClr val="tx1"/>
                        </a:solidFill>
                        <a:latin typeface="+mn-lt"/>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9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$6,573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$6,990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$2,921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$3,107 MM </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900" b="1" i="0" u="none" strike="noStrike" dirty="0" smtClean="0">
                          <a:solidFill>
                            <a:srgbClr val="FF0000"/>
                          </a:solidFill>
                          <a:effectLst/>
                          <a:latin typeface="+mn-lt"/>
                        </a:rPr>
                        <a:t>~1.4x</a:t>
                      </a:r>
                      <a:endParaRPr lang="en-US" sz="900" b="1"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900" b="1" i="0" u="none" strike="noStrike" dirty="0" smtClean="0">
                          <a:solidFill>
                            <a:srgbClr val="FF0000"/>
                          </a:solidFill>
                          <a:effectLst/>
                          <a:latin typeface="+mn-lt"/>
                        </a:rPr>
                        <a:t>~0.94x</a:t>
                      </a:r>
                      <a:endParaRPr lang="en-US" sz="900" b="1"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$2,253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$2,396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900" b="0" i="0" u="none" strike="noStrike" dirty="0">
                          <a:solidFill>
                            <a:srgbClr val="000000"/>
                          </a:solidFill>
                          <a:effectLst/>
                          <a:latin typeface="+mn-lt"/>
                        </a:rPr>
                        <a:t> </a:t>
                      </a:r>
                      <a:r>
                        <a:rPr lang="en-US" sz="900" b="0" i="0" u="none" strike="noStrike" dirty="0" smtClean="0">
                          <a:solidFill>
                            <a:srgbClr val="000000"/>
                          </a:solidFill>
                          <a:effectLst/>
                          <a:latin typeface="+mn-lt"/>
                        </a:rPr>
                        <a:t>$29,015 MM</a:t>
                      </a:r>
                      <a:endParaRPr lang="en-US" sz="9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1" i="0" u="none" strike="noStrike" dirty="0" smtClean="0">
                          <a:solidFill>
                            <a:srgbClr val="000000"/>
                          </a:solidFill>
                          <a:effectLst/>
                          <a:latin typeface="+mn-lt"/>
                        </a:rPr>
                        <a:t>7.76%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1" i="0" u="none" strike="noStrike" dirty="0" smtClean="0">
                          <a:solidFill>
                            <a:srgbClr val="000000"/>
                          </a:solidFill>
                          <a:effectLst/>
                          <a:latin typeface="+mn-lt"/>
                        </a:rPr>
                        <a:t>8.26%</a:t>
                      </a:r>
                      <a:endParaRPr lang="en-US" sz="900" b="1"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22" name="TextBox 24"/>
          <p:cNvSpPr txBox="1"/>
          <p:nvPr/>
        </p:nvSpPr>
        <p:spPr>
          <a:xfrm>
            <a:off x="4380223" y="3902075"/>
            <a:ext cx="426720"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l">
              <a:lnSpc>
                <a:spcPct val="100000"/>
              </a:lnSpc>
            </a:pPr>
            <a:r>
              <a:rPr lang="en-US" b="1" dirty="0" smtClean="0">
                <a:solidFill>
                  <a:schemeClr val="accent1"/>
                </a:solidFill>
              </a:rPr>
              <a:t>Red</a:t>
            </a:r>
            <a:endParaRPr lang="en-US" b="1" dirty="0">
              <a:solidFill>
                <a:schemeClr val="accent1"/>
              </a:solidFill>
            </a:endParaRPr>
          </a:p>
        </p:txBody>
      </p:sp>
      <p:sp>
        <p:nvSpPr>
          <p:cNvPr id="323" name="TextBox 25"/>
          <p:cNvSpPr txBox="1"/>
          <p:nvPr/>
        </p:nvSpPr>
        <p:spPr>
          <a:xfrm>
            <a:off x="4380223" y="3994150"/>
            <a:ext cx="590226"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l">
              <a:lnSpc>
                <a:spcPct val="100000"/>
              </a:lnSpc>
            </a:pPr>
            <a:r>
              <a:rPr lang="en-US" b="1" dirty="0" smtClean="0">
                <a:solidFill>
                  <a:srgbClr val="FFC000"/>
                </a:solidFill>
              </a:rPr>
              <a:t>Amber</a:t>
            </a:r>
            <a:endParaRPr lang="en-US" b="1" dirty="0">
              <a:solidFill>
                <a:srgbClr val="FFC000"/>
              </a:solidFill>
            </a:endParaRPr>
          </a:p>
        </p:txBody>
      </p:sp>
      <p:cxnSp>
        <p:nvCxnSpPr>
          <p:cNvPr id="324" name="Straight Connector 323"/>
          <p:cNvCxnSpPr/>
          <p:nvPr/>
        </p:nvCxnSpPr>
        <p:spPr bwMode="auto">
          <a:xfrm flipH="1">
            <a:off x="622299" y="4029075"/>
            <a:ext cx="3780000"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325" name="Straight Connector 324"/>
          <p:cNvCxnSpPr/>
          <p:nvPr/>
        </p:nvCxnSpPr>
        <p:spPr bwMode="auto">
          <a:xfrm flipV="1">
            <a:off x="622299" y="4102100"/>
            <a:ext cx="3780000"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2" name="Table 1"/>
          <p:cNvGraphicFramePr>
            <a:graphicFrameLocks noGrp="1"/>
          </p:cNvGraphicFramePr>
          <p:nvPr>
            <p:extLst>
              <p:ext uri="{D42A27DB-BD31-4B8C-83A1-F6EECF244321}">
                <p14:modId xmlns:p14="http://schemas.microsoft.com/office/powerpoint/2010/main" val="28152373"/>
              </p:ext>
            </p:extLst>
          </p:nvPr>
        </p:nvGraphicFramePr>
        <p:xfrm>
          <a:off x="5250538" y="4160671"/>
          <a:ext cx="3972836" cy="960120"/>
        </p:xfrm>
        <a:graphic>
          <a:graphicData uri="http://schemas.openxmlformats.org/drawingml/2006/table">
            <a:tbl>
              <a:tblPr firstRow="1" bandRow="1">
                <a:tableStyleId>{839DD9DD-9E6C-4910-8AC0-68ADFF6A6AFC}</a:tableStyleId>
              </a:tblPr>
              <a:tblGrid>
                <a:gridCol w="1580596"/>
                <a:gridCol w="1196120"/>
                <a:gridCol w="1196120"/>
              </a:tblGrid>
              <a:tr h="0">
                <a:tc>
                  <a:txBody>
                    <a:bodyPr/>
                    <a:lstStyle/>
                    <a:p>
                      <a:pPr algn="l"/>
                      <a:endParaRPr lang="en-US" sz="9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mn-lt"/>
                          <a:ea typeface="+mn-ea"/>
                          <a:cs typeface="+mn-cs"/>
                        </a:rPr>
                        <a:t>7.8%</a:t>
                      </a:r>
                      <a:endParaRPr lang="en-US" sz="9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mn-lt"/>
                          <a:ea typeface="+mn-ea"/>
                          <a:cs typeface="+mn-cs"/>
                        </a:rPr>
                        <a:t>8.5%</a:t>
                      </a:r>
                      <a:endParaRPr lang="en-US" sz="9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Adjustment to strip out dividend payments</a:t>
                      </a:r>
                      <a:r>
                        <a:rPr kumimoji="0" lang="en-US" sz="900" b="1" i="0" u="none" strike="noStrike" cap="none" normalizeH="0" baseline="30000" dirty="0" smtClean="0">
                          <a:ln>
                            <a:noFill/>
                          </a:ln>
                          <a:solidFill>
                            <a:schemeClr val="tx1"/>
                          </a:solidFill>
                          <a:effectLst/>
                          <a:latin typeface="Arial" charset="0"/>
                          <a:ea typeface="Arial Unicode MS" pitchFamily="34" charset="-128"/>
                          <a:cs typeface="Arial" charset="0"/>
                        </a:rPr>
                        <a:t>1</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mn-lt"/>
                          <a:ea typeface="+mn-ea"/>
                          <a:cs typeface="+mn-cs"/>
                        </a:rPr>
                        <a:t>7.9%</a:t>
                      </a:r>
                      <a:endParaRPr lang="en-US" sz="9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mn-lt"/>
                          <a:ea typeface="+mn-ea"/>
                          <a:cs typeface="+mn-cs"/>
                        </a:rPr>
                        <a:t>8.6%</a:t>
                      </a:r>
                      <a:endParaRPr lang="en-US" sz="9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6" name="Group 35"/>
          <p:cNvGrpSpPr/>
          <p:nvPr/>
        </p:nvGrpSpPr>
        <p:grpSpPr>
          <a:xfrm>
            <a:off x="403281" y="95996"/>
            <a:ext cx="2398973" cy="189008"/>
            <a:chOff x="403281" y="164517"/>
            <a:chExt cx="2398973" cy="189008"/>
          </a:xfrm>
        </p:grpSpPr>
        <p:sp>
          <p:nvSpPr>
            <p:cNvPr id="37"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38" name="Oval 3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0" name="Rectangular Callout 39"/>
          <p:cNvSpPr/>
          <p:nvPr/>
        </p:nvSpPr>
        <p:spPr bwMode="auto">
          <a:xfrm>
            <a:off x="5329988" y="5303289"/>
            <a:ext cx="3715693" cy="592186"/>
          </a:xfrm>
          <a:prstGeom prst="wedgeRectCallout">
            <a:avLst>
              <a:gd name="adj1" fmla="val -27466"/>
              <a:gd name="adj2" fmla="val -82380"/>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smtClean="0"/>
              <a:t>Additionally</a:t>
            </a:r>
            <a:r>
              <a:rPr lang="en-US" sz="900" dirty="0"/>
              <a:t>, it was decided to assume that there would be no dividend payment under a stress scenario, which released ~10 bps of additional loss rate budget. As a result the Risk Appetite Auto charge-off rate levels were increased to 8.6% (red limit) and 7.9% (amber trigger</a:t>
            </a:r>
            <a:r>
              <a:rPr lang="en-US" sz="900" dirty="0" smtClean="0"/>
              <a:t>).</a:t>
            </a:r>
            <a:endParaRPr lang="en-US" sz="900" dirty="0"/>
          </a:p>
        </p:txBody>
      </p:sp>
      <p:sp>
        <p:nvSpPr>
          <p:cNvPr id="42" name="Rectangular Callout 41"/>
          <p:cNvSpPr/>
          <p:nvPr/>
        </p:nvSpPr>
        <p:spPr bwMode="auto">
          <a:xfrm>
            <a:off x="3159252" y="1806020"/>
            <a:ext cx="1993921" cy="1862604"/>
          </a:xfrm>
          <a:prstGeom prst="wedgeRectCallout">
            <a:avLst>
              <a:gd name="adj1" fmla="val 74328"/>
              <a:gd name="adj2" fmla="val 79023"/>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a:t>While the amber trigger of 7.8% calculated above was deemed acceptable, the red limit was </a:t>
            </a:r>
            <a:r>
              <a:rPr lang="en-US" sz="900" dirty="0" smtClean="0"/>
              <a:t>through expert judgment, </a:t>
            </a:r>
            <a:r>
              <a:rPr lang="en-US" sz="900" dirty="0"/>
              <a:t>adjusted upward to 8.5% to allow additional flexibility for business growth. This ~25bps adjustment was deemed reasonable as it was modest and if scaled to stress losses by reversing the steps above would only result in approximately $200 MM in incremental losses over 9 quarters – which was anticipated to be offset by future reductions of losses in the SCUSA Unsecured portfolio.</a:t>
            </a:r>
          </a:p>
        </p:txBody>
      </p:sp>
    </p:spTree>
    <p:extLst>
      <p:ext uri="{BB962C8B-B14F-4D97-AF65-F5344CB8AC3E}">
        <p14:creationId xmlns:p14="http://schemas.microsoft.com/office/powerpoint/2010/main" val="2477186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60549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3100"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other consumer portfolios </a:t>
            </a:r>
            <a:r>
              <a:rPr lang="en-GB" b="0" dirty="0">
                <a:solidFill>
                  <a:schemeClr val="accent1"/>
                </a:solidFill>
              </a:rPr>
              <a:t>vs. SCUSA </a:t>
            </a:r>
            <a:r>
              <a:rPr lang="en-GB" b="0" dirty="0" smtClean="0">
                <a:solidFill>
                  <a:schemeClr val="accent1"/>
                </a:solidFill>
              </a:rPr>
              <a:t>Unsecured</a:t>
            </a:r>
            <a:r>
              <a:rPr lang="en-GB" b="0" dirty="0">
                <a:solidFill>
                  <a:schemeClr val="accent1"/>
                </a:solidFill>
              </a:rPr>
              <a:t/>
            </a:r>
            <a:br>
              <a:rPr lang="en-GB" b="0" dirty="0">
                <a:solidFill>
                  <a:schemeClr val="accent1"/>
                </a:solidFill>
              </a:rPr>
            </a:br>
            <a:endParaRPr lang="en-GB" b="0" dirty="0">
              <a:solidFill>
                <a:schemeClr val="accent1"/>
              </a:solidFill>
            </a:endParaRPr>
          </a:p>
        </p:txBody>
      </p:sp>
      <p:sp>
        <p:nvSpPr>
          <p:cNvPr id="68" name="Slide Number Placeholder 12"/>
          <p:cNvSpPr>
            <a:spLocks noGrp="1"/>
          </p:cNvSpPr>
          <p:nvPr>
            <p:ph type="sldNum" sz="quarter" idx="4"/>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35</a:t>
            </a:fld>
            <a:endParaRPr lang="en-US" sz="1400" dirty="0">
              <a:solidFill>
                <a:srgbClr val="FF0000"/>
              </a:solidFill>
              <a:latin typeface="Arial Bold" pitchFamily="-112" charset="0"/>
            </a:endParaRPr>
          </a:p>
        </p:txBody>
      </p:sp>
      <p:sp>
        <p:nvSpPr>
          <p:cNvPr id="8" name="Text Placeholder 7"/>
          <p:cNvSpPr>
            <a:spLocks noGrp="1"/>
          </p:cNvSpPr>
          <p:nvPr>
            <p:ph type="body" sz="quarter" idx="15"/>
          </p:nvPr>
        </p:nvSpPr>
        <p:spPr/>
        <p:txBody>
          <a:bodyPr/>
          <a:lstStyle/>
          <a:p>
            <a:r>
              <a:rPr lang="en-US" dirty="0"/>
              <a:t>Net charge-off rate </a:t>
            </a:r>
          </a:p>
          <a:p>
            <a:r>
              <a:rPr lang="en-US" b="0" dirty="0">
                <a:latin typeface="+mn-lt"/>
              </a:rPr>
              <a:t>%, Jan 2006– Jun 2015</a:t>
            </a:r>
          </a:p>
          <a:p>
            <a:endParaRPr lang="en-GB" dirty="0"/>
          </a:p>
        </p:txBody>
      </p:sp>
      <p:sp>
        <p:nvSpPr>
          <p:cNvPr id="10" name="Text Placeholder 9"/>
          <p:cNvSpPr>
            <a:spLocks noGrp="1"/>
          </p:cNvSpPr>
          <p:nvPr>
            <p:ph type="body" sz="quarter" idx="16"/>
          </p:nvPr>
        </p:nvSpPr>
        <p:spPr/>
        <p:txBody>
          <a:bodyPr/>
          <a:lstStyle/>
          <a:p>
            <a:r>
              <a:rPr lang="en-US" dirty="0"/>
              <a:t>Scalar derived from historical loss rates</a:t>
            </a:r>
          </a:p>
          <a:p>
            <a:endParaRPr lang="en-GB" dirty="0"/>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2751834865"/>
              </p:ext>
            </p:extLst>
          </p:nvPr>
        </p:nvGraphicFramePr>
        <p:xfrm>
          <a:off x="533400" y="1905000"/>
          <a:ext cx="4152900" cy="3657600"/>
        </p:xfrm>
        <a:graphic>
          <a:graphicData uri="http://schemas.openxmlformats.org/presentationml/2006/ole">
            <mc:AlternateContent xmlns:mc="http://schemas.openxmlformats.org/markup-compatibility/2006">
              <mc:Choice xmlns:v="urn:schemas-microsoft-com:vml" Requires="v">
                <p:oleObj spid="_x0000_s203101" name="Chart" r:id="rId36" imgW="4152900" imgH="3657600" progId="MSGraph.Chart.8">
                  <p:embed followColorScheme="full"/>
                </p:oleObj>
              </mc:Choice>
              <mc:Fallback>
                <p:oleObj name="Chart" r:id="rId36" imgW="4152900" imgH="3657600" progId="MSGraph.Chart.8">
                  <p:embed followColorScheme="full"/>
                  <p:pic>
                    <p:nvPicPr>
                      <p:cNvPr id="0" name=""/>
                      <p:cNvPicPr/>
                      <p:nvPr/>
                    </p:nvPicPr>
                    <p:blipFill>
                      <a:blip r:embed="rId37"/>
                      <a:stretch>
                        <a:fillRect/>
                      </a:stretch>
                    </p:blipFill>
                    <p:spPr>
                      <a:xfrm>
                        <a:off x="533400" y="1905000"/>
                        <a:ext cx="4152900" cy="3657600"/>
                      </a:xfrm>
                      <a:prstGeom prst="rect">
                        <a:avLst/>
                      </a:prstGeom>
                    </p:spPr>
                  </p:pic>
                </p:oleObj>
              </mc:Fallback>
            </mc:AlternateContent>
          </a:graphicData>
        </a:graphic>
      </p:graphicFrame>
      <p:sp>
        <p:nvSpPr>
          <p:cNvPr id="130" name="Text Placeholder 330"/>
          <p:cNvSpPr>
            <a:spLocks noGrp="1"/>
          </p:cNvSpPr>
          <p:nvPr>
            <p:custDataLst>
              <p:tags r:id="rId5"/>
            </p:custDataLst>
          </p:nvPr>
        </p:nvSpPr>
        <p:spPr bwMode="gray">
          <a:xfrm>
            <a:off x="387350" y="2524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B5BC84D-B24F-46FD-8706-3E5121041B96}" type="datetime'''''''''''''''''2''''''''''''''''''''0'''''''''''''''">
              <a:rPr lang="en-US" sz="1000">
                <a:solidFill>
                  <a:schemeClr val="tx1"/>
                </a:solidFill>
                <a:latin typeface="Arial"/>
                <a:ea typeface="ＭＳ Ｐゴシック"/>
                <a:sym typeface="Arial"/>
              </a:rPr>
              <a:pPr marL="0" indent="0" algn="r">
                <a:lnSpc>
                  <a:spcPct val="100000"/>
                </a:lnSpc>
                <a:spcBef>
                  <a:spcPct val="0"/>
                </a:spcBef>
              </a:pPr>
              <a:t>20</a:t>
            </a:fld>
            <a:endParaRPr lang="en-US" sz="1000" dirty="0">
              <a:solidFill>
                <a:schemeClr val="tx1"/>
              </a:solidFill>
              <a:latin typeface="Arial"/>
              <a:ea typeface="ＭＳ Ｐゴシック"/>
              <a:sym typeface="Arial"/>
            </a:endParaRPr>
          </a:p>
        </p:txBody>
      </p:sp>
      <p:sp>
        <p:nvSpPr>
          <p:cNvPr id="129" name="Text Placeholder 329"/>
          <p:cNvSpPr>
            <a:spLocks noGrp="1"/>
          </p:cNvSpPr>
          <p:nvPr>
            <p:custDataLst>
              <p:tags r:id="rId6"/>
            </p:custDataLst>
          </p:nvPr>
        </p:nvSpPr>
        <p:spPr bwMode="gray">
          <a:xfrm>
            <a:off x="387350" y="28098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9B85A74-127A-444E-B922-2434112B8069}" type="datetime'''''''''1''''8'''''''''''''">
              <a:rPr lang="en-US" sz="1000">
                <a:solidFill>
                  <a:schemeClr val="tx1"/>
                </a:solidFill>
                <a:latin typeface="Arial"/>
                <a:ea typeface="ＭＳ Ｐゴシック"/>
                <a:sym typeface="Arial"/>
              </a:rPr>
              <a:pPr marL="0" indent="0" algn="r">
                <a:lnSpc>
                  <a:spcPct val="100000"/>
                </a:lnSpc>
                <a:spcBef>
                  <a:spcPct val="0"/>
                </a:spcBef>
              </a:pPr>
              <a:t>18</a:t>
            </a:fld>
            <a:endParaRPr lang="en-US" sz="1000" dirty="0">
              <a:solidFill>
                <a:schemeClr val="tx1"/>
              </a:solidFill>
              <a:latin typeface="Arial"/>
              <a:ea typeface="ＭＳ Ｐゴシック"/>
              <a:sym typeface="Arial"/>
            </a:endParaRPr>
          </a:p>
        </p:txBody>
      </p:sp>
      <p:sp>
        <p:nvSpPr>
          <p:cNvPr id="127" name="Text Placeholder 328"/>
          <p:cNvSpPr>
            <a:spLocks noGrp="1"/>
          </p:cNvSpPr>
          <p:nvPr>
            <p:custDataLst>
              <p:tags r:id="rId7"/>
            </p:custDataLst>
          </p:nvPr>
        </p:nvSpPr>
        <p:spPr bwMode="gray">
          <a:xfrm>
            <a:off x="387350" y="30956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CF8C254-5841-49D0-82AC-27B814E18B9C}" type="datetime'''''''''''''''''''1''''''''''6'''">
              <a:rPr lang="en-US" sz="1000">
                <a:solidFill>
                  <a:schemeClr val="tx1"/>
                </a:solidFill>
                <a:latin typeface="Arial"/>
                <a:ea typeface="ＭＳ Ｐゴシック"/>
                <a:sym typeface="Arial"/>
              </a:rPr>
              <a:pPr marL="0" indent="0" algn="r">
                <a:lnSpc>
                  <a:spcPct val="100000"/>
                </a:lnSpc>
                <a:spcBef>
                  <a:spcPct val="0"/>
                </a:spcBef>
              </a:pPr>
              <a:t>16</a:t>
            </a:fld>
            <a:endParaRPr lang="en-US" sz="1000" dirty="0">
              <a:solidFill>
                <a:schemeClr val="tx1"/>
              </a:solidFill>
              <a:latin typeface="Arial"/>
              <a:ea typeface="ＭＳ Ｐゴシック"/>
              <a:sym typeface="Arial"/>
            </a:endParaRPr>
          </a:p>
        </p:txBody>
      </p:sp>
      <p:sp>
        <p:nvSpPr>
          <p:cNvPr id="126" name="Text Placeholder 327"/>
          <p:cNvSpPr>
            <a:spLocks noGrp="1"/>
          </p:cNvSpPr>
          <p:nvPr>
            <p:custDataLst>
              <p:tags r:id="rId8"/>
            </p:custDataLst>
          </p:nvPr>
        </p:nvSpPr>
        <p:spPr bwMode="gray">
          <a:xfrm>
            <a:off x="387350" y="33813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CE53F38-5285-4D8A-A47F-9E21EBD17CD7}" type="datetime'''''1''''''''''''4'''''''''''''">
              <a:rPr lang="en-US" sz="1000">
                <a:solidFill>
                  <a:schemeClr val="tx1"/>
                </a:solidFill>
                <a:latin typeface="Arial"/>
                <a:ea typeface="ＭＳ Ｐゴシック"/>
                <a:sym typeface="Arial"/>
              </a:rPr>
              <a:pPr marL="0" indent="0" algn="r">
                <a:lnSpc>
                  <a:spcPct val="100000"/>
                </a:lnSpc>
                <a:spcBef>
                  <a:spcPct val="0"/>
                </a:spcBef>
              </a:pPr>
              <a:t>14</a:t>
            </a:fld>
            <a:endParaRPr lang="en-US" sz="1000" dirty="0">
              <a:solidFill>
                <a:schemeClr val="tx1"/>
              </a:solidFill>
              <a:latin typeface="Arial"/>
              <a:ea typeface="ＭＳ Ｐゴシック"/>
              <a:sym typeface="Arial"/>
            </a:endParaRPr>
          </a:p>
        </p:txBody>
      </p:sp>
      <p:sp>
        <p:nvSpPr>
          <p:cNvPr id="125" name="Text Placeholder 326"/>
          <p:cNvSpPr>
            <a:spLocks noGrp="1"/>
          </p:cNvSpPr>
          <p:nvPr>
            <p:custDataLst>
              <p:tags r:id="rId9"/>
            </p:custDataLst>
          </p:nvPr>
        </p:nvSpPr>
        <p:spPr bwMode="gray">
          <a:xfrm>
            <a:off x="387350" y="3667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92ED1A4-7B90-4275-BFF4-A5A6E6674AF8}" type="datetime'12'''''''''''''''''''''''''''''''''''''">
              <a:rPr lang="en-US" sz="1000">
                <a:solidFill>
                  <a:schemeClr val="tx1"/>
                </a:solidFill>
                <a:latin typeface="Arial"/>
                <a:ea typeface="ＭＳ Ｐゴシック"/>
                <a:sym typeface="Arial"/>
              </a:rPr>
              <a:pPr marL="0" indent="0" algn="r">
                <a:lnSpc>
                  <a:spcPct val="100000"/>
                </a:lnSpc>
                <a:spcBef>
                  <a:spcPct val="0"/>
                </a:spcBef>
              </a:pPr>
              <a:t>12</a:t>
            </a:fld>
            <a:endParaRPr lang="en-US" sz="1000" dirty="0">
              <a:solidFill>
                <a:schemeClr val="tx1"/>
              </a:solidFill>
              <a:latin typeface="Arial"/>
              <a:ea typeface="ＭＳ Ｐゴシック"/>
              <a:sym typeface="Arial"/>
            </a:endParaRPr>
          </a:p>
        </p:txBody>
      </p:sp>
      <p:sp>
        <p:nvSpPr>
          <p:cNvPr id="124" name="Text Placeholder 325"/>
          <p:cNvSpPr>
            <a:spLocks noGrp="1"/>
          </p:cNvSpPr>
          <p:nvPr>
            <p:custDataLst>
              <p:tags r:id="rId10"/>
            </p:custDataLst>
          </p:nvPr>
        </p:nvSpPr>
        <p:spPr bwMode="gray">
          <a:xfrm>
            <a:off x="387350" y="39528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14AC4DD-326F-4AC2-95BF-DFA1B2F67F6A}" type="datetime'''''''''''''''''''''''''1''''''0'''''''''''''''''''''''''''">
              <a:rPr lang="en-US" sz="1000">
                <a:solidFill>
                  <a:schemeClr val="tx1"/>
                </a:solidFill>
                <a:latin typeface="Arial"/>
                <a:ea typeface="ＭＳ Ｐゴシック"/>
                <a:sym typeface="Arial"/>
              </a:rPr>
              <a:pPr marL="0" indent="0" algn="r">
                <a:lnSpc>
                  <a:spcPct val="100000"/>
                </a:lnSpc>
                <a:spcBef>
                  <a:spcPct val="0"/>
                </a:spcBef>
              </a:pPr>
              <a:t>10</a:t>
            </a:fld>
            <a:endParaRPr lang="en-US" sz="1000" dirty="0">
              <a:solidFill>
                <a:schemeClr val="tx1"/>
              </a:solidFill>
              <a:latin typeface="Arial"/>
              <a:ea typeface="ＭＳ Ｐゴシック"/>
              <a:sym typeface="Arial"/>
            </a:endParaRPr>
          </a:p>
        </p:txBody>
      </p:sp>
      <p:sp>
        <p:nvSpPr>
          <p:cNvPr id="123" name="Text Placeholder 324"/>
          <p:cNvSpPr>
            <a:spLocks noGrp="1"/>
          </p:cNvSpPr>
          <p:nvPr>
            <p:custDataLst>
              <p:tags r:id="rId11"/>
            </p:custDataLst>
          </p:nvPr>
        </p:nvSpPr>
        <p:spPr bwMode="gray">
          <a:xfrm>
            <a:off x="457200" y="4238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D30B0F1-BB40-40C2-9490-85CD2FAB7D24}" type="datetime'''8'''''''''''''''''''''''''''''''''''''''''">
              <a:rPr lang="en-US" sz="1000">
                <a:solidFill>
                  <a:schemeClr val="tx1"/>
                </a:solidFill>
                <a:latin typeface="Arial"/>
                <a:ea typeface="ＭＳ Ｐゴシック"/>
                <a:sym typeface="Arial"/>
              </a:rPr>
              <a:pPr marL="0" indent="0" algn="r">
                <a:lnSpc>
                  <a:spcPct val="100000"/>
                </a:lnSpc>
                <a:spcBef>
                  <a:spcPct val="0"/>
                </a:spcBef>
              </a:pPr>
              <a:t>8</a:t>
            </a:fld>
            <a:endParaRPr lang="en-US" sz="1000" dirty="0">
              <a:solidFill>
                <a:schemeClr val="tx1"/>
              </a:solidFill>
              <a:latin typeface="Arial"/>
              <a:ea typeface="ＭＳ Ｐゴシック"/>
              <a:sym typeface="Arial"/>
            </a:endParaRPr>
          </a:p>
        </p:txBody>
      </p:sp>
      <p:sp>
        <p:nvSpPr>
          <p:cNvPr id="109" name="Text Placeholder 322"/>
          <p:cNvSpPr>
            <a:spLocks noGrp="1"/>
          </p:cNvSpPr>
          <p:nvPr>
            <p:custDataLst>
              <p:tags r:id="rId12"/>
            </p:custDataLst>
          </p:nvPr>
        </p:nvSpPr>
        <p:spPr bwMode="gray">
          <a:xfrm>
            <a:off x="457200" y="48101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3CC7BEE-33BB-4699-81C5-9E6F31AB38D5}" type="datetime'''''''''''''''''''''''''''''4'''''''''''''''">
              <a:rPr lang="en-US" sz="1000">
                <a:solidFill>
                  <a:schemeClr val="tx1"/>
                </a:solidFill>
                <a:latin typeface="Arial"/>
                <a:ea typeface="ＭＳ Ｐゴシック"/>
                <a:sym typeface="Arial"/>
              </a:rPr>
              <a:pPr marL="0" indent="0" algn="r">
                <a:lnSpc>
                  <a:spcPct val="100000"/>
                </a:lnSpc>
                <a:spcBef>
                  <a:spcPct val="0"/>
                </a:spcBef>
              </a:pPr>
              <a:t>4</a:t>
            </a:fld>
            <a:endParaRPr lang="en-US" sz="1000" dirty="0">
              <a:solidFill>
                <a:schemeClr val="tx1"/>
              </a:solidFill>
              <a:latin typeface="Arial"/>
              <a:ea typeface="ＭＳ Ｐゴシック"/>
              <a:sym typeface="Arial"/>
            </a:endParaRPr>
          </a:p>
        </p:txBody>
      </p:sp>
      <p:sp>
        <p:nvSpPr>
          <p:cNvPr id="122" name="Text Placeholder 323"/>
          <p:cNvSpPr>
            <a:spLocks noGrp="1"/>
          </p:cNvSpPr>
          <p:nvPr>
            <p:custDataLst>
              <p:tags r:id="rId13"/>
            </p:custDataLst>
          </p:nvPr>
        </p:nvSpPr>
        <p:spPr bwMode="gray">
          <a:xfrm>
            <a:off x="457200" y="45243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85EAB85-438A-4D79-A3FB-43E7646C41C4}" type="datetime'''''''''''6'''''''''''''''''''''''''''''''''''''''">
              <a:rPr lang="en-US" sz="1000">
                <a:solidFill>
                  <a:schemeClr val="tx1"/>
                </a:solidFill>
                <a:latin typeface="Arial"/>
                <a:ea typeface="ＭＳ Ｐゴシック"/>
                <a:sym typeface="Arial"/>
              </a:rPr>
              <a:pPr marL="0" indent="0" algn="r">
                <a:lnSpc>
                  <a:spcPct val="100000"/>
                </a:lnSpc>
                <a:spcBef>
                  <a:spcPct val="0"/>
                </a:spcBef>
              </a:pPr>
              <a:t>6</a:t>
            </a:fld>
            <a:endParaRPr lang="en-US" sz="1000" dirty="0">
              <a:solidFill>
                <a:schemeClr val="tx1"/>
              </a:solidFill>
              <a:latin typeface="Arial"/>
              <a:ea typeface="ＭＳ Ｐゴシック"/>
              <a:sym typeface="Arial"/>
            </a:endParaRPr>
          </a:p>
        </p:txBody>
      </p:sp>
      <p:sp>
        <p:nvSpPr>
          <p:cNvPr id="121" name="Text Placeholder 35"/>
          <p:cNvSpPr>
            <a:spLocks noGrp="1"/>
          </p:cNvSpPr>
          <p:nvPr>
            <p:custDataLst>
              <p:tags r:id="rId14"/>
            </p:custDataLst>
          </p:nvPr>
        </p:nvSpPr>
        <p:spPr bwMode="gray">
          <a:xfrm>
            <a:off x="457200" y="50958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428F2C0-9BE2-4770-B0A1-2DB318BA8DFF}" type="datetime'''''''''''''''''''''''''''''''2'''''">
              <a:rPr lang="en-US" sz="1000">
                <a:solidFill>
                  <a:schemeClr val="tx1"/>
                </a:solidFill>
              </a:rPr>
              <a:pPr/>
              <a:t>2</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15"/>
            </p:custDataLst>
          </p:nvPr>
        </p:nvSpPr>
        <p:spPr bwMode="gray">
          <a:xfrm>
            <a:off x="457200" y="5381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E709532-5172-463D-9DE9-BEAD557761F1}"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132" name="Text Placeholder 332"/>
          <p:cNvSpPr>
            <a:spLocks noGrp="1"/>
          </p:cNvSpPr>
          <p:nvPr>
            <p:custDataLst>
              <p:tags r:id="rId16"/>
            </p:custDataLst>
          </p:nvPr>
        </p:nvSpPr>
        <p:spPr bwMode="gray">
          <a:xfrm>
            <a:off x="387350" y="19526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3430111-F170-442D-97C7-4953825F542A}" type="datetime'2''''''''4'''''''''''''''''''''''''''''''''''''''''''''">
              <a:rPr lang="en-US" sz="1000">
                <a:solidFill>
                  <a:schemeClr val="tx1"/>
                </a:solidFill>
                <a:latin typeface="Arial"/>
                <a:ea typeface="ＭＳ Ｐゴシック"/>
                <a:sym typeface="Arial"/>
              </a:rPr>
              <a:pPr marL="0" indent="0" algn="r">
                <a:lnSpc>
                  <a:spcPct val="100000"/>
                </a:lnSpc>
                <a:spcBef>
                  <a:spcPct val="0"/>
                </a:spcBef>
              </a:pPr>
              <a:t>24</a:t>
            </a:fld>
            <a:endParaRPr lang="en-US" sz="1000" dirty="0">
              <a:solidFill>
                <a:schemeClr val="tx1"/>
              </a:solidFill>
              <a:latin typeface="Arial"/>
              <a:ea typeface="ＭＳ Ｐゴシック"/>
              <a:sym typeface="Arial"/>
            </a:endParaRPr>
          </a:p>
        </p:txBody>
      </p:sp>
      <p:sp>
        <p:nvSpPr>
          <p:cNvPr id="131" name="Text Placeholder 331"/>
          <p:cNvSpPr>
            <a:spLocks noGrp="1"/>
          </p:cNvSpPr>
          <p:nvPr>
            <p:custDataLst>
              <p:tags r:id="rId17"/>
            </p:custDataLst>
          </p:nvPr>
        </p:nvSpPr>
        <p:spPr bwMode="gray">
          <a:xfrm>
            <a:off x="387350" y="22383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4BBB9B-94E9-46AE-BF96-5E1E736812EC}" type="datetime'2''''''''''''''''''''''2'''''''''''''''''''''''''''''">
              <a:rPr lang="en-US" sz="1000">
                <a:solidFill>
                  <a:schemeClr val="tx1"/>
                </a:solidFill>
                <a:latin typeface="Arial"/>
                <a:ea typeface="ＭＳ Ｐゴシック"/>
                <a:sym typeface="Arial"/>
              </a:rPr>
              <a:pPr marL="0" indent="0" algn="r">
                <a:lnSpc>
                  <a:spcPct val="100000"/>
                </a:lnSpc>
                <a:spcBef>
                  <a:spcPct val="0"/>
                </a:spcBef>
              </a:pPr>
              <a:t>22</a:t>
            </a:fld>
            <a:endParaRPr lang="en-US" sz="1000" dirty="0">
              <a:solidFill>
                <a:schemeClr val="tx1"/>
              </a:solidFill>
              <a:latin typeface="Arial"/>
              <a:ea typeface="ＭＳ Ｐゴシック"/>
              <a:sym typeface="Arial"/>
            </a:endParaRPr>
          </a:p>
        </p:txBody>
      </p:sp>
      <p:sp>
        <p:nvSpPr>
          <p:cNvPr id="78" name="Text Placeholder 5"/>
          <p:cNvSpPr>
            <a:spLocks noGrp="1"/>
          </p:cNvSpPr>
          <p:nvPr>
            <p:custDataLst>
              <p:tags r:id="rId18"/>
            </p:custDataLst>
          </p:nvPr>
        </p:nvSpPr>
        <p:spPr bwMode="auto">
          <a:xfrm>
            <a:off x="21399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63B01F-469F-482D-BF88-3CA052804700}" type="datetime'''2''''''''0''''''''''''''''''''''''''''''''''''1''''''0'''''">
              <a:rPr lang="en-US" sz="1000">
                <a:solidFill>
                  <a:schemeClr val="tx1"/>
                </a:solidFill>
                <a:sym typeface="+mn-lt"/>
              </a:rPr>
              <a:pPr marL="0" indent="0" algn="ctr">
                <a:lnSpc>
                  <a:spcPct val="100000"/>
                </a:lnSpc>
                <a:spcBef>
                  <a:spcPct val="0"/>
                </a:spcBef>
              </a:pPr>
              <a:t>2010</a:t>
            </a:fld>
            <a:endParaRPr lang="en-US" sz="1000" dirty="0">
              <a:solidFill>
                <a:schemeClr val="tx1"/>
              </a:solidFill>
              <a:sym typeface="+mn-lt"/>
            </a:endParaRPr>
          </a:p>
        </p:txBody>
      </p:sp>
      <p:sp>
        <p:nvSpPr>
          <p:cNvPr id="74" name="Text Placeholder 2"/>
          <p:cNvSpPr>
            <a:spLocks noGrp="1"/>
          </p:cNvSpPr>
          <p:nvPr>
            <p:custDataLst>
              <p:tags r:id="rId19"/>
            </p:custDataLst>
          </p:nvPr>
        </p:nvSpPr>
        <p:spPr bwMode="auto">
          <a:xfrm>
            <a:off x="4826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630C6EF-2642-41DE-A54C-911ED5C269B9}" type="datetime'''''''2''''''''''''0''''''''''''''''''0''''''''''''6'''''''''">
              <a:rPr lang="en-US" sz="1000">
                <a:solidFill>
                  <a:schemeClr val="tx1"/>
                </a:solidFill>
                <a:sym typeface="+mn-lt"/>
              </a:rPr>
              <a:pPr marL="0" indent="0" algn="ctr">
                <a:lnSpc>
                  <a:spcPct val="100000"/>
                </a:lnSpc>
                <a:spcBef>
                  <a:spcPct val="0"/>
                </a:spcBef>
              </a:pPr>
              <a:t>2006</a:t>
            </a:fld>
            <a:endParaRPr lang="en-US" sz="1000" dirty="0">
              <a:solidFill>
                <a:schemeClr val="tx1"/>
              </a:solidFill>
              <a:sym typeface="+mn-lt"/>
            </a:endParaRPr>
          </a:p>
        </p:txBody>
      </p:sp>
      <p:sp>
        <p:nvSpPr>
          <p:cNvPr id="79" name="Text Placeholder 11"/>
          <p:cNvSpPr>
            <a:spLocks noGrp="1"/>
          </p:cNvSpPr>
          <p:nvPr>
            <p:custDataLst>
              <p:tags r:id="rId20"/>
            </p:custDataLst>
          </p:nvPr>
        </p:nvSpPr>
        <p:spPr bwMode="auto">
          <a:xfrm>
            <a:off x="25685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B3417B5-A303-4CAA-ABAF-748AFB74D165}" type="datetime'''''''''''''''''''''''''''2''''''''''''01''''''''1'''''''''''">
              <a:rPr lang="en-US" sz="1000">
                <a:solidFill>
                  <a:schemeClr val="tx1"/>
                </a:solidFill>
                <a:sym typeface="+mn-lt"/>
              </a:rPr>
              <a:pPr marL="0" indent="0" algn="ctr">
                <a:lnSpc>
                  <a:spcPct val="100000"/>
                </a:lnSpc>
                <a:spcBef>
                  <a:spcPct val="0"/>
                </a:spcBef>
              </a:pPr>
              <a:t>2011</a:t>
            </a:fld>
            <a:endParaRPr lang="en-US" sz="1000" dirty="0">
              <a:solidFill>
                <a:schemeClr val="tx1"/>
              </a:solidFill>
              <a:sym typeface="+mn-lt"/>
            </a:endParaRPr>
          </a:p>
        </p:txBody>
      </p:sp>
      <p:sp>
        <p:nvSpPr>
          <p:cNvPr id="75" name="Text Placeholder 3"/>
          <p:cNvSpPr>
            <a:spLocks noGrp="1"/>
          </p:cNvSpPr>
          <p:nvPr>
            <p:custDataLst>
              <p:tags r:id="rId21"/>
            </p:custDataLst>
          </p:nvPr>
        </p:nvSpPr>
        <p:spPr bwMode="auto">
          <a:xfrm>
            <a:off x="12922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83F48C3-EC98-491C-AA17-251DF09E24F4}" type="datetime'''''''''''''''''''''''''2''''0''''''''''''''''''''''''08'''''">
              <a:rPr lang="en-US" sz="1000">
                <a:solidFill>
                  <a:schemeClr val="tx1"/>
                </a:solidFill>
                <a:sym typeface="+mn-lt"/>
              </a:rPr>
              <a:pPr marL="0" indent="0" algn="ctr">
                <a:lnSpc>
                  <a:spcPct val="100000"/>
                </a:lnSpc>
                <a:spcBef>
                  <a:spcPct val="0"/>
                </a:spcBef>
              </a:pPr>
              <a:t>2008</a:t>
            </a:fld>
            <a:endParaRPr lang="en-US" sz="1000" dirty="0">
              <a:solidFill>
                <a:schemeClr val="tx1"/>
              </a:solidFill>
              <a:sym typeface="+mn-lt"/>
            </a:endParaRPr>
          </a:p>
        </p:txBody>
      </p:sp>
      <p:sp>
        <p:nvSpPr>
          <p:cNvPr id="77" name="Text Placeholder 4"/>
          <p:cNvSpPr>
            <a:spLocks noGrp="1"/>
          </p:cNvSpPr>
          <p:nvPr>
            <p:custDataLst>
              <p:tags r:id="rId22"/>
            </p:custDataLst>
          </p:nvPr>
        </p:nvSpPr>
        <p:spPr bwMode="auto">
          <a:xfrm>
            <a:off x="17208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DB74DD4-4903-4CB5-BC8F-EDB47FECAB64}" type="datetime'''''''''''''''''''''''''''2''0''''''''''''0''''9'">
              <a:rPr lang="en-US" sz="1000">
                <a:solidFill>
                  <a:schemeClr val="tx1"/>
                </a:solidFill>
                <a:sym typeface="+mn-lt"/>
              </a:rPr>
              <a:pPr marL="0" indent="0" algn="ctr">
                <a:lnSpc>
                  <a:spcPct val="100000"/>
                </a:lnSpc>
                <a:spcBef>
                  <a:spcPct val="0"/>
                </a:spcBef>
              </a:pPr>
              <a:t>2009</a:t>
            </a:fld>
            <a:endParaRPr lang="en-US" sz="1000" dirty="0">
              <a:solidFill>
                <a:schemeClr val="tx1"/>
              </a:solidFill>
              <a:sym typeface="+mn-lt"/>
            </a:endParaRPr>
          </a:p>
        </p:txBody>
      </p:sp>
      <p:sp>
        <p:nvSpPr>
          <p:cNvPr id="80" name="Text Placeholder 12"/>
          <p:cNvSpPr>
            <a:spLocks noGrp="1"/>
          </p:cNvSpPr>
          <p:nvPr>
            <p:custDataLst>
              <p:tags r:id="rId23"/>
            </p:custDataLst>
          </p:nvPr>
        </p:nvSpPr>
        <p:spPr bwMode="auto">
          <a:xfrm>
            <a:off x="29876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3062F1D-2A65-4443-9330-5D414B48D2B8}" type="datetime'''''''''''''20''''''''''''''''''''1''''''''''''2'''''''">
              <a:rPr lang="en-US" sz="1000">
                <a:solidFill>
                  <a:schemeClr val="tx1"/>
                </a:solidFill>
                <a:sym typeface="+mn-lt"/>
              </a:rPr>
              <a:pPr marL="0" indent="0" algn="ctr">
                <a:lnSpc>
                  <a:spcPct val="100000"/>
                </a:lnSpc>
                <a:spcBef>
                  <a:spcPct val="0"/>
                </a:spcBef>
              </a:pPr>
              <a:t>2012</a:t>
            </a:fld>
            <a:endParaRPr lang="en-US" sz="1000" dirty="0">
              <a:solidFill>
                <a:schemeClr val="tx1"/>
              </a:solidFill>
              <a:sym typeface="+mn-lt"/>
            </a:endParaRPr>
          </a:p>
        </p:txBody>
      </p:sp>
      <p:sp>
        <p:nvSpPr>
          <p:cNvPr id="81" name="Text Placeholder 13"/>
          <p:cNvSpPr>
            <a:spLocks noGrp="1"/>
          </p:cNvSpPr>
          <p:nvPr>
            <p:custDataLst>
              <p:tags r:id="rId24"/>
            </p:custDataLst>
          </p:nvPr>
        </p:nvSpPr>
        <p:spPr bwMode="auto">
          <a:xfrm>
            <a:off x="34163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0857127-8634-4AFD-B3FA-4FFEFADA8A7B}" type="datetime'''''''''''2''''''''''''''''''0''1''''3'''''''''">
              <a:rPr lang="en-US" sz="1000">
                <a:solidFill>
                  <a:schemeClr val="tx1"/>
                </a:solidFill>
                <a:sym typeface="+mn-lt"/>
              </a:rPr>
              <a:pPr marL="0" indent="0" algn="ctr">
                <a:lnSpc>
                  <a:spcPct val="100000"/>
                </a:lnSpc>
                <a:spcBef>
                  <a:spcPct val="0"/>
                </a:spcBef>
              </a:pPr>
              <a:t>2013</a:t>
            </a:fld>
            <a:endParaRPr lang="en-US" sz="1000" dirty="0">
              <a:solidFill>
                <a:schemeClr val="tx1"/>
              </a:solidFill>
              <a:sym typeface="+mn-lt"/>
            </a:endParaRPr>
          </a:p>
        </p:txBody>
      </p:sp>
      <p:sp>
        <p:nvSpPr>
          <p:cNvPr id="82" name="Text Placeholder 14"/>
          <p:cNvSpPr>
            <a:spLocks noGrp="1"/>
          </p:cNvSpPr>
          <p:nvPr>
            <p:custDataLst>
              <p:tags r:id="rId25"/>
            </p:custDataLst>
          </p:nvPr>
        </p:nvSpPr>
        <p:spPr bwMode="auto">
          <a:xfrm>
            <a:off x="38354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1CC43D4-231C-4AA0-A9DE-7012355D4557}" type="datetime'''''''''''''''''''''2''''''01''''''''''''''''''''''4'''''">
              <a:rPr lang="en-US" sz="1000">
                <a:solidFill>
                  <a:schemeClr val="tx1"/>
                </a:solidFill>
                <a:sym typeface="+mn-lt"/>
              </a:rPr>
              <a:pPr marL="0" indent="0" algn="ctr">
                <a:lnSpc>
                  <a:spcPct val="100000"/>
                </a:lnSpc>
                <a:spcBef>
                  <a:spcPct val="0"/>
                </a:spcBef>
              </a:pPr>
              <a:t>2014</a:t>
            </a:fld>
            <a:endParaRPr lang="en-US" sz="1000" dirty="0">
              <a:solidFill>
                <a:schemeClr val="tx1"/>
              </a:solidFill>
              <a:sym typeface="+mn-lt"/>
            </a:endParaRPr>
          </a:p>
        </p:txBody>
      </p:sp>
      <p:sp>
        <p:nvSpPr>
          <p:cNvPr id="83" name="Text Placeholder 15"/>
          <p:cNvSpPr>
            <a:spLocks noGrp="1"/>
          </p:cNvSpPr>
          <p:nvPr>
            <p:custDataLst>
              <p:tags r:id="rId26"/>
            </p:custDataLst>
          </p:nvPr>
        </p:nvSpPr>
        <p:spPr bwMode="auto">
          <a:xfrm>
            <a:off x="42545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3B6D964-E4C0-4324-9D0E-9512FE02D7D9}" type="datetime'''''''2''''''''''''''''''''''0''''1''''''''''''''''5'''''">
              <a:rPr lang="en-US" sz="1000">
                <a:solidFill>
                  <a:schemeClr val="tx1"/>
                </a:solidFill>
                <a:sym typeface="+mn-lt"/>
              </a:rPr>
              <a:pPr marL="0" indent="0" algn="ctr">
                <a:lnSpc>
                  <a:spcPct val="100000"/>
                </a:lnSpc>
                <a:spcBef>
                  <a:spcPct val="0"/>
                </a:spcBef>
              </a:pPr>
              <a:t>2015</a:t>
            </a:fld>
            <a:endParaRPr lang="en-US" sz="1000" dirty="0">
              <a:solidFill>
                <a:schemeClr val="tx1"/>
              </a:solidFill>
              <a:sym typeface="+mn-lt"/>
            </a:endParaRPr>
          </a:p>
        </p:txBody>
      </p:sp>
      <p:sp>
        <p:nvSpPr>
          <p:cNvPr id="210" name="Text Placeholder 120"/>
          <p:cNvSpPr>
            <a:spLocks noGrp="1"/>
          </p:cNvSpPr>
          <p:nvPr>
            <p:custDataLst>
              <p:tags r:id="rId27"/>
            </p:custDataLst>
          </p:nvPr>
        </p:nvSpPr>
        <p:spPr bwMode="auto">
          <a:xfrm>
            <a:off x="9017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63B8BFD-BE20-4BED-8A90-36545C9A2552}" type="datetime'''2''''''''''''''''''''''''''''0''''''0''''''''''''7'''''''''">
              <a:rPr lang="en-US" sz="1000">
                <a:solidFill>
                  <a:schemeClr val="tx1"/>
                </a:solidFill>
                <a:latin typeface="Arial"/>
                <a:ea typeface="ＭＳ Ｐゴシック"/>
                <a:sym typeface="Arial"/>
              </a:rPr>
              <a:pPr marL="0" indent="0" algn="ctr">
                <a:lnSpc>
                  <a:spcPct val="100000"/>
                </a:lnSpc>
                <a:spcBef>
                  <a:spcPct val="0"/>
                </a:spcBef>
              </a:pPr>
              <a:t>2007</a:t>
            </a:fld>
            <a:endParaRPr lang="en-US" sz="1000" dirty="0">
              <a:solidFill>
                <a:schemeClr val="tx1"/>
              </a:solidFill>
              <a:latin typeface="Arial"/>
              <a:ea typeface="ＭＳ Ｐゴシック"/>
              <a:sym typeface="Arial"/>
            </a:endParaRPr>
          </a:p>
        </p:txBody>
      </p:sp>
      <p:cxnSp>
        <p:nvCxnSpPr>
          <p:cNvPr id="35" name="Straight Connector 34"/>
          <p:cNvCxnSpPr/>
          <p:nvPr>
            <p:custDataLst>
              <p:tags r:id="rId28"/>
            </p:custDataLst>
          </p:nvPr>
        </p:nvCxnSpPr>
        <p:spPr bwMode="gray">
          <a:xfrm>
            <a:off x="2074863" y="593883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29"/>
            </p:custDataLst>
          </p:nvPr>
        </p:nvCxnSpPr>
        <p:spPr bwMode="gray">
          <a:xfrm>
            <a:off x="1266825" y="5938838"/>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5" name="Text Placeholder 13"/>
          <p:cNvSpPr>
            <a:spLocks noGrp="1"/>
          </p:cNvSpPr>
          <p:nvPr>
            <p:custDataLst>
              <p:tags r:id="rId30"/>
            </p:custDataLst>
          </p:nvPr>
        </p:nvSpPr>
        <p:spPr bwMode="auto">
          <a:xfrm>
            <a:off x="2344738" y="5868988"/>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latin typeface="Arial"/>
                <a:ea typeface="ＭＳ Ｐゴシック"/>
                <a:sym typeface="Arial"/>
              </a:rPr>
              <a:t>FRB 100 largest banks</a:t>
            </a:r>
            <a:endParaRPr lang="en-US" sz="1000" dirty="0">
              <a:solidFill>
                <a:schemeClr val="tx1"/>
              </a:solidFill>
              <a:latin typeface="Arial"/>
              <a:ea typeface="ＭＳ Ｐゴシック"/>
              <a:sym typeface="Arial"/>
            </a:endParaRPr>
          </a:p>
        </p:txBody>
      </p:sp>
      <p:sp>
        <p:nvSpPr>
          <p:cNvPr id="86" name="Text Placeholder 14"/>
          <p:cNvSpPr>
            <a:spLocks noGrp="1"/>
          </p:cNvSpPr>
          <p:nvPr>
            <p:custDataLst>
              <p:tags r:id="rId31"/>
            </p:custDataLst>
          </p:nvPr>
        </p:nvSpPr>
        <p:spPr bwMode="auto">
          <a:xfrm>
            <a:off x="1536700" y="5868988"/>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olidFill>
                  <a:schemeClr val="tx1"/>
                </a:solidFill>
                <a:sym typeface="+mn-lt"/>
              </a:rPr>
              <a:pPr marL="0" indent="0">
                <a:lnSpc>
                  <a:spcPct val="100000"/>
                </a:lnSpc>
                <a:spcBef>
                  <a:spcPct val="0"/>
                </a:spcBef>
              </a:pPr>
              <a:t>SHUSA</a:t>
            </a:fld>
            <a:endParaRPr lang="en-US" sz="1000" dirty="0">
              <a:solidFill>
                <a:schemeClr val="tx1"/>
              </a:solidFill>
              <a:sym typeface="+mn-lt"/>
            </a:endParaRPr>
          </a:p>
        </p:txBody>
      </p:sp>
      <p:graphicFrame>
        <p:nvGraphicFramePr>
          <p:cNvPr id="76" name="Content Placeholder 12"/>
          <p:cNvGraphicFramePr>
            <a:graphicFrameLocks/>
          </p:cNvGraphicFramePr>
          <p:nvPr>
            <p:extLst>
              <p:ext uri="{D42A27DB-BD31-4B8C-83A1-F6EECF244321}">
                <p14:modId xmlns:p14="http://schemas.microsoft.com/office/powerpoint/2010/main" val="184161702"/>
              </p:ext>
            </p:extLst>
          </p:nvPr>
        </p:nvGraphicFramePr>
        <p:xfrm>
          <a:off x="5260975" y="1710964"/>
          <a:ext cx="3962401" cy="1836544"/>
        </p:xfrm>
        <a:graphic>
          <a:graphicData uri="http://schemas.openxmlformats.org/drawingml/2006/table">
            <a:tbl>
              <a:tblPr firstRow="1" bandRow="1">
                <a:tableStyleId>{839DD9DD-9E6C-4910-8AC0-68ADFF6A6AFC}</a:tableStyleId>
              </a:tblPr>
              <a:tblGrid>
                <a:gridCol w="1080784"/>
                <a:gridCol w="1067775"/>
                <a:gridCol w="1093792"/>
                <a:gridCol w="720050"/>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5158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2.91%</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17909">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2.67%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2.58</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197" name="Rectangle 6"/>
          <p:cNvSpPr>
            <a:spLocks noChangeArrowheads="1"/>
          </p:cNvSpPr>
          <p:nvPr/>
        </p:nvSpPr>
        <p:spPr bwMode="gray">
          <a:xfrm>
            <a:off x="5260975" y="3674914"/>
            <a:ext cx="402749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2605362365"/>
              </p:ext>
            </p:extLst>
          </p:nvPr>
        </p:nvGraphicFramePr>
        <p:xfrm>
          <a:off x="5260974" y="4063048"/>
          <a:ext cx="3962401" cy="892052"/>
        </p:xfrm>
        <a:graphic>
          <a:graphicData uri="http://schemas.openxmlformats.org/drawingml/2006/table">
            <a:tbl>
              <a:tblPr firstRow="1" bandRow="1">
                <a:tableStyleId>{839DD9DD-9E6C-4910-8AC0-68ADFF6A6AFC}</a:tableStyleId>
              </a:tblPr>
              <a:tblGrid>
                <a:gridCol w="1080784"/>
                <a:gridCol w="1067775"/>
                <a:gridCol w="1093792"/>
                <a:gridCol w="720050"/>
              </a:tblGrid>
              <a:tr h="196656">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4790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$986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$1,175</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1.19</a:t>
                      </a: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790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$986</a:t>
                      </a:r>
                      <a:r>
                        <a:rPr lang="en-US" sz="1000" b="0" i="0" u="none" strike="noStrike" kern="1200" baseline="0" dirty="0" smtClean="0">
                          <a:solidFill>
                            <a:srgbClr val="000000"/>
                          </a:solidFill>
                          <a:effectLst/>
                          <a:latin typeface="+mn-lt"/>
                          <a:ea typeface="+mn-ea"/>
                          <a:cs typeface="+mn-cs"/>
                        </a:rPr>
                        <a:t> MM</a:t>
                      </a:r>
                      <a:endParaRPr lang="en-US" sz="1000" b="0" i="0" u="none" strike="noStrike" kern="1200" dirty="0" smtClean="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$1,139 MM</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1.16</a:t>
                      </a: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grpSp>
        <p:nvGrpSpPr>
          <p:cNvPr id="11" name="Group 10"/>
          <p:cNvGrpSpPr/>
          <p:nvPr/>
        </p:nvGrpSpPr>
        <p:grpSpPr>
          <a:xfrm>
            <a:off x="1460500" y="2209800"/>
            <a:ext cx="3095889" cy="3241675"/>
            <a:chOff x="1460500" y="2187575"/>
            <a:chExt cx="3095889" cy="3441610"/>
          </a:xfrm>
        </p:grpSpPr>
        <p:sp>
          <p:nvSpPr>
            <p:cNvPr id="14" name="Rectangle 13"/>
            <p:cNvSpPr/>
            <p:nvPr/>
          </p:nvSpPr>
          <p:spPr bwMode="auto">
            <a:xfrm>
              <a:off x="1460500" y="2187575"/>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03525" y="2187575"/>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 name="TextBox 8"/>
            <p:cNvSpPr txBox="1"/>
            <p:nvPr/>
          </p:nvSpPr>
          <p:spPr>
            <a:xfrm>
              <a:off x="1460500" y="2197100"/>
              <a:ext cx="847725" cy="588167"/>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273425" y="2187575"/>
              <a:ext cx="847725" cy="424787"/>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72" name="Rectangle 71"/>
            <p:cNvSpPr/>
            <p:nvPr/>
          </p:nvSpPr>
          <p:spPr bwMode="auto">
            <a:xfrm>
              <a:off x="1460500" y="2192338"/>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grpSp>
      <p:sp>
        <p:nvSpPr>
          <p:cNvPr id="99" name="Footnote"/>
          <p:cNvSpPr/>
          <p:nvPr/>
        </p:nvSpPr>
        <p:spPr bwMode="auto">
          <a:xfrm>
            <a:off x="387350" y="6253320"/>
            <a:ext cx="68382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800" dirty="0" smtClean="0">
                <a:solidFill>
                  <a:schemeClr val="bg1"/>
                </a:solidFill>
                <a:latin typeface="Arial"/>
                <a:sym typeface="Arial"/>
              </a:rPr>
              <a:t>Source: SNL Financial Regulated Depositories Bank Regulatory Financials database; Fe</a:t>
            </a:r>
            <a:r>
              <a:rPr lang="en-US" sz="800" dirty="0" smtClean="0">
                <a:solidFill>
                  <a:schemeClr val="bg1"/>
                </a:solidFill>
              </a:rPr>
              <a:t>deral </a:t>
            </a:r>
            <a:r>
              <a:rPr lang="en-US" sz="800" dirty="0">
                <a:solidFill>
                  <a:schemeClr val="bg1"/>
                </a:solidFill>
              </a:rPr>
              <a:t>Reserve Board historical data: charge-off and delinquency rates on loans and leases at 100 largest commercial </a:t>
            </a:r>
            <a:r>
              <a:rPr lang="en-US" sz="800" dirty="0" smtClean="0">
                <a:solidFill>
                  <a:schemeClr val="bg1"/>
                </a:solidFill>
              </a:rPr>
              <a:t>banks, “Personal Lending Balance and Delq.xlsx” excluding </a:t>
            </a:r>
            <a:r>
              <a:rPr lang="en-US" sz="800" dirty="0" err="1" smtClean="0">
                <a:solidFill>
                  <a:schemeClr val="bg1"/>
                </a:solidFill>
              </a:rPr>
              <a:t>NewComLink</a:t>
            </a:r>
            <a:r>
              <a:rPr lang="en-US" sz="800" dirty="0" smtClean="0">
                <a:solidFill>
                  <a:schemeClr val="bg1"/>
                </a:solidFill>
              </a:rPr>
              <a:t>;</a:t>
            </a:r>
            <a:r>
              <a:rPr lang="en-US" sz="800" dirty="0" smtClean="0">
                <a:solidFill>
                  <a:schemeClr val="bg1"/>
                </a:solidFill>
                <a:latin typeface="Arial"/>
                <a:sym typeface="Arial"/>
              </a:rPr>
              <a:t> Oliver Wyman analysis </a:t>
            </a:r>
            <a:endParaRPr lang="en-US" sz="800" dirty="0">
              <a:solidFill>
                <a:schemeClr val="bg1"/>
              </a:solidFill>
              <a:latin typeface="Wingdings"/>
              <a:sym typeface="Arial"/>
            </a:endParaRPr>
          </a:p>
        </p:txBody>
      </p:sp>
      <p:sp>
        <p:nvSpPr>
          <p:cNvPr id="60" name="Freeform 59"/>
          <p:cNvSpPr/>
          <p:nvPr/>
        </p:nvSpPr>
        <p:spPr bwMode="auto">
          <a:xfrm rot="5400000">
            <a:off x="8636000" y="4922369"/>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61" name="Table 60"/>
          <p:cNvGraphicFramePr>
            <a:graphicFrameLocks noGrp="1"/>
          </p:cNvGraphicFramePr>
          <p:nvPr>
            <p:extLst>
              <p:ext uri="{D42A27DB-BD31-4B8C-83A1-F6EECF244321}">
                <p14:modId xmlns:p14="http://schemas.microsoft.com/office/powerpoint/2010/main" val="419943631"/>
              </p:ext>
            </p:extLst>
          </p:nvPr>
        </p:nvGraphicFramePr>
        <p:xfrm>
          <a:off x="7155543" y="5186019"/>
          <a:ext cx="2067832" cy="235177"/>
        </p:xfrm>
        <a:graphic>
          <a:graphicData uri="http://schemas.openxmlformats.org/drawingml/2006/table">
            <a:tbl>
              <a:tblPr firstRow="1" bandRow="1">
                <a:tableStyleId>{839DD9DD-9E6C-4910-8AC0-68ADFF6A6AFC}</a:tableStyleId>
              </a:tblPr>
              <a:tblGrid>
                <a:gridCol w="1340018"/>
                <a:gridCol w="727814"/>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SCUSA Unsecured</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~1.5X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2" name="TextBox 61"/>
          <p:cNvSpPr txBox="1"/>
          <p:nvPr/>
        </p:nvSpPr>
        <p:spPr>
          <a:xfrm>
            <a:off x="5863736" y="5136250"/>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sp>
        <p:nvSpPr>
          <p:cNvPr id="65" name="Rectangular Callout 64"/>
          <p:cNvSpPr/>
          <p:nvPr/>
        </p:nvSpPr>
        <p:spPr bwMode="auto">
          <a:xfrm>
            <a:off x="5260974" y="5575300"/>
            <a:ext cx="3962401" cy="635000"/>
          </a:xfrm>
          <a:prstGeom prst="wedgeRectCallout">
            <a:avLst>
              <a:gd name="adj1" fmla="val 35361"/>
              <a:gd name="adj2" fmla="val -81589"/>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a:t>
            </a:r>
            <a:r>
              <a:rPr lang="en-US" sz="900" dirty="0" smtClean="0"/>
              <a:t>used stress scalar of ~1.5X </a:t>
            </a:r>
            <a:r>
              <a:rPr lang="en-US" sz="900" dirty="0"/>
              <a:t>as it </a:t>
            </a:r>
            <a:r>
              <a:rPr lang="en-US" sz="900" dirty="0" smtClean="0"/>
              <a:t>is more </a:t>
            </a:r>
            <a:r>
              <a:rPr lang="en-US" sz="900" dirty="0"/>
              <a:t>conservative than </a:t>
            </a:r>
            <a:r>
              <a:rPr lang="en-US" sz="900" dirty="0" smtClean="0"/>
              <a:t>scalars </a:t>
            </a:r>
            <a:r>
              <a:rPr lang="en-US" sz="900" dirty="0"/>
              <a:t>derived from </a:t>
            </a:r>
            <a:r>
              <a:rPr lang="en-US" sz="900" dirty="0" smtClean="0"/>
              <a:t>the CCAR stressed losses, reflecting </a:t>
            </a:r>
            <a:r>
              <a:rPr lang="en-US" sz="900" dirty="0"/>
              <a:t>the fact that historical realized relativities were different </a:t>
            </a:r>
            <a:r>
              <a:rPr lang="en-US" sz="900" dirty="0" smtClean="0"/>
              <a:t>for </a:t>
            </a:r>
            <a:r>
              <a:rPr lang="en-US" sz="900" dirty="0"/>
              <a:t>Other Consumer (which is likely not fully representative of SCUSA’s Unsecured portfolio</a:t>
            </a:r>
            <a:r>
              <a:rPr lang="en-US" sz="900" dirty="0" smtClean="0"/>
              <a:t>)</a:t>
            </a:r>
            <a:endParaRPr lang="en-US" sz="900" dirty="0"/>
          </a:p>
        </p:txBody>
      </p:sp>
      <p:grpSp>
        <p:nvGrpSpPr>
          <p:cNvPr id="63" name="Group 62"/>
          <p:cNvGrpSpPr/>
          <p:nvPr/>
        </p:nvGrpSpPr>
        <p:grpSpPr>
          <a:xfrm>
            <a:off x="403281" y="95996"/>
            <a:ext cx="2398973" cy="189008"/>
            <a:chOff x="403281" y="164517"/>
            <a:chExt cx="2398973" cy="189008"/>
          </a:xfrm>
        </p:grpSpPr>
        <p:sp>
          <p:nvSpPr>
            <p:cNvPr id="64"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66" name="Oval 6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517010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3071740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12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altLang="zh-CN" dirty="0">
                <a:solidFill>
                  <a:schemeClr val="tx2"/>
                </a:solidFill>
              </a:rPr>
              <a:t>Calibration</a:t>
            </a:r>
            <a:r>
              <a:rPr lang="en-GB" altLang="zh-CN" dirty="0"/>
              <a:t>: </a:t>
            </a:r>
            <a:r>
              <a:rPr lang="en-GB" altLang="zh-CN" b="0" dirty="0"/>
              <a:t>NCO </a:t>
            </a:r>
            <a:r>
              <a:rPr lang="en-GB" altLang="zh-CN" b="0" dirty="0">
                <a:ea typeface="SimSun" pitchFamily="2" charset="-122"/>
              </a:rPr>
              <a:t>anchor calculation, back-testing, and mgmt. adjustment</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a:solidFill>
                  <a:schemeClr val="accent1"/>
                </a:solidFill>
                <a:ea typeface="SimSun" pitchFamily="2" charset="-122"/>
              </a:rPr>
              <a:t>SCUSA </a:t>
            </a:r>
            <a:r>
              <a:rPr lang="en-GB" altLang="zh-CN" b="0" dirty="0" smtClean="0">
                <a:solidFill>
                  <a:schemeClr val="accent1"/>
                </a:solidFill>
                <a:ea typeface="SimSun" pitchFamily="2" charset="-122"/>
              </a:rPr>
              <a:t>Unsecured</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GB" b="0" dirty="0">
              <a:solidFill>
                <a:schemeClr val="accent1"/>
              </a:solidFill>
            </a:endParaRPr>
          </a:p>
        </p:txBody>
      </p:sp>
      <p:sp>
        <p:nvSpPr>
          <p:cNvPr id="51"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36</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03705" y="142081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Mar 2009– Jun 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3693530656"/>
              </p:ext>
            </p:extLst>
          </p:nvPr>
        </p:nvGraphicFramePr>
        <p:xfrm>
          <a:off x="495300" y="1905000"/>
          <a:ext cx="3838643" cy="3657600"/>
        </p:xfrm>
        <a:graphic>
          <a:graphicData uri="http://schemas.openxmlformats.org/presentationml/2006/ole">
            <mc:AlternateContent xmlns:mc="http://schemas.openxmlformats.org/markup-compatibility/2006">
              <mc:Choice xmlns:v="urn:schemas-microsoft-com:vml" Requires="v">
                <p:oleObj spid="_x0000_s204129" name="Chart" r:id="rId25" imgW="3838643" imgH="3657600" progId="MSGraph.Chart.8">
                  <p:embed followColorScheme="full"/>
                </p:oleObj>
              </mc:Choice>
              <mc:Fallback>
                <p:oleObj name="Chart" r:id="rId25" imgW="3838643" imgH="3657600" progId="MSGraph.Chart.8">
                  <p:embed followColorScheme="full"/>
                  <p:pic>
                    <p:nvPicPr>
                      <p:cNvPr id="0" name=""/>
                      <p:cNvPicPr/>
                      <p:nvPr/>
                    </p:nvPicPr>
                    <p:blipFill>
                      <a:blip r:embed="rId26"/>
                      <a:stretch>
                        <a:fillRect/>
                      </a:stretch>
                    </p:blipFill>
                    <p:spPr>
                      <a:xfrm>
                        <a:off x="495300" y="1905000"/>
                        <a:ext cx="3838643" cy="3657600"/>
                      </a:xfrm>
                      <a:prstGeom prst="rect">
                        <a:avLst/>
                      </a:prstGeom>
                    </p:spPr>
                  </p:pic>
                </p:oleObj>
              </mc:Fallback>
            </mc:AlternateContent>
          </a:graphicData>
        </a:graphic>
      </p:graphicFrame>
      <p:sp>
        <p:nvSpPr>
          <p:cNvPr id="266" name="Text Placeholder 454"/>
          <p:cNvSpPr>
            <a:spLocks noGrp="1"/>
          </p:cNvSpPr>
          <p:nvPr>
            <p:custDataLst>
              <p:tags r:id="rId5"/>
            </p:custDataLst>
          </p:nvPr>
        </p:nvSpPr>
        <p:spPr bwMode="gray">
          <a:xfrm>
            <a:off x="377825" y="19526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4C78074-CCE1-46B2-88C9-5AC86FC46BA6}" type="datetime'''''''''''''''2''''''4'''''''''''">
              <a:rPr lang="en-US" sz="1000">
                <a:solidFill>
                  <a:schemeClr val="tx1"/>
                </a:solidFill>
                <a:sym typeface="+mn-lt"/>
              </a:rPr>
              <a:pPr marL="0" indent="0" algn="r">
                <a:lnSpc>
                  <a:spcPct val="100000"/>
                </a:lnSpc>
                <a:spcBef>
                  <a:spcPct val="0"/>
                </a:spcBef>
              </a:pPr>
              <a:t>24</a:t>
            </a:fld>
            <a:endParaRPr lang="en-US" sz="1000" dirty="0">
              <a:solidFill>
                <a:schemeClr val="tx1"/>
              </a:solidFill>
              <a:sym typeface="+mn-lt"/>
            </a:endParaRPr>
          </a:p>
        </p:txBody>
      </p:sp>
      <p:sp>
        <p:nvSpPr>
          <p:cNvPr id="262" name="Text Placeholder 450"/>
          <p:cNvSpPr>
            <a:spLocks noGrp="1"/>
          </p:cNvSpPr>
          <p:nvPr>
            <p:custDataLst>
              <p:tags r:id="rId6"/>
            </p:custDataLst>
          </p:nvPr>
        </p:nvSpPr>
        <p:spPr bwMode="gray">
          <a:xfrm>
            <a:off x="377825" y="30956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4639854-1CF3-44C7-9F9C-6FB650D7FCE3}" type="datetime'1''''6'''''''''''''''''''''''''''''''''''''''''''''">
              <a:rPr lang="en-US" sz="1000">
                <a:solidFill>
                  <a:schemeClr val="tx1"/>
                </a:solidFill>
                <a:sym typeface="+mn-lt"/>
              </a:rPr>
              <a:pPr marL="0" indent="0" algn="r">
                <a:lnSpc>
                  <a:spcPct val="100000"/>
                </a:lnSpc>
                <a:spcBef>
                  <a:spcPct val="0"/>
                </a:spcBef>
              </a:pPr>
              <a:t>16</a:t>
            </a:fld>
            <a:endParaRPr lang="en-US" sz="1000" dirty="0">
              <a:solidFill>
                <a:schemeClr val="tx1"/>
              </a:solidFill>
              <a:sym typeface="+mn-lt"/>
            </a:endParaRPr>
          </a:p>
        </p:txBody>
      </p:sp>
      <p:sp>
        <p:nvSpPr>
          <p:cNvPr id="265" name="Text Placeholder 453"/>
          <p:cNvSpPr>
            <a:spLocks noGrp="1"/>
          </p:cNvSpPr>
          <p:nvPr>
            <p:custDataLst>
              <p:tags r:id="rId7"/>
            </p:custDataLst>
          </p:nvPr>
        </p:nvSpPr>
        <p:spPr bwMode="gray">
          <a:xfrm>
            <a:off x="377825" y="22383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5D25661-36A5-4314-B936-D214FEC3A4E9}" type="datetime'''''''''''2''''''''''''''''''2'">
              <a:rPr lang="en-US" sz="1000">
                <a:solidFill>
                  <a:schemeClr val="tx1"/>
                </a:solidFill>
                <a:sym typeface="+mn-lt"/>
              </a:rPr>
              <a:pPr marL="0" indent="0" algn="r">
                <a:lnSpc>
                  <a:spcPct val="100000"/>
                </a:lnSpc>
                <a:spcBef>
                  <a:spcPct val="0"/>
                </a:spcBef>
              </a:pPr>
              <a:t>22</a:t>
            </a:fld>
            <a:endParaRPr lang="en-US" sz="1000" dirty="0">
              <a:solidFill>
                <a:schemeClr val="tx1"/>
              </a:solidFill>
              <a:sym typeface="+mn-lt"/>
            </a:endParaRPr>
          </a:p>
        </p:txBody>
      </p:sp>
      <p:sp>
        <p:nvSpPr>
          <p:cNvPr id="264" name="Text Placeholder 452"/>
          <p:cNvSpPr>
            <a:spLocks noGrp="1"/>
          </p:cNvSpPr>
          <p:nvPr>
            <p:custDataLst>
              <p:tags r:id="rId8"/>
            </p:custDataLst>
          </p:nvPr>
        </p:nvSpPr>
        <p:spPr bwMode="gray">
          <a:xfrm>
            <a:off x="377825" y="2524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36DD784-CD28-45EC-A8A0-48831520CA2E}"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263" name="Text Placeholder 451"/>
          <p:cNvSpPr>
            <a:spLocks noGrp="1"/>
          </p:cNvSpPr>
          <p:nvPr>
            <p:custDataLst>
              <p:tags r:id="rId9"/>
            </p:custDataLst>
          </p:nvPr>
        </p:nvSpPr>
        <p:spPr bwMode="gray">
          <a:xfrm>
            <a:off x="377825" y="28098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966F46D-BBEC-4A11-8E94-3080ACFA236C}" type="datetime'''''''''''''''1''''''''''''''''8'''''''''''">
              <a:rPr lang="en-US" sz="1000">
                <a:solidFill>
                  <a:schemeClr val="tx1"/>
                </a:solidFill>
                <a:sym typeface="+mn-lt"/>
              </a:rPr>
              <a:pPr marL="0" indent="0" algn="r">
                <a:lnSpc>
                  <a:spcPct val="100000"/>
                </a:lnSpc>
                <a:spcBef>
                  <a:spcPct val="0"/>
                </a:spcBef>
              </a:pPr>
              <a:t>18</a:t>
            </a:fld>
            <a:endParaRPr lang="en-US" sz="1000" dirty="0">
              <a:solidFill>
                <a:schemeClr val="tx1"/>
              </a:solidFill>
              <a:sym typeface="+mn-lt"/>
            </a:endParaRPr>
          </a:p>
        </p:txBody>
      </p:sp>
      <p:sp>
        <p:nvSpPr>
          <p:cNvPr id="261" name="Text Placeholder 449"/>
          <p:cNvSpPr>
            <a:spLocks noGrp="1"/>
          </p:cNvSpPr>
          <p:nvPr>
            <p:custDataLst>
              <p:tags r:id="rId10"/>
            </p:custDataLst>
          </p:nvPr>
        </p:nvSpPr>
        <p:spPr bwMode="gray">
          <a:xfrm>
            <a:off x="377825" y="33813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C1F653F-54DF-4428-B92A-C7731BA90CDE}" type="datetime'''''''''''''''''''''''''''''''''1''''''''''''''4'">
              <a:rPr lang="en-US" sz="1000">
                <a:solidFill>
                  <a:schemeClr val="tx1"/>
                </a:solidFill>
                <a:sym typeface="+mn-lt"/>
              </a:rPr>
              <a:pPr marL="0" indent="0" algn="r">
                <a:lnSpc>
                  <a:spcPct val="100000"/>
                </a:lnSpc>
                <a:spcBef>
                  <a:spcPct val="0"/>
                </a:spcBef>
              </a:pPr>
              <a:t>14</a:t>
            </a:fld>
            <a:endParaRPr lang="en-US" sz="1000" dirty="0">
              <a:solidFill>
                <a:schemeClr val="tx1"/>
              </a:solidFill>
              <a:sym typeface="+mn-lt"/>
            </a:endParaRPr>
          </a:p>
        </p:txBody>
      </p:sp>
      <p:sp>
        <p:nvSpPr>
          <p:cNvPr id="260" name="Text Placeholder 448"/>
          <p:cNvSpPr>
            <a:spLocks noGrp="1"/>
          </p:cNvSpPr>
          <p:nvPr>
            <p:custDataLst>
              <p:tags r:id="rId11"/>
            </p:custDataLst>
          </p:nvPr>
        </p:nvSpPr>
        <p:spPr bwMode="gray">
          <a:xfrm>
            <a:off x="377825" y="3667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EDA961-0A76-412D-8D7C-E9E779226C3C}"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259" name="Text Placeholder 447"/>
          <p:cNvSpPr>
            <a:spLocks noGrp="1"/>
          </p:cNvSpPr>
          <p:nvPr>
            <p:custDataLst>
              <p:tags r:id="rId12"/>
            </p:custDataLst>
          </p:nvPr>
        </p:nvSpPr>
        <p:spPr bwMode="gray">
          <a:xfrm>
            <a:off x="377825" y="39528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23A9BD6-303C-45FB-B642-797E6066D70D}"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258" name="Text Placeholder 446"/>
          <p:cNvSpPr>
            <a:spLocks noGrp="1"/>
          </p:cNvSpPr>
          <p:nvPr>
            <p:custDataLst>
              <p:tags r:id="rId13"/>
            </p:custDataLst>
          </p:nvPr>
        </p:nvSpPr>
        <p:spPr bwMode="gray">
          <a:xfrm>
            <a:off x="447675" y="4238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C367E31-4CA0-4D09-A6DF-EC8026C1FB4E}" type="datetime'''''''''''''''''''''''8'''''''''''''''''''">
              <a:rPr lang="en-US" sz="1000">
                <a:solidFill>
                  <a:schemeClr val="tx1"/>
                </a:solidFill>
                <a:sym typeface="+mn-lt"/>
              </a:rPr>
              <a:pPr marL="0" indent="0" algn="r">
                <a:lnSpc>
                  <a:spcPct val="100000"/>
                </a:lnSpc>
                <a:spcBef>
                  <a:spcPct val="0"/>
                </a:spcBef>
              </a:pPr>
              <a:t>8</a:t>
            </a:fld>
            <a:endParaRPr lang="en-US" sz="1000" dirty="0">
              <a:solidFill>
                <a:schemeClr val="tx1"/>
              </a:solidFill>
              <a:sym typeface="+mn-lt"/>
            </a:endParaRPr>
          </a:p>
        </p:txBody>
      </p:sp>
      <p:sp>
        <p:nvSpPr>
          <p:cNvPr id="257" name="Text Placeholder 445"/>
          <p:cNvSpPr>
            <a:spLocks noGrp="1"/>
          </p:cNvSpPr>
          <p:nvPr>
            <p:custDataLst>
              <p:tags r:id="rId14"/>
            </p:custDataLst>
          </p:nvPr>
        </p:nvSpPr>
        <p:spPr bwMode="gray">
          <a:xfrm>
            <a:off x="447675" y="45243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E67F2B4-BB88-4722-BFAB-1356FA8038A2}" type="datetime'''''''''''6'''''''''''''''''''''''''''''">
              <a:rPr lang="en-US" sz="1000">
                <a:solidFill>
                  <a:schemeClr val="tx1"/>
                </a:solidFill>
                <a:sym typeface="+mn-lt"/>
              </a:rPr>
              <a:pPr marL="0" indent="0" algn="r">
                <a:lnSpc>
                  <a:spcPct val="100000"/>
                </a:lnSpc>
                <a:spcBef>
                  <a:spcPct val="0"/>
                </a:spcBef>
              </a:pPr>
              <a:t>6</a:t>
            </a:fld>
            <a:endParaRPr lang="en-US" sz="1000" dirty="0">
              <a:solidFill>
                <a:schemeClr val="tx1"/>
              </a:solidFill>
              <a:sym typeface="+mn-lt"/>
            </a:endParaRPr>
          </a:p>
        </p:txBody>
      </p:sp>
      <p:sp>
        <p:nvSpPr>
          <p:cNvPr id="256" name="Text Placeholder 444"/>
          <p:cNvSpPr>
            <a:spLocks noGrp="1"/>
          </p:cNvSpPr>
          <p:nvPr>
            <p:custDataLst>
              <p:tags r:id="rId15"/>
            </p:custDataLst>
          </p:nvPr>
        </p:nvSpPr>
        <p:spPr bwMode="gray">
          <a:xfrm>
            <a:off x="447675" y="48101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4442355-2C07-48F7-9369-E24D07DEB11C}" type="datetime'''''''''''4'''''''''''''''''''''">
              <a:rPr lang="en-US" sz="1000">
                <a:solidFill>
                  <a:schemeClr val="tx1"/>
                </a:solidFill>
                <a:sym typeface="+mn-lt"/>
              </a:rPr>
              <a:pPr marL="0" indent="0" algn="r">
                <a:lnSpc>
                  <a:spcPct val="100000"/>
                </a:lnSpc>
                <a:spcBef>
                  <a:spcPct val="0"/>
                </a:spcBef>
              </a:pPr>
              <a:t>4</a:t>
            </a:fld>
            <a:endParaRPr lang="en-US" sz="1000" dirty="0">
              <a:solidFill>
                <a:schemeClr val="tx1"/>
              </a:solidFill>
              <a:sym typeface="+mn-lt"/>
            </a:endParaRPr>
          </a:p>
        </p:txBody>
      </p:sp>
      <p:sp>
        <p:nvSpPr>
          <p:cNvPr id="255" name="Text Placeholder 443"/>
          <p:cNvSpPr>
            <a:spLocks noGrp="1"/>
          </p:cNvSpPr>
          <p:nvPr>
            <p:custDataLst>
              <p:tags r:id="rId16"/>
            </p:custDataLst>
          </p:nvPr>
        </p:nvSpPr>
        <p:spPr bwMode="gray">
          <a:xfrm>
            <a:off x="447675" y="50958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26B9071-87FC-43E7-B899-8F2A6DF33FBD}" type="datetime'''''''2'''''">
              <a:rPr lang="en-US" sz="1000">
                <a:solidFill>
                  <a:schemeClr val="tx1"/>
                </a:solidFill>
                <a:sym typeface="+mn-lt"/>
              </a:rPr>
              <a:pPr marL="0" indent="0" algn="r">
                <a:lnSpc>
                  <a:spcPct val="100000"/>
                </a:lnSpc>
                <a:spcBef>
                  <a:spcPct val="0"/>
                </a:spcBef>
              </a:pPr>
              <a:t>2</a:t>
            </a:fld>
            <a:endParaRPr lang="en-US" sz="1000" dirty="0">
              <a:solidFill>
                <a:schemeClr val="tx1"/>
              </a:solidFill>
              <a:sym typeface="+mn-lt"/>
            </a:endParaRPr>
          </a:p>
        </p:txBody>
      </p:sp>
      <p:sp>
        <p:nvSpPr>
          <p:cNvPr id="178" name="Text Placeholder 88"/>
          <p:cNvSpPr>
            <a:spLocks noGrp="1"/>
          </p:cNvSpPr>
          <p:nvPr>
            <p:custDataLst>
              <p:tags r:id="rId17"/>
            </p:custDataLst>
          </p:nvPr>
        </p:nvSpPr>
        <p:spPr bwMode="gray">
          <a:xfrm>
            <a:off x="447675" y="5381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07B5404-A710-48FE-AB93-C2A9CD2194CF}"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43" name="Text Placeholder 121"/>
          <p:cNvSpPr>
            <a:spLocks noGrp="1"/>
          </p:cNvSpPr>
          <p:nvPr>
            <p:custDataLst>
              <p:tags r:id="rId18"/>
            </p:custDataLst>
          </p:nvPr>
        </p:nvSpPr>
        <p:spPr bwMode="auto">
          <a:xfrm>
            <a:off x="4730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2E9D253-B34C-4F6E-83CC-173A1960A046}" type="datetime'''''''''''''''''''''''''''''''''''2''''''0''1''''''3'">
              <a:rPr lang="en-US" sz="1000">
                <a:solidFill>
                  <a:schemeClr val="tx1"/>
                </a:solidFill>
                <a:sym typeface="+mn-lt"/>
              </a:rPr>
              <a:pPr marL="0" indent="0" algn="ctr">
                <a:lnSpc>
                  <a:spcPct val="100000"/>
                </a:lnSpc>
                <a:spcBef>
                  <a:spcPct val="0"/>
                </a:spcBef>
              </a:pPr>
              <a:t>2013</a:t>
            </a:fld>
            <a:endParaRPr lang="en-US" sz="1000" dirty="0">
              <a:solidFill>
                <a:schemeClr val="tx1"/>
              </a:solidFill>
              <a:sym typeface="+mn-lt"/>
            </a:endParaRPr>
          </a:p>
        </p:txBody>
      </p:sp>
      <p:sp>
        <p:nvSpPr>
          <p:cNvPr id="44" name="Text Placeholder 122"/>
          <p:cNvSpPr>
            <a:spLocks noGrp="1"/>
          </p:cNvSpPr>
          <p:nvPr>
            <p:custDataLst>
              <p:tags r:id="rId19"/>
            </p:custDataLst>
          </p:nvPr>
        </p:nvSpPr>
        <p:spPr bwMode="auto">
          <a:xfrm>
            <a:off x="19685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11CF358-9AEF-4233-9A56-A35095757A33}" type="datetime'2''''''''''''''''''0''''''''''''''1''''''''''4'''''">
              <a:rPr lang="en-US" sz="1000">
                <a:solidFill>
                  <a:schemeClr val="tx1"/>
                </a:solidFill>
                <a:sym typeface="+mn-lt"/>
              </a:rPr>
              <a:pPr marL="0" indent="0" algn="ctr">
                <a:lnSpc>
                  <a:spcPct val="100000"/>
                </a:lnSpc>
                <a:spcBef>
                  <a:spcPct val="0"/>
                </a:spcBef>
              </a:pPr>
              <a:t>2014</a:t>
            </a:fld>
            <a:endParaRPr lang="en-US" sz="1000" dirty="0">
              <a:solidFill>
                <a:schemeClr val="tx1"/>
              </a:solidFill>
              <a:sym typeface="+mn-lt"/>
            </a:endParaRPr>
          </a:p>
        </p:txBody>
      </p:sp>
      <p:sp>
        <p:nvSpPr>
          <p:cNvPr id="45" name="Text Placeholder 123"/>
          <p:cNvSpPr>
            <a:spLocks noGrp="1"/>
          </p:cNvSpPr>
          <p:nvPr>
            <p:custDataLst>
              <p:tags r:id="rId20"/>
            </p:custDataLst>
          </p:nvPr>
        </p:nvSpPr>
        <p:spPr bwMode="auto">
          <a:xfrm>
            <a:off x="34639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EB0AC75-8A2A-4933-BAB9-78A548A33448}" type="datetime'''''''2''''0''''''''''''''''''''''''''''''''''1''5'">
              <a:rPr lang="en-US" sz="1000">
                <a:solidFill>
                  <a:schemeClr val="tx1"/>
                </a:solidFill>
                <a:sym typeface="+mn-lt"/>
              </a:rPr>
              <a:pPr marL="0" indent="0" algn="ctr">
                <a:lnSpc>
                  <a:spcPct val="100000"/>
                </a:lnSpc>
                <a:spcBef>
                  <a:spcPct val="0"/>
                </a:spcBef>
              </a:pPr>
              <a:t>2015</a:t>
            </a:fld>
            <a:endParaRPr lang="en-US" sz="1000" dirty="0">
              <a:solidFill>
                <a:schemeClr val="tx1"/>
              </a:solidFill>
              <a:sym typeface="+mn-lt"/>
            </a:endParaRPr>
          </a:p>
        </p:txBody>
      </p:sp>
      <p:sp>
        <p:nvSpPr>
          <p:cNvPr id="53" name="Footnote"/>
          <p:cNvSpPr/>
          <p:nvPr/>
        </p:nvSpPr>
        <p:spPr bwMode="auto">
          <a:xfrm>
            <a:off x="411723" y="6263593"/>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a:t>
            </a:r>
            <a:r>
              <a:rPr lang="en-US" sz="800" dirty="0" smtClean="0">
                <a:solidFill>
                  <a:schemeClr val="bg1"/>
                </a:solidFill>
              </a:rPr>
              <a:t> </a:t>
            </a:r>
            <a:r>
              <a:rPr lang="en-US" sz="800" dirty="0">
                <a:solidFill>
                  <a:schemeClr val="bg1"/>
                </a:solidFill>
              </a:rPr>
              <a:t>“Personal Lending Balance and </a:t>
            </a:r>
            <a:r>
              <a:rPr lang="en-US" sz="800" dirty="0" smtClean="0">
                <a:solidFill>
                  <a:schemeClr val="bg1"/>
                </a:solidFill>
              </a:rPr>
              <a:t>Delq.xlsx” excluding </a:t>
            </a:r>
            <a:r>
              <a:rPr lang="en-US" sz="800" dirty="0" err="1" smtClean="0">
                <a:solidFill>
                  <a:schemeClr val="bg1"/>
                </a:solidFill>
              </a:rPr>
              <a:t>NewComLink</a:t>
            </a:r>
            <a:endParaRPr lang="en-US" sz="800" dirty="0">
              <a:solidFill>
                <a:schemeClr val="bg1"/>
              </a:solidFill>
              <a:latin typeface="Wingdings"/>
              <a:sym typeface="Arial"/>
            </a:endParaRPr>
          </a:p>
        </p:txBody>
      </p:sp>
      <p:graphicFrame>
        <p:nvGraphicFramePr>
          <p:cNvPr id="54" name="Content Placeholder 12"/>
          <p:cNvGraphicFramePr>
            <a:graphicFrameLocks/>
          </p:cNvGraphicFramePr>
          <p:nvPr>
            <p:extLst>
              <p:ext uri="{D42A27DB-BD31-4B8C-83A1-F6EECF244321}">
                <p14:modId xmlns:p14="http://schemas.microsoft.com/office/powerpoint/2010/main" val="1218823667"/>
              </p:ext>
            </p:extLst>
          </p:nvPr>
        </p:nvGraphicFramePr>
        <p:xfrm>
          <a:off x="5250538" y="1752600"/>
          <a:ext cx="3972836" cy="2560320"/>
        </p:xfrm>
        <a:graphic>
          <a:graphicData uri="http://schemas.openxmlformats.org/drawingml/2006/table">
            <a:tbl>
              <a:tblPr firstRow="1" bandRow="1">
                <a:tableStyleId>{839DD9DD-9E6C-4910-8AC0-68ADFF6A6AFC}</a:tableStyleId>
              </a:tblPr>
              <a:tblGrid>
                <a:gridCol w="1580596"/>
                <a:gridCol w="1196120"/>
                <a:gridCol w="1196120"/>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$1,175 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smtClean="0">
                          <a:solidFill>
                            <a:schemeClr val="tx1"/>
                          </a:solidFill>
                          <a:latin typeface="+mn-lt"/>
                          <a:ea typeface="+mn-ea"/>
                          <a:cs typeface="+mn-cs"/>
                        </a:rPr>
                        <a:t>$1,249 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$522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$555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~1.5x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chemeClr val="accent1"/>
                          </a:solidFill>
                          <a:effectLst/>
                          <a:latin typeface="Arial"/>
                        </a:rPr>
                        <a:t>~0.95x</a:t>
                      </a:r>
                      <a:endParaRPr lang="en-US" sz="1000" b="1" i="0" u="none" strike="noStrike" dirty="0">
                        <a:solidFill>
                          <a:schemeClr val="accent1"/>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rtl="0" fontAlgn="ct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$368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$391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$2,225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16.52%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17.57%</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50538" y="142081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sp>
        <p:nvSpPr>
          <p:cNvPr id="80" name="TextBox 24"/>
          <p:cNvSpPr txBox="1"/>
          <p:nvPr/>
        </p:nvSpPr>
        <p:spPr>
          <a:xfrm>
            <a:off x="4518025" y="2444750"/>
            <a:ext cx="426719"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chemeClr val="accent1"/>
                </a:solidFill>
              </a:rPr>
              <a:t>Red</a:t>
            </a:r>
            <a:endParaRPr lang="en-US" b="1" dirty="0">
              <a:solidFill>
                <a:schemeClr val="accent1"/>
              </a:solidFill>
            </a:endParaRPr>
          </a:p>
        </p:txBody>
      </p:sp>
      <p:sp>
        <p:nvSpPr>
          <p:cNvPr id="81" name="TextBox 25"/>
          <p:cNvSpPr txBox="1"/>
          <p:nvPr/>
        </p:nvSpPr>
        <p:spPr>
          <a:xfrm>
            <a:off x="4470400" y="2757488"/>
            <a:ext cx="590225"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rgbClr val="FFC000"/>
                </a:solidFill>
              </a:rPr>
              <a:t>Amber</a:t>
            </a:r>
            <a:endParaRPr lang="en-US" b="1" dirty="0">
              <a:solidFill>
                <a:srgbClr val="FFC000"/>
              </a:solidFill>
            </a:endParaRPr>
          </a:p>
        </p:txBody>
      </p:sp>
      <p:cxnSp>
        <p:nvCxnSpPr>
          <p:cNvPr id="82" name="Straight Connector 81"/>
          <p:cNvCxnSpPr/>
          <p:nvPr/>
        </p:nvCxnSpPr>
        <p:spPr bwMode="auto">
          <a:xfrm flipH="1">
            <a:off x="631825" y="2595563"/>
            <a:ext cx="3865039"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84" name="Straight Connector 83"/>
          <p:cNvCxnSpPr/>
          <p:nvPr/>
        </p:nvCxnSpPr>
        <p:spPr bwMode="auto">
          <a:xfrm flipV="1">
            <a:off x="636588" y="2860675"/>
            <a:ext cx="3860689"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48" name="Table 47"/>
          <p:cNvGraphicFramePr>
            <a:graphicFrameLocks noGrp="1"/>
          </p:cNvGraphicFramePr>
          <p:nvPr>
            <p:extLst>
              <p:ext uri="{D42A27DB-BD31-4B8C-83A1-F6EECF244321}">
                <p14:modId xmlns:p14="http://schemas.microsoft.com/office/powerpoint/2010/main" val="1850796794"/>
              </p:ext>
            </p:extLst>
          </p:nvPr>
        </p:nvGraphicFramePr>
        <p:xfrm>
          <a:off x="5249433" y="4372297"/>
          <a:ext cx="3972836" cy="792480"/>
        </p:xfrm>
        <a:graphic>
          <a:graphicData uri="http://schemas.openxmlformats.org/drawingml/2006/table">
            <a:tbl>
              <a:tblPr firstRow="1" bandRow="1">
                <a:tableStyleId>{839DD9DD-9E6C-4910-8AC0-68ADFF6A6AFC}</a:tableStyleId>
              </a:tblPr>
              <a:tblGrid>
                <a:gridCol w="1580596"/>
                <a:gridCol w="1196120"/>
                <a:gridCol w="1196120"/>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mn-lt"/>
                          <a:ea typeface="+mn-ea"/>
                          <a:cs typeface="+mn-cs"/>
                        </a:rPr>
                        <a:t>18%</a:t>
                      </a:r>
                      <a:endParaRPr lang="en-US" sz="1000" b="1"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mn-lt"/>
                          <a:ea typeface="+mn-ea"/>
                          <a:cs typeface="+mn-cs"/>
                        </a:rPr>
                        <a:t>20%</a:t>
                      </a:r>
                      <a:endParaRPr lang="en-US" sz="1000" b="1"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6" name="Group 45"/>
          <p:cNvGrpSpPr/>
          <p:nvPr/>
        </p:nvGrpSpPr>
        <p:grpSpPr>
          <a:xfrm>
            <a:off x="403281" y="95996"/>
            <a:ext cx="2398973" cy="189008"/>
            <a:chOff x="403281" y="164517"/>
            <a:chExt cx="2398973" cy="189008"/>
          </a:xfrm>
        </p:grpSpPr>
        <p:sp>
          <p:nvSpPr>
            <p:cNvPr id="47"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49" name="Oval 48"/>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2" name="Rectangular Callout 51"/>
          <p:cNvSpPr/>
          <p:nvPr/>
        </p:nvSpPr>
        <p:spPr bwMode="auto">
          <a:xfrm>
            <a:off x="5250538" y="5259767"/>
            <a:ext cx="4013778" cy="922489"/>
          </a:xfrm>
          <a:prstGeom prst="wedgeRectCallout">
            <a:avLst>
              <a:gd name="adj1" fmla="val 20229"/>
              <a:gd name="adj2" fmla="val -78406"/>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smtClean="0"/>
              <a:t>Both the amber trigger and red </a:t>
            </a:r>
            <a:r>
              <a:rPr lang="en-US" sz="900" dirty="0"/>
              <a:t>limit </a:t>
            </a:r>
            <a:r>
              <a:rPr lang="en-US" sz="900" dirty="0" smtClean="0"/>
              <a:t>were through expert judgement, adjusted </a:t>
            </a:r>
            <a:r>
              <a:rPr lang="en-US" sz="900" dirty="0"/>
              <a:t>upward </a:t>
            </a:r>
            <a:r>
              <a:rPr lang="en-US" sz="900" dirty="0" smtClean="0"/>
              <a:t>by ~150 bps to allow additional </a:t>
            </a:r>
            <a:r>
              <a:rPr lang="en-US" sz="900" dirty="0"/>
              <a:t>flexibility for business growth. </a:t>
            </a:r>
            <a:r>
              <a:rPr lang="en-US" sz="900" dirty="0" smtClean="0"/>
              <a:t>This </a:t>
            </a:r>
            <a:r>
              <a:rPr lang="en-US" sz="900" dirty="0"/>
              <a:t>adjustment was deemed reasonable as it was modest and if scaled to stress losses by reversing the steps above would </a:t>
            </a:r>
            <a:r>
              <a:rPr lang="en-US" sz="900" dirty="0" smtClean="0"/>
              <a:t>result </a:t>
            </a:r>
            <a:r>
              <a:rPr lang="en-US" sz="900" dirty="0"/>
              <a:t>in </a:t>
            </a:r>
            <a:r>
              <a:rPr lang="en-US" sz="900" dirty="0" smtClean="0"/>
              <a:t>approximately $100MM and $175 MM </a:t>
            </a:r>
            <a:r>
              <a:rPr lang="en-US" sz="900" dirty="0"/>
              <a:t>in incremental losses over 9 </a:t>
            </a:r>
            <a:r>
              <a:rPr lang="en-US" sz="900" dirty="0" smtClean="0"/>
              <a:t>quarters, respectively for amber and red. This was </a:t>
            </a:r>
            <a:r>
              <a:rPr lang="en-US" sz="900" dirty="0"/>
              <a:t>anticipated to be offset by future reductions of losses </a:t>
            </a:r>
            <a:r>
              <a:rPr lang="en-US" sz="900" dirty="0" smtClean="0"/>
              <a:t>due to changes in SCUSA portfolios.</a:t>
            </a:r>
            <a:endParaRPr lang="en-US" sz="900" dirty="0"/>
          </a:p>
        </p:txBody>
      </p:sp>
    </p:spTree>
    <p:extLst>
      <p:ext uri="{BB962C8B-B14F-4D97-AF65-F5344CB8AC3E}">
        <p14:creationId xmlns:p14="http://schemas.microsoft.com/office/powerpoint/2010/main" val="2847041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6769125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50" name="think-cell Slide" r:id="rId37" imgW="270" imgH="270" progId="TCLayout.ActiveDocument.1">
                  <p:embed/>
                </p:oleObj>
              </mc:Choice>
              <mc:Fallback>
                <p:oleObj name="think-cell Slide" r:id="rId37" imgW="270" imgH="270" progId="TCLayout.ActiveDocument.1">
                  <p:embed/>
                  <p:pic>
                    <p:nvPicPr>
                      <p:cNvPr id="0" name=""/>
                      <p:cNvPicPr/>
                      <p:nvPr/>
                    </p:nvPicPr>
                    <p:blipFill>
                      <a:blip r:embed="rId38"/>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residential real estate </a:t>
            </a:r>
            <a:r>
              <a:rPr lang="en-GB" b="0" dirty="0">
                <a:solidFill>
                  <a:schemeClr val="accent1"/>
                </a:solidFill>
              </a:rPr>
              <a:t>portfolios vs. </a:t>
            </a:r>
            <a:r>
              <a:rPr lang="en-GB" b="0" dirty="0" smtClean="0">
                <a:solidFill>
                  <a:schemeClr val="accent1"/>
                </a:solidFill>
              </a:rPr>
              <a:t>SBNA RRE (incl. in SBNA Retail)</a:t>
            </a:r>
            <a:r>
              <a:rPr lang="en-GB" dirty="0" smtClean="0">
                <a:solidFill>
                  <a:schemeClr val="tx2"/>
                </a:solidFill>
              </a:rPr>
              <a:t/>
            </a:r>
            <a:br>
              <a:rPr lang="en-GB" dirty="0" smtClean="0">
                <a:solidFill>
                  <a:schemeClr val="tx2"/>
                </a:solidFill>
              </a:rPr>
            </a:br>
            <a:endParaRPr lang="en-GB" b="0" dirty="0">
              <a:solidFill>
                <a:schemeClr val="accent1"/>
              </a:solidFill>
            </a:endParaRPr>
          </a:p>
        </p:txBody>
      </p:sp>
      <p:sp>
        <p:nvSpPr>
          <p:cNvPr id="80"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37</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00828" y="142464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1Q2006–1Q2015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2443163759"/>
              </p:ext>
            </p:extLst>
          </p:nvPr>
        </p:nvGraphicFramePr>
        <p:xfrm>
          <a:off x="571500" y="1905000"/>
          <a:ext cx="3810000" cy="3467010"/>
        </p:xfrm>
        <a:graphic>
          <a:graphicData uri="http://schemas.openxmlformats.org/presentationml/2006/ole">
            <mc:AlternateContent xmlns:mc="http://schemas.openxmlformats.org/markup-compatibility/2006">
              <mc:Choice xmlns:v="urn:schemas-microsoft-com:vml" Requires="v">
                <p:oleObj spid="_x0000_s205151" name="Chart" r:id="rId39" imgW="3810000" imgH="3467010" progId="MSGraph.Chart.8">
                  <p:embed followColorScheme="full"/>
                </p:oleObj>
              </mc:Choice>
              <mc:Fallback>
                <p:oleObj name="Chart" r:id="rId39" imgW="3810000" imgH="3467010" progId="MSGraph.Chart.8">
                  <p:embed followColorScheme="full"/>
                  <p:pic>
                    <p:nvPicPr>
                      <p:cNvPr id="0" name=""/>
                      <p:cNvPicPr/>
                      <p:nvPr/>
                    </p:nvPicPr>
                    <p:blipFill>
                      <a:blip r:embed="rId40"/>
                      <a:stretch>
                        <a:fillRect/>
                      </a:stretch>
                    </p:blipFill>
                    <p:spPr>
                      <a:xfrm>
                        <a:off x="571500" y="1905000"/>
                        <a:ext cx="3810000" cy="3467010"/>
                      </a:xfrm>
                      <a:prstGeom prst="rect">
                        <a:avLst/>
                      </a:prstGeom>
                    </p:spPr>
                  </p:pic>
                </p:oleObj>
              </mc:Fallback>
            </mc:AlternateContent>
          </a:graphicData>
        </a:graphic>
      </p:graphicFrame>
      <p:sp>
        <p:nvSpPr>
          <p:cNvPr id="140" name="Text Placeholder 49"/>
          <p:cNvSpPr>
            <a:spLocks noGrp="1"/>
          </p:cNvSpPr>
          <p:nvPr>
            <p:custDataLst>
              <p:tags r:id="rId5"/>
            </p:custDataLst>
          </p:nvPr>
        </p:nvSpPr>
        <p:spPr bwMode="gray">
          <a:xfrm>
            <a:off x="409575" y="2438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867E7C0-B4E2-45BD-98B5-1D29E55CBD23}" type="datetime'''''''5''''.''''''''''''''''''''''''5'''''''''''">
              <a:rPr lang="en-US" sz="1000">
                <a:solidFill>
                  <a:schemeClr val="tx1"/>
                </a:solidFill>
                <a:sym typeface="+mn-lt"/>
              </a:rPr>
              <a:pPr marL="0" indent="0" algn="r">
                <a:lnSpc>
                  <a:spcPct val="100000"/>
                </a:lnSpc>
                <a:spcBef>
                  <a:spcPct val="0"/>
                </a:spcBef>
              </a:pPr>
              <a:t>5.5</a:t>
            </a:fld>
            <a:endParaRPr lang="en-US" sz="1000" dirty="0">
              <a:solidFill>
                <a:schemeClr val="tx1"/>
              </a:solidFill>
              <a:sym typeface="+mn-lt"/>
            </a:endParaRPr>
          </a:p>
        </p:txBody>
      </p:sp>
      <p:sp>
        <p:nvSpPr>
          <p:cNvPr id="141" name="Text Placeholder 50"/>
          <p:cNvSpPr>
            <a:spLocks noGrp="1"/>
          </p:cNvSpPr>
          <p:nvPr>
            <p:custDataLst>
              <p:tags r:id="rId6"/>
            </p:custDataLst>
          </p:nvPr>
        </p:nvSpPr>
        <p:spPr bwMode="gray">
          <a:xfrm>
            <a:off x="409575" y="21907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7604EB0-FF3F-404C-82A3-F07EE2FED68C}" type="datetime'''''''''''''6.''''''''''''''''''''''''0'''''''''''''''''''''">
              <a:rPr lang="en-US" sz="1000">
                <a:solidFill>
                  <a:schemeClr val="tx1"/>
                </a:solidFill>
                <a:sym typeface="+mn-lt"/>
              </a:rPr>
              <a:pPr marL="0" indent="0" algn="r">
                <a:lnSpc>
                  <a:spcPct val="100000"/>
                </a:lnSpc>
                <a:spcBef>
                  <a:spcPct val="0"/>
                </a:spcBef>
              </a:pPr>
              <a:t>6.0</a:t>
            </a:fld>
            <a:endParaRPr lang="en-US" sz="1000" dirty="0">
              <a:solidFill>
                <a:schemeClr val="tx1"/>
              </a:solidFill>
              <a:sym typeface="+mn-lt"/>
            </a:endParaRPr>
          </a:p>
        </p:txBody>
      </p:sp>
      <p:sp>
        <p:nvSpPr>
          <p:cNvPr id="126" name="Text Placeholder 40"/>
          <p:cNvSpPr>
            <a:spLocks noGrp="1"/>
          </p:cNvSpPr>
          <p:nvPr>
            <p:custDataLst>
              <p:tags r:id="rId7"/>
            </p:custDataLst>
          </p:nvPr>
        </p:nvSpPr>
        <p:spPr bwMode="gray">
          <a:xfrm>
            <a:off x="409575" y="36861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olidFill>
                  <a:schemeClr val="tx1"/>
                </a:solidFill>
                <a:sym typeface="+mn-lt"/>
              </a:rPr>
              <a:pPr marL="0" indent="0" algn="r">
                <a:lnSpc>
                  <a:spcPct val="100000"/>
                </a:lnSpc>
                <a:spcBef>
                  <a:spcPct val="0"/>
                </a:spcBef>
              </a:pPr>
              <a:t>3.0</a:t>
            </a:fld>
            <a:endParaRPr lang="en-US" sz="1000" dirty="0">
              <a:solidFill>
                <a:schemeClr val="tx1"/>
              </a:solidFill>
              <a:sym typeface="+mn-lt"/>
            </a:endParaRPr>
          </a:p>
        </p:txBody>
      </p:sp>
      <p:sp>
        <p:nvSpPr>
          <p:cNvPr id="178" name="Text Placeholder 88"/>
          <p:cNvSpPr>
            <a:spLocks noGrp="1"/>
          </p:cNvSpPr>
          <p:nvPr>
            <p:custDataLst>
              <p:tags r:id="rId8"/>
            </p:custDataLst>
          </p:nvPr>
        </p:nvSpPr>
        <p:spPr bwMode="gray">
          <a:xfrm>
            <a:off x="409575" y="51911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142" name="Text Placeholder 51"/>
          <p:cNvSpPr>
            <a:spLocks noGrp="1"/>
          </p:cNvSpPr>
          <p:nvPr>
            <p:custDataLst>
              <p:tags r:id="rId9"/>
            </p:custDataLst>
          </p:nvPr>
        </p:nvSpPr>
        <p:spPr bwMode="gray">
          <a:xfrm>
            <a:off x="409575" y="19431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AAB6A62-5F46-46ED-9F6B-0F5AED0DFCBD}" type="datetime'''''''''''''''''''''''''''''''''''''''''6.''''''5'''''''''">
              <a:rPr lang="en-US" sz="1000">
                <a:solidFill>
                  <a:schemeClr val="tx1"/>
                </a:solidFill>
                <a:sym typeface="+mn-lt"/>
              </a:rPr>
              <a:pPr marL="0" indent="0" algn="r">
                <a:lnSpc>
                  <a:spcPct val="100000"/>
                </a:lnSpc>
                <a:spcBef>
                  <a:spcPct val="0"/>
                </a:spcBef>
              </a:pPr>
              <a:t>6.5</a:t>
            </a:fld>
            <a:endParaRPr lang="en-US" sz="1000" dirty="0">
              <a:solidFill>
                <a:schemeClr val="tx1"/>
              </a:solidFill>
              <a:sym typeface="+mn-lt"/>
            </a:endParaRPr>
          </a:p>
        </p:txBody>
      </p:sp>
      <p:sp>
        <p:nvSpPr>
          <p:cNvPr id="105" name="Text Placeholder 30"/>
          <p:cNvSpPr>
            <a:spLocks noGrp="1"/>
          </p:cNvSpPr>
          <p:nvPr>
            <p:custDataLst>
              <p:tags r:id="rId10"/>
            </p:custDataLst>
          </p:nvPr>
        </p:nvSpPr>
        <p:spPr bwMode="gray">
          <a:xfrm>
            <a:off x="409575" y="46863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121" name="Text Placeholder 35"/>
          <p:cNvSpPr>
            <a:spLocks noGrp="1"/>
          </p:cNvSpPr>
          <p:nvPr>
            <p:custDataLst>
              <p:tags r:id="rId11"/>
            </p:custDataLst>
          </p:nvPr>
        </p:nvSpPr>
        <p:spPr bwMode="gray">
          <a:xfrm>
            <a:off x="409575" y="4191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133" name="Text Placeholder 42"/>
          <p:cNvSpPr>
            <a:spLocks noGrp="1"/>
          </p:cNvSpPr>
          <p:nvPr>
            <p:custDataLst>
              <p:tags r:id="rId12"/>
            </p:custDataLst>
          </p:nvPr>
        </p:nvSpPr>
        <p:spPr bwMode="gray">
          <a:xfrm>
            <a:off x="409575" y="4933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3913B28-5FAB-4DDF-8FA9-C302B5EC1968}" type="datetime'''''''''''''''0''''''''''.''''''5'''''''''">
              <a:rPr lang="en-US" sz="1000">
                <a:solidFill>
                  <a:schemeClr val="tx1"/>
                </a:solidFill>
                <a:sym typeface="+mn-lt"/>
              </a:rPr>
              <a:pPr marL="0" indent="0" algn="r">
                <a:lnSpc>
                  <a:spcPct val="100000"/>
                </a:lnSpc>
                <a:spcBef>
                  <a:spcPct val="0"/>
                </a:spcBef>
              </a:pPr>
              <a:t>0.5</a:t>
            </a:fld>
            <a:endParaRPr lang="en-US" sz="1000" dirty="0">
              <a:solidFill>
                <a:schemeClr val="tx1"/>
              </a:solidFill>
              <a:sym typeface="+mn-lt"/>
            </a:endParaRPr>
          </a:p>
        </p:txBody>
      </p:sp>
      <p:sp>
        <p:nvSpPr>
          <p:cNvPr id="134" name="Text Placeholder 43"/>
          <p:cNvSpPr>
            <a:spLocks noGrp="1"/>
          </p:cNvSpPr>
          <p:nvPr>
            <p:custDataLst>
              <p:tags r:id="rId13"/>
            </p:custDataLst>
          </p:nvPr>
        </p:nvSpPr>
        <p:spPr bwMode="gray">
          <a:xfrm>
            <a:off x="409575" y="44386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363B373-CC9A-47BB-8885-A967BAAFAF50}" type="datetime'''''''1''''.''''''''''''''''''''''5'''''''''''''''''''">
              <a:rPr lang="en-US" sz="1000">
                <a:solidFill>
                  <a:schemeClr val="tx1"/>
                </a:solidFill>
                <a:sym typeface="+mn-lt"/>
              </a:rPr>
              <a:pPr marL="0" indent="0" algn="r">
                <a:lnSpc>
                  <a:spcPct val="100000"/>
                </a:lnSpc>
                <a:spcBef>
                  <a:spcPct val="0"/>
                </a:spcBef>
              </a:pPr>
              <a:t>1.5</a:t>
            </a:fld>
            <a:endParaRPr lang="en-US" sz="1000" dirty="0">
              <a:solidFill>
                <a:schemeClr val="tx1"/>
              </a:solidFill>
              <a:sym typeface="+mn-lt"/>
            </a:endParaRPr>
          </a:p>
        </p:txBody>
      </p:sp>
      <p:sp>
        <p:nvSpPr>
          <p:cNvPr id="135" name="Text Placeholder 44"/>
          <p:cNvSpPr>
            <a:spLocks noGrp="1"/>
          </p:cNvSpPr>
          <p:nvPr>
            <p:custDataLst>
              <p:tags r:id="rId14"/>
            </p:custDataLst>
          </p:nvPr>
        </p:nvSpPr>
        <p:spPr bwMode="gray">
          <a:xfrm>
            <a:off x="409575" y="3943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D13870D-9630-4C8A-9A5A-F7784FC92213}" type="datetime'''''''''2''''''''''.''''''''5'''''''''''''''''">
              <a:rPr lang="en-US" sz="1000">
                <a:solidFill>
                  <a:schemeClr val="tx1"/>
                </a:solidFill>
                <a:sym typeface="+mn-lt"/>
              </a:rPr>
              <a:pPr marL="0" indent="0" algn="r">
                <a:lnSpc>
                  <a:spcPct val="100000"/>
                </a:lnSpc>
                <a:spcBef>
                  <a:spcPct val="0"/>
                </a:spcBef>
              </a:pPr>
              <a:t>2.5</a:t>
            </a:fld>
            <a:endParaRPr lang="en-US" sz="1000" dirty="0">
              <a:solidFill>
                <a:schemeClr val="tx1"/>
              </a:solidFill>
              <a:sym typeface="+mn-lt"/>
            </a:endParaRPr>
          </a:p>
        </p:txBody>
      </p:sp>
      <p:sp>
        <p:nvSpPr>
          <p:cNvPr id="136" name="Text Placeholder 45"/>
          <p:cNvSpPr>
            <a:spLocks noGrp="1"/>
          </p:cNvSpPr>
          <p:nvPr>
            <p:custDataLst>
              <p:tags r:id="rId15"/>
            </p:custDataLst>
          </p:nvPr>
        </p:nvSpPr>
        <p:spPr bwMode="gray">
          <a:xfrm>
            <a:off x="409575" y="3438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3E06351-E6CF-4C29-B4E3-CDAC399E6F26}" type="datetime'''''''''''''''''''''''''3''.''''''''''''''''''''''''''''''5'''">
              <a:rPr lang="en-US" sz="1000">
                <a:solidFill>
                  <a:schemeClr val="tx1"/>
                </a:solidFill>
                <a:sym typeface="+mn-lt"/>
              </a:rPr>
              <a:pPr marL="0" indent="0" algn="r">
                <a:lnSpc>
                  <a:spcPct val="100000"/>
                </a:lnSpc>
                <a:spcBef>
                  <a:spcPct val="0"/>
                </a:spcBef>
              </a:pPr>
              <a:t>3.5</a:t>
            </a:fld>
            <a:endParaRPr lang="en-US" sz="1000" dirty="0">
              <a:solidFill>
                <a:schemeClr val="tx1"/>
              </a:solidFill>
              <a:sym typeface="+mn-lt"/>
            </a:endParaRPr>
          </a:p>
        </p:txBody>
      </p:sp>
      <p:sp>
        <p:nvSpPr>
          <p:cNvPr id="137" name="Text Placeholder 46"/>
          <p:cNvSpPr>
            <a:spLocks noGrp="1"/>
          </p:cNvSpPr>
          <p:nvPr>
            <p:custDataLst>
              <p:tags r:id="rId16"/>
            </p:custDataLst>
          </p:nvPr>
        </p:nvSpPr>
        <p:spPr bwMode="gray">
          <a:xfrm>
            <a:off x="409575" y="31908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A54123-FD9C-452F-9595-959830187179}" type="datetime'''''''''''''''''''4''.0'''''''''''''''''">
              <a:rPr lang="en-US" sz="1000">
                <a:solidFill>
                  <a:schemeClr val="tx1"/>
                </a:solidFill>
                <a:sym typeface="+mn-lt"/>
              </a:rPr>
              <a:pPr marL="0" indent="0" algn="r">
                <a:lnSpc>
                  <a:spcPct val="100000"/>
                </a:lnSpc>
                <a:spcBef>
                  <a:spcPct val="0"/>
                </a:spcBef>
              </a:pPr>
              <a:t>4.0</a:t>
            </a:fld>
            <a:endParaRPr lang="en-US" sz="1000" dirty="0">
              <a:solidFill>
                <a:schemeClr val="tx1"/>
              </a:solidFill>
              <a:sym typeface="+mn-lt"/>
            </a:endParaRPr>
          </a:p>
        </p:txBody>
      </p:sp>
      <p:sp>
        <p:nvSpPr>
          <p:cNvPr id="138" name="Text Placeholder 47"/>
          <p:cNvSpPr>
            <a:spLocks noGrp="1"/>
          </p:cNvSpPr>
          <p:nvPr>
            <p:custDataLst>
              <p:tags r:id="rId17"/>
            </p:custDataLst>
          </p:nvPr>
        </p:nvSpPr>
        <p:spPr bwMode="gray">
          <a:xfrm>
            <a:off x="409575" y="2943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C9A72D4-C6A3-4629-AE5B-C9A749F48A3A}" type="datetime'''''''''''''4''.''''5'''''''''''''''''">
              <a:rPr lang="en-US" sz="1000">
                <a:solidFill>
                  <a:schemeClr val="tx1"/>
                </a:solidFill>
                <a:sym typeface="+mn-lt"/>
              </a:rPr>
              <a:pPr marL="0" indent="0" algn="r">
                <a:lnSpc>
                  <a:spcPct val="100000"/>
                </a:lnSpc>
                <a:spcBef>
                  <a:spcPct val="0"/>
                </a:spcBef>
              </a:pPr>
              <a:t>4.5</a:t>
            </a:fld>
            <a:endParaRPr lang="en-US" sz="1000" dirty="0">
              <a:solidFill>
                <a:schemeClr val="tx1"/>
              </a:solidFill>
              <a:sym typeface="+mn-lt"/>
            </a:endParaRPr>
          </a:p>
        </p:txBody>
      </p:sp>
      <p:sp>
        <p:nvSpPr>
          <p:cNvPr id="139" name="Text Placeholder 48"/>
          <p:cNvSpPr>
            <a:spLocks noGrp="1"/>
          </p:cNvSpPr>
          <p:nvPr>
            <p:custDataLst>
              <p:tags r:id="rId18"/>
            </p:custDataLst>
          </p:nvPr>
        </p:nvSpPr>
        <p:spPr bwMode="gray">
          <a:xfrm>
            <a:off x="409575" y="26955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C14E35E-1A4A-46CA-8E56-6C5E2D171E34}" type="datetime'5''''''''''''''''''''.''''''''''''''0'''''''''''''''''''">
              <a:rPr lang="en-US" sz="1000">
                <a:solidFill>
                  <a:schemeClr val="tx1"/>
                </a:solidFill>
                <a:sym typeface="+mn-lt"/>
              </a:rPr>
              <a:pPr marL="0" indent="0" algn="r">
                <a:lnSpc>
                  <a:spcPct val="100000"/>
                </a:lnSpc>
                <a:spcBef>
                  <a:spcPct val="0"/>
                </a:spcBef>
              </a:pPr>
              <a:t>5.0</a:t>
            </a:fld>
            <a:endParaRPr lang="en-US" sz="1000" dirty="0">
              <a:solidFill>
                <a:schemeClr val="tx1"/>
              </a:solidFill>
              <a:sym typeface="+mn-lt"/>
            </a:endParaRPr>
          </a:p>
        </p:txBody>
      </p:sp>
      <p:sp>
        <p:nvSpPr>
          <p:cNvPr id="113" name="Text Placeholder 32"/>
          <p:cNvSpPr>
            <a:spLocks noGrp="1"/>
          </p:cNvSpPr>
          <p:nvPr>
            <p:custDataLst>
              <p:tags r:id="rId19"/>
            </p:custDataLst>
          </p:nvPr>
        </p:nvSpPr>
        <p:spPr bwMode="auto">
          <a:xfrm>
            <a:off x="1739900"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solidFill>
                  <a:schemeClr val="tx1"/>
                </a:solidFill>
              </a:rPr>
              <a:pPr/>
              <a:t>2009</a:t>
            </a:fld>
            <a:endParaRPr lang="en-US" sz="1000" dirty="0">
              <a:solidFill>
                <a:schemeClr val="tx1"/>
              </a:solidFill>
              <a:sym typeface="+mn-lt"/>
            </a:endParaRPr>
          </a:p>
        </p:txBody>
      </p:sp>
      <p:sp>
        <p:nvSpPr>
          <p:cNvPr id="114" name="Text Placeholder 31"/>
          <p:cNvSpPr>
            <a:spLocks noGrp="1"/>
          </p:cNvSpPr>
          <p:nvPr>
            <p:custDataLst>
              <p:tags r:id="rId20"/>
            </p:custDataLst>
          </p:nvPr>
        </p:nvSpPr>
        <p:spPr bwMode="auto">
          <a:xfrm>
            <a:off x="1339850"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solidFill>
                  <a:schemeClr val="tx1"/>
                </a:solidFill>
              </a:rPr>
              <a:pPr/>
              <a:t>2008</a:t>
            </a:fld>
            <a:endParaRPr lang="en-US" sz="1000" dirty="0">
              <a:solidFill>
                <a:schemeClr val="tx1"/>
              </a:solidFill>
              <a:sym typeface="+mn-lt"/>
            </a:endParaRPr>
          </a:p>
        </p:txBody>
      </p:sp>
      <p:sp>
        <p:nvSpPr>
          <p:cNvPr id="117" name="Text Placeholder 38"/>
          <p:cNvSpPr>
            <a:spLocks noGrp="1"/>
          </p:cNvSpPr>
          <p:nvPr>
            <p:custDataLst>
              <p:tags r:id="rId21"/>
            </p:custDataLst>
          </p:nvPr>
        </p:nvSpPr>
        <p:spPr bwMode="auto">
          <a:xfrm>
            <a:off x="4130675"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solidFill>
                  <a:schemeClr val="tx1"/>
                </a:solidFill>
              </a:rPr>
              <a:pPr/>
              <a:t>2015</a:t>
            </a:fld>
            <a:endParaRPr lang="en-US" sz="1000" dirty="0">
              <a:solidFill>
                <a:schemeClr val="tx1"/>
              </a:solidFill>
              <a:sym typeface="+mn-lt"/>
            </a:endParaRPr>
          </a:p>
        </p:txBody>
      </p:sp>
      <p:sp>
        <p:nvSpPr>
          <p:cNvPr id="116" name="Text Placeholder 29"/>
          <p:cNvSpPr>
            <a:spLocks noGrp="1"/>
          </p:cNvSpPr>
          <p:nvPr>
            <p:custDataLst>
              <p:tags r:id="rId22"/>
            </p:custDataLst>
          </p:nvPr>
        </p:nvSpPr>
        <p:spPr bwMode="auto">
          <a:xfrm>
            <a:off x="539750"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solidFill>
                  <a:schemeClr val="tx1"/>
                </a:solidFill>
              </a:rPr>
              <a:pPr/>
              <a:t>2006</a:t>
            </a:fld>
            <a:endParaRPr lang="en-US" sz="1000" dirty="0">
              <a:solidFill>
                <a:schemeClr val="tx1"/>
              </a:solidFill>
              <a:sym typeface="+mn-lt"/>
            </a:endParaRPr>
          </a:p>
        </p:txBody>
      </p:sp>
      <p:sp>
        <p:nvSpPr>
          <p:cNvPr id="115" name="Text Placeholder 30"/>
          <p:cNvSpPr>
            <a:spLocks noGrp="1"/>
          </p:cNvSpPr>
          <p:nvPr>
            <p:custDataLst>
              <p:tags r:id="rId23"/>
            </p:custDataLst>
          </p:nvPr>
        </p:nvSpPr>
        <p:spPr bwMode="auto">
          <a:xfrm>
            <a:off x="939800"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solidFill>
                  <a:schemeClr val="tx1"/>
                </a:solidFill>
              </a:rPr>
              <a:pPr/>
              <a:t>2007</a:t>
            </a:fld>
            <a:endParaRPr lang="en-US" sz="1000" dirty="0">
              <a:solidFill>
                <a:schemeClr val="tx1"/>
              </a:solidFill>
              <a:sym typeface="+mn-lt"/>
            </a:endParaRPr>
          </a:p>
        </p:txBody>
      </p:sp>
      <p:sp>
        <p:nvSpPr>
          <p:cNvPr id="119" name="Text Placeholder 34"/>
          <p:cNvSpPr>
            <a:spLocks noGrp="1"/>
          </p:cNvSpPr>
          <p:nvPr>
            <p:custDataLst>
              <p:tags r:id="rId24"/>
            </p:custDataLst>
          </p:nvPr>
        </p:nvSpPr>
        <p:spPr bwMode="auto">
          <a:xfrm>
            <a:off x="2530475"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solidFill>
                  <a:schemeClr val="tx1"/>
                </a:solidFill>
              </a:rPr>
              <a:pPr/>
              <a:t>2011</a:t>
            </a:fld>
            <a:endParaRPr lang="en-US" sz="1000" dirty="0">
              <a:solidFill>
                <a:schemeClr val="tx1"/>
              </a:solidFill>
              <a:sym typeface="+mn-lt"/>
            </a:endParaRPr>
          </a:p>
        </p:txBody>
      </p:sp>
      <p:sp>
        <p:nvSpPr>
          <p:cNvPr id="111" name="Text Placeholder 35"/>
          <p:cNvSpPr>
            <a:spLocks noGrp="1"/>
          </p:cNvSpPr>
          <p:nvPr>
            <p:custDataLst>
              <p:tags r:id="rId25"/>
            </p:custDataLst>
          </p:nvPr>
        </p:nvSpPr>
        <p:spPr bwMode="auto">
          <a:xfrm>
            <a:off x="2930525"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solidFill>
                  <a:schemeClr val="tx1"/>
                </a:solidFill>
              </a:rPr>
              <a:pPr/>
              <a:t>2012</a:t>
            </a:fld>
            <a:endParaRPr lang="en-US" sz="1000" dirty="0">
              <a:solidFill>
                <a:schemeClr val="tx1"/>
              </a:solidFill>
              <a:sym typeface="+mn-lt"/>
            </a:endParaRPr>
          </a:p>
        </p:txBody>
      </p:sp>
      <p:sp>
        <p:nvSpPr>
          <p:cNvPr id="112" name="Text Placeholder 36"/>
          <p:cNvSpPr>
            <a:spLocks noGrp="1"/>
          </p:cNvSpPr>
          <p:nvPr>
            <p:custDataLst>
              <p:tags r:id="rId26"/>
            </p:custDataLst>
          </p:nvPr>
        </p:nvSpPr>
        <p:spPr bwMode="auto">
          <a:xfrm>
            <a:off x="3330575"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solidFill>
                  <a:schemeClr val="tx1"/>
                </a:solidFill>
              </a:rPr>
              <a:pPr/>
              <a:t>2013</a:t>
            </a:fld>
            <a:endParaRPr lang="en-US" sz="1000" dirty="0">
              <a:solidFill>
                <a:schemeClr val="tx1"/>
              </a:solidFill>
              <a:sym typeface="+mn-lt"/>
            </a:endParaRPr>
          </a:p>
        </p:txBody>
      </p:sp>
      <p:sp>
        <p:nvSpPr>
          <p:cNvPr id="118" name="Text Placeholder 37"/>
          <p:cNvSpPr>
            <a:spLocks noGrp="1"/>
          </p:cNvSpPr>
          <p:nvPr>
            <p:custDataLst>
              <p:tags r:id="rId27"/>
            </p:custDataLst>
          </p:nvPr>
        </p:nvSpPr>
        <p:spPr bwMode="auto">
          <a:xfrm>
            <a:off x="3730625"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solidFill>
                  <a:schemeClr val="tx1"/>
                </a:solidFill>
              </a:rPr>
              <a:pPr/>
              <a:t>2014</a:t>
            </a:fld>
            <a:endParaRPr lang="en-US" sz="1000" dirty="0">
              <a:solidFill>
                <a:schemeClr val="tx1"/>
              </a:solidFill>
              <a:sym typeface="+mn-lt"/>
            </a:endParaRPr>
          </a:p>
        </p:txBody>
      </p:sp>
      <p:sp>
        <p:nvSpPr>
          <p:cNvPr id="120" name="Text Placeholder 33"/>
          <p:cNvSpPr>
            <a:spLocks noGrp="1"/>
          </p:cNvSpPr>
          <p:nvPr>
            <p:custDataLst>
              <p:tags r:id="rId28"/>
            </p:custDataLst>
          </p:nvPr>
        </p:nvSpPr>
        <p:spPr bwMode="auto">
          <a:xfrm>
            <a:off x="2139950" y="53848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solidFill>
                  <a:schemeClr val="tx1"/>
                </a:solidFill>
              </a:rPr>
              <a:pPr/>
              <a:t>2010</a:t>
            </a:fld>
            <a:endParaRPr lang="en-US" sz="1000" dirty="0">
              <a:solidFill>
                <a:schemeClr val="tx1"/>
              </a:solidFill>
              <a:sym typeface="+mn-lt"/>
            </a:endParaRPr>
          </a:p>
        </p:txBody>
      </p:sp>
      <p:cxnSp>
        <p:nvCxnSpPr>
          <p:cNvPr id="12" name="Straight Connector 11"/>
          <p:cNvCxnSpPr/>
          <p:nvPr>
            <p:custDataLst>
              <p:tags r:id="rId29"/>
            </p:custDataLst>
          </p:nvPr>
        </p:nvCxnSpPr>
        <p:spPr bwMode="gray">
          <a:xfrm>
            <a:off x="2508250" y="5726113"/>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10" name="Straight Connector 9"/>
          <p:cNvCxnSpPr/>
          <p:nvPr>
            <p:custDataLst>
              <p:tags r:id="rId30"/>
            </p:custDataLst>
          </p:nvPr>
        </p:nvCxnSpPr>
        <p:spPr bwMode="gray">
          <a:xfrm>
            <a:off x="852488" y="5929313"/>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31"/>
            </p:custDataLst>
          </p:nvPr>
        </p:nvCxnSpPr>
        <p:spPr bwMode="gray">
          <a:xfrm>
            <a:off x="852488" y="5726113"/>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5" name="Text Placeholder 13"/>
          <p:cNvSpPr>
            <a:spLocks noGrp="1"/>
          </p:cNvSpPr>
          <p:nvPr>
            <p:custDataLst>
              <p:tags r:id="rId32"/>
            </p:custDataLst>
          </p:nvPr>
        </p:nvSpPr>
        <p:spPr bwMode="auto">
          <a:xfrm>
            <a:off x="1122363" y="5859463"/>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1465372-65C8-4607-BF99-DE95C009315D}" type="datetime'FR''B 1''0''''0'' l''''ar''''g''es''''t'' ban''''k''''''s'">
              <a:rPr lang="en-US" sz="1000">
                <a:solidFill>
                  <a:schemeClr val="tx1"/>
                </a:solidFill>
              </a:rPr>
              <a:pPr/>
              <a:t>FRB 100 largest banks</a:t>
            </a:fld>
            <a:endParaRPr lang="en-US" sz="1000" dirty="0">
              <a:solidFill>
                <a:schemeClr val="tx1"/>
              </a:solidFill>
              <a:sym typeface="+mn-lt"/>
            </a:endParaRPr>
          </a:p>
        </p:txBody>
      </p:sp>
      <p:sp>
        <p:nvSpPr>
          <p:cNvPr id="87" name="Text Placeholder 15"/>
          <p:cNvSpPr>
            <a:spLocks noGrp="1"/>
          </p:cNvSpPr>
          <p:nvPr>
            <p:custDataLst>
              <p:tags r:id="rId33"/>
            </p:custDataLst>
          </p:nvPr>
        </p:nvSpPr>
        <p:spPr bwMode="auto">
          <a:xfrm>
            <a:off x="2778125" y="5656263"/>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solidFill>
                  <a:schemeClr val="tx1"/>
                </a:solidFill>
              </a:rPr>
              <a:pPr/>
              <a:t>Sovereign (prior to 2012)</a:t>
            </a:fld>
            <a:endParaRPr lang="en-US" sz="1000" dirty="0">
              <a:solidFill>
                <a:schemeClr val="tx1"/>
              </a:solidFill>
              <a:sym typeface="+mn-lt"/>
            </a:endParaRPr>
          </a:p>
        </p:txBody>
      </p:sp>
      <p:sp>
        <p:nvSpPr>
          <p:cNvPr id="86" name="Text Placeholder 14"/>
          <p:cNvSpPr>
            <a:spLocks noGrp="1"/>
          </p:cNvSpPr>
          <p:nvPr>
            <p:custDataLst>
              <p:tags r:id="rId34"/>
            </p:custDataLst>
          </p:nvPr>
        </p:nvSpPr>
        <p:spPr bwMode="auto">
          <a:xfrm>
            <a:off x="1122363" y="5656263"/>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olidFill>
                  <a:schemeClr val="tx1"/>
                </a:solidFill>
                <a:sym typeface="+mn-lt"/>
              </a:rPr>
              <a:pPr marL="0" indent="0">
                <a:lnSpc>
                  <a:spcPct val="100000"/>
                </a:lnSpc>
                <a:spcBef>
                  <a:spcPct val="0"/>
                </a:spcBef>
              </a:pPr>
              <a:t>SHUSA</a:t>
            </a:fld>
            <a:endParaRPr lang="en-US" sz="1000" dirty="0">
              <a:solidFill>
                <a:schemeClr val="tx1"/>
              </a:solidFill>
              <a:sym typeface="+mn-lt"/>
            </a:endParaRPr>
          </a:p>
        </p:txBody>
      </p:sp>
      <p:graphicFrame>
        <p:nvGraphicFramePr>
          <p:cNvPr id="76" name="Content Placeholder 12"/>
          <p:cNvGraphicFramePr>
            <a:graphicFrameLocks/>
          </p:cNvGraphicFramePr>
          <p:nvPr>
            <p:extLst>
              <p:ext uri="{D42A27DB-BD31-4B8C-83A1-F6EECF244321}">
                <p14:modId xmlns:p14="http://schemas.microsoft.com/office/powerpoint/2010/main" val="4250938587"/>
              </p:ext>
            </p:extLst>
          </p:nvPr>
        </p:nvGraphicFramePr>
        <p:xfrm>
          <a:off x="5254999" y="1710964"/>
          <a:ext cx="3595688" cy="182880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2.05%</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2.02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2.15%</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graphicFrame>
        <p:nvGraphicFramePr>
          <p:cNvPr id="51" name="Content Placeholder 12"/>
          <p:cNvGraphicFramePr>
            <a:graphicFrameLocks/>
          </p:cNvGraphicFramePr>
          <p:nvPr>
            <p:extLst>
              <p:ext uri="{D42A27DB-BD31-4B8C-83A1-F6EECF244321}">
                <p14:modId xmlns:p14="http://schemas.microsoft.com/office/powerpoint/2010/main" val="1331042182"/>
              </p:ext>
            </p:extLst>
          </p:nvPr>
        </p:nvGraphicFramePr>
        <p:xfrm>
          <a:off x="5254999" y="3987144"/>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$171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$466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$171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$443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grpSp>
        <p:nvGrpSpPr>
          <p:cNvPr id="6" name="Group 5"/>
          <p:cNvGrpSpPr/>
          <p:nvPr/>
        </p:nvGrpSpPr>
        <p:grpSpPr>
          <a:xfrm>
            <a:off x="1504950" y="2006600"/>
            <a:ext cx="2841625" cy="3260725"/>
            <a:chOff x="1504950" y="2006600"/>
            <a:chExt cx="3095889" cy="3440022"/>
          </a:xfrm>
        </p:grpSpPr>
        <p:sp>
          <p:nvSpPr>
            <p:cNvPr id="14" name="Rectangle 13"/>
            <p:cNvSpPr/>
            <p:nvPr/>
          </p:nvSpPr>
          <p:spPr bwMode="auto">
            <a:xfrm>
              <a:off x="1504950" y="2009775"/>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47975" y="2009775"/>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 name="TextBox 8"/>
            <p:cNvSpPr txBox="1"/>
            <p:nvPr/>
          </p:nvSpPr>
          <p:spPr>
            <a:xfrm>
              <a:off x="1504950" y="2019300"/>
              <a:ext cx="847725" cy="692694"/>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317875" y="2009776"/>
              <a:ext cx="847725" cy="422111"/>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72" name="Rectangle 71"/>
            <p:cNvSpPr/>
            <p:nvPr/>
          </p:nvSpPr>
          <p:spPr bwMode="auto">
            <a:xfrm>
              <a:off x="1504950" y="2006600"/>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grpSp>
      <p:sp>
        <p:nvSpPr>
          <p:cNvPr id="70" name="Freeform 69"/>
          <p:cNvSpPr/>
          <p:nvPr/>
        </p:nvSpPr>
        <p:spPr bwMode="auto">
          <a:xfrm rot="5400000">
            <a:off x="8487138" y="4868162"/>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71" name="Table 70"/>
          <p:cNvGraphicFramePr>
            <a:graphicFrameLocks noGrp="1"/>
          </p:cNvGraphicFramePr>
          <p:nvPr>
            <p:extLst>
              <p:ext uri="{D42A27DB-BD31-4B8C-83A1-F6EECF244321}">
                <p14:modId xmlns:p14="http://schemas.microsoft.com/office/powerpoint/2010/main" val="3831268718"/>
              </p:ext>
            </p:extLst>
          </p:nvPr>
        </p:nvGraphicFramePr>
        <p:xfrm>
          <a:off x="7006681" y="5111285"/>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RRE</a:t>
                      </a: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~2.25X</a:t>
                      </a:r>
                    </a:p>
                  </a:txBody>
                  <a:tcPr marL="45530"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8" name="Footnote"/>
          <p:cNvSpPr/>
          <p:nvPr/>
        </p:nvSpPr>
        <p:spPr bwMode="auto">
          <a:xfrm>
            <a:off x="380032" y="6280003"/>
            <a:ext cx="683826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800" dirty="0" smtClean="0">
                <a:solidFill>
                  <a:schemeClr val="bg1"/>
                </a:solidFill>
                <a:latin typeface="Arial"/>
                <a:sym typeface="Arial"/>
              </a:rPr>
              <a:t>Source</a:t>
            </a:r>
            <a:r>
              <a:rPr lang="en-US" sz="800" dirty="0">
                <a:solidFill>
                  <a:schemeClr val="bg1"/>
                </a:solidFill>
                <a:latin typeface="Arial"/>
                <a:sym typeface="Arial"/>
              </a:rPr>
              <a:t>: SNL Financial Regulated Depositories Bank Regulatory Financials database; Fe</a:t>
            </a:r>
            <a:r>
              <a:rPr lang="en-US" sz="800" dirty="0">
                <a:solidFill>
                  <a:schemeClr val="bg1"/>
                </a:solidFill>
              </a:rPr>
              <a:t>deral Reserve Board historical data: charge-off </a:t>
            </a:r>
            <a:r>
              <a:rPr lang="en-US" sz="800" dirty="0" smtClean="0">
                <a:solidFill>
                  <a:schemeClr val="bg1"/>
                </a:solidFill>
              </a:rPr>
              <a:t>rates on </a:t>
            </a:r>
            <a:r>
              <a:rPr lang="en-US" sz="800" dirty="0">
                <a:solidFill>
                  <a:schemeClr val="bg1"/>
                </a:solidFill>
              </a:rPr>
              <a:t>loans and leases at 100 largest commercial banks</a:t>
            </a:r>
            <a:r>
              <a:rPr lang="en-US" sz="800" dirty="0">
                <a:solidFill>
                  <a:schemeClr val="bg1"/>
                </a:solidFill>
                <a:latin typeface="Arial"/>
                <a:sym typeface="Arial"/>
              </a:rPr>
              <a:t>, Oliver Wyman analysis </a:t>
            </a:r>
            <a:endParaRPr lang="en-US" sz="800" dirty="0">
              <a:solidFill>
                <a:schemeClr val="bg1"/>
              </a:solidFill>
              <a:latin typeface="Wingdings"/>
              <a:sym typeface="Arial"/>
            </a:endParaRPr>
          </a:p>
        </p:txBody>
      </p:sp>
      <p:sp>
        <p:nvSpPr>
          <p:cNvPr id="69" name="TextBox 68"/>
          <p:cNvSpPr txBox="1"/>
          <p:nvPr/>
        </p:nvSpPr>
        <p:spPr>
          <a:xfrm>
            <a:off x="5714874" y="5061516"/>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sp>
        <p:nvSpPr>
          <p:cNvPr id="73" name="Rectangle 72"/>
          <p:cNvSpPr/>
          <p:nvPr/>
        </p:nvSpPr>
        <p:spPr>
          <a:xfrm>
            <a:off x="388713" y="6132828"/>
            <a:ext cx="8610146" cy="123111"/>
          </a:xfrm>
          <a:prstGeom prst="rect">
            <a:avLst/>
          </a:prstGeom>
        </p:spPr>
        <p:txBody>
          <a:bodyPr wrap="square" lIns="0" tIns="0" rIns="0" bIns="0">
            <a:spAutoFit/>
          </a:bodyPr>
          <a:lstStyle/>
          <a:p>
            <a:pPr algn="l">
              <a:lnSpc>
                <a:spcPct val="100000"/>
              </a:lnSpc>
            </a:pPr>
            <a:r>
              <a:rPr lang="en-US" sz="800" dirty="0">
                <a:latin typeface="Arial"/>
                <a:sym typeface="Arial"/>
              </a:rPr>
              <a:t>Note: Retail is ~80% RRE, so this is used for setting the stress scalar</a:t>
            </a:r>
          </a:p>
        </p:txBody>
      </p:sp>
      <p:grpSp>
        <p:nvGrpSpPr>
          <p:cNvPr id="74" name="Group 73"/>
          <p:cNvGrpSpPr/>
          <p:nvPr/>
        </p:nvGrpSpPr>
        <p:grpSpPr>
          <a:xfrm>
            <a:off x="403281" y="95996"/>
            <a:ext cx="2398973" cy="189008"/>
            <a:chOff x="403281" y="164517"/>
            <a:chExt cx="2398973" cy="189008"/>
          </a:xfrm>
        </p:grpSpPr>
        <p:sp>
          <p:nvSpPr>
            <p:cNvPr id="75"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77" name="Oval 76"/>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79" name="Rectangular Callout 78"/>
          <p:cNvSpPr/>
          <p:nvPr/>
        </p:nvSpPr>
        <p:spPr bwMode="auto">
          <a:xfrm>
            <a:off x="5029201" y="5503041"/>
            <a:ext cx="3871064" cy="629788"/>
          </a:xfrm>
          <a:prstGeom prst="wedgeRectCallout">
            <a:avLst>
              <a:gd name="adj1" fmla="val 33073"/>
              <a:gd name="adj2" fmla="val -80910"/>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a:t>
            </a:r>
            <a:r>
              <a:rPr lang="en-US" sz="900" dirty="0" smtClean="0"/>
              <a:t>used a ~2.25X scalar as this is between the two scalars derived from historical loss rates using the different crisis conditions time periods and the scalar derived using the CCAR 2015 losses in BHC Stress and BHC Baseline.</a:t>
            </a:r>
            <a:endParaRPr lang="en-US" sz="900" dirty="0"/>
          </a:p>
        </p:txBody>
      </p:sp>
      <p:sp>
        <p:nvSpPr>
          <p:cNvPr id="81" name="Rectangle 6"/>
          <p:cNvSpPr>
            <a:spLocks noChangeArrowheads="1"/>
          </p:cNvSpPr>
          <p:nvPr/>
        </p:nvSpPr>
        <p:spPr bwMode="gray">
          <a:xfrm>
            <a:off x="5265632" y="142464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82" name="Rectangle 6"/>
          <p:cNvSpPr>
            <a:spLocks noChangeArrowheads="1"/>
          </p:cNvSpPr>
          <p:nvPr/>
        </p:nvSpPr>
        <p:spPr bwMode="gray">
          <a:xfrm>
            <a:off x="5265632" y="367972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spTree>
    <p:extLst>
      <p:ext uri="{BB962C8B-B14F-4D97-AF65-F5344CB8AC3E}">
        <p14:creationId xmlns:p14="http://schemas.microsoft.com/office/powerpoint/2010/main" val="2355891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7261003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172"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other consumer </a:t>
            </a:r>
            <a:r>
              <a:rPr lang="en-GB" b="0" dirty="0">
                <a:solidFill>
                  <a:schemeClr val="accent1"/>
                </a:solidFill>
              </a:rPr>
              <a:t>portfolios vs. SBNA </a:t>
            </a:r>
            <a:r>
              <a:rPr lang="en-GB" b="0" dirty="0" smtClean="0">
                <a:solidFill>
                  <a:schemeClr val="accent1"/>
                </a:solidFill>
              </a:rPr>
              <a:t>Other Consumer </a:t>
            </a:r>
            <a:br>
              <a:rPr lang="en-GB" b="0" dirty="0" smtClean="0">
                <a:solidFill>
                  <a:schemeClr val="accent1"/>
                </a:solidFill>
              </a:rPr>
            </a:br>
            <a:r>
              <a:rPr lang="en-GB" b="0" dirty="0" smtClean="0">
                <a:solidFill>
                  <a:schemeClr val="accent1"/>
                </a:solidFill>
              </a:rPr>
              <a:t>(</a:t>
            </a:r>
            <a:r>
              <a:rPr lang="en-GB" b="0" dirty="0">
                <a:solidFill>
                  <a:schemeClr val="accent1"/>
                </a:solidFill>
              </a:rPr>
              <a:t>incl. in SBNA Retail)</a:t>
            </a:r>
            <a:br>
              <a:rPr lang="en-GB" b="0" dirty="0">
                <a:solidFill>
                  <a:schemeClr val="accent1"/>
                </a:solidFill>
              </a:rPr>
            </a:br>
            <a:endParaRPr lang="en-GB" b="0" dirty="0">
              <a:solidFill>
                <a:schemeClr val="accent1"/>
              </a:solidFill>
            </a:endParaRPr>
          </a:p>
        </p:txBody>
      </p:sp>
      <p:sp>
        <p:nvSpPr>
          <p:cNvPr id="64"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38</a:t>
            </a:fld>
            <a:endParaRPr lang="en-US" sz="1400" dirty="0">
              <a:solidFill>
                <a:srgbClr val="FF0000"/>
              </a:solidFill>
              <a:latin typeface="Arial Bold" pitchFamily="-112"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503332631"/>
              </p:ext>
            </p:extLst>
          </p:nvPr>
        </p:nvGraphicFramePr>
        <p:xfrm>
          <a:off x="571500" y="1828800"/>
          <a:ext cx="4181543" cy="3638460"/>
        </p:xfrm>
        <a:graphic>
          <a:graphicData uri="http://schemas.openxmlformats.org/presentationml/2006/ole">
            <mc:AlternateContent xmlns:mc="http://schemas.openxmlformats.org/markup-compatibility/2006">
              <mc:Choice xmlns:v="urn:schemas-microsoft-com:vml" Requires="v">
                <p:oleObj spid="_x0000_s206173" name="Chart" r:id="rId32" imgW="4181543" imgH="3638460" progId="MSGraph.Chart.8">
                  <p:embed followColorScheme="full"/>
                </p:oleObj>
              </mc:Choice>
              <mc:Fallback>
                <p:oleObj name="Chart" r:id="rId32" imgW="4181543" imgH="3638460" progId="MSGraph.Chart.8">
                  <p:embed followColorScheme="full"/>
                  <p:pic>
                    <p:nvPicPr>
                      <p:cNvPr id="0" name=""/>
                      <p:cNvPicPr/>
                      <p:nvPr/>
                    </p:nvPicPr>
                    <p:blipFill>
                      <a:blip r:embed="rId33"/>
                      <a:stretch>
                        <a:fillRect/>
                      </a:stretch>
                    </p:blipFill>
                    <p:spPr>
                      <a:xfrm>
                        <a:off x="571500" y="1828800"/>
                        <a:ext cx="4181543" cy="3638460"/>
                      </a:xfrm>
                      <a:prstGeom prst="rect">
                        <a:avLst/>
                      </a:prstGeom>
                    </p:spPr>
                  </p:pic>
                </p:oleObj>
              </mc:Fallback>
            </mc:AlternateContent>
          </a:graphicData>
        </a:graphic>
      </p:graphicFrame>
      <p:sp>
        <p:nvSpPr>
          <p:cNvPr id="121" name="Text Placeholder 35"/>
          <p:cNvSpPr>
            <a:spLocks noGrp="1"/>
          </p:cNvSpPr>
          <p:nvPr>
            <p:custDataLst>
              <p:tags r:id="rId5"/>
            </p:custDataLst>
          </p:nvPr>
        </p:nvSpPr>
        <p:spPr bwMode="gray">
          <a:xfrm>
            <a:off x="419100" y="3581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254C3DB-60AC-47E1-BD16-7087E75640AF}" type="datetime'''''''''''''''''''''''''''''''''''2''''''.''''''''0'''''''">
              <a:rPr lang="en-US" sz="1000">
                <a:solidFill>
                  <a:schemeClr val="tx1"/>
                </a:solidFill>
              </a:rPr>
              <a:pPr/>
              <a:t>2.0</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6"/>
            </p:custDataLst>
          </p:nvPr>
        </p:nvSpPr>
        <p:spPr bwMode="gray">
          <a:xfrm>
            <a:off x="419100" y="52959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59DA495-D9F5-45C4-A6BD-54052476CCC6}"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70" name="Text Placeholder 10"/>
          <p:cNvSpPr>
            <a:spLocks noGrp="1"/>
          </p:cNvSpPr>
          <p:nvPr>
            <p:custDataLst>
              <p:tags r:id="rId7"/>
            </p:custDataLst>
          </p:nvPr>
        </p:nvSpPr>
        <p:spPr bwMode="gray">
          <a:xfrm>
            <a:off x="419100" y="27241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38069BB-2DEE-47EF-B3C8-3362D027DE92}" type="datetime'3''.''''''''0'''''''''''''''''''''''''''''''''''''">
              <a:rPr lang="en-US" sz="1000">
                <a:solidFill>
                  <a:schemeClr val="tx1"/>
                </a:solidFill>
                <a:latin typeface="Arial"/>
                <a:ea typeface="ＭＳ Ｐゴシック"/>
                <a:sym typeface="Arial"/>
              </a:rPr>
              <a:pPr marL="0" indent="0" algn="r">
                <a:lnSpc>
                  <a:spcPct val="100000"/>
                </a:lnSpc>
                <a:spcBef>
                  <a:spcPct val="0"/>
                </a:spcBef>
              </a:pPr>
              <a:t>3.0</a:t>
            </a:fld>
            <a:endParaRPr lang="en-US" sz="1000" dirty="0">
              <a:solidFill>
                <a:schemeClr val="tx1"/>
              </a:solidFill>
              <a:latin typeface="Arial"/>
              <a:ea typeface="ＭＳ Ｐゴシック"/>
              <a:sym typeface="Arial"/>
            </a:endParaRPr>
          </a:p>
        </p:txBody>
      </p:sp>
      <p:sp>
        <p:nvSpPr>
          <p:cNvPr id="71" name="Text Placeholder 12"/>
          <p:cNvSpPr>
            <a:spLocks noGrp="1"/>
          </p:cNvSpPr>
          <p:nvPr>
            <p:custDataLst>
              <p:tags r:id="rId8"/>
            </p:custDataLst>
          </p:nvPr>
        </p:nvSpPr>
        <p:spPr bwMode="gray">
          <a:xfrm>
            <a:off x="419100" y="2295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9A19878-5291-4ECA-8C5A-897FC0B10D18}" type="datetime'''''''''''''''''3''''''''''''.''''''5'''''''''''''''''''''">
              <a:rPr lang="en-US" sz="1000">
                <a:solidFill>
                  <a:schemeClr val="tx1"/>
                </a:solidFill>
                <a:latin typeface="Arial"/>
                <a:ea typeface="ＭＳ Ｐゴシック"/>
                <a:sym typeface="Arial"/>
              </a:rPr>
              <a:pPr marL="0" indent="0" algn="r">
                <a:lnSpc>
                  <a:spcPct val="100000"/>
                </a:lnSpc>
                <a:spcBef>
                  <a:spcPct val="0"/>
                </a:spcBef>
              </a:pPr>
              <a:t>3.5</a:t>
            </a:fld>
            <a:endParaRPr lang="en-US" sz="1000" dirty="0">
              <a:solidFill>
                <a:schemeClr val="tx1"/>
              </a:solidFill>
              <a:latin typeface="Arial"/>
              <a:ea typeface="ＭＳ Ｐゴシック"/>
              <a:sym typeface="Arial"/>
            </a:endParaRPr>
          </a:p>
        </p:txBody>
      </p:sp>
      <p:sp>
        <p:nvSpPr>
          <p:cNvPr id="66" name="Text Placeholder 2"/>
          <p:cNvSpPr>
            <a:spLocks noGrp="1"/>
          </p:cNvSpPr>
          <p:nvPr>
            <p:custDataLst>
              <p:tags r:id="rId9"/>
            </p:custDataLst>
          </p:nvPr>
        </p:nvSpPr>
        <p:spPr bwMode="gray">
          <a:xfrm>
            <a:off x="419100" y="4867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0BB05F3-6D12-4F48-8814-42BB37B0B44E}" type="datetime'''''''''''''0''.''5'''''''''''''''''''''''''''''''''''">
              <a:rPr lang="en-US" sz="1000">
                <a:solidFill>
                  <a:schemeClr val="tx1"/>
                </a:solidFill>
                <a:latin typeface="Arial"/>
                <a:ea typeface="ＭＳ Ｐゴシック"/>
                <a:sym typeface="Arial"/>
              </a:rPr>
              <a:pPr marL="0" indent="0" algn="r">
                <a:lnSpc>
                  <a:spcPct val="100000"/>
                </a:lnSpc>
                <a:spcBef>
                  <a:spcPct val="0"/>
                </a:spcBef>
              </a:pPr>
              <a:t>0.5</a:t>
            </a:fld>
            <a:endParaRPr lang="en-US" sz="1000" dirty="0">
              <a:solidFill>
                <a:schemeClr val="tx1"/>
              </a:solidFill>
              <a:latin typeface="Arial"/>
              <a:ea typeface="ＭＳ Ｐゴシック"/>
              <a:sym typeface="Arial"/>
            </a:endParaRPr>
          </a:p>
        </p:txBody>
      </p:sp>
      <p:sp>
        <p:nvSpPr>
          <p:cNvPr id="67" name="Text Placeholder 3"/>
          <p:cNvSpPr>
            <a:spLocks noGrp="1"/>
          </p:cNvSpPr>
          <p:nvPr>
            <p:custDataLst>
              <p:tags r:id="rId10"/>
            </p:custDataLst>
          </p:nvPr>
        </p:nvSpPr>
        <p:spPr bwMode="gray">
          <a:xfrm>
            <a:off x="419100" y="44386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C2C769D-DDB4-4E89-8B8A-B27487A1F100}" type="datetime'''''''''''''''''''''''''''''1.0'''''''''''''''''''''''''''''">
              <a:rPr lang="en-US" sz="1000">
                <a:solidFill>
                  <a:schemeClr val="tx1"/>
                </a:solidFill>
                <a:latin typeface="Arial"/>
                <a:ea typeface="ＭＳ Ｐゴシック"/>
                <a:sym typeface="Arial"/>
              </a:rPr>
              <a:pPr marL="0" indent="0" algn="r">
                <a:lnSpc>
                  <a:spcPct val="100000"/>
                </a:lnSpc>
                <a:spcBef>
                  <a:spcPct val="0"/>
                </a:spcBef>
              </a:pPr>
              <a:t>1.0</a:t>
            </a:fld>
            <a:endParaRPr lang="en-US" sz="1000" dirty="0">
              <a:solidFill>
                <a:schemeClr val="tx1"/>
              </a:solidFill>
              <a:latin typeface="Arial"/>
              <a:ea typeface="ＭＳ Ｐゴシック"/>
              <a:sym typeface="Arial"/>
            </a:endParaRPr>
          </a:p>
        </p:txBody>
      </p:sp>
      <p:sp>
        <p:nvSpPr>
          <p:cNvPr id="68" name="Text Placeholder 4"/>
          <p:cNvSpPr>
            <a:spLocks noGrp="1"/>
          </p:cNvSpPr>
          <p:nvPr>
            <p:custDataLst>
              <p:tags r:id="rId11"/>
            </p:custDataLst>
          </p:nvPr>
        </p:nvSpPr>
        <p:spPr bwMode="gray">
          <a:xfrm>
            <a:off x="419100" y="40100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898846A-4E4F-412F-A54B-4F703670C853}" type="datetime'''''''1''''''.''''''5'''''''''''''''''''''''''''''''''''''''''">
              <a:rPr lang="en-US" sz="1000">
                <a:solidFill>
                  <a:schemeClr val="tx1"/>
                </a:solidFill>
                <a:latin typeface="Arial"/>
                <a:ea typeface="ＭＳ Ｐゴシック"/>
                <a:sym typeface="Arial"/>
              </a:rPr>
              <a:pPr marL="0" indent="0" algn="r">
                <a:lnSpc>
                  <a:spcPct val="100000"/>
                </a:lnSpc>
                <a:spcBef>
                  <a:spcPct val="0"/>
                </a:spcBef>
              </a:pPr>
              <a:t>1.5</a:t>
            </a:fld>
            <a:endParaRPr lang="en-US" sz="1000" dirty="0">
              <a:solidFill>
                <a:schemeClr val="tx1"/>
              </a:solidFill>
              <a:latin typeface="Arial"/>
              <a:ea typeface="ＭＳ Ｐゴシック"/>
              <a:sym typeface="Arial"/>
            </a:endParaRPr>
          </a:p>
        </p:txBody>
      </p:sp>
      <p:sp>
        <p:nvSpPr>
          <p:cNvPr id="69" name="Text Placeholder 5"/>
          <p:cNvSpPr>
            <a:spLocks noGrp="1"/>
          </p:cNvSpPr>
          <p:nvPr>
            <p:custDataLst>
              <p:tags r:id="rId12"/>
            </p:custDataLst>
          </p:nvPr>
        </p:nvSpPr>
        <p:spPr bwMode="gray">
          <a:xfrm>
            <a:off x="419100" y="31527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9AA359F-E51B-4326-80F8-1DA5A56F71C1}" type="datetime'''''''2''.''''''''''5'''''''''''''''''''''''''''''''">
              <a:rPr lang="en-US" sz="1000">
                <a:solidFill>
                  <a:schemeClr val="tx1"/>
                </a:solidFill>
                <a:latin typeface="Arial"/>
                <a:ea typeface="ＭＳ Ｐゴシック"/>
                <a:sym typeface="Arial"/>
              </a:rPr>
              <a:pPr marL="0" indent="0" algn="r">
                <a:lnSpc>
                  <a:spcPct val="100000"/>
                </a:lnSpc>
                <a:spcBef>
                  <a:spcPct val="0"/>
                </a:spcBef>
              </a:pPr>
              <a:t>2.5</a:t>
            </a:fld>
            <a:endParaRPr lang="en-US" sz="1000" dirty="0">
              <a:solidFill>
                <a:schemeClr val="tx1"/>
              </a:solidFill>
              <a:latin typeface="Arial"/>
              <a:ea typeface="ＭＳ Ｐゴシック"/>
              <a:sym typeface="Arial"/>
            </a:endParaRPr>
          </a:p>
        </p:txBody>
      </p:sp>
      <p:sp>
        <p:nvSpPr>
          <p:cNvPr id="88" name="Text Placeholder 57"/>
          <p:cNvSpPr>
            <a:spLocks noGrp="1"/>
          </p:cNvSpPr>
          <p:nvPr>
            <p:custDataLst>
              <p:tags r:id="rId13"/>
            </p:custDataLst>
          </p:nvPr>
        </p:nvSpPr>
        <p:spPr bwMode="gray">
          <a:xfrm>
            <a:off x="419100" y="18669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09C9D7B-1E6C-474A-AAE5-6D0FD57D2CE2}" type="datetime'''''''4''''''''''''''.''''''''''''''''''''''''0'''''''''''">
              <a:rPr lang="en-US" sz="1000">
                <a:solidFill>
                  <a:schemeClr val="tx1"/>
                </a:solidFill>
              </a:rPr>
              <a:pPr/>
              <a:t>4.0</a:t>
            </a:fld>
            <a:endParaRPr lang="en-US" sz="1000" dirty="0">
              <a:solidFill>
                <a:schemeClr val="tx1"/>
              </a:solidFill>
              <a:latin typeface="Arial"/>
              <a:ea typeface="ＭＳ Ｐゴシック"/>
              <a:sym typeface="Arial"/>
            </a:endParaRPr>
          </a:p>
        </p:txBody>
      </p:sp>
      <p:sp>
        <p:nvSpPr>
          <p:cNvPr id="119" name="Text Placeholder 34"/>
          <p:cNvSpPr>
            <a:spLocks noGrp="1"/>
          </p:cNvSpPr>
          <p:nvPr>
            <p:custDataLst>
              <p:tags r:id="rId14"/>
            </p:custDataLst>
          </p:nvPr>
        </p:nvSpPr>
        <p:spPr bwMode="auto">
          <a:xfrm>
            <a:off x="274955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solidFill>
                  <a:schemeClr val="tx1"/>
                </a:solidFill>
              </a:rPr>
              <a:pPr/>
              <a:t>2011</a:t>
            </a:fld>
            <a:endParaRPr lang="en-US" sz="1000" dirty="0">
              <a:solidFill>
                <a:schemeClr val="tx1"/>
              </a:solidFill>
              <a:sym typeface="+mn-lt"/>
            </a:endParaRPr>
          </a:p>
        </p:txBody>
      </p:sp>
      <p:sp>
        <p:nvSpPr>
          <p:cNvPr id="120" name="Text Placeholder 33"/>
          <p:cNvSpPr>
            <a:spLocks noGrp="1"/>
          </p:cNvSpPr>
          <p:nvPr>
            <p:custDataLst>
              <p:tags r:id="rId15"/>
            </p:custDataLst>
          </p:nvPr>
        </p:nvSpPr>
        <p:spPr bwMode="auto">
          <a:xfrm>
            <a:off x="231140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solidFill>
                  <a:schemeClr val="tx1"/>
                </a:solidFill>
              </a:rPr>
              <a:pPr/>
              <a:t>2010</a:t>
            </a:fld>
            <a:endParaRPr lang="en-US" sz="1000" dirty="0">
              <a:solidFill>
                <a:schemeClr val="tx1"/>
              </a:solidFill>
              <a:sym typeface="+mn-lt"/>
            </a:endParaRPr>
          </a:p>
        </p:txBody>
      </p:sp>
      <p:sp>
        <p:nvSpPr>
          <p:cNvPr id="113" name="Text Placeholder 32"/>
          <p:cNvSpPr>
            <a:spLocks noGrp="1"/>
          </p:cNvSpPr>
          <p:nvPr>
            <p:custDataLst>
              <p:tags r:id="rId16"/>
            </p:custDataLst>
          </p:nvPr>
        </p:nvSpPr>
        <p:spPr bwMode="auto">
          <a:xfrm>
            <a:off x="187325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solidFill>
                  <a:schemeClr val="tx1"/>
                </a:solidFill>
              </a:rPr>
              <a:pPr/>
              <a:t>2009</a:t>
            </a:fld>
            <a:endParaRPr lang="en-US" sz="1000" dirty="0">
              <a:solidFill>
                <a:schemeClr val="tx1"/>
              </a:solidFill>
              <a:sym typeface="+mn-lt"/>
            </a:endParaRPr>
          </a:p>
        </p:txBody>
      </p:sp>
      <p:sp>
        <p:nvSpPr>
          <p:cNvPr id="114" name="Text Placeholder 31"/>
          <p:cNvSpPr>
            <a:spLocks noGrp="1"/>
          </p:cNvSpPr>
          <p:nvPr>
            <p:custDataLst>
              <p:tags r:id="rId17"/>
            </p:custDataLst>
          </p:nvPr>
        </p:nvSpPr>
        <p:spPr bwMode="auto">
          <a:xfrm>
            <a:off x="142557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solidFill>
                  <a:schemeClr val="tx1"/>
                </a:solidFill>
              </a:rPr>
              <a:pPr/>
              <a:t>2008</a:t>
            </a:fld>
            <a:endParaRPr lang="en-US" sz="1000" dirty="0">
              <a:solidFill>
                <a:schemeClr val="tx1"/>
              </a:solidFill>
              <a:sym typeface="+mn-lt"/>
            </a:endParaRPr>
          </a:p>
        </p:txBody>
      </p:sp>
      <p:sp>
        <p:nvSpPr>
          <p:cNvPr id="115" name="Text Placeholder 30"/>
          <p:cNvSpPr>
            <a:spLocks noGrp="1"/>
          </p:cNvSpPr>
          <p:nvPr>
            <p:custDataLst>
              <p:tags r:id="rId18"/>
            </p:custDataLst>
          </p:nvPr>
        </p:nvSpPr>
        <p:spPr bwMode="auto">
          <a:xfrm>
            <a:off x="98742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solidFill>
                  <a:schemeClr val="tx1"/>
                </a:solidFill>
              </a:rPr>
              <a:pPr/>
              <a:t>2007</a:t>
            </a:fld>
            <a:endParaRPr lang="en-US" sz="1000" dirty="0">
              <a:solidFill>
                <a:schemeClr val="tx1"/>
              </a:solidFill>
              <a:sym typeface="+mn-lt"/>
            </a:endParaRPr>
          </a:p>
        </p:txBody>
      </p:sp>
      <p:sp>
        <p:nvSpPr>
          <p:cNvPr id="116" name="Text Placeholder 29"/>
          <p:cNvSpPr>
            <a:spLocks noGrp="1"/>
          </p:cNvSpPr>
          <p:nvPr>
            <p:custDataLst>
              <p:tags r:id="rId19"/>
            </p:custDataLst>
          </p:nvPr>
        </p:nvSpPr>
        <p:spPr bwMode="auto">
          <a:xfrm>
            <a:off x="54927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solidFill>
                  <a:schemeClr val="tx1"/>
                </a:solidFill>
              </a:rPr>
              <a:pPr/>
              <a:t>2006</a:t>
            </a:fld>
            <a:endParaRPr lang="en-US" sz="1000" dirty="0">
              <a:solidFill>
                <a:schemeClr val="tx1"/>
              </a:solidFill>
              <a:sym typeface="+mn-lt"/>
            </a:endParaRPr>
          </a:p>
        </p:txBody>
      </p:sp>
      <p:sp>
        <p:nvSpPr>
          <p:cNvPr id="117" name="Text Placeholder 38"/>
          <p:cNvSpPr>
            <a:spLocks noGrp="1"/>
          </p:cNvSpPr>
          <p:nvPr>
            <p:custDataLst>
              <p:tags r:id="rId20"/>
            </p:custDataLst>
          </p:nvPr>
        </p:nvSpPr>
        <p:spPr bwMode="auto">
          <a:xfrm>
            <a:off x="451167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solidFill>
                  <a:schemeClr val="tx1"/>
                </a:solidFill>
              </a:rPr>
              <a:pPr/>
              <a:t>2015</a:t>
            </a:fld>
            <a:endParaRPr lang="en-US" sz="1000" dirty="0">
              <a:solidFill>
                <a:schemeClr val="tx1"/>
              </a:solidFill>
              <a:sym typeface="+mn-lt"/>
            </a:endParaRPr>
          </a:p>
        </p:txBody>
      </p:sp>
      <p:sp>
        <p:nvSpPr>
          <p:cNvPr id="118" name="Text Placeholder 37"/>
          <p:cNvSpPr>
            <a:spLocks noGrp="1"/>
          </p:cNvSpPr>
          <p:nvPr>
            <p:custDataLst>
              <p:tags r:id="rId21"/>
            </p:custDataLst>
          </p:nvPr>
        </p:nvSpPr>
        <p:spPr bwMode="auto">
          <a:xfrm>
            <a:off x="407352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solidFill>
                  <a:schemeClr val="tx1"/>
                </a:solidFill>
              </a:rPr>
              <a:pPr/>
              <a:t>2014</a:t>
            </a:fld>
            <a:endParaRPr lang="en-US" sz="1000" dirty="0">
              <a:solidFill>
                <a:schemeClr val="tx1"/>
              </a:solidFill>
              <a:sym typeface="+mn-lt"/>
            </a:endParaRPr>
          </a:p>
        </p:txBody>
      </p:sp>
      <p:sp>
        <p:nvSpPr>
          <p:cNvPr id="112" name="Text Placeholder 36"/>
          <p:cNvSpPr>
            <a:spLocks noGrp="1"/>
          </p:cNvSpPr>
          <p:nvPr>
            <p:custDataLst>
              <p:tags r:id="rId22"/>
            </p:custDataLst>
          </p:nvPr>
        </p:nvSpPr>
        <p:spPr bwMode="auto">
          <a:xfrm>
            <a:off x="363537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solidFill>
                  <a:schemeClr val="tx1"/>
                </a:solidFill>
              </a:rPr>
              <a:pPr/>
              <a:t>2013</a:t>
            </a:fld>
            <a:endParaRPr lang="en-US" sz="1000" dirty="0">
              <a:solidFill>
                <a:schemeClr val="tx1"/>
              </a:solidFill>
              <a:sym typeface="+mn-lt"/>
            </a:endParaRPr>
          </a:p>
        </p:txBody>
      </p:sp>
      <p:sp>
        <p:nvSpPr>
          <p:cNvPr id="111" name="Text Placeholder 35"/>
          <p:cNvSpPr>
            <a:spLocks noGrp="1"/>
          </p:cNvSpPr>
          <p:nvPr>
            <p:custDataLst>
              <p:tags r:id="rId23"/>
            </p:custDataLst>
          </p:nvPr>
        </p:nvSpPr>
        <p:spPr bwMode="auto">
          <a:xfrm>
            <a:off x="318770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solidFill>
                  <a:schemeClr val="tx1"/>
                </a:solidFill>
              </a:rPr>
              <a:pPr/>
              <a:t>2012</a:t>
            </a:fld>
            <a:endParaRPr lang="en-US" sz="1000" dirty="0">
              <a:solidFill>
                <a:schemeClr val="tx1"/>
              </a:solidFill>
              <a:sym typeface="+mn-lt"/>
            </a:endParaRPr>
          </a:p>
        </p:txBody>
      </p:sp>
      <p:sp>
        <p:nvSpPr>
          <p:cNvPr id="14" name="Rectangle 13"/>
          <p:cNvSpPr/>
          <p:nvPr/>
        </p:nvSpPr>
        <p:spPr bwMode="auto">
          <a:xfrm>
            <a:off x="1527175" y="1965325"/>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70200" y="1965325"/>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12" name="Straight Connector 11"/>
          <p:cNvCxnSpPr/>
          <p:nvPr>
            <p:custDataLst>
              <p:tags r:id="rId24"/>
            </p:custDataLst>
          </p:nvPr>
        </p:nvCxnSpPr>
        <p:spPr bwMode="gray">
          <a:xfrm>
            <a:off x="2408238" y="5776913"/>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35" name="Straight Connector 34"/>
          <p:cNvCxnSpPr/>
          <p:nvPr>
            <p:custDataLst>
              <p:tags r:id="rId25"/>
            </p:custDataLst>
          </p:nvPr>
        </p:nvCxnSpPr>
        <p:spPr bwMode="gray">
          <a:xfrm>
            <a:off x="752475" y="5776913"/>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sp>
        <p:nvSpPr>
          <p:cNvPr id="85" name="Text Placeholder 13"/>
          <p:cNvSpPr>
            <a:spLocks noGrp="1"/>
          </p:cNvSpPr>
          <p:nvPr>
            <p:custDataLst>
              <p:tags r:id="rId26"/>
            </p:custDataLst>
          </p:nvPr>
        </p:nvSpPr>
        <p:spPr bwMode="auto">
          <a:xfrm>
            <a:off x="1022350" y="5707063"/>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latin typeface="Arial"/>
                <a:ea typeface="ＭＳ Ｐゴシック"/>
                <a:sym typeface="Arial"/>
              </a:rPr>
              <a:t>FRB 100 largest banks</a:t>
            </a:r>
            <a:endParaRPr lang="en-US" sz="1000" dirty="0">
              <a:solidFill>
                <a:schemeClr val="tx1"/>
              </a:solidFill>
              <a:latin typeface="Arial"/>
              <a:ea typeface="ＭＳ Ｐゴシック"/>
              <a:sym typeface="Arial"/>
            </a:endParaRPr>
          </a:p>
        </p:txBody>
      </p:sp>
      <p:sp>
        <p:nvSpPr>
          <p:cNvPr id="87" name="Text Placeholder 15"/>
          <p:cNvSpPr>
            <a:spLocks noGrp="1"/>
          </p:cNvSpPr>
          <p:nvPr>
            <p:custDataLst>
              <p:tags r:id="rId27"/>
            </p:custDataLst>
          </p:nvPr>
        </p:nvSpPr>
        <p:spPr bwMode="auto">
          <a:xfrm>
            <a:off x="2678113" y="5707063"/>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solidFill>
                  <a:schemeClr val="tx1"/>
                </a:solidFill>
              </a:rPr>
              <a:pPr/>
              <a:t>Sovereign (prior to 2012)</a:t>
            </a:fld>
            <a:endParaRPr lang="en-US" sz="1000" dirty="0">
              <a:solidFill>
                <a:schemeClr val="tx1"/>
              </a:solidFill>
              <a:sym typeface="+mn-lt"/>
            </a:endParaRPr>
          </a:p>
        </p:txBody>
      </p:sp>
      <p:graphicFrame>
        <p:nvGraphicFramePr>
          <p:cNvPr id="76" name="Content Placeholder 12"/>
          <p:cNvGraphicFramePr>
            <a:graphicFrameLocks/>
          </p:cNvGraphicFramePr>
          <p:nvPr>
            <p:extLst>
              <p:ext uri="{D42A27DB-BD31-4B8C-83A1-F6EECF244321}">
                <p14:modId xmlns:p14="http://schemas.microsoft.com/office/powerpoint/2010/main" val="1993383998"/>
              </p:ext>
            </p:extLst>
          </p:nvPr>
        </p:nvGraphicFramePr>
        <p:xfrm>
          <a:off x="5259388" y="1732309"/>
          <a:ext cx="3595688" cy="1836544"/>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5158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2.91%</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2.81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17909">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2.67%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2.58</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527175" y="1974850"/>
            <a:ext cx="847725" cy="553998"/>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340100" y="1965325"/>
            <a:ext cx="847725" cy="400110"/>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195" name="Rectangle 6"/>
          <p:cNvSpPr>
            <a:spLocks noChangeArrowheads="1"/>
          </p:cNvSpPr>
          <p:nvPr/>
        </p:nvSpPr>
        <p:spPr bwMode="gray">
          <a:xfrm>
            <a:off x="5259388" y="142081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259388" y="377047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3981984851"/>
              </p:ext>
            </p:extLst>
          </p:nvPr>
        </p:nvGraphicFramePr>
        <p:xfrm>
          <a:off x="5259388" y="4042703"/>
          <a:ext cx="3595688" cy="892052"/>
        </p:xfrm>
        <a:graphic>
          <a:graphicData uri="http://schemas.openxmlformats.org/drawingml/2006/table">
            <a:tbl>
              <a:tblPr firstRow="1" bandRow="1">
                <a:tableStyleId>{839DD9DD-9E6C-4910-8AC0-68ADFF6A6AFC}</a:tableStyleId>
              </a:tblPr>
              <a:tblGrid>
                <a:gridCol w="980759"/>
                <a:gridCol w="968955"/>
                <a:gridCol w="992563"/>
                <a:gridCol w="653411"/>
              </a:tblGrid>
              <a:tr h="196656">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4790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$130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$152</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790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$130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$165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527175" y="1970088"/>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9" name="Footnote"/>
          <p:cNvSpPr/>
          <p:nvPr/>
        </p:nvSpPr>
        <p:spPr bwMode="auto">
          <a:xfrm>
            <a:off x="402448" y="6266458"/>
            <a:ext cx="683826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800" dirty="0" smtClean="0">
                <a:solidFill>
                  <a:schemeClr val="bg1"/>
                </a:solidFill>
                <a:latin typeface="Arial"/>
                <a:sym typeface="Arial"/>
              </a:rPr>
              <a:t>Source: SNL Financial Regulated Depositories Bank Regulatory Financials database; Fe</a:t>
            </a:r>
            <a:r>
              <a:rPr lang="en-US" sz="800" dirty="0" smtClean="0">
                <a:solidFill>
                  <a:schemeClr val="bg1"/>
                </a:solidFill>
              </a:rPr>
              <a:t>deral </a:t>
            </a:r>
            <a:r>
              <a:rPr lang="en-US" sz="800" dirty="0">
                <a:solidFill>
                  <a:schemeClr val="bg1"/>
                </a:solidFill>
              </a:rPr>
              <a:t>Reserve Board historical data: charge-off and delinquency rates on loans and leases at 100 largest commercial </a:t>
            </a:r>
            <a:r>
              <a:rPr lang="en-US" sz="800" dirty="0" smtClean="0">
                <a:solidFill>
                  <a:schemeClr val="bg1"/>
                </a:solidFill>
              </a:rPr>
              <a:t>banks</a:t>
            </a:r>
            <a:r>
              <a:rPr lang="en-US" sz="800" dirty="0" smtClean="0">
                <a:solidFill>
                  <a:schemeClr val="bg1"/>
                </a:solidFill>
                <a:latin typeface="Arial"/>
                <a:sym typeface="Arial"/>
              </a:rPr>
              <a:t>; Oliver Wyman analysis </a:t>
            </a:r>
            <a:endParaRPr lang="en-US" sz="800" dirty="0">
              <a:solidFill>
                <a:schemeClr val="bg1"/>
              </a:solidFill>
              <a:latin typeface="Wingdings"/>
              <a:sym typeface="Arial"/>
            </a:endParaRPr>
          </a:p>
        </p:txBody>
      </p:sp>
      <p:sp>
        <p:nvSpPr>
          <p:cNvPr id="60" name="Freeform 59"/>
          <p:cNvSpPr/>
          <p:nvPr/>
        </p:nvSpPr>
        <p:spPr bwMode="auto">
          <a:xfrm rot="5400000">
            <a:off x="8491538" y="4917832"/>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61" name="Table 60"/>
          <p:cNvGraphicFramePr>
            <a:graphicFrameLocks noGrp="1"/>
          </p:cNvGraphicFramePr>
          <p:nvPr>
            <p:extLst>
              <p:ext uri="{D42A27DB-BD31-4B8C-83A1-F6EECF244321}">
                <p14:modId xmlns:p14="http://schemas.microsoft.com/office/powerpoint/2010/main" val="409420347"/>
              </p:ext>
            </p:extLst>
          </p:nvPr>
        </p:nvGraphicFramePr>
        <p:xfrm>
          <a:off x="7010400" y="5206757"/>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Other</a:t>
                      </a:r>
                      <a:r>
                        <a:rPr lang="en-US" sz="1000" b="1" i="0" u="none" strike="noStrike" kern="1200" baseline="0" dirty="0" smtClean="0">
                          <a:solidFill>
                            <a:srgbClr val="000000"/>
                          </a:solidFill>
                          <a:effectLst/>
                          <a:latin typeface="+mn-lt"/>
                          <a:ea typeface="+mn-ea"/>
                          <a:cs typeface="+mn-cs"/>
                        </a:rPr>
                        <a:t> Consumer</a:t>
                      </a:r>
                      <a:endParaRPr lang="en-US" sz="1000" b="1" i="0" u="none" strike="noStrike" kern="1200" dirty="0" smtClean="0">
                        <a:solidFill>
                          <a:srgbClr val="000000"/>
                        </a:solidFill>
                        <a:effectLst/>
                        <a:latin typeface="+mn-lt"/>
                        <a:ea typeface="+mn-ea"/>
                        <a:cs typeface="+mn-cs"/>
                      </a:endParaRP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~2.75X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2" name="TextBox 61"/>
          <p:cNvSpPr txBox="1"/>
          <p:nvPr/>
        </p:nvSpPr>
        <p:spPr>
          <a:xfrm>
            <a:off x="5719763" y="5157545"/>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sp>
        <p:nvSpPr>
          <p:cNvPr id="63" name="Rectangle 62"/>
          <p:cNvSpPr/>
          <p:nvPr/>
        </p:nvSpPr>
        <p:spPr>
          <a:xfrm>
            <a:off x="401637" y="6129266"/>
            <a:ext cx="8626859" cy="123111"/>
          </a:xfrm>
          <a:prstGeom prst="rect">
            <a:avLst/>
          </a:prstGeom>
        </p:spPr>
        <p:txBody>
          <a:bodyPr wrap="square" lIns="0" tIns="0" rIns="0" bIns="0">
            <a:spAutoFit/>
          </a:bodyPr>
          <a:lstStyle/>
          <a:p>
            <a:pPr algn="l">
              <a:lnSpc>
                <a:spcPct val="100000"/>
              </a:lnSpc>
            </a:pPr>
            <a:r>
              <a:rPr lang="en-US" sz="800" dirty="0">
                <a:latin typeface="Arial"/>
                <a:sym typeface="Arial"/>
              </a:rPr>
              <a:t>Note</a:t>
            </a:r>
            <a:r>
              <a:rPr lang="en-US" sz="800" dirty="0" smtClean="0">
                <a:latin typeface="Arial"/>
                <a:sym typeface="Arial"/>
              </a:rPr>
              <a:t>: For Sovereign, other consumer is all consumer loans, minus consumer auto. For FRB 100 largest banks, other consumer includes all consumer  loans, minus credit cards  </a:t>
            </a:r>
            <a:endParaRPr lang="en-US" sz="800" dirty="0">
              <a:latin typeface="Arial"/>
              <a:sym typeface="Arial"/>
            </a:endParaRPr>
          </a:p>
        </p:txBody>
      </p:sp>
      <p:grpSp>
        <p:nvGrpSpPr>
          <p:cNvPr id="53" name="Group 52"/>
          <p:cNvGrpSpPr/>
          <p:nvPr/>
        </p:nvGrpSpPr>
        <p:grpSpPr>
          <a:xfrm>
            <a:off x="403281" y="95996"/>
            <a:ext cx="2398973" cy="189008"/>
            <a:chOff x="403281" y="164517"/>
            <a:chExt cx="2398973" cy="189008"/>
          </a:xfrm>
        </p:grpSpPr>
        <p:sp>
          <p:nvSpPr>
            <p:cNvPr id="55"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56" name="Oval 5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8" name="Rectangular Callout 57"/>
          <p:cNvSpPr/>
          <p:nvPr/>
        </p:nvSpPr>
        <p:spPr bwMode="auto">
          <a:xfrm>
            <a:off x="5259387" y="5537703"/>
            <a:ext cx="3607887" cy="502920"/>
          </a:xfrm>
          <a:prstGeom prst="wedgeRectCallout">
            <a:avLst>
              <a:gd name="adj1" fmla="val 34103"/>
              <a:gd name="adj2" fmla="val -70141"/>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a:t>
            </a:r>
            <a:r>
              <a:rPr lang="en-US" sz="900" dirty="0" smtClean="0"/>
              <a:t>used a ~2.75X scalar</a:t>
            </a:r>
            <a:r>
              <a:rPr lang="en-US" sz="900" dirty="0"/>
              <a:t> </a:t>
            </a:r>
            <a:r>
              <a:rPr lang="en-US" sz="900" dirty="0" smtClean="0"/>
              <a:t>as this is between the two </a:t>
            </a:r>
            <a:r>
              <a:rPr lang="en-US" sz="900" dirty="0"/>
              <a:t>scalars derived from historical loss rates using the different crisis conditions time periods</a:t>
            </a:r>
          </a:p>
        </p:txBody>
      </p:sp>
      <p:sp>
        <p:nvSpPr>
          <p:cNvPr id="65" name="Rectangle 6"/>
          <p:cNvSpPr>
            <a:spLocks noChangeArrowheads="1"/>
          </p:cNvSpPr>
          <p:nvPr/>
        </p:nvSpPr>
        <p:spPr bwMode="gray">
          <a:xfrm>
            <a:off x="400953" y="142081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1Q2006–1Q2015</a:t>
            </a:r>
            <a:endParaRPr lang="en-GB" sz="1200" dirty="0">
              <a:solidFill>
                <a:schemeClr val="accent1"/>
              </a:solidFill>
              <a:cs typeface="Arial" charset="0"/>
            </a:endParaRPr>
          </a:p>
        </p:txBody>
      </p:sp>
    </p:spTree>
    <p:extLst>
      <p:ext uri="{BB962C8B-B14F-4D97-AF65-F5344CB8AC3E}">
        <p14:creationId xmlns:p14="http://schemas.microsoft.com/office/powerpoint/2010/main" val="270659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followed a five-step process to redevelop the Risk Appetite</a:t>
            </a:r>
            <a:endParaRPr lang="en-US" dirty="0"/>
          </a:p>
        </p:txBody>
      </p:sp>
      <p:sp>
        <p:nvSpPr>
          <p:cNvPr id="38" name="Slide Number Placeholder 12"/>
          <p:cNvSpPr>
            <a:spLocks noGrp="1"/>
          </p:cNvSpPr>
          <p:nvPr>
            <p:ph type="sldNum" sz="quarter" idx="4"/>
          </p:nvPr>
        </p:nvSpPr>
        <p:spPr bwMode="gray">
          <a:xfrm>
            <a:off x="9202672" y="0"/>
            <a:ext cx="400116"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a:t>
            </a:fld>
            <a:endParaRPr lang="en-US" sz="1400" dirty="0">
              <a:solidFill>
                <a:srgbClr val="FF0000"/>
              </a:solidFill>
              <a:latin typeface="Arial Bold" pitchFamily="-112" charset="0"/>
            </a:endParaRPr>
          </a:p>
        </p:txBody>
      </p:sp>
      <p:sp>
        <p:nvSpPr>
          <p:cNvPr id="19" name="Freeform 18"/>
          <p:cNvSpPr/>
          <p:nvPr/>
        </p:nvSpPr>
        <p:spPr>
          <a:xfrm>
            <a:off x="1833832" y="2601910"/>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91726" y="2601910"/>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70673" y="2601910"/>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00116" y="1420172"/>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60137" y="1930090"/>
            <a:ext cx="1310501" cy="1883391"/>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12779" y="2601910"/>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381190" y="1930090"/>
            <a:ext cx="1310501" cy="1883391"/>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30090"/>
            <a:ext cx="1310501" cy="1883391"/>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6018031" y="1930090"/>
            <a:ext cx="1310501" cy="1883391"/>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limits</a:t>
            </a:r>
          </a:p>
        </p:txBody>
      </p:sp>
      <p:sp>
        <p:nvSpPr>
          <p:cNvPr id="40" name="Rectangle 39"/>
          <p:cNvSpPr/>
          <p:nvPr/>
        </p:nvSpPr>
        <p:spPr>
          <a:xfrm>
            <a:off x="7896977" y="1930090"/>
            <a:ext cx="1310501" cy="1883391"/>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60137" y="4016060"/>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SHUSA’s ability to achieve its objectives?</a:t>
            </a:r>
          </a:p>
        </p:txBody>
      </p:sp>
      <p:sp>
        <p:nvSpPr>
          <p:cNvPr id="30" name="TextBox 29"/>
          <p:cNvSpPr txBox="1"/>
          <p:nvPr/>
        </p:nvSpPr>
        <p:spPr>
          <a:xfrm>
            <a:off x="6018031" y="4016060"/>
            <a:ext cx="1310501" cy="738664"/>
          </a:xfrm>
          <a:prstGeom prst="rect">
            <a:avLst/>
          </a:prstGeom>
          <a:noFill/>
        </p:spPr>
        <p:txBody>
          <a:bodyPr wrap="square" lIns="0" tIns="0" rIns="0" bIns="0" rtlCol="0">
            <a:spAutoFit/>
          </a:bodyPr>
          <a:lstStyle/>
          <a:p>
            <a:pPr>
              <a:lnSpc>
                <a:spcPct val="100000"/>
              </a:lnSpc>
            </a:pPr>
            <a:r>
              <a:rPr lang="en-US" sz="1200" dirty="0" smtClean="0"/>
              <a:t>How will SHUSA assess whether it is within its risk appetite?</a:t>
            </a:r>
            <a:endParaRPr lang="en-US" sz="1400" b="1" i="1" dirty="0" smtClean="0"/>
          </a:p>
        </p:txBody>
      </p:sp>
      <p:sp>
        <p:nvSpPr>
          <p:cNvPr id="33" name="TextBox 32"/>
          <p:cNvSpPr txBox="1"/>
          <p:nvPr/>
        </p:nvSpPr>
        <p:spPr>
          <a:xfrm>
            <a:off x="381191" y="4016060"/>
            <a:ext cx="1310500"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SHUSA’s </a:t>
            </a:r>
            <a:r>
              <a:rPr lang="en-US" sz="1200" dirty="0"/>
              <a:t>overarching </a:t>
            </a:r>
            <a:r>
              <a:rPr lang="en-US" sz="1200" dirty="0" smtClean="0"/>
              <a:t>objectives?</a:t>
            </a:r>
            <a:endParaRPr lang="en-US" sz="1200" dirty="0"/>
          </a:p>
        </p:txBody>
      </p:sp>
      <p:sp>
        <p:nvSpPr>
          <p:cNvPr id="36" name="TextBox 35"/>
          <p:cNvSpPr txBox="1"/>
          <p:nvPr/>
        </p:nvSpPr>
        <p:spPr>
          <a:xfrm>
            <a:off x="4139085" y="4016060"/>
            <a:ext cx="1310500" cy="738664"/>
          </a:xfrm>
          <a:prstGeom prst="rect">
            <a:avLst/>
          </a:prstGeom>
          <a:noFill/>
        </p:spPr>
        <p:txBody>
          <a:bodyPr wrap="square" lIns="0" tIns="0" rIns="0" bIns="0" rtlCol="0">
            <a:spAutoFit/>
          </a:bodyPr>
          <a:lstStyle/>
          <a:p>
            <a:pPr>
              <a:lnSpc>
                <a:spcPct val="100000"/>
              </a:lnSpc>
            </a:pPr>
            <a:r>
              <a:rPr lang="en-US" sz="1200" dirty="0" smtClean="0"/>
              <a:t>What statements will guide how SHUSA manages its risks?</a:t>
            </a:r>
          </a:p>
        </p:txBody>
      </p:sp>
      <p:sp>
        <p:nvSpPr>
          <p:cNvPr id="39" name="TextBox 38"/>
          <p:cNvSpPr txBox="1"/>
          <p:nvPr/>
        </p:nvSpPr>
        <p:spPr>
          <a:xfrm>
            <a:off x="7896976" y="4016060"/>
            <a:ext cx="1310502" cy="738664"/>
          </a:xfrm>
          <a:prstGeom prst="rect">
            <a:avLst/>
          </a:prstGeom>
          <a:noFill/>
        </p:spPr>
        <p:txBody>
          <a:bodyPr wrap="square" lIns="0" tIns="0" rIns="0" bIns="0" rtlCol="0">
            <a:spAutoFit/>
          </a:bodyPr>
          <a:lstStyle/>
          <a:p>
            <a:pPr>
              <a:lnSpc>
                <a:spcPct val="100000"/>
              </a:lnSpc>
            </a:pPr>
            <a:r>
              <a:rPr lang="en-US" sz="1200" dirty="0" smtClean="0"/>
              <a:t>How will SHUSA report performance against risk appetite?</a:t>
            </a:r>
          </a:p>
        </p:txBody>
      </p:sp>
      <p:sp>
        <p:nvSpPr>
          <p:cNvPr id="42" name="Text Box 75"/>
          <p:cNvSpPr txBox="1">
            <a:spLocks noChangeArrowheads="1"/>
          </p:cNvSpPr>
          <p:nvPr/>
        </p:nvSpPr>
        <p:spPr bwMode="gray">
          <a:xfrm>
            <a:off x="407540" y="98167"/>
            <a:ext cx="286572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nSpc>
                <a:spcPct val="100000"/>
              </a:lnSpc>
            </a:pPr>
            <a:r>
              <a:rPr lang="en-US" sz="1200" dirty="0">
                <a:solidFill>
                  <a:schemeClr val="bg1">
                    <a:lumMod val="50000"/>
                  </a:schemeClr>
                </a:solidFill>
              </a:rPr>
              <a:t>Approach to Risk Appetite redevelopment </a:t>
            </a:r>
          </a:p>
        </p:txBody>
      </p:sp>
    </p:spTree>
    <p:extLst>
      <p:ext uri="{BB962C8B-B14F-4D97-AF65-F5344CB8AC3E}">
        <p14:creationId xmlns:p14="http://schemas.microsoft.com/office/powerpoint/2010/main" val="4154477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038725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198"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credit card </a:t>
            </a:r>
            <a:r>
              <a:rPr lang="en-GB" b="0" dirty="0">
                <a:solidFill>
                  <a:schemeClr val="accent1"/>
                </a:solidFill>
              </a:rPr>
              <a:t>portfolios vs. </a:t>
            </a:r>
            <a:r>
              <a:rPr lang="en-GB" b="0" dirty="0" smtClean="0">
                <a:solidFill>
                  <a:schemeClr val="accent1"/>
                </a:solidFill>
              </a:rPr>
              <a:t>SBNA Credit Card </a:t>
            </a:r>
            <a:r>
              <a:rPr lang="en-GB" b="0" dirty="0">
                <a:solidFill>
                  <a:schemeClr val="accent1"/>
                </a:solidFill>
              </a:rPr>
              <a:t>(incl. in SBNA Retail)</a:t>
            </a:r>
            <a:r>
              <a:rPr lang="en-GB" dirty="0" smtClean="0">
                <a:solidFill>
                  <a:schemeClr val="tx2"/>
                </a:solidFill>
              </a:rPr>
              <a:t/>
            </a:r>
            <a:br>
              <a:rPr lang="en-GB" dirty="0" smtClean="0">
                <a:solidFill>
                  <a:schemeClr val="tx2"/>
                </a:solidFill>
              </a:rPr>
            </a:br>
            <a:endParaRPr lang="en-GB" b="0" dirty="0">
              <a:solidFill>
                <a:schemeClr val="accent1"/>
              </a:solidFill>
            </a:endParaRPr>
          </a:p>
        </p:txBody>
      </p:sp>
      <p:sp>
        <p:nvSpPr>
          <p:cNvPr id="66"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39</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399413" y="141961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1Q2006–1Q2015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526416598"/>
              </p:ext>
            </p:extLst>
          </p:nvPr>
        </p:nvGraphicFramePr>
        <p:xfrm>
          <a:off x="495300" y="1828799"/>
          <a:ext cx="4191113" cy="3514860"/>
        </p:xfrm>
        <a:graphic>
          <a:graphicData uri="http://schemas.openxmlformats.org/presentationml/2006/ole">
            <mc:AlternateContent xmlns:mc="http://schemas.openxmlformats.org/markup-compatibility/2006">
              <mc:Choice xmlns:v="urn:schemas-microsoft-com:vml" Requires="v">
                <p:oleObj spid="_x0000_s207199" name="Chart" r:id="rId36" imgW="4191113" imgH="3514860" progId="MSGraph.Chart.8">
                  <p:embed followColorScheme="full"/>
                </p:oleObj>
              </mc:Choice>
              <mc:Fallback>
                <p:oleObj name="Chart" r:id="rId36" imgW="4191113" imgH="3514860" progId="MSGraph.Chart.8">
                  <p:embed followColorScheme="full"/>
                  <p:pic>
                    <p:nvPicPr>
                      <p:cNvPr id="0" name=""/>
                      <p:cNvPicPr/>
                      <p:nvPr/>
                    </p:nvPicPr>
                    <p:blipFill>
                      <a:blip r:embed="rId37"/>
                      <a:stretch>
                        <a:fillRect/>
                      </a:stretch>
                    </p:blipFill>
                    <p:spPr>
                      <a:xfrm>
                        <a:off x="495300" y="1828799"/>
                        <a:ext cx="4191113" cy="3514860"/>
                      </a:xfrm>
                      <a:prstGeom prst="rect">
                        <a:avLst/>
                      </a:prstGeom>
                    </p:spPr>
                  </p:pic>
                </p:oleObj>
              </mc:Fallback>
            </mc:AlternateContent>
          </a:graphicData>
        </a:graphic>
      </p:graphicFrame>
      <p:sp>
        <p:nvSpPr>
          <p:cNvPr id="103" name="Text Placeholder 27"/>
          <p:cNvSpPr>
            <a:spLocks noGrp="1"/>
          </p:cNvSpPr>
          <p:nvPr>
            <p:custDataLst>
              <p:tags r:id="rId5"/>
            </p:custDataLst>
          </p:nvPr>
        </p:nvSpPr>
        <p:spPr bwMode="gray">
          <a:xfrm>
            <a:off x="387350" y="18764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7E5AA3D-402A-4A46-BBEE-A3AA11997923}"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102" name="Text Placeholder 26"/>
          <p:cNvSpPr>
            <a:spLocks noGrp="1"/>
          </p:cNvSpPr>
          <p:nvPr>
            <p:custDataLst>
              <p:tags r:id="rId6"/>
            </p:custDataLst>
          </p:nvPr>
        </p:nvSpPr>
        <p:spPr bwMode="gray">
          <a:xfrm>
            <a:off x="387350" y="21526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75041BE-3E00-4E54-A7D5-481B41EF85F6}" type="datetime'''''''1''''''''''''''''''''''1'''''''''">
              <a:rPr lang="en-US" sz="1000">
                <a:solidFill>
                  <a:schemeClr val="tx1"/>
                </a:solidFill>
                <a:sym typeface="+mn-lt"/>
              </a:rPr>
              <a:pPr marL="0" indent="0" algn="r">
                <a:lnSpc>
                  <a:spcPct val="100000"/>
                </a:lnSpc>
                <a:spcBef>
                  <a:spcPct val="0"/>
                </a:spcBef>
              </a:pPr>
              <a:t>11</a:t>
            </a:fld>
            <a:endParaRPr lang="en-US" sz="1000" dirty="0">
              <a:solidFill>
                <a:schemeClr val="tx1"/>
              </a:solidFill>
              <a:sym typeface="+mn-lt"/>
            </a:endParaRPr>
          </a:p>
        </p:txBody>
      </p:sp>
      <p:sp>
        <p:nvSpPr>
          <p:cNvPr id="101" name="Text Placeholder 25"/>
          <p:cNvSpPr>
            <a:spLocks noGrp="1"/>
          </p:cNvSpPr>
          <p:nvPr>
            <p:custDataLst>
              <p:tags r:id="rId7"/>
            </p:custDataLst>
          </p:nvPr>
        </p:nvSpPr>
        <p:spPr bwMode="gray">
          <a:xfrm>
            <a:off x="387350" y="24193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A070AF1-C8D4-4676-91C6-A49BBAAFB07A}"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100" name="Text Placeholder 24"/>
          <p:cNvSpPr>
            <a:spLocks noGrp="1"/>
          </p:cNvSpPr>
          <p:nvPr>
            <p:custDataLst>
              <p:tags r:id="rId8"/>
            </p:custDataLst>
          </p:nvPr>
        </p:nvSpPr>
        <p:spPr bwMode="gray">
          <a:xfrm>
            <a:off x="457200" y="26955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B4E81DF-9C84-425B-8E8B-1E00F5539AFF}" type="datetime'''''''''''9'''''''''''''''''''">
              <a:rPr lang="en-US" sz="1000">
                <a:solidFill>
                  <a:schemeClr val="tx1"/>
                </a:solidFill>
                <a:sym typeface="+mn-lt"/>
              </a:rPr>
              <a:pPr marL="0" indent="0" algn="r">
                <a:lnSpc>
                  <a:spcPct val="100000"/>
                </a:lnSpc>
                <a:spcBef>
                  <a:spcPct val="0"/>
                </a:spcBef>
              </a:pPr>
              <a:t>9</a:t>
            </a:fld>
            <a:endParaRPr lang="en-US" sz="1000" dirty="0">
              <a:solidFill>
                <a:schemeClr val="tx1"/>
              </a:solidFill>
              <a:sym typeface="+mn-lt"/>
            </a:endParaRPr>
          </a:p>
        </p:txBody>
      </p:sp>
      <p:sp>
        <p:nvSpPr>
          <p:cNvPr id="99" name="Text Placeholder 23"/>
          <p:cNvSpPr>
            <a:spLocks noGrp="1"/>
          </p:cNvSpPr>
          <p:nvPr>
            <p:custDataLst>
              <p:tags r:id="rId9"/>
            </p:custDataLst>
          </p:nvPr>
        </p:nvSpPr>
        <p:spPr bwMode="gray">
          <a:xfrm>
            <a:off x="457200" y="29718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3BCBBDB-E8C6-40FA-91E0-A6C13E54E577}" type="datetime'''''''''''''''''''''8'''''''''''''''''''''''">
              <a:rPr lang="en-US" sz="1000">
                <a:solidFill>
                  <a:schemeClr val="tx1"/>
                </a:solidFill>
                <a:sym typeface="+mn-lt"/>
              </a:rPr>
              <a:pPr marL="0" indent="0" algn="r">
                <a:lnSpc>
                  <a:spcPct val="100000"/>
                </a:lnSpc>
                <a:spcBef>
                  <a:spcPct val="0"/>
                </a:spcBef>
              </a:pPr>
              <a:t>8</a:t>
            </a:fld>
            <a:endParaRPr lang="en-US" sz="1000" dirty="0">
              <a:solidFill>
                <a:schemeClr val="tx1"/>
              </a:solidFill>
              <a:sym typeface="+mn-lt"/>
            </a:endParaRPr>
          </a:p>
        </p:txBody>
      </p:sp>
      <p:sp>
        <p:nvSpPr>
          <p:cNvPr id="97" name="Text Placeholder 21"/>
          <p:cNvSpPr>
            <a:spLocks noGrp="1"/>
          </p:cNvSpPr>
          <p:nvPr>
            <p:custDataLst>
              <p:tags r:id="rId10"/>
            </p:custDataLst>
          </p:nvPr>
        </p:nvSpPr>
        <p:spPr bwMode="gray">
          <a:xfrm>
            <a:off x="457200" y="35147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9CC713B-2963-4667-BDE7-FDFCACDD121F}" type="datetime'''''''''''''''''''6'''''''''''''">
              <a:rPr lang="en-US" sz="1000">
                <a:solidFill>
                  <a:schemeClr val="tx1"/>
                </a:solidFill>
                <a:sym typeface="+mn-lt"/>
              </a:rPr>
              <a:pPr marL="0" indent="0" algn="r">
                <a:lnSpc>
                  <a:spcPct val="100000"/>
                </a:lnSpc>
                <a:spcBef>
                  <a:spcPct val="0"/>
                </a:spcBef>
              </a:pPr>
              <a:t>6</a:t>
            </a:fld>
            <a:endParaRPr lang="en-US" sz="1000" dirty="0">
              <a:solidFill>
                <a:schemeClr val="tx1"/>
              </a:solidFill>
              <a:sym typeface="+mn-lt"/>
            </a:endParaRPr>
          </a:p>
        </p:txBody>
      </p:sp>
      <p:sp>
        <p:nvSpPr>
          <p:cNvPr id="96" name="Text Placeholder 20"/>
          <p:cNvSpPr>
            <a:spLocks noGrp="1"/>
          </p:cNvSpPr>
          <p:nvPr>
            <p:custDataLst>
              <p:tags r:id="rId11"/>
            </p:custDataLst>
          </p:nvPr>
        </p:nvSpPr>
        <p:spPr bwMode="gray">
          <a:xfrm>
            <a:off x="457200" y="37909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1F5D7B0-1B72-4003-A583-BE848C685C11}" type="datetime'''''''''''''''''''''''''''5'''''''''''''''''''''">
              <a:rPr lang="en-US" sz="1000">
                <a:solidFill>
                  <a:schemeClr val="tx1"/>
                </a:solidFill>
                <a:sym typeface="+mn-lt"/>
              </a:rPr>
              <a:pPr marL="0" indent="0" algn="r">
                <a:lnSpc>
                  <a:spcPct val="100000"/>
                </a:lnSpc>
                <a:spcBef>
                  <a:spcPct val="0"/>
                </a:spcBef>
              </a:pPr>
              <a:t>5</a:t>
            </a:fld>
            <a:endParaRPr lang="en-US" sz="1000" dirty="0">
              <a:solidFill>
                <a:schemeClr val="tx1"/>
              </a:solidFill>
              <a:sym typeface="+mn-lt"/>
            </a:endParaRPr>
          </a:p>
        </p:txBody>
      </p:sp>
      <p:sp>
        <p:nvSpPr>
          <p:cNvPr id="95" name="Text Placeholder 19"/>
          <p:cNvSpPr>
            <a:spLocks noGrp="1"/>
          </p:cNvSpPr>
          <p:nvPr>
            <p:custDataLst>
              <p:tags r:id="rId12"/>
            </p:custDataLst>
          </p:nvPr>
        </p:nvSpPr>
        <p:spPr bwMode="gray">
          <a:xfrm>
            <a:off x="457200" y="40671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376C51-488B-4252-8945-E3DD1E9A81A5}" type="datetime'''''''''''''''''''''''''''4'''''''''''''">
              <a:rPr lang="en-US" sz="1000">
                <a:solidFill>
                  <a:schemeClr val="tx1"/>
                </a:solidFill>
                <a:sym typeface="+mn-lt"/>
              </a:rPr>
              <a:pPr marL="0" indent="0" algn="r">
                <a:lnSpc>
                  <a:spcPct val="100000"/>
                </a:lnSpc>
                <a:spcBef>
                  <a:spcPct val="0"/>
                </a:spcBef>
              </a:pPr>
              <a:t>4</a:t>
            </a:fld>
            <a:endParaRPr lang="en-US" sz="1000" dirty="0">
              <a:solidFill>
                <a:schemeClr val="tx1"/>
              </a:solidFill>
              <a:sym typeface="+mn-lt"/>
            </a:endParaRPr>
          </a:p>
        </p:txBody>
      </p:sp>
      <p:sp>
        <p:nvSpPr>
          <p:cNvPr id="126" name="Text Placeholder 40"/>
          <p:cNvSpPr>
            <a:spLocks noGrp="1"/>
          </p:cNvSpPr>
          <p:nvPr>
            <p:custDataLst>
              <p:tags r:id="rId13"/>
            </p:custDataLst>
          </p:nvPr>
        </p:nvSpPr>
        <p:spPr bwMode="gray">
          <a:xfrm>
            <a:off x="457200" y="43434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36D8D1D-BFE3-4B24-AAE1-2ABE3338BA6F}" type="datetime'''''''''''''''''''3'''''''''''''''''''''''''''''''''">
              <a:rPr lang="en-US" sz="1000">
                <a:solidFill>
                  <a:schemeClr val="tx1"/>
                </a:solidFill>
              </a:rPr>
              <a:pPr/>
              <a:t>3</a:t>
            </a:fld>
            <a:endParaRPr lang="en-US" sz="1000" dirty="0">
              <a:solidFill>
                <a:schemeClr val="tx1"/>
              </a:solidFill>
              <a:sym typeface="+mn-lt"/>
            </a:endParaRPr>
          </a:p>
        </p:txBody>
      </p:sp>
      <p:sp>
        <p:nvSpPr>
          <p:cNvPr id="121" name="Text Placeholder 35"/>
          <p:cNvSpPr>
            <a:spLocks noGrp="1"/>
          </p:cNvSpPr>
          <p:nvPr>
            <p:custDataLst>
              <p:tags r:id="rId14"/>
            </p:custDataLst>
          </p:nvPr>
        </p:nvSpPr>
        <p:spPr bwMode="gray">
          <a:xfrm>
            <a:off x="457200" y="46101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E13A88C-0C5A-42A7-A9A2-7157638AF830}" type="datetime'''''''''''''''2'''''''''''''''''''''''''''''''''''">
              <a:rPr lang="en-US" sz="1000">
                <a:solidFill>
                  <a:schemeClr val="tx1"/>
                </a:solidFill>
              </a:rPr>
              <a:pPr/>
              <a:t>2</a:t>
            </a:fld>
            <a:endParaRPr lang="en-US" sz="1000" dirty="0">
              <a:solidFill>
                <a:schemeClr val="tx1"/>
              </a:solidFill>
              <a:sym typeface="+mn-lt"/>
            </a:endParaRPr>
          </a:p>
        </p:txBody>
      </p:sp>
      <p:sp>
        <p:nvSpPr>
          <p:cNvPr id="105" name="Text Placeholder 30"/>
          <p:cNvSpPr>
            <a:spLocks noGrp="1"/>
          </p:cNvSpPr>
          <p:nvPr>
            <p:custDataLst>
              <p:tags r:id="rId15"/>
            </p:custDataLst>
          </p:nvPr>
        </p:nvSpPr>
        <p:spPr bwMode="gray">
          <a:xfrm>
            <a:off x="457200" y="48863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40A524C-92CC-4DFC-B4DA-DABC5564372F}" type="datetime'''''''''''''''''''''1'''''''''''''''''">
              <a:rPr lang="en-US" sz="1000">
                <a:solidFill>
                  <a:schemeClr val="tx1"/>
                </a:solidFill>
              </a:rPr>
              <a:pPr/>
              <a:t>1</a:t>
            </a:fld>
            <a:endParaRPr lang="en-US" sz="1000" dirty="0">
              <a:solidFill>
                <a:schemeClr val="tx1"/>
              </a:solidFill>
              <a:sym typeface="+mn-lt"/>
            </a:endParaRPr>
          </a:p>
        </p:txBody>
      </p:sp>
      <p:sp>
        <p:nvSpPr>
          <p:cNvPr id="178" name="Text Placeholder 88"/>
          <p:cNvSpPr>
            <a:spLocks noGrp="1"/>
          </p:cNvSpPr>
          <p:nvPr>
            <p:custDataLst>
              <p:tags r:id="rId16"/>
            </p:custDataLst>
          </p:nvPr>
        </p:nvSpPr>
        <p:spPr bwMode="gray">
          <a:xfrm>
            <a:off x="457200" y="51625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3E12B1F-185E-4E24-8948-0750531C9520}"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98" name="Text Placeholder 22"/>
          <p:cNvSpPr>
            <a:spLocks noGrp="1"/>
          </p:cNvSpPr>
          <p:nvPr>
            <p:custDataLst>
              <p:tags r:id="rId17"/>
            </p:custDataLst>
          </p:nvPr>
        </p:nvSpPr>
        <p:spPr bwMode="gray">
          <a:xfrm>
            <a:off x="457200" y="32480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23940B4-A2D1-457A-BE3C-BF9F2B354299}" type="datetime'''''''''''''''''''''''''''''''''''7'''''''''''''">
              <a:rPr lang="en-US" sz="1000">
                <a:solidFill>
                  <a:schemeClr val="tx1"/>
                </a:solidFill>
                <a:sym typeface="+mn-lt"/>
              </a:rPr>
              <a:pPr marL="0" indent="0" algn="r">
                <a:lnSpc>
                  <a:spcPct val="100000"/>
                </a:lnSpc>
                <a:spcBef>
                  <a:spcPct val="0"/>
                </a:spcBef>
              </a:pPr>
              <a:t>7</a:t>
            </a:fld>
            <a:endParaRPr lang="en-US" sz="1000" dirty="0">
              <a:solidFill>
                <a:schemeClr val="tx1"/>
              </a:solidFill>
              <a:sym typeface="+mn-lt"/>
            </a:endParaRPr>
          </a:p>
        </p:txBody>
      </p:sp>
      <p:sp>
        <p:nvSpPr>
          <p:cNvPr id="117" name="Text Placeholder 38"/>
          <p:cNvSpPr>
            <a:spLocks noGrp="1"/>
          </p:cNvSpPr>
          <p:nvPr>
            <p:custDataLst>
              <p:tags r:id="rId18"/>
            </p:custDataLst>
          </p:nvPr>
        </p:nvSpPr>
        <p:spPr bwMode="auto">
          <a:xfrm>
            <a:off x="44354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solidFill>
                  <a:schemeClr val="tx1"/>
                </a:solidFill>
              </a:rPr>
              <a:pPr/>
              <a:t>2015</a:t>
            </a:fld>
            <a:endParaRPr lang="en-US" sz="1000" dirty="0">
              <a:solidFill>
                <a:schemeClr val="tx1"/>
              </a:solidFill>
              <a:sym typeface="+mn-lt"/>
            </a:endParaRPr>
          </a:p>
        </p:txBody>
      </p:sp>
      <p:sp>
        <p:nvSpPr>
          <p:cNvPr id="118" name="Text Placeholder 37"/>
          <p:cNvSpPr>
            <a:spLocks noGrp="1"/>
          </p:cNvSpPr>
          <p:nvPr>
            <p:custDataLst>
              <p:tags r:id="rId19"/>
            </p:custDataLst>
          </p:nvPr>
        </p:nvSpPr>
        <p:spPr bwMode="auto">
          <a:xfrm>
            <a:off x="39973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solidFill>
                  <a:schemeClr val="tx1"/>
                </a:solidFill>
              </a:rPr>
              <a:pPr/>
              <a:t>2014</a:t>
            </a:fld>
            <a:endParaRPr lang="en-US" sz="1000" dirty="0">
              <a:solidFill>
                <a:schemeClr val="tx1"/>
              </a:solidFill>
              <a:sym typeface="+mn-lt"/>
            </a:endParaRPr>
          </a:p>
        </p:txBody>
      </p:sp>
      <p:sp>
        <p:nvSpPr>
          <p:cNvPr id="112" name="Text Placeholder 36"/>
          <p:cNvSpPr>
            <a:spLocks noGrp="1"/>
          </p:cNvSpPr>
          <p:nvPr>
            <p:custDataLst>
              <p:tags r:id="rId20"/>
            </p:custDataLst>
          </p:nvPr>
        </p:nvSpPr>
        <p:spPr bwMode="auto">
          <a:xfrm>
            <a:off x="35591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solidFill>
                  <a:schemeClr val="tx1"/>
                </a:solidFill>
              </a:rPr>
              <a:pPr/>
              <a:t>2013</a:t>
            </a:fld>
            <a:endParaRPr lang="en-US" sz="1000" dirty="0">
              <a:solidFill>
                <a:schemeClr val="tx1"/>
              </a:solidFill>
              <a:sym typeface="+mn-lt"/>
            </a:endParaRPr>
          </a:p>
        </p:txBody>
      </p:sp>
      <p:sp>
        <p:nvSpPr>
          <p:cNvPr id="111" name="Text Placeholder 35"/>
          <p:cNvSpPr>
            <a:spLocks noGrp="1"/>
          </p:cNvSpPr>
          <p:nvPr>
            <p:custDataLst>
              <p:tags r:id="rId21"/>
            </p:custDataLst>
          </p:nvPr>
        </p:nvSpPr>
        <p:spPr bwMode="auto">
          <a:xfrm>
            <a:off x="31210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solidFill>
                  <a:schemeClr val="tx1"/>
                </a:solidFill>
              </a:rPr>
              <a:pPr/>
              <a:t>2012</a:t>
            </a:fld>
            <a:endParaRPr lang="en-US" sz="1000" dirty="0">
              <a:solidFill>
                <a:schemeClr val="tx1"/>
              </a:solidFill>
              <a:sym typeface="+mn-lt"/>
            </a:endParaRPr>
          </a:p>
        </p:txBody>
      </p:sp>
      <p:sp>
        <p:nvSpPr>
          <p:cNvPr id="119" name="Text Placeholder 34"/>
          <p:cNvSpPr>
            <a:spLocks noGrp="1"/>
          </p:cNvSpPr>
          <p:nvPr>
            <p:custDataLst>
              <p:tags r:id="rId22"/>
            </p:custDataLst>
          </p:nvPr>
        </p:nvSpPr>
        <p:spPr bwMode="auto">
          <a:xfrm>
            <a:off x="26828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solidFill>
                  <a:schemeClr val="tx1"/>
                </a:solidFill>
              </a:rPr>
              <a:pPr/>
              <a:t>2011</a:t>
            </a:fld>
            <a:endParaRPr lang="en-US" sz="1000" dirty="0">
              <a:solidFill>
                <a:schemeClr val="tx1"/>
              </a:solidFill>
              <a:sym typeface="+mn-lt"/>
            </a:endParaRPr>
          </a:p>
        </p:txBody>
      </p:sp>
      <p:sp>
        <p:nvSpPr>
          <p:cNvPr id="120" name="Text Placeholder 33"/>
          <p:cNvSpPr>
            <a:spLocks noGrp="1"/>
          </p:cNvSpPr>
          <p:nvPr>
            <p:custDataLst>
              <p:tags r:id="rId23"/>
            </p:custDataLst>
          </p:nvPr>
        </p:nvSpPr>
        <p:spPr bwMode="auto">
          <a:xfrm>
            <a:off x="22352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solidFill>
                  <a:schemeClr val="tx1"/>
                </a:solidFill>
              </a:rPr>
              <a:pPr/>
              <a:t>2010</a:t>
            </a:fld>
            <a:endParaRPr lang="en-US" sz="1000" dirty="0">
              <a:solidFill>
                <a:schemeClr val="tx1"/>
              </a:solidFill>
              <a:sym typeface="+mn-lt"/>
            </a:endParaRPr>
          </a:p>
        </p:txBody>
      </p:sp>
      <p:sp>
        <p:nvSpPr>
          <p:cNvPr id="113" name="Text Placeholder 32"/>
          <p:cNvSpPr>
            <a:spLocks noGrp="1"/>
          </p:cNvSpPr>
          <p:nvPr>
            <p:custDataLst>
              <p:tags r:id="rId24"/>
            </p:custDataLst>
          </p:nvPr>
        </p:nvSpPr>
        <p:spPr bwMode="auto">
          <a:xfrm>
            <a:off x="17970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solidFill>
                  <a:schemeClr val="tx1"/>
                </a:solidFill>
              </a:rPr>
              <a:pPr/>
              <a:t>2009</a:t>
            </a:fld>
            <a:endParaRPr lang="en-US" sz="1000" dirty="0">
              <a:solidFill>
                <a:schemeClr val="tx1"/>
              </a:solidFill>
              <a:sym typeface="+mn-lt"/>
            </a:endParaRPr>
          </a:p>
        </p:txBody>
      </p:sp>
      <p:sp>
        <p:nvSpPr>
          <p:cNvPr id="114" name="Text Placeholder 31"/>
          <p:cNvSpPr>
            <a:spLocks noGrp="1"/>
          </p:cNvSpPr>
          <p:nvPr>
            <p:custDataLst>
              <p:tags r:id="rId25"/>
            </p:custDataLst>
          </p:nvPr>
        </p:nvSpPr>
        <p:spPr bwMode="auto">
          <a:xfrm>
            <a:off x="13589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solidFill>
                  <a:schemeClr val="tx1"/>
                </a:solidFill>
              </a:rPr>
              <a:pPr/>
              <a:t>2008</a:t>
            </a:fld>
            <a:endParaRPr lang="en-US" sz="1000" dirty="0">
              <a:solidFill>
                <a:schemeClr val="tx1"/>
              </a:solidFill>
              <a:sym typeface="+mn-lt"/>
            </a:endParaRPr>
          </a:p>
        </p:txBody>
      </p:sp>
      <p:sp>
        <p:nvSpPr>
          <p:cNvPr id="115" name="Text Placeholder 30"/>
          <p:cNvSpPr>
            <a:spLocks noGrp="1"/>
          </p:cNvSpPr>
          <p:nvPr>
            <p:custDataLst>
              <p:tags r:id="rId26"/>
            </p:custDataLst>
          </p:nvPr>
        </p:nvSpPr>
        <p:spPr bwMode="auto">
          <a:xfrm>
            <a:off x="9207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solidFill>
                  <a:schemeClr val="tx1"/>
                </a:solidFill>
              </a:rPr>
              <a:pPr/>
              <a:t>2007</a:t>
            </a:fld>
            <a:endParaRPr lang="en-US" sz="1000" dirty="0">
              <a:solidFill>
                <a:schemeClr val="tx1"/>
              </a:solidFill>
              <a:sym typeface="+mn-lt"/>
            </a:endParaRPr>
          </a:p>
        </p:txBody>
      </p:sp>
      <p:sp>
        <p:nvSpPr>
          <p:cNvPr id="116" name="Text Placeholder 29"/>
          <p:cNvSpPr>
            <a:spLocks noGrp="1"/>
          </p:cNvSpPr>
          <p:nvPr>
            <p:custDataLst>
              <p:tags r:id="rId27"/>
            </p:custDataLst>
          </p:nvPr>
        </p:nvSpPr>
        <p:spPr bwMode="auto">
          <a:xfrm>
            <a:off x="4826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solidFill>
                  <a:schemeClr val="tx1"/>
                </a:solidFill>
              </a:rPr>
              <a:pPr/>
              <a:t>2006</a:t>
            </a:fld>
            <a:endParaRPr lang="en-US" sz="1000" dirty="0">
              <a:solidFill>
                <a:schemeClr val="tx1"/>
              </a:solidFill>
              <a:sym typeface="+mn-lt"/>
            </a:endParaRPr>
          </a:p>
        </p:txBody>
      </p:sp>
      <p:sp>
        <p:nvSpPr>
          <p:cNvPr id="14" name="Rectangle 13"/>
          <p:cNvSpPr/>
          <p:nvPr/>
        </p:nvSpPr>
        <p:spPr bwMode="auto">
          <a:xfrm>
            <a:off x="1457325"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00350"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10" name="Straight Connector 9"/>
          <p:cNvCxnSpPr/>
          <p:nvPr>
            <p:custDataLst>
              <p:tags r:id="rId28"/>
            </p:custDataLst>
          </p:nvPr>
        </p:nvCxnSpPr>
        <p:spPr bwMode="gray">
          <a:xfrm>
            <a:off x="454025" y="6115050"/>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2" name="Straight Connector 1"/>
          <p:cNvCxnSpPr/>
          <p:nvPr>
            <p:custDataLst>
              <p:tags r:id="rId29"/>
            </p:custDataLst>
          </p:nvPr>
        </p:nvCxnSpPr>
        <p:spPr bwMode="gray">
          <a:xfrm>
            <a:off x="454025" y="5759450"/>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60" name="Text Placeholder 2"/>
          <p:cNvSpPr>
            <a:spLocks noGrp="1"/>
          </p:cNvSpPr>
          <p:nvPr>
            <p:custDataLst>
              <p:tags r:id="rId30"/>
            </p:custDataLst>
          </p:nvPr>
        </p:nvSpPr>
        <p:spPr bwMode="auto">
          <a:xfrm>
            <a:off x="723897" y="5689600"/>
            <a:ext cx="1898650"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rPr>
              <a:t>S&amp;P ABS tracker,</a:t>
            </a:r>
          </a:p>
          <a:p>
            <a:pPr marL="0" indent="0">
              <a:lnSpc>
                <a:spcPct val="100000"/>
              </a:lnSpc>
              <a:spcBef>
                <a:spcPct val="0"/>
              </a:spcBef>
            </a:pPr>
            <a:r>
              <a:rPr lang="en-US" sz="1000" dirty="0" smtClean="0">
                <a:solidFill>
                  <a:schemeClr val="tx1"/>
                </a:solidFill>
              </a:rPr>
              <a:t>US credit card charge-offs (gross)</a:t>
            </a:r>
          </a:p>
        </p:txBody>
      </p:sp>
      <p:sp>
        <p:nvSpPr>
          <p:cNvPr id="85" name="Text Placeholder 13"/>
          <p:cNvSpPr>
            <a:spLocks noGrp="1"/>
          </p:cNvSpPr>
          <p:nvPr>
            <p:custDataLst>
              <p:tags r:id="rId31"/>
            </p:custDataLst>
          </p:nvPr>
        </p:nvSpPr>
        <p:spPr bwMode="auto">
          <a:xfrm>
            <a:off x="723900" y="6045200"/>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1465372-65C8-4607-BF99-DE95C009315D}" type="datetime'FR''B 1''0''''0'' l''''ar''''g''es''''t'' ban''''k''''''s'">
              <a:rPr lang="en-US" sz="1000">
                <a:solidFill>
                  <a:schemeClr val="tx1"/>
                </a:solidFill>
              </a:rPr>
              <a:pPr/>
              <a:t>FRB 100 largest banks</a:t>
            </a:fld>
            <a:endParaRPr lang="en-US" sz="1000" dirty="0">
              <a:solidFill>
                <a:schemeClr val="tx1"/>
              </a:solidFill>
              <a:sym typeface="+mn-lt"/>
            </a:endParaRPr>
          </a:p>
        </p:txBody>
      </p:sp>
      <p:graphicFrame>
        <p:nvGraphicFramePr>
          <p:cNvPr id="76" name="Content Placeholder 12"/>
          <p:cNvGraphicFramePr>
            <a:graphicFrameLocks/>
          </p:cNvGraphicFramePr>
          <p:nvPr>
            <p:extLst>
              <p:ext uri="{D42A27DB-BD31-4B8C-83A1-F6EECF244321}">
                <p14:modId xmlns:p14="http://schemas.microsoft.com/office/powerpoint/2010/main" val="723063453"/>
              </p:ext>
            </p:extLst>
          </p:nvPr>
        </p:nvGraphicFramePr>
        <p:xfrm>
          <a:off x="5249486" y="1674868"/>
          <a:ext cx="3595688" cy="2621280"/>
        </p:xfrm>
        <a:graphic>
          <a:graphicData uri="http://schemas.openxmlformats.org/drawingml/2006/table">
            <a:tbl>
              <a:tblPr firstRow="1" bandRow="1">
                <a:tableStyleId>{839DD9DD-9E6C-4910-8AC0-68ADFF6A6AFC}</a:tableStyleId>
              </a:tblPr>
              <a:tblGrid>
                <a:gridCol w="980759"/>
                <a:gridCol w="968955"/>
                <a:gridCol w="992563"/>
                <a:gridCol w="653411"/>
              </a:tblGrid>
              <a:tr h="500715">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2254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1628">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4.02%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7.48%</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1628">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S&amp;P ABS tracker</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2.30%</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5.39%</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2.34</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254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1628">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4.02%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8.14%</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2.03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1628">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S&amp;P ABS tracker</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2.30%</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5.29%</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2.30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457325" y="1819909"/>
            <a:ext cx="847725" cy="553998"/>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270250" y="1809750"/>
            <a:ext cx="847725" cy="400110"/>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195" name="Rectangle 6"/>
          <p:cNvSpPr>
            <a:spLocks noChangeArrowheads="1"/>
          </p:cNvSpPr>
          <p:nvPr/>
        </p:nvSpPr>
        <p:spPr bwMode="gray">
          <a:xfrm>
            <a:off x="5261361" y="141952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261361" y="4361881"/>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2850637811"/>
              </p:ext>
            </p:extLst>
          </p:nvPr>
        </p:nvGraphicFramePr>
        <p:xfrm>
          <a:off x="5249486" y="4617230"/>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$156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$116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0.74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$156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$115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0.73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457325"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70" name="Freeform 69"/>
          <p:cNvSpPr/>
          <p:nvPr/>
        </p:nvSpPr>
        <p:spPr bwMode="auto">
          <a:xfrm rot="5400000">
            <a:off x="8481625" y="5472021"/>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71" name="Table 70"/>
          <p:cNvGraphicFramePr>
            <a:graphicFrameLocks noGrp="1"/>
          </p:cNvGraphicFramePr>
          <p:nvPr>
            <p:extLst>
              <p:ext uri="{D42A27DB-BD31-4B8C-83A1-F6EECF244321}">
                <p14:modId xmlns:p14="http://schemas.microsoft.com/office/powerpoint/2010/main" val="2036491071"/>
              </p:ext>
            </p:extLst>
          </p:nvPr>
        </p:nvGraphicFramePr>
        <p:xfrm>
          <a:off x="7001168" y="5719073"/>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Credit</a:t>
                      </a:r>
                      <a:r>
                        <a:rPr lang="en-US" sz="1000" b="1" i="0" u="none" strike="noStrike" kern="1200" baseline="0" dirty="0" smtClean="0">
                          <a:solidFill>
                            <a:srgbClr val="000000"/>
                          </a:solidFill>
                          <a:effectLst/>
                          <a:latin typeface="+mn-lt"/>
                          <a:ea typeface="+mn-ea"/>
                          <a:cs typeface="+mn-cs"/>
                        </a:rPr>
                        <a:t> cards</a:t>
                      </a:r>
                      <a:endParaRPr lang="en-US" sz="1000" b="1" i="0" u="none" strike="noStrike" kern="1200" dirty="0" smtClean="0">
                        <a:solidFill>
                          <a:srgbClr val="000000"/>
                        </a:solidFill>
                        <a:effectLst/>
                        <a:latin typeface="+mn-lt"/>
                        <a:ea typeface="+mn-ea"/>
                        <a:cs typeface="+mn-cs"/>
                      </a:endParaRP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8" name="Footnote"/>
          <p:cNvSpPr/>
          <p:nvPr/>
        </p:nvSpPr>
        <p:spPr bwMode="auto">
          <a:xfrm>
            <a:off x="401638" y="6255365"/>
            <a:ext cx="68922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800" dirty="0">
                <a:solidFill>
                  <a:schemeClr val="bg1"/>
                </a:solidFill>
                <a:latin typeface="Arial"/>
                <a:sym typeface="Arial"/>
              </a:rPr>
              <a:t>Note: Credit card charge-off data from Standard &amp; Poor’s “U.S. Auto Loan ABS Tracker: May </a:t>
            </a:r>
            <a:r>
              <a:rPr lang="en-US" sz="800" dirty="0" smtClean="0">
                <a:solidFill>
                  <a:schemeClr val="bg1"/>
                </a:solidFill>
                <a:latin typeface="Arial"/>
                <a:sym typeface="Arial"/>
              </a:rPr>
              <a:t>2015”, </a:t>
            </a:r>
            <a:r>
              <a:rPr lang="en-US" sz="800" dirty="0">
                <a:solidFill>
                  <a:schemeClr val="bg1"/>
                </a:solidFill>
                <a:latin typeface="Arial"/>
                <a:sym typeface="Arial"/>
              </a:rPr>
              <a:t>reported monthly and averaged for quarterly </a:t>
            </a:r>
            <a:r>
              <a:rPr lang="en-US" sz="800" dirty="0" smtClean="0">
                <a:solidFill>
                  <a:schemeClr val="bg1"/>
                </a:solidFill>
                <a:latin typeface="Arial"/>
                <a:sym typeface="Arial"/>
              </a:rPr>
              <a:t>figures</a:t>
            </a:r>
          </a:p>
          <a:p>
            <a:pPr algn="l">
              <a:lnSpc>
                <a:spcPct val="100000"/>
              </a:lnSpc>
            </a:pPr>
            <a:r>
              <a:rPr lang="en-US" sz="800" dirty="0" smtClean="0">
                <a:solidFill>
                  <a:schemeClr val="bg1"/>
                </a:solidFill>
                <a:latin typeface="Arial"/>
                <a:sym typeface="Arial"/>
              </a:rPr>
              <a:t>Source: </a:t>
            </a:r>
            <a:r>
              <a:rPr lang="en-US" sz="800" dirty="0">
                <a:solidFill>
                  <a:schemeClr val="bg1"/>
                </a:solidFill>
                <a:latin typeface="Arial"/>
                <a:sym typeface="Arial"/>
              </a:rPr>
              <a:t>Fe</a:t>
            </a:r>
            <a:r>
              <a:rPr lang="en-US" sz="800" dirty="0">
                <a:solidFill>
                  <a:schemeClr val="bg1"/>
                </a:solidFill>
              </a:rPr>
              <a:t>deral Reserve Board historical data: charge-off </a:t>
            </a:r>
            <a:r>
              <a:rPr lang="en-US" sz="800" dirty="0" smtClean="0">
                <a:solidFill>
                  <a:schemeClr val="bg1"/>
                </a:solidFill>
              </a:rPr>
              <a:t>rates on </a:t>
            </a:r>
            <a:r>
              <a:rPr lang="en-US" sz="800" dirty="0">
                <a:solidFill>
                  <a:schemeClr val="bg1"/>
                </a:solidFill>
              </a:rPr>
              <a:t>loans and leases at 100 largest commercial banks</a:t>
            </a:r>
            <a:r>
              <a:rPr lang="en-US" sz="800" dirty="0">
                <a:solidFill>
                  <a:schemeClr val="bg1"/>
                </a:solidFill>
                <a:latin typeface="Arial"/>
                <a:sym typeface="Arial"/>
              </a:rPr>
              <a:t>, Oliver Wyman analysis </a:t>
            </a:r>
            <a:endParaRPr lang="en-US" sz="800" dirty="0">
              <a:solidFill>
                <a:schemeClr val="bg1"/>
              </a:solidFill>
              <a:latin typeface="Wingdings"/>
              <a:sym typeface="Arial"/>
            </a:endParaRPr>
          </a:p>
        </p:txBody>
      </p:sp>
      <p:sp>
        <p:nvSpPr>
          <p:cNvPr id="61" name="TextBox 60"/>
          <p:cNvSpPr txBox="1"/>
          <p:nvPr/>
        </p:nvSpPr>
        <p:spPr>
          <a:xfrm>
            <a:off x="5709361" y="5669304"/>
            <a:ext cx="1285170" cy="276999"/>
          </a:xfrm>
          <a:prstGeom prst="rect">
            <a:avLst/>
          </a:prstGeom>
          <a:noFill/>
        </p:spPr>
        <p:txBody>
          <a:bodyPr wrap="square" lIns="0" tIns="0" rIns="0" bIns="0" rtlCol="0">
            <a:spAutoFit/>
          </a:bodyPr>
          <a:lstStyle/>
          <a:p>
            <a:pPr>
              <a:lnSpc>
                <a:spcPct val="100000"/>
              </a:lnSpc>
            </a:pPr>
            <a:r>
              <a:rPr lang="en-US" sz="900" i="1" dirty="0" smtClean="0"/>
              <a:t>We have derived an overall stress scalar:</a:t>
            </a:r>
            <a:endParaRPr lang="en-US" sz="900" i="1" dirty="0"/>
          </a:p>
        </p:txBody>
      </p:sp>
      <p:grpSp>
        <p:nvGrpSpPr>
          <p:cNvPr id="62" name="Group 61"/>
          <p:cNvGrpSpPr/>
          <p:nvPr/>
        </p:nvGrpSpPr>
        <p:grpSpPr>
          <a:xfrm>
            <a:off x="403281" y="95996"/>
            <a:ext cx="2398973" cy="189008"/>
            <a:chOff x="403281" y="164517"/>
            <a:chExt cx="2398973" cy="189008"/>
          </a:xfrm>
        </p:grpSpPr>
        <p:sp>
          <p:nvSpPr>
            <p:cNvPr id="63"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64" name="Oval 6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7" name="Rectangular Callout 66"/>
          <p:cNvSpPr/>
          <p:nvPr/>
        </p:nvSpPr>
        <p:spPr bwMode="auto">
          <a:xfrm>
            <a:off x="2747580" y="5613157"/>
            <a:ext cx="2785980" cy="528296"/>
          </a:xfrm>
          <a:prstGeom prst="wedgeRectCallout">
            <a:avLst>
              <a:gd name="adj1" fmla="val 57404"/>
              <a:gd name="adj2" fmla="val -21192"/>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a:t>
            </a:r>
            <a:r>
              <a:rPr lang="en-US" sz="900" dirty="0" smtClean="0"/>
              <a:t>used a ~2X </a:t>
            </a:r>
            <a:r>
              <a:rPr lang="en-US" sz="900" dirty="0"/>
              <a:t>scalar as this is </a:t>
            </a:r>
            <a:r>
              <a:rPr lang="en-US" sz="900" dirty="0" smtClean="0"/>
              <a:t>between </a:t>
            </a:r>
            <a:r>
              <a:rPr lang="en-US" sz="900" dirty="0"/>
              <a:t>the two scalars derived from historical loss rates using the different crisis conditions time periods</a:t>
            </a:r>
          </a:p>
        </p:txBody>
      </p:sp>
    </p:spTree>
    <p:extLst>
      <p:ext uri="{BB962C8B-B14F-4D97-AF65-F5344CB8AC3E}">
        <p14:creationId xmlns:p14="http://schemas.microsoft.com/office/powerpoint/2010/main" val="948395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740702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222"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altLang="zh-CN" dirty="0">
                <a:solidFill>
                  <a:schemeClr val="tx2"/>
                </a:solidFill>
              </a:rPr>
              <a:t>Calibration</a:t>
            </a:r>
            <a:r>
              <a:rPr lang="en-GB" altLang="zh-CN" dirty="0"/>
              <a:t>: </a:t>
            </a:r>
            <a:r>
              <a:rPr lang="en-GB" altLang="zh-CN" b="0" dirty="0"/>
              <a:t>NCO </a:t>
            </a:r>
            <a:r>
              <a:rPr lang="en-GB" altLang="zh-CN" b="0" dirty="0">
                <a:ea typeface="SimSun" pitchFamily="2" charset="-122"/>
              </a:rPr>
              <a:t>anchor calculation, back-testing, and mgmt. adjustment</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smtClean="0">
                <a:solidFill>
                  <a:schemeClr val="accent1"/>
                </a:solidFill>
                <a:ea typeface="SimSun" pitchFamily="2" charset="-122"/>
              </a:rPr>
              <a:t>SBNA Retail</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GB" b="0" dirty="0">
              <a:solidFill>
                <a:schemeClr val="accent1"/>
              </a:solidFill>
            </a:endParaRPr>
          </a:p>
        </p:txBody>
      </p:sp>
      <p:sp>
        <p:nvSpPr>
          <p:cNvPr id="70"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40</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01638" y="1426275"/>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1Q2009–2Q2015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476669018"/>
              </p:ext>
            </p:extLst>
          </p:nvPr>
        </p:nvGraphicFramePr>
        <p:xfrm>
          <a:off x="571500" y="1828800"/>
          <a:ext cx="4181384" cy="3181437"/>
        </p:xfrm>
        <a:graphic>
          <a:graphicData uri="http://schemas.openxmlformats.org/presentationml/2006/ole">
            <mc:AlternateContent xmlns:mc="http://schemas.openxmlformats.org/markup-compatibility/2006">
              <mc:Choice xmlns:v="urn:schemas-microsoft-com:vml" Requires="v">
                <p:oleObj spid="_x0000_s208223" name="Chart" r:id="rId31" imgW="4181384" imgH="3181437" progId="MSGraph.Chart.8">
                  <p:embed followColorScheme="full"/>
                </p:oleObj>
              </mc:Choice>
              <mc:Fallback>
                <p:oleObj name="Chart" r:id="rId31" imgW="4181384" imgH="3181437" progId="MSGraph.Chart.8">
                  <p:embed followColorScheme="full"/>
                  <p:pic>
                    <p:nvPicPr>
                      <p:cNvPr id="0" name=""/>
                      <p:cNvPicPr/>
                      <p:nvPr/>
                    </p:nvPicPr>
                    <p:blipFill>
                      <a:blip r:embed="rId32"/>
                      <a:stretch>
                        <a:fillRect/>
                      </a:stretch>
                    </p:blipFill>
                    <p:spPr>
                      <a:xfrm>
                        <a:off x="571500" y="1828800"/>
                        <a:ext cx="4181384" cy="3181437"/>
                      </a:xfrm>
                      <a:prstGeom prst="rect">
                        <a:avLst/>
                      </a:prstGeom>
                    </p:spPr>
                  </p:pic>
                </p:oleObj>
              </mc:Fallback>
            </mc:AlternateContent>
          </a:graphicData>
        </a:graphic>
      </p:graphicFrame>
      <p:sp>
        <p:nvSpPr>
          <p:cNvPr id="55" name="Text Placeholder 3"/>
          <p:cNvSpPr>
            <a:spLocks noGrp="1"/>
          </p:cNvSpPr>
          <p:nvPr>
            <p:custDataLst>
              <p:tags r:id="rId5"/>
            </p:custDataLst>
          </p:nvPr>
        </p:nvSpPr>
        <p:spPr bwMode="gray">
          <a:xfrm>
            <a:off x="419100" y="37623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4320431-8D1C-4832-B851-58920C78B672}"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57" name="Text Placeholder 5"/>
          <p:cNvSpPr>
            <a:spLocks noGrp="1"/>
          </p:cNvSpPr>
          <p:nvPr>
            <p:custDataLst>
              <p:tags r:id="rId6"/>
            </p:custDataLst>
          </p:nvPr>
        </p:nvSpPr>
        <p:spPr bwMode="gray">
          <a:xfrm>
            <a:off x="419100" y="3552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B87022A-6F75-4A43-B5CD-B50EA1D50DC7}"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66" name="Text Placeholder 12"/>
          <p:cNvSpPr>
            <a:spLocks noGrp="1"/>
          </p:cNvSpPr>
          <p:nvPr>
            <p:custDataLst>
              <p:tags r:id="rId7"/>
            </p:custDataLst>
          </p:nvPr>
        </p:nvSpPr>
        <p:spPr bwMode="gray">
          <a:xfrm>
            <a:off x="419100" y="2057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662D619-909C-44D5-8ED5-D23C0E86EA0B}" type="datetime'''''''''''''2''''''''''''''''''.''''''''''6'''''''''">
              <a:rPr lang="en-US" sz="1000">
                <a:solidFill>
                  <a:schemeClr val="tx1"/>
                </a:solidFill>
                <a:sym typeface="+mn-lt"/>
              </a:rPr>
              <a:pPr marL="0" indent="0" algn="r">
                <a:lnSpc>
                  <a:spcPct val="100000"/>
                </a:lnSpc>
                <a:spcBef>
                  <a:spcPct val="0"/>
                </a:spcBef>
              </a:pPr>
              <a:t>2.6</a:t>
            </a:fld>
            <a:endParaRPr lang="en-US" sz="1000" dirty="0">
              <a:solidFill>
                <a:schemeClr val="tx1"/>
              </a:solidFill>
              <a:sym typeface="+mn-lt"/>
            </a:endParaRPr>
          </a:p>
        </p:txBody>
      </p:sp>
      <p:sp>
        <p:nvSpPr>
          <p:cNvPr id="90" name="Text Placeholder 17"/>
          <p:cNvSpPr>
            <a:spLocks noGrp="1"/>
          </p:cNvSpPr>
          <p:nvPr>
            <p:custDataLst>
              <p:tags r:id="rId8"/>
            </p:custDataLst>
          </p:nvPr>
        </p:nvSpPr>
        <p:spPr bwMode="gray">
          <a:xfrm>
            <a:off x="419100" y="3971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B8991CC-1027-4130-87F8-6B28F83174EB}" type="datetime'''''''''''''0''''''''''.''''''''''''''8'''''''''''''''''''''''">
              <a:rPr lang="en-US" sz="1000">
                <a:solidFill>
                  <a:schemeClr val="tx1"/>
                </a:solidFill>
              </a:rPr>
              <a:pPr/>
              <a:t>0.8</a:t>
            </a:fld>
            <a:endParaRPr lang="en-US" sz="1000" dirty="0">
              <a:solidFill>
                <a:schemeClr val="tx1"/>
              </a:solidFill>
              <a:sym typeface="+mn-lt"/>
            </a:endParaRPr>
          </a:p>
        </p:txBody>
      </p:sp>
      <p:sp>
        <p:nvSpPr>
          <p:cNvPr id="184" name="Text Placeholder 94"/>
          <p:cNvSpPr>
            <a:spLocks noGrp="1"/>
          </p:cNvSpPr>
          <p:nvPr>
            <p:custDataLst>
              <p:tags r:id="rId9"/>
            </p:custDataLst>
          </p:nvPr>
        </p:nvSpPr>
        <p:spPr bwMode="gray">
          <a:xfrm>
            <a:off x="419100" y="4191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3D90CFF-EF33-4785-BA63-0953639795B5}" type="datetime'0''''''''''''''.''''''''''''''''''''''''6'''''''">
              <a:rPr lang="en-US" sz="1000">
                <a:solidFill>
                  <a:schemeClr val="tx1"/>
                </a:solidFill>
              </a:rPr>
              <a:pPr/>
              <a:t>0.6</a:t>
            </a:fld>
            <a:endParaRPr lang="en-US" sz="1000" dirty="0">
              <a:solidFill>
                <a:schemeClr val="tx1"/>
              </a:solidFill>
              <a:latin typeface="Arial"/>
              <a:ea typeface="ＭＳ Ｐゴシック"/>
              <a:sym typeface="Arial"/>
            </a:endParaRPr>
          </a:p>
        </p:txBody>
      </p:sp>
      <p:sp>
        <p:nvSpPr>
          <p:cNvPr id="182" name="Text Placeholder 92"/>
          <p:cNvSpPr>
            <a:spLocks noGrp="1"/>
          </p:cNvSpPr>
          <p:nvPr>
            <p:custDataLst>
              <p:tags r:id="rId10"/>
            </p:custDataLst>
          </p:nvPr>
        </p:nvSpPr>
        <p:spPr bwMode="gray">
          <a:xfrm>
            <a:off x="419100" y="44005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1C43E3-5FFF-4447-801C-78CA42AF0686}" type="datetime'0''''''''''''''''.''''''''''''4'''''''''">
              <a:rPr lang="en-US" sz="1000">
                <a:solidFill>
                  <a:schemeClr val="tx1"/>
                </a:solidFill>
              </a:rPr>
              <a:pPr/>
              <a:t>0.4</a:t>
            </a:fld>
            <a:endParaRPr lang="en-US" sz="1000" dirty="0">
              <a:solidFill>
                <a:schemeClr val="tx1"/>
              </a:solidFill>
              <a:latin typeface="Arial"/>
              <a:ea typeface="ＭＳ Ｐゴシック"/>
              <a:sym typeface="Arial"/>
            </a:endParaRPr>
          </a:p>
        </p:txBody>
      </p:sp>
      <p:sp>
        <p:nvSpPr>
          <p:cNvPr id="180" name="Text Placeholder 90"/>
          <p:cNvSpPr>
            <a:spLocks noGrp="1"/>
          </p:cNvSpPr>
          <p:nvPr>
            <p:custDataLst>
              <p:tags r:id="rId11"/>
            </p:custDataLst>
          </p:nvPr>
        </p:nvSpPr>
        <p:spPr bwMode="gray">
          <a:xfrm>
            <a:off x="419100" y="46101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A77EFDB-17D7-4C43-813F-B76C6854E668}" type="datetime'''''0''''''''''.''''''''''''''''''''''''''''''''2'''''">
              <a:rPr lang="en-US" sz="1000">
                <a:solidFill>
                  <a:schemeClr val="tx1"/>
                </a:solidFill>
              </a:rPr>
              <a:pPr/>
              <a:t>0.2</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12"/>
            </p:custDataLst>
          </p:nvPr>
        </p:nvSpPr>
        <p:spPr bwMode="gray">
          <a:xfrm>
            <a:off x="419100" y="48291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D9388A8-529C-4443-B9A9-1FDF208DC36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65" name="Text Placeholder 10"/>
          <p:cNvSpPr>
            <a:spLocks noGrp="1"/>
          </p:cNvSpPr>
          <p:nvPr>
            <p:custDataLst>
              <p:tags r:id="rId13"/>
            </p:custDataLst>
          </p:nvPr>
        </p:nvSpPr>
        <p:spPr bwMode="gray">
          <a:xfrm>
            <a:off x="419100" y="22764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E386DE1-CFF7-4FDE-AFA0-19BB2901DC48}" type="datetime'2''''''.''''''''''''''''''''''''4'''''''''''''''''''''''">
              <a:rPr lang="en-US" sz="1000">
                <a:solidFill>
                  <a:schemeClr val="tx1"/>
                </a:solidFill>
                <a:sym typeface="+mn-lt"/>
              </a:rPr>
              <a:pPr marL="0" indent="0" algn="r">
                <a:lnSpc>
                  <a:spcPct val="100000"/>
                </a:lnSpc>
                <a:spcBef>
                  <a:spcPct val="0"/>
                </a:spcBef>
              </a:pPr>
              <a:t>2.4</a:t>
            </a:fld>
            <a:endParaRPr lang="en-US" sz="1000" dirty="0">
              <a:solidFill>
                <a:schemeClr val="tx1"/>
              </a:solidFill>
              <a:sym typeface="+mn-lt"/>
            </a:endParaRPr>
          </a:p>
        </p:txBody>
      </p:sp>
      <p:sp>
        <p:nvSpPr>
          <p:cNvPr id="64" name="Text Placeholder 5"/>
          <p:cNvSpPr>
            <a:spLocks noGrp="1"/>
          </p:cNvSpPr>
          <p:nvPr>
            <p:custDataLst>
              <p:tags r:id="rId14"/>
            </p:custDataLst>
          </p:nvPr>
        </p:nvSpPr>
        <p:spPr bwMode="gray">
          <a:xfrm>
            <a:off x="419100" y="24860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693AC6-A259-48AE-B503-A39619E6F252}" type="datetime'''''''''''''''''''''2''.''''''''''''''''''2'''''''''''">
              <a:rPr lang="en-US" sz="1000">
                <a:solidFill>
                  <a:schemeClr val="tx1"/>
                </a:solidFill>
                <a:sym typeface="+mn-lt"/>
              </a:rPr>
              <a:pPr marL="0" indent="0" algn="r">
                <a:lnSpc>
                  <a:spcPct val="100000"/>
                </a:lnSpc>
                <a:spcBef>
                  <a:spcPct val="0"/>
                </a:spcBef>
              </a:pPr>
              <a:t>2.2</a:t>
            </a:fld>
            <a:endParaRPr lang="en-US" sz="1000" dirty="0">
              <a:solidFill>
                <a:schemeClr val="tx1"/>
              </a:solidFill>
              <a:sym typeface="+mn-lt"/>
            </a:endParaRPr>
          </a:p>
        </p:txBody>
      </p:sp>
      <p:sp>
        <p:nvSpPr>
          <p:cNvPr id="63" name="Text Placeholder 4"/>
          <p:cNvSpPr>
            <a:spLocks noGrp="1"/>
          </p:cNvSpPr>
          <p:nvPr>
            <p:custDataLst>
              <p:tags r:id="rId15"/>
            </p:custDataLst>
          </p:nvPr>
        </p:nvSpPr>
        <p:spPr bwMode="gray">
          <a:xfrm>
            <a:off x="419100" y="26955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9F8B274-67ED-44D5-839C-22CE06177C2F}"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67" name="Text Placeholder 13"/>
          <p:cNvSpPr>
            <a:spLocks noGrp="1"/>
          </p:cNvSpPr>
          <p:nvPr>
            <p:custDataLst>
              <p:tags r:id="rId16"/>
            </p:custDataLst>
          </p:nvPr>
        </p:nvSpPr>
        <p:spPr bwMode="gray">
          <a:xfrm>
            <a:off x="419100" y="18478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C6C7153-236F-4577-98DA-8D5A896DDC8B}" type="datetime'''''''''''2''''''''''''''''.''''''8'''''''''''''''''''''''">
              <a:rPr lang="en-US" sz="1000">
                <a:solidFill>
                  <a:schemeClr val="tx1"/>
                </a:solidFill>
                <a:sym typeface="+mn-lt"/>
              </a:rPr>
              <a:pPr marL="0" indent="0" algn="r">
                <a:lnSpc>
                  <a:spcPct val="100000"/>
                </a:lnSpc>
                <a:spcBef>
                  <a:spcPct val="0"/>
                </a:spcBef>
              </a:pPr>
              <a:t>2.8</a:t>
            </a:fld>
            <a:endParaRPr lang="en-US" sz="1000" dirty="0">
              <a:solidFill>
                <a:schemeClr val="tx1"/>
              </a:solidFill>
              <a:sym typeface="+mn-lt"/>
            </a:endParaRPr>
          </a:p>
        </p:txBody>
      </p:sp>
      <p:sp>
        <p:nvSpPr>
          <p:cNvPr id="62" name="Text Placeholder 3"/>
          <p:cNvSpPr>
            <a:spLocks noGrp="1"/>
          </p:cNvSpPr>
          <p:nvPr>
            <p:custDataLst>
              <p:tags r:id="rId17"/>
            </p:custDataLst>
          </p:nvPr>
        </p:nvSpPr>
        <p:spPr bwMode="gray">
          <a:xfrm>
            <a:off x="419100" y="29146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08E9ED7-DF10-40F7-B9C6-9DC087C7976D}" type="datetime'''''1.''''''''''''''''''''''''''''''''''''''''8'">
              <a:rPr lang="en-US" sz="1000">
                <a:solidFill>
                  <a:schemeClr val="tx1"/>
                </a:solidFill>
                <a:sym typeface="+mn-lt"/>
              </a:rPr>
              <a:pPr marL="0" indent="0" algn="r">
                <a:lnSpc>
                  <a:spcPct val="100000"/>
                </a:lnSpc>
                <a:spcBef>
                  <a:spcPct val="0"/>
                </a:spcBef>
              </a:pPr>
              <a:t>1.8</a:t>
            </a:fld>
            <a:endParaRPr lang="en-US" sz="1000" dirty="0">
              <a:solidFill>
                <a:schemeClr val="tx1"/>
              </a:solidFill>
              <a:sym typeface="+mn-lt"/>
            </a:endParaRPr>
          </a:p>
        </p:txBody>
      </p:sp>
      <p:sp>
        <p:nvSpPr>
          <p:cNvPr id="61" name="Text Placeholder 2"/>
          <p:cNvSpPr>
            <a:spLocks noGrp="1"/>
          </p:cNvSpPr>
          <p:nvPr>
            <p:custDataLst>
              <p:tags r:id="rId18"/>
            </p:custDataLst>
          </p:nvPr>
        </p:nvSpPr>
        <p:spPr bwMode="gray">
          <a:xfrm>
            <a:off x="419100" y="3124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5F65E31-7396-4361-8697-EC6AB535B9FF}" type="datetime'''1.6'''''''''''''''''''''''''''''''''''''''''''''''''">
              <a:rPr lang="en-US" sz="1000">
                <a:solidFill>
                  <a:schemeClr val="tx1"/>
                </a:solidFill>
                <a:sym typeface="+mn-lt"/>
              </a:rPr>
              <a:pPr marL="0" indent="0" algn="r">
                <a:lnSpc>
                  <a:spcPct val="100000"/>
                </a:lnSpc>
                <a:spcBef>
                  <a:spcPct val="0"/>
                </a:spcBef>
              </a:pPr>
              <a:t>1.6</a:t>
            </a:fld>
            <a:endParaRPr lang="en-US" sz="1000" dirty="0">
              <a:solidFill>
                <a:schemeClr val="tx1"/>
              </a:solidFill>
              <a:sym typeface="+mn-lt"/>
            </a:endParaRPr>
          </a:p>
        </p:txBody>
      </p:sp>
      <p:sp>
        <p:nvSpPr>
          <p:cNvPr id="59" name="Text Placeholder 12"/>
          <p:cNvSpPr>
            <a:spLocks noGrp="1"/>
          </p:cNvSpPr>
          <p:nvPr>
            <p:custDataLst>
              <p:tags r:id="rId19"/>
            </p:custDataLst>
          </p:nvPr>
        </p:nvSpPr>
        <p:spPr bwMode="gray">
          <a:xfrm>
            <a:off x="419100" y="33337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9C4066C-197F-49D3-9D63-DC97651795D4}" type="datetime'''''1''''''.''4'''''''''''''''">
              <a:rPr lang="en-US" sz="1000">
                <a:solidFill>
                  <a:schemeClr val="tx1"/>
                </a:solidFill>
                <a:sym typeface="+mn-lt"/>
              </a:rPr>
              <a:pPr marL="0" indent="0" algn="r">
                <a:lnSpc>
                  <a:spcPct val="100000"/>
                </a:lnSpc>
                <a:spcBef>
                  <a:spcPct val="0"/>
                </a:spcBef>
              </a:pPr>
              <a:t>1.4</a:t>
            </a:fld>
            <a:endParaRPr lang="en-US" sz="1000" dirty="0">
              <a:solidFill>
                <a:schemeClr val="tx1"/>
              </a:solidFill>
              <a:sym typeface="+mn-lt"/>
            </a:endParaRPr>
          </a:p>
        </p:txBody>
      </p:sp>
      <p:sp>
        <p:nvSpPr>
          <p:cNvPr id="115" name="Text Placeholder 30"/>
          <p:cNvSpPr>
            <a:spLocks noGrp="1"/>
          </p:cNvSpPr>
          <p:nvPr>
            <p:custDataLst>
              <p:tags r:id="rId20"/>
            </p:custDataLst>
          </p:nvPr>
        </p:nvSpPr>
        <p:spPr bwMode="auto">
          <a:xfrm>
            <a:off x="1187450"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solidFill>
                  <a:schemeClr val="tx1"/>
                </a:solidFill>
              </a:rPr>
              <a:pPr/>
              <a:t>2010</a:t>
            </a:fld>
            <a:endParaRPr lang="en-US" sz="1000" dirty="0">
              <a:solidFill>
                <a:schemeClr val="tx1"/>
              </a:solidFill>
              <a:sym typeface="+mn-lt"/>
            </a:endParaRPr>
          </a:p>
        </p:txBody>
      </p:sp>
      <p:sp>
        <p:nvSpPr>
          <p:cNvPr id="71" name="Text Placeholder 2"/>
          <p:cNvSpPr>
            <a:spLocks noGrp="1"/>
          </p:cNvSpPr>
          <p:nvPr>
            <p:custDataLst>
              <p:tags r:id="rId21"/>
            </p:custDataLst>
          </p:nvPr>
        </p:nvSpPr>
        <p:spPr bwMode="auto">
          <a:xfrm>
            <a:off x="549275"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solidFill>
                  <a:schemeClr val="tx1"/>
                </a:solidFill>
                <a:latin typeface="Arial"/>
                <a:ea typeface="ＭＳ Ｐゴシック"/>
                <a:sym typeface="Arial"/>
              </a:rPr>
              <a:pPr marL="0" indent="0" algn="ctr">
                <a:lnSpc>
                  <a:spcPct val="100000"/>
                </a:lnSpc>
                <a:spcBef>
                  <a:spcPct val="0"/>
                </a:spcBef>
              </a:pPr>
              <a:t>2009</a:t>
            </a:fld>
            <a:endParaRPr lang="en-US" sz="1000" dirty="0">
              <a:solidFill>
                <a:schemeClr val="tx1"/>
              </a:solidFill>
              <a:latin typeface="Arial"/>
              <a:ea typeface="ＭＳ Ｐゴシック"/>
              <a:sym typeface="Arial"/>
            </a:endParaRPr>
          </a:p>
        </p:txBody>
      </p:sp>
      <p:sp>
        <p:nvSpPr>
          <p:cNvPr id="111" name="Text Placeholder 35"/>
          <p:cNvSpPr>
            <a:spLocks noGrp="1"/>
          </p:cNvSpPr>
          <p:nvPr>
            <p:custDataLst>
              <p:tags r:id="rId22"/>
            </p:custDataLst>
          </p:nvPr>
        </p:nvSpPr>
        <p:spPr bwMode="auto">
          <a:xfrm>
            <a:off x="4349750"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solidFill>
                  <a:schemeClr val="tx1"/>
                </a:solidFill>
              </a:rPr>
              <a:pPr/>
              <a:t>2015</a:t>
            </a:fld>
            <a:endParaRPr lang="en-US" sz="1000" dirty="0">
              <a:solidFill>
                <a:schemeClr val="tx1"/>
              </a:solidFill>
              <a:sym typeface="+mn-lt"/>
            </a:endParaRPr>
          </a:p>
        </p:txBody>
      </p:sp>
      <p:sp>
        <p:nvSpPr>
          <p:cNvPr id="119" name="Text Placeholder 34"/>
          <p:cNvSpPr>
            <a:spLocks noGrp="1"/>
          </p:cNvSpPr>
          <p:nvPr>
            <p:custDataLst>
              <p:tags r:id="rId23"/>
            </p:custDataLst>
          </p:nvPr>
        </p:nvSpPr>
        <p:spPr bwMode="auto">
          <a:xfrm>
            <a:off x="3721100"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solidFill>
                  <a:schemeClr val="tx1"/>
                </a:solidFill>
              </a:rPr>
              <a:pPr/>
              <a:t>2014</a:t>
            </a:fld>
            <a:endParaRPr lang="en-US" sz="1000" dirty="0">
              <a:solidFill>
                <a:schemeClr val="tx1"/>
              </a:solidFill>
              <a:sym typeface="+mn-lt"/>
            </a:endParaRPr>
          </a:p>
        </p:txBody>
      </p:sp>
      <p:sp>
        <p:nvSpPr>
          <p:cNvPr id="113" name="Text Placeholder 32"/>
          <p:cNvSpPr>
            <a:spLocks noGrp="1"/>
          </p:cNvSpPr>
          <p:nvPr>
            <p:custDataLst>
              <p:tags r:id="rId24"/>
            </p:custDataLst>
          </p:nvPr>
        </p:nvSpPr>
        <p:spPr bwMode="auto">
          <a:xfrm>
            <a:off x="2454275"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solidFill>
                  <a:schemeClr val="tx1"/>
                </a:solidFill>
              </a:rPr>
              <a:pPr/>
              <a:t>2012</a:t>
            </a:fld>
            <a:endParaRPr lang="en-US" sz="1000" dirty="0">
              <a:solidFill>
                <a:schemeClr val="tx1"/>
              </a:solidFill>
              <a:sym typeface="+mn-lt"/>
            </a:endParaRPr>
          </a:p>
        </p:txBody>
      </p:sp>
      <p:sp>
        <p:nvSpPr>
          <p:cNvPr id="114" name="Text Placeholder 31"/>
          <p:cNvSpPr>
            <a:spLocks noGrp="1"/>
          </p:cNvSpPr>
          <p:nvPr>
            <p:custDataLst>
              <p:tags r:id="rId25"/>
            </p:custDataLst>
          </p:nvPr>
        </p:nvSpPr>
        <p:spPr bwMode="auto">
          <a:xfrm>
            <a:off x="1816100"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solidFill>
                  <a:schemeClr val="tx1"/>
                </a:solidFill>
              </a:rPr>
              <a:pPr/>
              <a:t>2011</a:t>
            </a:fld>
            <a:endParaRPr lang="en-US" sz="1000" dirty="0">
              <a:solidFill>
                <a:schemeClr val="tx1"/>
              </a:solidFill>
              <a:sym typeface="+mn-lt"/>
            </a:endParaRPr>
          </a:p>
        </p:txBody>
      </p:sp>
      <p:sp>
        <p:nvSpPr>
          <p:cNvPr id="120" name="Text Placeholder 33"/>
          <p:cNvSpPr>
            <a:spLocks noGrp="1"/>
          </p:cNvSpPr>
          <p:nvPr>
            <p:custDataLst>
              <p:tags r:id="rId26"/>
            </p:custDataLst>
          </p:nvPr>
        </p:nvSpPr>
        <p:spPr bwMode="auto">
          <a:xfrm>
            <a:off x="3082925" y="50228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solidFill>
                  <a:schemeClr val="tx1"/>
                </a:solidFill>
              </a:rPr>
              <a:pPr/>
              <a:t>2013</a:t>
            </a:fld>
            <a:endParaRPr lang="en-US" sz="1000" dirty="0">
              <a:solidFill>
                <a:schemeClr val="tx1"/>
              </a:solidFill>
              <a:sym typeface="+mn-lt"/>
            </a:endParaRPr>
          </a:p>
        </p:txBody>
      </p:sp>
      <p:sp>
        <p:nvSpPr>
          <p:cNvPr id="11" name="Footnote"/>
          <p:cNvSpPr/>
          <p:nvPr/>
        </p:nvSpPr>
        <p:spPr bwMode="auto">
          <a:xfrm>
            <a:off x="401638" y="6261142"/>
            <a:ext cx="8740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rPr>
              <a:t>1. </a:t>
            </a:r>
            <a:r>
              <a:rPr lang="en-US" sz="800" dirty="0" err="1">
                <a:solidFill>
                  <a:schemeClr val="bg1"/>
                </a:solidFill>
              </a:rPr>
              <a:t>Outstandings</a:t>
            </a:r>
            <a:r>
              <a:rPr lang="en-US" sz="800" dirty="0">
                <a:solidFill>
                  <a:schemeClr val="bg1"/>
                </a:solidFill>
              </a:rPr>
              <a:t> as </a:t>
            </a:r>
            <a:r>
              <a:rPr lang="en-US" sz="800" dirty="0" smtClean="0">
                <a:solidFill>
                  <a:schemeClr val="bg1"/>
                </a:solidFill>
              </a:rPr>
              <a:t>of 2Q2015 </a:t>
            </a:r>
            <a:r>
              <a:rPr lang="en-US" sz="800" dirty="0">
                <a:solidFill>
                  <a:schemeClr val="bg1"/>
                </a:solidFill>
              </a:rPr>
              <a:t>(Credit Metric Trends </a:t>
            </a:r>
            <a:r>
              <a:rPr lang="en-US" sz="800" dirty="0" smtClean="0">
                <a:solidFill>
                  <a:schemeClr val="bg1"/>
                </a:solidFill>
              </a:rPr>
              <a:t>spreadsheet</a:t>
            </a:r>
            <a:r>
              <a:rPr lang="en-US" sz="800" dirty="0">
                <a:solidFill>
                  <a:schemeClr val="bg1"/>
                </a:solidFill>
              </a:rPr>
              <a:t>)</a:t>
            </a:r>
            <a:endParaRPr lang="en-US" sz="800" dirty="0" smtClean="0">
              <a:solidFill>
                <a:schemeClr val="bg1"/>
              </a:solidFill>
              <a:latin typeface="Arial"/>
              <a:sym typeface="Arial"/>
            </a:endParaRPr>
          </a:p>
          <a:p>
            <a:pPr algn="l">
              <a:lnSpc>
                <a:spcPct val="100000"/>
              </a:lnSpc>
            </a:pPr>
            <a:r>
              <a:rPr lang="en-US" sz="800" dirty="0" smtClean="0">
                <a:solidFill>
                  <a:schemeClr val="bg1"/>
                </a:solidFill>
                <a:latin typeface="Arial"/>
                <a:sym typeface="Arial"/>
              </a:rPr>
              <a:t>Source: SHUSA CCAR 2015 Capital Aggregation Tool, </a:t>
            </a:r>
            <a:r>
              <a:rPr lang="en-US" sz="800" dirty="0">
                <a:solidFill>
                  <a:schemeClr val="bg1"/>
                </a:solidFill>
              </a:rPr>
              <a:t>Credit Metric Trends </a:t>
            </a:r>
            <a:r>
              <a:rPr lang="en-US" sz="800" dirty="0" smtClean="0">
                <a:solidFill>
                  <a:schemeClr val="bg1"/>
                </a:solidFill>
              </a:rPr>
              <a:t>spreadsheet</a:t>
            </a:r>
          </a:p>
          <a:p>
            <a:pPr algn="l">
              <a:lnSpc>
                <a:spcPct val="100000"/>
              </a:lnSpc>
            </a:pPr>
            <a:r>
              <a:rPr lang="en-US" sz="800" dirty="0" smtClean="0">
                <a:solidFill>
                  <a:schemeClr val="bg1"/>
                </a:solidFill>
                <a:latin typeface="Arial"/>
                <a:sym typeface="Arial"/>
              </a:rPr>
              <a:t>Note: SBNA Retail consists of SBNA RRE, SBNA Other Consumer, and SBNA Other Loans</a:t>
            </a:r>
            <a:endParaRPr lang="en-US" sz="800" dirty="0">
              <a:solidFill>
                <a:schemeClr val="bg1"/>
              </a:solidFill>
              <a:latin typeface="Wingdings"/>
              <a:sym typeface="Arial"/>
            </a:endParaRPr>
          </a:p>
        </p:txBody>
      </p:sp>
      <p:graphicFrame>
        <p:nvGraphicFramePr>
          <p:cNvPr id="76" name="Content Placeholder 12"/>
          <p:cNvGraphicFramePr>
            <a:graphicFrameLocks/>
          </p:cNvGraphicFramePr>
          <p:nvPr>
            <p:extLst>
              <p:ext uri="{D42A27DB-BD31-4B8C-83A1-F6EECF244321}">
                <p14:modId xmlns:p14="http://schemas.microsoft.com/office/powerpoint/2010/main" val="2685215278"/>
              </p:ext>
            </p:extLst>
          </p:nvPr>
        </p:nvGraphicFramePr>
        <p:xfrm>
          <a:off x="5250538" y="3093445"/>
          <a:ext cx="3973942" cy="2157202"/>
        </p:xfrm>
        <a:graphic>
          <a:graphicData uri="http://schemas.openxmlformats.org/drawingml/2006/table">
            <a:tbl>
              <a:tblPr firstRow="1" bandRow="1">
                <a:tableStyleId>{839DD9DD-9E6C-4910-8AC0-68ADFF6A6AFC}</a:tableStyleId>
              </a:tblPr>
              <a:tblGrid>
                <a:gridCol w="1581036"/>
                <a:gridCol w="1196453"/>
                <a:gridCol w="1196453"/>
              </a:tblGrid>
              <a:tr h="163086">
                <a:tc>
                  <a:txBody>
                    <a:bodyPr/>
                    <a:lstStyle/>
                    <a:p>
                      <a:pPr algn="l"/>
                      <a:endParaRPr lang="en-US" sz="9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60937">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$686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$729 MM </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8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Annualized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$305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mn-lt"/>
                          <a:ea typeface="+mn-ea"/>
                          <a:cs typeface="+mn-cs"/>
                        </a:rPr>
                        <a:t> </a:t>
                      </a:r>
                      <a:r>
                        <a:rPr lang="en-US" sz="900" b="0" i="0" kern="1200" dirty="0" smtClean="0">
                          <a:solidFill>
                            <a:schemeClr val="tx1"/>
                          </a:solidFill>
                          <a:latin typeface="+mn-lt"/>
                          <a:ea typeface="+mn-ea"/>
                          <a:cs typeface="+mn-cs"/>
                        </a:rPr>
                        <a:t>$324 MM</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682">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u="none" strike="noStrike" kern="1200" dirty="0" smtClean="0">
                          <a:solidFill>
                            <a:schemeClr val="accent1"/>
                          </a:solidFill>
                          <a:effectLst/>
                          <a:latin typeface="+mn-lt"/>
                          <a:ea typeface="+mn-ea"/>
                          <a:cs typeface="+mn-cs"/>
                        </a:rPr>
                        <a:t>~2.25x</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3958">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u="none" strike="noStrike" kern="1200" dirty="0" smtClean="0">
                          <a:solidFill>
                            <a:schemeClr val="accent1"/>
                          </a:solidFill>
                          <a:effectLst/>
                          <a:latin typeface="+mn-lt"/>
                          <a:ea typeface="+mn-ea"/>
                          <a:cs typeface="+mn-cs"/>
                        </a:rPr>
                        <a:t>~0.93x</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16308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900" b="0" i="0" u="none" strike="noStrike" kern="1200" dirty="0" smtClean="0">
                          <a:solidFill>
                            <a:srgbClr val="000000"/>
                          </a:solidFill>
                          <a:effectLst/>
                          <a:latin typeface="Arial"/>
                          <a:ea typeface="+mn-ea"/>
                          <a:cs typeface="+mn-cs"/>
                        </a:rPr>
                        <a:t>$146 MM</a:t>
                      </a:r>
                      <a:endParaRPr lang="en-US" sz="900" b="0" i="0" u="none" strike="noStrike" kern="1200" dirty="0">
                        <a:solidFill>
                          <a:srgbClr val="000000"/>
                        </a:solidFill>
                        <a:effectLst/>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900" b="0" i="0" u="none" strike="noStrike" kern="1200" dirty="0" smtClean="0">
                          <a:solidFill>
                            <a:srgbClr val="000000"/>
                          </a:solidFill>
                          <a:effectLst/>
                          <a:latin typeface="Arial"/>
                          <a:ea typeface="+mn-ea"/>
                          <a:cs typeface="+mn-cs"/>
                        </a:rPr>
                        <a:t>$155 MM</a:t>
                      </a:r>
                      <a:endParaRPr lang="en-US" sz="900" b="0" i="0" u="none" strike="noStrike" kern="1200" dirty="0">
                        <a:solidFill>
                          <a:srgbClr val="000000"/>
                        </a:solidFill>
                        <a:effectLst/>
                        <a:latin typeface="Arial"/>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8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457200" rtl="0" eaLnBrk="1" fontAlgn="b" latinLnBrk="0" hangingPunct="1"/>
                      <a:r>
                        <a:rPr lang="en-US" sz="900" b="0" i="0" u="none" strike="noStrike" dirty="0" smtClean="0">
                          <a:effectLst/>
                          <a:latin typeface="+mn-lt"/>
                        </a:rPr>
                        <a:t>$15,131MM</a:t>
                      </a:r>
                      <a:endParaRPr lang="en-US" sz="900" b="0" i="0" u="none" strike="noStrike" kern="1200" dirty="0">
                        <a:solidFill>
                          <a:srgbClr val="000000"/>
                        </a:solidFill>
                        <a:effectLst/>
                        <a:latin typeface="Arial"/>
                        <a:ea typeface="+mn-ea"/>
                        <a:cs typeface="+mn-cs"/>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1000" b="0" i="0" u="none" strike="noStrike" dirty="0">
                        <a:effectLst/>
                        <a:latin typeface="Arial"/>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0937">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1" i="0" u="none" strike="noStrike" dirty="0" smtClean="0">
                          <a:effectLst/>
                          <a:latin typeface="Arial"/>
                        </a:rPr>
                        <a:t>0.96%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1" i="0" u="none" strike="noStrike" dirty="0" smtClean="0">
                          <a:effectLst/>
                          <a:latin typeface="Arial"/>
                        </a:rPr>
                        <a:t>1.02%</a:t>
                      </a:r>
                      <a:endParaRPr lang="en-US" sz="900" b="1" i="0" u="none" strike="noStrike" dirty="0">
                        <a:effectLst/>
                        <a:latin typeface="Aria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5" name="Rectangle 6"/>
          <p:cNvSpPr>
            <a:spLocks noChangeArrowheads="1"/>
          </p:cNvSpPr>
          <p:nvPr/>
        </p:nvSpPr>
        <p:spPr bwMode="gray">
          <a:xfrm>
            <a:off x="5250538" y="14077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cxnSp>
        <p:nvCxnSpPr>
          <p:cNvPr id="142" name="Straight Connector 141"/>
          <p:cNvCxnSpPr/>
          <p:nvPr/>
        </p:nvCxnSpPr>
        <p:spPr bwMode="auto">
          <a:xfrm flipH="1">
            <a:off x="679450" y="3838732"/>
            <a:ext cx="3803398"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143" name="TextBox 83"/>
          <p:cNvSpPr txBox="1"/>
          <p:nvPr/>
        </p:nvSpPr>
        <p:spPr>
          <a:xfrm>
            <a:off x="4491038" y="3729195"/>
            <a:ext cx="590225"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rgbClr val="FFC000"/>
                </a:solidFill>
              </a:rPr>
              <a:t>Amber</a:t>
            </a:r>
            <a:endParaRPr lang="en-US" b="1" dirty="0">
              <a:solidFill>
                <a:srgbClr val="FFC000"/>
              </a:solidFill>
            </a:endParaRPr>
          </a:p>
        </p:txBody>
      </p:sp>
      <p:cxnSp>
        <p:nvCxnSpPr>
          <p:cNvPr id="144" name="Straight Connector 143"/>
          <p:cNvCxnSpPr/>
          <p:nvPr/>
        </p:nvCxnSpPr>
        <p:spPr bwMode="auto">
          <a:xfrm flipH="1">
            <a:off x="679450" y="3528337"/>
            <a:ext cx="3803397"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145" name="TextBox 69"/>
          <p:cNvSpPr txBox="1"/>
          <p:nvPr/>
        </p:nvSpPr>
        <p:spPr>
          <a:xfrm>
            <a:off x="4491038" y="3401337"/>
            <a:ext cx="426719"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chemeClr val="accent1"/>
                </a:solidFill>
              </a:rPr>
              <a:t>Red</a:t>
            </a:r>
            <a:endParaRPr lang="en-US" b="1" dirty="0">
              <a:solidFill>
                <a:schemeClr val="accent1"/>
              </a:solidFill>
            </a:endParaRPr>
          </a:p>
        </p:txBody>
      </p:sp>
      <p:graphicFrame>
        <p:nvGraphicFramePr>
          <p:cNvPr id="84" name="Content Placeholder 12"/>
          <p:cNvGraphicFramePr>
            <a:graphicFrameLocks/>
          </p:cNvGraphicFramePr>
          <p:nvPr>
            <p:extLst>
              <p:ext uri="{D42A27DB-BD31-4B8C-83A1-F6EECF244321}">
                <p14:modId xmlns:p14="http://schemas.microsoft.com/office/powerpoint/2010/main" val="293588431"/>
              </p:ext>
            </p:extLst>
          </p:nvPr>
        </p:nvGraphicFramePr>
        <p:xfrm>
          <a:off x="5250538" y="1710882"/>
          <a:ext cx="3973942" cy="1280160"/>
        </p:xfrm>
        <a:graphic>
          <a:graphicData uri="http://schemas.openxmlformats.org/drawingml/2006/table">
            <a:tbl>
              <a:tblPr firstRow="1" bandRow="1">
                <a:tableStyleId>{839DD9DD-9E6C-4910-8AC0-68ADFF6A6AFC}</a:tableStyleId>
              </a:tblPr>
              <a:tblGrid>
                <a:gridCol w="1581036"/>
                <a:gridCol w="1196453"/>
                <a:gridCol w="1196453"/>
              </a:tblGrid>
              <a:tr h="163086">
                <a:tc>
                  <a:txBody>
                    <a:bodyPr/>
                    <a:lstStyle/>
                    <a:p>
                      <a:pPr algn="l"/>
                      <a:r>
                        <a:rPr lang="en-US" sz="900" b="1" dirty="0" smtClean="0">
                          <a:solidFill>
                            <a:schemeClr val="tx1"/>
                          </a:solidFill>
                        </a:rPr>
                        <a:t>Retail sub-portfolio</a:t>
                      </a:r>
                      <a:endParaRPr lang="en-US" sz="9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algn="ctr">
                        <a:spcBef>
                          <a:spcPts val="0"/>
                        </a:spcBef>
                        <a:spcAft>
                          <a:spcPts val="0"/>
                        </a:spcAft>
                      </a:pPr>
                      <a:r>
                        <a:rPr lang="en-US" sz="900" b="1" dirty="0" smtClean="0">
                          <a:effectLst/>
                          <a:latin typeface="+mn-lt"/>
                        </a:rPr>
                        <a:t>Balances</a:t>
                      </a:r>
                      <a:r>
                        <a:rPr lang="en-US" sz="900" b="1" baseline="30000" dirty="0" smtClean="0">
                          <a:effectLst/>
                          <a:latin typeface="+mn-lt"/>
                        </a:rPr>
                        <a:t>1</a:t>
                      </a:r>
                      <a:r>
                        <a:rPr lang="en-US" sz="900" b="1" dirty="0" smtClean="0">
                          <a:effectLst/>
                          <a:latin typeface="+mn-lt"/>
                        </a:rPr>
                        <a:t> ($ MM)</a:t>
                      </a:r>
                      <a:endParaRPr lang="en-US" sz="900" b="1" dirty="0">
                        <a:effectLst/>
                        <a:latin typeface="+mn-lt"/>
                        <a:ea typeface="Calibri"/>
                        <a:cs typeface="Times New Roman"/>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ea typeface="Arial Unicode MS" pitchFamily="34" charset="-128"/>
                          <a:cs typeface="Arial" charset="0"/>
                        </a:rPr>
                        <a:t>Scale factor</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308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RRE</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dirty="0" smtClean="0">
                          <a:effectLst/>
                          <a:latin typeface="+mn-lt"/>
                          <a:ea typeface="+mn-ea"/>
                          <a:cs typeface="+mn-cs"/>
                        </a:rPr>
                        <a:t>$12,775</a:t>
                      </a:r>
                      <a:endParaRPr lang="en-US" sz="900" b="0" dirty="0" smtClean="0">
                        <a:effectLst/>
                        <a:latin typeface="+mn-lt"/>
                        <a:ea typeface="Calibri"/>
                        <a:cs typeface="Times New Roman"/>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kern="1200" dirty="0" smtClean="0">
                          <a:solidFill>
                            <a:schemeClr val="tx1"/>
                          </a:solidFill>
                          <a:latin typeface="+mn-lt"/>
                          <a:ea typeface="+mn-ea"/>
                          <a:cs typeface="+mn-cs"/>
                        </a:rPr>
                        <a:t>2.25</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0937">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Other Consumer </a:t>
                      </a:r>
                      <a:b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br>
                      <a:r>
                        <a:rPr kumimoji="0" lang="en-US" sz="900" b="0" i="0" u="none" strike="noStrike" cap="none" normalizeH="0" baseline="0" dirty="0" smtClean="0">
                          <a:ln>
                            <a:noFill/>
                          </a:ln>
                          <a:solidFill>
                            <a:schemeClr val="tx1"/>
                          </a:solidFill>
                          <a:effectLst/>
                          <a:latin typeface="+mn-lt"/>
                          <a:ea typeface="Arial Unicode MS" pitchFamily="34" charset="-128"/>
                          <a:cs typeface="Arial" charset="0"/>
                        </a:rPr>
                        <a:t>(incl. other loans)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b"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$2,100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2.75</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86">
                <a:tc>
                  <a:txBody>
                    <a:bodyPr/>
                    <a:lstStyle/>
                    <a:p>
                      <a:pPr marL="0" marR="0" lvl="0" indent="0" algn="l" defTabSz="457200" rtl="0" eaLnBrk="1" fontAlgn="b" latinLnBrk="0" hangingPunct="1">
                        <a:lnSpc>
                          <a:spcPct val="100000"/>
                        </a:lnSpc>
                        <a:spcBef>
                          <a:spcPct val="30000"/>
                        </a:spcBef>
                        <a:spcAft>
                          <a:spcPct val="0"/>
                        </a:spcAft>
                        <a:buClrTx/>
                        <a:buSzTx/>
                        <a:buFontTx/>
                        <a:buNone/>
                        <a:tabLst/>
                      </a:pPr>
                      <a:r>
                        <a:rPr lang="en-US" sz="900" b="0" i="0" kern="1200" dirty="0" smtClean="0">
                          <a:solidFill>
                            <a:schemeClr val="tx1"/>
                          </a:solidFill>
                          <a:latin typeface="+mn-lt"/>
                          <a:ea typeface="+mn-ea"/>
                          <a:cs typeface="+mn-cs"/>
                        </a:rPr>
                        <a:t>Credit</a:t>
                      </a:r>
                      <a:r>
                        <a:rPr lang="en-US" sz="900" b="0" i="0" kern="1200" baseline="0" dirty="0" smtClean="0">
                          <a:solidFill>
                            <a:schemeClr val="tx1"/>
                          </a:solidFill>
                          <a:latin typeface="+mn-lt"/>
                          <a:ea typeface="+mn-ea"/>
                          <a:cs typeface="+mn-cs"/>
                        </a:rPr>
                        <a:t> Card</a:t>
                      </a:r>
                      <a:endParaRPr lang="en-US" sz="900" b="0" i="0" kern="1200" dirty="0" smtClean="0">
                        <a:solidFill>
                          <a:schemeClr val="tx1"/>
                        </a:solidFill>
                        <a:latin typeface="+mn-lt"/>
                        <a:ea typeface="+mn-ea"/>
                        <a:cs typeface="+mn-cs"/>
                      </a:endParaRP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mn-lt"/>
                          <a:ea typeface="+mn-ea"/>
                          <a:cs typeface="+mn-cs"/>
                        </a:rPr>
                        <a:t>$275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900" b="0" i="0" kern="1200" dirty="0" smtClean="0">
                          <a:solidFill>
                            <a:schemeClr val="tx1"/>
                          </a:solidFill>
                          <a:latin typeface="+mn-lt"/>
                          <a:ea typeface="+mn-ea"/>
                          <a:cs typeface="+mn-cs"/>
                        </a:rPr>
                        <a:t>2.00</a:t>
                      </a:r>
                      <a:endParaRPr lang="en-US" sz="9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308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Weighted avg. scalar</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1" indent="0" algn="ctr" defTabSz="457200" rtl="0" eaLnBrk="1" fontAlgn="b"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algn="ctr" defTabSz="457200" rtl="0" eaLnBrk="1" fontAlgn="b" latinLnBrk="0" hangingPunct="1"/>
                      <a:r>
                        <a:rPr lang="en-US" sz="900" b="1" i="0" kern="1200" dirty="0" smtClean="0">
                          <a:solidFill>
                            <a:schemeClr val="tx1"/>
                          </a:solidFill>
                          <a:latin typeface="+mn-lt"/>
                          <a:ea typeface="+mn-ea"/>
                          <a:cs typeface="+mn-cs"/>
                        </a:rPr>
                        <a:t>~2.25</a:t>
                      </a:r>
                      <a:endParaRPr lang="en-US" sz="900" b="1"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827548829"/>
              </p:ext>
            </p:extLst>
          </p:nvPr>
        </p:nvGraphicFramePr>
        <p:xfrm>
          <a:off x="5249433" y="5353050"/>
          <a:ext cx="3973942" cy="620006"/>
        </p:xfrm>
        <a:graphic>
          <a:graphicData uri="http://schemas.openxmlformats.org/drawingml/2006/table">
            <a:tbl>
              <a:tblPr firstRow="1" bandRow="1">
                <a:tableStyleId>{839DD9DD-9E6C-4910-8AC0-68ADFF6A6AFC}</a:tableStyleId>
              </a:tblPr>
              <a:tblGrid>
                <a:gridCol w="1581036"/>
                <a:gridCol w="1196453"/>
                <a:gridCol w="1196453"/>
              </a:tblGrid>
              <a:tr h="173958">
                <a:tc>
                  <a:txBody>
                    <a:bodyPr/>
                    <a:lstStyle/>
                    <a:p>
                      <a:pPr algn="l"/>
                      <a:endParaRPr lang="en-US" sz="9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91406">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u="none" strike="noStrike" kern="1200" dirty="0" smtClean="0">
                          <a:solidFill>
                            <a:srgbClr val="000000"/>
                          </a:solidFill>
                          <a:effectLst/>
                          <a:latin typeface="+mn-lt"/>
                          <a:ea typeface="+mn-ea"/>
                          <a:cs typeface="+mn-cs"/>
                        </a:rPr>
                        <a:t>1.0%</a:t>
                      </a:r>
                      <a:endParaRPr lang="en-US" sz="900" b="1"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u="none" strike="noStrike" kern="1200" dirty="0" smtClean="0">
                          <a:solidFill>
                            <a:srgbClr val="000000"/>
                          </a:solidFill>
                          <a:effectLst/>
                          <a:latin typeface="+mn-lt"/>
                          <a:ea typeface="+mn-ea"/>
                          <a:cs typeface="+mn-cs"/>
                        </a:rPr>
                        <a:t>1.3%</a:t>
                      </a:r>
                      <a:endParaRPr lang="en-US" sz="900" b="1"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8" name="Group 57"/>
          <p:cNvGrpSpPr/>
          <p:nvPr/>
        </p:nvGrpSpPr>
        <p:grpSpPr>
          <a:xfrm>
            <a:off x="403281" y="95996"/>
            <a:ext cx="2398973" cy="189008"/>
            <a:chOff x="403281" y="164517"/>
            <a:chExt cx="2398973" cy="189008"/>
          </a:xfrm>
        </p:grpSpPr>
        <p:sp>
          <p:nvSpPr>
            <p:cNvPr id="60"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68" name="Oval 6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72" name="Rectangular Callout 71"/>
          <p:cNvSpPr/>
          <p:nvPr/>
        </p:nvSpPr>
        <p:spPr bwMode="auto">
          <a:xfrm>
            <a:off x="1187450" y="5414212"/>
            <a:ext cx="3595582" cy="606834"/>
          </a:xfrm>
          <a:prstGeom prst="wedgeRectCallout">
            <a:avLst>
              <a:gd name="adj1" fmla="val 64389"/>
              <a:gd name="adj2" fmla="val -15375"/>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smtClean="0"/>
              <a:t>The red limit was through expert judgement, adjusted upward by ~30bps to allow additional flexibility for business growth. </a:t>
            </a:r>
            <a:r>
              <a:rPr lang="en-US" sz="900" dirty="0"/>
              <a:t>This adjustment is anticipated to be offset by a management adjustment downwards  in SBNA </a:t>
            </a:r>
            <a:r>
              <a:rPr lang="en-US" sz="900" dirty="0" smtClean="0"/>
              <a:t>CRE.</a:t>
            </a:r>
            <a:endParaRPr lang="en-US" sz="900" dirty="0"/>
          </a:p>
        </p:txBody>
      </p:sp>
    </p:spTree>
    <p:extLst>
      <p:ext uri="{BB962C8B-B14F-4D97-AF65-F5344CB8AC3E}">
        <p14:creationId xmlns:p14="http://schemas.microsoft.com/office/powerpoint/2010/main" val="1262466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3587173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242"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CRE </a:t>
            </a:r>
            <a:r>
              <a:rPr lang="en-GB" b="0" dirty="0">
                <a:solidFill>
                  <a:schemeClr val="accent1"/>
                </a:solidFill>
              </a:rPr>
              <a:t>portfolios vs. SBNA </a:t>
            </a:r>
            <a:r>
              <a:rPr lang="en-GB" b="0" dirty="0" smtClean="0">
                <a:solidFill>
                  <a:schemeClr val="accent1"/>
                </a:solidFill>
              </a:rPr>
              <a:t>CRE</a:t>
            </a:r>
            <a:r>
              <a:rPr lang="en-GB" b="0" dirty="0">
                <a:solidFill>
                  <a:schemeClr val="accent1"/>
                </a:solidFill>
              </a:rPr>
              <a:t/>
            </a:r>
            <a:br>
              <a:rPr lang="en-GB" b="0" dirty="0">
                <a:solidFill>
                  <a:schemeClr val="accent1"/>
                </a:solidFill>
              </a:rPr>
            </a:br>
            <a:endParaRPr lang="en-GB" b="0" dirty="0">
              <a:solidFill>
                <a:schemeClr val="accent1"/>
              </a:solidFill>
            </a:endParaRPr>
          </a:p>
        </p:txBody>
      </p:sp>
      <p:sp>
        <p:nvSpPr>
          <p:cNvPr id="98" name="Slide Number Placeholder 12"/>
          <p:cNvSpPr>
            <a:spLocks noGrp="1"/>
          </p:cNvSpPr>
          <p:nvPr>
            <p:ph type="sldNum" sz="quarter" idx="10"/>
          </p:nvPr>
        </p:nvSpPr>
        <p:spPr bwMode="gray">
          <a:xfrm>
            <a:off x="9202672" y="0"/>
            <a:ext cx="400116"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41</a:t>
            </a:fld>
            <a:endParaRPr lang="en-US" sz="1400" dirty="0">
              <a:solidFill>
                <a:srgbClr val="FF0000"/>
              </a:solidFill>
              <a:latin typeface="Arial Bold" pitchFamily="-112"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2554183837"/>
              </p:ext>
            </p:extLst>
          </p:nvPr>
        </p:nvGraphicFramePr>
        <p:xfrm>
          <a:off x="571500" y="1866900"/>
          <a:ext cx="4162357" cy="3524160"/>
        </p:xfrm>
        <a:graphic>
          <a:graphicData uri="http://schemas.openxmlformats.org/presentationml/2006/ole">
            <mc:AlternateContent xmlns:mc="http://schemas.openxmlformats.org/markup-compatibility/2006">
              <mc:Choice xmlns:v="urn:schemas-microsoft-com:vml" Requires="v">
                <p:oleObj spid="_x0000_s209243" name="Chart" r:id="rId43" imgW="4162357" imgH="3524160" progId="MSGraph.Chart.8">
                  <p:embed followColorScheme="full"/>
                </p:oleObj>
              </mc:Choice>
              <mc:Fallback>
                <p:oleObj name="Chart" r:id="rId43" imgW="4162357" imgH="3524160" progId="MSGraph.Chart.8">
                  <p:embed followColorScheme="full"/>
                  <p:pic>
                    <p:nvPicPr>
                      <p:cNvPr id="0" name=""/>
                      <p:cNvPicPr/>
                      <p:nvPr/>
                    </p:nvPicPr>
                    <p:blipFill>
                      <a:blip r:embed="rId44"/>
                      <a:stretch>
                        <a:fillRect/>
                      </a:stretch>
                    </p:blipFill>
                    <p:spPr>
                      <a:xfrm>
                        <a:off x="571500" y="1866900"/>
                        <a:ext cx="4162357" cy="3524160"/>
                      </a:xfrm>
                      <a:prstGeom prst="rect">
                        <a:avLst/>
                      </a:prstGeom>
                    </p:spPr>
                  </p:pic>
                </p:oleObj>
              </mc:Fallback>
            </mc:AlternateContent>
          </a:graphicData>
        </a:graphic>
      </p:graphicFrame>
      <p:sp>
        <p:nvSpPr>
          <p:cNvPr id="79" name="Text Placeholder 35"/>
          <p:cNvSpPr>
            <a:spLocks noGrp="1"/>
          </p:cNvSpPr>
          <p:nvPr>
            <p:custDataLst>
              <p:tags r:id="rId5"/>
            </p:custDataLst>
          </p:nvPr>
        </p:nvSpPr>
        <p:spPr bwMode="gray">
          <a:xfrm>
            <a:off x="390525" y="2847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D63161-E374-4C94-8931-844793B27794}" type="datetime'''''''''2''''''''''''''''''''''''''''''''''''''''''.4'''''''">
              <a:rPr lang="en-US" sz="1000">
                <a:solidFill>
                  <a:schemeClr val="tx1"/>
                </a:solidFill>
                <a:sym typeface="+mn-lt"/>
              </a:rPr>
              <a:pPr marL="0" indent="0" algn="r">
                <a:lnSpc>
                  <a:spcPct val="100000"/>
                </a:lnSpc>
                <a:spcBef>
                  <a:spcPct val="0"/>
                </a:spcBef>
              </a:pPr>
              <a:t>2.4</a:t>
            </a:fld>
            <a:endParaRPr lang="en-US" sz="1000" dirty="0">
              <a:solidFill>
                <a:schemeClr val="tx1"/>
              </a:solidFill>
              <a:sym typeface="+mn-lt"/>
            </a:endParaRPr>
          </a:p>
        </p:txBody>
      </p:sp>
      <p:sp>
        <p:nvSpPr>
          <p:cNvPr id="80" name="Text Placeholder 36"/>
          <p:cNvSpPr>
            <a:spLocks noGrp="1"/>
          </p:cNvSpPr>
          <p:nvPr>
            <p:custDataLst>
              <p:tags r:id="rId6"/>
            </p:custDataLst>
          </p:nvPr>
        </p:nvSpPr>
        <p:spPr bwMode="gray">
          <a:xfrm>
            <a:off x="390525" y="26574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BFAF152-232C-446E-9913-5ED61C5BD754}" type="datetime'''''''''''''''''''''''''''''''''2''.''''''''''''''''''''6'">
              <a:rPr lang="en-US" sz="1000">
                <a:solidFill>
                  <a:schemeClr val="tx1"/>
                </a:solidFill>
                <a:sym typeface="+mn-lt"/>
              </a:rPr>
              <a:pPr marL="0" indent="0" algn="r">
                <a:lnSpc>
                  <a:spcPct val="100000"/>
                </a:lnSpc>
                <a:spcBef>
                  <a:spcPct val="0"/>
                </a:spcBef>
              </a:pPr>
              <a:t>2.6</a:t>
            </a:fld>
            <a:endParaRPr lang="en-US" sz="1000" dirty="0">
              <a:solidFill>
                <a:schemeClr val="tx1"/>
              </a:solidFill>
              <a:sym typeface="+mn-lt"/>
            </a:endParaRPr>
          </a:p>
        </p:txBody>
      </p:sp>
      <p:sp>
        <p:nvSpPr>
          <p:cNvPr id="81" name="Text Placeholder 37"/>
          <p:cNvSpPr>
            <a:spLocks noGrp="1"/>
          </p:cNvSpPr>
          <p:nvPr>
            <p:custDataLst>
              <p:tags r:id="rId7"/>
            </p:custDataLst>
          </p:nvPr>
        </p:nvSpPr>
        <p:spPr bwMode="gray">
          <a:xfrm>
            <a:off x="390525" y="2466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AD59108-FCAD-4640-A97C-6585C6621620}" type="datetime'''''''''''''''''''''''''''''''2.''''''''''''''''''8'''''''''">
              <a:rPr lang="en-US" sz="1000">
                <a:solidFill>
                  <a:schemeClr val="tx1"/>
                </a:solidFill>
                <a:sym typeface="+mn-lt"/>
              </a:rPr>
              <a:pPr marL="0" indent="0" algn="r">
                <a:lnSpc>
                  <a:spcPct val="100000"/>
                </a:lnSpc>
                <a:spcBef>
                  <a:spcPct val="0"/>
                </a:spcBef>
              </a:pPr>
              <a:t>2.8</a:t>
            </a:fld>
            <a:endParaRPr lang="en-US" sz="1000" dirty="0">
              <a:solidFill>
                <a:schemeClr val="tx1"/>
              </a:solidFill>
              <a:sym typeface="+mn-lt"/>
            </a:endParaRPr>
          </a:p>
        </p:txBody>
      </p:sp>
      <p:sp>
        <p:nvSpPr>
          <p:cNvPr id="82" name="Text Placeholder 38"/>
          <p:cNvSpPr>
            <a:spLocks noGrp="1"/>
          </p:cNvSpPr>
          <p:nvPr>
            <p:custDataLst>
              <p:tags r:id="rId8"/>
            </p:custDataLst>
          </p:nvPr>
        </p:nvSpPr>
        <p:spPr bwMode="gray">
          <a:xfrm>
            <a:off x="390525" y="2095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D7D8355-4B04-4744-A160-0E54A472D36E}" type="datetime'3''''''''''.''''''''''''''''''''2'''''''">
              <a:rPr lang="en-US" sz="1000">
                <a:solidFill>
                  <a:schemeClr val="tx1"/>
                </a:solidFill>
                <a:sym typeface="+mn-lt"/>
              </a:rPr>
              <a:pPr marL="0" indent="0" algn="r">
                <a:lnSpc>
                  <a:spcPct val="100000"/>
                </a:lnSpc>
                <a:spcBef>
                  <a:spcPct val="0"/>
                </a:spcBef>
              </a:pPr>
              <a:t>3.2</a:t>
            </a:fld>
            <a:endParaRPr lang="en-US" sz="1000" dirty="0">
              <a:solidFill>
                <a:schemeClr val="tx1"/>
              </a:solidFill>
              <a:sym typeface="+mn-lt"/>
            </a:endParaRPr>
          </a:p>
        </p:txBody>
      </p:sp>
      <p:sp>
        <p:nvSpPr>
          <p:cNvPr id="83" name="Text Placeholder 39"/>
          <p:cNvSpPr>
            <a:spLocks noGrp="1"/>
          </p:cNvSpPr>
          <p:nvPr>
            <p:custDataLst>
              <p:tags r:id="rId9"/>
            </p:custDataLst>
          </p:nvPr>
        </p:nvSpPr>
        <p:spPr bwMode="gray">
          <a:xfrm>
            <a:off x="390525" y="1905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BF2A5B9-76A4-4D11-AE41-D08B88EB0A11}" type="datetime'''''3''''''''''''''.''''''''''''''''4'''''''''''''''">
              <a:rPr lang="en-US" sz="1000">
                <a:solidFill>
                  <a:schemeClr val="tx1"/>
                </a:solidFill>
                <a:sym typeface="+mn-lt"/>
              </a:rPr>
              <a:pPr marL="0" indent="0" algn="r">
                <a:lnSpc>
                  <a:spcPct val="100000"/>
                </a:lnSpc>
                <a:spcBef>
                  <a:spcPct val="0"/>
                </a:spcBef>
              </a:pPr>
              <a:t>3.4</a:t>
            </a:fld>
            <a:endParaRPr lang="en-US" sz="1000" dirty="0">
              <a:solidFill>
                <a:schemeClr val="tx1"/>
              </a:solidFill>
              <a:sym typeface="+mn-lt"/>
            </a:endParaRPr>
          </a:p>
        </p:txBody>
      </p:sp>
      <p:sp>
        <p:nvSpPr>
          <p:cNvPr id="126" name="Text Placeholder 40"/>
          <p:cNvSpPr>
            <a:spLocks noGrp="1"/>
          </p:cNvSpPr>
          <p:nvPr>
            <p:custDataLst>
              <p:tags r:id="rId10"/>
            </p:custDataLst>
          </p:nvPr>
        </p:nvSpPr>
        <p:spPr bwMode="gray">
          <a:xfrm>
            <a:off x="390525" y="22764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olidFill>
                  <a:schemeClr val="tx1"/>
                </a:solidFill>
                <a:sym typeface="+mn-lt"/>
              </a:rPr>
              <a:pPr marL="0" indent="0" algn="r">
                <a:lnSpc>
                  <a:spcPct val="100000"/>
                </a:lnSpc>
                <a:spcBef>
                  <a:spcPct val="0"/>
                </a:spcBef>
              </a:pPr>
              <a:t>3.0</a:t>
            </a:fld>
            <a:endParaRPr lang="en-US" sz="1000" dirty="0">
              <a:solidFill>
                <a:schemeClr val="tx1"/>
              </a:solidFill>
              <a:sym typeface="+mn-lt"/>
            </a:endParaRPr>
          </a:p>
        </p:txBody>
      </p:sp>
      <p:sp>
        <p:nvSpPr>
          <p:cNvPr id="121" name="Text Placeholder 35"/>
          <p:cNvSpPr>
            <a:spLocks noGrp="1"/>
          </p:cNvSpPr>
          <p:nvPr>
            <p:custDataLst>
              <p:tags r:id="rId11"/>
            </p:custDataLst>
          </p:nvPr>
        </p:nvSpPr>
        <p:spPr bwMode="gray">
          <a:xfrm>
            <a:off x="390525" y="32194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105" name="Text Placeholder 30"/>
          <p:cNvSpPr>
            <a:spLocks noGrp="1"/>
          </p:cNvSpPr>
          <p:nvPr>
            <p:custDataLst>
              <p:tags r:id="rId12"/>
            </p:custDataLst>
          </p:nvPr>
        </p:nvSpPr>
        <p:spPr bwMode="gray">
          <a:xfrm>
            <a:off x="390525" y="4162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178" name="Text Placeholder 88"/>
          <p:cNvSpPr>
            <a:spLocks noGrp="1"/>
          </p:cNvSpPr>
          <p:nvPr>
            <p:custDataLst>
              <p:tags r:id="rId13"/>
            </p:custDataLst>
          </p:nvPr>
        </p:nvSpPr>
        <p:spPr bwMode="gray">
          <a:xfrm>
            <a:off x="390525" y="50958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71" name="Text Placeholder 29"/>
          <p:cNvSpPr>
            <a:spLocks noGrp="1"/>
          </p:cNvSpPr>
          <p:nvPr>
            <p:custDataLst>
              <p:tags r:id="rId14"/>
            </p:custDataLst>
          </p:nvPr>
        </p:nvSpPr>
        <p:spPr bwMode="gray">
          <a:xfrm>
            <a:off x="390525" y="4343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07ED40E-F601-4595-AA2F-1BC809CEC3E5}" type="datetime'''''''''''''''''''''''0''''''''''''''''.''''''''8'''''''''''">
              <a:rPr lang="en-US" sz="1000">
                <a:solidFill>
                  <a:schemeClr val="tx1"/>
                </a:solidFill>
                <a:sym typeface="+mn-lt"/>
              </a:rPr>
              <a:pPr marL="0" indent="0" algn="r">
                <a:lnSpc>
                  <a:spcPct val="100000"/>
                </a:lnSpc>
                <a:spcBef>
                  <a:spcPct val="0"/>
                </a:spcBef>
              </a:pPr>
              <a:t>0.8</a:t>
            </a:fld>
            <a:endParaRPr lang="en-US" sz="1000" dirty="0">
              <a:solidFill>
                <a:schemeClr val="tx1"/>
              </a:solidFill>
              <a:sym typeface="+mn-lt"/>
            </a:endParaRPr>
          </a:p>
        </p:txBody>
      </p:sp>
      <p:sp>
        <p:nvSpPr>
          <p:cNvPr id="68" name="Text Placeholder 26"/>
          <p:cNvSpPr>
            <a:spLocks noGrp="1"/>
          </p:cNvSpPr>
          <p:nvPr>
            <p:custDataLst>
              <p:tags r:id="rId15"/>
            </p:custDataLst>
          </p:nvPr>
        </p:nvSpPr>
        <p:spPr bwMode="gray">
          <a:xfrm>
            <a:off x="390525" y="49053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B4615A-1F90-4036-BC47-55E62216F32D}" type="datetime'''''''0''''''''.2'''''''''''''">
              <a:rPr lang="en-US" sz="1000">
                <a:solidFill>
                  <a:schemeClr val="tx1"/>
                </a:solidFill>
                <a:sym typeface="+mn-lt"/>
              </a:rPr>
              <a:pPr marL="0" indent="0" algn="r">
                <a:lnSpc>
                  <a:spcPct val="100000"/>
                </a:lnSpc>
                <a:spcBef>
                  <a:spcPct val="0"/>
                </a:spcBef>
              </a:pPr>
              <a:t>0.2</a:t>
            </a:fld>
            <a:endParaRPr lang="en-US" sz="1000" dirty="0">
              <a:solidFill>
                <a:schemeClr val="tx1"/>
              </a:solidFill>
              <a:sym typeface="+mn-lt"/>
            </a:endParaRPr>
          </a:p>
        </p:txBody>
      </p:sp>
      <p:sp>
        <p:nvSpPr>
          <p:cNvPr id="69" name="Text Placeholder 27"/>
          <p:cNvSpPr>
            <a:spLocks noGrp="1"/>
          </p:cNvSpPr>
          <p:nvPr>
            <p:custDataLst>
              <p:tags r:id="rId16"/>
            </p:custDataLst>
          </p:nvPr>
        </p:nvSpPr>
        <p:spPr bwMode="gray">
          <a:xfrm>
            <a:off x="390525" y="4724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8E4FBC8-3A9C-482B-9EAA-955123CCEAC0}" type="datetime'0''''.''''''''''''''''''''''''''''4'''''''''''''''">
              <a:rPr lang="en-US" sz="1000">
                <a:solidFill>
                  <a:schemeClr val="tx1"/>
                </a:solidFill>
                <a:sym typeface="+mn-lt"/>
              </a:rPr>
              <a:pPr marL="0" indent="0" algn="r">
                <a:lnSpc>
                  <a:spcPct val="100000"/>
                </a:lnSpc>
                <a:spcBef>
                  <a:spcPct val="0"/>
                </a:spcBef>
              </a:pPr>
              <a:t>0.4</a:t>
            </a:fld>
            <a:endParaRPr lang="en-US" sz="1000" dirty="0">
              <a:solidFill>
                <a:schemeClr val="tx1"/>
              </a:solidFill>
              <a:sym typeface="+mn-lt"/>
            </a:endParaRPr>
          </a:p>
        </p:txBody>
      </p:sp>
      <p:sp>
        <p:nvSpPr>
          <p:cNvPr id="70" name="Text Placeholder 28"/>
          <p:cNvSpPr>
            <a:spLocks noGrp="1"/>
          </p:cNvSpPr>
          <p:nvPr>
            <p:custDataLst>
              <p:tags r:id="rId17"/>
            </p:custDataLst>
          </p:nvPr>
        </p:nvSpPr>
        <p:spPr bwMode="gray">
          <a:xfrm>
            <a:off x="390525" y="45339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336A5E7-464D-4FAB-81CF-FABD3DA2A02A}" type="datetime'''''''0''''''''''''.''''''''''''''''6'''''''''''''''''''''''">
              <a:rPr lang="en-US" sz="1000">
                <a:solidFill>
                  <a:schemeClr val="tx1"/>
                </a:solidFill>
                <a:sym typeface="+mn-lt"/>
              </a:rPr>
              <a:pPr marL="0" indent="0" algn="r">
                <a:lnSpc>
                  <a:spcPct val="100000"/>
                </a:lnSpc>
                <a:spcBef>
                  <a:spcPct val="0"/>
                </a:spcBef>
              </a:pPr>
              <a:t>0.6</a:t>
            </a:fld>
            <a:endParaRPr lang="en-US" sz="1000" dirty="0">
              <a:solidFill>
                <a:schemeClr val="tx1"/>
              </a:solidFill>
              <a:sym typeface="+mn-lt"/>
            </a:endParaRPr>
          </a:p>
        </p:txBody>
      </p:sp>
      <p:sp>
        <p:nvSpPr>
          <p:cNvPr id="78" name="Text Placeholder 34"/>
          <p:cNvSpPr>
            <a:spLocks noGrp="1"/>
          </p:cNvSpPr>
          <p:nvPr>
            <p:custDataLst>
              <p:tags r:id="rId18"/>
            </p:custDataLst>
          </p:nvPr>
        </p:nvSpPr>
        <p:spPr bwMode="gray">
          <a:xfrm>
            <a:off x="390525" y="3028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308A189-1C56-4A13-A5A4-AC1F108D95D3}" type="datetime'''''''''''''''''''''''2''''''''.''''''''2'">
              <a:rPr lang="en-US" sz="1000">
                <a:solidFill>
                  <a:schemeClr val="tx1"/>
                </a:solidFill>
                <a:sym typeface="+mn-lt"/>
              </a:rPr>
              <a:pPr marL="0" indent="0" algn="r">
                <a:lnSpc>
                  <a:spcPct val="100000"/>
                </a:lnSpc>
                <a:spcBef>
                  <a:spcPct val="0"/>
                </a:spcBef>
              </a:pPr>
              <a:t>2.2</a:t>
            </a:fld>
            <a:endParaRPr lang="en-US" sz="1000" dirty="0">
              <a:solidFill>
                <a:schemeClr val="tx1"/>
              </a:solidFill>
              <a:sym typeface="+mn-lt"/>
            </a:endParaRPr>
          </a:p>
        </p:txBody>
      </p:sp>
      <p:sp>
        <p:nvSpPr>
          <p:cNvPr id="73" name="Text Placeholder 30"/>
          <p:cNvSpPr>
            <a:spLocks noGrp="1"/>
          </p:cNvSpPr>
          <p:nvPr>
            <p:custDataLst>
              <p:tags r:id="rId19"/>
            </p:custDataLst>
          </p:nvPr>
        </p:nvSpPr>
        <p:spPr bwMode="gray">
          <a:xfrm>
            <a:off x="390525" y="3971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A3AE706-4B0F-436B-ABE5-8D6EC2ABE990}"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74" name="Text Placeholder 31"/>
          <p:cNvSpPr>
            <a:spLocks noGrp="1"/>
          </p:cNvSpPr>
          <p:nvPr>
            <p:custDataLst>
              <p:tags r:id="rId20"/>
            </p:custDataLst>
          </p:nvPr>
        </p:nvSpPr>
        <p:spPr bwMode="gray">
          <a:xfrm>
            <a:off x="390525" y="3781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D730E73-C48E-4925-AF71-30F39E33C2F9}" type="datetime'''''''''''''''''''''''''''''1''''''.''''''''4'''">
              <a:rPr lang="en-US" sz="1000">
                <a:solidFill>
                  <a:schemeClr val="tx1"/>
                </a:solidFill>
                <a:sym typeface="+mn-lt"/>
              </a:rPr>
              <a:pPr marL="0" indent="0" algn="r">
                <a:lnSpc>
                  <a:spcPct val="100000"/>
                </a:lnSpc>
                <a:spcBef>
                  <a:spcPct val="0"/>
                </a:spcBef>
              </a:pPr>
              <a:t>1.4</a:t>
            </a:fld>
            <a:endParaRPr lang="en-US" sz="1000" dirty="0">
              <a:solidFill>
                <a:schemeClr val="tx1"/>
              </a:solidFill>
              <a:sym typeface="+mn-lt"/>
            </a:endParaRPr>
          </a:p>
        </p:txBody>
      </p:sp>
      <p:sp>
        <p:nvSpPr>
          <p:cNvPr id="75" name="Text Placeholder 32"/>
          <p:cNvSpPr>
            <a:spLocks noGrp="1"/>
          </p:cNvSpPr>
          <p:nvPr>
            <p:custDataLst>
              <p:tags r:id="rId21"/>
            </p:custDataLst>
          </p:nvPr>
        </p:nvSpPr>
        <p:spPr bwMode="gray">
          <a:xfrm>
            <a:off x="390525" y="3590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490A284-0981-4AA0-BE76-97998E63BED0}" type="datetime'''''''''''''''''1''''''''''''.6'''''''''''''''''''''''">
              <a:rPr lang="en-US" sz="1000">
                <a:solidFill>
                  <a:schemeClr val="tx1"/>
                </a:solidFill>
                <a:sym typeface="+mn-lt"/>
              </a:rPr>
              <a:pPr marL="0" indent="0" algn="r">
                <a:lnSpc>
                  <a:spcPct val="100000"/>
                </a:lnSpc>
                <a:spcBef>
                  <a:spcPct val="0"/>
                </a:spcBef>
              </a:pPr>
              <a:t>1.6</a:t>
            </a:fld>
            <a:endParaRPr lang="en-US" sz="1000" dirty="0">
              <a:solidFill>
                <a:schemeClr val="tx1"/>
              </a:solidFill>
              <a:sym typeface="+mn-lt"/>
            </a:endParaRPr>
          </a:p>
        </p:txBody>
      </p:sp>
      <p:sp>
        <p:nvSpPr>
          <p:cNvPr id="77" name="Text Placeholder 33"/>
          <p:cNvSpPr>
            <a:spLocks noGrp="1"/>
          </p:cNvSpPr>
          <p:nvPr>
            <p:custDataLst>
              <p:tags r:id="rId22"/>
            </p:custDataLst>
          </p:nvPr>
        </p:nvSpPr>
        <p:spPr bwMode="gray">
          <a:xfrm>
            <a:off x="390525" y="3409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2EDB8C6-5FBA-4FFF-AD25-8C1CE11EBCB4}" type="datetime'''''''''''''''''''''''''''1.''''''''''''''''''8'''''">
              <a:rPr lang="en-US" sz="1000">
                <a:solidFill>
                  <a:schemeClr val="tx1"/>
                </a:solidFill>
                <a:sym typeface="+mn-lt"/>
              </a:rPr>
              <a:pPr marL="0" indent="0" algn="r">
                <a:lnSpc>
                  <a:spcPct val="100000"/>
                </a:lnSpc>
                <a:spcBef>
                  <a:spcPct val="0"/>
                </a:spcBef>
              </a:pPr>
              <a:t>1.8</a:t>
            </a:fld>
            <a:endParaRPr lang="en-US" sz="1000" dirty="0">
              <a:solidFill>
                <a:schemeClr val="tx1"/>
              </a:solidFill>
              <a:sym typeface="+mn-lt"/>
            </a:endParaRPr>
          </a:p>
        </p:txBody>
      </p:sp>
      <p:sp>
        <p:nvSpPr>
          <p:cNvPr id="116" name="Text Placeholder 29"/>
          <p:cNvSpPr>
            <a:spLocks noGrp="1"/>
          </p:cNvSpPr>
          <p:nvPr>
            <p:custDataLst>
              <p:tags r:id="rId23"/>
            </p:custDataLst>
          </p:nvPr>
        </p:nvSpPr>
        <p:spPr bwMode="auto">
          <a:xfrm>
            <a:off x="52070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solidFill>
                  <a:schemeClr val="tx1"/>
                </a:solidFill>
              </a:rPr>
              <a:pPr/>
              <a:t>2006</a:t>
            </a:fld>
            <a:endParaRPr lang="en-US" sz="1000" dirty="0">
              <a:solidFill>
                <a:schemeClr val="tx1"/>
              </a:solidFill>
              <a:sym typeface="+mn-lt"/>
            </a:endParaRPr>
          </a:p>
        </p:txBody>
      </p:sp>
      <p:sp>
        <p:nvSpPr>
          <p:cNvPr id="118" name="Text Placeholder 37"/>
          <p:cNvSpPr>
            <a:spLocks noGrp="1"/>
          </p:cNvSpPr>
          <p:nvPr>
            <p:custDataLst>
              <p:tags r:id="rId24"/>
            </p:custDataLst>
          </p:nvPr>
        </p:nvSpPr>
        <p:spPr bwMode="auto">
          <a:xfrm>
            <a:off x="404495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solidFill>
                  <a:schemeClr val="tx1"/>
                </a:solidFill>
              </a:rPr>
              <a:pPr/>
              <a:t>2014</a:t>
            </a:fld>
            <a:endParaRPr lang="en-US" sz="1000" dirty="0">
              <a:solidFill>
                <a:schemeClr val="tx1"/>
              </a:solidFill>
              <a:sym typeface="+mn-lt"/>
            </a:endParaRPr>
          </a:p>
        </p:txBody>
      </p:sp>
      <p:sp>
        <p:nvSpPr>
          <p:cNvPr id="112" name="Text Placeholder 36"/>
          <p:cNvSpPr>
            <a:spLocks noGrp="1"/>
          </p:cNvSpPr>
          <p:nvPr>
            <p:custDataLst>
              <p:tags r:id="rId25"/>
            </p:custDataLst>
          </p:nvPr>
        </p:nvSpPr>
        <p:spPr bwMode="auto">
          <a:xfrm>
            <a:off x="360680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solidFill>
                  <a:schemeClr val="tx1"/>
                </a:solidFill>
              </a:rPr>
              <a:pPr/>
              <a:t>2013</a:t>
            </a:fld>
            <a:endParaRPr lang="en-US" sz="1000" dirty="0">
              <a:solidFill>
                <a:schemeClr val="tx1"/>
              </a:solidFill>
              <a:sym typeface="+mn-lt"/>
            </a:endParaRPr>
          </a:p>
        </p:txBody>
      </p:sp>
      <p:sp>
        <p:nvSpPr>
          <p:cNvPr id="111" name="Text Placeholder 35"/>
          <p:cNvSpPr>
            <a:spLocks noGrp="1"/>
          </p:cNvSpPr>
          <p:nvPr>
            <p:custDataLst>
              <p:tags r:id="rId26"/>
            </p:custDataLst>
          </p:nvPr>
        </p:nvSpPr>
        <p:spPr bwMode="auto">
          <a:xfrm>
            <a:off x="3159125"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solidFill>
                  <a:schemeClr val="tx1"/>
                </a:solidFill>
              </a:rPr>
              <a:pPr/>
              <a:t>2012</a:t>
            </a:fld>
            <a:endParaRPr lang="en-US" sz="1000" dirty="0">
              <a:solidFill>
                <a:schemeClr val="tx1"/>
              </a:solidFill>
              <a:sym typeface="+mn-lt"/>
            </a:endParaRPr>
          </a:p>
        </p:txBody>
      </p:sp>
      <p:sp>
        <p:nvSpPr>
          <p:cNvPr id="119" name="Text Placeholder 34"/>
          <p:cNvSpPr>
            <a:spLocks noGrp="1"/>
          </p:cNvSpPr>
          <p:nvPr>
            <p:custDataLst>
              <p:tags r:id="rId27"/>
            </p:custDataLst>
          </p:nvPr>
        </p:nvSpPr>
        <p:spPr bwMode="auto">
          <a:xfrm>
            <a:off x="2720975"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solidFill>
                  <a:schemeClr val="tx1"/>
                </a:solidFill>
              </a:rPr>
              <a:pPr/>
              <a:t>2011</a:t>
            </a:fld>
            <a:endParaRPr lang="en-US" sz="1000" dirty="0">
              <a:solidFill>
                <a:schemeClr val="tx1"/>
              </a:solidFill>
              <a:sym typeface="+mn-lt"/>
            </a:endParaRPr>
          </a:p>
        </p:txBody>
      </p:sp>
      <p:sp>
        <p:nvSpPr>
          <p:cNvPr id="120" name="Text Placeholder 33"/>
          <p:cNvSpPr>
            <a:spLocks noGrp="1"/>
          </p:cNvSpPr>
          <p:nvPr>
            <p:custDataLst>
              <p:tags r:id="rId28"/>
            </p:custDataLst>
          </p:nvPr>
        </p:nvSpPr>
        <p:spPr bwMode="auto">
          <a:xfrm>
            <a:off x="2282825"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solidFill>
                  <a:schemeClr val="tx1"/>
                </a:solidFill>
              </a:rPr>
              <a:pPr/>
              <a:t>2010</a:t>
            </a:fld>
            <a:endParaRPr lang="en-US" sz="1000" dirty="0">
              <a:solidFill>
                <a:schemeClr val="tx1"/>
              </a:solidFill>
              <a:sym typeface="+mn-lt"/>
            </a:endParaRPr>
          </a:p>
        </p:txBody>
      </p:sp>
      <p:sp>
        <p:nvSpPr>
          <p:cNvPr id="113" name="Text Placeholder 32"/>
          <p:cNvSpPr>
            <a:spLocks noGrp="1"/>
          </p:cNvSpPr>
          <p:nvPr>
            <p:custDataLst>
              <p:tags r:id="rId29"/>
            </p:custDataLst>
          </p:nvPr>
        </p:nvSpPr>
        <p:spPr bwMode="auto">
          <a:xfrm>
            <a:off x="1844675"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solidFill>
                  <a:schemeClr val="tx1"/>
                </a:solidFill>
              </a:rPr>
              <a:pPr/>
              <a:t>2009</a:t>
            </a:fld>
            <a:endParaRPr lang="en-US" sz="1000" dirty="0">
              <a:solidFill>
                <a:schemeClr val="tx1"/>
              </a:solidFill>
              <a:sym typeface="+mn-lt"/>
            </a:endParaRPr>
          </a:p>
        </p:txBody>
      </p:sp>
      <p:sp>
        <p:nvSpPr>
          <p:cNvPr id="114" name="Text Placeholder 31"/>
          <p:cNvSpPr>
            <a:spLocks noGrp="1"/>
          </p:cNvSpPr>
          <p:nvPr>
            <p:custDataLst>
              <p:tags r:id="rId30"/>
            </p:custDataLst>
          </p:nvPr>
        </p:nvSpPr>
        <p:spPr bwMode="auto">
          <a:xfrm>
            <a:off x="139700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solidFill>
                  <a:schemeClr val="tx1"/>
                </a:solidFill>
              </a:rPr>
              <a:pPr/>
              <a:t>2008</a:t>
            </a:fld>
            <a:endParaRPr lang="en-US" sz="1000" dirty="0">
              <a:solidFill>
                <a:schemeClr val="tx1"/>
              </a:solidFill>
              <a:sym typeface="+mn-lt"/>
            </a:endParaRPr>
          </a:p>
        </p:txBody>
      </p:sp>
      <p:sp>
        <p:nvSpPr>
          <p:cNvPr id="117" name="Text Placeholder 38"/>
          <p:cNvSpPr>
            <a:spLocks noGrp="1"/>
          </p:cNvSpPr>
          <p:nvPr>
            <p:custDataLst>
              <p:tags r:id="rId31"/>
            </p:custDataLst>
          </p:nvPr>
        </p:nvSpPr>
        <p:spPr bwMode="auto">
          <a:xfrm>
            <a:off x="448310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solidFill>
                  <a:schemeClr val="tx1"/>
                </a:solidFill>
              </a:rPr>
              <a:pPr/>
              <a:t>2015</a:t>
            </a:fld>
            <a:endParaRPr lang="en-US" sz="1000" dirty="0">
              <a:solidFill>
                <a:schemeClr val="tx1"/>
              </a:solidFill>
              <a:sym typeface="+mn-lt"/>
            </a:endParaRPr>
          </a:p>
        </p:txBody>
      </p:sp>
      <p:sp>
        <p:nvSpPr>
          <p:cNvPr id="115" name="Text Placeholder 30"/>
          <p:cNvSpPr>
            <a:spLocks noGrp="1"/>
          </p:cNvSpPr>
          <p:nvPr>
            <p:custDataLst>
              <p:tags r:id="rId32"/>
            </p:custDataLst>
          </p:nvPr>
        </p:nvSpPr>
        <p:spPr bwMode="auto">
          <a:xfrm>
            <a:off x="958850" y="5413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solidFill>
                  <a:schemeClr val="tx1"/>
                </a:solidFill>
              </a:rPr>
              <a:pPr/>
              <a:t>2007</a:t>
            </a:fld>
            <a:endParaRPr lang="en-US" sz="1000" dirty="0">
              <a:solidFill>
                <a:schemeClr val="tx1"/>
              </a:solidFill>
              <a:sym typeface="+mn-lt"/>
            </a:endParaRPr>
          </a:p>
        </p:txBody>
      </p:sp>
      <p:sp>
        <p:nvSpPr>
          <p:cNvPr id="14" name="Rectangle 13"/>
          <p:cNvSpPr/>
          <p:nvPr/>
        </p:nvSpPr>
        <p:spPr bwMode="auto">
          <a:xfrm>
            <a:off x="1503363" y="1841500"/>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46388" y="184150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4" name="Straight Connector 3"/>
          <p:cNvCxnSpPr/>
          <p:nvPr>
            <p:custDataLst>
              <p:tags r:id="rId33"/>
            </p:custDataLst>
          </p:nvPr>
        </p:nvCxnSpPr>
        <p:spPr bwMode="gray">
          <a:xfrm>
            <a:off x="506413" y="5708650"/>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cxnSp>
        <p:nvCxnSpPr>
          <p:cNvPr id="10" name="Straight Connector 9"/>
          <p:cNvCxnSpPr/>
          <p:nvPr>
            <p:custDataLst>
              <p:tags r:id="rId34"/>
            </p:custDataLst>
          </p:nvPr>
        </p:nvCxnSpPr>
        <p:spPr bwMode="gray">
          <a:xfrm>
            <a:off x="1314450" y="5708650"/>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12" name="Straight Connector 11"/>
          <p:cNvCxnSpPr/>
          <p:nvPr>
            <p:custDataLst>
              <p:tags r:id="rId35"/>
            </p:custDataLst>
          </p:nvPr>
        </p:nvCxnSpPr>
        <p:spPr bwMode="gray">
          <a:xfrm>
            <a:off x="2970213" y="5708650"/>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sp>
        <p:nvSpPr>
          <p:cNvPr id="85" name="Text Placeholder 13"/>
          <p:cNvSpPr>
            <a:spLocks noGrp="1"/>
          </p:cNvSpPr>
          <p:nvPr>
            <p:custDataLst>
              <p:tags r:id="rId36"/>
            </p:custDataLst>
          </p:nvPr>
        </p:nvSpPr>
        <p:spPr bwMode="auto">
          <a:xfrm>
            <a:off x="1584325" y="5638800"/>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1465372-65C8-4607-BF99-DE95C009315D}" type="datetime'FR''B 1''0''''0'' l''''ar''''g''es''''t'' ban''''k''''''s'">
              <a:rPr lang="en-US" sz="1000">
                <a:solidFill>
                  <a:schemeClr val="tx1"/>
                </a:solidFill>
              </a:rPr>
              <a:pPr/>
              <a:t>FRB 100 largest banks</a:t>
            </a:fld>
            <a:endParaRPr lang="en-US" sz="1000" dirty="0">
              <a:solidFill>
                <a:schemeClr val="tx1"/>
              </a:solidFill>
              <a:sym typeface="+mn-lt"/>
            </a:endParaRPr>
          </a:p>
        </p:txBody>
      </p:sp>
      <p:sp>
        <p:nvSpPr>
          <p:cNvPr id="86" name="Text Placeholder 14"/>
          <p:cNvSpPr>
            <a:spLocks noGrp="1"/>
          </p:cNvSpPr>
          <p:nvPr>
            <p:custDataLst>
              <p:tags r:id="rId37"/>
            </p:custDataLst>
          </p:nvPr>
        </p:nvSpPr>
        <p:spPr bwMode="auto">
          <a:xfrm>
            <a:off x="776288" y="5638800"/>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olidFill>
                  <a:schemeClr val="tx1"/>
                </a:solidFill>
                <a:sym typeface="+mn-lt"/>
              </a:rPr>
              <a:pPr marL="0" indent="0">
                <a:lnSpc>
                  <a:spcPct val="100000"/>
                </a:lnSpc>
                <a:spcBef>
                  <a:spcPct val="0"/>
                </a:spcBef>
              </a:pPr>
              <a:t>SHUSA</a:t>
            </a:fld>
            <a:endParaRPr lang="en-US" sz="1000" dirty="0">
              <a:solidFill>
                <a:schemeClr val="tx1"/>
              </a:solidFill>
              <a:sym typeface="+mn-lt"/>
            </a:endParaRPr>
          </a:p>
        </p:txBody>
      </p:sp>
      <p:sp>
        <p:nvSpPr>
          <p:cNvPr id="87" name="Text Placeholder 15"/>
          <p:cNvSpPr>
            <a:spLocks noGrp="1"/>
          </p:cNvSpPr>
          <p:nvPr>
            <p:custDataLst>
              <p:tags r:id="rId38"/>
            </p:custDataLst>
          </p:nvPr>
        </p:nvSpPr>
        <p:spPr bwMode="auto">
          <a:xfrm>
            <a:off x="3240088" y="5638800"/>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solidFill>
                  <a:schemeClr val="tx1"/>
                </a:solidFill>
              </a:rPr>
              <a:pPr/>
              <a:t>Sovereign (prior to 2012)</a:t>
            </a:fld>
            <a:endParaRPr lang="en-US" sz="1000" dirty="0">
              <a:solidFill>
                <a:schemeClr val="tx1"/>
              </a:solidFill>
              <a:sym typeface="+mn-lt"/>
            </a:endParaRPr>
          </a:p>
        </p:txBody>
      </p:sp>
      <p:graphicFrame>
        <p:nvGraphicFramePr>
          <p:cNvPr id="76" name="Content Placeholder 12"/>
          <p:cNvGraphicFramePr>
            <a:graphicFrameLocks/>
          </p:cNvGraphicFramePr>
          <p:nvPr>
            <p:extLst>
              <p:ext uri="{D42A27DB-BD31-4B8C-83A1-F6EECF244321}">
                <p14:modId xmlns:p14="http://schemas.microsoft.com/office/powerpoint/2010/main" val="4005137169"/>
              </p:ext>
            </p:extLst>
          </p:nvPr>
        </p:nvGraphicFramePr>
        <p:xfrm>
          <a:off x="5261361" y="1710964"/>
          <a:ext cx="3595688" cy="262128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SHUSA/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0.56%</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0.79%</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1.41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1.89%</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3.53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SHUSA/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0.56%</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1.12%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2.00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2.15%</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4.02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503363" y="1851025"/>
            <a:ext cx="847725" cy="553998"/>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316288" y="1841500"/>
            <a:ext cx="847725" cy="400110"/>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195" name="Rectangle 6"/>
          <p:cNvSpPr>
            <a:spLocks noChangeArrowheads="1"/>
          </p:cNvSpPr>
          <p:nvPr/>
        </p:nvSpPr>
        <p:spPr bwMode="gray">
          <a:xfrm>
            <a:off x="5273236" y="143140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273236" y="44700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3291179139"/>
              </p:ext>
            </p:extLst>
          </p:nvPr>
        </p:nvGraphicFramePr>
        <p:xfrm>
          <a:off x="5261361" y="4739958"/>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$182 </a:t>
                      </a:r>
                      <a:r>
                        <a:rPr lang="en-US" sz="1000" b="0" i="0" u="none" strike="noStrike" kern="1200" baseline="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$562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3.09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$182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$934</a:t>
                      </a:r>
                      <a:r>
                        <a:rPr lang="en-US" sz="1000" b="0" i="0" u="none" strike="noStrike" kern="1200" baseline="0" dirty="0" smtClean="0">
                          <a:solidFill>
                            <a:srgbClr val="000000"/>
                          </a:solidFill>
                          <a:effectLst/>
                          <a:latin typeface="+mn-lt"/>
                          <a:ea typeface="+mn-ea"/>
                          <a:cs typeface="+mn-cs"/>
                        </a:rPr>
                        <a:t> 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5.14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503363" y="1838325"/>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89" name="Freeform 88"/>
          <p:cNvSpPr/>
          <p:nvPr/>
        </p:nvSpPr>
        <p:spPr bwMode="auto">
          <a:xfrm rot="5400000">
            <a:off x="8493500" y="5636269"/>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90" name="Table 89"/>
          <p:cNvGraphicFramePr>
            <a:graphicFrameLocks noGrp="1"/>
          </p:cNvGraphicFramePr>
          <p:nvPr>
            <p:extLst>
              <p:ext uri="{D42A27DB-BD31-4B8C-83A1-F6EECF244321}">
                <p14:modId xmlns:p14="http://schemas.microsoft.com/office/powerpoint/2010/main" val="1310704158"/>
              </p:ext>
            </p:extLst>
          </p:nvPr>
        </p:nvGraphicFramePr>
        <p:xfrm>
          <a:off x="7013043" y="5860730"/>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CRE</a:t>
                      </a: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~3X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84" name="Footnote"/>
          <p:cNvSpPr/>
          <p:nvPr/>
        </p:nvSpPr>
        <p:spPr bwMode="auto">
          <a:xfrm>
            <a:off x="455613" y="6245994"/>
            <a:ext cx="683826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800" dirty="0">
                <a:solidFill>
                  <a:schemeClr val="bg1"/>
                </a:solidFill>
                <a:latin typeface="Arial"/>
                <a:sym typeface="Arial"/>
              </a:rPr>
              <a:t>Source: SNL Financial Regulated Depositories Bank Regulatory Financials database; Fe</a:t>
            </a:r>
            <a:r>
              <a:rPr lang="en-US" sz="800" dirty="0">
                <a:solidFill>
                  <a:schemeClr val="bg1"/>
                </a:solidFill>
              </a:rPr>
              <a:t>deral Reserve Board historical data: charge-off </a:t>
            </a:r>
            <a:r>
              <a:rPr lang="en-US" sz="800" dirty="0" smtClean="0">
                <a:solidFill>
                  <a:schemeClr val="bg1"/>
                </a:solidFill>
              </a:rPr>
              <a:t>rates on </a:t>
            </a:r>
            <a:r>
              <a:rPr lang="en-US" sz="800" dirty="0">
                <a:solidFill>
                  <a:schemeClr val="bg1"/>
                </a:solidFill>
              </a:rPr>
              <a:t>loans and leases at 100 largest commercial </a:t>
            </a:r>
            <a:r>
              <a:rPr lang="en-US" sz="800" dirty="0" smtClean="0">
                <a:solidFill>
                  <a:schemeClr val="bg1"/>
                </a:solidFill>
              </a:rPr>
              <a:t>banks</a:t>
            </a:r>
            <a:r>
              <a:rPr lang="en-US" sz="800" dirty="0">
                <a:solidFill>
                  <a:schemeClr val="bg1"/>
                </a:solidFill>
                <a:latin typeface="Arial"/>
                <a:sym typeface="Arial"/>
              </a:rPr>
              <a:t>;</a:t>
            </a:r>
            <a:r>
              <a:rPr lang="en-US" sz="800" dirty="0" smtClean="0">
                <a:solidFill>
                  <a:schemeClr val="bg1"/>
                </a:solidFill>
                <a:latin typeface="Arial"/>
                <a:sym typeface="Arial"/>
              </a:rPr>
              <a:t> </a:t>
            </a:r>
            <a:r>
              <a:rPr lang="en-US" sz="800" dirty="0">
                <a:solidFill>
                  <a:schemeClr val="bg1"/>
                </a:solidFill>
                <a:latin typeface="Arial"/>
                <a:sym typeface="Arial"/>
              </a:rPr>
              <a:t>Oliver Wyman analysis </a:t>
            </a:r>
            <a:endParaRPr lang="en-US" sz="800" dirty="0">
              <a:solidFill>
                <a:schemeClr val="bg1"/>
              </a:solidFill>
              <a:latin typeface="Wingdings"/>
              <a:sym typeface="Arial"/>
            </a:endParaRPr>
          </a:p>
        </p:txBody>
      </p:sp>
      <p:sp>
        <p:nvSpPr>
          <p:cNvPr id="92" name="TextBox 91"/>
          <p:cNvSpPr txBox="1"/>
          <p:nvPr/>
        </p:nvSpPr>
        <p:spPr>
          <a:xfrm>
            <a:off x="5792177" y="5810961"/>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grpSp>
        <p:nvGrpSpPr>
          <p:cNvPr id="88" name="Group 87"/>
          <p:cNvGrpSpPr/>
          <p:nvPr/>
        </p:nvGrpSpPr>
        <p:grpSpPr>
          <a:xfrm>
            <a:off x="403281" y="95996"/>
            <a:ext cx="2398973" cy="189008"/>
            <a:chOff x="403281" y="164517"/>
            <a:chExt cx="2398973" cy="189008"/>
          </a:xfrm>
        </p:grpSpPr>
        <p:sp>
          <p:nvSpPr>
            <p:cNvPr id="91"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93" name="Oval 9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6" name="Rectangular Callout 95"/>
          <p:cNvSpPr/>
          <p:nvPr/>
        </p:nvSpPr>
        <p:spPr bwMode="auto">
          <a:xfrm>
            <a:off x="403281" y="5841609"/>
            <a:ext cx="5247983" cy="365760"/>
          </a:xfrm>
          <a:prstGeom prst="wedgeRectCallout">
            <a:avLst>
              <a:gd name="adj1" fmla="val 53540"/>
              <a:gd name="adj2" fmla="val -7989"/>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a:t>
            </a:r>
            <a:r>
              <a:rPr lang="en-US" sz="900" dirty="0" smtClean="0"/>
              <a:t>used a ~3X scalar as </a:t>
            </a:r>
            <a:r>
              <a:rPr lang="en-US" sz="900" dirty="0"/>
              <a:t>this represents the average </a:t>
            </a:r>
            <a:r>
              <a:rPr lang="en-US" sz="900" dirty="0" smtClean="0"/>
              <a:t>of the scalars derived from historical loss rates and the </a:t>
            </a:r>
            <a:r>
              <a:rPr lang="en-US" sz="900" dirty="0"/>
              <a:t>scalar derived using the CCAR 2015 losses in BHC Stress and BHC Baseline.</a:t>
            </a:r>
          </a:p>
          <a:p>
            <a:pPr algn="l">
              <a:lnSpc>
                <a:spcPct val="100000"/>
              </a:lnSpc>
            </a:pPr>
            <a:endParaRPr lang="en-US" sz="900" dirty="0"/>
          </a:p>
          <a:p>
            <a:pPr algn="l">
              <a:lnSpc>
                <a:spcPct val="100000"/>
              </a:lnSpc>
            </a:pPr>
            <a:endParaRPr lang="en-US" sz="900" dirty="0"/>
          </a:p>
        </p:txBody>
      </p:sp>
      <p:sp>
        <p:nvSpPr>
          <p:cNvPr id="99" name="Rectangle 6"/>
          <p:cNvSpPr>
            <a:spLocks noChangeArrowheads="1"/>
          </p:cNvSpPr>
          <p:nvPr/>
        </p:nvSpPr>
        <p:spPr bwMode="gray">
          <a:xfrm>
            <a:off x="401638" y="1426275"/>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a:solidFill>
                  <a:schemeClr val="accent1"/>
                </a:solidFill>
                <a:cs typeface="Arial" charset="0"/>
              </a:rPr>
              <a:t>%, 1Q2006–1Q2015</a:t>
            </a:r>
          </a:p>
        </p:txBody>
      </p:sp>
    </p:spTree>
    <p:extLst>
      <p:ext uri="{BB962C8B-B14F-4D97-AF65-F5344CB8AC3E}">
        <p14:creationId xmlns:p14="http://schemas.microsoft.com/office/powerpoint/2010/main" val="1237486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0352604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26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altLang="zh-CN" dirty="0">
                <a:solidFill>
                  <a:schemeClr val="tx2"/>
                </a:solidFill>
              </a:rPr>
              <a:t>Calibration</a:t>
            </a:r>
            <a:r>
              <a:rPr lang="en-GB" altLang="zh-CN" dirty="0"/>
              <a:t>: </a:t>
            </a:r>
            <a:r>
              <a:rPr lang="en-GB" altLang="zh-CN" b="0" dirty="0"/>
              <a:t>NCO </a:t>
            </a:r>
            <a:r>
              <a:rPr lang="en-GB" altLang="zh-CN" b="0" dirty="0">
                <a:ea typeface="SimSun" pitchFamily="2" charset="-122"/>
              </a:rPr>
              <a:t>anchor calculation, back-testing, and mgmt. adjustment</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smtClean="0">
                <a:solidFill>
                  <a:schemeClr val="accent1"/>
                </a:solidFill>
                <a:ea typeface="SimSun" pitchFamily="2" charset="-122"/>
              </a:rPr>
              <a:t>SBNA CRE</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GB" b="0" dirty="0">
              <a:solidFill>
                <a:schemeClr val="accent1"/>
              </a:solidFill>
            </a:endParaRPr>
          </a:p>
        </p:txBody>
      </p:sp>
      <p:sp>
        <p:nvSpPr>
          <p:cNvPr id="59" name="Slide Number Placeholder 12"/>
          <p:cNvSpPr>
            <a:spLocks noGrp="1"/>
          </p:cNvSpPr>
          <p:nvPr>
            <p:ph type="sldNum" sz="quarter" idx="10"/>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42</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01638" y="1427550"/>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p>
          <a:p>
            <a:pPr algn="l" eaLnBrk="0" hangingPunct="0">
              <a:lnSpc>
                <a:spcPct val="100000"/>
              </a:lnSpc>
            </a:pPr>
            <a:r>
              <a:rPr lang="en-GB" sz="1200" dirty="0" smtClean="0">
                <a:solidFill>
                  <a:schemeClr val="accent1"/>
                </a:solidFill>
                <a:cs typeface="Arial" charset="0"/>
              </a:rPr>
              <a:t>%, 1Q2009–2Q2015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91530611"/>
              </p:ext>
            </p:extLst>
          </p:nvPr>
        </p:nvGraphicFramePr>
        <p:xfrm>
          <a:off x="609600" y="1828800"/>
          <a:ext cx="4162357" cy="3638460"/>
        </p:xfrm>
        <a:graphic>
          <a:graphicData uri="http://schemas.openxmlformats.org/presentationml/2006/ole">
            <mc:AlternateContent xmlns:mc="http://schemas.openxmlformats.org/markup-compatibility/2006">
              <mc:Choice xmlns:v="urn:schemas-microsoft-com:vml" Requires="v">
                <p:oleObj spid="_x0000_s210269" name="Chart" r:id="rId30" imgW="4162357" imgH="3638460" progId="MSGraph.Chart.8">
                  <p:embed followColorScheme="full"/>
                </p:oleObj>
              </mc:Choice>
              <mc:Fallback>
                <p:oleObj name="Chart" r:id="rId30" imgW="4162357" imgH="3638460" progId="MSGraph.Chart.8">
                  <p:embed followColorScheme="full"/>
                  <p:pic>
                    <p:nvPicPr>
                      <p:cNvPr id="0" name=""/>
                      <p:cNvPicPr/>
                      <p:nvPr/>
                    </p:nvPicPr>
                    <p:blipFill>
                      <a:blip r:embed="rId31"/>
                      <a:stretch>
                        <a:fillRect/>
                      </a:stretch>
                    </p:blipFill>
                    <p:spPr>
                      <a:xfrm>
                        <a:off x="609600" y="1828800"/>
                        <a:ext cx="4162357" cy="3638460"/>
                      </a:xfrm>
                      <a:prstGeom prst="rect">
                        <a:avLst/>
                      </a:prstGeom>
                    </p:spPr>
                  </p:pic>
                </p:oleObj>
              </mc:Fallback>
            </mc:AlternateContent>
          </a:graphicData>
        </a:graphic>
      </p:graphicFrame>
      <p:sp>
        <p:nvSpPr>
          <p:cNvPr id="82" name="Text Placeholder 2"/>
          <p:cNvSpPr>
            <a:spLocks noGrp="1"/>
          </p:cNvSpPr>
          <p:nvPr>
            <p:custDataLst>
              <p:tags r:id="rId5"/>
            </p:custDataLst>
          </p:nvPr>
        </p:nvSpPr>
        <p:spPr bwMode="gray">
          <a:xfrm>
            <a:off x="447675" y="21145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2B78042-C0B0-4016-9860-A618B52D780F}" type="datetime'''''''''''2''''''''''''''''.''''''''''''''''''''''''''''4'">
              <a:rPr lang="en-US" sz="1000">
                <a:solidFill>
                  <a:schemeClr val="tx1"/>
                </a:solidFill>
                <a:sym typeface="+mn-lt"/>
              </a:rPr>
              <a:pPr marL="0" indent="0" algn="r">
                <a:lnSpc>
                  <a:spcPct val="100000"/>
                </a:lnSpc>
                <a:spcBef>
                  <a:spcPct val="0"/>
                </a:spcBef>
              </a:pPr>
              <a:t>2.4</a:t>
            </a:fld>
            <a:endParaRPr lang="en-US" sz="1000" dirty="0">
              <a:solidFill>
                <a:schemeClr val="tx1"/>
              </a:solidFill>
              <a:sym typeface="+mn-lt"/>
            </a:endParaRPr>
          </a:p>
        </p:txBody>
      </p:sp>
      <p:sp>
        <p:nvSpPr>
          <p:cNvPr id="49" name="Text Placeholder 17"/>
          <p:cNvSpPr>
            <a:spLocks noGrp="1"/>
          </p:cNvSpPr>
          <p:nvPr>
            <p:custDataLst>
              <p:tags r:id="rId6"/>
            </p:custDataLst>
          </p:nvPr>
        </p:nvSpPr>
        <p:spPr bwMode="gray">
          <a:xfrm>
            <a:off x="447675" y="2857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6D4C33-495E-49CD-9077-1E0ABAE2F0BF}" type="datetime'''''''''1''''''''''''''''''.''''''''8'''''''''''''">
              <a:rPr lang="en-US" sz="1000">
                <a:solidFill>
                  <a:schemeClr val="tx1"/>
                </a:solidFill>
                <a:sym typeface="+mn-lt"/>
              </a:rPr>
              <a:pPr marL="0" indent="0" algn="r">
                <a:lnSpc>
                  <a:spcPct val="100000"/>
                </a:lnSpc>
                <a:spcBef>
                  <a:spcPct val="0"/>
                </a:spcBef>
              </a:pPr>
              <a:t>1.8</a:t>
            </a:fld>
            <a:endParaRPr lang="en-US" sz="1000" dirty="0">
              <a:solidFill>
                <a:schemeClr val="tx1"/>
              </a:solidFill>
              <a:sym typeface="+mn-lt"/>
            </a:endParaRPr>
          </a:p>
        </p:txBody>
      </p:sp>
      <p:sp>
        <p:nvSpPr>
          <p:cNvPr id="104" name="Text Placeholder 30"/>
          <p:cNvSpPr>
            <a:spLocks noGrp="1"/>
          </p:cNvSpPr>
          <p:nvPr>
            <p:custDataLst>
              <p:tags r:id="rId7"/>
            </p:custDataLst>
          </p:nvPr>
        </p:nvSpPr>
        <p:spPr bwMode="gray">
          <a:xfrm>
            <a:off x="447675" y="38576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5A87C7-E0F0-405F-8A4B-A4E9D2F86EFC}"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46" name="Text Placeholder 14"/>
          <p:cNvSpPr>
            <a:spLocks noGrp="1"/>
          </p:cNvSpPr>
          <p:nvPr>
            <p:custDataLst>
              <p:tags r:id="rId8"/>
            </p:custDataLst>
          </p:nvPr>
        </p:nvSpPr>
        <p:spPr bwMode="gray">
          <a:xfrm>
            <a:off x="447675" y="3609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9B1C6C-5F8B-4509-B63E-22BC52C66372}"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50" name="Text Placeholder 18"/>
          <p:cNvSpPr>
            <a:spLocks noGrp="1"/>
          </p:cNvSpPr>
          <p:nvPr>
            <p:custDataLst>
              <p:tags r:id="rId9"/>
            </p:custDataLst>
          </p:nvPr>
        </p:nvSpPr>
        <p:spPr bwMode="gray">
          <a:xfrm>
            <a:off x="447675" y="26098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4D79DC-F2C2-4FC5-BC52-9ED534FABA85}"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47" name="Text Placeholder 15"/>
          <p:cNvSpPr>
            <a:spLocks noGrp="1"/>
          </p:cNvSpPr>
          <p:nvPr>
            <p:custDataLst>
              <p:tags r:id="rId10"/>
            </p:custDataLst>
          </p:nvPr>
        </p:nvSpPr>
        <p:spPr bwMode="gray">
          <a:xfrm>
            <a:off x="447675" y="33623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F7D60D5-D980-40E1-BA5D-8CB42D8245BE}" type="datetime'1''''''''''''''''''.''''''''''''''''4'''''''''''''''">
              <a:rPr lang="en-US" sz="1000">
                <a:solidFill>
                  <a:schemeClr val="tx1"/>
                </a:solidFill>
                <a:sym typeface="+mn-lt"/>
              </a:rPr>
              <a:pPr marL="0" indent="0" algn="r">
                <a:lnSpc>
                  <a:spcPct val="100000"/>
                </a:lnSpc>
                <a:spcBef>
                  <a:spcPct val="0"/>
                </a:spcBef>
              </a:pPr>
              <a:t>1.4</a:t>
            </a:fld>
            <a:endParaRPr lang="en-US" sz="1000" dirty="0">
              <a:solidFill>
                <a:schemeClr val="tx1"/>
              </a:solidFill>
              <a:sym typeface="+mn-lt"/>
            </a:endParaRPr>
          </a:p>
        </p:txBody>
      </p:sp>
      <p:sp>
        <p:nvSpPr>
          <p:cNvPr id="48" name="Text Placeholder 16"/>
          <p:cNvSpPr>
            <a:spLocks noGrp="1"/>
          </p:cNvSpPr>
          <p:nvPr>
            <p:custDataLst>
              <p:tags r:id="rId11"/>
            </p:custDataLst>
          </p:nvPr>
        </p:nvSpPr>
        <p:spPr bwMode="gray">
          <a:xfrm>
            <a:off x="447675" y="31146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50348A7-F273-4F14-9229-13F5B86BBBE1}" type="datetime'''''''''''''''''''''''''1''''''.''''''''''''6'''''''">
              <a:rPr lang="en-US" sz="1000">
                <a:solidFill>
                  <a:schemeClr val="tx1"/>
                </a:solidFill>
                <a:sym typeface="+mn-lt"/>
              </a:rPr>
              <a:pPr marL="0" indent="0" algn="r">
                <a:lnSpc>
                  <a:spcPct val="100000"/>
                </a:lnSpc>
                <a:spcBef>
                  <a:spcPct val="0"/>
                </a:spcBef>
              </a:pPr>
              <a:t>1.6</a:t>
            </a:fld>
            <a:endParaRPr lang="en-US" sz="1000" dirty="0">
              <a:solidFill>
                <a:schemeClr val="tx1"/>
              </a:solidFill>
              <a:sym typeface="+mn-lt"/>
            </a:endParaRPr>
          </a:p>
        </p:txBody>
      </p:sp>
      <p:sp>
        <p:nvSpPr>
          <p:cNvPr id="98" name="Text Placeholder 27"/>
          <p:cNvSpPr>
            <a:spLocks noGrp="1"/>
          </p:cNvSpPr>
          <p:nvPr>
            <p:custDataLst>
              <p:tags r:id="rId12"/>
            </p:custDataLst>
          </p:nvPr>
        </p:nvSpPr>
        <p:spPr bwMode="gray">
          <a:xfrm>
            <a:off x="447675" y="4105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898344-BFDA-4D4D-9E60-3D8009E6B208}" type="datetime'''''0''.''''''''''8'''''">
              <a:rPr lang="en-US" sz="1000">
                <a:solidFill>
                  <a:schemeClr val="tx1"/>
                </a:solidFill>
              </a:rPr>
              <a:pPr/>
              <a:t>0.8</a:t>
            </a:fld>
            <a:endParaRPr lang="en-US" sz="1000" dirty="0">
              <a:solidFill>
                <a:schemeClr val="tx1"/>
              </a:solidFill>
              <a:sym typeface="+mn-lt"/>
            </a:endParaRPr>
          </a:p>
        </p:txBody>
      </p:sp>
      <p:sp>
        <p:nvSpPr>
          <p:cNvPr id="184" name="Text Placeholder 94"/>
          <p:cNvSpPr>
            <a:spLocks noGrp="1"/>
          </p:cNvSpPr>
          <p:nvPr>
            <p:custDataLst>
              <p:tags r:id="rId13"/>
            </p:custDataLst>
          </p:nvPr>
        </p:nvSpPr>
        <p:spPr bwMode="gray">
          <a:xfrm>
            <a:off x="447675" y="4352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5EAF68-C84A-4D10-AC82-9633D585DD61}" type="datetime'''''''''''0''''''''''''.''''6'''''''''''''''''''''">
              <a:rPr lang="en-US" sz="1000">
                <a:solidFill>
                  <a:schemeClr val="tx1"/>
                </a:solidFill>
              </a:rPr>
              <a:pPr/>
              <a:t>0.6</a:t>
            </a:fld>
            <a:endParaRPr lang="en-US" sz="1000" dirty="0">
              <a:solidFill>
                <a:schemeClr val="tx1"/>
              </a:solidFill>
              <a:latin typeface="Arial"/>
              <a:ea typeface="ＭＳ Ｐゴシック"/>
              <a:sym typeface="Arial"/>
            </a:endParaRPr>
          </a:p>
        </p:txBody>
      </p:sp>
      <p:sp>
        <p:nvSpPr>
          <p:cNvPr id="182" name="Text Placeholder 92"/>
          <p:cNvSpPr>
            <a:spLocks noGrp="1"/>
          </p:cNvSpPr>
          <p:nvPr>
            <p:custDataLst>
              <p:tags r:id="rId14"/>
            </p:custDataLst>
          </p:nvPr>
        </p:nvSpPr>
        <p:spPr bwMode="gray">
          <a:xfrm>
            <a:off x="447675" y="46005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A4DC8A2-3AA7-4ECD-A43F-009F86AB189D}" type="datetime'''0''''''''''''''''''''''''.''''''''''''''''''''''''4'''">
              <a:rPr lang="en-US" sz="1000">
                <a:solidFill>
                  <a:schemeClr val="tx1"/>
                </a:solidFill>
              </a:rPr>
              <a:pPr/>
              <a:t>0.4</a:t>
            </a:fld>
            <a:endParaRPr lang="en-US" sz="1000" dirty="0">
              <a:solidFill>
                <a:schemeClr val="tx1"/>
              </a:solidFill>
              <a:latin typeface="Arial"/>
              <a:ea typeface="ＭＳ Ｐゴシック"/>
              <a:sym typeface="Arial"/>
            </a:endParaRPr>
          </a:p>
        </p:txBody>
      </p:sp>
      <p:sp>
        <p:nvSpPr>
          <p:cNvPr id="180" name="Text Placeholder 90"/>
          <p:cNvSpPr>
            <a:spLocks noGrp="1"/>
          </p:cNvSpPr>
          <p:nvPr>
            <p:custDataLst>
              <p:tags r:id="rId15"/>
            </p:custDataLst>
          </p:nvPr>
        </p:nvSpPr>
        <p:spPr bwMode="gray">
          <a:xfrm>
            <a:off x="447675" y="4848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791FDD-E315-4D0A-AC41-E75940BB6CC6}" type="datetime'''''''''''''''''''0''''''''''.''''''''''''''''''''''''''2'''''">
              <a:rPr lang="en-US" sz="1000">
                <a:solidFill>
                  <a:schemeClr val="tx1"/>
                </a:solidFill>
              </a:rPr>
              <a:pPr/>
              <a:t>0.2</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16"/>
            </p:custDataLst>
          </p:nvPr>
        </p:nvSpPr>
        <p:spPr bwMode="gray">
          <a:xfrm>
            <a:off x="447675" y="50958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A3ADCC4-EC9F-479D-A0E0-5107AE37FFDC}"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51" name="Text Placeholder 19"/>
          <p:cNvSpPr>
            <a:spLocks noGrp="1"/>
          </p:cNvSpPr>
          <p:nvPr>
            <p:custDataLst>
              <p:tags r:id="rId17"/>
            </p:custDataLst>
          </p:nvPr>
        </p:nvSpPr>
        <p:spPr bwMode="gray">
          <a:xfrm>
            <a:off x="447675" y="2362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A14044-A422-45C6-B677-E519C17EC337}" type="datetime'2.''''''''''''''''''''''''''''2'''''''''''''">
              <a:rPr lang="en-US" sz="1000">
                <a:solidFill>
                  <a:schemeClr val="tx1"/>
                </a:solidFill>
                <a:sym typeface="+mn-lt"/>
              </a:rPr>
              <a:pPr marL="0" indent="0" algn="r">
                <a:lnSpc>
                  <a:spcPct val="100000"/>
                </a:lnSpc>
                <a:spcBef>
                  <a:spcPct val="0"/>
                </a:spcBef>
              </a:pPr>
              <a:t>2.2</a:t>
            </a:fld>
            <a:endParaRPr lang="en-US" sz="1000" dirty="0">
              <a:solidFill>
                <a:schemeClr val="tx1"/>
              </a:solidFill>
              <a:sym typeface="+mn-lt"/>
            </a:endParaRPr>
          </a:p>
        </p:txBody>
      </p:sp>
      <p:sp>
        <p:nvSpPr>
          <p:cNvPr id="92" name="Text Placeholder 3"/>
          <p:cNvSpPr>
            <a:spLocks noGrp="1"/>
          </p:cNvSpPr>
          <p:nvPr>
            <p:custDataLst>
              <p:tags r:id="rId18"/>
            </p:custDataLst>
          </p:nvPr>
        </p:nvSpPr>
        <p:spPr bwMode="gray">
          <a:xfrm>
            <a:off x="447675" y="18669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BEE7BE1-93F9-4775-9482-18097763E1CB}" type="datetime'''2''''.''''''''''''''''''''''''6'''''''''''''''''''''''''">
              <a:rPr lang="en-US" sz="1000">
                <a:solidFill>
                  <a:schemeClr val="tx1"/>
                </a:solidFill>
                <a:sym typeface="+mn-lt"/>
              </a:rPr>
              <a:pPr marL="0" indent="0" algn="r">
                <a:lnSpc>
                  <a:spcPct val="100000"/>
                </a:lnSpc>
                <a:spcBef>
                  <a:spcPct val="0"/>
                </a:spcBef>
              </a:pPr>
              <a:t>2.6</a:t>
            </a:fld>
            <a:endParaRPr lang="en-US" sz="1000" dirty="0">
              <a:solidFill>
                <a:schemeClr val="tx1"/>
              </a:solidFill>
              <a:sym typeface="+mn-lt"/>
            </a:endParaRPr>
          </a:p>
        </p:txBody>
      </p:sp>
      <p:sp>
        <p:nvSpPr>
          <p:cNvPr id="111" name="Text Placeholder 35"/>
          <p:cNvSpPr>
            <a:spLocks noGrp="1"/>
          </p:cNvSpPr>
          <p:nvPr>
            <p:custDataLst>
              <p:tags r:id="rId19"/>
            </p:custDataLst>
          </p:nvPr>
        </p:nvSpPr>
        <p:spPr bwMode="auto">
          <a:xfrm>
            <a:off x="436880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solidFill>
                  <a:schemeClr val="tx1"/>
                </a:solidFill>
              </a:rPr>
              <a:pPr/>
              <a:t>2015</a:t>
            </a:fld>
            <a:endParaRPr lang="en-US" sz="1000" dirty="0">
              <a:solidFill>
                <a:schemeClr val="tx1"/>
              </a:solidFill>
              <a:sym typeface="+mn-lt"/>
            </a:endParaRPr>
          </a:p>
        </p:txBody>
      </p:sp>
      <p:sp>
        <p:nvSpPr>
          <p:cNvPr id="119" name="Text Placeholder 34"/>
          <p:cNvSpPr>
            <a:spLocks noGrp="1"/>
          </p:cNvSpPr>
          <p:nvPr>
            <p:custDataLst>
              <p:tags r:id="rId20"/>
            </p:custDataLst>
          </p:nvPr>
        </p:nvSpPr>
        <p:spPr bwMode="auto">
          <a:xfrm>
            <a:off x="374015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solidFill>
                  <a:schemeClr val="tx1"/>
                </a:solidFill>
              </a:rPr>
              <a:pPr/>
              <a:t>2014</a:t>
            </a:fld>
            <a:endParaRPr lang="en-US" sz="1000" dirty="0">
              <a:solidFill>
                <a:schemeClr val="tx1"/>
              </a:solidFill>
              <a:sym typeface="+mn-lt"/>
            </a:endParaRPr>
          </a:p>
        </p:txBody>
      </p:sp>
      <p:sp>
        <p:nvSpPr>
          <p:cNvPr id="120" name="Text Placeholder 33"/>
          <p:cNvSpPr>
            <a:spLocks noGrp="1"/>
          </p:cNvSpPr>
          <p:nvPr>
            <p:custDataLst>
              <p:tags r:id="rId21"/>
            </p:custDataLst>
          </p:nvPr>
        </p:nvSpPr>
        <p:spPr bwMode="auto">
          <a:xfrm>
            <a:off x="311150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solidFill>
                  <a:schemeClr val="tx1"/>
                </a:solidFill>
              </a:rPr>
              <a:pPr/>
              <a:t>2013</a:t>
            </a:fld>
            <a:endParaRPr lang="en-US" sz="1000" dirty="0">
              <a:solidFill>
                <a:schemeClr val="tx1"/>
              </a:solidFill>
              <a:sym typeface="+mn-lt"/>
            </a:endParaRPr>
          </a:p>
        </p:txBody>
      </p:sp>
      <p:sp>
        <p:nvSpPr>
          <p:cNvPr id="113" name="Text Placeholder 32"/>
          <p:cNvSpPr>
            <a:spLocks noGrp="1"/>
          </p:cNvSpPr>
          <p:nvPr>
            <p:custDataLst>
              <p:tags r:id="rId22"/>
            </p:custDataLst>
          </p:nvPr>
        </p:nvSpPr>
        <p:spPr bwMode="auto">
          <a:xfrm>
            <a:off x="247332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solidFill>
                  <a:schemeClr val="tx1"/>
                </a:solidFill>
              </a:rPr>
              <a:pPr/>
              <a:t>2012</a:t>
            </a:fld>
            <a:endParaRPr lang="en-US" sz="1000" dirty="0">
              <a:solidFill>
                <a:schemeClr val="tx1"/>
              </a:solidFill>
              <a:sym typeface="+mn-lt"/>
            </a:endParaRPr>
          </a:p>
        </p:txBody>
      </p:sp>
      <p:sp>
        <p:nvSpPr>
          <p:cNvPr id="114" name="Text Placeholder 31"/>
          <p:cNvSpPr>
            <a:spLocks noGrp="1"/>
          </p:cNvSpPr>
          <p:nvPr>
            <p:custDataLst>
              <p:tags r:id="rId23"/>
            </p:custDataLst>
          </p:nvPr>
        </p:nvSpPr>
        <p:spPr bwMode="auto">
          <a:xfrm>
            <a:off x="1844675"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solidFill>
                  <a:schemeClr val="tx1"/>
                </a:solidFill>
              </a:rPr>
              <a:pPr/>
              <a:t>2011</a:t>
            </a:fld>
            <a:endParaRPr lang="en-US" sz="1000" dirty="0">
              <a:solidFill>
                <a:schemeClr val="tx1"/>
              </a:solidFill>
              <a:sym typeface="+mn-lt"/>
            </a:endParaRPr>
          </a:p>
        </p:txBody>
      </p:sp>
      <p:sp>
        <p:nvSpPr>
          <p:cNvPr id="115" name="Text Placeholder 30"/>
          <p:cNvSpPr>
            <a:spLocks noGrp="1"/>
          </p:cNvSpPr>
          <p:nvPr>
            <p:custDataLst>
              <p:tags r:id="rId24"/>
            </p:custDataLst>
          </p:nvPr>
        </p:nvSpPr>
        <p:spPr bwMode="auto">
          <a:xfrm>
            <a:off x="120650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solidFill>
                  <a:schemeClr val="tx1"/>
                </a:solidFill>
              </a:rPr>
              <a:pPr/>
              <a:t>2010</a:t>
            </a:fld>
            <a:endParaRPr lang="en-US" sz="1000" dirty="0">
              <a:solidFill>
                <a:schemeClr val="tx1"/>
              </a:solidFill>
              <a:sym typeface="+mn-lt"/>
            </a:endParaRPr>
          </a:p>
        </p:txBody>
      </p:sp>
      <p:sp>
        <p:nvSpPr>
          <p:cNvPr id="71" name="Text Placeholder 2"/>
          <p:cNvSpPr>
            <a:spLocks noGrp="1"/>
          </p:cNvSpPr>
          <p:nvPr>
            <p:custDataLst>
              <p:tags r:id="rId25"/>
            </p:custDataLst>
          </p:nvPr>
        </p:nvSpPr>
        <p:spPr bwMode="auto">
          <a:xfrm>
            <a:off x="577850" y="54895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solidFill>
                  <a:schemeClr val="tx1"/>
                </a:solidFill>
                <a:latin typeface="Arial"/>
                <a:ea typeface="ＭＳ Ｐゴシック"/>
                <a:sym typeface="Arial"/>
              </a:rPr>
              <a:pPr marL="0" indent="0" algn="ctr">
                <a:lnSpc>
                  <a:spcPct val="100000"/>
                </a:lnSpc>
                <a:spcBef>
                  <a:spcPct val="0"/>
                </a:spcBef>
              </a:pPr>
              <a:t>2009</a:t>
            </a:fld>
            <a:endParaRPr lang="en-US" sz="1000" dirty="0">
              <a:solidFill>
                <a:schemeClr val="tx1"/>
              </a:solidFill>
              <a:latin typeface="Arial"/>
              <a:ea typeface="ＭＳ Ｐゴシック"/>
              <a:sym typeface="Arial"/>
            </a:endParaRPr>
          </a:p>
        </p:txBody>
      </p:sp>
      <p:sp>
        <p:nvSpPr>
          <p:cNvPr id="53" name="Footnote"/>
          <p:cNvSpPr/>
          <p:nvPr/>
        </p:nvSpPr>
        <p:spPr bwMode="auto">
          <a:xfrm>
            <a:off x="455613" y="6303631"/>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54" name="Content Placeholder 12"/>
          <p:cNvGraphicFramePr>
            <a:graphicFrameLocks/>
          </p:cNvGraphicFramePr>
          <p:nvPr>
            <p:extLst>
              <p:ext uri="{D42A27DB-BD31-4B8C-83A1-F6EECF244321}">
                <p14:modId xmlns:p14="http://schemas.microsoft.com/office/powerpoint/2010/main" val="2933799115"/>
              </p:ext>
            </p:extLst>
          </p:nvPr>
        </p:nvGraphicFramePr>
        <p:xfrm>
          <a:off x="5250538" y="1751877"/>
          <a:ext cx="3786643" cy="27127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$963MM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$1,024MM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$428MM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$455MM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~3.0x </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~0.91x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$156MM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$166MM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$14,153MM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1.17%</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50538" y="1427550"/>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sp>
        <p:nvSpPr>
          <p:cNvPr id="94" name="TextBox 93"/>
          <p:cNvSpPr txBox="1"/>
          <p:nvPr/>
        </p:nvSpPr>
        <p:spPr>
          <a:xfrm>
            <a:off x="4302125" y="4433888"/>
            <a:ext cx="426719" cy="246221"/>
          </a:xfrm>
          <a:prstGeom prst="rect">
            <a:avLst/>
          </a:prstGeom>
          <a:noFill/>
        </p:spPr>
        <p:txBody>
          <a:bodyPr wrap="none" rtlCol="0">
            <a:spAutoFit/>
          </a:bodyPr>
          <a:lstStyle/>
          <a:p>
            <a:pPr>
              <a:lnSpc>
                <a:spcPct val="100000"/>
              </a:lnSpc>
            </a:pPr>
            <a:r>
              <a:rPr lang="en-US" b="1" dirty="0" smtClean="0">
                <a:solidFill>
                  <a:schemeClr val="accent1"/>
                </a:solidFill>
              </a:rPr>
              <a:t>Red</a:t>
            </a:r>
            <a:endParaRPr lang="en-US" b="1" dirty="0">
              <a:solidFill>
                <a:schemeClr val="accent1"/>
              </a:solidFill>
            </a:endParaRPr>
          </a:p>
        </p:txBody>
      </p:sp>
      <p:sp>
        <p:nvSpPr>
          <p:cNvPr id="95" name="TextBox 94"/>
          <p:cNvSpPr txBox="1"/>
          <p:nvPr/>
        </p:nvSpPr>
        <p:spPr>
          <a:xfrm>
            <a:off x="4254500" y="4679950"/>
            <a:ext cx="590225" cy="246221"/>
          </a:xfrm>
          <a:prstGeom prst="rect">
            <a:avLst/>
          </a:prstGeom>
          <a:noFill/>
        </p:spPr>
        <p:txBody>
          <a:bodyPr wrap="none" rtlCol="0">
            <a:spAutoFit/>
          </a:bodyPr>
          <a:lstStyle/>
          <a:p>
            <a:pPr>
              <a:lnSpc>
                <a:spcPct val="100000"/>
              </a:lnSpc>
            </a:pPr>
            <a:r>
              <a:rPr lang="en-US" b="1" dirty="0" smtClean="0">
                <a:solidFill>
                  <a:srgbClr val="FFC000"/>
                </a:solidFill>
              </a:rPr>
              <a:t>Amber</a:t>
            </a:r>
            <a:endParaRPr lang="en-US" b="1" dirty="0">
              <a:solidFill>
                <a:srgbClr val="FFC000"/>
              </a:solidFill>
            </a:endParaRPr>
          </a:p>
        </p:txBody>
      </p:sp>
      <p:cxnSp>
        <p:nvCxnSpPr>
          <p:cNvPr id="96" name="Straight Connector 95"/>
          <p:cNvCxnSpPr/>
          <p:nvPr/>
        </p:nvCxnSpPr>
        <p:spPr bwMode="auto">
          <a:xfrm flipH="1">
            <a:off x="720725" y="4548188"/>
            <a:ext cx="3513672"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7" name="Straight Connector 96"/>
          <p:cNvCxnSpPr/>
          <p:nvPr/>
        </p:nvCxnSpPr>
        <p:spPr bwMode="auto">
          <a:xfrm flipV="1">
            <a:off x="725488" y="4781550"/>
            <a:ext cx="3509717"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56" name="Table 55"/>
          <p:cNvGraphicFramePr>
            <a:graphicFrameLocks noGrp="1"/>
          </p:cNvGraphicFramePr>
          <p:nvPr>
            <p:extLst>
              <p:ext uri="{D42A27DB-BD31-4B8C-83A1-F6EECF244321}">
                <p14:modId xmlns:p14="http://schemas.microsoft.com/office/powerpoint/2010/main" val="2981364783"/>
              </p:ext>
            </p:extLst>
          </p:nvPr>
        </p:nvGraphicFramePr>
        <p:xfrm>
          <a:off x="5249433" y="477865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0.3%</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0.5%</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2" name="Group 51"/>
          <p:cNvGrpSpPr/>
          <p:nvPr/>
        </p:nvGrpSpPr>
        <p:grpSpPr>
          <a:xfrm>
            <a:off x="403281" y="95996"/>
            <a:ext cx="2398973" cy="189008"/>
            <a:chOff x="403281" y="164517"/>
            <a:chExt cx="2398973" cy="189008"/>
          </a:xfrm>
        </p:grpSpPr>
        <p:sp>
          <p:nvSpPr>
            <p:cNvPr id="57"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58" name="Oval 5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0" name="Rectangular Callout 59"/>
          <p:cNvSpPr/>
          <p:nvPr/>
        </p:nvSpPr>
        <p:spPr bwMode="auto">
          <a:xfrm>
            <a:off x="5250538" y="5669203"/>
            <a:ext cx="3884612" cy="473230"/>
          </a:xfrm>
          <a:prstGeom prst="wedgeRectCallout">
            <a:avLst>
              <a:gd name="adj1" fmla="val 14860"/>
              <a:gd name="adj2" fmla="val -108395"/>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a:t>The </a:t>
            </a:r>
            <a:r>
              <a:rPr lang="en-US" sz="900" dirty="0" smtClean="0"/>
              <a:t>amber trigger and red </a:t>
            </a:r>
            <a:r>
              <a:rPr lang="en-US" sz="900" dirty="0"/>
              <a:t>limit </a:t>
            </a:r>
            <a:r>
              <a:rPr lang="en-US" sz="900" dirty="0" smtClean="0"/>
              <a:t>were through expert judgement, adjusted downwards by ~70-80 bps due to the expectation of lower loss rates and to offset management adjustments upwards for SBNA Retail and C&amp;I.</a:t>
            </a:r>
            <a:endParaRPr lang="en-US" sz="900" dirty="0"/>
          </a:p>
        </p:txBody>
      </p:sp>
    </p:spTree>
    <p:extLst>
      <p:ext uri="{BB962C8B-B14F-4D97-AF65-F5344CB8AC3E}">
        <p14:creationId xmlns:p14="http://schemas.microsoft.com/office/powerpoint/2010/main" val="20228472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123503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290"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US" dirty="0"/>
              <a:t>Calibration: </a:t>
            </a:r>
            <a:r>
              <a:rPr lang="en-GB" b="0" dirty="0">
                <a:solidFill>
                  <a:schemeClr val="tx2"/>
                </a:solidFill>
              </a:rPr>
              <a:t>NCO stress scalars</a:t>
            </a:r>
            <a:br>
              <a:rPr lang="en-GB" b="0" dirty="0">
                <a:solidFill>
                  <a:schemeClr val="tx2"/>
                </a:solidFill>
              </a:rPr>
            </a:br>
            <a:r>
              <a:rPr lang="en-GB" b="0" dirty="0">
                <a:solidFill>
                  <a:schemeClr val="accent1"/>
                </a:solidFill>
              </a:rPr>
              <a:t>Industry </a:t>
            </a:r>
            <a:r>
              <a:rPr lang="en-GB" b="0" dirty="0" smtClean="0">
                <a:solidFill>
                  <a:schemeClr val="accent1"/>
                </a:solidFill>
              </a:rPr>
              <a:t>C&amp;I </a:t>
            </a:r>
            <a:r>
              <a:rPr lang="en-GB" b="0" dirty="0">
                <a:solidFill>
                  <a:schemeClr val="accent1"/>
                </a:solidFill>
              </a:rPr>
              <a:t>portfolios vs. SBNA </a:t>
            </a:r>
            <a:r>
              <a:rPr lang="en-GB" b="0" dirty="0" smtClean="0">
                <a:solidFill>
                  <a:schemeClr val="accent1"/>
                </a:solidFill>
              </a:rPr>
              <a:t>C&amp;I (incl. SBNA GBM)</a:t>
            </a:r>
            <a:endParaRPr lang="en-GB" b="0" dirty="0">
              <a:solidFill>
                <a:schemeClr val="accent1"/>
              </a:solidFill>
            </a:endParaRPr>
          </a:p>
        </p:txBody>
      </p:sp>
      <p:sp>
        <p:nvSpPr>
          <p:cNvPr id="67" name="Slide Number Placeholder 12"/>
          <p:cNvSpPr>
            <a:spLocks noGrp="1"/>
          </p:cNvSpPr>
          <p:nvPr>
            <p:ph type="sldNum" sz="quarter" idx="10"/>
          </p:nvPr>
        </p:nvSpPr>
        <p:spPr bwMode="gray">
          <a:xfrm>
            <a:off x="9202672" y="0"/>
            <a:ext cx="400116"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43</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12396" y="141952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1Q2006–1Q2015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2756096196"/>
              </p:ext>
            </p:extLst>
          </p:nvPr>
        </p:nvGraphicFramePr>
        <p:xfrm>
          <a:off x="571499" y="1828800"/>
          <a:ext cx="4162488" cy="3038372"/>
        </p:xfrm>
        <a:graphic>
          <a:graphicData uri="http://schemas.openxmlformats.org/presentationml/2006/ole">
            <mc:AlternateContent xmlns:mc="http://schemas.openxmlformats.org/markup-compatibility/2006">
              <mc:Choice xmlns:v="urn:schemas-microsoft-com:vml" Requires="v">
                <p:oleObj spid="_x0000_s211291" name="Chart" r:id="rId37" imgW="4162488" imgH="3038372" progId="MSGraph.Chart.8">
                  <p:embed followColorScheme="full"/>
                </p:oleObj>
              </mc:Choice>
              <mc:Fallback>
                <p:oleObj name="Chart" r:id="rId37" imgW="4162488" imgH="3038372" progId="MSGraph.Chart.8">
                  <p:embed followColorScheme="full"/>
                  <p:pic>
                    <p:nvPicPr>
                      <p:cNvPr id="0" name=""/>
                      <p:cNvPicPr/>
                      <p:nvPr/>
                    </p:nvPicPr>
                    <p:blipFill>
                      <a:blip r:embed="rId38"/>
                      <a:stretch>
                        <a:fillRect/>
                      </a:stretch>
                    </p:blipFill>
                    <p:spPr>
                      <a:xfrm>
                        <a:off x="571499" y="1828800"/>
                        <a:ext cx="4162488" cy="3038372"/>
                      </a:xfrm>
                      <a:prstGeom prst="rect">
                        <a:avLst/>
                      </a:prstGeom>
                    </p:spPr>
                  </p:pic>
                </p:oleObj>
              </mc:Fallback>
            </mc:AlternateContent>
          </a:graphicData>
        </a:graphic>
      </p:graphicFrame>
      <p:sp>
        <p:nvSpPr>
          <p:cNvPr id="94" name="Text Placeholder 72"/>
          <p:cNvSpPr>
            <a:spLocks noGrp="1"/>
          </p:cNvSpPr>
          <p:nvPr>
            <p:custDataLst>
              <p:tags r:id="rId5"/>
            </p:custDataLst>
          </p:nvPr>
        </p:nvSpPr>
        <p:spPr bwMode="gray">
          <a:xfrm>
            <a:off x="409575" y="18478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08F9211-D27B-43B8-92F4-FD7D237C0804}" type="datetime'''''4''''''''''''''''''''''''''''''''''.''''''''5'''''''''''''">
              <a:rPr lang="en-US" sz="1000">
                <a:solidFill>
                  <a:schemeClr val="tx1"/>
                </a:solidFill>
                <a:sym typeface="+mn-lt"/>
              </a:rPr>
              <a:pPr marL="0" indent="0" algn="r">
                <a:lnSpc>
                  <a:spcPct val="100000"/>
                </a:lnSpc>
                <a:spcBef>
                  <a:spcPct val="0"/>
                </a:spcBef>
              </a:pPr>
              <a:t>4.5</a:t>
            </a:fld>
            <a:endParaRPr lang="en-US" sz="1000" dirty="0">
              <a:solidFill>
                <a:schemeClr val="tx1"/>
              </a:solidFill>
              <a:sym typeface="+mn-lt"/>
            </a:endParaRPr>
          </a:p>
        </p:txBody>
      </p:sp>
      <p:sp>
        <p:nvSpPr>
          <p:cNvPr id="92" name="Text Placeholder 71"/>
          <p:cNvSpPr>
            <a:spLocks noGrp="1"/>
          </p:cNvSpPr>
          <p:nvPr>
            <p:custDataLst>
              <p:tags r:id="rId6"/>
            </p:custDataLst>
          </p:nvPr>
        </p:nvSpPr>
        <p:spPr bwMode="gray">
          <a:xfrm>
            <a:off x="409575" y="21621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2B7C463-5F7B-415E-8ACE-0B4C12AE53F7}" type="datetime'''''''''''''''4''''''''''''''''''''''''.0'''''''''''''''''">
              <a:rPr lang="en-US" sz="1000">
                <a:solidFill>
                  <a:schemeClr val="tx1"/>
                </a:solidFill>
                <a:sym typeface="+mn-lt"/>
              </a:rPr>
              <a:pPr marL="0" indent="0" algn="r">
                <a:lnSpc>
                  <a:spcPct val="100000"/>
                </a:lnSpc>
                <a:spcBef>
                  <a:spcPct val="0"/>
                </a:spcBef>
              </a:pPr>
              <a:t>4.0</a:t>
            </a:fld>
            <a:endParaRPr lang="en-US" sz="1000" dirty="0">
              <a:solidFill>
                <a:schemeClr val="tx1"/>
              </a:solidFill>
              <a:sym typeface="+mn-lt"/>
            </a:endParaRPr>
          </a:p>
        </p:txBody>
      </p:sp>
      <p:sp>
        <p:nvSpPr>
          <p:cNvPr id="91" name="Text Placeholder 70"/>
          <p:cNvSpPr>
            <a:spLocks noGrp="1"/>
          </p:cNvSpPr>
          <p:nvPr>
            <p:custDataLst>
              <p:tags r:id="rId7"/>
            </p:custDataLst>
          </p:nvPr>
        </p:nvSpPr>
        <p:spPr bwMode="gray">
          <a:xfrm>
            <a:off x="409575" y="2476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D08ECCC-8735-4F40-BAED-EF5F46842A49}" type="datetime'''''''''3''''''.''''''5'''''''''''''''''''''''''''''''''''">
              <a:rPr lang="en-US" sz="1000">
                <a:solidFill>
                  <a:schemeClr val="tx1"/>
                </a:solidFill>
                <a:sym typeface="+mn-lt"/>
              </a:rPr>
              <a:pPr marL="0" indent="0" algn="r">
                <a:lnSpc>
                  <a:spcPct val="100000"/>
                </a:lnSpc>
                <a:spcBef>
                  <a:spcPct val="0"/>
                </a:spcBef>
              </a:pPr>
              <a:t>3.5</a:t>
            </a:fld>
            <a:endParaRPr lang="en-US" sz="1000" dirty="0">
              <a:solidFill>
                <a:schemeClr val="tx1"/>
              </a:solidFill>
              <a:sym typeface="+mn-lt"/>
            </a:endParaRPr>
          </a:p>
        </p:txBody>
      </p:sp>
      <p:sp>
        <p:nvSpPr>
          <p:cNvPr id="126" name="Text Placeholder 40"/>
          <p:cNvSpPr>
            <a:spLocks noGrp="1"/>
          </p:cNvSpPr>
          <p:nvPr>
            <p:custDataLst>
              <p:tags r:id="rId8"/>
            </p:custDataLst>
          </p:nvPr>
        </p:nvSpPr>
        <p:spPr bwMode="gray">
          <a:xfrm>
            <a:off x="409575" y="2790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olidFill>
                  <a:schemeClr val="tx1"/>
                </a:solidFill>
                <a:sym typeface="+mn-lt"/>
              </a:rPr>
              <a:pPr marL="0" indent="0" algn="r">
                <a:lnSpc>
                  <a:spcPct val="100000"/>
                </a:lnSpc>
                <a:spcBef>
                  <a:spcPct val="0"/>
                </a:spcBef>
              </a:pPr>
              <a:t>3.0</a:t>
            </a:fld>
            <a:endParaRPr lang="en-US" sz="1000" dirty="0">
              <a:solidFill>
                <a:schemeClr val="tx1"/>
              </a:solidFill>
              <a:sym typeface="+mn-lt"/>
            </a:endParaRPr>
          </a:p>
        </p:txBody>
      </p:sp>
      <p:sp>
        <p:nvSpPr>
          <p:cNvPr id="90" name="Text Placeholder 69"/>
          <p:cNvSpPr>
            <a:spLocks noGrp="1"/>
          </p:cNvSpPr>
          <p:nvPr>
            <p:custDataLst>
              <p:tags r:id="rId9"/>
            </p:custDataLst>
          </p:nvPr>
        </p:nvSpPr>
        <p:spPr bwMode="gray">
          <a:xfrm>
            <a:off x="409575" y="31051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F09BCC2-1838-4937-96BD-FE87F8B07807}" type="datetime'''''''''''''''''2''''''''''.''5'''''''''''''''''">
              <a:rPr lang="en-US" sz="1000">
                <a:solidFill>
                  <a:schemeClr val="tx1"/>
                </a:solidFill>
                <a:sym typeface="+mn-lt"/>
              </a:rPr>
              <a:pPr marL="0" indent="0" algn="r">
                <a:lnSpc>
                  <a:spcPct val="100000"/>
                </a:lnSpc>
                <a:spcBef>
                  <a:spcPct val="0"/>
                </a:spcBef>
              </a:pPr>
              <a:t>2.5</a:t>
            </a:fld>
            <a:endParaRPr lang="en-US" sz="1000" dirty="0">
              <a:solidFill>
                <a:schemeClr val="tx1"/>
              </a:solidFill>
              <a:sym typeface="+mn-lt"/>
            </a:endParaRPr>
          </a:p>
        </p:txBody>
      </p:sp>
      <p:sp>
        <p:nvSpPr>
          <p:cNvPr id="121" name="Text Placeholder 35"/>
          <p:cNvSpPr>
            <a:spLocks noGrp="1"/>
          </p:cNvSpPr>
          <p:nvPr>
            <p:custDataLst>
              <p:tags r:id="rId10"/>
            </p:custDataLst>
          </p:nvPr>
        </p:nvSpPr>
        <p:spPr bwMode="gray">
          <a:xfrm>
            <a:off x="409575" y="34194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89" name="Text Placeholder 68"/>
          <p:cNvSpPr>
            <a:spLocks noGrp="1"/>
          </p:cNvSpPr>
          <p:nvPr>
            <p:custDataLst>
              <p:tags r:id="rId11"/>
            </p:custDataLst>
          </p:nvPr>
        </p:nvSpPr>
        <p:spPr bwMode="gray">
          <a:xfrm>
            <a:off x="409575" y="37338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1EF1914-846B-47E3-8BC5-A53730800B1C}" type="datetime'''''''''''''''''''1''''''''''''''.''''''''''''''''''5'''''">
              <a:rPr lang="en-US" sz="1000">
                <a:solidFill>
                  <a:schemeClr val="tx1"/>
                </a:solidFill>
                <a:sym typeface="+mn-lt"/>
              </a:rPr>
              <a:pPr marL="0" indent="0" algn="r">
                <a:lnSpc>
                  <a:spcPct val="100000"/>
                </a:lnSpc>
                <a:spcBef>
                  <a:spcPct val="0"/>
                </a:spcBef>
              </a:pPr>
              <a:t>1.5</a:t>
            </a:fld>
            <a:endParaRPr lang="en-US" sz="1000" dirty="0">
              <a:solidFill>
                <a:schemeClr val="tx1"/>
              </a:solidFill>
              <a:sym typeface="+mn-lt"/>
            </a:endParaRPr>
          </a:p>
        </p:txBody>
      </p:sp>
      <p:sp>
        <p:nvSpPr>
          <p:cNvPr id="105" name="Text Placeholder 30"/>
          <p:cNvSpPr>
            <a:spLocks noGrp="1"/>
          </p:cNvSpPr>
          <p:nvPr>
            <p:custDataLst>
              <p:tags r:id="rId12"/>
            </p:custDataLst>
          </p:nvPr>
        </p:nvSpPr>
        <p:spPr bwMode="gray">
          <a:xfrm>
            <a:off x="409575" y="40481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88" name="Text Placeholder 67"/>
          <p:cNvSpPr>
            <a:spLocks noGrp="1"/>
          </p:cNvSpPr>
          <p:nvPr>
            <p:custDataLst>
              <p:tags r:id="rId13"/>
            </p:custDataLst>
          </p:nvPr>
        </p:nvSpPr>
        <p:spPr bwMode="gray">
          <a:xfrm>
            <a:off x="409575" y="43624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58CD152-7B6D-40DA-8695-2D7D661A08F9}" type="datetime'''0''''''''''''''''''''''''''''''''''.''5'''''''''''''''">
              <a:rPr lang="en-US" sz="1000">
                <a:solidFill>
                  <a:schemeClr val="tx1"/>
                </a:solidFill>
                <a:sym typeface="+mn-lt"/>
              </a:rPr>
              <a:pPr marL="0" indent="0" algn="r">
                <a:lnSpc>
                  <a:spcPct val="100000"/>
                </a:lnSpc>
                <a:spcBef>
                  <a:spcPct val="0"/>
                </a:spcBef>
              </a:pPr>
              <a:t>0.5</a:t>
            </a:fld>
            <a:endParaRPr lang="en-US" sz="1000" dirty="0">
              <a:solidFill>
                <a:schemeClr val="tx1"/>
              </a:solidFill>
              <a:sym typeface="+mn-lt"/>
            </a:endParaRPr>
          </a:p>
        </p:txBody>
      </p:sp>
      <p:sp>
        <p:nvSpPr>
          <p:cNvPr id="178" name="Text Placeholder 88"/>
          <p:cNvSpPr>
            <a:spLocks noGrp="1"/>
          </p:cNvSpPr>
          <p:nvPr>
            <p:custDataLst>
              <p:tags r:id="rId14"/>
            </p:custDataLst>
          </p:nvPr>
        </p:nvSpPr>
        <p:spPr bwMode="gray">
          <a:xfrm>
            <a:off x="409575" y="46767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117" name="Text Placeholder 38"/>
          <p:cNvSpPr>
            <a:spLocks noGrp="1"/>
          </p:cNvSpPr>
          <p:nvPr>
            <p:custDataLst>
              <p:tags r:id="rId15"/>
            </p:custDataLst>
          </p:nvPr>
        </p:nvSpPr>
        <p:spPr bwMode="auto">
          <a:xfrm>
            <a:off x="4492625"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solidFill>
                  <a:schemeClr val="tx1"/>
                </a:solidFill>
              </a:rPr>
              <a:pPr/>
              <a:t>2015</a:t>
            </a:fld>
            <a:endParaRPr lang="en-US" sz="1000" dirty="0">
              <a:solidFill>
                <a:schemeClr val="tx1"/>
              </a:solidFill>
              <a:sym typeface="+mn-lt"/>
            </a:endParaRPr>
          </a:p>
        </p:txBody>
      </p:sp>
      <p:sp>
        <p:nvSpPr>
          <p:cNvPr id="118" name="Text Placeholder 37"/>
          <p:cNvSpPr>
            <a:spLocks noGrp="1"/>
          </p:cNvSpPr>
          <p:nvPr>
            <p:custDataLst>
              <p:tags r:id="rId16"/>
            </p:custDataLst>
          </p:nvPr>
        </p:nvSpPr>
        <p:spPr bwMode="auto">
          <a:xfrm>
            <a:off x="4054475"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solidFill>
                  <a:schemeClr val="tx1"/>
                </a:solidFill>
              </a:rPr>
              <a:pPr/>
              <a:t>2014</a:t>
            </a:fld>
            <a:endParaRPr lang="en-US" sz="1000" dirty="0">
              <a:solidFill>
                <a:schemeClr val="tx1"/>
              </a:solidFill>
              <a:sym typeface="+mn-lt"/>
            </a:endParaRPr>
          </a:p>
        </p:txBody>
      </p:sp>
      <p:sp>
        <p:nvSpPr>
          <p:cNvPr id="112" name="Text Placeholder 36"/>
          <p:cNvSpPr>
            <a:spLocks noGrp="1"/>
          </p:cNvSpPr>
          <p:nvPr>
            <p:custDataLst>
              <p:tags r:id="rId17"/>
            </p:custDataLst>
          </p:nvPr>
        </p:nvSpPr>
        <p:spPr bwMode="auto">
          <a:xfrm>
            <a:off x="3616325"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solidFill>
                  <a:schemeClr val="tx1"/>
                </a:solidFill>
              </a:rPr>
              <a:pPr/>
              <a:t>2013</a:t>
            </a:fld>
            <a:endParaRPr lang="en-US" sz="1000" dirty="0">
              <a:solidFill>
                <a:schemeClr val="tx1"/>
              </a:solidFill>
              <a:sym typeface="+mn-lt"/>
            </a:endParaRPr>
          </a:p>
        </p:txBody>
      </p:sp>
      <p:sp>
        <p:nvSpPr>
          <p:cNvPr id="111" name="Text Placeholder 35"/>
          <p:cNvSpPr>
            <a:spLocks noGrp="1"/>
          </p:cNvSpPr>
          <p:nvPr>
            <p:custDataLst>
              <p:tags r:id="rId18"/>
            </p:custDataLst>
          </p:nvPr>
        </p:nvSpPr>
        <p:spPr bwMode="auto">
          <a:xfrm>
            <a:off x="3178175"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solidFill>
                  <a:schemeClr val="tx1"/>
                </a:solidFill>
              </a:rPr>
              <a:pPr/>
              <a:t>2012</a:t>
            </a:fld>
            <a:endParaRPr lang="en-US" sz="1000" dirty="0">
              <a:solidFill>
                <a:schemeClr val="tx1"/>
              </a:solidFill>
              <a:sym typeface="+mn-lt"/>
            </a:endParaRPr>
          </a:p>
        </p:txBody>
      </p:sp>
      <p:sp>
        <p:nvSpPr>
          <p:cNvPr id="119" name="Text Placeholder 34"/>
          <p:cNvSpPr>
            <a:spLocks noGrp="1"/>
          </p:cNvSpPr>
          <p:nvPr>
            <p:custDataLst>
              <p:tags r:id="rId19"/>
            </p:custDataLst>
          </p:nvPr>
        </p:nvSpPr>
        <p:spPr bwMode="auto">
          <a:xfrm>
            <a:off x="2740025"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solidFill>
                  <a:schemeClr val="tx1"/>
                </a:solidFill>
              </a:rPr>
              <a:pPr/>
              <a:t>2011</a:t>
            </a:fld>
            <a:endParaRPr lang="en-US" sz="1000" dirty="0">
              <a:solidFill>
                <a:schemeClr val="tx1"/>
              </a:solidFill>
              <a:sym typeface="+mn-lt"/>
            </a:endParaRPr>
          </a:p>
        </p:txBody>
      </p:sp>
      <p:sp>
        <p:nvSpPr>
          <p:cNvPr id="120" name="Text Placeholder 33"/>
          <p:cNvSpPr>
            <a:spLocks noGrp="1"/>
          </p:cNvSpPr>
          <p:nvPr>
            <p:custDataLst>
              <p:tags r:id="rId20"/>
            </p:custDataLst>
          </p:nvPr>
        </p:nvSpPr>
        <p:spPr bwMode="auto">
          <a:xfrm>
            <a:off x="2292350"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solidFill>
                  <a:schemeClr val="tx1"/>
                </a:solidFill>
              </a:rPr>
              <a:pPr/>
              <a:t>2010</a:t>
            </a:fld>
            <a:endParaRPr lang="en-US" sz="1000" dirty="0">
              <a:solidFill>
                <a:schemeClr val="tx1"/>
              </a:solidFill>
              <a:sym typeface="+mn-lt"/>
            </a:endParaRPr>
          </a:p>
        </p:txBody>
      </p:sp>
      <p:sp>
        <p:nvSpPr>
          <p:cNvPr id="113" name="Text Placeholder 32"/>
          <p:cNvSpPr>
            <a:spLocks noGrp="1"/>
          </p:cNvSpPr>
          <p:nvPr>
            <p:custDataLst>
              <p:tags r:id="rId21"/>
            </p:custDataLst>
          </p:nvPr>
        </p:nvSpPr>
        <p:spPr bwMode="auto">
          <a:xfrm>
            <a:off x="1854200"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solidFill>
                  <a:schemeClr val="tx1"/>
                </a:solidFill>
              </a:rPr>
              <a:pPr/>
              <a:t>2009</a:t>
            </a:fld>
            <a:endParaRPr lang="en-US" sz="1000" dirty="0">
              <a:solidFill>
                <a:schemeClr val="tx1"/>
              </a:solidFill>
              <a:sym typeface="+mn-lt"/>
            </a:endParaRPr>
          </a:p>
        </p:txBody>
      </p:sp>
      <p:sp>
        <p:nvSpPr>
          <p:cNvPr id="114" name="Text Placeholder 31"/>
          <p:cNvSpPr>
            <a:spLocks noGrp="1"/>
          </p:cNvSpPr>
          <p:nvPr>
            <p:custDataLst>
              <p:tags r:id="rId22"/>
            </p:custDataLst>
          </p:nvPr>
        </p:nvSpPr>
        <p:spPr bwMode="auto">
          <a:xfrm>
            <a:off x="1416050"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solidFill>
                  <a:schemeClr val="tx1"/>
                </a:solidFill>
              </a:rPr>
              <a:pPr/>
              <a:t>2008</a:t>
            </a:fld>
            <a:endParaRPr lang="en-US" sz="1000" dirty="0">
              <a:solidFill>
                <a:schemeClr val="tx1"/>
              </a:solidFill>
              <a:sym typeface="+mn-lt"/>
            </a:endParaRPr>
          </a:p>
        </p:txBody>
      </p:sp>
      <p:sp>
        <p:nvSpPr>
          <p:cNvPr id="115" name="Text Placeholder 30"/>
          <p:cNvSpPr>
            <a:spLocks noGrp="1"/>
          </p:cNvSpPr>
          <p:nvPr>
            <p:custDataLst>
              <p:tags r:id="rId23"/>
            </p:custDataLst>
          </p:nvPr>
        </p:nvSpPr>
        <p:spPr bwMode="auto">
          <a:xfrm>
            <a:off x="977900"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solidFill>
                  <a:schemeClr val="tx1"/>
                </a:solidFill>
              </a:rPr>
              <a:pPr/>
              <a:t>2007</a:t>
            </a:fld>
            <a:endParaRPr lang="en-US" sz="1000" dirty="0">
              <a:solidFill>
                <a:schemeClr val="tx1"/>
              </a:solidFill>
              <a:sym typeface="+mn-lt"/>
            </a:endParaRPr>
          </a:p>
        </p:txBody>
      </p:sp>
      <p:sp>
        <p:nvSpPr>
          <p:cNvPr id="116" name="Text Placeholder 29"/>
          <p:cNvSpPr>
            <a:spLocks noGrp="1"/>
          </p:cNvSpPr>
          <p:nvPr>
            <p:custDataLst>
              <p:tags r:id="rId24"/>
            </p:custDataLst>
          </p:nvPr>
        </p:nvSpPr>
        <p:spPr bwMode="auto">
          <a:xfrm>
            <a:off x="539750" y="487045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solidFill>
                  <a:schemeClr val="tx1"/>
                </a:solidFill>
              </a:rPr>
              <a:pPr/>
              <a:t>2006</a:t>
            </a:fld>
            <a:endParaRPr lang="en-US" sz="1000" dirty="0">
              <a:solidFill>
                <a:schemeClr val="tx1"/>
              </a:solidFill>
              <a:sym typeface="+mn-lt"/>
            </a:endParaRPr>
          </a:p>
        </p:txBody>
      </p:sp>
      <p:sp>
        <p:nvSpPr>
          <p:cNvPr id="14" name="Rectangle 13"/>
          <p:cNvSpPr/>
          <p:nvPr/>
        </p:nvSpPr>
        <p:spPr bwMode="auto">
          <a:xfrm>
            <a:off x="1504950" y="1809749"/>
            <a:ext cx="1344348" cy="2946771"/>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847975" y="1809750"/>
            <a:ext cx="1752864" cy="2946770"/>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2" name="Straight Connector 1"/>
          <p:cNvCxnSpPr/>
          <p:nvPr>
            <p:custDataLst>
              <p:tags r:id="rId25"/>
            </p:custDataLst>
          </p:nvPr>
        </p:nvCxnSpPr>
        <p:spPr bwMode="gray">
          <a:xfrm>
            <a:off x="2081213" y="5449888"/>
            <a:ext cx="219075" cy="0"/>
          </a:xfrm>
          <a:prstGeom prst="line">
            <a:avLst/>
          </a:prstGeom>
          <a:solidFill>
            <a:schemeClr val="accent1"/>
          </a:solidFill>
          <a:ln w="19050" cap="flat" cmpd="sng" algn="ctr">
            <a:solidFill>
              <a:srgbClr val="41A441"/>
            </a:solidFill>
            <a:prstDash val="solid"/>
            <a:round/>
            <a:headEnd type="none" w="med" len="med"/>
            <a:tailEnd type="none" w="med" len="med"/>
          </a:ln>
          <a:effectLst/>
        </p:spPr>
      </p:cxnSp>
      <p:cxnSp>
        <p:nvCxnSpPr>
          <p:cNvPr id="12" name="Straight Connector 11"/>
          <p:cNvCxnSpPr/>
          <p:nvPr>
            <p:custDataLst>
              <p:tags r:id="rId26"/>
            </p:custDataLst>
          </p:nvPr>
        </p:nvCxnSpPr>
        <p:spPr bwMode="gray">
          <a:xfrm>
            <a:off x="2081213" y="5246688"/>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10" name="Straight Connector 9"/>
          <p:cNvCxnSpPr/>
          <p:nvPr>
            <p:custDataLst>
              <p:tags r:id="rId27"/>
            </p:custDataLst>
          </p:nvPr>
        </p:nvCxnSpPr>
        <p:spPr bwMode="gray">
          <a:xfrm>
            <a:off x="425450" y="544988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28"/>
            </p:custDataLst>
          </p:nvPr>
        </p:nvCxnSpPr>
        <p:spPr bwMode="gray">
          <a:xfrm>
            <a:off x="425450" y="5246688"/>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6" name="Text Placeholder 14"/>
          <p:cNvSpPr>
            <a:spLocks noGrp="1"/>
          </p:cNvSpPr>
          <p:nvPr>
            <p:custDataLst>
              <p:tags r:id="rId29"/>
            </p:custDataLst>
          </p:nvPr>
        </p:nvSpPr>
        <p:spPr bwMode="auto">
          <a:xfrm>
            <a:off x="695325" y="5176838"/>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olidFill>
                  <a:schemeClr val="tx1"/>
                </a:solidFill>
                <a:sym typeface="+mn-lt"/>
              </a:rPr>
              <a:pPr marL="0" indent="0">
                <a:lnSpc>
                  <a:spcPct val="100000"/>
                </a:lnSpc>
                <a:spcBef>
                  <a:spcPct val="0"/>
                </a:spcBef>
              </a:pPr>
              <a:t>SHUSA</a:t>
            </a:fld>
            <a:endParaRPr lang="en-US" sz="1000" dirty="0">
              <a:solidFill>
                <a:schemeClr val="tx1"/>
              </a:solidFill>
              <a:sym typeface="+mn-lt"/>
            </a:endParaRPr>
          </a:p>
        </p:txBody>
      </p:sp>
      <p:sp>
        <p:nvSpPr>
          <p:cNvPr id="87" name="Text Placeholder 15"/>
          <p:cNvSpPr>
            <a:spLocks noGrp="1"/>
          </p:cNvSpPr>
          <p:nvPr>
            <p:custDataLst>
              <p:tags r:id="rId30"/>
            </p:custDataLst>
          </p:nvPr>
        </p:nvSpPr>
        <p:spPr bwMode="auto">
          <a:xfrm>
            <a:off x="2351088" y="5176838"/>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solidFill>
                  <a:schemeClr val="tx1"/>
                </a:solidFill>
              </a:rPr>
              <a:pPr/>
              <a:t>Sovereign (prior to 2012)</a:t>
            </a:fld>
            <a:endParaRPr lang="en-US" sz="1000" dirty="0">
              <a:solidFill>
                <a:schemeClr val="tx1"/>
              </a:solidFill>
              <a:sym typeface="+mn-lt"/>
            </a:endParaRPr>
          </a:p>
        </p:txBody>
      </p:sp>
      <p:sp>
        <p:nvSpPr>
          <p:cNvPr id="85" name="Text Placeholder 13"/>
          <p:cNvSpPr>
            <a:spLocks noGrp="1"/>
          </p:cNvSpPr>
          <p:nvPr>
            <p:custDataLst>
              <p:tags r:id="rId31"/>
            </p:custDataLst>
          </p:nvPr>
        </p:nvSpPr>
        <p:spPr bwMode="auto">
          <a:xfrm>
            <a:off x="695325" y="5380038"/>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rPr>
              <a:t>FRB 100 largest banks</a:t>
            </a:r>
            <a:endParaRPr lang="en-US" sz="1000" dirty="0">
              <a:solidFill>
                <a:schemeClr val="tx1"/>
              </a:solidFill>
              <a:sym typeface="+mn-lt"/>
            </a:endParaRPr>
          </a:p>
        </p:txBody>
      </p:sp>
      <p:sp>
        <p:nvSpPr>
          <p:cNvPr id="60" name="Text Placeholder 3"/>
          <p:cNvSpPr>
            <a:spLocks noGrp="1"/>
          </p:cNvSpPr>
          <p:nvPr>
            <p:custDataLst>
              <p:tags r:id="rId32"/>
            </p:custDataLst>
          </p:nvPr>
        </p:nvSpPr>
        <p:spPr bwMode="auto">
          <a:xfrm>
            <a:off x="2351088" y="5380038"/>
            <a:ext cx="285273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FC568CFC-7485-4187-BE76-3480B9ABC773}" type="datetime'Shared National'' Cred''it Report (Gross cha''''rge-offs)'' '">
              <a:rPr lang="en-US" sz="1000">
                <a:solidFill>
                  <a:schemeClr val="tx1"/>
                </a:solidFill>
                <a:latin typeface="Arial"/>
                <a:ea typeface="ＭＳ Ｐゴシック"/>
                <a:sym typeface="Arial"/>
              </a:rPr>
              <a:pPr marL="0" indent="0">
                <a:lnSpc>
                  <a:spcPct val="100000"/>
                </a:lnSpc>
                <a:spcBef>
                  <a:spcPct val="0"/>
                </a:spcBef>
              </a:pPr>
              <a:t>Shared National Credit Report (Gross charge-offs) </a:t>
            </a:fld>
            <a:endParaRPr lang="en-US" sz="1000" dirty="0">
              <a:solidFill>
                <a:schemeClr val="tx1"/>
              </a:solidFill>
              <a:latin typeface="Arial"/>
              <a:ea typeface="ＭＳ Ｐゴシック"/>
              <a:sym typeface="Arial"/>
            </a:endParaRPr>
          </a:p>
        </p:txBody>
      </p:sp>
      <p:graphicFrame>
        <p:nvGraphicFramePr>
          <p:cNvPr id="76" name="Content Placeholder 12"/>
          <p:cNvGraphicFramePr>
            <a:graphicFrameLocks/>
          </p:cNvGraphicFramePr>
          <p:nvPr>
            <p:extLst>
              <p:ext uri="{D42A27DB-BD31-4B8C-83A1-F6EECF244321}">
                <p14:modId xmlns:p14="http://schemas.microsoft.com/office/powerpoint/2010/main" val="4101179556"/>
              </p:ext>
            </p:extLst>
          </p:nvPr>
        </p:nvGraphicFramePr>
        <p:xfrm>
          <a:off x="5254993" y="1648768"/>
          <a:ext cx="3968381" cy="2286000"/>
        </p:xfrm>
        <a:graphic>
          <a:graphicData uri="http://schemas.openxmlformats.org/drawingml/2006/table">
            <a:tbl>
              <a:tblPr firstRow="1" bandRow="1">
                <a:tableStyleId>{839DD9DD-9E6C-4910-8AC0-68ADFF6A6AFC}</a:tableStyleId>
              </a:tblPr>
              <a:tblGrid>
                <a:gridCol w="1082415"/>
                <a:gridCol w="1069387"/>
                <a:gridCol w="1095442"/>
                <a:gridCol w="721137"/>
              </a:tblGrid>
              <a:tr h="0">
                <a:tc>
                  <a:txBody>
                    <a:bodyPr/>
                    <a:lstStyle/>
                    <a:p>
                      <a:pPr algn="l"/>
                      <a:endParaRPr lang="en-US" sz="8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1.90%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1.75</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1.67%</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4.14</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1.81%</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3.10</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2.17%</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2.01</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1.68%</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4.17</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1.63%</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2.79</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504950" y="1819909"/>
            <a:ext cx="847725" cy="553998"/>
          </a:xfrm>
          <a:prstGeom prst="rect">
            <a:avLst/>
          </a:prstGeom>
          <a:noFill/>
        </p:spPr>
        <p:txBody>
          <a:bodyPr wrap="square" rtlCol="0">
            <a:spAutoFit/>
          </a:bodyPr>
          <a:lstStyle/>
          <a:p>
            <a:pPr>
              <a:lnSpc>
                <a:spcPct val="100000"/>
              </a:lnSpc>
            </a:pPr>
            <a:r>
              <a:rPr lang="en-US" i="1" dirty="0"/>
              <a:t>C</a:t>
            </a:r>
            <a:r>
              <a:rPr lang="en-US" i="1" dirty="0" smtClean="0"/>
              <a:t>risis</a:t>
            </a:r>
          </a:p>
          <a:p>
            <a:pPr>
              <a:lnSpc>
                <a:spcPct val="100000"/>
              </a:lnSpc>
            </a:pPr>
            <a:r>
              <a:rPr lang="en-US" i="1" dirty="0" smtClean="0"/>
              <a:t>conditions</a:t>
            </a:r>
            <a:r>
              <a:rPr lang="en-US" i="1" baseline="30000" dirty="0" smtClean="0"/>
              <a:t>1</a:t>
            </a:r>
          </a:p>
          <a:p>
            <a:pPr>
              <a:lnSpc>
                <a:spcPct val="100000"/>
              </a:lnSpc>
            </a:pPr>
            <a:endParaRPr lang="en-US" i="1" dirty="0"/>
          </a:p>
        </p:txBody>
      </p:sp>
      <p:sp>
        <p:nvSpPr>
          <p:cNvPr id="176" name="TextBox 175"/>
          <p:cNvSpPr txBox="1"/>
          <p:nvPr/>
        </p:nvSpPr>
        <p:spPr>
          <a:xfrm>
            <a:off x="3317875" y="1809750"/>
            <a:ext cx="847725" cy="400110"/>
          </a:xfrm>
          <a:prstGeom prst="rect">
            <a:avLst/>
          </a:prstGeom>
          <a:noFill/>
        </p:spPr>
        <p:txBody>
          <a:bodyPr wrap="square" rtlCol="0">
            <a:spAutoFit/>
          </a:bodyPr>
          <a:lstStyle/>
          <a:p>
            <a:pPr>
              <a:lnSpc>
                <a:spcPct val="100000"/>
              </a:lnSpc>
            </a:pPr>
            <a:r>
              <a:rPr lang="en-US" i="1" dirty="0" smtClean="0"/>
              <a:t>Normal </a:t>
            </a:r>
          </a:p>
          <a:p>
            <a:pPr>
              <a:lnSpc>
                <a:spcPct val="100000"/>
              </a:lnSpc>
            </a:pPr>
            <a:r>
              <a:rPr lang="en-US" i="1" dirty="0" smtClean="0"/>
              <a:t>conditions</a:t>
            </a:r>
            <a:endParaRPr lang="en-US" i="1" baseline="30000" dirty="0"/>
          </a:p>
        </p:txBody>
      </p:sp>
      <p:sp>
        <p:nvSpPr>
          <p:cNvPr id="195" name="Rectangle 6"/>
          <p:cNvSpPr>
            <a:spLocks noChangeArrowheads="1"/>
          </p:cNvSpPr>
          <p:nvPr/>
        </p:nvSpPr>
        <p:spPr bwMode="gray">
          <a:xfrm>
            <a:off x="5254994" y="141952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254994" y="3986004"/>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4050036487"/>
              </p:ext>
            </p:extLst>
          </p:nvPr>
        </p:nvGraphicFramePr>
        <p:xfrm>
          <a:off x="5254993" y="4304288"/>
          <a:ext cx="3968381" cy="1189460"/>
        </p:xfrm>
        <a:graphic>
          <a:graphicData uri="http://schemas.openxmlformats.org/drawingml/2006/table">
            <a:tbl>
              <a:tblPr firstRow="1" bandRow="1">
                <a:tableStyleId>{839DD9DD-9E6C-4910-8AC0-68ADFF6A6AFC}</a:tableStyleId>
              </a:tblPr>
              <a:tblGrid>
                <a:gridCol w="1481288"/>
                <a:gridCol w="670514"/>
                <a:gridCol w="1095442"/>
                <a:gridCol w="721137"/>
              </a:tblGrid>
              <a:tr h="0">
                <a:tc>
                  <a:txBody>
                    <a:bodyPr/>
                    <a:lstStyle/>
                    <a:p>
                      <a:pPr algn="l"/>
                      <a:endParaRPr lang="en-US" sz="8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1410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SBNA C&amp;I 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$96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$244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SBNA GBM</a:t>
                      </a:r>
                      <a:r>
                        <a:rPr kumimoji="0" lang="en-US" sz="800" b="0" i="0" u="none" strike="noStrike" cap="none" normalizeH="0" baseline="30000" dirty="0" smtClean="0">
                          <a:ln>
                            <a:noFill/>
                          </a:ln>
                          <a:solidFill>
                            <a:schemeClr val="tx1"/>
                          </a:solidFill>
                          <a:effectLst/>
                          <a:latin typeface="Arial" charset="0"/>
                          <a:ea typeface="Arial Unicode MS" pitchFamily="34" charset="-128"/>
                          <a:cs typeface="Arial" charset="0"/>
                        </a:rPr>
                        <a:t>2 </a:t>
                      </a: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$30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$223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7.57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SBNA C&amp;I 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$96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$286</a:t>
                      </a:r>
                      <a:r>
                        <a:rPr lang="en-US" sz="800" b="0" i="0" u="none" strike="noStrike" kern="1200" baseline="0" dirty="0" smtClean="0">
                          <a:solidFill>
                            <a:srgbClr val="000000"/>
                          </a:solidFill>
                          <a:effectLst/>
                          <a:latin typeface="+mn-lt"/>
                          <a:ea typeface="+mn-ea"/>
                          <a:cs typeface="+mn-cs"/>
                        </a:rPr>
                        <a:t> 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2.99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SBNA GBM</a:t>
                      </a:r>
                      <a:r>
                        <a:rPr kumimoji="0" lang="en-US" sz="800" b="0" i="0" u="none" strike="noStrike" cap="none" normalizeH="0" baseline="30000" dirty="0" smtClean="0">
                          <a:ln>
                            <a:noFill/>
                          </a:ln>
                          <a:solidFill>
                            <a:schemeClr val="tx1"/>
                          </a:solidFill>
                          <a:effectLst/>
                          <a:latin typeface="Arial" charset="0"/>
                          <a:ea typeface="Arial Unicode MS" pitchFamily="34" charset="-128"/>
                          <a:cs typeface="Arial" charset="0"/>
                        </a:rPr>
                        <a:t>2 </a:t>
                      </a: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$30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$347</a:t>
                      </a:r>
                      <a:r>
                        <a:rPr lang="en-US" sz="800" b="0" i="0" u="none" strike="noStrike" kern="1200" baseline="0" dirty="0" smtClean="0">
                          <a:solidFill>
                            <a:srgbClr val="000000"/>
                          </a:solidFill>
                          <a:effectLst/>
                          <a:latin typeface="+mn-lt"/>
                          <a:ea typeface="+mn-ea"/>
                          <a:cs typeface="+mn-cs"/>
                        </a:rPr>
                        <a:t> 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11.76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504950" y="1806204"/>
            <a:ext cx="889588" cy="2946771"/>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84" name="Footnote"/>
          <p:cNvSpPr/>
          <p:nvPr/>
        </p:nvSpPr>
        <p:spPr bwMode="auto">
          <a:xfrm>
            <a:off x="401639" y="6253413"/>
            <a:ext cx="6892242"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75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a:p>
            <a:pPr algn="l">
              <a:lnSpc>
                <a:spcPct val="100000"/>
              </a:lnSpc>
            </a:pPr>
            <a:r>
              <a:rPr lang="en-US" sz="750" dirty="0" smtClean="0">
                <a:solidFill>
                  <a:schemeClr val="bg1"/>
                </a:solidFill>
                <a:latin typeface="Arial"/>
                <a:sym typeface="Arial"/>
              </a:rPr>
              <a:t>2. A modeling error was identified after these results were submitted</a:t>
            </a:r>
          </a:p>
          <a:p>
            <a:pPr algn="l">
              <a:lnSpc>
                <a:spcPct val="100000"/>
              </a:lnSpc>
            </a:pPr>
            <a:r>
              <a:rPr lang="en-US" sz="750" dirty="0" smtClean="0">
                <a:solidFill>
                  <a:schemeClr val="bg1"/>
                </a:solidFill>
                <a:latin typeface="Arial"/>
                <a:sym typeface="Arial"/>
              </a:rPr>
              <a:t>Source</a:t>
            </a:r>
            <a:r>
              <a:rPr lang="en-US" sz="750" dirty="0">
                <a:solidFill>
                  <a:schemeClr val="bg1"/>
                </a:solidFill>
                <a:latin typeface="Arial"/>
                <a:sym typeface="Arial"/>
              </a:rPr>
              <a:t>: SNL Financial Regulated Depositories Bank Regulatory Financials database; Fe</a:t>
            </a:r>
            <a:r>
              <a:rPr lang="en-US" sz="750" dirty="0">
                <a:solidFill>
                  <a:schemeClr val="bg1"/>
                </a:solidFill>
              </a:rPr>
              <a:t>deral Reserve Board historical data: charge-off </a:t>
            </a:r>
            <a:r>
              <a:rPr lang="en-US" sz="750" dirty="0" smtClean="0">
                <a:solidFill>
                  <a:schemeClr val="bg1"/>
                </a:solidFill>
              </a:rPr>
              <a:t>rates on </a:t>
            </a:r>
            <a:r>
              <a:rPr lang="en-US" sz="750" dirty="0">
                <a:solidFill>
                  <a:schemeClr val="bg1"/>
                </a:solidFill>
              </a:rPr>
              <a:t>loans and leases at 100 largest commercial banks</a:t>
            </a:r>
            <a:r>
              <a:rPr lang="en-US" sz="750" dirty="0">
                <a:solidFill>
                  <a:schemeClr val="bg1"/>
                </a:solidFill>
                <a:latin typeface="Arial"/>
                <a:sym typeface="Arial"/>
              </a:rPr>
              <a:t>, </a:t>
            </a:r>
            <a:r>
              <a:rPr lang="en-US" sz="750" dirty="0" smtClean="0">
                <a:solidFill>
                  <a:schemeClr val="bg1"/>
                </a:solidFill>
                <a:latin typeface="Arial"/>
                <a:sym typeface="Arial"/>
              </a:rPr>
              <a:t>FRB 2014 Shared National Credit Report; CCAR 2015 Capital Aggregation Tool (CAT), Oliver </a:t>
            </a:r>
            <a:r>
              <a:rPr lang="en-US" sz="750" dirty="0">
                <a:solidFill>
                  <a:schemeClr val="bg1"/>
                </a:solidFill>
                <a:latin typeface="Arial"/>
                <a:sym typeface="Arial"/>
              </a:rPr>
              <a:t>Wyman analysis </a:t>
            </a:r>
            <a:endParaRPr lang="en-US" sz="750" dirty="0">
              <a:solidFill>
                <a:schemeClr val="bg1"/>
              </a:solidFill>
              <a:latin typeface="Wingdings"/>
              <a:sym typeface="Arial"/>
            </a:endParaRPr>
          </a:p>
        </p:txBody>
      </p:sp>
      <p:sp>
        <p:nvSpPr>
          <p:cNvPr id="53" name="Freeform 52"/>
          <p:cNvSpPr/>
          <p:nvPr/>
        </p:nvSpPr>
        <p:spPr bwMode="auto">
          <a:xfrm rot="5400000">
            <a:off x="8807758" y="5457448"/>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55" name="Table 54"/>
          <p:cNvGraphicFramePr>
            <a:graphicFrameLocks noGrp="1"/>
          </p:cNvGraphicFramePr>
          <p:nvPr>
            <p:extLst>
              <p:ext uri="{D42A27DB-BD31-4B8C-83A1-F6EECF244321}">
                <p14:modId xmlns:p14="http://schemas.microsoft.com/office/powerpoint/2010/main" val="4171073252"/>
              </p:ext>
            </p:extLst>
          </p:nvPr>
        </p:nvGraphicFramePr>
        <p:xfrm>
          <a:off x="7327301" y="5742068"/>
          <a:ext cx="1896074" cy="235177"/>
        </p:xfrm>
        <a:graphic>
          <a:graphicData uri="http://schemas.openxmlformats.org/drawingml/2006/table">
            <a:tbl>
              <a:tblPr firstRow="1" bandRow="1">
                <a:tableStyleId>{839DD9DD-9E6C-4910-8AC0-68ADFF6A6AFC}</a:tableStyleId>
              </a:tblPr>
              <a:tblGrid>
                <a:gridCol w="1228713"/>
                <a:gridCol w="667361"/>
              </a:tblGrid>
              <a:tr h="235177">
                <a:tc>
                  <a:txBody>
                    <a:bodyPr/>
                    <a:lstStyle/>
                    <a:p>
                      <a:pPr marL="0" algn="l" defTabSz="457200" rtl="0" eaLnBrk="1" fontAlgn="b" latinLnBrk="0" hangingPunct="1"/>
                      <a:r>
                        <a:rPr lang="en-US" sz="800" b="1" i="0" u="none" strike="noStrike" kern="1200" dirty="0" smtClean="0">
                          <a:solidFill>
                            <a:srgbClr val="000000"/>
                          </a:solidFill>
                          <a:effectLst/>
                          <a:latin typeface="+mn-lt"/>
                          <a:ea typeface="+mn-ea"/>
                          <a:cs typeface="+mn-cs"/>
                        </a:rPr>
                        <a:t>C&amp;I</a:t>
                      </a:r>
                    </a:p>
                  </a:txBody>
                  <a:tcPr marL="45530"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~3X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 name="Rectangle 5"/>
          <p:cNvSpPr/>
          <p:nvPr/>
        </p:nvSpPr>
        <p:spPr>
          <a:xfrm>
            <a:off x="401638" y="6005604"/>
            <a:ext cx="7305448" cy="346249"/>
          </a:xfrm>
          <a:prstGeom prst="rect">
            <a:avLst/>
          </a:prstGeom>
        </p:spPr>
        <p:txBody>
          <a:bodyPr wrap="square" lIns="0" tIns="0" rIns="0" bIns="0">
            <a:spAutoFit/>
          </a:bodyPr>
          <a:lstStyle/>
          <a:p>
            <a:pPr algn="l">
              <a:lnSpc>
                <a:spcPct val="100000"/>
              </a:lnSpc>
            </a:pPr>
            <a:r>
              <a:rPr lang="en-US" sz="750" dirty="0">
                <a:latin typeface="Arial"/>
                <a:sym typeface="Arial"/>
              </a:rPr>
              <a:t>Note: ~$</a:t>
            </a:r>
            <a:r>
              <a:rPr lang="en-US" sz="750" dirty="0" smtClean="0">
                <a:latin typeface="Arial"/>
                <a:sym typeface="Arial"/>
              </a:rPr>
              <a:t>180 MM </a:t>
            </a:r>
            <a:r>
              <a:rPr lang="en-US" sz="750" dirty="0">
                <a:latin typeface="Arial"/>
                <a:sym typeface="Arial"/>
              </a:rPr>
              <a:t>of C&amp;I </a:t>
            </a:r>
            <a:r>
              <a:rPr lang="en-US" sz="750" dirty="0" smtClean="0">
                <a:latin typeface="Arial"/>
                <a:sym typeface="Arial"/>
              </a:rPr>
              <a:t>in SHSUA time-series consists </a:t>
            </a:r>
            <a:r>
              <a:rPr lang="en-US" sz="750" dirty="0">
                <a:latin typeface="Arial"/>
                <a:sym typeface="Arial"/>
              </a:rPr>
              <a:t>of SCUSA fleet auto loans</a:t>
            </a:r>
            <a:r>
              <a:rPr lang="en-US" sz="750" dirty="0" smtClean="0">
                <a:latin typeface="Arial"/>
                <a:sym typeface="Arial"/>
              </a:rPr>
              <a:t>, </a:t>
            </a:r>
            <a:r>
              <a:rPr lang="en-US" sz="750" dirty="0">
                <a:latin typeface="Arial"/>
                <a:sym typeface="Arial"/>
              </a:rPr>
              <a:t>allocated to </a:t>
            </a:r>
            <a:r>
              <a:rPr lang="en-US" sz="750" dirty="0" smtClean="0">
                <a:latin typeface="Arial"/>
                <a:sym typeface="Arial"/>
              </a:rPr>
              <a:t>SCUSA Auto in </a:t>
            </a:r>
            <a:r>
              <a:rPr lang="en-US" sz="750" dirty="0">
                <a:latin typeface="Arial"/>
                <a:sym typeface="Arial"/>
              </a:rPr>
              <a:t>the CCAR loss </a:t>
            </a:r>
            <a:r>
              <a:rPr lang="en-US" sz="750" dirty="0" smtClean="0">
                <a:latin typeface="Arial"/>
                <a:sym typeface="Arial"/>
              </a:rPr>
              <a:t>budget</a:t>
            </a:r>
          </a:p>
          <a:p>
            <a:pPr algn="l">
              <a:lnSpc>
                <a:spcPct val="100000"/>
              </a:lnSpc>
            </a:pPr>
            <a:r>
              <a:rPr lang="en-US" sz="750" dirty="0" smtClean="0">
                <a:latin typeface="Arial"/>
                <a:sym typeface="Arial"/>
              </a:rPr>
              <a:t>Note: FRB SNC Report data is reported yearly so yearly values are repeated for each quarter of that year</a:t>
            </a:r>
          </a:p>
          <a:p>
            <a:pPr algn="l">
              <a:lnSpc>
                <a:spcPct val="100000"/>
              </a:lnSpc>
            </a:pPr>
            <a:endParaRPr lang="en-US" sz="750" dirty="0">
              <a:latin typeface="Arial"/>
              <a:sym typeface="Arial"/>
            </a:endParaRPr>
          </a:p>
        </p:txBody>
      </p:sp>
      <p:sp>
        <p:nvSpPr>
          <p:cNvPr id="58" name="TextBox 57"/>
          <p:cNvSpPr txBox="1"/>
          <p:nvPr/>
        </p:nvSpPr>
        <p:spPr>
          <a:xfrm>
            <a:off x="6071119" y="5692299"/>
            <a:ext cx="1285170" cy="369332"/>
          </a:xfrm>
          <a:prstGeom prst="rect">
            <a:avLst/>
          </a:prstGeom>
          <a:noFill/>
        </p:spPr>
        <p:txBody>
          <a:bodyPr wrap="square" rtlCol="0">
            <a:spAutoFit/>
          </a:bodyPr>
          <a:lstStyle/>
          <a:p>
            <a:pPr>
              <a:lnSpc>
                <a:spcPct val="100000"/>
              </a:lnSpc>
            </a:pPr>
            <a:r>
              <a:rPr lang="en-US" sz="900" i="1" dirty="0" smtClean="0"/>
              <a:t>We have derived an overall stress scalar:</a:t>
            </a:r>
            <a:endParaRPr lang="en-US" sz="900" i="1" dirty="0"/>
          </a:p>
        </p:txBody>
      </p:sp>
      <p:grpSp>
        <p:nvGrpSpPr>
          <p:cNvPr id="61" name="Group 60"/>
          <p:cNvGrpSpPr/>
          <p:nvPr/>
        </p:nvGrpSpPr>
        <p:grpSpPr>
          <a:xfrm>
            <a:off x="403281" y="95996"/>
            <a:ext cx="2398973" cy="189008"/>
            <a:chOff x="403281" y="164517"/>
            <a:chExt cx="2398973" cy="189008"/>
          </a:xfrm>
        </p:grpSpPr>
        <p:sp>
          <p:nvSpPr>
            <p:cNvPr id="62"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63" name="Oval 6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5" name="Rectangular Callout 64"/>
          <p:cNvSpPr/>
          <p:nvPr/>
        </p:nvSpPr>
        <p:spPr bwMode="auto">
          <a:xfrm>
            <a:off x="390987" y="5592386"/>
            <a:ext cx="5456360" cy="371009"/>
          </a:xfrm>
          <a:prstGeom prst="wedgeRectCallout">
            <a:avLst>
              <a:gd name="adj1" fmla="val 54846"/>
              <a:gd name="adj2" fmla="val 13337"/>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900" dirty="0"/>
              <a:t>We used a ~3X scalar as this represents the average of the scalars derived from historical loss rates and the scalar derived using the CCAR 2015 losses in BHC Stress and BHC </a:t>
            </a:r>
            <a:r>
              <a:rPr lang="en-US" sz="900" dirty="0" smtClean="0"/>
              <a:t>Baseline for C&amp;I</a:t>
            </a:r>
            <a:endParaRPr lang="en-US" sz="900" dirty="0"/>
          </a:p>
        </p:txBody>
      </p:sp>
    </p:spTree>
    <p:extLst>
      <p:ext uri="{BB962C8B-B14F-4D97-AF65-F5344CB8AC3E}">
        <p14:creationId xmlns:p14="http://schemas.microsoft.com/office/powerpoint/2010/main" val="7074254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1350112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320"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a:noFill/>
          <a:ln w="9525">
            <a:noFill/>
            <a:miter lim="800000"/>
            <a:headEnd/>
            <a:tailEnd/>
          </a:ln>
        </p:spPr>
        <p:txBody>
          <a:bodyPr vert="horz" wrap="square" lIns="0" tIns="0" rIns="0" bIns="0" numCol="1" anchor="t" anchorCtr="0" compatLnSpc="1">
            <a:prstTxWarp prst="textNoShape">
              <a:avLst/>
            </a:prstTxWarp>
          </a:bodyPr>
          <a:lstStyle/>
          <a:p>
            <a:r>
              <a:rPr lang="en-GB" altLang="zh-CN" dirty="0">
                <a:solidFill>
                  <a:schemeClr val="tx2"/>
                </a:solidFill>
              </a:rPr>
              <a:t>Calibration: </a:t>
            </a:r>
            <a:r>
              <a:rPr lang="en-GB" altLang="zh-CN" b="0" dirty="0">
                <a:solidFill>
                  <a:schemeClr val="tx2"/>
                </a:solidFill>
              </a:rPr>
              <a:t>NCO anchor calculation, back-testing, and mgmt. adjustment</a:t>
            </a:r>
            <a:br>
              <a:rPr lang="en-GB" altLang="zh-CN" b="0" dirty="0">
                <a:solidFill>
                  <a:schemeClr val="tx2"/>
                </a:solidFill>
              </a:rPr>
            </a:br>
            <a:r>
              <a:rPr lang="en-GB" altLang="zh-CN" b="0" dirty="0">
                <a:solidFill>
                  <a:schemeClr val="accent1"/>
                </a:solidFill>
              </a:rPr>
              <a:t>SBNA C&amp;I (excl. SBNA GBM)</a:t>
            </a:r>
            <a:r>
              <a:rPr lang="en-GB" altLang="zh-CN" b="0" dirty="0">
                <a:solidFill>
                  <a:schemeClr val="tx2"/>
                </a:solidFill>
              </a:rPr>
              <a:t/>
            </a:r>
            <a:br>
              <a:rPr lang="en-GB" altLang="zh-CN" b="0" dirty="0">
                <a:solidFill>
                  <a:schemeClr val="tx2"/>
                </a:solidFill>
              </a:rPr>
            </a:br>
            <a:endParaRPr lang="en-GB" altLang="zh-CN" b="0" dirty="0">
              <a:solidFill>
                <a:schemeClr val="tx2"/>
              </a:solidFill>
            </a:endParaRPr>
          </a:p>
        </p:txBody>
      </p:sp>
      <p:sp>
        <p:nvSpPr>
          <p:cNvPr id="62"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44</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05623" y="141847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p>
          <a:p>
            <a:pPr algn="l" eaLnBrk="0" hangingPunct="0">
              <a:lnSpc>
                <a:spcPct val="100000"/>
              </a:lnSpc>
            </a:pPr>
            <a:r>
              <a:rPr lang="en-GB" sz="1200" dirty="0" smtClean="0">
                <a:solidFill>
                  <a:schemeClr val="accent1"/>
                </a:solidFill>
                <a:cs typeface="Arial" charset="0"/>
              </a:rPr>
              <a:t>%, 1Q2009–2Q2015</a:t>
            </a:r>
            <a:endParaRPr lang="en-GB" sz="1200"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109028616"/>
              </p:ext>
            </p:extLst>
          </p:nvPr>
        </p:nvGraphicFramePr>
        <p:xfrm>
          <a:off x="571500" y="1866900"/>
          <a:ext cx="4181543" cy="3657600"/>
        </p:xfrm>
        <a:graphic>
          <a:graphicData uri="http://schemas.openxmlformats.org/presentationml/2006/ole">
            <mc:AlternateContent xmlns:mc="http://schemas.openxmlformats.org/markup-compatibility/2006">
              <mc:Choice xmlns:v="urn:schemas-microsoft-com:vml" Requires="v">
                <p:oleObj spid="_x0000_s212321" name="Chart" r:id="rId29" imgW="4181543" imgH="3657600" progId="MSGraph.Chart.8">
                  <p:embed followColorScheme="full"/>
                </p:oleObj>
              </mc:Choice>
              <mc:Fallback>
                <p:oleObj name="Chart" r:id="rId29" imgW="4181543" imgH="3657600" progId="MSGraph.Chart.8">
                  <p:embed followColorScheme="full"/>
                  <p:pic>
                    <p:nvPicPr>
                      <p:cNvPr id="0" name=""/>
                      <p:cNvPicPr/>
                      <p:nvPr/>
                    </p:nvPicPr>
                    <p:blipFill>
                      <a:blip r:embed="rId30"/>
                      <a:stretch>
                        <a:fillRect/>
                      </a:stretch>
                    </p:blipFill>
                    <p:spPr>
                      <a:xfrm>
                        <a:off x="571500" y="1866900"/>
                        <a:ext cx="4181543" cy="3657600"/>
                      </a:xfrm>
                      <a:prstGeom prst="rect">
                        <a:avLst/>
                      </a:prstGeom>
                    </p:spPr>
                  </p:pic>
                </p:oleObj>
              </mc:Fallback>
            </mc:AlternateContent>
          </a:graphicData>
        </a:graphic>
      </p:graphicFrame>
      <p:sp>
        <p:nvSpPr>
          <p:cNvPr id="182" name="Text Placeholder 92"/>
          <p:cNvSpPr>
            <a:spLocks noGrp="1"/>
          </p:cNvSpPr>
          <p:nvPr>
            <p:custDataLst>
              <p:tags r:id="rId5"/>
            </p:custDataLst>
          </p:nvPr>
        </p:nvSpPr>
        <p:spPr bwMode="gray">
          <a:xfrm>
            <a:off x="419100" y="4733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A4DC8A2-3AA7-4ECD-A43F-009F86AB189D}" type="datetime'''0''''''''''''''''''''''''.''''''''''''''''''''''''4'''">
              <a:rPr lang="en-US" sz="1000">
                <a:solidFill>
                  <a:schemeClr val="tx1"/>
                </a:solidFill>
              </a:rPr>
              <a:pPr/>
              <a:t>0.4</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6"/>
            </p:custDataLst>
          </p:nvPr>
        </p:nvSpPr>
        <p:spPr bwMode="gray">
          <a:xfrm>
            <a:off x="419100" y="5305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A3ADCC4-EC9F-479D-A0E0-5107AE37FFDC}"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46" name="Text Placeholder 14"/>
          <p:cNvSpPr>
            <a:spLocks noGrp="1"/>
          </p:cNvSpPr>
          <p:nvPr>
            <p:custDataLst>
              <p:tags r:id="rId7"/>
            </p:custDataLst>
          </p:nvPr>
        </p:nvSpPr>
        <p:spPr bwMode="gray">
          <a:xfrm>
            <a:off x="419100" y="3609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9B1C6C-5F8B-4509-B63E-22BC52C66372}" type="datetime'''''''''''''''''''1''''''.''''''2'''''">
              <a:rPr lang="en-US" sz="1000">
                <a:solidFill>
                  <a:schemeClr val="tx1"/>
                </a:solidFill>
                <a:sym typeface="+mn-lt"/>
              </a:rPr>
              <a:pPr marL="0" indent="0" algn="r">
                <a:lnSpc>
                  <a:spcPct val="100000"/>
                </a:lnSpc>
                <a:spcBef>
                  <a:spcPct val="0"/>
                </a:spcBef>
              </a:pPr>
              <a:t>1.2</a:t>
            </a:fld>
            <a:endParaRPr lang="en-US" sz="1000" dirty="0">
              <a:solidFill>
                <a:schemeClr val="tx1"/>
              </a:solidFill>
              <a:sym typeface="+mn-lt"/>
            </a:endParaRPr>
          </a:p>
        </p:txBody>
      </p:sp>
      <p:sp>
        <p:nvSpPr>
          <p:cNvPr id="104" name="Text Placeholder 30"/>
          <p:cNvSpPr>
            <a:spLocks noGrp="1"/>
          </p:cNvSpPr>
          <p:nvPr>
            <p:custDataLst>
              <p:tags r:id="rId8"/>
            </p:custDataLst>
          </p:nvPr>
        </p:nvSpPr>
        <p:spPr bwMode="gray">
          <a:xfrm>
            <a:off x="419100" y="3886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5A87C7-E0F0-405F-8A4B-A4E9D2F86EFC}"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98" name="Text Placeholder 27"/>
          <p:cNvSpPr>
            <a:spLocks noGrp="1"/>
          </p:cNvSpPr>
          <p:nvPr>
            <p:custDataLst>
              <p:tags r:id="rId9"/>
            </p:custDataLst>
          </p:nvPr>
        </p:nvSpPr>
        <p:spPr bwMode="gray">
          <a:xfrm>
            <a:off x="419100" y="4171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898344-BFDA-4D4D-9E60-3D8009E6B208}" type="datetime'''''0''.''''''''''8'''''">
              <a:rPr lang="en-US" sz="1000">
                <a:solidFill>
                  <a:schemeClr val="tx1"/>
                </a:solidFill>
              </a:rPr>
              <a:pPr/>
              <a:t>0.8</a:t>
            </a:fld>
            <a:endParaRPr lang="en-US" sz="1000" dirty="0">
              <a:solidFill>
                <a:schemeClr val="tx1"/>
              </a:solidFill>
              <a:sym typeface="+mn-lt"/>
            </a:endParaRPr>
          </a:p>
        </p:txBody>
      </p:sp>
      <p:sp>
        <p:nvSpPr>
          <p:cNvPr id="82" name="Text Placeholder 4"/>
          <p:cNvSpPr>
            <a:spLocks noGrp="1"/>
          </p:cNvSpPr>
          <p:nvPr>
            <p:custDataLst>
              <p:tags r:id="rId10"/>
            </p:custDataLst>
          </p:nvPr>
        </p:nvSpPr>
        <p:spPr bwMode="gray">
          <a:xfrm>
            <a:off x="419100" y="1914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C68ACA-7E43-42BE-975E-3492D555E0F2}" type="datetime'''''''2''''''''.''''''''4'''''''''''''''''''''''''''">
              <a:rPr lang="en-US" sz="1000">
                <a:solidFill>
                  <a:schemeClr val="tx1"/>
                </a:solidFill>
                <a:sym typeface="+mn-lt"/>
              </a:rPr>
              <a:pPr marL="0" indent="0" algn="r">
                <a:lnSpc>
                  <a:spcPct val="100000"/>
                </a:lnSpc>
                <a:spcBef>
                  <a:spcPct val="0"/>
                </a:spcBef>
              </a:pPr>
              <a:t>2.4</a:t>
            </a:fld>
            <a:endParaRPr lang="en-US" sz="1000" dirty="0">
              <a:solidFill>
                <a:schemeClr val="tx1"/>
              </a:solidFill>
              <a:sym typeface="+mn-lt"/>
            </a:endParaRPr>
          </a:p>
        </p:txBody>
      </p:sp>
      <p:sp>
        <p:nvSpPr>
          <p:cNvPr id="51" name="Text Placeholder 19"/>
          <p:cNvSpPr>
            <a:spLocks noGrp="1"/>
          </p:cNvSpPr>
          <p:nvPr>
            <p:custDataLst>
              <p:tags r:id="rId11"/>
            </p:custDataLst>
          </p:nvPr>
        </p:nvSpPr>
        <p:spPr bwMode="gray">
          <a:xfrm>
            <a:off x="419100" y="2200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A14044-A422-45C6-B677-E519C17EC337}" type="datetime'2.''''''''''''''''''''''''''''2'''''''''''''">
              <a:rPr lang="en-US" sz="1000">
                <a:solidFill>
                  <a:schemeClr val="tx1"/>
                </a:solidFill>
                <a:sym typeface="+mn-lt"/>
              </a:rPr>
              <a:pPr marL="0" indent="0" algn="r">
                <a:lnSpc>
                  <a:spcPct val="100000"/>
                </a:lnSpc>
                <a:spcBef>
                  <a:spcPct val="0"/>
                </a:spcBef>
              </a:pPr>
              <a:t>2.2</a:t>
            </a:fld>
            <a:endParaRPr lang="en-US" sz="1000" dirty="0">
              <a:solidFill>
                <a:schemeClr val="tx1"/>
              </a:solidFill>
              <a:sym typeface="+mn-lt"/>
            </a:endParaRPr>
          </a:p>
        </p:txBody>
      </p:sp>
      <p:sp>
        <p:nvSpPr>
          <p:cNvPr id="50" name="Text Placeholder 18"/>
          <p:cNvSpPr>
            <a:spLocks noGrp="1"/>
          </p:cNvSpPr>
          <p:nvPr>
            <p:custDataLst>
              <p:tags r:id="rId12"/>
            </p:custDataLst>
          </p:nvPr>
        </p:nvSpPr>
        <p:spPr bwMode="gray">
          <a:xfrm>
            <a:off x="419100" y="2476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4D79DC-F2C2-4FC5-BC52-9ED534FABA85}"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49" name="Text Placeholder 17"/>
          <p:cNvSpPr>
            <a:spLocks noGrp="1"/>
          </p:cNvSpPr>
          <p:nvPr>
            <p:custDataLst>
              <p:tags r:id="rId13"/>
            </p:custDataLst>
          </p:nvPr>
        </p:nvSpPr>
        <p:spPr bwMode="gray">
          <a:xfrm>
            <a:off x="419100" y="27622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6D4C33-495E-49CD-9077-1E0ABAE2F0BF}" type="datetime'''''''''1''''''''''''''''''.''''''''8'''''''''''''">
              <a:rPr lang="en-US" sz="1000">
                <a:solidFill>
                  <a:schemeClr val="tx1"/>
                </a:solidFill>
                <a:sym typeface="+mn-lt"/>
              </a:rPr>
              <a:pPr marL="0" indent="0" algn="r">
                <a:lnSpc>
                  <a:spcPct val="100000"/>
                </a:lnSpc>
                <a:spcBef>
                  <a:spcPct val="0"/>
                </a:spcBef>
              </a:pPr>
              <a:t>1.8</a:t>
            </a:fld>
            <a:endParaRPr lang="en-US" sz="1000" dirty="0">
              <a:solidFill>
                <a:schemeClr val="tx1"/>
              </a:solidFill>
              <a:sym typeface="+mn-lt"/>
            </a:endParaRPr>
          </a:p>
        </p:txBody>
      </p:sp>
      <p:sp>
        <p:nvSpPr>
          <p:cNvPr id="48" name="Text Placeholder 16"/>
          <p:cNvSpPr>
            <a:spLocks noGrp="1"/>
          </p:cNvSpPr>
          <p:nvPr>
            <p:custDataLst>
              <p:tags r:id="rId14"/>
            </p:custDataLst>
          </p:nvPr>
        </p:nvSpPr>
        <p:spPr bwMode="gray">
          <a:xfrm>
            <a:off x="419100" y="3048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50348A7-F273-4F14-9229-13F5B86BBBE1}" type="datetime'''''''''''''''''''''''''1''''''.''''''''''''6'''''''">
              <a:rPr lang="en-US" sz="1000">
                <a:solidFill>
                  <a:schemeClr val="tx1"/>
                </a:solidFill>
                <a:sym typeface="+mn-lt"/>
              </a:rPr>
              <a:pPr marL="0" indent="0" algn="r">
                <a:lnSpc>
                  <a:spcPct val="100000"/>
                </a:lnSpc>
                <a:spcBef>
                  <a:spcPct val="0"/>
                </a:spcBef>
              </a:pPr>
              <a:t>1.6</a:t>
            </a:fld>
            <a:endParaRPr lang="en-US" sz="1000" dirty="0">
              <a:solidFill>
                <a:schemeClr val="tx1"/>
              </a:solidFill>
              <a:sym typeface="+mn-lt"/>
            </a:endParaRPr>
          </a:p>
        </p:txBody>
      </p:sp>
      <p:sp>
        <p:nvSpPr>
          <p:cNvPr id="47" name="Text Placeholder 15"/>
          <p:cNvSpPr>
            <a:spLocks noGrp="1"/>
          </p:cNvSpPr>
          <p:nvPr>
            <p:custDataLst>
              <p:tags r:id="rId15"/>
            </p:custDataLst>
          </p:nvPr>
        </p:nvSpPr>
        <p:spPr bwMode="gray">
          <a:xfrm>
            <a:off x="419100" y="3324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F7D60D5-D980-40E1-BA5D-8CB42D8245BE}" type="datetime'1''''''''''''''''''.''''''''''''''''4'''''''''''''''">
              <a:rPr lang="en-US" sz="1000">
                <a:solidFill>
                  <a:schemeClr val="tx1"/>
                </a:solidFill>
                <a:sym typeface="+mn-lt"/>
              </a:rPr>
              <a:pPr marL="0" indent="0" algn="r">
                <a:lnSpc>
                  <a:spcPct val="100000"/>
                </a:lnSpc>
                <a:spcBef>
                  <a:spcPct val="0"/>
                </a:spcBef>
              </a:pPr>
              <a:t>1.4</a:t>
            </a:fld>
            <a:endParaRPr lang="en-US" sz="1000" dirty="0">
              <a:solidFill>
                <a:schemeClr val="tx1"/>
              </a:solidFill>
              <a:sym typeface="+mn-lt"/>
            </a:endParaRPr>
          </a:p>
        </p:txBody>
      </p:sp>
      <p:sp>
        <p:nvSpPr>
          <p:cNvPr id="184" name="Text Placeholder 94"/>
          <p:cNvSpPr>
            <a:spLocks noGrp="1"/>
          </p:cNvSpPr>
          <p:nvPr>
            <p:custDataLst>
              <p:tags r:id="rId16"/>
            </p:custDataLst>
          </p:nvPr>
        </p:nvSpPr>
        <p:spPr bwMode="gray">
          <a:xfrm>
            <a:off x="419100" y="4457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5EAF68-C84A-4D10-AC82-9633D585DD61}" type="datetime'''''''''''0''''''''''''.''''6'''''''''''''''''''''">
              <a:rPr lang="en-US" sz="1000">
                <a:solidFill>
                  <a:schemeClr val="tx1"/>
                </a:solidFill>
              </a:rPr>
              <a:pPr/>
              <a:t>0.6</a:t>
            </a:fld>
            <a:endParaRPr lang="en-US" sz="1000" dirty="0">
              <a:solidFill>
                <a:schemeClr val="tx1"/>
              </a:solidFill>
              <a:latin typeface="Arial"/>
              <a:ea typeface="ＭＳ Ｐゴシック"/>
              <a:sym typeface="Arial"/>
            </a:endParaRPr>
          </a:p>
        </p:txBody>
      </p:sp>
      <p:sp>
        <p:nvSpPr>
          <p:cNvPr id="180" name="Text Placeholder 90"/>
          <p:cNvSpPr>
            <a:spLocks noGrp="1"/>
          </p:cNvSpPr>
          <p:nvPr>
            <p:custDataLst>
              <p:tags r:id="rId17"/>
            </p:custDataLst>
          </p:nvPr>
        </p:nvSpPr>
        <p:spPr bwMode="gray">
          <a:xfrm>
            <a:off x="419100" y="50196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791FDD-E315-4D0A-AC41-E75940BB6CC6}" type="datetime'''''''''''''''''''0''''''''''.''''''''''''''''''''''''''2'''''">
              <a:rPr lang="en-US" sz="1000">
                <a:solidFill>
                  <a:schemeClr val="tx1"/>
                </a:solidFill>
              </a:rPr>
              <a:pPr/>
              <a:t>0.2</a:t>
            </a:fld>
            <a:endParaRPr lang="en-US" sz="1000" dirty="0">
              <a:solidFill>
                <a:schemeClr val="tx1"/>
              </a:solidFill>
              <a:latin typeface="Arial"/>
              <a:ea typeface="ＭＳ Ｐゴシック"/>
              <a:sym typeface="Arial"/>
            </a:endParaRPr>
          </a:p>
        </p:txBody>
      </p:sp>
      <p:sp>
        <p:nvSpPr>
          <p:cNvPr id="111" name="Text Placeholder 35"/>
          <p:cNvSpPr>
            <a:spLocks noGrp="1"/>
          </p:cNvSpPr>
          <p:nvPr>
            <p:custDataLst>
              <p:tags r:id="rId18"/>
            </p:custDataLst>
          </p:nvPr>
        </p:nvSpPr>
        <p:spPr bwMode="auto">
          <a:xfrm>
            <a:off x="434975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solidFill>
                  <a:schemeClr val="tx1"/>
                </a:solidFill>
              </a:rPr>
              <a:pPr/>
              <a:t>2015</a:t>
            </a:fld>
            <a:endParaRPr lang="en-US" sz="1000" dirty="0">
              <a:solidFill>
                <a:schemeClr val="tx1"/>
              </a:solidFill>
              <a:sym typeface="+mn-lt"/>
            </a:endParaRPr>
          </a:p>
        </p:txBody>
      </p:sp>
      <p:sp>
        <p:nvSpPr>
          <p:cNvPr id="119" name="Text Placeholder 34"/>
          <p:cNvSpPr>
            <a:spLocks noGrp="1"/>
          </p:cNvSpPr>
          <p:nvPr>
            <p:custDataLst>
              <p:tags r:id="rId19"/>
            </p:custDataLst>
          </p:nvPr>
        </p:nvSpPr>
        <p:spPr bwMode="auto">
          <a:xfrm>
            <a:off x="37211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solidFill>
                  <a:schemeClr val="tx1"/>
                </a:solidFill>
              </a:rPr>
              <a:pPr/>
              <a:t>2014</a:t>
            </a:fld>
            <a:endParaRPr lang="en-US" sz="1000" dirty="0">
              <a:solidFill>
                <a:schemeClr val="tx1"/>
              </a:solidFill>
              <a:sym typeface="+mn-lt"/>
            </a:endParaRPr>
          </a:p>
        </p:txBody>
      </p:sp>
      <p:sp>
        <p:nvSpPr>
          <p:cNvPr id="113" name="Text Placeholder 32"/>
          <p:cNvSpPr>
            <a:spLocks noGrp="1"/>
          </p:cNvSpPr>
          <p:nvPr>
            <p:custDataLst>
              <p:tags r:id="rId20"/>
            </p:custDataLst>
          </p:nvPr>
        </p:nvSpPr>
        <p:spPr bwMode="auto">
          <a:xfrm>
            <a:off x="24542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solidFill>
                  <a:schemeClr val="tx1"/>
                </a:solidFill>
              </a:rPr>
              <a:pPr/>
              <a:t>2012</a:t>
            </a:fld>
            <a:endParaRPr lang="en-US" sz="1000" dirty="0">
              <a:solidFill>
                <a:schemeClr val="tx1"/>
              </a:solidFill>
              <a:sym typeface="+mn-lt"/>
            </a:endParaRPr>
          </a:p>
        </p:txBody>
      </p:sp>
      <p:sp>
        <p:nvSpPr>
          <p:cNvPr id="120" name="Text Placeholder 33"/>
          <p:cNvSpPr>
            <a:spLocks noGrp="1"/>
          </p:cNvSpPr>
          <p:nvPr>
            <p:custDataLst>
              <p:tags r:id="rId21"/>
            </p:custDataLst>
          </p:nvPr>
        </p:nvSpPr>
        <p:spPr bwMode="auto">
          <a:xfrm>
            <a:off x="30829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solidFill>
                  <a:schemeClr val="tx1"/>
                </a:solidFill>
              </a:rPr>
              <a:pPr/>
              <a:t>2013</a:t>
            </a:fld>
            <a:endParaRPr lang="en-US" sz="1000" dirty="0">
              <a:solidFill>
                <a:schemeClr val="tx1"/>
              </a:solidFill>
              <a:sym typeface="+mn-lt"/>
            </a:endParaRPr>
          </a:p>
        </p:txBody>
      </p:sp>
      <p:sp>
        <p:nvSpPr>
          <p:cNvPr id="114" name="Text Placeholder 31"/>
          <p:cNvSpPr>
            <a:spLocks noGrp="1"/>
          </p:cNvSpPr>
          <p:nvPr>
            <p:custDataLst>
              <p:tags r:id="rId22"/>
            </p:custDataLst>
          </p:nvPr>
        </p:nvSpPr>
        <p:spPr bwMode="auto">
          <a:xfrm>
            <a:off x="18161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solidFill>
                  <a:schemeClr val="tx1"/>
                </a:solidFill>
              </a:rPr>
              <a:pPr/>
              <a:t>2011</a:t>
            </a:fld>
            <a:endParaRPr lang="en-US" sz="1000" dirty="0">
              <a:solidFill>
                <a:schemeClr val="tx1"/>
              </a:solidFill>
              <a:sym typeface="+mn-lt"/>
            </a:endParaRPr>
          </a:p>
        </p:txBody>
      </p:sp>
      <p:sp>
        <p:nvSpPr>
          <p:cNvPr id="115" name="Text Placeholder 30"/>
          <p:cNvSpPr>
            <a:spLocks noGrp="1"/>
          </p:cNvSpPr>
          <p:nvPr>
            <p:custDataLst>
              <p:tags r:id="rId23"/>
            </p:custDataLst>
          </p:nvPr>
        </p:nvSpPr>
        <p:spPr bwMode="auto">
          <a:xfrm>
            <a:off x="118745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solidFill>
                  <a:schemeClr val="tx1"/>
                </a:solidFill>
              </a:rPr>
              <a:pPr/>
              <a:t>2010</a:t>
            </a:fld>
            <a:endParaRPr lang="en-US" sz="1000" dirty="0">
              <a:solidFill>
                <a:schemeClr val="tx1"/>
              </a:solidFill>
              <a:sym typeface="+mn-lt"/>
            </a:endParaRPr>
          </a:p>
        </p:txBody>
      </p:sp>
      <p:sp>
        <p:nvSpPr>
          <p:cNvPr id="71" name="Text Placeholder 2"/>
          <p:cNvSpPr>
            <a:spLocks noGrp="1"/>
          </p:cNvSpPr>
          <p:nvPr>
            <p:custDataLst>
              <p:tags r:id="rId24"/>
            </p:custDataLst>
          </p:nvPr>
        </p:nvSpPr>
        <p:spPr bwMode="auto">
          <a:xfrm>
            <a:off x="5492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solidFill>
                  <a:schemeClr val="tx1"/>
                </a:solidFill>
                <a:latin typeface="Arial"/>
                <a:ea typeface="ＭＳ Ｐゴシック"/>
                <a:sym typeface="Arial"/>
              </a:rPr>
              <a:pPr marL="0" indent="0" algn="ctr">
                <a:lnSpc>
                  <a:spcPct val="100000"/>
                </a:lnSpc>
                <a:spcBef>
                  <a:spcPct val="0"/>
                </a:spcBef>
              </a:pPr>
              <a:t>2009</a:t>
            </a:fld>
            <a:endParaRPr lang="en-US" sz="1000" dirty="0">
              <a:solidFill>
                <a:schemeClr val="tx1"/>
              </a:solidFill>
              <a:latin typeface="Arial"/>
              <a:ea typeface="ＭＳ Ｐゴシック"/>
              <a:sym typeface="Arial"/>
            </a:endParaRPr>
          </a:p>
        </p:txBody>
      </p:sp>
      <p:sp>
        <p:nvSpPr>
          <p:cNvPr id="53" name="Footnote"/>
          <p:cNvSpPr/>
          <p:nvPr/>
        </p:nvSpPr>
        <p:spPr bwMode="auto">
          <a:xfrm>
            <a:off x="455613" y="632629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54" name="Content Placeholder 12"/>
          <p:cNvGraphicFramePr>
            <a:graphicFrameLocks/>
          </p:cNvGraphicFramePr>
          <p:nvPr>
            <p:extLst>
              <p:ext uri="{D42A27DB-BD31-4B8C-83A1-F6EECF244321}">
                <p14:modId xmlns:p14="http://schemas.microsoft.com/office/powerpoint/2010/main" val="2022372732"/>
              </p:ext>
            </p:extLst>
          </p:nvPr>
        </p:nvGraphicFramePr>
        <p:xfrm>
          <a:off x="5262218" y="1765965"/>
          <a:ext cx="3786643" cy="27127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$295 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$314 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$131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$139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chemeClr val="accent1"/>
                          </a:solidFill>
                          <a:effectLst/>
                          <a:latin typeface="Arial"/>
                        </a:rPr>
                        <a:t>~3.0x </a:t>
                      </a:r>
                      <a:endParaRPr lang="en-US" sz="1000" b="1" i="0" u="none" strike="noStrike" dirty="0">
                        <a:solidFill>
                          <a:schemeClr val="accent1"/>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accent1"/>
                          </a:solidFill>
                          <a:effectLst/>
                          <a:latin typeface="+mn-lt"/>
                        </a:rPr>
                        <a:t>~0.9x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$47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$50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$9.4 BN</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0.51%</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0.54%</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62218" y="141847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p>
        </p:txBody>
      </p:sp>
      <p:sp>
        <p:nvSpPr>
          <p:cNvPr id="94" name="TextBox 93"/>
          <p:cNvSpPr txBox="1"/>
          <p:nvPr/>
        </p:nvSpPr>
        <p:spPr>
          <a:xfrm>
            <a:off x="4546600" y="4274676"/>
            <a:ext cx="426719" cy="246221"/>
          </a:xfrm>
          <a:prstGeom prst="rect">
            <a:avLst/>
          </a:prstGeom>
          <a:noFill/>
        </p:spPr>
        <p:txBody>
          <a:bodyPr wrap="none" rtlCol="0">
            <a:spAutoFit/>
          </a:bodyPr>
          <a:lstStyle/>
          <a:p>
            <a:pPr>
              <a:lnSpc>
                <a:spcPct val="100000"/>
              </a:lnSpc>
            </a:pPr>
            <a:r>
              <a:rPr lang="en-US" b="1" dirty="0" smtClean="0">
                <a:solidFill>
                  <a:schemeClr val="accent1"/>
                </a:solidFill>
              </a:rPr>
              <a:t>Red</a:t>
            </a:r>
            <a:endParaRPr lang="en-US" b="1" dirty="0">
              <a:solidFill>
                <a:schemeClr val="accent1"/>
              </a:solidFill>
            </a:endParaRPr>
          </a:p>
        </p:txBody>
      </p:sp>
      <p:cxnSp>
        <p:nvCxnSpPr>
          <p:cNvPr id="96" name="Straight Connector 95"/>
          <p:cNvCxnSpPr/>
          <p:nvPr/>
        </p:nvCxnSpPr>
        <p:spPr bwMode="auto">
          <a:xfrm flipH="1">
            <a:off x="720725" y="4385166"/>
            <a:ext cx="3777479"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7" name="Straight Connector 96"/>
          <p:cNvCxnSpPr/>
          <p:nvPr/>
        </p:nvCxnSpPr>
        <p:spPr bwMode="auto">
          <a:xfrm>
            <a:off x="692150" y="4669219"/>
            <a:ext cx="3806190"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102" name="TextBox 101"/>
          <p:cNvSpPr txBox="1"/>
          <p:nvPr/>
        </p:nvSpPr>
        <p:spPr>
          <a:xfrm>
            <a:off x="4498975" y="4556880"/>
            <a:ext cx="590225" cy="246221"/>
          </a:xfrm>
          <a:prstGeom prst="rect">
            <a:avLst/>
          </a:prstGeom>
          <a:noFill/>
        </p:spPr>
        <p:txBody>
          <a:bodyPr wrap="none" rtlCol="0">
            <a:spAutoFit/>
          </a:bodyPr>
          <a:lstStyle/>
          <a:p>
            <a:pPr>
              <a:lnSpc>
                <a:spcPct val="100000"/>
              </a:lnSpc>
            </a:pPr>
            <a:r>
              <a:rPr lang="en-US" b="1" dirty="0" smtClean="0">
                <a:solidFill>
                  <a:srgbClr val="FFC000"/>
                </a:solidFill>
              </a:rPr>
              <a:t>Amber</a:t>
            </a:r>
            <a:endParaRPr lang="en-US" b="1" dirty="0">
              <a:solidFill>
                <a:srgbClr val="FFC000"/>
              </a:solidFill>
            </a:endParaRPr>
          </a:p>
        </p:txBody>
      </p:sp>
      <p:graphicFrame>
        <p:nvGraphicFramePr>
          <p:cNvPr id="56" name="Table 55"/>
          <p:cNvGraphicFramePr>
            <a:graphicFrameLocks noGrp="1"/>
          </p:cNvGraphicFramePr>
          <p:nvPr>
            <p:extLst>
              <p:ext uri="{D42A27DB-BD31-4B8C-83A1-F6EECF244321}">
                <p14:modId xmlns:p14="http://schemas.microsoft.com/office/powerpoint/2010/main" val="3127074625"/>
              </p:ext>
            </p:extLst>
          </p:nvPr>
        </p:nvGraphicFramePr>
        <p:xfrm>
          <a:off x="5260449" y="4694765"/>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0.5%</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0.7%</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2" name="Group 51"/>
          <p:cNvGrpSpPr/>
          <p:nvPr/>
        </p:nvGrpSpPr>
        <p:grpSpPr>
          <a:xfrm>
            <a:off x="403281" y="95996"/>
            <a:ext cx="2398973" cy="189008"/>
            <a:chOff x="403281" y="164517"/>
            <a:chExt cx="2398973" cy="189008"/>
          </a:xfrm>
        </p:grpSpPr>
        <p:sp>
          <p:nvSpPr>
            <p:cNvPr id="57"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58" name="Oval 5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3" name="Rectangular Callout 42"/>
          <p:cNvSpPr/>
          <p:nvPr/>
        </p:nvSpPr>
        <p:spPr bwMode="auto">
          <a:xfrm>
            <a:off x="5392700" y="5556956"/>
            <a:ext cx="3520522" cy="555133"/>
          </a:xfrm>
          <a:prstGeom prst="wedgeRectCallout">
            <a:avLst>
              <a:gd name="adj1" fmla="val 35179"/>
              <a:gd name="adj2" fmla="val -105598"/>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a:t>The red limit was </a:t>
            </a:r>
            <a:r>
              <a:rPr lang="en-US" sz="900" dirty="0" smtClean="0"/>
              <a:t>through expert judgment, adjusted </a:t>
            </a:r>
            <a:r>
              <a:rPr lang="en-US" sz="900" dirty="0"/>
              <a:t>upward by </a:t>
            </a:r>
            <a:r>
              <a:rPr lang="en-US" sz="900" dirty="0" smtClean="0"/>
              <a:t>~15bps to </a:t>
            </a:r>
            <a:r>
              <a:rPr lang="en-US" sz="900" dirty="0"/>
              <a:t>allow additional flexibility for business growth. This adjustment is anticipated to be offset by a management adjustment downwards  in SBNA </a:t>
            </a:r>
            <a:r>
              <a:rPr lang="en-US" sz="900" dirty="0" smtClean="0"/>
              <a:t>CRE.</a:t>
            </a:r>
            <a:endParaRPr lang="en-US" sz="900" dirty="0"/>
          </a:p>
        </p:txBody>
      </p:sp>
    </p:spTree>
    <p:extLst>
      <p:ext uri="{BB962C8B-B14F-4D97-AF65-F5344CB8AC3E}">
        <p14:creationId xmlns:p14="http://schemas.microsoft.com/office/powerpoint/2010/main" val="3706357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653731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344"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altLang="zh-CN" dirty="0">
                <a:solidFill>
                  <a:schemeClr val="tx2"/>
                </a:solidFill>
              </a:rPr>
              <a:t>Calibration</a:t>
            </a:r>
            <a:r>
              <a:rPr lang="en-GB" altLang="zh-CN" dirty="0"/>
              <a:t>: </a:t>
            </a:r>
            <a:r>
              <a:rPr lang="en-GB" altLang="zh-CN" b="0" dirty="0"/>
              <a:t>NCO </a:t>
            </a:r>
            <a:r>
              <a:rPr lang="en-GB" altLang="zh-CN" b="0" dirty="0">
                <a:ea typeface="SimSun" pitchFamily="2" charset="-122"/>
              </a:rPr>
              <a:t>anchor calculation, back-testing, and mgmt. adjustment</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smtClean="0">
                <a:solidFill>
                  <a:schemeClr val="accent1"/>
                </a:solidFill>
                <a:ea typeface="SimSun" pitchFamily="2" charset="-122"/>
              </a:rPr>
              <a:t>SBNA GBM</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GB" b="0" dirty="0">
              <a:solidFill>
                <a:schemeClr val="accent1"/>
              </a:solidFill>
            </a:endParaRPr>
          </a:p>
        </p:txBody>
      </p:sp>
      <p:sp>
        <p:nvSpPr>
          <p:cNvPr id="65"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45</a:t>
            </a:fld>
            <a:endParaRPr lang="en-US" sz="1400" dirty="0">
              <a:solidFill>
                <a:srgbClr val="FF0000"/>
              </a:solidFill>
              <a:latin typeface="Arial Bold" pitchFamily="-112" charset="0"/>
            </a:endParaRPr>
          </a:p>
        </p:txBody>
      </p:sp>
      <p:sp>
        <p:nvSpPr>
          <p:cNvPr id="221189" name="Rectangle 6"/>
          <p:cNvSpPr>
            <a:spLocks noChangeArrowheads="1"/>
          </p:cNvSpPr>
          <p:nvPr/>
        </p:nvSpPr>
        <p:spPr bwMode="gray">
          <a:xfrm>
            <a:off x="413274" y="142045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 1Q2009–2Q2015</a:t>
            </a:r>
            <a:endParaRPr lang="en-GB" sz="1200" b="1" dirty="0">
              <a:solidFill>
                <a:schemeClr val="accent1"/>
              </a:solidFill>
              <a:cs typeface="Arial"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183190289"/>
              </p:ext>
            </p:extLst>
          </p:nvPr>
        </p:nvGraphicFramePr>
        <p:xfrm>
          <a:off x="609600" y="1828800"/>
          <a:ext cx="4152900" cy="3667035"/>
        </p:xfrm>
        <a:graphic>
          <a:graphicData uri="http://schemas.openxmlformats.org/presentationml/2006/ole">
            <mc:AlternateContent xmlns:mc="http://schemas.openxmlformats.org/markup-compatibility/2006">
              <mc:Choice xmlns:v="urn:schemas-microsoft-com:vml" Requires="v">
                <p:oleObj spid="_x0000_s213345" name="Chart" r:id="rId26" imgW="4152900" imgH="3667035" progId="MSGraph.Chart.8">
                  <p:embed followColorScheme="full"/>
                </p:oleObj>
              </mc:Choice>
              <mc:Fallback>
                <p:oleObj name="Chart" r:id="rId26" imgW="4152900" imgH="3667035" progId="MSGraph.Chart.8">
                  <p:embed followColorScheme="full"/>
                  <p:pic>
                    <p:nvPicPr>
                      <p:cNvPr id="0" name=""/>
                      <p:cNvPicPr/>
                      <p:nvPr/>
                    </p:nvPicPr>
                    <p:blipFill>
                      <a:blip r:embed="rId27"/>
                      <a:stretch>
                        <a:fillRect/>
                      </a:stretch>
                    </p:blipFill>
                    <p:spPr>
                      <a:xfrm>
                        <a:off x="609600" y="1828800"/>
                        <a:ext cx="4152900" cy="3667035"/>
                      </a:xfrm>
                      <a:prstGeom prst="rect">
                        <a:avLst/>
                      </a:prstGeom>
                    </p:spPr>
                  </p:pic>
                </p:oleObj>
              </mc:Fallback>
            </mc:AlternateContent>
          </a:graphicData>
        </a:graphic>
      </p:graphicFrame>
      <p:sp>
        <p:nvSpPr>
          <p:cNvPr id="52" name="Text Placeholder 20"/>
          <p:cNvSpPr>
            <a:spLocks noGrp="1"/>
          </p:cNvSpPr>
          <p:nvPr>
            <p:custDataLst>
              <p:tags r:id="rId5"/>
            </p:custDataLst>
          </p:nvPr>
        </p:nvSpPr>
        <p:spPr bwMode="gray">
          <a:xfrm>
            <a:off x="428625" y="4076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B1A9455-FBBE-4DC3-8B59-9A100B0067B9}" type="datetime'''1''''''''''''''''''''''''.''''''''''''''''''5'''''''">
              <a:rPr lang="en-US" sz="1000">
                <a:solidFill>
                  <a:schemeClr val="tx1"/>
                </a:solidFill>
                <a:sym typeface="+mn-lt"/>
              </a:rPr>
              <a:pPr marL="0" indent="0" algn="r">
                <a:lnSpc>
                  <a:spcPct val="100000"/>
                </a:lnSpc>
                <a:spcBef>
                  <a:spcPct val="0"/>
                </a:spcBef>
              </a:pPr>
              <a:t>1.5</a:t>
            </a:fld>
            <a:endParaRPr lang="en-US" sz="1000" dirty="0">
              <a:solidFill>
                <a:schemeClr val="tx1"/>
              </a:solidFill>
              <a:sym typeface="+mn-lt"/>
            </a:endParaRPr>
          </a:p>
        </p:txBody>
      </p:sp>
      <p:sp>
        <p:nvSpPr>
          <p:cNvPr id="61" name="Text Placeholder 20"/>
          <p:cNvSpPr>
            <a:spLocks noGrp="1"/>
          </p:cNvSpPr>
          <p:nvPr>
            <p:custDataLst>
              <p:tags r:id="rId6"/>
            </p:custDataLst>
          </p:nvPr>
        </p:nvSpPr>
        <p:spPr bwMode="gray">
          <a:xfrm>
            <a:off x="428625" y="44386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E3E164D-29C2-4283-B068-1E3FE1D4354E}" type="datetime'''''''''''1.''''''0'''''''''''''''''''''''''''''''''''''''''">
              <a:rPr lang="en-US" sz="1000">
                <a:solidFill>
                  <a:schemeClr val="tx1"/>
                </a:solidFill>
                <a:sym typeface="+mn-lt"/>
              </a:rPr>
              <a:pPr marL="0" indent="0" algn="r">
                <a:lnSpc>
                  <a:spcPct val="100000"/>
                </a:lnSpc>
                <a:spcBef>
                  <a:spcPct val="0"/>
                </a:spcBef>
              </a:pPr>
              <a:t>1.0</a:t>
            </a:fld>
            <a:endParaRPr lang="en-US" sz="1000" dirty="0">
              <a:solidFill>
                <a:schemeClr val="tx1"/>
              </a:solidFill>
              <a:sym typeface="+mn-lt"/>
            </a:endParaRPr>
          </a:p>
        </p:txBody>
      </p:sp>
      <p:sp>
        <p:nvSpPr>
          <p:cNvPr id="183" name="Text Placeholder 93"/>
          <p:cNvSpPr>
            <a:spLocks noGrp="1"/>
          </p:cNvSpPr>
          <p:nvPr>
            <p:custDataLst>
              <p:tags r:id="rId7"/>
            </p:custDataLst>
          </p:nvPr>
        </p:nvSpPr>
        <p:spPr bwMode="gray">
          <a:xfrm>
            <a:off x="428625" y="48006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F297605-2129-428D-88FD-BA0F56E0A014}" type="datetime'''''0''''''''''''''''''''''''''''.''''5'''''">
              <a:rPr lang="en-US" sz="1000">
                <a:solidFill>
                  <a:schemeClr val="tx1"/>
                </a:solidFill>
              </a:rPr>
              <a:pPr/>
              <a:t>0.5</a:t>
            </a:fld>
            <a:endParaRPr lang="en-US" sz="1000" dirty="0">
              <a:solidFill>
                <a:schemeClr val="tx1"/>
              </a:solidFill>
              <a:latin typeface="Arial"/>
              <a:ea typeface="ＭＳ Ｐゴシック"/>
              <a:sym typeface="Arial"/>
            </a:endParaRPr>
          </a:p>
        </p:txBody>
      </p:sp>
      <p:sp>
        <p:nvSpPr>
          <p:cNvPr id="178" name="Text Placeholder 88"/>
          <p:cNvSpPr>
            <a:spLocks noGrp="1"/>
          </p:cNvSpPr>
          <p:nvPr>
            <p:custDataLst>
              <p:tags r:id="rId8"/>
            </p:custDataLst>
          </p:nvPr>
        </p:nvSpPr>
        <p:spPr bwMode="gray">
          <a:xfrm>
            <a:off x="428625" y="51720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D7B86C4-A28F-44D2-B0B3-785D18FA4E90}"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58" name="Text Placeholder 26"/>
          <p:cNvSpPr>
            <a:spLocks noGrp="1"/>
          </p:cNvSpPr>
          <p:nvPr>
            <p:custDataLst>
              <p:tags r:id="rId9"/>
            </p:custDataLst>
          </p:nvPr>
        </p:nvSpPr>
        <p:spPr bwMode="gray">
          <a:xfrm>
            <a:off x="428625" y="1885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A508249-93A9-4DE0-8707-65F74A333B53}" type="datetime'''''''''''''''''''''''''''''''4''''''.''''''''''''5'''''">
              <a:rPr lang="en-US" sz="1000">
                <a:solidFill>
                  <a:schemeClr val="tx1"/>
                </a:solidFill>
                <a:sym typeface="+mn-lt"/>
              </a:rPr>
              <a:pPr marL="0" indent="0" algn="r">
                <a:lnSpc>
                  <a:spcPct val="100000"/>
                </a:lnSpc>
                <a:spcBef>
                  <a:spcPct val="0"/>
                </a:spcBef>
              </a:pPr>
              <a:t>4.5</a:t>
            </a:fld>
            <a:endParaRPr lang="en-US" sz="1000" dirty="0">
              <a:solidFill>
                <a:schemeClr val="tx1"/>
              </a:solidFill>
              <a:sym typeface="+mn-lt"/>
            </a:endParaRPr>
          </a:p>
        </p:txBody>
      </p:sp>
      <p:sp>
        <p:nvSpPr>
          <p:cNvPr id="57" name="Text Placeholder 25"/>
          <p:cNvSpPr>
            <a:spLocks noGrp="1"/>
          </p:cNvSpPr>
          <p:nvPr>
            <p:custDataLst>
              <p:tags r:id="rId10"/>
            </p:custDataLst>
          </p:nvPr>
        </p:nvSpPr>
        <p:spPr bwMode="gray">
          <a:xfrm>
            <a:off x="428625" y="22479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41CFD86-6274-47EC-B9BD-4B5626FDA6DB}" type="datetime'''''''''''''''''''4''''''''''.''''''''0'''''''">
              <a:rPr lang="en-US" sz="1000">
                <a:solidFill>
                  <a:schemeClr val="tx1"/>
                </a:solidFill>
                <a:sym typeface="+mn-lt"/>
              </a:rPr>
              <a:pPr marL="0" indent="0" algn="r">
                <a:lnSpc>
                  <a:spcPct val="100000"/>
                </a:lnSpc>
                <a:spcBef>
                  <a:spcPct val="0"/>
                </a:spcBef>
              </a:pPr>
              <a:t>4.0</a:t>
            </a:fld>
            <a:endParaRPr lang="en-US" sz="1000" dirty="0">
              <a:solidFill>
                <a:schemeClr val="tx1"/>
              </a:solidFill>
              <a:sym typeface="+mn-lt"/>
            </a:endParaRPr>
          </a:p>
        </p:txBody>
      </p:sp>
      <p:sp>
        <p:nvSpPr>
          <p:cNvPr id="56" name="Text Placeholder 24"/>
          <p:cNvSpPr>
            <a:spLocks noGrp="1"/>
          </p:cNvSpPr>
          <p:nvPr>
            <p:custDataLst>
              <p:tags r:id="rId11"/>
            </p:custDataLst>
          </p:nvPr>
        </p:nvSpPr>
        <p:spPr bwMode="gray">
          <a:xfrm>
            <a:off x="428625" y="26193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D359512-A943-42F8-BDC9-F473C69D264F}" type="datetime'''''''''3''''''''''''''''''''''''''''.''''''''''''5'">
              <a:rPr lang="en-US" sz="1000">
                <a:solidFill>
                  <a:schemeClr val="tx1"/>
                </a:solidFill>
                <a:sym typeface="+mn-lt"/>
              </a:rPr>
              <a:pPr marL="0" indent="0" algn="r">
                <a:lnSpc>
                  <a:spcPct val="100000"/>
                </a:lnSpc>
                <a:spcBef>
                  <a:spcPct val="0"/>
                </a:spcBef>
              </a:pPr>
              <a:t>3.5</a:t>
            </a:fld>
            <a:endParaRPr lang="en-US" sz="1000" dirty="0">
              <a:solidFill>
                <a:schemeClr val="tx1"/>
              </a:solidFill>
              <a:sym typeface="+mn-lt"/>
            </a:endParaRPr>
          </a:p>
        </p:txBody>
      </p:sp>
      <p:sp>
        <p:nvSpPr>
          <p:cNvPr id="55" name="Text Placeholder 23"/>
          <p:cNvSpPr>
            <a:spLocks noGrp="1"/>
          </p:cNvSpPr>
          <p:nvPr>
            <p:custDataLst>
              <p:tags r:id="rId12"/>
            </p:custDataLst>
          </p:nvPr>
        </p:nvSpPr>
        <p:spPr bwMode="gray">
          <a:xfrm>
            <a:off x="428625" y="29813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DCCD2A0-8566-4FDD-BEFF-1A93118A2D4F}" type="datetime'''''''''''''''''''''''''''''''''''''''3''''''.''0'''''''">
              <a:rPr lang="en-US" sz="1000">
                <a:solidFill>
                  <a:schemeClr val="tx1"/>
                </a:solidFill>
                <a:sym typeface="+mn-lt"/>
              </a:rPr>
              <a:pPr marL="0" indent="0" algn="r">
                <a:lnSpc>
                  <a:spcPct val="100000"/>
                </a:lnSpc>
                <a:spcBef>
                  <a:spcPct val="0"/>
                </a:spcBef>
              </a:pPr>
              <a:t>3.0</a:t>
            </a:fld>
            <a:endParaRPr lang="en-US" sz="1000" dirty="0">
              <a:solidFill>
                <a:schemeClr val="tx1"/>
              </a:solidFill>
              <a:sym typeface="+mn-lt"/>
            </a:endParaRPr>
          </a:p>
        </p:txBody>
      </p:sp>
      <p:sp>
        <p:nvSpPr>
          <p:cNvPr id="54" name="Text Placeholder 22"/>
          <p:cNvSpPr>
            <a:spLocks noGrp="1"/>
          </p:cNvSpPr>
          <p:nvPr>
            <p:custDataLst>
              <p:tags r:id="rId13"/>
            </p:custDataLst>
          </p:nvPr>
        </p:nvSpPr>
        <p:spPr bwMode="gray">
          <a:xfrm>
            <a:off x="428625" y="3343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515801-B805-46E5-86A7-D1179017A7B4}" type="datetime'''''''''''''2''''''''''''''''''''''''''''''''''''''''.''''5'">
              <a:rPr lang="en-US" sz="1000">
                <a:solidFill>
                  <a:schemeClr val="tx1"/>
                </a:solidFill>
                <a:sym typeface="+mn-lt"/>
              </a:rPr>
              <a:pPr marL="0" indent="0" algn="r">
                <a:lnSpc>
                  <a:spcPct val="100000"/>
                </a:lnSpc>
                <a:spcBef>
                  <a:spcPct val="0"/>
                </a:spcBef>
              </a:pPr>
              <a:t>2.5</a:t>
            </a:fld>
            <a:endParaRPr lang="en-US" sz="1000" dirty="0">
              <a:solidFill>
                <a:schemeClr val="tx1"/>
              </a:solidFill>
              <a:sym typeface="+mn-lt"/>
            </a:endParaRPr>
          </a:p>
        </p:txBody>
      </p:sp>
      <p:sp>
        <p:nvSpPr>
          <p:cNvPr id="53" name="Text Placeholder 21"/>
          <p:cNvSpPr>
            <a:spLocks noGrp="1"/>
          </p:cNvSpPr>
          <p:nvPr>
            <p:custDataLst>
              <p:tags r:id="rId14"/>
            </p:custDataLst>
          </p:nvPr>
        </p:nvSpPr>
        <p:spPr bwMode="gray">
          <a:xfrm>
            <a:off x="428625" y="37147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09782EF-37C4-4EB7-AAF0-5A87A2C06660}"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71" name="Text Placeholder 2"/>
          <p:cNvSpPr>
            <a:spLocks noGrp="1"/>
          </p:cNvSpPr>
          <p:nvPr>
            <p:custDataLst>
              <p:tags r:id="rId15"/>
            </p:custDataLst>
          </p:nvPr>
        </p:nvSpPr>
        <p:spPr bwMode="auto">
          <a:xfrm>
            <a:off x="558800"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solidFill>
                  <a:schemeClr val="tx1"/>
                </a:solidFill>
                <a:latin typeface="Arial"/>
                <a:ea typeface="ＭＳ Ｐゴシック"/>
                <a:sym typeface="Arial"/>
              </a:rPr>
              <a:pPr marL="0" indent="0" algn="ctr">
                <a:lnSpc>
                  <a:spcPct val="100000"/>
                </a:lnSpc>
                <a:spcBef>
                  <a:spcPct val="0"/>
                </a:spcBef>
              </a:pPr>
              <a:t>2009</a:t>
            </a:fld>
            <a:endParaRPr lang="en-US" sz="1000" dirty="0">
              <a:solidFill>
                <a:schemeClr val="tx1"/>
              </a:solidFill>
              <a:latin typeface="Arial"/>
              <a:ea typeface="ＭＳ Ｐゴシック"/>
              <a:sym typeface="Arial"/>
            </a:endParaRPr>
          </a:p>
        </p:txBody>
      </p:sp>
      <p:sp>
        <p:nvSpPr>
          <p:cNvPr id="111" name="Text Placeholder 35"/>
          <p:cNvSpPr>
            <a:spLocks noGrp="1"/>
          </p:cNvSpPr>
          <p:nvPr>
            <p:custDataLst>
              <p:tags r:id="rId16"/>
            </p:custDataLst>
          </p:nvPr>
        </p:nvSpPr>
        <p:spPr bwMode="auto">
          <a:xfrm>
            <a:off x="4349750"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solidFill>
                  <a:schemeClr val="tx1"/>
                </a:solidFill>
              </a:rPr>
              <a:pPr/>
              <a:t>2015</a:t>
            </a:fld>
            <a:endParaRPr lang="en-US" sz="1000" dirty="0">
              <a:solidFill>
                <a:schemeClr val="tx1"/>
              </a:solidFill>
              <a:sym typeface="+mn-lt"/>
            </a:endParaRPr>
          </a:p>
        </p:txBody>
      </p:sp>
      <p:sp>
        <p:nvSpPr>
          <p:cNvPr id="119" name="Text Placeholder 34"/>
          <p:cNvSpPr>
            <a:spLocks noGrp="1"/>
          </p:cNvSpPr>
          <p:nvPr>
            <p:custDataLst>
              <p:tags r:id="rId17"/>
            </p:custDataLst>
          </p:nvPr>
        </p:nvSpPr>
        <p:spPr bwMode="auto">
          <a:xfrm>
            <a:off x="3721100"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solidFill>
                  <a:schemeClr val="tx1"/>
                </a:solidFill>
              </a:rPr>
              <a:pPr/>
              <a:t>2014</a:t>
            </a:fld>
            <a:endParaRPr lang="en-US" sz="1000" dirty="0">
              <a:solidFill>
                <a:schemeClr val="tx1"/>
              </a:solidFill>
              <a:sym typeface="+mn-lt"/>
            </a:endParaRPr>
          </a:p>
        </p:txBody>
      </p:sp>
      <p:sp>
        <p:nvSpPr>
          <p:cNvPr id="120" name="Text Placeholder 33"/>
          <p:cNvSpPr>
            <a:spLocks noGrp="1"/>
          </p:cNvSpPr>
          <p:nvPr>
            <p:custDataLst>
              <p:tags r:id="rId18"/>
            </p:custDataLst>
          </p:nvPr>
        </p:nvSpPr>
        <p:spPr bwMode="auto">
          <a:xfrm>
            <a:off x="3092450"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solidFill>
                  <a:schemeClr val="tx1"/>
                </a:solidFill>
              </a:rPr>
              <a:pPr/>
              <a:t>2013</a:t>
            </a:fld>
            <a:endParaRPr lang="en-US" sz="1000" dirty="0">
              <a:solidFill>
                <a:schemeClr val="tx1"/>
              </a:solidFill>
              <a:sym typeface="+mn-lt"/>
            </a:endParaRPr>
          </a:p>
        </p:txBody>
      </p:sp>
      <p:sp>
        <p:nvSpPr>
          <p:cNvPr id="113" name="Text Placeholder 32"/>
          <p:cNvSpPr>
            <a:spLocks noGrp="1"/>
          </p:cNvSpPr>
          <p:nvPr>
            <p:custDataLst>
              <p:tags r:id="rId19"/>
            </p:custDataLst>
          </p:nvPr>
        </p:nvSpPr>
        <p:spPr bwMode="auto">
          <a:xfrm>
            <a:off x="2454275"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solidFill>
                  <a:schemeClr val="tx1"/>
                </a:solidFill>
              </a:rPr>
              <a:pPr/>
              <a:t>2012</a:t>
            </a:fld>
            <a:endParaRPr lang="en-US" sz="1000" dirty="0">
              <a:solidFill>
                <a:schemeClr val="tx1"/>
              </a:solidFill>
              <a:sym typeface="+mn-lt"/>
            </a:endParaRPr>
          </a:p>
        </p:txBody>
      </p:sp>
      <p:sp>
        <p:nvSpPr>
          <p:cNvPr id="114" name="Text Placeholder 31"/>
          <p:cNvSpPr>
            <a:spLocks noGrp="1"/>
          </p:cNvSpPr>
          <p:nvPr>
            <p:custDataLst>
              <p:tags r:id="rId20"/>
            </p:custDataLst>
          </p:nvPr>
        </p:nvSpPr>
        <p:spPr bwMode="auto">
          <a:xfrm>
            <a:off x="1825625"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solidFill>
                  <a:schemeClr val="tx1"/>
                </a:solidFill>
              </a:rPr>
              <a:pPr/>
              <a:t>2011</a:t>
            </a:fld>
            <a:endParaRPr lang="en-US" sz="1000" dirty="0">
              <a:solidFill>
                <a:schemeClr val="tx1"/>
              </a:solidFill>
              <a:sym typeface="+mn-lt"/>
            </a:endParaRPr>
          </a:p>
        </p:txBody>
      </p:sp>
      <p:sp>
        <p:nvSpPr>
          <p:cNvPr id="115" name="Text Placeholder 30"/>
          <p:cNvSpPr>
            <a:spLocks noGrp="1"/>
          </p:cNvSpPr>
          <p:nvPr>
            <p:custDataLst>
              <p:tags r:id="rId21"/>
            </p:custDataLst>
          </p:nvPr>
        </p:nvSpPr>
        <p:spPr bwMode="auto">
          <a:xfrm>
            <a:off x="1187450" y="55086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solidFill>
                  <a:schemeClr val="tx1"/>
                </a:solidFill>
              </a:rPr>
              <a:pPr/>
              <a:t>2010</a:t>
            </a:fld>
            <a:endParaRPr lang="en-US" sz="1000" dirty="0">
              <a:solidFill>
                <a:schemeClr val="tx1"/>
              </a:solidFill>
              <a:sym typeface="+mn-lt"/>
            </a:endParaRPr>
          </a:p>
        </p:txBody>
      </p:sp>
      <p:sp>
        <p:nvSpPr>
          <p:cNvPr id="45" name="Footnote"/>
          <p:cNvSpPr/>
          <p:nvPr/>
        </p:nvSpPr>
        <p:spPr bwMode="auto">
          <a:xfrm>
            <a:off x="402448" y="626109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46" name="Content Placeholder 12"/>
          <p:cNvGraphicFramePr>
            <a:graphicFrameLocks/>
          </p:cNvGraphicFramePr>
          <p:nvPr>
            <p:extLst>
              <p:ext uri="{D42A27DB-BD31-4B8C-83A1-F6EECF244321}">
                <p14:modId xmlns:p14="http://schemas.microsoft.com/office/powerpoint/2010/main" val="718501729"/>
              </p:ext>
            </p:extLst>
          </p:nvPr>
        </p:nvGraphicFramePr>
        <p:xfrm>
          <a:off x="5251235" y="1749425"/>
          <a:ext cx="3786643" cy="25603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9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$358 MM </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smtClean="0">
                          <a:solidFill>
                            <a:schemeClr val="tx1"/>
                          </a:solidFill>
                          <a:latin typeface="+mn-lt"/>
                          <a:ea typeface="+mn-ea"/>
                          <a:cs typeface="+mn-cs"/>
                        </a:rPr>
                        <a:t>$380 MM </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$159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$169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~3.0x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~1.3x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$40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$43 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$10,148</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0.42%</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7" name="Rectangle 6"/>
          <p:cNvSpPr>
            <a:spLocks noChangeArrowheads="1"/>
          </p:cNvSpPr>
          <p:nvPr/>
        </p:nvSpPr>
        <p:spPr bwMode="gray">
          <a:xfrm>
            <a:off x="5261993" y="142045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sp>
        <p:nvSpPr>
          <p:cNvPr id="48" name="TextBox 24"/>
          <p:cNvSpPr txBox="1"/>
          <p:nvPr/>
        </p:nvSpPr>
        <p:spPr>
          <a:xfrm>
            <a:off x="4279900" y="4849813"/>
            <a:ext cx="426719"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chemeClr val="accent1"/>
                </a:solidFill>
              </a:rPr>
              <a:t>Red</a:t>
            </a:r>
            <a:endParaRPr lang="en-US" b="1" dirty="0">
              <a:solidFill>
                <a:schemeClr val="accent1"/>
              </a:solidFill>
            </a:endParaRPr>
          </a:p>
        </p:txBody>
      </p:sp>
      <p:sp>
        <p:nvSpPr>
          <p:cNvPr id="49" name="TextBox 25"/>
          <p:cNvSpPr txBox="1"/>
          <p:nvPr/>
        </p:nvSpPr>
        <p:spPr>
          <a:xfrm>
            <a:off x="4230688" y="4999038"/>
            <a:ext cx="590225" cy="246221"/>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nSpc>
                <a:spcPct val="100000"/>
              </a:lnSpc>
            </a:pPr>
            <a:r>
              <a:rPr lang="en-US" b="1" dirty="0" smtClean="0">
                <a:solidFill>
                  <a:srgbClr val="FFC000"/>
                </a:solidFill>
              </a:rPr>
              <a:t>Amber</a:t>
            </a:r>
            <a:endParaRPr lang="en-US" b="1" dirty="0">
              <a:solidFill>
                <a:srgbClr val="FFC000"/>
              </a:solidFill>
            </a:endParaRPr>
          </a:p>
        </p:txBody>
      </p:sp>
      <p:cxnSp>
        <p:nvCxnSpPr>
          <p:cNvPr id="50" name="Straight Connector 49"/>
          <p:cNvCxnSpPr/>
          <p:nvPr/>
        </p:nvCxnSpPr>
        <p:spPr bwMode="auto">
          <a:xfrm flipH="1">
            <a:off x="698500" y="4968875"/>
            <a:ext cx="3513672"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51" name="Straight Connector 50"/>
          <p:cNvCxnSpPr/>
          <p:nvPr/>
        </p:nvCxnSpPr>
        <p:spPr bwMode="auto">
          <a:xfrm flipV="1">
            <a:off x="701675" y="5099050"/>
            <a:ext cx="3509717"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43" name="Table 42"/>
          <p:cNvGraphicFramePr>
            <a:graphicFrameLocks noGrp="1"/>
          </p:cNvGraphicFramePr>
          <p:nvPr>
            <p:extLst>
              <p:ext uri="{D42A27DB-BD31-4B8C-83A1-F6EECF244321}">
                <p14:modId xmlns:p14="http://schemas.microsoft.com/office/powerpoint/2010/main" val="172069270"/>
              </p:ext>
            </p:extLst>
          </p:nvPr>
        </p:nvGraphicFramePr>
        <p:xfrm>
          <a:off x="5250130" y="4591050"/>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0.2%</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0.4%</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4" name="Group 43"/>
          <p:cNvGrpSpPr/>
          <p:nvPr/>
        </p:nvGrpSpPr>
        <p:grpSpPr>
          <a:xfrm>
            <a:off x="403281" y="95996"/>
            <a:ext cx="2398973" cy="189008"/>
            <a:chOff x="403281" y="164517"/>
            <a:chExt cx="2398973" cy="189008"/>
          </a:xfrm>
        </p:grpSpPr>
        <p:sp>
          <p:nvSpPr>
            <p:cNvPr id="59"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60" name="Oval 5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3" name="Rectangular Callout 62"/>
          <p:cNvSpPr/>
          <p:nvPr/>
        </p:nvSpPr>
        <p:spPr bwMode="auto">
          <a:xfrm>
            <a:off x="5216674" y="5508625"/>
            <a:ext cx="3872574" cy="338471"/>
          </a:xfrm>
          <a:prstGeom prst="wedgeRectCallout">
            <a:avLst>
              <a:gd name="adj1" fmla="val 4732"/>
              <a:gd name="adj2" fmla="val -130768"/>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r>
              <a:rPr lang="en-US" sz="900" dirty="0"/>
              <a:t>The </a:t>
            </a:r>
            <a:r>
              <a:rPr lang="en-US" sz="900" dirty="0" smtClean="0"/>
              <a:t>amber trigger was through expert judgment, adjusted downward by ~20bps to provide a larger buffer between the red limit and amber trigger.</a:t>
            </a:r>
            <a:endParaRPr lang="en-US" sz="900" dirty="0"/>
          </a:p>
        </p:txBody>
      </p:sp>
    </p:spTree>
    <p:extLst>
      <p:ext uri="{BB962C8B-B14F-4D97-AF65-F5344CB8AC3E}">
        <p14:creationId xmlns:p14="http://schemas.microsoft.com/office/powerpoint/2010/main" val="3773331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a:t>S</a:t>
            </a:r>
            <a:r>
              <a:rPr lang="en-US" b="0" dirty="0" smtClean="0"/>
              <a:t>ummary of management overlays for NCO limits</a:t>
            </a:r>
            <a:endParaRPr lang="en-US" b="0" dirty="0"/>
          </a:p>
        </p:txBody>
      </p:sp>
      <p:grpSp>
        <p:nvGrpSpPr>
          <p:cNvPr id="12" name="Group 11"/>
          <p:cNvGrpSpPr/>
          <p:nvPr/>
        </p:nvGrpSpPr>
        <p:grpSpPr>
          <a:xfrm>
            <a:off x="403281" y="95996"/>
            <a:ext cx="2398973" cy="189008"/>
            <a:chOff x="403281" y="164517"/>
            <a:chExt cx="2398973" cy="189008"/>
          </a:xfrm>
        </p:grpSpPr>
        <p:sp>
          <p:nvSpPr>
            <p:cNvPr id="13"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46</a:t>
            </a:fld>
            <a:endParaRPr lang="en-US" sz="1400" dirty="0">
              <a:solidFill>
                <a:srgbClr val="FF0000"/>
              </a:solidFill>
              <a:latin typeface="Arial Bold" pitchFamily="-11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20237037"/>
              </p:ext>
            </p:extLst>
          </p:nvPr>
        </p:nvGraphicFramePr>
        <p:xfrm>
          <a:off x="403281" y="1640771"/>
          <a:ext cx="8604796" cy="3255546"/>
        </p:xfrm>
        <a:graphic>
          <a:graphicData uri="http://schemas.openxmlformats.org/drawingml/2006/table">
            <a:tbl>
              <a:tblPr>
                <a:tableStyleId>{839DD9DD-9E6C-4910-8AC0-68ADFF6A6AFC}</a:tableStyleId>
              </a:tblPr>
              <a:tblGrid>
                <a:gridCol w="1172856"/>
                <a:gridCol w="1564105"/>
                <a:gridCol w="854660"/>
                <a:gridCol w="1002635"/>
                <a:gridCol w="1002635"/>
                <a:gridCol w="1002635"/>
                <a:gridCol w="1002635"/>
                <a:gridCol w="1002635"/>
              </a:tblGrid>
              <a:tr h="242191">
                <a:tc rowSpan="2">
                  <a:txBody>
                    <a:bodyPr/>
                    <a:lstStyle/>
                    <a:p>
                      <a:pPr algn="l" fontAlgn="b"/>
                      <a:r>
                        <a:rPr lang="en-US" sz="1000" b="1" u="none" strike="noStrike" dirty="0">
                          <a:solidFill>
                            <a:schemeClr val="accent1"/>
                          </a:solidFill>
                          <a:effectLst/>
                        </a:rPr>
                        <a:t>Initial segment</a:t>
                      </a:r>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rowSpan="2">
                  <a:txBody>
                    <a:bodyPr/>
                    <a:lstStyle/>
                    <a:p>
                      <a:pPr algn="l" fontAlgn="b"/>
                      <a:r>
                        <a:rPr lang="en-US" sz="1000" b="1" u="none" strike="noStrike" dirty="0">
                          <a:solidFill>
                            <a:schemeClr val="accent1"/>
                          </a:solidFill>
                          <a:effectLst/>
                        </a:rPr>
                        <a:t>Final segment</a:t>
                      </a:r>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rowSpan="2">
                  <a:txBody>
                    <a:bodyPr/>
                    <a:lstStyle/>
                    <a:p>
                      <a:pPr algn="ctr" fontAlgn="b"/>
                      <a:r>
                        <a:rPr lang="en-US" sz="1000" b="1" u="none" strike="noStrike" dirty="0" smtClean="0">
                          <a:solidFill>
                            <a:schemeClr val="accent1"/>
                          </a:solidFill>
                          <a:effectLst/>
                        </a:rPr>
                        <a:t>Balances ($BN)</a:t>
                      </a:r>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a:txBody>
                    <a:bodyPr/>
                    <a:lstStyle/>
                    <a:p>
                      <a:pPr algn="l" fontAlgn="b"/>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gridSpan="2">
                  <a:txBody>
                    <a:bodyPr/>
                    <a:lstStyle/>
                    <a:p>
                      <a:pPr algn="ctr" fontAlgn="b"/>
                      <a:r>
                        <a:rPr lang="en-US" sz="1000" b="1" u="none" strike="noStrike" dirty="0" smtClean="0">
                          <a:solidFill>
                            <a:schemeClr val="accent1"/>
                          </a:solidFill>
                          <a:effectLst/>
                        </a:rPr>
                        <a:t>Red limit for net</a:t>
                      </a:r>
                      <a:r>
                        <a:rPr lang="en-US" sz="1000" b="1" u="none" strike="noStrike" baseline="0" dirty="0" smtClean="0">
                          <a:solidFill>
                            <a:schemeClr val="accent1"/>
                          </a:solidFill>
                          <a:effectLst/>
                        </a:rPr>
                        <a:t> charge-off </a:t>
                      </a:r>
                      <a:r>
                        <a:rPr lang="en-US" sz="1000" b="1" u="none" strike="noStrike" dirty="0" smtClean="0">
                          <a:solidFill>
                            <a:schemeClr val="accent1"/>
                          </a:solidFill>
                          <a:effectLst/>
                        </a:rPr>
                        <a:t>rate</a:t>
                      </a:r>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000" b="1" u="none" strike="noStrike" dirty="0">
                          <a:solidFill>
                            <a:schemeClr val="accent1"/>
                          </a:solidFill>
                          <a:effectLst/>
                        </a:rPr>
                        <a:t>9Q </a:t>
                      </a:r>
                      <a:r>
                        <a:rPr lang="en-US" sz="1000" b="1" u="none" strike="noStrike" dirty="0" smtClean="0">
                          <a:solidFill>
                            <a:schemeClr val="accent1"/>
                          </a:solidFill>
                          <a:effectLst/>
                        </a:rPr>
                        <a:t>cumulative CCAR losses ($MM)</a:t>
                      </a:r>
                      <a:endParaRPr lang="en-US" sz="1000" b="1" i="0" u="none" strike="noStrike" dirty="0">
                        <a:solidFill>
                          <a:schemeClr val="accent1"/>
                        </a:solidFill>
                        <a:effectLst/>
                        <a:latin typeface="Calibri"/>
                      </a:endParaRPr>
                    </a:p>
                  </a:txBody>
                  <a:tcPr marL="45720" marR="45720" anchor="b">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r>
              <a:tr h="242191">
                <a:tc vMerge="1">
                  <a:txBody>
                    <a:bodyPr/>
                    <a:lstStyle/>
                    <a:p>
                      <a:pPr algn="l" fontAlgn="b"/>
                      <a:endParaRPr lang="en-US" sz="1200" b="1" i="0" u="none" strike="noStrike" dirty="0">
                        <a:solidFill>
                          <a:srgbClr val="000000"/>
                        </a:solidFill>
                        <a:effectLst/>
                        <a:latin typeface="Calibri"/>
                      </a:endParaRPr>
                    </a:p>
                  </a:txBody>
                  <a:tcPr marL="6690" marR="6690" marT="6690" marB="0" anchor="b"/>
                </a:tc>
                <a:tc vMerge="1">
                  <a:txBody>
                    <a:bodyPr/>
                    <a:lstStyle/>
                    <a:p>
                      <a:pPr algn="l" fontAlgn="b"/>
                      <a:endParaRPr lang="en-US" sz="1200" b="1" i="0" u="none" strike="noStrike" dirty="0">
                        <a:solidFill>
                          <a:srgbClr val="000000"/>
                        </a:solidFill>
                        <a:effectLst/>
                        <a:latin typeface="Calibri"/>
                      </a:endParaRPr>
                    </a:p>
                  </a:txBody>
                  <a:tcPr marL="6690" marR="6690" marT="6690" marB="0" anchor="b"/>
                </a:tc>
                <a:tc vMerge="1">
                  <a:txBody>
                    <a:bodyPr/>
                    <a:lstStyle/>
                    <a:p>
                      <a:pPr algn="l" fontAlgn="b"/>
                      <a:endParaRPr lang="en-US" sz="1200" b="1" i="0" u="none" strike="noStrike" dirty="0">
                        <a:solidFill>
                          <a:srgbClr val="000000"/>
                        </a:solidFill>
                        <a:effectLst/>
                        <a:latin typeface="Calibri"/>
                      </a:endParaRPr>
                    </a:p>
                  </a:txBody>
                  <a:tcPr marL="6690" marR="6690" marT="6690" marB="0" anchor="b"/>
                </a:tc>
                <a:tc>
                  <a:txBody>
                    <a:bodyPr/>
                    <a:lstStyle/>
                    <a:p>
                      <a:pPr algn="ctr" fontAlgn="b"/>
                      <a:r>
                        <a:rPr lang="en-US" sz="1000" b="1" u="none" strike="noStrike" dirty="0">
                          <a:solidFill>
                            <a:schemeClr val="accent1"/>
                          </a:solidFill>
                          <a:effectLst/>
                        </a:rPr>
                        <a:t>Stress scalar</a:t>
                      </a:r>
                      <a:endParaRPr lang="en-US" sz="1000" b="1" i="0" u="none" strike="noStrike" dirty="0">
                        <a:solidFill>
                          <a:schemeClr val="accent1"/>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b="1" u="none" strike="noStrike" dirty="0" smtClean="0">
                          <a:solidFill>
                            <a:schemeClr val="accent1"/>
                          </a:solidFill>
                          <a:effectLst/>
                        </a:rPr>
                        <a:t>Original</a:t>
                      </a:r>
                      <a:endParaRPr lang="en-US" sz="1000" b="1" i="0" u="none" strike="noStrike" dirty="0">
                        <a:solidFill>
                          <a:schemeClr val="accent1"/>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b="1" u="none" strike="noStrike" dirty="0" smtClean="0">
                          <a:solidFill>
                            <a:schemeClr val="accent1"/>
                          </a:solidFill>
                          <a:effectLst/>
                        </a:rPr>
                        <a:t>Revised</a:t>
                      </a:r>
                      <a:endParaRPr lang="en-US" sz="1000" b="1" i="0" u="none" strike="noStrike" dirty="0">
                        <a:solidFill>
                          <a:schemeClr val="accent1"/>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b="1" u="none" strike="noStrike" dirty="0" smtClean="0">
                          <a:solidFill>
                            <a:schemeClr val="accent1"/>
                          </a:solidFill>
                          <a:effectLst/>
                        </a:rPr>
                        <a:t>Original</a:t>
                      </a:r>
                      <a:endParaRPr lang="en-US" sz="1000" b="1" i="0" u="none" strike="noStrike" dirty="0">
                        <a:solidFill>
                          <a:schemeClr val="accent1"/>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b="1" u="none" strike="noStrike" dirty="0" smtClean="0">
                          <a:solidFill>
                            <a:schemeClr val="accent1"/>
                          </a:solidFill>
                          <a:effectLst/>
                        </a:rPr>
                        <a:t>Revised</a:t>
                      </a:r>
                      <a:endParaRPr lang="en-US" sz="1000" b="1" i="0" u="none" strike="noStrike" dirty="0">
                        <a:solidFill>
                          <a:schemeClr val="accent1"/>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33807">
                <a:tc>
                  <a:txBody>
                    <a:bodyPr/>
                    <a:lstStyle/>
                    <a:p>
                      <a:pPr algn="l" fontAlgn="b"/>
                      <a:r>
                        <a:rPr lang="en-US" sz="1000" b="1" u="none" strike="noStrike" dirty="0">
                          <a:effectLst/>
                        </a:rPr>
                        <a:t>Retail</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1" u="none" strike="noStrike" dirty="0">
                          <a:effectLst/>
                        </a:rPr>
                        <a:t> </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$15.1</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2.09</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1.02%</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 </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$729.3</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133807">
                <a:tc>
                  <a:txBody>
                    <a:bodyPr/>
                    <a:lstStyle/>
                    <a:p>
                      <a:pPr algn="l" fontAlgn="b"/>
                      <a:r>
                        <a:rPr lang="en-US" sz="1000" u="none" strike="noStrike" dirty="0">
                          <a:effectLst/>
                        </a:rPr>
                        <a:t> </a:t>
                      </a:r>
                      <a:endParaRPr lang="en-US" sz="1000" b="0"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000" u="none" strike="noStrike">
                          <a:effectLst/>
                        </a:rPr>
                        <a:t>Retail (excl. Small BB)</a:t>
                      </a:r>
                      <a:endParaRPr lang="en-US" sz="1000" b="0" i="1"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$14.2</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2.09</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1.30%</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$869.0</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53266">
                <a:tc>
                  <a:txBody>
                    <a:bodyPr/>
                    <a:lstStyle/>
                    <a:p>
                      <a:pPr algn="l" fontAlgn="b"/>
                      <a:r>
                        <a:rPr lang="en-US" sz="1000" u="none" strike="noStrike" dirty="0">
                          <a:effectLst/>
                        </a:rPr>
                        <a:t> </a:t>
                      </a:r>
                      <a:endParaRPr lang="en-US" sz="1000" b="0"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000" u="none" strike="noStrike">
                          <a:effectLst/>
                        </a:rPr>
                        <a:t>Small BB</a:t>
                      </a:r>
                      <a:endParaRPr lang="en-US" sz="1000" b="0" i="1"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$0.9</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2.09</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0">
                <a:tc>
                  <a:txBody>
                    <a:bodyPr/>
                    <a:lstStyle/>
                    <a:p>
                      <a:pPr algn="l" fontAlgn="b"/>
                      <a:r>
                        <a:rPr lang="en-US" sz="1000" b="1" u="none" strike="noStrike" dirty="0">
                          <a:effectLst/>
                        </a:rPr>
                        <a:t>C&amp;I</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1" u="none" strike="noStrike" dirty="0">
                          <a:effectLst/>
                        </a:rPr>
                        <a:t> </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$9.3</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2.77</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0.54%</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 </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$313.5</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a:endParaRPr lang="en-US" sz="1000" b="1"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133807">
                <a:tc>
                  <a:txBody>
                    <a:bodyPr/>
                    <a:lstStyle/>
                    <a:p>
                      <a:pPr algn="l" fontAlgn="b"/>
                      <a:r>
                        <a:rPr lang="en-US" sz="1000" u="none" strike="noStrike" dirty="0">
                          <a:effectLst/>
                        </a:rPr>
                        <a:t> </a:t>
                      </a:r>
                      <a:endParaRPr lang="en-US" sz="1000" b="0"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000" u="none" strike="noStrike">
                          <a:effectLst/>
                        </a:rPr>
                        <a:t>C&amp;I (excl. BB)</a:t>
                      </a:r>
                      <a:endParaRPr lang="en-US" sz="1000" b="0" i="1"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$7.2</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2.77</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0.70%</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$315.4</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33807">
                <a:tc>
                  <a:txBody>
                    <a:bodyPr/>
                    <a:lstStyle/>
                    <a:p>
                      <a:pPr algn="l" fontAlgn="b"/>
                      <a:r>
                        <a:rPr lang="en-US" sz="1000" u="none" strike="noStrike" dirty="0">
                          <a:effectLst/>
                        </a:rPr>
                        <a:t> </a:t>
                      </a:r>
                      <a:endParaRPr lang="en-US" sz="1000" b="0"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000" u="none" strike="noStrike">
                          <a:effectLst/>
                        </a:rPr>
                        <a:t>BB</a:t>
                      </a:r>
                      <a:endParaRPr lang="en-US" sz="1000" b="0" i="1"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$2.1</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2.77</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33807">
                <a:tc>
                  <a:txBody>
                    <a:bodyPr/>
                    <a:lstStyle/>
                    <a:p>
                      <a:pPr algn="l" fontAlgn="b"/>
                      <a:r>
                        <a:rPr lang="en-US" sz="1000" u="none" strike="noStrike" dirty="0">
                          <a:effectLst/>
                        </a:rPr>
                        <a:t> </a:t>
                      </a:r>
                      <a:endParaRPr lang="en-US" sz="1000" b="0"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000" u="none" strike="noStrike">
                          <a:effectLst/>
                        </a:rPr>
                        <a:t>Small BB + BB</a:t>
                      </a:r>
                      <a:endParaRPr lang="en-US" sz="1000" b="0" i="1"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$3.0</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2.56</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a:effectLst/>
                        </a:rPr>
                        <a:t>0.90%</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1000" u="none" strike="noStrike" dirty="0" smtClean="0">
                          <a:effectLst/>
                        </a:rPr>
                        <a:t>$158.3</a:t>
                      </a:r>
                      <a:endParaRPr lang="en-US" sz="10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33807">
                <a:tc>
                  <a:txBody>
                    <a:bodyPr/>
                    <a:lstStyle/>
                    <a:p>
                      <a:pPr algn="l" fontAlgn="b"/>
                      <a:r>
                        <a:rPr lang="en-US" sz="1000" b="1" u="none" strike="noStrike" dirty="0">
                          <a:effectLst/>
                        </a:rPr>
                        <a:t>CRE</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1" u="none" strike="noStrike" dirty="0">
                          <a:effectLst/>
                        </a:rPr>
                        <a:t>CRE</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$14.2</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2.74</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1.17%</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0.50%</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$1,023.9</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$436.4</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133807">
                <a:tc>
                  <a:txBody>
                    <a:bodyPr/>
                    <a:lstStyle/>
                    <a:p>
                      <a:pPr algn="l" fontAlgn="b"/>
                      <a:r>
                        <a:rPr lang="en-US" sz="1000" b="1" u="none" strike="noStrike" dirty="0">
                          <a:effectLst/>
                        </a:rPr>
                        <a:t>GBM</a:t>
                      </a:r>
                      <a:endParaRPr lang="en-US" sz="1000" b="1" i="1" u="none" strike="noStrike" dirty="0">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1" u="none" strike="noStrike">
                          <a:effectLst/>
                        </a:rPr>
                        <a:t>GBM</a:t>
                      </a:r>
                      <a:endParaRPr lang="en-US" sz="1000" b="1" i="1" u="none" strike="noStrike">
                        <a:solidFill>
                          <a:srgbClr val="FFFFFF"/>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$10.1</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a:effectLst/>
                        </a:rPr>
                        <a:t>3.98</a:t>
                      </a:r>
                      <a:endParaRPr lang="en-US" sz="1000" b="1"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a:effectLst/>
                        </a:rPr>
                        <a:t>0.42%</a:t>
                      </a:r>
                      <a:endParaRPr lang="en-US" sz="1000" b="1" i="0" u="none" strike="noStrike">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0.40%</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$380.6</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smtClean="0">
                          <a:effectLst/>
                        </a:rPr>
                        <a:t>$363.3</a:t>
                      </a:r>
                      <a:endParaRPr lang="en-US" sz="1000" b="1"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133807">
                <a:tc>
                  <a:txBody>
                    <a:bodyPr/>
                    <a:lstStyle/>
                    <a:p>
                      <a:pPr algn="l" fontAlgn="b"/>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500" u="none" strike="noStrike" dirty="0">
                          <a:effectLst/>
                        </a:rPr>
                        <a:t> </a:t>
                      </a:r>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500" u="none" strike="noStrike" dirty="0">
                          <a:effectLst/>
                        </a:rPr>
                        <a:t> </a:t>
                      </a:r>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500" u="none" strike="noStrike" dirty="0">
                          <a:effectLst/>
                        </a:rPr>
                        <a:t> </a:t>
                      </a:r>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US" sz="500" u="none" strike="noStrike" dirty="0">
                          <a:effectLst/>
                        </a:rPr>
                        <a:t> </a:t>
                      </a:r>
                      <a:endParaRPr lang="en-US" sz="500" b="0" i="0"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33807">
                <a:tc gridSpan="2">
                  <a:txBody>
                    <a:bodyPr/>
                    <a:lstStyle/>
                    <a:p>
                      <a:pPr algn="l" fontAlgn="b"/>
                      <a:r>
                        <a:rPr lang="en-US" sz="1000" b="1" u="none" strike="noStrike" dirty="0">
                          <a:effectLst/>
                        </a:rPr>
                        <a:t>Total</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hMerge="1">
                  <a:txBody>
                    <a:bodyPr/>
                    <a:lstStyle/>
                    <a:p>
                      <a:pPr algn="l" fontAlgn="b"/>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r>
                        <a:rPr lang="en-US" sz="1000" b="1" u="none" strike="noStrike" dirty="0" smtClean="0">
                          <a:effectLst/>
                        </a:rPr>
                        <a:t>$48.8</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r>
                        <a:rPr lang="en-US" sz="1000" b="1" u="none" strike="noStrike" dirty="0">
                          <a:effectLst/>
                        </a:rPr>
                        <a:t> </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r>
                        <a:rPr lang="en-US" sz="1000" b="1" u="none" strike="noStrike" dirty="0">
                          <a:effectLst/>
                        </a:rPr>
                        <a:t> </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r>
                        <a:rPr lang="en-US" sz="1000" b="1" u="none" strike="noStrike" dirty="0" smtClean="0">
                          <a:effectLst/>
                        </a:rPr>
                        <a:t>$2,447.4</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c>
                  <a:txBody>
                    <a:bodyPr/>
                    <a:lstStyle/>
                    <a:p>
                      <a:pPr algn="ctr" fontAlgn="b"/>
                      <a:r>
                        <a:rPr lang="en-US" sz="1000" b="1" u="none" strike="noStrike" dirty="0" smtClean="0">
                          <a:effectLst/>
                        </a:rPr>
                        <a:t>$2,142.3</a:t>
                      </a:r>
                      <a:endParaRPr lang="en-US" sz="1000" b="1" i="1" u="none" strike="noStrike" dirty="0">
                        <a:solidFill>
                          <a:srgbClr val="000000"/>
                        </a:solidFill>
                        <a:effectLst/>
                        <a:latin typeface="Calibri"/>
                      </a:endParaRPr>
                    </a:p>
                  </a:txBody>
                  <a:tcPr marL="45720" marR="45720" anchor="b">
                    <a:lnT w="12700" cap="flat" cmpd="sng" algn="ctr">
                      <a:solidFill>
                        <a:schemeClr val="bg1">
                          <a:lumMod val="50000"/>
                        </a:schemeClr>
                      </a:solidFill>
                      <a:prstDash val="solid"/>
                      <a:round/>
                      <a:headEnd type="none" w="med" len="med"/>
                      <a:tailEnd type="none" w="med" len="med"/>
                    </a:lnT>
                  </a:tcPr>
                </a:tc>
              </a:tr>
            </a:tbl>
          </a:graphicData>
        </a:graphic>
      </p:graphicFrame>
      <p:graphicFrame>
        <p:nvGraphicFramePr>
          <p:cNvPr id="17" name="CONCLUTION_SHAPE"/>
          <p:cNvGraphicFramePr>
            <a:graphicFrameLocks noGrp="1"/>
          </p:cNvGraphicFramePr>
          <p:nvPr>
            <p:extLst>
              <p:ext uri="{D42A27DB-BD31-4B8C-83A1-F6EECF244321}">
                <p14:modId xmlns:p14="http://schemas.microsoft.com/office/powerpoint/2010/main" val="3005132207"/>
              </p:ext>
            </p:extLst>
          </p:nvPr>
        </p:nvGraphicFramePr>
        <p:xfrm>
          <a:off x="392527" y="5472566"/>
          <a:ext cx="8830847" cy="640080"/>
        </p:xfrm>
        <a:graphic>
          <a:graphicData uri="http://schemas.openxmlformats.org/drawingml/2006/table">
            <a:tbl>
              <a:tblPr firstRow="1" bandRow="1">
                <a:tableStyleId>{839DD9DD-9E6C-4910-8AC0-68ADFF6A6AFC}</a:tableStyleId>
              </a:tblPr>
              <a:tblGrid>
                <a:gridCol w="8830847"/>
              </a:tblGrid>
              <a:tr h="254000">
                <a:tc>
                  <a:txBody>
                    <a:bodyPr/>
                    <a:lstStyle/>
                    <a:p>
                      <a:r>
                        <a:rPr kumimoji="0" lang="en-US" sz="1800" b="0" i="0" u="none" baseline="0" dirty="0" smtClean="0">
                          <a:solidFill>
                            <a:schemeClr val="accent1"/>
                          </a:solidFill>
                          <a:latin typeface="+mn-lt"/>
                          <a:cs typeface="Arial"/>
                          <a:sym typeface="Arial"/>
                        </a:rPr>
                        <a:t>This check holds for both no balance growth and the balance growth by portfolio projected by the P-18 through Dec. 2016</a:t>
                      </a:r>
                    </a:p>
                  </a:txBody>
                  <a:tcPr anchor="b">
                    <a:lnT w="9525">
                      <a:solidFill>
                        <a:schemeClr val="folHlink"/>
                      </a:solidFill>
                    </a:lnT>
                    <a:lnB w="9525" cap="flat" cmpd="sng" algn="ctr">
                      <a:solidFill>
                        <a:schemeClr val="folHlink"/>
                      </a:solidFill>
                    </a:lnB>
                  </a:tcPr>
                </a:tc>
              </a:tr>
            </a:tbl>
          </a:graphicData>
        </a:graphic>
      </p:graphicFrame>
      <p:sp>
        <p:nvSpPr>
          <p:cNvPr id="18" name="Rectangle 6"/>
          <p:cNvSpPr>
            <a:spLocks noChangeArrowheads="1"/>
          </p:cNvSpPr>
          <p:nvPr/>
        </p:nvSpPr>
        <p:spPr bwMode="gray">
          <a:xfrm>
            <a:off x="413273" y="1420458"/>
            <a:ext cx="538594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Check of change in 9Q cumulative CCAR losses</a:t>
            </a:r>
            <a:r>
              <a:rPr lang="en-GB" sz="1200" dirty="0" smtClean="0">
                <a:solidFill>
                  <a:schemeClr val="accent1"/>
                </a:solidFill>
                <a:cs typeface="Arial" charset="0"/>
              </a:rPr>
              <a:t> </a:t>
            </a:r>
          </a:p>
          <a:p>
            <a:pPr algn="l" eaLnBrk="0" hangingPunct="0">
              <a:lnSpc>
                <a:spcPct val="100000"/>
              </a:lnSpc>
            </a:pPr>
            <a:r>
              <a:rPr lang="en-GB" sz="1200" dirty="0" smtClean="0">
                <a:solidFill>
                  <a:schemeClr val="accent1"/>
                </a:solidFill>
                <a:cs typeface="Arial" charset="0"/>
              </a:rPr>
              <a:t>Between original and revises limits for SBNA portfolios</a:t>
            </a:r>
            <a:endParaRPr lang="en-GB" sz="1200" b="1" dirty="0">
              <a:solidFill>
                <a:schemeClr val="accent1"/>
              </a:solidFill>
              <a:cs typeface="Arial" charset="0"/>
            </a:endParaRPr>
          </a:p>
        </p:txBody>
      </p:sp>
    </p:spTree>
    <p:extLst>
      <p:ext uri="{BB962C8B-B14F-4D97-AF65-F5344CB8AC3E}">
        <p14:creationId xmlns:p14="http://schemas.microsoft.com/office/powerpoint/2010/main" val="1899041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a:t>Credit risk, </a:t>
            </a:r>
            <a:r>
              <a:rPr lang="en-US" b="0" dirty="0" smtClean="0"/>
              <a:t>NCO rates</a:t>
            </a:r>
            <a:endParaRPr lang="en-US" b="0" dirty="0">
              <a:solidFill>
                <a:schemeClr val="accent1"/>
              </a:solidFill>
            </a:endParaRPr>
          </a:p>
        </p:txBody>
      </p:sp>
      <p:sp>
        <p:nvSpPr>
          <p:cNvPr id="8" name="Footnote"/>
          <p:cNvSpPr/>
          <p:nvPr/>
        </p:nvSpPr>
        <p:spPr bwMode="auto">
          <a:xfrm>
            <a:off x="382164" y="6270237"/>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noted</a:t>
            </a:r>
          </a:p>
          <a:p>
            <a:pPr marL="228600" lvl="1" indent="-228600" algn="l">
              <a:lnSpc>
                <a:spcPct val="100000"/>
              </a:lnSpc>
              <a:buFont typeface="+mj-lt"/>
              <a:buAutoNum type="arabicPeriod"/>
            </a:pPr>
            <a:r>
              <a:rPr lang="en-US" sz="800" dirty="0">
                <a:solidFill>
                  <a:schemeClr val="bg1"/>
                </a:solidFill>
              </a:rPr>
              <a:t>Net charge-off rates are </a:t>
            </a:r>
            <a:r>
              <a:rPr lang="en-US" sz="800" dirty="0" smtClean="0">
                <a:solidFill>
                  <a:schemeClr val="bg1"/>
                </a:solidFill>
              </a:rPr>
              <a:t>annualized</a:t>
            </a:r>
          </a:p>
          <a:p>
            <a:pPr marL="228600" lvl="1" indent="-228600" algn="l">
              <a:lnSpc>
                <a:spcPct val="100000"/>
              </a:lnSpc>
              <a:buFont typeface="+mj-lt"/>
              <a:buAutoNum type="arabicPeriod"/>
            </a:pPr>
            <a:r>
              <a:rPr lang="en-US" sz="800" dirty="0">
                <a:solidFill>
                  <a:schemeClr val="bg1"/>
                </a:solidFill>
              </a:rPr>
              <a:t>12-month trailing average to account for seasonality of the SCUSA Auto </a:t>
            </a:r>
            <a:r>
              <a:rPr lang="en-US" sz="800" dirty="0" smtClean="0">
                <a:solidFill>
                  <a:schemeClr val="bg1"/>
                </a:solidFill>
              </a:rPr>
              <a:t>portfolio</a:t>
            </a:r>
            <a:endParaRPr lang="en-US" sz="800" dirty="0">
              <a:solidFill>
                <a:schemeClr val="bg1"/>
              </a:solidFill>
            </a:endParaRPr>
          </a:p>
        </p:txBody>
      </p:sp>
      <p:grpSp>
        <p:nvGrpSpPr>
          <p:cNvPr id="12" name="Group 11"/>
          <p:cNvGrpSpPr/>
          <p:nvPr/>
        </p:nvGrpSpPr>
        <p:grpSpPr>
          <a:xfrm>
            <a:off x="403281" y="95996"/>
            <a:ext cx="2398973" cy="189008"/>
            <a:chOff x="403281" y="164517"/>
            <a:chExt cx="2398973" cy="189008"/>
          </a:xfrm>
        </p:grpSpPr>
        <p:sp>
          <p:nvSpPr>
            <p:cNvPr id="13" name="Text Box 75"/>
            <p:cNvSpPr txBox="1">
              <a:spLocks noChangeArrowheads="1"/>
            </p:cNvSpPr>
            <p:nvPr/>
          </p:nvSpPr>
          <p:spPr bwMode="gray">
            <a:xfrm>
              <a:off x="636148" y="166688"/>
              <a:ext cx="21661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 Net Charge-off rates</a:t>
              </a:r>
              <a:endParaRPr lang="en-US" sz="1200" dirty="0">
                <a:solidFill>
                  <a:schemeClr val="bg1">
                    <a:lumMod val="50000"/>
                  </a:schemeClr>
                </a:solidFill>
              </a:endParaRP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5" name="Table 4"/>
          <p:cNvGraphicFramePr>
            <a:graphicFrameLocks noGrp="1"/>
          </p:cNvGraphicFramePr>
          <p:nvPr>
            <p:extLst>
              <p:ext uri="{D42A27DB-BD31-4B8C-83A1-F6EECF244321}">
                <p14:modId xmlns:p14="http://schemas.microsoft.com/office/powerpoint/2010/main" val="2495611511"/>
              </p:ext>
            </p:extLst>
          </p:nvPr>
        </p:nvGraphicFramePr>
        <p:xfrm>
          <a:off x="400050" y="1429370"/>
          <a:ext cx="8823325" cy="224028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254490">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54490">
                <a:tc rowSpan="7">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1</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r>
                        <a:rPr lang="en-US" sz="1100" baseline="30000" dirty="0" smtClean="0"/>
                        <a:t>2</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8.6%</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449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449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191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449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449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CRE</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449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9" name="TextBox 8"/>
          <p:cNvSpPr txBox="1"/>
          <p:nvPr/>
        </p:nvSpPr>
        <p:spPr>
          <a:xfrm>
            <a:off x="403281" y="3910952"/>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9508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risk</a:t>
            </a:r>
            <a:br>
              <a:rPr lang="en-US" dirty="0"/>
            </a:br>
            <a:r>
              <a:rPr lang="en-US" b="0" dirty="0" smtClean="0"/>
              <a:t>Delinquencies</a:t>
            </a:r>
            <a:endParaRPr lang="en-US" b="0" dirty="0"/>
          </a:p>
        </p:txBody>
      </p:sp>
      <p:sp>
        <p:nvSpPr>
          <p:cNvPr id="3" name="Text Placeholder 2"/>
          <p:cNvSpPr>
            <a:spLocks noGrp="1"/>
          </p:cNvSpPr>
          <p:nvPr>
            <p:ph type="body" idx="1"/>
          </p:nvPr>
        </p:nvSpPr>
        <p:spPr/>
        <p:txBody>
          <a:bodyPr/>
          <a:lstStyle/>
          <a:p>
            <a:r>
              <a:rPr lang="en-GB" dirty="0" smtClean="0"/>
              <a:t>2C</a:t>
            </a:r>
            <a:endParaRPr lang="en-GB" dirty="0"/>
          </a:p>
        </p:txBody>
      </p:sp>
    </p:spTree>
    <p:extLst>
      <p:ext uri="{BB962C8B-B14F-4D97-AF65-F5344CB8AC3E}">
        <p14:creationId xmlns:p14="http://schemas.microsoft.com/office/powerpoint/2010/main" val="3289352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5394954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65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err="1"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The RAS is anchored in specific objectives for risk-taking</a:t>
            </a:r>
            <a:endParaRPr lang="en-US" b="0" dirty="0">
              <a:solidFill>
                <a:srgbClr val="FF0000"/>
              </a:solidFill>
            </a:endParaRPr>
          </a:p>
        </p:txBody>
      </p:sp>
      <p:sp>
        <p:nvSpPr>
          <p:cNvPr id="13" name="Slide Number Placeholder 12"/>
          <p:cNvSpPr>
            <a:spLocks noGrp="1"/>
          </p:cNvSpPr>
          <p:nvPr>
            <p:ph type="sldNum" sz="quarter" idx="4294967295"/>
          </p:nvPr>
        </p:nvSpPr>
        <p:spPr bwMode="gray">
          <a:xfrm>
            <a:off x="9202672" y="0"/>
            <a:ext cx="400116" cy="381000"/>
          </a:xfrm>
          <a:prstGeom prst="rect">
            <a:avLst/>
          </a:prstGeom>
        </p:spPr>
        <p:txBody>
          <a:bodyPr anchor="ctr"/>
          <a:lstStyle/>
          <a:p>
            <a:pPr algn="ctr" defTabSz="457200"/>
            <a:fld id="{4B553441-A85E-4A5F-B6E9-6327667DC369}" type="slidenum">
              <a:rPr lang="en-US" sz="1400">
                <a:solidFill>
                  <a:srgbClr val="FF0000"/>
                </a:solidFill>
                <a:latin typeface="Arial Bold" pitchFamily="-112" charset="0"/>
              </a:rPr>
              <a:pPr algn="ctr" defTabSz="457200"/>
              <a:t>4</a:t>
            </a:fld>
            <a:endParaRPr lang="en-US" sz="1400" dirty="0">
              <a:solidFill>
                <a:srgbClr val="FF0000"/>
              </a:solidFill>
              <a:latin typeface="Arial Bold" pitchFamily="-112" charset="0"/>
            </a:endParaRPr>
          </a:p>
        </p:txBody>
      </p:sp>
      <p:sp>
        <p:nvSpPr>
          <p:cNvPr id="11" name="Rounded Rectangle 10"/>
          <p:cNvSpPr/>
          <p:nvPr/>
        </p:nvSpPr>
        <p:spPr>
          <a:xfrm rot="3622688">
            <a:off x="501630" y="1792678"/>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815339"/>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88543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829718"/>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526112"/>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445660"/>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410159"/>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883462"/>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975261"/>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610533"/>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651057"/>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623725"/>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951599"/>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656135"/>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982197"/>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225987561"/>
              </p:ext>
            </p:extLst>
          </p:nvPr>
        </p:nvGraphicFramePr>
        <p:xfrm>
          <a:off x="1890160" y="1412351"/>
          <a:ext cx="7279240" cy="4045734"/>
        </p:xfrm>
        <a:graphic>
          <a:graphicData uri="http://schemas.openxmlformats.org/drawingml/2006/table">
            <a:tbl>
              <a:tblPr firstRow="1" bandRow="1">
                <a:tableStyleId>{839DD9DD-9E6C-4910-8AC0-68ADFF6A6AFC}</a:tableStyleId>
              </a:tblPr>
              <a:tblGrid>
                <a:gridCol w="544121"/>
                <a:gridCol w="1914435"/>
                <a:gridCol w="4820684"/>
              </a:tblGrid>
              <a:tr h="0">
                <a:tc>
                  <a:txBody>
                    <a:bodyPr/>
                    <a:lstStyle/>
                    <a:p>
                      <a:endParaRPr lang="en-US" sz="1100" dirty="0"/>
                    </a:p>
                  </a:txBody>
                  <a:tcPr/>
                </a:tc>
                <a:tc>
                  <a:txBody>
                    <a:bodyPr/>
                    <a:lstStyle/>
                    <a:p>
                      <a:r>
                        <a:rPr lang="en-US" sz="1200" dirty="0" smtClean="0">
                          <a:solidFill>
                            <a:schemeClr val="accent1"/>
                          </a:solidFill>
                        </a:rPr>
                        <a:t>Objectives</a:t>
                      </a:r>
                      <a:endParaRPr lang="en-US" sz="1200" dirty="0">
                        <a:solidFill>
                          <a:schemeClr val="accent1"/>
                        </a:solidFill>
                      </a:endParaRPr>
                    </a:p>
                  </a:txBody>
                  <a:tcPr anchor="b">
                    <a:lnB w="9525" cap="flat" cmpd="sng" algn="ctr">
                      <a:solidFill>
                        <a:schemeClr val="bg2"/>
                      </a:solidFill>
                      <a:prstDash val="solid"/>
                      <a:round/>
                      <a:headEnd type="none" w="med" len="med"/>
                      <a:tailEnd type="none" w="med" len="med"/>
                    </a:lnB>
                  </a:tcPr>
                </a:tc>
                <a:tc>
                  <a:txBody>
                    <a:bodyPr/>
                    <a:lstStyle/>
                    <a:p>
                      <a:r>
                        <a:rPr lang="en-US" sz="1200" dirty="0" smtClean="0">
                          <a:solidFill>
                            <a:schemeClr val="accent1"/>
                          </a:solidFill>
                        </a:rPr>
                        <a:t>Manifestation in RAS</a:t>
                      </a:r>
                      <a:endParaRPr lang="en-US" sz="1200" dirty="0">
                        <a:solidFill>
                          <a:schemeClr val="accent1"/>
                        </a:solidFill>
                      </a:endParaRPr>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200" b="1" dirty="0" smtClean="0">
                          <a:solidFill>
                            <a:schemeClr val="tx1"/>
                          </a:solidFill>
                        </a:rPr>
                        <a:t>Meet regulatory constraints</a:t>
                      </a:r>
                      <a:endParaRPr lang="en-US" sz="1200" b="1" dirty="0">
                        <a:solidFill>
                          <a:schemeClr val="tx1"/>
                        </a:solidFill>
                      </a:endParaRP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200" b="1" i="0" dirty="0" smtClean="0"/>
                        <a:t>Capital</a:t>
                      </a:r>
                      <a:r>
                        <a:rPr lang="en-GB" sz="1200" dirty="0" smtClean="0"/>
                        <a:t>: </a:t>
                      </a:r>
                      <a:r>
                        <a:rPr lang="en-GB" sz="1200" dirty="0" smtClean="0">
                          <a:solidFill>
                            <a:schemeClr val="tx1"/>
                          </a:solidFill>
                        </a:rPr>
                        <a:t>Ensure</a:t>
                      </a:r>
                      <a:r>
                        <a:rPr lang="en-GB" sz="1200" baseline="0" dirty="0" smtClean="0">
                          <a:solidFill>
                            <a:schemeClr val="tx1"/>
                          </a:solidFill>
                        </a:rPr>
                        <a:t> post-loss capital ratios in CCAR analysis are at or above limits</a:t>
                      </a:r>
                      <a:endParaRPr lang="en-US" sz="1200" dirty="0">
                        <a:solidFill>
                          <a:schemeClr val="tx1"/>
                        </a:solidFill>
                      </a:endParaRP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indent="-171450">
                        <a:buFont typeface="Arial" panose="020B0604020202020204" pitchFamily="34" charset="0"/>
                        <a:buChar char="•"/>
                      </a:pPr>
                      <a:r>
                        <a:rPr lang="en-US" sz="1200" b="1" i="0" dirty="0" smtClean="0">
                          <a:ea typeface="ＭＳ Ｐゴシック" pitchFamily="-112" charset="-128"/>
                          <a:cs typeface="ＭＳ Ｐゴシック" pitchFamily="-112" charset="-128"/>
                        </a:rPr>
                        <a:t>Liquidity</a:t>
                      </a:r>
                      <a:r>
                        <a:rPr lang="en-US" sz="1200" dirty="0" smtClean="0">
                          <a:ea typeface="ＭＳ Ｐゴシック" pitchFamily="-112" charset="-128"/>
                          <a:cs typeface="ＭＳ Ｐゴシック" pitchFamily="-112" charset="-128"/>
                        </a:rPr>
                        <a:t>:</a:t>
                      </a:r>
                      <a:r>
                        <a:rPr lang="en-US" sz="1200" baseline="0" dirty="0" smtClean="0">
                          <a:ea typeface="ＭＳ Ｐゴシック" pitchFamily="-112" charset="-128"/>
                          <a:cs typeface="ＭＳ Ｐゴシック" pitchFamily="-112" charset="-128"/>
                        </a:rPr>
                        <a:t> E</a:t>
                      </a:r>
                      <a:r>
                        <a:rPr lang="en-US" sz="1200" dirty="0" smtClean="0">
                          <a:ea typeface="ＭＳ Ｐゴシック" pitchFamily="-112" charset="-128"/>
                          <a:cs typeface="ＭＳ Ｐゴシック" pitchFamily="-112" charset="-128"/>
                        </a:rPr>
                        <a:t>nsure</a:t>
                      </a:r>
                      <a:r>
                        <a:rPr lang="en-US" sz="1200" baseline="0" dirty="0" smtClean="0">
                          <a:ea typeface="ＭＳ Ｐゴシック" pitchFamily="-112" charset="-128"/>
                          <a:cs typeface="ＭＳ Ｐゴシック" pitchFamily="-112" charset="-128"/>
                        </a:rPr>
                        <a:t> cash flow profile keeps </a:t>
                      </a:r>
                      <a:r>
                        <a:rPr lang="en-US" sz="1200" dirty="0" smtClean="0">
                          <a:ea typeface="ＭＳ Ｐゴシック" pitchFamily="-112" charset="-128"/>
                          <a:cs typeface="ＭＳ Ｐゴシック" pitchFamily="-112" charset="-128"/>
                        </a:rPr>
                        <a:t>LCR at</a:t>
                      </a:r>
                      <a:r>
                        <a:rPr lang="en-US" sz="1200" baseline="0" dirty="0" smtClean="0">
                          <a:ea typeface="ＭＳ Ｐゴシック" pitchFamily="-112" charset="-128"/>
                          <a:cs typeface="ＭＳ Ｐゴシック" pitchFamily="-112" charset="-128"/>
                        </a:rPr>
                        <a:t> or above limits</a:t>
                      </a:r>
                      <a:endParaRPr lang="en-US" sz="1200"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Sustain </a:t>
                      </a:r>
                      <a:r>
                        <a:rPr lang="en-US" sz="1200" b="1" kern="1200" baseline="0" dirty="0" smtClean="0">
                          <a:solidFill>
                            <a:schemeClr val="tx1"/>
                          </a:solidFill>
                          <a:latin typeface="+mn-lt"/>
                          <a:ea typeface="+mn-ea"/>
                          <a:cs typeface="+mn-cs"/>
                        </a:rPr>
                        <a:t>confidence of external stakeholders (e.g., rating agencies)</a:t>
                      </a: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Ensure</a:t>
                      </a:r>
                      <a:r>
                        <a:rPr lang="en-GB" sz="1200" baseline="0" dirty="0" smtClean="0"/>
                        <a:t> c</a:t>
                      </a:r>
                      <a:r>
                        <a:rPr lang="en-GB" sz="1200" dirty="0" smtClean="0"/>
                        <a:t>haracteristics of the balance</a:t>
                      </a:r>
                      <a:r>
                        <a:rPr lang="en-GB" sz="1200" baseline="0" dirty="0" smtClean="0"/>
                        <a:t> sheet, earnings and </a:t>
                      </a:r>
                      <a:r>
                        <a:rPr lang="en-GB" sz="1200" dirty="0" smtClean="0"/>
                        <a:t>business profile  (e.g., asset quality, liquidity, concentrations) are consistent with stakeholder expectations for prudent</a:t>
                      </a:r>
                      <a:r>
                        <a:rPr lang="en-GB" sz="1200" baseline="0" dirty="0" smtClean="0"/>
                        <a:t> risk management</a:t>
                      </a:r>
                      <a:endParaRPr lang="en-US" sz="1200" dirty="0"/>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mn-lt"/>
                          <a:ea typeface="+mn-ea"/>
                          <a:cs typeface="+mn-cs"/>
                        </a:rPr>
                        <a:t>Minimize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risks that do not generate incremental earnings</a:t>
                      </a: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mn-lt"/>
                          <a:ea typeface="+mn-ea"/>
                          <a:cs typeface="+mn-cs"/>
                        </a:rPr>
                        <a:t>Establish</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Board-level expectations for processes and controls in place for non-financial risks</a:t>
                      </a:r>
                      <a:r>
                        <a:rPr lang="en-GB" sz="1200" kern="1200" baseline="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Comply with Group-level</a:t>
                      </a:r>
                      <a:r>
                        <a:rPr lang="en-US" sz="1200" b="1" baseline="0" dirty="0" smtClean="0">
                          <a:solidFill>
                            <a:schemeClr val="tx1"/>
                          </a:solidFill>
                        </a:rPr>
                        <a:t> Risk A</a:t>
                      </a:r>
                      <a:r>
                        <a:rPr lang="en-US" sz="1200" b="1" dirty="0" smtClean="0">
                          <a:solidFill>
                            <a:schemeClr val="tx1"/>
                          </a:solidFill>
                        </a:rPr>
                        <a:t>ppetite expectations</a:t>
                      </a:r>
                      <a:endParaRPr lang="en-GB" sz="1200" b="1" dirty="0" smtClean="0">
                        <a:solidFill>
                          <a:schemeClr val="tx1"/>
                        </a:solidFill>
                      </a:endParaRP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mn-lt"/>
                          <a:ea typeface="+mn-ea"/>
                          <a:cs typeface="+mn-cs"/>
                        </a:rPr>
                        <a:t>I</a:t>
                      </a:r>
                      <a:r>
                        <a:rPr lang="en-GB" sz="1200" kern="1200" baseline="0" dirty="0" smtClean="0">
                          <a:solidFill>
                            <a:schemeClr val="tx1"/>
                          </a:solidFill>
                          <a:latin typeface="+mn-lt"/>
                          <a:ea typeface="+mn-ea"/>
                          <a:cs typeface="+mn-cs"/>
                        </a:rPr>
                        <a:t>ncl</a:t>
                      </a:r>
                      <a:r>
                        <a:rPr lang="en-GB" sz="1200" kern="1200" dirty="0" smtClean="0">
                          <a:solidFill>
                            <a:schemeClr val="tx1"/>
                          </a:solidFill>
                          <a:latin typeface="+mn-lt"/>
                          <a:ea typeface="+mn-ea"/>
                          <a:cs typeface="+mn-cs"/>
                        </a:rPr>
                        <a:t>ude</a:t>
                      </a:r>
                      <a:r>
                        <a:rPr lang="en-GB"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metrics and adhere to limits agreed</a:t>
                      </a:r>
                      <a:r>
                        <a:rPr lang="en-US" sz="1200" kern="1200" baseline="0" dirty="0" smtClean="0">
                          <a:solidFill>
                            <a:schemeClr val="tx1"/>
                          </a:solidFill>
                          <a:latin typeface="+mn-lt"/>
                          <a:ea typeface="+mn-ea"/>
                          <a:cs typeface="+mn-cs"/>
                        </a:rPr>
                        <a:t> with </a:t>
                      </a:r>
                      <a:r>
                        <a:rPr lang="en-US" sz="1200" kern="1200" dirty="0" smtClean="0">
                          <a:solidFill>
                            <a:schemeClr val="tx1"/>
                          </a:solidFill>
                          <a:latin typeface="+mn-lt"/>
                          <a:ea typeface="+mn-ea"/>
                          <a:cs typeface="+mn-cs"/>
                        </a:rPr>
                        <a:t>Group, as applicable to SHUSA’s business</a:t>
                      </a:r>
                      <a:endParaRPr lang="en-GB" sz="1200" kern="1200" dirty="0" smtClean="0">
                        <a:solidFill>
                          <a:schemeClr val="tx1"/>
                        </a:solidFill>
                        <a:latin typeface="+mn-lt"/>
                        <a:ea typeface="+mn-ea"/>
                        <a:cs typeface="+mn-cs"/>
                      </a:endParaRPr>
                    </a:p>
                  </a:txBody>
                  <a:tcPr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23" name="Text Box 75"/>
          <p:cNvSpPr txBox="1">
            <a:spLocks noChangeArrowheads="1"/>
          </p:cNvSpPr>
          <p:nvPr/>
        </p:nvSpPr>
        <p:spPr bwMode="gray">
          <a:xfrm>
            <a:off x="407540" y="98167"/>
            <a:ext cx="71654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nSpc>
                <a:spcPct val="100000"/>
              </a:lnSpc>
            </a:pPr>
            <a:r>
              <a:rPr lang="en-US" sz="1200" dirty="0" smtClean="0">
                <a:solidFill>
                  <a:schemeClr val="bg1">
                    <a:lumMod val="50000"/>
                  </a:schemeClr>
                </a:solidFill>
              </a:rPr>
              <a:t>Objectives</a:t>
            </a:r>
            <a:endParaRPr lang="en-US" sz="1200" dirty="0">
              <a:solidFill>
                <a:schemeClr val="bg1">
                  <a:lumMod val="50000"/>
                </a:schemeClr>
              </a:solidFill>
            </a:endParaRPr>
          </a:p>
        </p:txBody>
      </p:sp>
      <p:graphicFrame>
        <p:nvGraphicFramePr>
          <p:cNvPr id="32" name="CONCLUTION_SHAPE"/>
          <p:cNvGraphicFramePr>
            <a:graphicFrameLocks noGrp="1"/>
          </p:cNvGraphicFramePr>
          <p:nvPr>
            <p:extLst>
              <p:ext uri="{D42A27DB-BD31-4B8C-83A1-F6EECF244321}">
                <p14:modId xmlns:p14="http://schemas.microsoft.com/office/powerpoint/2010/main" val="440842954"/>
              </p:ext>
            </p:extLst>
          </p:nvPr>
        </p:nvGraphicFramePr>
        <p:xfrm>
          <a:off x="392527" y="5544758"/>
          <a:ext cx="8830847" cy="640080"/>
        </p:xfrm>
        <a:graphic>
          <a:graphicData uri="http://schemas.openxmlformats.org/drawingml/2006/table">
            <a:tbl>
              <a:tblPr firstRow="1" bandRow="1">
                <a:tableStyleId>{839DD9DD-9E6C-4910-8AC0-68ADFF6A6AFC}</a:tableStyleId>
              </a:tblPr>
              <a:tblGrid>
                <a:gridCol w="8830847"/>
              </a:tblGrid>
              <a:tr h="254000">
                <a:tc>
                  <a:txBody>
                    <a:bodyPr/>
                    <a:lstStyle/>
                    <a:p>
                      <a:r>
                        <a:rPr kumimoji="0" lang="en-US" sz="1800" b="0" i="0" u="none" baseline="0" dirty="0" smtClean="0">
                          <a:solidFill>
                            <a:schemeClr val="accent1"/>
                          </a:solidFill>
                          <a:latin typeface="+mn-lt"/>
                          <a:cs typeface="Arial"/>
                          <a:sym typeface="Arial"/>
                        </a:rPr>
                        <a:t>The statements, metrics and limits in the RAS will enable the Board to ensure these overarching objectives are upheld</a:t>
                      </a:r>
                    </a:p>
                  </a:txBody>
                  <a:tcPr anchor="b">
                    <a:lnT w="9525">
                      <a:solidFill>
                        <a:schemeClr val="folHlink"/>
                      </a:solidFill>
                    </a:lnT>
                    <a:lnB w="9525" cap="flat" cmpd="sng" algn="ctr">
                      <a:solidFill>
                        <a:schemeClr val="folHlink"/>
                      </a:solidFill>
                    </a:lnB>
                  </a:tcPr>
                </a:tc>
              </a:tr>
            </a:tbl>
          </a:graphicData>
        </a:graphic>
      </p:graphicFrame>
    </p:spTree>
    <p:extLst>
      <p:ext uri="{BB962C8B-B14F-4D97-AF65-F5344CB8AC3E}">
        <p14:creationId xmlns:p14="http://schemas.microsoft.com/office/powerpoint/2010/main" val="1406407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Process for calibrating preliminary delinquency anchors</a:t>
            </a:r>
            <a:endParaRPr lang="en-US" b="0" dirty="0"/>
          </a:p>
        </p:txBody>
      </p:sp>
      <p:sp>
        <p:nvSpPr>
          <p:cNvPr id="4" name="Content Placeholder 3"/>
          <p:cNvSpPr txBox="1">
            <a:spLocks/>
          </p:cNvSpPr>
          <p:nvPr/>
        </p:nvSpPr>
        <p:spPr>
          <a:xfrm>
            <a:off x="3553084" y="1387118"/>
            <a:ext cx="2750135" cy="184666"/>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200" b="1" dirty="0" smtClean="0">
                <a:solidFill>
                  <a:schemeClr val="accent1"/>
                </a:solidFill>
                <a:ea typeface="Arial Unicode MS" pitchFamily="34" charset="-128"/>
                <a:cs typeface="Arial" charset="0"/>
              </a:rPr>
              <a:t>Description of approach</a:t>
            </a:r>
            <a:endParaRPr lang="en-US" sz="1200" b="1" dirty="0">
              <a:solidFill>
                <a:schemeClr val="accent1"/>
              </a:solidFill>
              <a:ea typeface="Arial Unicode MS" pitchFamily="34" charset="-128"/>
              <a:cs typeface="Arial" charset="0"/>
            </a:endParaRPr>
          </a:p>
        </p:txBody>
      </p:sp>
      <p:sp>
        <p:nvSpPr>
          <p:cNvPr id="3" name="Rectangle 2"/>
          <p:cNvSpPr/>
          <p:nvPr/>
        </p:nvSpPr>
        <p:spPr bwMode="auto">
          <a:xfrm>
            <a:off x="403695" y="1962621"/>
            <a:ext cx="2517305" cy="1117199"/>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eaLnBrk="0" hangingPunct="0">
              <a:lnSpc>
                <a:spcPct val="100000"/>
              </a:lnSpc>
            </a:pPr>
            <a:r>
              <a:rPr lang="en-US" sz="1200" b="1" dirty="0" smtClean="0">
                <a:ea typeface="ＭＳ Ｐゴシック" pitchFamily="-112" charset="-128"/>
                <a:cs typeface="ＭＳ Ｐゴシック" pitchFamily="-112" charset="-128"/>
              </a:rPr>
              <a:t>NCO/delinquency </a:t>
            </a:r>
            <a:br>
              <a:rPr lang="en-US" sz="1200" b="1" dirty="0" smtClean="0">
                <a:ea typeface="ＭＳ Ｐゴシック" pitchFamily="-112" charset="-128"/>
                <a:cs typeface="ＭＳ Ｐゴシック" pitchFamily="-112" charset="-128"/>
              </a:rPr>
            </a:br>
            <a:r>
              <a:rPr lang="en-US" sz="1200" b="1" dirty="0" smtClean="0">
                <a:ea typeface="ＭＳ Ｐゴシック" pitchFamily="-112" charset="-128"/>
                <a:cs typeface="ＭＳ Ｐゴシック" pitchFamily="-112" charset="-128"/>
              </a:rPr>
              <a:t>historical relationship</a:t>
            </a:r>
            <a:endParaRPr kumimoji="0" lang="en-US" sz="1200"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46" name="Content Placeholder 3"/>
          <p:cNvSpPr txBox="1">
            <a:spLocks/>
          </p:cNvSpPr>
          <p:nvPr/>
        </p:nvSpPr>
        <p:spPr>
          <a:xfrm>
            <a:off x="3553084" y="1962621"/>
            <a:ext cx="2515929" cy="850900"/>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 historical relationship between NCOs and 60+ DPD rates</a:t>
            </a:r>
          </a:p>
          <a:p>
            <a:pPr marL="127000" indent="-127000" defTabSz="979488">
              <a:lnSpc>
                <a:spcPct val="100000"/>
              </a:lnSpc>
            </a:pPr>
            <a:r>
              <a:rPr lang="en-US" sz="1200" dirty="0" smtClean="0">
                <a:ea typeface="Arial Unicode MS" pitchFamily="34" charset="-128"/>
                <a:cs typeface="Arial" charset="0"/>
              </a:rPr>
              <a:t>Apply to red/amber NCO limits to derive delinquency  limits</a:t>
            </a:r>
          </a:p>
        </p:txBody>
      </p:sp>
      <p:sp>
        <p:nvSpPr>
          <p:cNvPr id="47" name="Content Placeholder 3"/>
          <p:cNvSpPr txBox="1">
            <a:spLocks/>
          </p:cNvSpPr>
          <p:nvPr/>
        </p:nvSpPr>
        <p:spPr>
          <a:xfrm>
            <a:off x="403695" y="1422743"/>
            <a:ext cx="2750135" cy="184666"/>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200" b="1" dirty="0" smtClean="0">
                <a:solidFill>
                  <a:schemeClr val="accent1"/>
                </a:solidFill>
                <a:ea typeface="Arial Unicode MS" pitchFamily="34" charset="-128"/>
                <a:cs typeface="Arial" charset="0"/>
              </a:rPr>
              <a:t>Approach</a:t>
            </a:r>
            <a:endParaRPr lang="en-US" sz="1200" b="1" dirty="0">
              <a:solidFill>
                <a:schemeClr val="accent1"/>
              </a:solidFill>
              <a:ea typeface="Arial Unicode MS" pitchFamily="34" charset="-128"/>
              <a:cs typeface="Arial" charset="0"/>
            </a:endParaRPr>
          </a:p>
        </p:txBody>
      </p:sp>
      <p:sp>
        <p:nvSpPr>
          <p:cNvPr id="48" name="Content Placeholder 3"/>
          <p:cNvSpPr txBox="1">
            <a:spLocks/>
          </p:cNvSpPr>
          <p:nvPr/>
        </p:nvSpPr>
        <p:spPr>
          <a:xfrm>
            <a:off x="6698277" y="1387118"/>
            <a:ext cx="2136024" cy="184666"/>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200" b="1" dirty="0" smtClean="0">
                <a:solidFill>
                  <a:schemeClr val="accent1"/>
                </a:solidFill>
                <a:ea typeface="Arial Unicode MS" pitchFamily="34" charset="-128"/>
                <a:cs typeface="Arial" charset="0"/>
              </a:rPr>
              <a:t>Portfolios calibrated </a:t>
            </a:r>
            <a:endParaRPr lang="en-US" sz="1200" b="1" dirty="0">
              <a:solidFill>
                <a:schemeClr val="accent1"/>
              </a:solidFill>
              <a:ea typeface="Arial Unicode MS" pitchFamily="34" charset="-128"/>
              <a:cs typeface="Arial" charset="0"/>
            </a:endParaRPr>
          </a:p>
        </p:txBody>
      </p:sp>
      <p:sp>
        <p:nvSpPr>
          <p:cNvPr id="51" name="Content Placeholder 3"/>
          <p:cNvSpPr txBox="1">
            <a:spLocks/>
          </p:cNvSpPr>
          <p:nvPr/>
        </p:nvSpPr>
        <p:spPr>
          <a:xfrm>
            <a:off x="6698278" y="1962621"/>
            <a:ext cx="2525098" cy="775597"/>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SCUSA Unsecured</a:t>
            </a:r>
          </a:p>
          <a:p>
            <a:pPr marL="127000" indent="-127000" defTabSz="979488">
              <a:lnSpc>
                <a:spcPct val="100000"/>
              </a:lnSpc>
            </a:pPr>
            <a:r>
              <a:rPr lang="en-US" sz="1200" dirty="0" smtClean="0">
                <a:ea typeface="Arial Unicode MS" pitchFamily="34" charset="-128"/>
                <a:cs typeface="Arial" charset="0"/>
              </a:rPr>
              <a:t>SCUSA  Auto</a:t>
            </a:r>
          </a:p>
          <a:p>
            <a:pPr marL="127000" indent="-127000" defTabSz="979488">
              <a:lnSpc>
                <a:spcPct val="100000"/>
              </a:lnSpc>
            </a:pPr>
            <a:r>
              <a:rPr lang="en-US" sz="1200" dirty="0" smtClean="0">
                <a:ea typeface="Arial Unicode MS" pitchFamily="34" charset="-128"/>
                <a:cs typeface="Arial" charset="0"/>
              </a:rPr>
              <a:t>SBNA Retail</a:t>
            </a:r>
            <a:endParaRPr lang="en-US" sz="1200" dirty="0">
              <a:ea typeface="Arial Unicode MS" pitchFamily="34" charset="-128"/>
              <a:cs typeface="Arial" charset="0"/>
            </a:endParaRPr>
          </a:p>
        </p:txBody>
      </p:sp>
      <p:grpSp>
        <p:nvGrpSpPr>
          <p:cNvPr id="18" name="Group 17"/>
          <p:cNvGrpSpPr/>
          <p:nvPr/>
        </p:nvGrpSpPr>
        <p:grpSpPr>
          <a:xfrm>
            <a:off x="403281" y="95996"/>
            <a:ext cx="2661417" cy="189008"/>
            <a:chOff x="403281" y="164517"/>
            <a:chExt cx="2661417" cy="189008"/>
          </a:xfrm>
        </p:grpSpPr>
        <p:sp>
          <p:nvSpPr>
            <p:cNvPr id="19" name="Text Box 75"/>
            <p:cNvSpPr txBox="1">
              <a:spLocks noChangeArrowheads="1"/>
            </p:cNvSpPr>
            <p:nvPr/>
          </p:nvSpPr>
          <p:spPr bwMode="gray">
            <a:xfrm>
              <a:off x="636148" y="166688"/>
              <a:ext cx="242855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 60/61+ days past due</a:t>
              </a:r>
            </a:p>
          </p:txBody>
        </p:sp>
        <p:sp>
          <p:nvSpPr>
            <p:cNvPr id="20" name="Oval 1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49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7014444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20501865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360"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4" name="Title 1"/>
          <p:cNvSpPr txBox="1">
            <a:spLocks/>
          </p:cNvSpPr>
          <p:nvPr/>
        </p:nvSpPr>
        <p:spPr bwMode="auto">
          <a:xfrm>
            <a:off x="400116" y="381006"/>
            <a:ext cx="8802556"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eaLnBrk="0" hangingPunct="0">
              <a:lnSpc>
                <a:spcPct val="100000"/>
              </a:lnSpc>
            </a:pPr>
            <a:r>
              <a:rPr lang="en-GB" altLang="zh-CN" dirty="0" smtClean="0">
                <a:ea typeface="SimSun" pitchFamily="2" charset="-122"/>
              </a:rPr>
              <a:t>Calibration:</a:t>
            </a:r>
            <a:r>
              <a:rPr lang="en-GB" altLang="zh-CN" b="0" dirty="0" smtClean="0">
                <a:ea typeface="SimSun" pitchFamily="2" charset="-122"/>
              </a:rPr>
              <a:t> </a:t>
            </a:r>
            <a:r>
              <a:rPr lang="en-US" b="0" dirty="0" smtClean="0">
                <a:ea typeface="SimSun" pitchFamily="2" charset="-122"/>
              </a:rPr>
              <a:t>NCO/delinquency </a:t>
            </a:r>
            <a:r>
              <a:rPr lang="en-US" b="0" dirty="0">
                <a:ea typeface="SimSun" pitchFamily="2" charset="-122"/>
              </a:rPr>
              <a:t>historical relationship</a:t>
            </a:r>
          </a:p>
          <a:p>
            <a:r>
              <a:rPr lang="en-US" b="0" kern="0" dirty="0">
                <a:solidFill>
                  <a:schemeClr val="accent1"/>
                </a:solidFill>
              </a:rPr>
              <a:t>SCUSA Auto </a:t>
            </a:r>
            <a:r>
              <a:rPr lang="en-GB" b="0" dirty="0" smtClean="0">
                <a:solidFill>
                  <a:schemeClr val="accent1"/>
                </a:solidFill>
              </a:rPr>
              <a:t>–% </a:t>
            </a:r>
            <a:r>
              <a:rPr lang="en-GB" b="0" dirty="0">
                <a:solidFill>
                  <a:schemeClr val="accent1"/>
                </a:solidFill>
              </a:rPr>
              <a:t>61+ </a:t>
            </a:r>
            <a:r>
              <a:rPr lang="en-GB" b="0" dirty="0" smtClean="0">
                <a:solidFill>
                  <a:schemeClr val="accent1"/>
                </a:solidFill>
              </a:rPr>
              <a:t>DPD</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US" b="0" dirty="0">
              <a:solidFill>
                <a:schemeClr val="accent1"/>
              </a:solidFill>
              <a:ea typeface="SimSun" pitchFamily="2" charset="-122"/>
            </a:endParaRPr>
          </a:p>
        </p:txBody>
      </p:sp>
      <p:graphicFrame>
        <p:nvGraphicFramePr>
          <p:cNvPr id="5" name="Object 4"/>
          <p:cNvGraphicFramePr>
            <a:graphicFrameLocks/>
          </p:cNvGraphicFramePr>
          <p:nvPr>
            <p:custDataLst>
              <p:tags r:id="rId4"/>
            </p:custDataLst>
            <p:extLst>
              <p:ext uri="{D42A27DB-BD31-4B8C-83A1-F6EECF244321}">
                <p14:modId xmlns:p14="http://schemas.microsoft.com/office/powerpoint/2010/main" val="2005935054"/>
              </p:ext>
            </p:extLst>
          </p:nvPr>
        </p:nvGraphicFramePr>
        <p:xfrm>
          <a:off x="342900" y="1219200"/>
          <a:ext cx="5476943" cy="4409985"/>
        </p:xfrm>
        <a:graphic>
          <a:graphicData uri="http://schemas.openxmlformats.org/presentationml/2006/ole">
            <mc:AlternateContent xmlns:mc="http://schemas.openxmlformats.org/markup-compatibility/2006">
              <mc:Choice xmlns:v="urn:schemas-microsoft-com:vml" Requires="v">
                <p:oleObj spid="_x0000_s214361" name="Chart" r:id="rId27" imgW="5476943" imgH="4409985" progId="MSGraph.Chart.8">
                  <p:embed followColorScheme="full"/>
                </p:oleObj>
              </mc:Choice>
              <mc:Fallback>
                <p:oleObj name="Chart" r:id="rId27" imgW="5476943" imgH="4409985" progId="MSGraph.Chart.8">
                  <p:embed followColorScheme="full"/>
                  <p:pic>
                    <p:nvPicPr>
                      <p:cNvPr id="0" name=""/>
                      <p:cNvPicPr/>
                      <p:nvPr/>
                    </p:nvPicPr>
                    <p:blipFill>
                      <a:blip r:embed="rId28"/>
                      <a:stretch>
                        <a:fillRect/>
                      </a:stretch>
                    </p:blipFill>
                    <p:spPr>
                      <a:xfrm>
                        <a:off x="342900" y="1219200"/>
                        <a:ext cx="5476943" cy="4409985"/>
                      </a:xfrm>
                      <a:prstGeom prst="rect">
                        <a:avLst/>
                      </a:prstGeom>
                    </p:spPr>
                  </p:pic>
                </p:oleObj>
              </mc:Fallback>
            </mc:AlternateContent>
          </a:graphicData>
        </a:graphic>
      </p:graphicFrame>
      <p:sp>
        <p:nvSpPr>
          <p:cNvPr id="128" name="Text Placeholder 191"/>
          <p:cNvSpPr>
            <a:spLocks noGrp="1"/>
          </p:cNvSpPr>
          <p:nvPr>
            <p:custDataLst>
              <p:tags r:id="rId5"/>
            </p:custDataLst>
          </p:nvPr>
        </p:nvSpPr>
        <p:spPr bwMode="auto">
          <a:xfrm>
            <a:off x="53213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E922718-641A-4088-8DF0-337F3C9D4E16}" type="datetime'''''''2''''''''''''0''''1''''''''''''''''''''''''5'''''">
              <a:rPr lang="en-US" sz="1000">
                <a:solidFill>
                  <a:schemeClr val="tx1"/>
                </a:solidFill>
                <a:latin typeface="Arial"/>
                <a:ea typeface="ＭＳ Ｐゴシック"/>
                <a:sym typeface="Arial"/>
              </a:rPr>
              <a:pPr marL="0" indent="0" algn="ctr">
                <a:lnSpc>
                  <a:spcPct val="100000"/>
                </a:lnSpc>
                <a:spcBef>
                  <a:spcPct val="0"/>
                </a:spcBef>
              </a:pPr>
              <a:t>2015</a:t>
            </a:fld>
            <a:endParaRPr lang="en-US" sz="1000" dirty="0">
              <a:solidFill>
                <a:schemeClr val="tx1"/>
              </a:solidFill>
              <a:latin typeface="Arial"/>
              <a:ea typeface="ＭＳ Ｐゴシック"/>
              <a:sym typeface="Arial"/>
            </a:endParaRPr>
          </a:p>
        </p:txBody>
      </p:sp>
      <p:sp>
        <p:nvSpPr>
          <p:cNvPr id="127" name="Text Placeholder 190"/>
          <p:cNvSpPr>
            <a:spLocks noGrp="1"/>
          </p:cNvSpPr>
          <p:nvPr>
            <p:custDataLst>
              <p:tags r:id="rId6"/>
            </p:custDataLst>
          </p:nvPr>
        </p:nvSpPr>
        <p:spPr bwMode="auto">
          <a:xfrm>
            <a:off x="484505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F99BB2-97E1-4A18-93D0-035CA319E79F}" type="datetime'2''''''''''''''''''''''''''''''0''''''''''''''1''4'''''">
              <a:rPr lang="en-US" sz="1000">
                <a:solidFill>
                  <a:schemeClr val="tx1"/>
                </a:solidFill>
                <a:latin typeface="Arial"/>
                <a:ea typeface="ＭＳ Ｐゴシック"/>
                <a:sym typeface="Arial"/>
              </a:rPr>
              <a:pPr marL="0" indent="0" algn="ctr">
                <a:lnSpc>
                  <a:spcPct val="100000"/>
                </a:lnSpc>
                <a:spcBef>
                  <a:spcPct val="0"/>
                </a:spcBef>
              </a:pPr>
              <a:t>2014</a:t>
            </a:fld>
            <a:endParaRPr lang="en-US" sz="1000" dirty="0">
              <a:solidFill>
                <a:schemeClr val="tx1"/>
              </a:solidFill>
              <a:latin typeface="Arial"/>
              <a:ea typeface="ＭＳ Ｐゴシック"/>
              <a:sym typeface="Arial"/>
            </a:endParaRPr>
          </a:p>
        </p:txBody>
      </p:sp>
      <p:sp>
        <p:nvSpPr>
          <p:cNvPr id="118" name="Text Placeholder 186"/>
          <p:cNvSpPr>
            <a:spLocks noGrp="1"/>
          </p:cNvSpPr>
          <p:nvPr>
            <p:custDataLst>
              <p:tags r:id="rId7"/>
            </p:custDataLst>
          </p:nvPr>
        </p:nvSpPr>
        <p:spPr bwMode="auto">
          <a:xfrm>
            <a:off x="43688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4076905-C732-48E5-A3EF-263B68C6BB7A}" type="datetime'2''''''''''0''''''1''''''''''''''''''''''''''''''''''3'''''''">
              <a:rPr lang="en-US" sz="1000">
                <a:solidFill>
                  <a:schemeClr val="tx1"/>
                </a:solidFill>
              </a:rPr>
              <a:pPr/>
              <a:t>2013</a:t>
            </a:fld>
            <a:endParaRPr lang="en-US" sz="1000" dirty="0">
              <a:solidFill>
                <a:schemeClr val="tx1"/>
              </a:solidFill>
              <a:latin typeface="Arial"/>
              <a:ea typeface="ＭＳ Ｐゴシック"/>
              <a:sym typeface="Arial"/>
            </a:endParaRPr>
          </a:p>
        </p:txBody>
      </p:sp>
      <p:sp>
        <p:nvSpPr>
          <p:cNvPr id="117" name="Text Placeholder 185"/>
          <p:cNvSpPr>
            <a:spLocks noGrp="1"/>
          </p:cNvSpPr>
          <p:nvPr>
            <p:custDataLst>
              <p:tags r:id="rId8"/>
            </p:custDataLst>
          </p:nvPr>
        </p:nvSpPr>
        <p:spPr bwMode="auto">
          <a:xfrm>
            <a:off x="389255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920B20D-5AF0-498A-A1E8-F35B1EDF3B77}" type="datetime'''''''''''2''''''''''''''''''0''1''''''''2'''''''''''''">
              <a:rPr lang="en-US" sz="1000">
                <a:solidFill>
                  <a:schemeClr val="tx1"/>
                </a:solidFill>
              </a:rPr>
              <a:pPr/>
              <a:t>2012</a:t>
            </a:fld>
            <a:endParaRPr lang="en-US" sz="1000" dirty="0">
              <a:solidFill>
                <a:schemeClr val="tx1"/>
              </a:solidFill>
              <a:latin typeface="Arial"/>
              <a:ea typeface="ＭＳ Ｐゴシック"/>
              <a:sym typeface="Arial"/>
            </a:endParaRPr>
          </a:p>
        </p:txBody>
      </p:sp>
      <p:sp>
        <p:nvSpPr>
          <p:cNvPr id="116" name="Text Placeholder 184"/>
          <p:cNvSpPr>
            <a:spLocks noGrp="1"/>
          </p:cNvSpPr>
          <p:nvPr>
            <p:custDataLst>
              <p:tags r:id="rId9"/>
            </p:custDataLst>
          </p:nvPr>
        </p:nvSpPr>
        <p:spPr bwMode="auto">
          <a:xfrm>
            <a:off x="34163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7FBAEFB-5087-49AD-B618-90F64BEE3AB8}" type="datetime'''''''''2''''''''''0''''''''''''''''''''''''''''1''''1'">
              <a:rPr lang="en-US" sz="1000">
                <a:solidFill>
                  <a:schemeClr val="tx1"/>
                </a:solidFill>
              </a:rPr>
              <a:pPr/>
              <a:t>2011</a:t>
            </a:fld>
            <a:endParaRPr lang="en-US" sz="1000" dirty="0">
              <a:solidFill>
                <a:schemeClr val="tx1"/>
              </a:solidFill>
              <a:latin typeface="Arial"/>
              <a:ea typeface="ＭＳ Ｐゴシック"/>
              <a:sym typeface="Arial"/>
            </a:endParaRPr>
          </a:p>
        </p:txBody>
      </p:sp>
      <p:sp>
        <p:nvSpPr>
          <p:cNvPr id="115" name="Text Placeholder 183"/>
          <p:cNvSpPr>
            <a:spLocks noGrp="1"/>
          </p:cNvSpPr>
          <p:nvPr>
            <p:custDataLst>
              <p:tags r:id="rId10"/>
            </p:custDataLst>
          </p:nvPr>
        </p:nvSpPr>
        <p:spPr bwMode="auto">
          <a:xfrm>
            <a:off x="294005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085A908-408B-4DAF-871E-33AA4A39BD14}" type="datetime'''''''''''''20''''''''''''''''''''''1''''''0'''''''''">
              <a:rPr lang="en-US" sz="1000">
                <a:solidFill>
                  <a:schemeClr val="tx1"/>
                </a:solidFill>
              </a:rPr>
              <a:pPr/>
              <a:t>2010</a:t>
            </a:fld>
            <a:endParaRPr lang="en-US" sz="1000" dirty="0">
              <a:solidFill>
                <a:schemeClr val="tx1"/>
              </a:solidFill>
              <a:latin typeface="Arial"/>
              <a:ea typeface="ＭＳ Ｐゴシック"/>
              <a:sym typeface="Arial"/>
            </a:endParaRPr>
          </a:p>
        </p:txBody>
      </p:sp>
      <p:sp>
        <p:nvSpPr>
          <p:cNvPr id="114" name="Text Placeholder 182"/>
          <p:cNvSpPr>
            <a:spLocks noGrp="1"/>
          </p:cNvSpPr>
          <p:nvPr>
            <p:custDataLst>
              <p:tags r:id="rId11"/>
            </p:custDataLst>
          </p:nvPr>
        </p:nvSpPr>
        <p:spPr bwMode="auto">
          <a:xfrm>
            <a:off x="24638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20CCB15-3541-4668-B10D-D16CD0792CC4}" type="datetime'''2''0''''''''''09'''''''''''''">
              <a:rPr lang="en-US" sz="1000">
                <a:solidFill>
                  <a:schemeClr val="tx1"/>
                </a:solidFill>
              </a:rPr>
              <a:pPr/>
              <a:t>2009</a:t>
            </a:fld>
            <a:endParaRPr lang="en-US" sz="1000" dirty="0">
              <a:solidFill>
                <a:schemeClr val="tx1"/>
              </a:solidFill>
              <a:latin typeface="Arial"/>
              <a:ea typeface="ＭＳ Ｐゴシック"/>
              <a:sym typeface="Arial"/>
            </a:endParaRPr>
          </a:p>
        </p:txBody>
      </p:sp>
      <p:sp>
        <p:nvSpPr>
          <p:cNvPr id="113" name="Text Placeholder 181"/>
          <p:cNvSpPr>
            <a:spLocks noGrp="1"/>
          </p:cNvSpPr>
          <p:nvPr>
            <p:custDataLst>
              <p:tags r:id="rId12"/>
            </p:custDataLst>
          </p:nvPr>
        </p:nvSpPr>
        <p:spPr bwMode="auto">
          <a:xfrm>
            <a:off x="198755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F10AEA5-234E-4159-B600-2BECE7F7A592}" type="datetime'''''''''''''''''''''''''''''''2''''''00''''''''''8'''''''''">
              <a:rPr lang="en-US" sz="1000">
                <a:solidFill>
                  <a:schemeClr val="tx1"/>
                </a:solidFill>
              </a:rPr>
              <a:pPr/>
              <a:t>2008</a:t>
            </a:fld>
            <a:endParaRPr lang="en-US" sz="1000" dirty="0">
              <a:solidFill>
                <a:schemeClr val="tx1"/>
              </a:solidFill>
              <a:latin typeface="Arial"/>
              <a:ea typeface="ＭＳ Ｐゴシック"/>
              <a:sym typeface="Arial"/>
            </a:endParaRPr>
          </a:p>
        </p:txBody>
      </p:sp>
      <p:sp>
        <p:nvSpPr>
          <p:cNvPr id="97" name="Text Placeholder 177"/>
          <p:cNvSpPr>
            <a:spLocks noGrp="1"/>
          </p:cNvSpPr>
          <p:nvPr>
            <p:custDataLst>
              <p:tags r:id="rId13"/>
            </p:custDataLst>
          </p:nvPr>
        </p:nvSpPr>
        <p:spPr bwMode="auto">
          <a:xfrm>
            <a:off x="15113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4F690A1-DE98-4E16-8695-71ABB7C7C980}" type="datetime'''''''2''''''''''''''''''''0''''0''''7'''''''''''">
              <a:rPr lang="en-US" sz="1000">
                <a:solidFill>
                  <a:schemeClr val="tx1"/>
                </a:solidFill>
              </a:rPr>
              <a:pPr/>
              <a:t>2007</a:t>
            </a:fld>
            <a:endParaRPr lang="en-US" sz="1000" dirty="0">
              <a:solidFill>
                <a:schemeClr val="tx1"/>
              </a:solidFill>
              <a:sym typeface="+mn-lt"/>
            </a:endParaRPr>
          </a:p>
        </p:txBody>
      </p:sp>
      <p:sp>
        <p:nvSpPr>
          <p:cNvPr id="85" name="Text Placeholder 165"/>
          <p:cNvSpPr>
            <a:spLocks noGrp="1"/>
          </p:cNvSpPr>
          <p:nvPr>
            <p:custDataLst>
              <p:tags r:id="rId14"/>
            </p:custDataLst>
          </p:nvPr>
        </p:nvSpPr>
        <p:spPr bwMode="auto">
          <a:xfrm>
            <a:off x="103505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4AEFDA-6E6B-43FA-880A-1B1E3CD63897}" type="datetime'''''2''0''0''''''''6'''''''''''''''''''">
              <a:rPr lang="en-US" sz="1000">
                <a:solidFill>
                  <a:schemeClr val="tx1"/>
                </a:solidFill>
              </a:rPr>
              <a:pPr/>
              <a:t>2006</a:t>
            </a:fld>
            <a:endParaRPr lang="en-US" sz="1000" dirty="0">
              <a:solidFill>
                <a:schemeClr val="tx1"/>
              </a:solidFill>
              <a:sym typeface="+mn-lt"/>
            </a:endParaRPr>
          </a:p>
        </p:txBody>
      </p:sp>
      <p:sp>
        <p:nvSpPr>
          <p:cNvPr id="73" name="Text Placeholder 153"/>
          <p:cNvSpPr>
            <a:spLocks noGrp="1"/>
          </p:cNvSpPr>
          <p:nvPr>
            <p:custDataLst>
              <p:tags r:id="rId15"/>
            </p:custDataLst>
          </p:nvPr>
        </p:nvSpPr>
        <p:spPr bwMode="auto">
          <a:xfrm>
            <a:off x="558800" y="5499100"/>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C010C1-38A8-4927-8346-95D5F6FC823E}" type="datetime'''''''2''''''''''''0''''''''05'''''''''''''''''''''''">
              <a:rPr lang="en-US" sz="1000">
                <a:solidFill>
                  <a:schemeClr val="tx1"/>
                </a:solidFill>
              </a:rPr>
              <a:pPr/>
              <a:t>2005</a:t>
            </a:fld>
            <a:endParaRPr lang="en-US" sz="1000" dirty="0">
              <a:solidFill>
                <a:schemeClr val="tx1"/>
              </a:solidFill>
              <a:sym typeface="+mn-lt"/>
            </a:endParaRPr>
          </a:p>
        </p:txBody>
      </p:sp>
      <p:graphicFrame>
        <p:nvGraphicFramePr>
          <p:cNvPr id="103" name="Content Placeholder 12"/>
          <p:cNvGraphicFramePr>
            <a:graphicFrameLocks/>
          </p:cNvGraphicFramePr>
          <p:nvPr>
            <p:extLst>
              <p:ext uri="{D42A27DB-BD31-4B8C-83A1-F6EECF244321}">
                <p14:modId xmlns:p14="http://schemas.microsoft.com/office/powerpoint/2010/main" val="2455808483"/>
              </p:ext>
            </p:extLst>
          </p:nvPr>
        </p:nvGraphicFramePr>
        <p:xfrm>
          <a:off x="6069013" y="1787525"/>
          <a:ext cx="3154362" cy="2105820"/>
        </p:xfrm>
        <a:graphic>
          <a:graphicData uri="http://schemas.openxmlformats.org/drawingml/2006/table">
            <a:tbl>
              <a:tblPr firstRow="1" bandRow="1">
                <a:tableStyleId>{839DD9DD-9E6C-4910-8AC0-68ADFF6A6AFC}</a:tableStyleId>
              </a:tblPr>
              <a:tblGrid>
                <a:gridCol w="1153824"/>
                <a:gridCol w="983647"/>
                <a:gridCol w="1016891"/>
              </a:tblGrid>
              <a:tr h="526455">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Net charge-off rate</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7.76%</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8.26%</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Scalar</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~0.6X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 61 DPD</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4.40%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4.68%</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06" name="Straight Connector 105"/>
          <p:cNvCxnSpPr/>
          <p:nvPr/>
        </p:nvCxnSpPr>
        <p:spPr bwMode="auto">
          <a:xfrm>
            <a:off x="705644" y="3676856"/>
            <a:ext cx="5000625" cy="0"/>
          </a:xfrm>
          <a:prstGeom prst="line">
            <a:avLst/>
          </a:prstGeom>
          <a:solidFill>
            <a:schemeClr val="accent1"/>
          </a:solidFill>
          <a:ln w="9525" cap="flat" cmpd="sng" algn="ctr">
            <a:solidFill>
              <a:schemeClr val="accent5"/>
            </a:solidFill>
            <a:prstDash val="dash"/>
            <a:round/>
            <a:headEnd type="none" w="med" len="med"/>
            <a:tailEnd type="none" w="med" len="med"/>
          </a:ln>
          <a:effectLst/>
        </p:spPr>
      </p:cxnSp>
      <p:cxnSp>
        <p:nvCxnSpPr>
          <p:cNvPr id="107" name="Straight Connector 106"/>
          <p:cNvCxnSpPr/>
          <p:nvPr/>
        </p:nvCxnSpPr>
        <p:spPr bwMode="auto">
          <a:xfrm>
            <a:off x="705644" y="4465320"/>
            <a:ext cx="5000625"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2" name="Straight Connector 1"/>
          <p:cNvCxnSpPr/>
          <p:nvPr>
            <p:custDataLst>
              <p:tags r:id="rId16"/>
            </p:custDataLst>
          </p:nvPr>
        </p:nvCxnSpPr>
        <p:spPr bwMode="gray">
          <a:xfrm>
            <a:off x="4521200" y="5889625"/>
            <a:ext cx="428625" cy="0"/>
          </a:xfrm>
          <a:prstGeom prst="line">
            <a:avLst/>
          </a:prstGeom>
          <a:solidFill>
            <a:schemeClr val="accent1"/>
          </a:solidFill>
          <a:ln w="28575" cap="flat" cmpd="sng" algn="ctr">
            <a:solidFill>
              <a:srgbClr val="F40B1D"/>
            </a:solidFill>
            <a:prstDash val="lgDash"/>
            <a:round/>
            <a:headEnd type="none" w="med" len="med"/>
            <a:tailEnd type="none" w="med" len="med"/>
          </a:ln>
          <a:effectLst/>
        </p:spPr>
      </p:cxnSp>
      <p:cxnSp>
        <p:nvCxnSpPr>
          <p:cNvPr id="136" name="Straight Connector 135"/>
          <p:cNvCxnSpPr/>
          <p:nvPr>
            <p:custDataLst>
              <p:tags r:id="rId17"/>
            </p:custDataLst>
          </p:nvPr>
        </p:nvCxnSpPr>
        <p:spPr bwMode="gray">
          <a:xfrm>
            <a:off x="3275013" y="5889625"/>
            <a:ext cx="428625" cy="0"/>
          </a:xfrm>
          <a:prstGeom prst="line">
            <a:avLst/>
          </a:prstGeom>
          <a:solidFill>
            <a:schemeClr val="accent1"/>
          </a:solidFill>
          <a:ln w="28575" cap="flat" cmpd="sng" algn="ctr">
            <a:solidFill>
              <a:srgbClr val="FF1717"/>
            </a:solidFill>
            <a:prstDash val="solid"/>
            <a:round/>
            <a:headEnd type="none" w="med" len="med"/>
            <a:tailEnd type="none" w="med" len="med"/>
          </a:ln>
          <a:effectLst/>
        </p:spPr>
      </p:cxnSp>
      <p:cxnSp>
        <p:nvCxnSpPr>
          <p:cNvPr id="134" name="Straight Connector 133"/>
          <p:cNvCxnSpPr/>
          <p:nvPr>
            <p:custDataLst>
              <p:tags r:id="rId18"/>
            </p:custDataLst>
          </p:nvPr>
        </p:nvCxnSpPr>
        <p:spPr bwMode="gray">
          <a:xfrm>
            <a:off x="1714500" y="5889625"/>
            <a:ext cx="428625" cy="0"/>
          </a:xfrm>
          <a:prstGeom prst="line">
            <a:avLst/>
          </a:prstGeom>
          <a:solidFill>
            <a:schemeClr val="accent1"/>
          </a:solidFill>
          <a:ln w="28575" cap="flat" cmpd="sng" algn="ctr">
            <a:solidFill>
              <a:srgbClr val="FFAAAA"/>
            </a:solidFill>
            <a:prstDash val="lgDash"/>
            <a:round/>
            <a:headEnd type="none" w="med" len="med"/>
            <a:tailEnd type="none" w="med" len="med"/>
          </a:ln>
          <a:effectLst/>
        </p:spPr>
      </p:cxnSp>
      <p:cxnSp>
        <p:nvCxnSpPr>
          <p:cNvPr id="109" name="Straight Connector 108"/>
          <p:cNvCxnSpPr/>
          <p:nvPr>
            <p:custDataLst>
              <p:tags r:id="rId19"/>
            </p:custDataLst>
          </p:nvPr>
        </p:nvCxnSpPr>
        <p:spPr bwMode="gray">
          <a:xfrm>
            <a:off x="450850" y="5889625"/>
            <a:ext cx="428625" cy="0"/>
          </a:xfrm>
          <a:prstGeom prst="line">
            <a:avLst/>
          </a:prstGeom>
          <a:solidFill>
            <a:schemeClr val="accent1"/>
          </a:solidFill>
          <a:ln w="28575" cap="flat" cmpd="sng" algn="ctr">
            <a:solidFill>
              <a:srgbClr val="FFAAAA"/>
            </a:solidFill>
            <a:prstDash val="solid"/>
            <a:round/>
            <a:headEnd type="none" w="med" len="med"/>
            <a:tailEnd type="none" w="med" len="med"/>
          </a:ln>
          <a:effectLst/>
        </p:spPr>
      </p:cxnSp>
      <p:sp>
        <p:nvSpPr>
          <p:cNvPr id="135" name="Text Placeholder 195"/>
          <p:cNvSpPr>
            <a:spLocks noGrp="1"/>
          </p:cNvSpPr>
          <p:nvPr>
            <p:custDataLst>
              <p:tags r:id="rId20"/>
            </p:custDataLst>
          </p:nvPr>
        </p:nvSpPr>
        <p:spPr bwMode="auto">
          <a:xfrm>
            <a:off x="3754438" y="5819775"/>
            <a:ext cx="6651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7E0A2998-3837-40C3-B151-72D51C9B4296}" type="datetime'''% ''''''''61+'''''' ''''''''''''''D''''P''''''D'''''''">
              <a:rPr lang="en-US" sz="1000">
                <a:solidFill>
                  <a:schemeClr val="tx1"/>
                </a:solidFill>
              </a:rPr>
              <a:pPr/>
              <a:t>% 61+ DPD</a:t>
            </a:fld>
            <a:endParaRPr lang="en-US" sz="1000" dirty="0">
              <a:solidFill>
                <a:schemeClr val="tx1"/>
              </a:solidFill>
              <a:latin typeface="Arial"/>
              <a:ea typeface="ＭＳ Ｐゴシック"/>
              <a:sym typeface="Arial"/>
            </a:endParaRPr>
          </a:p>
        </p:txBody>
      </p:sp>
      <p:sp>
        <p:nvSpPr>
          <p:cNvPr id="7" name="Text Placeholder 253"/>
          <p:cNvSpPr>
            <a:spLocks noGrp="1"/>
          </p:cNvSpPr>
          <p:nvPr>
            <p:custDataLst>
              <p:tags r:id="rId21"/>
            </p:custDataLst>
          </p:nvPr>
        </p:nvSpPr>
        <p:spPr bwMode="auto">
          <a:xfrm>
            <a:off x="930275" y="5819775"/>
            <a:ext cx="682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AEE5780-C7C9-4DCB-9791-5B0EE90857F6}" type="datetime'''%'''''''' ''''NC''''''O'' ''''''''r''a''''t''''''''''e'''''">
              <a:rPr lang="en-US" sz="1000">
                <a:solidFill>
                  <a:schemeClr val="tx1"/>
                </a:solidFill>
              </a:rPr>
              <a:pPr/>
              <a:t>% NCO rate</a:t>
            </a:fld>
            <a:endParaRPr lang="en-US" sz="1000" dirty="0">
              <a:solidFill>
                <a:schemeClr val="tx1"/>
              </a:solidFill>
              <a:latin typeface="Arial"/>
              <a:ea typeface="ＭＳ Ｐゴシック"/>
              <a:sym typeface="Arial"/>
            </a:endParaRPr>
          </a:p>
        </p:txBody>
      </p:sp>
      <p:sp>
        <p:nvSpPr>
          <p:cNvPr id="132" name="Text Placeholder 194"/>
          <p:cNvSpPr>
            <a:spLocks noGrp="1"/>
          </p:cNvSpPr>
          <p:nvPr>
            <p:custDataLst>
              <p:tags r:id="rId22"/>
            </p:custDataLst>
          </p:nvPr>
        </p:nvSpPr>
        <p:spPr bwMode="auto">
          <a:xfrm>
            <a:off x="2193925" y="5819775"/>
            <a:ext cx="979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241D2CBB-AE7B-4416-82BF-87C604CDC791}" type="datetime'% N''C''''O'' r''''''a''''''''t''e ''''''T''M''''''''T'">
              <a:rPr lang="en-US" sz="1000">
                <a:solidFill>
                  <a:schemeClr val="tx1"/>
                </a:solidFill>
              </a:rPr>
              <a:pPr/>
              <a:t>% NCO rate TMT</a:t>
            </a:fld>
            <a:endParaRPr lang="en-US" sz="1000" dirty="0">
              <a:solidFill>
                <a:schemeClr val="tx1"/>
              </a:solidFill>
              <a:latin typeface="Arial"/>
              <a:ea typeface="ＭＳ Ｐゴシック"/>
              <a:sym typeface="Arial"/>
            </a:endParaRPr>
          </a:p>
        </p:txBody>
      </p:sp>
      <p:sp>
        <p:nvSpPr>
          <p:cNvPr id="32" name="Text Placeholder 3"/>
          <p:cNvSpPr>
            <a:spLocks noGrp="1"/>
          </p:cNvSpPr>
          <p:nvPr>
            <p:custDataLst>
              <p:tags r:id="rId23"/>
            </p:custDataLst>
          </p:nvPr>
        </p:nvSpPr>
        <p:spPr bwMode="auto">
          <a:xfrm>
            <a:off x="5000625" y="5819775"/>
            <a:ext cx="9620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30A1F36-D1D0-47A3-8209-07D27F55E3BB}" type="datetime'%'''''''' ''''61''''''''''+ D''''''P''D ''''TM''''''T'''''''">
              <a:rPr lang="en-US" sz="1000">
                <a:solidFill>
                  <a:schemeClr val="tx1"/>
                </a:solidFill>
              </a:rPr>
              <a:pPr/>
              <a:t>% 61+ DPD TMT</a:t>
            </a:fld>
            <a:endParaRPr lang="en-US" sz="1000" dirty="0">
              <a:solidFill>
                <a:schemeClr val="tx1"/>
              </a:solidFill>
              <a:latin typeface="Arial"/>
              <a:ea typeface="ＭＳ Ｐゴシック"/>
              <a:sym typeface="Arial"/>
            </a:endParaRPr>
          </a:p>
        </p:txBody>
      </p:sp>
      <p:sp>
        <p:nvSpPr>
          <p:cNvPr id="111" name="TextBox 110"/>
          <p:cNvSpPr txBox="1"/>
          <p:nvPr/>
        </p:nvSpPr>
        <p:spPr>
          <a:xfrm>
            <a:off x="4278596" y="3317060"/>
            <a:ext cx="1085554" cy="400110"/>
          </a:xfrm>
          <a:prstGeom prst="rect">
            <a:avLst/>
          </a:prstGeom>
          <a:noFill/>
        </p:spPr>
        <p:txBody>
          <a:bodyPr wrap="none" rtlCol="0">
            <a:spAutoFit/>
          </a:bodyPr>
          <a:lstStyle/>
          <a:p>
            <a:pPr>
              <a:lnSpc>
                <a:spcPct val="100000"/>
              </a:lnSpc>
            </a:pPr>
            <a:r>
              <a:rPr lang="en-US" dirty="0" smtClean="0"/>
              <a:t>Average</a:t>
            </a:r>
          </a:p>
          <a:p>
            <a:pPr>
              <a:lnSpc>
                <a:spcPct val="100000"/>
              </a:lnSpc>
            </a:pPr>
            <a:r>
              <a:rPr lang="en-US" dirty="0" smtClean="0"/>
              <a:t>NCO rate: </a:t>
            </a:r>
            <a:r>
              <a:rPr lang="en-US" b="1" dirty="0" smtClean="0"/>
              <a:t>8.3%</a:t>
            </a:r>
            <a:endParaRPr lang="en-US" b="1" dirty="0"/>
          </a:p>
        </p:txBody>
      </p:sp>
      <p:sp>
        <p:nvSpPr>
          <p:cNvPr id="112" name="TextBox 111"/>
          <p:cNvSpPr txBox="1"/>
          <p:nvPr/>
        </p:nvSpPr>
        <p:spPr>
          <a:xfrm>
            <a:off x="2136978" y="4454055"/>
            <a:ext cx="1095172" cy="400110"/>
          </a:xfrm>
          <a:prstGeom prst="rect">
            <a:avLst/>
          </a:prstGeom>
          <a:noFill/>
        </p:spPr>
        <p:txBody>
          <a:bodyPr wrap="none" rtlCol="0">
            <a:spAutoFit/>
          </a:bodyPr>
          <a:lstStyle/>
          <a:p>
            <a:pPr>
              <a:lnSpc>
                <a:spcPct val="100000"/>
              </a:lnSpc>
            </a:pPr>
            <a:r>
              <a:rPr lang="en-US" dirty="0" smtClean="0"/>
              <a:t>Average % 61+ </a:t>
            </a:r>
          </a:p>
          <a:p>
            <a:pPr>
              <a:lnSpc>
                <a:spcPct val="100000"/>
              </a:lnSpc>
            </a:pPr>
            <a:r>
              <a:rPr lang="en-US" dirty="0" smtClean="0"/>
              <a:t>DPD: </a:t>
            </a:r>
            <a:r>
              <a:rPr lang="en-US" b="1" dirty="0" smtClean="0"/>
              <a:t>4.7%</a:t>
            </a:r>
            <a:endParaRPr lang="en-US" b="1" dirty="0"/>
          </a:p>
        </p:txBody>
      </p:sp>
      <p:cxnSp>
        <p:nvCxnSpPr>
          <p:cNvPr id="30" name="Straight Arrow Connector 29"/>
          <p:cNvCxnSpPr/>
          <p:nvPr/>
        </p:nvCxnSpPr>
        <p:spPr bwMode="auto">
          <a:xfrm>
            <a:off x="4651951" y="3705726"/>
            <a:ext cx="0" cy="755223"/>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1" name="Rectangle 30"/>
          <p:cNvSpPr/>
          <p:nvPr/>
        </p:nvSpPr>
        <p:spPr>
          <a:xfrm>
            <a:off x="4189663" y="3812493"/>
            <a:ext cx="521297" cy="246221"/>
          </a:xfrm>
          <a:prstGeom prst="rect">
            <a:avLst/>
          </a:prstGeom>
        </p:spPr>
        <p:txBody>
          <a:bodyPr wrap="none">
            <a:spAutoFit/>
          </a:bodyPr>
          <a:lstStyle/>
          <a:p>
            <a:pPr fontAlgn="ctr">
              <a:lnSpc>
                <a:spcPct val="100000"/>
              </a:lnSpc>
            </a:pPr>
            <a:r>
              <a:rPr lang="en-US" b="1" dirty="0">
                <a:solidFill>
                  <a:srgbClr val="FF0000"/>
                </a:solidFill>
                <a:latin typeface="Arial"/>
              </a:rPr>
              <a:t>~</a:t>
            </a:r>
            <a:r>
              <a:rPr lang="en-US" b="1" dirty="0" smtClean="0">
                <a:solidFill>
                  <a:srgbClr val="FF0000"/>
                </a:solidFill>
                <a:latin typeface="Arial"/>
              </a:rPr>
              <a:t>0.6X</a:t>
            </a:r>
            <a:endParaRPr lang="en-US" b="1" dirty="0">
              <a:solidFill>
                <a:srgbClr val="FF0000"/>
              </a:solidFill>
              <a:latin typeface="Arial"/>
            </a:endParaRPr>
          </a:p>
        </p:txBody>
      </p:sp>
      <p:sp>
        <p:nvSpPr>
          <p:cNvPr id="33" name="Footnote"/>
          <p:cNvSpPr/>
          <p:nvPr/>
        </p:nvSpPr>
        <p:spPr bwMode="auto">
          <a:xfrm>
            <a:off x="455613" y="6290229"/>
            <a:ext cx="683826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“Auto Losses and Delq.xlsx”</a:t>
            </a:r>
            <a:endParaRPr lang="en-US" sz="800" dirty="0">
              <a:solidFill>
                <a:schemeClr val="bg1"/>
              </a:solidFill>
              <a:latin typeface="Wingdings"/>
              <a:sym typeface="Arial"/>
            </a:endParaRPr>
          </a:p>
        </p:txBody>
      </p:sp>
      <p:graphicFrame>
        <p:nvGraphicFramePr>
          <p:cNvPr id="35" name="Table 34"/>
          <p:cNvGraphicFramePr>
            <a:graphicFrameLocks noGrp="1"/>
          </p:cNvGraphicFramePr>
          <p:nvPr>
            <p:extLst>
              <p:ext uri="{D42A27DB-BD31-4B8C-83A1-F6EECF244321}">
                <p14:modId xmlns:p14="http://schemas.microsoft.com/office/powerpoint/2010/main" val="569873528"/>
              </p:ext>
            </p:extLst>
          </p:nvPr>
        </p:nvGraphicFramePr>
        <p:xfrm>
          <a:off x="6069013" y="4089128"/>
          <a:ext cx="3161998" cy="952169"/>
        </p:xfrm>
        <a:graphic>
          <a:graphicData uri="http://schemas.openxmlformats.org/drawingml/2006/table">
            <a:tbl>
              <a:tblPr firstRow="1" bandRow="1">
                <a:tableStyleId>{839DD9DD-9E6C-4910-8AC0-68ADFF6A6AFC}</a:tableStyleId>
              </a:tblPr>
              <a:tblGrid>
                <a:gridCol w="1192397"/>
                <a:gridCol w="985976"/>
                <a:gridCol w="983625"/>
              </a:tblGrid>
              <a:tr h="403529">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 61 DPD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4.4%</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4.9%</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9" name="Group 38"/>
          <p:cNvGrpSpPr/>
          <p:nvPr/>
        </p:nvGrpSpPr>
        <p:grpSpPr>
          <a:xfrm>
            <a:off x="403281" y="95996"/>
            <a:ext cx="2661417" cy="189008"/>
            <a:chOff x="403281" y="164517"/>
            <a:chExt cx="2661417" cy="189008"/>
          </a:xfrm>
        </p:grpSpPr>
        <p:sp>
          <p:nvSpPr>
            <p:cNvPr id="40" name="Text Box 75"/>
            <p:cNvSpPr txBox="1">
              <a:spLocks noChangeArrowheads="1"/>
            </p:cNvSpPr>
            <p:nvPr/>
          </p:nvSpPr>
          <p:spPr bwMode="gray">
            <a:xfrm>
              <a:off x="636148" y="166688"/>
              <a:ext cx="242855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 60/61+ days past due</a:t>
              </a:r>
            </a:p>
          </p:txBody>
        </p:sp>
        <p:sp>
          <p:nvSpPr>
            <p:cNvPr id="41" name="Oval 4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2" name="Rectangular Callout 41"/>
          <p:cNvSpPr/>
          <p:nvPr/>
        </p:nvSpPr>
        <p:spPr bwMode="auto">
          <a:xfrm>
            <a:off x="6630864" y="5193110"/>
            <a:ext cx="2571808" cy="548640"/>
          </a:xfrm>
          <a:prstGeom prst="wedgeRectCallout">
            <a:avLst>
              <a:gd name="adj1" fmla="val 10461"/>
              <a:gd name="adj2" fmla="val -93664"/>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The management overlays for net charge-off rate triggers and limits flow through to calculate those for delinquency rates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4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50</a:t>
            </a:fld>
            <a:endParaRPr lang="en-US" sz="1400" dirty="0">
              <a:solidFill>
                <a:srgbClr val="FF0000"/>
              </a:solidFill>
              <a:latin typeface="Arial Bold" pitchFamily="-112" charset="0"/>
            </a:endParaRPr>
          </a:p>
        </p:txBody>
      </p:sp>
      <p:sp>
        <p:nvSpPr>
          <p:cNvPr id="45" name="Rectangle 6"/>
          <p:cNvSpPr>
            <a:spLocks noChangeArrowheads="1"/>
          </p:cNvSpPr>
          <p:nvPr/>
        </p:nvSpPr>
        <p:spPr bwMode="gray">
          <a:xfrm>
            <a:off x="6069013" y="1420813"/>
            <a:ext cx="2916076"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spTree>
    <p:extLst>
      <p:ext uri="{BB962C8B-B14F-4D97-AF65-F5344CB8AC3E}">
        <p14:creationId xmlns:p14="http://schemas.microsoft.com/office/powerpoint/2010/main" val="3028716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1406067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382"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4" name="Title 1"/>
          <p:cNvSpPr txBox="1">
            <a:spLocks/>
          </p:cNvSpPr>
          <p:nvPr/>
        </p:nvSpPr>
        <p:spPr bwMode="auto">
          <a:xfrm>
            <a:off x="400116" y="381006"/>
            <a:ext cx="8802556"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eaLnBrk="0" hangingPunct="0">
              <a:lnSpc>
                <a:spcPct val="100000"/>
              </a:lnSpc>
            </a:pPr>
            <a:r>
              <a:rPr lang="en-GB" altLang="zh-CN" dirty="0">
                <a:ea typeface="SimSun" pitchFamily="2" charset="-122"/>
              </a:rPr>
              <a:t>Calibration:</a:t>
            </a:r>
            <a:r>
              <a:rPr lang="en-GB" altLang="zh-CN" b="0" dirty="0">
                <a:ea typeface="SimSun" pitchFamily="2" charset="-122"/>
              </a:rPr>
              <a:t> </a:t>
            </a:r>
            <a:r>
              <a:rPr lang="en-US" b="0" dirty="0" smtClean="0">
                <a:ea typeface="SimSun" pitchFamily="2" charset="-122"/>
              </a:rPr>
              <a:t>NCO/delinquency </a:t>
            </a:r>
            <a:r>
              <a:rPr lang="en-US" b="0" dirty="0">
                <a:ea typeface="SimSun" pitchFamily="2" charset="-122"/>
              </a:rPr>
              <a:t>historical relationship</a:t>
            </a:r>
          </a:p>
          <a:p>
            <a:r>
              <a:rPr lang="en-US" b="0" kern="0" dirty="0">
                <a:solidFill>
                  <a:schemeClr val="accent1"/>
                </a:solidFill>
              </a:rPr>
              <a:t>SCUSA </a:t>
            </a:r>
            <a:r>
              <a:rPr lang="en-US" b="0" kern="0" dirty="0" smtClean="0">
                <a:solidFill>
                  <a:schemeClr val="accent1"/>
                </a:solidFill>
              </a:rPr>
              <a:t>Unsecured </a:t>
            </a:r>
            <a:r>
              <a:rPr lang="en-GB" b="0" dirty="0" smtClean="0">
                <a:solidFill>
                  <a:schemeClr val="accent1"/>
                </a:solidFill>
              </a:rPr>
              <a:t>–% </a:t>
            </a:r>
            <a:r>
              <a:rPr lang="en-GB" b="0" dirty="0">
                <a:solidFill>
                  <a:schemeClr val="accent1"/>
                </a:solidFill>
              </a:rPr>
              <a:t>61+ DPD</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US" b="0" dirty="0">
              <a:solidFill>
                <a:schemeClr val="accent1"/>
              </a:solidFill>
              <a:ea typeface="SimSun" pitchFamily="2" charset="-122"/>
            </a:endParaRPr>
          </a:p>
        </p:txBody>
      </p:sp>
      <p:graphicFrame>
        <p:nvGraphicFramePr>
          <p:cNvPr id="5" name="Object 4"/>
          <p:cNvGraphicFramePr>
            <a:graphicFrameLocks/>
          </p:cNvGraphicFramePr>
          <p:nvPr>
            <p:custDataLst>
              <p:tags r:id="rId4"/>
            </p:custDataLst>
            <p:extLst>
              <p:ext uri="{D42A27DB-BD31-4B8C-83A1-F6EECF244321}">
                <p14:modId xmlns:p14="http://schemas.microsoft.com/office/powerpoint/2010/main" val="2148425538"/>
              </p:ext>
            </p:extLst>
          </p:nvPr>
        </p:nvGraphicFramePr>
        <p:xfrm>
          <a:off x="266700" y="1181100"/>
          <a:ext cx="5486400" cy="4505415"/>
        </p:xfrm>
        <a:graphic>
          <a:graphicData uri="http://schemas.openxmlformats.org/presentationml/2006/ole">
            <mc:AlternateContent xmlns:mc="http://schemas.openxmlformats.org/markup-compatibility/2006">
              <mc:Choice xmlns:v="urn:schemas-microsoft-com:vml" Requires="v">
                <p:oleObj spid="_x0000_s215383" name="Chart" r:id="rId22" imgW="5486400" imgH="4505415" progId="MSGraph.Chart.8">
                  <p:embed followColorScheme="full"/>
                </p:oleObj>
              </mc:Choice>
              <mc:Fallback>
                <p:oleObj name="Chart" r:id="rId22" imgW="5486400" imgH="4505415" progId="MSGraph.Chart.8">
                  <p:embed followColorScheme="full"/>
                  <p:pic>
                    <p:nvPicPr>
                      <p:cNvPr id="0" name=""/>
                      <p:cNvPicPr/>
                      <p:nvPr/>
                    </p:nvPicPr>
                    <p:blipFill>
                      <a:blip r:embed="rId23"/>
                      <a:stretch>
                        <a:fillRect/>
                      </a:stretch>
                    </p:blipFill>
                    <p:spPr>
                      <a:xfrm>
                        <a:off x="266700" y="1181100"/>
                        <a:ext cx="5486400" cy="4505415"/>
                      </a:xfrm>
                      <a:prstGeom prst="rect">
                        <a:avLst/>
                      </a:prstGeom>
                    </p:spPr>
                  </p:pic>
                </p:oleObj>
              </mc:Fallback>
            </mc:AlternateContent>
          </a:graphicData>
        </a:graphic>
      </p:graphicFrame>
      <p:sp>
        <p:nvSpPr>
          <p:cNvPr id="85" name="Text Placeholder 165"/>
          <p:cNvSpPr>
            <a:spLocks noGrp="1"/>
          </p:cNvSpPr>
          <p:nvPr>
            <p:custDataLst>
              <p:tags r:id="rId5"/>
            </p:custDataLst>
          </p:nvPr>
        </p:nvSpPr>
        <p:spPr bwMode="auto">
          <a:xfrm>
            <a:off x="270033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DD35BA9-D504-4E65-9C71-4FEE66F5D113}" type="datetime'2014''-''M''''''a''''''r'''''''''''">
              <a:rPr lang="en-US" sz="1000">
                <a:solidFill>
                  <a:schemeClr val="tx1"/>
                </a:solidFill>
              </a:rPr>
              <a:pPr/>
              <a:t>2014-Mar</a:t>
            </a:fld>
            <a:endParaRPr lang="en-US" sz="1000" dirty="0">
              <a:solidFill>
                <a:schemeClr val="tx1"/>
              </a:solidFill>
              <a:sym typeface="+mn-lt"/>
            </a:endParaRPr>
          </a:p>
        </p:txBody>
      </p:sp>
      <p:sp>
        <p:nvSpPr>
          <p:cNvPr id="88" name="Text Placeholder 168"/>
          <p:cNvSpPr>
            <a:spLocks noGrp="1"/>
          </p:cNvSpPr>
          <p:nvPr>
            <p:custDataLst>
              <p:tags r:id="rId6"/>
            </p:custDataLst>
          </p:nvPr>
        </p:nvSpPr>
        <p:spPr bwMode="auto">
          <a:xfrm>
            <a:off x="325278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7F3B82-E1D3-43E2-8D15-44F726C254EF}" type="datetime'''''''2''''''0''''''''''''''''''''1''4''''-''''J''''''u''n'">
              <a:rPr lang="en-US" sz="1000">
                <a:solidFill>
                  <a:schemeClr val="tx1"/>
                </a:solidFill>
              </a:rPr>
              <a:pPr/>
              <a:t>2014-Jun</a:t>
            </a:fld>
            <a:endParaRPr lang="en-US" sz="1000" dirty="0">
              <a:solidFill>
                <a:schemeClr val="tx1"/>
              </a:solidFill>
              <a:sym typeface="+mn-lt"/>
            </a:endParaRPr>
          </a:p>
        </p:txBody>
      </p:sp>
      <p:sp>
        <p:nvSpPr>
          <p:cNvPr id="91" name="Text Placeholder 171"/>
          <p:cNvSpPr>
            <a:spLocks noGrp="1"/>
          </p:cNvSpPr>
          <p:nvPr>
            <p:custDataLst>
              <p:tags r:id="rId7"/>
            </p:custDataLst>
          </p:nvPr>
        </p:nvSpPr>
        <p:spPr bwMode="auto">
          <a:xfrm>
            <a:off x="3814763"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07A68-3656-4DCD-858B-C642FB3BCBC4}" type="datetime'20''''''''''''''1''''''''4''''''''-''S''''''''e''''p'''''">
              <a:rPr lang="en-US" sz="1000">
                <a:solidFill>
                  <a:schemeClr val="tx1"/>
                </a:solidFill>
              </a:rPr>
              <a:pPr/>
              <a:t>2014-Sep</a:t>
            </a:fld>
            <a:endParaRPr lang="en-US" sz="1000" dirty="0">
              <a:solidFill>
                <a:schemeClr val="tx1"/>
              </a:solidFill>
              <a:sym typeface="+mn-lt"/>
            </a:endParaRPr>
          </a:p>
        </p:txBody>
      </p:sp>
      <p:sp>
        <p:nvSpPr>
          <p:cNvPr id="94" name="Text Placeholder 174"/>
          <p:cNvSpPr>
            <a:spLocks noGrp="1"/>
          </p:cNvSpPr>
          <p:nvPr>
            <p:custDataLst>
              <p:tags r:id="rId8"/>
            </p:custDataLst>
          </p:nvPr>
        </p:nvSpPr>
        <p:spPr bwMode="auto">
          <a:xfrm>
            <a:off x="4367213"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7227F2E-E8A9-4403-9CA8-F24C03BC4E32}" type="datetime'''2''''''01''''''4''''''-''D''''e''c'''''''''''''''''''''">
              <a:rPr lang="en-US" sz="1000">
                <a:solidFill>
                  <a:schemeClr val="tx1"/>
                </a:solidFill>
              </a:rPr>
              <a:pPr/>
              <a:t>2014-Dec</a:t>
            </a:fld>
            <a:endParaRPr lang="en-US" sz="1000" dirty="0">
              <a:solidFill>
                <a:schemeClr val="tx1"/>
              </a:solidFill>
              <a:sym typeface="+mn-lt"/>
            </a:endParaRPr>
          </a:p>
        </p:txBody>
      </p:sp>
      <p:sp>
        <p:nvSpPr>
          <p:cNvPr id="97" name="Text Placeholder 177"/>
          <p:cNvSpPr>
            <a:spLocks noGrp="1"/>
          </p:cNvSpPr>
          <p:nvPr>
            <p:custDataLst>
              <p:tags r:id="rId9"/>
            </p:custDataLst>
          </p:nvPr>
        </p:nvSpPr>
        <p:spPr bwMode="auto">
          <a:xfrm>
            <a:off x="492918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22BA823-06D9-4F88-B489-DC9CBA3537C0}" type="datetime'20''''''''1''''''''5''''''''''-''''''''''''M''''''a''r'''''''">
              <a:rPr lang="en-US" sz="1000">
                <a:solidFill>
                  <a:schemeClr val="tx1"/>
                </a:solidFill>
              </a:rPr>
              <a:pPr/>
              <a:t>2015-Mar</a:t>
            </a:fld>
            <a:endParaRPr lang="en-US" sz="1000" dirty="0">
              <a:solidFill>
                <a:schemeClr val="tx1"/>
              </a:solidFill>
              <a:sym typeface="+mn-lt"/>
            </a:endParaRPr>
          </a:p>
        </p:txBody>
      </p:sp>
      <p:sp>
        <p:nvSpPr>
          <p:cNvPr id="100" name="Text Placeholder 180"/>
          <p:cNvSpPr>
            <a:spLocks noGrp="1"/>
          </p:cNvSpPr>
          <p:nvPr>
            <p:custDataLst>
              <p:tags r:id="rId10"/>
            </p:custDataLst>
          </p:nvPr>
        </p:nvSpPr>
        <p:spPr bwMode="auto">
          <a:xfrm>
            <a:off x="548163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CAE8725-3769-4484-B037-E5CB51BEE7A4}" type="datetime'2''''''''''''0''15''''''''''''''-J''un'''''''''''''''''">
              <a:rPr lang="en-US" sz="1000">
                <a:solidFill>
                  <a:schemeClr val="tx1"/>
                </a:solidFill>
              </a:rPr>
              <a:pPr/>
              <a:t>2015-Jun</a:t>
            </a:fld>
            <a:endParaRPr lang="en-US" sz="1000" dirty="0">
              <a:solidFill>
                <a:schemeClr val="tx1"/>
              </a:solidFill>
              <a:sym typeface="+mn-lt"/>
            </a:endParaRPr>
          </a:p>
        </p:txBody>
      </p:sp>
      <p:sp>
        <p:nvSpPr>
          <p:cNvPr id="82" name="Text Placeholder 162"/>
          <p:cNvSpPr>
            <a:spLocks noGrp="1"/>
          </p:cNvSpPr>
          <p:nvPr>
            <p:custDataLst>
              <p:tags r:id="rId11"/>
            </p:custDataLst>
          </p:nvPr>
        </p:nvSpPr>
        <p:spPr bwMode="auto">
          <a:xfrm>
            <a:off x="2138363"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D74750D-674F-4D19-B910-4E0E50E1B7D2}" type="datetime'2''''''''''''''''0''''''13''''''''''''''-''D''e''''''c'">
              <a:rPr lang="en-US" sz="1000">
                <a:solidFill>
                  <a:schemeClr val="tx1"/>
                </a:solidFill>
              </a:rPr>
              <a:pPr/>
              <a:t>2013-Dec</a:t>
            </a:fld>
            <a:endParaRPr lang="en-US" sz="1000" dirty="0">
              <a:solidFill>
                <a:schemeClr val="tx1"/>
              </a:solidFill>
              <a:sym typeface="+mn-lt"/>
            </a:endParaRPr>
          </a:p>
        </p:txBody>
      </p:sp>
      <p:sp>
        <p:nvSpPr>
          <p:cNvPr id="79" name="Text Placeholder 159"/>
          <p:cNvSpPr>
            <a:spLocks noGrp="1"/>
          </p:cNvSpPr>
          <p:nvPr>
            <p:custDataLst>
              <p:tags r:id="rId12"/>
            </p:custDataLst>
          </p:nvPr>
        </p:nvSpPr>
        <p:spPr bwMode="auto">
          <a:xfrm>
            <a:off x="1585913"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036656A-DFF3-4D87-A1A8-9C1F4C6157B9}" type="datetime'''''''''2''0''''13''''''''''''''''-S''e''''''''''''p'''">
              <a:rPr lang="en-US" sz="1000">
                <a:solidFill>
                  <a:schemeClr val="tx1"/>
                </a:solidFill>
              </a:rPr>
              <a:pPr/>
              <a:t>2013-Sep</a:t>
            </a:fld>
            <a:endParaRPr lang="en-US" sz="1000" dirty="0">
              <a:solidFill>
                <a:schemeClr val="tx1"/>
              </a:solidFill>
              <a:sym typeface="+mn-lt"/>
            </a:endParaRPr>
          </a:p>
        </p:txBody>
      </p:sp>
      <p:sp>
        <p:nvSpPr>
          <p:cNvPr id="73" name="Text Placeholder 153"/>
          <p:cNvSpPr>
            <a:spLocks noGrp="1"/>
          </p:cNvSpPr>
          <p:nvPr>
            <p:custDataLst>
              <p:tags r:id="rId13"/>
            </p:custDataLst>
          </p:nvPr>
        </p:nvSpPr>
        <p:spPr bwMode="auto">
          <a:xfrm>
            <a:off x="47148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A922D3-13F3-4385-B274-D6DEFAAB183F}" type="datetime'''''''''''''''''20''''''''1''''''''3''''-''''''''''Mar'''''">
              <a:rPr lang="en-US" sz="1000">
                <a:solidFill>
                  <a:schemeClr val="tx1"/>
                </a:solidFill>
                <a:sym typeface="+mn-lt"/>
              </a:rPr>
              <a:pPr marL="0" indent="0" algn="ctr">
                <a:lnSpc>
                  <a:spcPct val="100000"/>
                </a:lnSpc>
                <a:spcBef>
                  <a:spcPct val="0"/>
                </a:spcBef>
              </a:pPr>
              <a:t>2013-Mar</a:t>
            </a:fld>
            <a:endParaRPr lang="en-US" sz="1000" dirty="0">
              <a:solidFill>
                <a:schemeClr val="tx1"/>
              </a:solidFill>
              <a:sym typeface="+mn-lt"/>
            </a:endParaRPr>
          </a:p>
        </p:txBody>
      </p:sp>
      <p:sp>
        <p:nvSpPr>
          <p:cNvPr id="76" name="Text Placeholder 156"/>
          <p:cNvSpPr>
            <a:spLocks noGrp="1"/>
          </p:cNvSpPr>
          <p:nvPr>
            <p:custDataLst>
              <p:tags r:id="rId14"/>
            </p:custDataLst>
          </p:nvPr>
        </p:nvSpPr>
        <p:spPr bwMode="auto">
          <a:xfrm>
            <a:off x="1023938" y="5546725"/>
            <a:ext cx="3349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9128B3A-5C39-4CD9-A9C0-B3ACF291AB49}" type="datetime'''''2013-''''J''u''n'''''''''''''''''''''''''''''''''''''">
              <a:rPr lang="en-US" sz="1000">
                <a:solidFill>
                  <a:schemeClr val="tx1"/>
                </a:solidFill>
              </a:rPr>
              <a:pPr/>
              <a:t>2013-Jun</a:t>
            </a:fld>
            <a:endParaRPr lang="en-US" sz="1000" dirty="0">
              <a:solidFill>
                <a:schemeClr val="tx1"/>
              </a:solidFill>
              <a:sym typeface="+mn-lt"/>
            </a:endParaRPr>
          </a:p>
        </p:txBody>
      </p:sp>
      <p:graphicFrame>
        <p:nvGraphicFramePr>
          <p:cNvPr id="103" name="Content Placeholder 12"/>
          <p:cNvGraphicFramePr>
            <a:graphicFrameLocks/>
          </p:cNvGraphicFramePr>
          <p:nvPr>
            <p:extLst>
              <p:ext uri="{D42A27DB-BD31-4B8C-83A1-F6EECF244321}">
                <p14:modId xmlns:p14="http://schemas.microsoft.com/office/powerpoint/2010/main" val="891045350"/>
              </p:ext>
            </p:extLst>
          </p:nvPr>
        </p:nvGraphicFramePr>
        <p:xfrm>
          <a:off x="6073589" y="1787525"/>
          <a:ext cx="3131822" cy="2105820"/>
        </p:xfrm>
        <a:graphic>
          <a:graphicData uri="http://schemas.openxmlformats.org/drawingml/2006/table">
            <a:tbl>
              <a:tblPr firstRow="1" bandRow="1">
                <a:tableStyleId>{839DD9DD-9E6C-4910-8AC0-68ADFF6A6AFC}</a:tableStyleId>
              </a:tblPr>
              <a:tblGrid>
                <a:gridCol w="1145579"/>
                <a:gridCol w="976618"/>
                <a:gridCol w="1009625"/>
              </a:tblGrid>
              <a:tr h="526455">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Net charge-off rate</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mn-lt"/>
                        </a:rPr>
                        <a:t>16.52%</a:t>
                      </a:r>
                      <a:endParaRPr lang="en-US" sz="1000" b="1"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mn-lt"/>
                        </a:rPr>
                        <a:t>17.57%</a:t>
                      </a:r>
                      <a:endParaRPr lang="en-US" sz="1000" b="1"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Scalar</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~0.4X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 61 DPD</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6.54%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6.95%</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06" name="Straight Connector 105"/>
          <p:cNvCxnSpPr/>
          <p:nvPr/>
        </p:nvCxnSpPr>
        <p:spPr bwMode="auto">
          <a:xfrm>
            <a:off x="639763" y="2417763"/>
            <a:ext cx="5000625" cy="0"/>
          </a:xfrm>
          <a:prstGeom prst="line">
            <a:avLst/>
          </a:prstGeom>
          <a:solidFill>
            <a:schemeClr val="accent1"/>
          </a:solidFill>
          <a:ln w="9525" cap="flat" cmpd="sng" algn="ctr">
            <a:solidFill>
              <a:schemeClr val="accent5"/>
            </a:solidFill>
            <a:prstDash val="dash"/>
            <a:round/>
            <a:headEnd type="none" w="med" len="med"/>
            <a:tailEnd type="none" w="med" len="med"/>
          </a:ln>
          <a:effectLst/>
        </p:spPr>
      </p:cxnSp>
      <p:cxnSp>
        <p:nvCxnSpPr>
          <p:cNvPr id="107" name="Straight Connector 106"/>
          <p:cNvCxnSpPr/>
          <p:nvPr/>
        </p:nvCxnSpPr>
        <p:spPr bwMode="auto">
          <a:xfrm>
            <a:off x="639763" y="4276725"/>
            <a:ext cx="5000625"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110" name="Straight Connector 109"/>
          <p:cNvCxnSpPr/>
          <p:nvPr>
            <p:custDataLst>
              <p:tags r:id="rId15"/>
            </p:custDataLst>
          </p:nvPr>
        </p:nvCxnSpPr>
        <p:spPr bwMode="gray">
          <a:xfrm>
            <a:off x="3017838" y="6051550"/>
            <a:ext cx="328613" cy="0"/>
          </a:xfrm>
          <a:prstGeom prst="line">
            <a:avLst/>
          </a:prstGeom>
          <a:solidFill>
            <a:schemeClr val="accent1"/>
          </a:solidFill>
          <a:ln w="28575" cap="flat" cmpd="sng" algn="ctr">
            <a:solidFill>
              <a:srgbClr val="FF1717"/>
            </a:solidFill>
            <a:prstDash val="solid"/>
            <a:round/>
            <a:headEnd type="none" w="med" len="med"/>
            <a:tailEnd type="none" w="med" len="med"/>
          </a:ln>
          <a:effectLst/>
        </p:spPr>
      </p:cxnSp>
      <p:cxnSp>
        <p:nvCxnSpPr>
          <p:cNvPr id="109" name="Straight Connector 108"/>
          <p:cNvCxnSpPr/>
          <p:nvPr>
            <p:custDataLst>
              <p:tags r:id="rId16"/>
            </p:custDataLst>
          </p:nvPr>
        </p:nvCxnSpPr>
        <p:spPr bwMode="gray">
          <a:xfrm>
            <a:off x="2001838" y="6051550"/>
            <a:ext cx="328613" cy="0"/>
          </a:xfrm>
          <a:prstGeom prst="line">
            <a:avLst/>
          </a:prstGeom>
          <a:solidFill>
            <a:schemeClr val="accent1"/>
          </a:solidFill>
          <a:ln w="28575" cap="flat" cmpd="sng" algn="ctr">
            <a:solidFill>
              <a:srgbClr val="FFAAAA"/>
            </a:solidFill>
            <a:prstDash val="solid"/>
            <a:round/>
            <a:headEnd type="none" w="med" len="med"/>
            <a:tailEnd type="none" w="med" len="med"/>
          </a:ln>
          <a:effectLst/>
        </p:spPr>
      </p:cxnSp>
      <p:sp>
        <p:nvSpPr>
          <p:cNvPr id="6" name="Text Placeholder 254"/>
          <p:cNvSpPr>
            <a:spLocks noGrp="1"/>
          </p:cNvSpPr>
          <p:nvPr>
            <p:custDataLst>
              <p:tags r:id="rId17"/>
            </p:custDataLst>
          </p:nvPr>
        </p:nvSpPr>
        <p:spPr bwMode="auto">
          <a:xfrm>
            <a:off x="3397250" y="5981700"/>
            <a:ext cx="6651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340C00F9-4C04-4FC1-B423-284E2922B802}" type="datetime'% ''''''''''''''''6''''''''1+'''' ''DPD'''''''''''''">
              <a:rPr lang="en-US" sz="1000">
                <a:solidFill>
                  <a:schemeClr val="tx1"/>
                </a:solidFill>
              </a:rPr>
              <a:pPr/>
              <a:t>% 61+ DPD</a:t>
            </a:fld>
            <a:endParaRPr lang="en-US" sz="1000" dirty="0">
              <a:solidFill>
                <a:schemeClr val="tx1"/>
              </a:solidFill>
              <a:sym typeface="+mn-lt"/>
            </a:endParaRPr>
          </a:p>
        </p:txBody>
      </p:sp>
      <p:sp>
        <p:nvSpPr>
          <p:cNvPr id="7" name="Text Placeholder 253"/>
          <p:cNvSpPr>
            <a:spLocks noGrp="1"/>
          </p:cNvSpPr>
          <p:nvPr>
            <p:custDataLst>
              <p:tags r:id="rId18"/>
            </p:custDataLst>
          </p:nvPr>
        </p:nvSpPr>
        <p:spPr bwMode="auto">
          <a:xfrm>
            <a:off x="2381250" y="5981700"/>
            <a:ext cx="534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3E58346-D1BF-4B14-901B-AA35D26D1A49}" type="datetime'''''''''''N''''CO'''''''''' ''''r''''''''''''''a''t''''e'''">
              <a:rPr lang="en-US" sz="1000">
                <a:solidFill>
                  <a:schemeClr val="tx1"/>
                </a:solidFill>
                <a:latin typeface="Arial"/>
                <a:ea typeface="ＭＳ Ｐゴシック"/>
                <a:sym typeface="Arial"/>
              </a:rPr>
              <a:pPr/>
              <a:t>NCO rate</a:t>
            </a:fld>
            <a:endParaRPr lang="en-US" sz="1000" dirty="0">
              <a:solidFill>
                <a:schemeClr val="tx1"/>
              </a:solidFill>
              <a:latin typeface="Arial"/>
              <a:ea typeface="ＭＳ Ｐゴシック"/>
              <a:sym typeface="Arial"/>
            </a:endParaRPr>
          </a:p>
        </p:txBody>
      </p:sp>
      <p:sp>
        <p:nvSpPr>
          <p:cNvPr id="26" name="Rectangle 25"/>
          <p:cNvSpPr/>
          <p:nvPr/>
        </p:nvSpPr>
        <p:spPr bwMode="auto">
          <a:xfrm>
            <a:off x="2859088" y="1598613"/>
            <a:ext cx="2851153" cy="3821430"/>
          </a:xfrm>
          <a:prstGeom prst="rect">
            <a:avLst/>
          </a:prstGeom>
          <a:solidFill>
            <a:srgbClr val="A9A9A9">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27" name="TextBox 26"/>
          <p:cNvSpPr txBox="1"/>
          <p:nvPr/>
        </p:nvSpPr>
        <p:spPr>
          <a:xfrm>
            <a:off x="3835741" y="2097088"/>
            <a:ext cx="1838965" cy="400110"/>
          </a:xfrm>
          <a:prstGeom prst="rect">
            <a:avLst/>
          </a:prstGeom>
          <a:noFill/>
        </p:spPr>
        <p:txBody>
          <a:bodyPr wrap="none" rtlCol="0">
            <a:spAutoFit/>
          </a:bodyPr>
          <a:lstStyle/>
          <a:p>
            <a:pPr>
              <a:lnSpc>
                <a:spcPct val="100000"/>
              </a:lnSpc>
            </a:pPr>
            <a:r>
              <a:rPr lang="en-US" dirty="0" smtClean="0"/>
              <a:t>Average 2014 Apr–2015 Jun:</a:t>
            </a:r>
          </a:p>
          <a:p>
            <a:pPr>
              <a:lnSpc>
                <a:spcPct val="100000"/>
              </a:lnSpc>
            </a:pPr>
            <a:r>
              <a:rPr lang="en-US" dirty="0" smtClean="0"/>
              <a:t>NCO rate: </a:t>
            </a:r>
            <a:r>
              <a:rPr lang="en-US" b="1" dirty="0" smtClean="0"/>
              <a:t>17.1%</a:t>
            </a:r>
            <a:endParaRPr lang="en-US" b="1" dirty="0"/>
          </a:p>
        </p:txBody>
      </p:sp>
      <p:sp>
        <p:nvSpPr>
          <p:cNvPr id="28" name="TextBox 27"/>
          <p:cNvSpPr txBox="1"/>
          <p:nvPr/>
        </p:nvSpPr>
        <p:spPr>
          <a:xfrm>
            <a:off x="3835741" y="3919538"/>
            <a:ext cx="1838965" cy="400110"/>
          </a:xfrm>
          <a:prstGeom prst="rect">
            <a:avLst/>
          </a:prstGeom>
          <a:noFill/>
        </p:spPr>
        <p:txBody>
          <a:bodyPr wrap="none" rtlCol="0">
            <a:spAutoFit/>
          </a:bodyPr>
          <a:lstStyle/>
          <a:p>
            <a:pPr>
              <a:lnSpc>
                <a:spcPct val="100000"/>
              </a:lnSpc>
            </a:pPr>
            <a:r>
              <a:rPr lang="en-US" dirty="0" smtClean="0"/>
              <a:t>Average 2014 Apr–2015 Jun:</a:t>
            </a:r>
          </a:p>
          <a:p>
            <a:pPr>
              <a:lnSpc>
                <a:spcPct val="100000"/>
              </a:lnSpc>
            </a:pPr>
            <a:r>
              <a:rPr lang="en-US" dirty="0" smtClean="0"/>
              <a:t>% 61+ DPD: </a:t>
            </a:r>
            <a:r>
              <a:rPr lang="en-US" b="1" dirty="0" smtClean="0"/>
              <a:t>7.0%</a:t>
            </a:r>
            <a:endParaRPr lang="en-US" b="1" dirty="0"/>
          </a:p>
        </p:txBody>
      </p:sp>
      <p:cxnSp>
        <p:nvCxnSpPr>
          <p:cNvPr id="3" name="Straight Arrow Connector 2"/>
          <p:cNvCxnSpPr/>
          <p:nvPr/>
        </p:nvCxnSpPr>
        <p:spPr bwMode="auto">
          <a:xfrm>
            <a:off x="4735513" y="2762250"/>
            <a:ext cx="0" cy="998621"/>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8" name="Rectangle 7"/>
          <p:cNvSpPr/>
          <p:nvPr/>
        </p:nvSpPr>
        <p:spPr>
          <a:xfrm>
            <a:off x="4694238" y="3173413"/>
            <a:ext cx="521297" cy="246221"/>
          </a:xfrm>
          <a:prstGeom prst="rect">
            <a:avLst/>
          </a:prstGeom>
        </p:spPr>
        <p:txBody>
          <a:bodyPr wrap="none">
            <a:spAutoFit/>
          </a:bodyPr>
          <a:lstStyle/>
          <a:p>
            <a:pPr fontAlgn="ctr">
              <a:lnSpc>
                <a:spcPct val="100000"/>
              </a:lnSpc>
            </a:pPr>
            <a:r>
              <a:rPr lang="en-US" b="1" dirty="0">
                <a:solidFill>
                  <a:srgbClr val="FF0000"/>
                </a:solidFill>
                <a:latin typeface="Arial"/>
              </a:rPr>
              <a:t>~0.4X</a:t>
            </a:r>
          </a:p>
        </p:txBody>
      </p:sp>
      <p:sp>
        <p:nvSpPr>
          <p:cNvPr id="2" name="Rectangle 1"/>
          <p:cNvSpPr/>
          <p:nvPr/>
        </p:nvSpPr>
        <p:spPr>
          <a:xfrm>
            <a:off x="403226" y="6226890"/>
            <a:ext cx="3595856" cy="215444"/>
          </a:xfrm>
          <a:prstGeom prst="rect">
            <a:avLst/>
          </a:prstGeom>
        </p:spPr>
        <p:txBody>
          <a:bodyPr wrap="none">
            <a:spAutoFit/>
          </a:bodyPr>
          <a:lstStyle/>
          <a:p>
            <a:pPr algn="l">
              <a:lnSpc>
                <a:spcPct val="100000"/>
              </a:lnSpc>
            </a:pPr>
            <a:r>
              <a:rPr lang="en-US" sz="800" dirty="0" smtClean="0">
                <a:solidFill>
                  <a:schemeClr val="bg1"/>
                </a:solidFill>
              </a:rPr>
              <a:t>Source: “Personal </a:t>
            </a:r>
            <a:r>
              <a:rPr lang="en-US" sz="800" dirty="0">
                <a:solidFill>
                  <a:schemeClr val="bg1"/>
                </a:solidFill>
              </a:rPr>
              <a:t>Lending Balance and Delq.xlsx” excluding </a:t>
            </a:r>
            <a:r>
              <a:rPr lang="en-US" sz="800" dirty="0" err="1">
                <a:solidFill>
                  <a:schemeClr val="bg1"/>
                </a:solidFill>
              </a:rPr>
              <a:t>NewComLink</a:t>
            </a:r>
            <a:endParaRPr lang="en-US" sz="800" dirty="0">
              <a:solidFill>
                <a:schemeClr val="bg1"/>
              </a:solidFill>
              <a:latin typeface="Wingdings"/>
              <a:sym typeface="Arial"/>
            </a:endParaRPr>
          </a:p>
        </p:txBody>
      </p:sp>
      <p:graphicFrame>
        <p:nvGraphicFramePr>
          <p:cNvPr id="30" name="Table 29"/>
          <p:cNvGraphicFramePr>
            <a:graphicFrameLocks noGrp="1"/>
          </p:cNvGraphicFramePr>
          <p:nvPr>
            <p:extLst>
              <p:ext uri="{D42A27DB-BD31-4B8C-83A1-F6EECF244321}">
                <p14:modId xmlns:p14="http://schemas.microsoft.com/office/powerpoint/2010/main" val="4012002156"/>
              </p:ext>
            </p:extLst>
          </p:nvPr>
        </p:nvGraphicFramePr>
        <p:xfrm>
          <a:off x="6053138" y="4137256"/>
          <a:ext cx="3139399" cy="952169"/>
        </p:xfrm>
        <a:graphic>
          <a:graphicData uri="http://schemas.openxmlformats.org/drawingml/2006/table">
            <a:tbl>
              <a:tblPr firstRow="1" bandRow="1">
                <a:tableStyleId>{839DD9DD-9E6C-4910-8AC0-68ADFF6A6AFC}</a:tableStyleId>
              </a:tblPr>
              <a:tblGrid>
                <a:gridCol w="1217995"/>
                <a:gridCol w="936433"/>
                <a:gridCol w="984971"/>
              </a:tblGrid>
              <a:tr h="403529">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 61 DPD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7.0%</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8.0%</a:t>
                      </a:r>
                      <a:endParaRPr lang="en-US" sz="10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4" name="Group 33"/>
          <p:cNvGrpSpPr/>
          <p:nvPr/>
        </p:nvGrpSpPr>
        <p:grpSpPr>
          <a:xfrm>
            <a:off x="403281" y="95996"/>
            <a:ext cx="2661417" cy="189008"/>
            <a:chOff x="403281" y="164517"/>
            <a:chExt cx="2661417" cy="189008"/>
          </a:xfrm>
        </p:grpSpPr>
        <p:sp>
          <p:nvSpPr>
            <p:cNvPr id="35" name="Text Box 75"/>
            <p:cNvSpPr txBox="1">
              <a:spLocks noChangeArrowheads="1"/>
            </p:cNvSpPr>
            <p:nvPr/>
          </p:nvSpPr>
          <p:spPr bwMode="gray">
            <a:xfrm>
              <a:off x="636148" y="166688"/>
              <a:ext cx="242855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 60/61+ days past due</a:t>
              </a:r>
            </a:p>
          </p:txBody>
        </p:sp>
        <p:sp>
          <p:nvSpPr>
            <p:cNvPr id="36" name="Oval 3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51</a:t>
            </a:fld>
            <a:endParaRPr lang="en-US" sz="1400" dirty="0">
              <a:solidFill>
                <a:srgbClr val="FF0000"/>
              </a:solidFill>
              <a:latin typeface="Arial Bold" pitchFamily="-112" charset="0"/>
            </a:endParaRPr>
          </a:p>
        </p:txBody>
      </p:sp>
      <p:sp>
        <p:nvSpPr>
          <p:cNvPr id="42" name="Rectangle 6"/>
          <p:cNvSpPr>
            <a:spLocks noChangeArrowheads="1"/>
          </p:cNvSpPr>
          <p:nvPr/>
        </p:nvSpPr>
        <p:spPr bwMode="gray">
          <a:xfrm>
            <a:off x="6069013" y="1420813"/>
            <a:ext cx="2916076"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sp>
        <p:nvSpPr>
          <p:cNvPr id="45" name="Rectangular Callout 44"/>
          <p:cNvSpPr/>
          <p:nvPr/>
        </p:nvSpPr>
        <p:spPr bwMode="auto">
          <a:xfrm>
            <a:off x="6630864" y="5193110"/>
            <a:ext cx="2571808" cy="548640"/>
          </a:xfrm>
          <a:prstGeom prst="wedgeRectCallout">
            <a:avLst>
              <a:gd name="adj1" fmla="val 10461"/>
              <a:gd name="adj2" fmla="val -93664"/>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solidFill>
                  <a:srgbClr val="000000"/>
                </a:solidFill>
                <a:latin typeface="Arial"/>
                <a:ea typeface="ＭＳ Ｐゴシック" pitchFamily="-112" charset="-128"/>
                <a:cs typeface="ＭＳ Ｐゴシック" pitchFamily="-112" charset="-128"/>
                <a:sym typeface="Arial"/>
              </a:rPr>
              <a:t>The management overlays for net charge-off rate triggers and limits flow through to calculate those for delinquency rates</a:t>
            </a:r>
            <a:endParaRPr lang="en-US" sz="9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30750447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27527462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406"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4" name="Title 1"/>
          <p:cNvSpPr txBox="1">
            <a:spLocks/>
          </p:cNvSpPr>
          <p:nvPr/>
        </p:nvSpPr>
        <p:spPr bwMode="auto">
          <a:xfrm>
            <a:off x="400116" y="381006"/>
            <a:ext cx="8802556"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eaLnBrk="0" hangingPunct="0">
              <a:lnSpc>
                <a:spcPct val="100000"/>
              </a:lnSpc>
            </a:pPr>
            <a:r>
              <a:rPr lang="en-GB" altLang="zh-CN" dirty="0">
                <a:ea typeface="SimSun" pitchFamily="2" charset="-122"/>
              </a:rPr>
              <a:t>Calibration:</a:t>
            </a:r>
            <a:r>
              <a:rPr lang="en-GB" altLang="zh-CN" b="0" dirty="0">
                <a:ea typeface="SimSun" pitchFamily="2" charset="-122"/>
              </a:rPr>
              <a:t> </a:t>
            </a:r>
            <a:r>
              <a:rPr lang="en-US" b="0" dirty="0" smtClean="0">
                <a:ea typeface="SimSun" pitchFamily="2" charset="-122"/>
              </a:rPr>
              <a:t>NCO/delinquency </a:t>
            </a:r>
            <a:r>
              <a:rPr lang="en-US" b="0" dirty="0">
                <a:ea typeface="SimSun" pitchFamily="2" charset="-122"/>
              </a:rPr>
              <a:t>historical relationship</a:t>
            </a:r>
          </a:p>
          <a:p>
            <a:r>
              <a:rPr lang="en-US" b="0" kern="0" dirty="0" smtClean="0">
                <a:solidFill>
                  <a:schemeClr val="accent1"/>
                </a:solidFill>
              </a:rPr>
              <a:t>SBNA Retail </a:t>
            </a:r>
            <a:r>
              <a:rPr lang="en-GB" b="0" dirty="0" smtClean="0">
                <a:solidFill>
                  <a:schemeClr val="accent1"/>
                </a:solidFill>
              </a:rPr>
              <a:t>–% 60+ </a:t>
            </a:r>
            <a:r>
              <a:rPr lang="en-GB" b="0" dirty="0">
                <a:solidFill>
                  <a:schemeClr val="accent1"/>
                </a:solidFill>
              </a:rPr>
              <a:t>DPD</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endParaRPr lang="en-US" b="0" dirty="0">
              <a:solidFill>
                <a:schemeClr val="accent1"/>
              </a:solidFill>
              <a:ea typeface="SimSun" pitchFamily="2" charset="-122"/>
            </a:endParaRPr>
          </a:p>
        </p:txBody>
      </p:sp>
      <p:graphicFrame>
        <p:nvGraphicFramePr>
          <p:cNvPr id="5" name="Object 4"/>
          <p:cNvGraphicFramePr>
            <a:graphicFrameLocks/>
          </p:cNvGraphicFramePr>
          <p:nvPr>
            <p:custDataLst>
              <p:tags r:id="rId4"/>
            </p:custDataLst>
            <p:extLst>
              <p:ext uri="{D42A27DB-BD31-4B8C-83A1-F6EECF244321}">
                <p14:modId xmlns:p14="http://schemas.microsoft.com/office/powerpoint/2010/main" val="2273079228"/>
              </p:ext>
            </p:extLst>
          </p:nvPr>
        </p:nvGraphicFramePr>
        <p:xfrm>
          <a:off x="304800" y="1181100"/>
          <a:ext cx="5515043" cy="4524285"/>
        </p:xfrm>
        <a:graphic>
          <a:graphicData uri="http://schemas.openxmlformats.org/presentationml/2006/ole">
            <mc:AlternateContent xmlns:mc="http://schemas.openxmlformats.org/markup-compatibility/2006">
              <mc:Choice xmlns:v="urn:schemas-microsoft-com:vml" Requires="v">
                <p:oleObj spid="_x0000_s216407" name="Chart" r:id="rId19" imgW="5515043" imgH="4524285" progId="MSGraph.Chart.8">
                  <p:embed followColorScheme="full"/>
                </p:oleObj>
              </mc:Choice>
              <mc:Fallback>
                <p:oleObj name="Chart" r:id="rId19" imgW="5515043" imgH="4524285" progId="MSGraph.Chart.8">
                  <p:embed followColorScheme="full"/>
                  <p:pic>
                    <p:nvPicPr>
                      <p:cNvPr id="0" name=""/>
                      <p:cNvPicPr/>
                      <p:nvPr/>
                    </p:nvPicPr>
                    <p:blipFill>
                      <a:blip r:embed="rId20"/>
                      <a:stretch>
                        <a:fillRect/>
                      </a:stretch>
                    </p:blipFill>
                    <p:spPr>
                      <a:xfrm>
                        <a:off x="304800" y="1181100"/>
                        <a:ext cx="5515043" cy="4524285"/>
                      </a:xfrm>
                      <a:prstGeom prst="rect">
                        <a:avLst/>
                      </a:prstGeom>
                    </p:spPr>
                  </p:pic>
                </p:oleObj>
              </mc:Fallback>
            </mc:AlternateContent>
          </a:graphicData>
        </a:graphic>
      </p:graphicFrame>
      <p:sp>
        <p:nvSpPr>
          <p:cNvPr id="31" name="Text Placeholder 198"/>
          <p:cNvSpPr>
            <a:spLocks noGrp="1"/>
          </p:cNvSpPr>
          <p:nvPr>
            <p:custDataLst>
              <p:tags r:id="rId5"/>
            </p:custDataLst>
          </p:nvPr>
        </p:nvSpPr>
        <p:spPr bwMode="auto">
          <a:xfrm>
            <a:off x="13589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C3E348-ED49-43AB-B584-F0D44162E1BB}" type="datetime'''''''''''''''''''''''''20''''''''''1''''''''''''''''''''0'''">
              <a:rPr lang="en-US" sz="1000">
                <a:solidFill>
                  <a:schemeClr val="tx1"/>
                </a:solidFill>
              </a:rPr>
              <a:pPr/>
              <a:t>2010</a:t>
            </a:fld>
            <a:endParaRPr lang="en-US" sz="1000" dirty="0">
              <a:solidFill>
                <a:schemeClr val="tx1"/>
              </a:solidFill>
              <a:latin typeface="Arial"/>
              <a:ea typeface="ＭＳ Ｐゴシック"/>
              <a:sym typeface="Arial"/>
            </a:endParaRPr>
          </a:p>
        </p:txBody>
      </p:sp>
      <p:sp>
        <p:nvSpPr>
          <p:cNvPr id="39" name="Text Placeholder 206"/>
          <p:cNvSpPr>
            <a:spLocks noGrp="1"/>
          </p:cNvSpPr>
          <p:nvPr>
            <p:custDataLst>
              <p:tags r:id="rId6"/>
            </p:custDataLst>
          </p:nvPr>
        </p:nvSpPr>
        <p:spPr bwMode="auto">
          <a:xfrm>
            <a:off x="37592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51F08F1-32CE-4553-9682-A31423B64B0E}" type="datetime'''''''''''''''''''''''''2''''0''1''''''''3'''''''''''''''''">
              <a:rPr lang="en-US" sz="1000">
                <a:solidFill>
                  <a:schemeClr val="tx1"/>
                </a:solidFill>
              </a:rPr>
              <a:pPr/>
              <a:t>2013</a:t>
            </a:fld>
            <a:endParaRPr lang="en-US" sz="1000" dirty="0">
              <a:solidFill>
                <a:schemeClr val="tx1"/>
              </a:solidFill>
              <a:latin typeface="Arial"/>
              <a:ea typeface="ＭＳ Ｐゴシック"/>
              <a:sym typeface="Arial"/>
            </a:endParaRPr>
          </a:p>
        </p:txBody>
      </p:sp>
      <p:sp>
        <p:nvSpPr>
          <p:cNvPr id="97" name="Text Placeholder 177"/>
          <p:cNvSpPr>
            <a:spLocks noGrp="1"/>
          </p:cNvSpPr>
          <p:nvPr>
            <p:custDataLst>
              <p:tags r:id="rId7"/>
            </p:custDataLst>
          </p:nvPr>
        </p:nvSpPr>
        <p:spPr bwMode="auto">
          <a:xfrm>
            <a:off x="53594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13CD63D-1525-40A7-95C9-BEE220AD8B89}" type="datetime'''''''''''''''20''''''''1''''''''''''''''''''''''''''5'''''">
              <a:rPr lang="en-US" sz="1000">
                <a:solidFill>
                  <a:schemeClr val="tx1"/>
                </a:solidFill>
              </a:rPr>
              <a:pPr/>
              <a:t>2015</a:t>
            </a:fld>
            <a:endParaRPr lang="en-US" sz="1000" dirty="0">
              <a:solidFill>
                <a:schemeClr val="tx1"/>
              </a:solidFill>
              <a:sym typeface="+mn-lt"/>
            </a:endParaRPr>
          </a:p>
        </p:txBody>
      </p:sp>
      <p:sp>
        <p:nvSpPr>
          <p:cNvPr id="34" name="Text Placeholder 201"/>
          <p:cNvSpPr>
            <a:spLocks noGrp="1"/>
          </p:cNvSpPr>
          <p:nvPr>
            <p:custDataLst>
              <p:tags r:id="rId8"/>
            </p:custDataLst>
          </p:nvPr>
        </p:nvSpPr>
        <p:spPr bwMode="auto">
          <a:xfrm>
            <a:off x="21590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1D570CB-86C5-4107-ADDE-68E724B2E4C0}" type="datetime'''''''''''''''''''''''''''''''''2''''0''11'''''''''">
              <a:rPr lang="en-US" sz="1000">
                <a:solidFill>
                  <a:schemeClr val="tx1"/>
                </a:solidFill>
              </a:rPr>
              <a:pPr/>
              <a:t>2011</a:t>
            </a:fld>
            <a:endParaRPr lang="en-US" sz="1000" dirty="0">
              <a:solidFill>
                <a:schemeClr val="tx1"/>
              </a:solidFill>
              <a:latin typeface="Arial"/>
              <a:ea typeface="ＭＳ Ｐゴシック"/>
              <a:sym typeface="Arial"/>
            </a:endParaRPr>
          </a:p>
        </p:txBody>
      </p:sp>
      <p:sp>
        <p:nvSpPr>
          <p:cNvPr id="73" name="Text Placeholder 153"/>
          <p:cNvSpPr>
            <a:spLocks noGrp="1"/>
          </p:cNvSpPr>
          <p:nvPr>
            <p:custDataLst>
              <p:tags r:id="rId9"/>
            </p:custDataLst>
          </p:nvPr>
        </p:nvSpPr>
        <p:spPr bwMode="auto">
          <a:xfrm>
            <a:off x="5588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637FCF6-B7A3-4D6F-999B-159D679D2F5B}" type="datetime'''2''''''''''''''''''''''''''''0''''''''''''0''''''9'">
              <a:rPr lang="en-US" sz="1000">
                <a:solidFill>
                  <a:schemeClr val="tx1"/>
                </a:solidFill>
              </a:rPr>
              <a:pPr/>
              <a:t>2009</a:t>
            </a:fld>
            <a:endParaRPr lang="en-US" sz="1000" dirty="0">
              <a:solidFill>
                <a:schemeClr val="tx1"/>
              </a:solidFill>
              <a:sym typeface="+mn-lt"/>
            </a:endParaRPr>
          </a:p>
        </p:txBody>
      </p:sp>
      <p:sp>
        <p:nvSpPr>
          <p:cNvPr id="85" name="Text Placeholder 165"/>
          <p:cNvSpPr>
            <a:spLocks noGrp="1"/>
          </p:cNvSpPr>
          <p:nvPr>
            <p:custDataLst>
              <p:tags r:id="rId10"/>
            </p:custDataLst>
          </p:nvPr>
        </p:nvSpPr>
        <p:spPr bwMode="auto">
          <a:xfrm>
            <a:off x="29591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99FC6AB-3BD8-4DE3-A4F6-3748E0854E81}" type="datetime'''''''''''''''2''''''''''''''''0''1''''2'''''''''''">
              <a:rPr lang="en-US" sz="1000">
                <a:solidFill>
                  <a:schemeClr val="tx1"/>
                </a:solidFill>
              </a:rPr>
              <a:pPr/>
              <a:t>2012</a:t>
            </a:fld>
            <a:endParaRPr lang="en-US" sz="1000" dirty="0">
              <a:solidFill>
                <a:schemeClr val="tx1"/>
              </a:solidFill>
              <a:sym typeface="+mn-lt"/>
            </a:endParaRPr>
          </a:p>
        </p:txBody>
      </p:sp>
      <p:sp>
        <p:nvSpPr>
          <p:cNvPr id="42" name="Text Placeholder 209"/>
          <p:cNvSpPr>
            <a:spLocks noGrp="1"/>
          </p:cNvSpPr>
          <p:nvPr>
            <p:custDataLst>
              <p:tags r:id="rId11"/>
            </p:custDataLst>
          </p:nvPr>
        </p:nvSpPr>
        <p:spPr bwMode="auto">
          <a:xfrm>
            <a:off x="4559300" y="55848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648932C-72AC-4FE6-B75B-553727C79D9E}" type="datetime'''''2''0''''''''''1''''''''''''4'''''''''''''''''''''">
              <a:rPr lang="en-US" sz="1000">
                <a:solidFill>
                  <a:schemeClr val="tx1"/>
                </a:solidFill>
              </a:rPr>
              <a:pPr/>
              <a:t>2014</a:t>
            </a:fld>
            <a:endParaRPr lang="en-US" sz="1000" dirty="0">
              <a:solidFill>
                <a:schemeClr val="tx1"/>
              </a:solidFill>
              <a:latin typeface="Arial"/>
              <a:ea typeface="ＭＳ Ｐゴシック"/>
              <a:sym typeface="Arial"/>
            </a:endParaRPr>
          </a:p>
        </p:txBody>
      </p:sp>
      <p:graphicFrame>
        <p:nvGraphicFramePr>
          <p:cNvPr id="103" name="Content Placeholder 12"/>
          <p:cNvGraphicFramePr>
            <a:graphicFrameLocks/>
          </p:cNvGraphicFramePr>
          <p:nvPr>
            <p:extLst>
              <p:ext uri="{D42A27DB-BD31-4B8C-83A1-F6EECF244321}">
                <p14:modId xmlns:p14="http://schemas.microsoft.com/office/powerpoint/2010/main" val="3609445643"/>
              </p:ext>
            </p:extLst>
          </p:nvPr>
        </p:nvGraphicFramePr>
        <p:xfrm>
          <a:off x="6073589" y="1787525"/>
          <a:ext cx="3167916" cy="2105820"/>
        </p:xfrm>
        <a:graphic>
          <a:graphicData uri="http://schemas.openxmlformats.org/drawingml/2006/table">
            <a:tbl>
              <a:tblPr firstRow="1" bandRow="1">
                <a:tableStyleId>{839DD9DD-9E6C-4910-8AC0-68ADFF6A6AFC}</a:tableStyleId>
              </a:tblPr>
              <a:tblGrid>
                <a:gridCol w="1158782"/>
                <a:gridCol w="987873"/>
                <a:gridCol w="1021261"/>
              </a:tblGrid>
              <a:tr h="526455">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Net charge-off rate</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0.96%</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1.02%</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Scalar</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~12.6X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526455">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 60 DPD</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12.09%</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12.85%</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4" name="Rectangle 6"/>
          <p:cNvSpPr>
            <a:spLocks noChangeArrowheads="1"/>
          </p:cNvSpPr>
          <p:nvPr/>
        </p:nvSpPr>
        <p:spPr bwMode="gray">
          <a:xfrm>
            <a:off x="6069013" y="1420813"/>
            <a:ext cx="2916076"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cxnSp>
        <p:nvCxnSpPr>
          <p:cNvPr id="109" name="Straight Connector 108"/>
          <p:cNvCxnSpPr/>
          <p:nvPr>
            <p:custDataLst>
              <p:tags r:id="rId12"/>
            </p:custDataLst>
          </p:nvPr>
        </p:nvCxnSpPr>
        <p:spPr bwMode="gray">
          <a:xfrm>
            <a:off x="1843088" y="5886450"/>
            <a:ext cx="328613" cy="0"/>
          </a:xfrm>
          <a:prstGeom prst="line">
            <a:avLst/>
          </a:prstGeom>
          <a:solidFill>
            <a:schemeClr val="accent1"/>
          </a:solidFill>
          <a:ln w="28575" cap="flat" cmpd="sng" algn="ctr">
            <a:solidFill>
              <a:srgbClr val="FFAAAA"/>
            </a:solidFill>
            <a:prstDash val="solid"/>
            <a:round/>
            <a:headEnd type="none" w="med" len="med"/>
            <a:tailEnd type="none" w="med" len="med"/>
          </a:ln>
          <a:effectLst/>
        </p:spPr>
      </p:cxnSp>
      <p:cxnSp>
        <p:nvCxnSpPr>
          <p:cNvPr id="110" name="Straight Connector 109"/>
          <p:cNvCxnSpPr/>
          <p:nvPr>
            <p:custDataLst>
              <p:tags r:id="rId13"/>
            </p:custDataLst>
          </p:nvPr>
        </p:nvCxnSpPr>
        <p:spPr bwMode="gray">
          <a:xfrm>
            <a:off x="2859088" y="5886450"/>
            <a:ext cx="328613" cy="0"/>
          </a:xfrm>
          <a:prstGeom prst="line">
            <a:avLst/>
          </a:prstGeom>
          <a:solidFill>
            <a:schemeClr val="accent1"/>
          </a:solidFill>
          <a:ln w="28575" cap="flat" cmpd="sng" algn="ctr">
            <a:solidFill>
              <a:srgbClr val="FF1717"/>
            </a:solidFill>
            <a:prstDash val="solid"/>
            <a:round/>
            <a:headEnd type="none" w="med" len="med"/>
            <a:tailEnd type="none" w="med" len="med"/>
          </a:ln>
          <a:effectLst/>
        </p:spPr>
      </p:cxnSp>
      <p:sp>
        <p:nvSpPr>
          <p:cNvPr id="7" name="Text Placeholder 253"/>
          <p:cNvSpPr>
            <a:spLocks noGrp="1"/>
          </p:cNvSpPr>
          <p:nvPr>
            <p:custDataLst>
              <p:tags r:id="rId14"/>
            </p:custDataLst>
          </p:nvPr>
        </p:nvSpPr>
        <p:spPr bwMode="auto">
          <a:xfrm>
            <a:off x="2222500" y="5816600"/>
            <a:ext cx="534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0D129AE9-B56D-4E9C-B2F8-8C66A2C01BE3}" type="datetime'''''''''''N''''CO'''''''''' ''''r''''''''''''''a''t''''e'''">
              <a:rPr lang="en-US" sz="1000">
                <a:solidFill>
                  <a:schemeClr val="tx1"/>
                </a:solidFill>
              </a:rPr>
              <a:pPr/>
              <a:t>NCO rate</a:t>
            </a:fld>
            <a:endParaRPr lang="en-US" sz="1000" dirty="0">
              <a:solidFill>
                <a:schemeClr val="tx1"/>
              </a:solidFill>
              <a:latin typeface="Arial"/>
              <a:ea typeface="ＭＳ Ｐゴシック"/>
              <a:sym typeface="Arial"/>
            </a:endParaRPr>
          </a:p>
        </p:txBody>
      </p:sp>
      <p:sp>
        <p:nvSpPr>
          <p:cNvPr id="6" name="Text Placeholder 254"/>
          <p:cNvSpPr>
            <a:spLocks noGrp="1"/>
          </p:cNvSpPr>
          <p:nvPr>
            <p:custDataLst>
              <p:tags r:id="rId15"/>
            </p:custDataLst>
          </p:nvPr>
        </p:nvSpPr>
        <p:spPr bwMode="auto">
          <a:xfrm>
            <a:off x="3238500" y="5816600"/>
            <a:ext cx="6651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B1613B74-C74C-4CBB-87BB-E7B679E4FD42}" type="datetime'''''%'''' ''''60+'''''''''''''''''''' ''D''''''P''''D'''''''''">
              <a:rPr lang="en-US" sz="1000">
                <a:solidFill>
                  <a:schemeClr val="tx1"/>
                </a:solidFill>
              </a:rPr>
              <a:pPr/>
              <a:t>% 60+ DPD</a:t>
            </a:fld>
            <a:endParaRPr lang="en-US" sz="1000" dirty="0">
              <a:solidFill>
                <a:schemeClr val="tx1"/>
              </a:solidFill>
              <a:sym typeface="+mn-lt"/>
            </a:endParaRPr>
          </a:p>
        </p:txBody>
      </p:sp>
      <p:sp>
        <p:nvSpPr>
          <p:cNvPr id="26" name="Rectangle 25"/>
          <p:cNvSpPr/>
          <p:nvPr/>
        </p:nvSpPr>
        <p:spPr bwMode="auto">
          <a:xfrm>
            <a:off x="2758440" y="1620838"/>
            <a:ext cx="3017682" cy="3821430"/>
          </a:xfrm>
          <a:prstGeom prst="rect">
            <a:avLst/>
          </a:prstGeom>
          <a:solidFill>
            <a:srgbClr val="A9A9A9">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46" name="Straight Connector 45"/>
          <p:cNvCxnSpPr/>
          <p:nvPr/>
        </p:nvCxnSpPr>
        <p:spPr bwMode="auto">
          <a:xfrm>
            <a:off x="705644" y="5183188"/>
            <a:ext cx="5000625" cy="0"/>
          </a:xfrm>
          <a:prstGeom prst="line">
            <a:avLst/>
          </a:prstGeom>
          <a:solidFill>
            <a:schemeClr val="accent1"/>
          </a:solidFill>
          <a:ln w="9525" cap="flat" cmpd="sng" algn="ctr">
            <a:solidFill>
              <a:schemeClr val="accent5"/>
            </a:solidFill>
            <a:prstDash val="dash"/>
            <a:round/>
            <a:headEnd type="none" w="med" len="med"/>
            <a:tailEnd type="none" w="med" len="med"/>
          </a:ln>
          <a:effectLst/>
        </p:spPr>
      </p:cxnSp>
      <p:sp>
        <p:nvSpPr>
          <p:cNvPr id="47" name="TextBox 46"/>
          <p:cNvSpPr txBox="1"/>
          <p:nvPr/>
        </p:nvSpPr>
        <p:spPr>
          <a:xfrm>
            <a:off x="3192158" y="4867275"/>
            <a:ext cx="1704313" cy="400110"/>
          </a:xfrm>
          <a:prstGeom prst="rect">
            <a:avLst/>
          </a:prstGeom>
          <a:noFill/>
        </p:spPr>
        <p:txBody>
          <a:bodyPr wrap="none" rtlCol="0">
            <a:spAutoFit/>
          </a:bodyPr>
          <a:lstStyle/>
          <a:p>
            <a:pPr>
              <a:lnSpc>
                <a:spcPct val="100000"/>
              </a:lnSpc>
            </a:pPr>
            <a:r>
              <a:rPr lang="en-US" dirty="0"/>
              <a:t>Average </a:t>
            </a:r>
            <a:r>
              <a:rPr lang="en-US" dirty="0" smtClean="0"/>
              <a:t>2011Q3–2015Q2</a:t>
            </a:r>
            <a:r>
              <a:rPr lang="en-US" dirty="0"/>
              <a:t>:</a:t>
            </a:r>
          </a:p>
          <a:p>
            <a:pPr>
              <a:lnSpc>
                <a:spcPct val="100000"/>
              </a:lnSpc>
            </a:pPr>
            <a:r>
              <a:rPr lang="en-US" dirty="0" smtClean="0"/>
              <a:t>NCO rate: </a:t>
            </a:r>
            <a:r>
              <a:rPr lang="en-US" b="1" dirty="0" smtClean="0"/>
              <a:t>0.24%</a:t>
            </a:r>
            <a:endParaRPr lang="en-US" b="1" dirty="0"/>
          </a:p>
        </p:txBody>
      </p:sp>
      <p:cxnSp>
        <p:nvCxnSpPr>
          <p:cNvPr id="48" name="Straight Connector 47"/>
          <p:cNvCxnSpPr/>
          <p:nvPr/>
        </p:nvCxnSpPr>
        <p:spPr bwMode="auto">
          <a:xfrm>
            <a:off x="705644" y="2333625"/>
            <a:ext cx="5000625"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49" name="TextBox 48"/>
          <p:cNvSpPr txBox="1"/>
          <p:nvPr/>
        </p:nvSpPr>
        <p:spPr>
          <a:xfrm>
            <a:off x="3303524" y="2327275"/>
            <a:ext cx="1704313" cy="400110"/>
          </a:xfrm>
          <a:prstGeom prst="rect">
            <a:avLst/>
          </a:prstGeom>
          <a:noFill/>
        </p:spPr>
        <p:txBody>
          <a:bodyPr wrap="none" rtlCol="0">
            <a:spAutoFit/>
          </a:bodyPr>
          <a:lstStyle/>
          <a:p>
            <a:pPr>
              <a:lnSpc>
                <a:spcPct val="100000"/>
              </a:lnSpc>
            </a:pPr>
            <a:r>
              <a:rPr lang="en-US" dirty="0" smtClean="0"/>
              <a:t>Average 2011Q3–2015Q2:</a:t>
            </a:r>
          </a:p>
          <a:p>
            <a:pPr>
              <a:lnSpc>
                <a:spcPct val="100000"/>
              </a:lnSpc>
            </a:pPr>
            <a:r>
              <a:rPr lang="en-US" dirty="0" smtClean="0"/>
              <a:t>% 60+ DPD: </a:t>
            </a:r>
            <a:r>
              <a:rPr lang="en-US" b="1" dirty="0" smtClean="0"/>
              <a:t>3.30%</a:t>
            </a:r>
            <a:endParaRPr lang="en-US" b="1" dirty="0"/>
          </a:p>
        </p:txBody>
      </p:sp>
      <p:cxnSp>
        <p:nvCxnSpPr>
          <p:cNvPr id="24" name="Straight Arrow Connector 23"/>
          <p:cNvCxnSpPr/>
          <p:nvPr/>
        </p:nvCxnSpPr>
        <p:spPr bwMode="auto">
          <a:xfrm>
            <a:off x="4700079" y="2684463"/>
            <a:ext cx="0" cy="2183689"/>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25" name="Rectangle 24"/>
          <p:cNvSpPr/>
          <p:nvPr/>
        </p:nvSpPr>
        <p:spPr>
          <a:xfrm>
            <a:off x="4162900" y="3660775"/>
            <a:ext cx="591829" cy="246221"/>
          </a:xfrm>
          <a:prstGeom prst="rect">
            <a:avLst/>
          </a:prstGeom>
        </p:spPr>
        <p:txBody>
          <a:bodyPr wrap="none">
            <a:spAutoFit/>
          </a:bodyPr>
          <a:lstStyle/>
          <a:p>
            <a:pPr fontAlgn="ctr">
              <a:lnSpc>
                <a:spcPct val="100000"/>
              </a:lnSpc>
            </a:pPr>
            <a:r>
              <a:rPr lang="en-US" b="1" dirty="0" smtClean="0">
                <a:solidFill>
                  <a:srgbClr val="FF0000"/>
                </a:solidFill>
                <a:latin typeface="Arial"/>
              </a:rPr>
              <a:t>~12.6X</a:t>
            </a:r>
            <a:endParaRPr lang="en-US" b="1" dirty="0">
              <a:solidFill>
                <a:srgbClr val="FF0000"/>
              </a:solidFill>
              <a:latin typeface="Arial"/>
            </a:endParaRPr>
          </a:p>
        </p:txBody>
      </p:sp>
      <p:graphicFrame>
        <p:nvGraphicFramePr>
          <p:cNvPr id="27" name="Table 26"/>
          <p:cNvGraphicFramePr>
            <a:graphicFrameLocks noGrp="1"/>
          </p:cNvGraphicFramePr>
          <p:nvPr>
            <p:extLst>
              <p:ext uri="{D42A27DB-BD31-4B8C-83A1-F6EECF244321}">
                <p14:modId xmlns:p14="http://schemas.microsoft.com/office/powerpoint/2010/main" val="2290953297"/>
              </p:ext>
            </p:extLst>
          </p:nvPr>
        </p:nvGraphicFramePr>
        <p:xfrm>
          <a:off x="6053138" y="4149288"/>
          <a:ext cx="3175583" cy="952169"/>
        </p:xfrm>
        <a:graphic>
          <a:graphicData uri="http://schemas.openxmlformats.org/drawingml/2006/table">
            <a:tbl>
              <a:tblPr firstRow="1" bandRow="1">
                <a:tableStyleId>{839DD9DD-9E6C-4910-8AC0-68ADFF6A6AFC}</a:tableStyleId>
              </a:tblPr>
              <a:tblGrid>
                <a:gridCol w="1206978"/>
                <a:gridCol w="936433"/>
                <a:gridCol w="1032172"/>
              </a:tblGrid>
              <a:tr h="403529">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 60 DPD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chemeClr val="tx2"/>
                          </a:solidFill>
                          <a:effectLst/>
                          <a:latin typeface="+mn-lt"/>
                          <a:ea typeface="+mn-ea"/>
                          <a:cs typeface="+mn-cs"/>
                        </a:rPr>
                        <a:t>5.0%</a:t>
                      </a:r>
                      <a:endParaRPr lang="en-US" sz="10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chemeClr val="tx2"/>
                          </a:solidFill>
                          <a:effectLst/>
                          <a:latin typeface="+mn-lt"/>
                          <a:ea typeface="+mn-ea"/>
                          <a:cs typeface="+mn-cs"/>
                        </a:rPr>
                        <a:t>7.5%</a:t>
                      </a:r>
                      <a:endParaRPr lang="en-US" sz="10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3" name="Group 32"/>
          <p:cNvGrpSpPr/>
          <p:nvPr/>
        </p:nvGrpSpPr>
        <p:grpSpPr>
          <a:xfrm>
            <a:off x="403281" y="95996"/>
            <a:ext cx="2661417" cy="189008"/>
            <a:chOff x="403281" y="164517"/>
            <a:chExt cx="2661417" cy="189008"/>
          </a:xfrm>
        </p:grpSpPr>
        <p:sp>
          <p:nvSpPr>
            <p:cNvPr id="35" name="Text Box 75"/>
            <p:cNvSpPr txBox="1">
              <a:spLocks noChangeArrowheads="1"/>
            </p:cNvSpPr>
            <p:nvPr/>
          </p:nvSpPr>
          <p:spPr bwMode="gray">
            <a:xfrm>
              <a:off x="636148" y="166688"/>
              <a:ext cx="242855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 60/61+ days past due</a:t>
              </a:r>
            </a:p>
          </p:txBody>
        </p:sp>
        <p:sp>
          <p:nvSpPr>
            <p:cNvPr id="36" name="Oval 3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52</a:t>
            </a:fld>
            <a:endParaRPr lang="en-US" sz="1400" dirty="0">
              <a:solidFill>
                <a:srgbClr val="FF0000"/>
              </a:solidFill>
              <a:latin typeface="Arial Bold" pitchFamily="-112" charset="0"/>
            </a:endParaRPr>
          </a:p>
        </p:txBody>
      </p:sp>
      <p:sp>
        <p:nvSpPr>
          <p:cNvPr id="43" name="Rectangular Callout 42"/>
          <p:cNvSpPr/>
          <p:nvPr/>
        </p:nvSpPr>
        <p:spPr bwMode="auto">
          <a:xfrm>
            <a:off x="6630864" y="5193110"/>
            <a:ext cx="2571808" cy="548640"/>
          </a:xfrm>
          <a:prstGeom prst="wedgeRectCallout">
            <a:avLst>
              <a:gd name="adj1" fmla="val 10461"/>
              <a:gd name="adj2" fmla="val -93664"/>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900" dirty="0">
                <a:solidFill>
                  <a:srgbClr val="000000"/>
                </a:solidFill>
                <a:latin typeface="Arial"/>
                <a:ea typeface="ＭＳ Ｐゴシック" pitchFamily="-112" charset="-128"/>
                <a:cs typeface="ＭＳ Ｐゴシック" pitchFamily="-112" charset="-128"/>
                <a:sym typeface="Arial"/>
              </a:rPr>
              <a:t>The </a:t>
            </a:r>
            <a:r>
              <a:rPr lang="en-US" sz="900" dirty="0" smtClean="0">
                <a:solidFill>
                  <a:srgbClr val="000000"/>
                </a:solidFill>
                <a:latin typeface="Arial"/>
                <a:ea typeface="ＭＳ Ｐゴシック" pitchFamily="-112" charset="-128"/>
                <a:cs typeface="ＭＳ Ｐゴシック" pitchFamily="-112" charset="-128"/>
                <a:sym typeface="Arial"/>
              </a:rPr>
              <a:t>amber trigger and red </a:t>
            </a:r>
            <a:r>
              <a:rPr lang="en-US" sz="900" dirty="0">
                <a:solidFill>
                  <a:srgbClr val="000000"/>
                </a:solidFill>
                <a:latin typeface="Arial"/>
                <a:ea typeface="ＭＳ Ｐゴシック" pitchFamily="-112" charset="-128"/>
                <a:cs typeface="ＭＳ Ｐゴシック" pitchFamily="-112" charset="-128"/>
                <a:sym typeface="Arial"/>
              </a:rPr>
              <a:t>limit </a:t>
            </a:r>
            <a:r>
              <a:rPr lang="en-US" sz="900" dirty="0" smtClean="0">
                <a:solidFill>
                  <a:srgbClr val="000000"/>
                </a:solidFill>
                <a:latin typeface="Arial"/>
                <a:ea typeface="ＭＳ Ｐゴシック" pitchFamily="-112" charset="-128"/>
                <a:cs typeface="ＭＳ Ｐゴシック" pitchFamily="-112" charset="-128"/>
                <a:sym typeface="Arial"/>
              </a:rPr>
              <a:t>were through expert judgment, </a:t>
            </a:r>
            <a:r>
              <a:rPr lang="en-US" sz="900" dirty="0">
                <a:solidFill>
                  <a:srgbClr val="000000"/>
                </a:solidFill>
                <a:latin typeface="Arial"/>
                <a:ea typeface="ＭＳ Ｐゴシック" pitchFamily="-112" charset="-128"/>
                <a:cs typeface="ＭＳ Ｐゴシック" pitchFamily="-112" charset="-128"/>
                <a:sym typeface="Arial"/>
              </a:rPr>
              <a:t>adjusted </a:t>
            </a:r>
            <a:r>
              <a:rPr lang="en-US" sz="900" dirty="0" smtClean="0">
                <a:solidFill>
                  <a:srgbClr val="000000"/>
                </a:solidFill>
                <a:latin typeface="Arial"/>
                <a:ea typeface="ＭＳ Ｐゴシック" pitchFamily="-112" charset="-128"/>
                <a:cs typeface="ＭＳ Ｐゴシック" pitchFamily="-112" charset="-128"/>
                <a:sym typeface="Arial"/>
              </a:rPr>
              <a:t>downwards by around 5-7% by management</a:t>
            </a:r>
            <a:endParaRPr lang="en-US" sz="900" dirty="0">
              <a:solidFill>
                <a:srgbClr val="000000"/>
              </a:solidFill>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20073387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a:t>Credit risk, </a:t>
            </a:r>
            <a:r>
              <a:rPr lang="en-US" b="0" dirty="0" smtClean="0"/>
              <a:t>% 60/61+ days past due</a:t>
            </a:r>
            <a:endParaRPr lang="en-US" b="0" dirty="0">
              <a:solidFill>
                <a:schemeClr val="accent1"/>
              </a:solidFill>
            </a:endParaRPr>
          </a:p>
        </p:txBody>
      </p:sp>
      <p:sp>
        <p:nvSpPr>
          <p:cNvPr id="8" name="Footnote"/>
          <p:cNvSpPr/>
          <p:nvPr/>
        </p:nvSpPr>
        <p:spPr bwMode="auto">
          <a:xfrm>
            <a:off x="382164" y="6273280"/>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p>
          <a:p>
            <a:pPr marL="228600" lvl="1" indent="-228600" algn="l">
              <a:lnSpc>
                <a:spcPct val="100000"/>
              </a:lnSpc>
              <a:buFont typeface="+mj-lt"/>
              <a:buAutoNum type="arabicPeriod"/>
            </a:pPr>
            <a:r>
              <a:rPr lang="en-US" sz="800" dirty="0">
                <a:solidFill>
                  <a:schemeClr val="bg1"/>
                </a:solidFill>
              </a:rPr>
              <a:t>12-month trailing average to account for seasonality of the SCUSA Auto </a:t>
            </a:r>
            <a:r>
              <a:rPr lang="en-US" sz="800" dirty="0" smtClean="0">
                <a:solidFill>
                  <a:schemeClr val="bg1"/>
                </a:solidFill>
              </a:rPr>
              <a:t>portfolio</a:t>
            </a:r>
            <a:endParaRPr lang="en-US" sz="800" dirty="0">
              <a:solidFill>
                <a:schemeClr val="bg1"/>
              </a:solidFill>
            </a:endParaRPr>
          </a:p>
        </p:txBody>
      </p:sp>
      <p:grpSp>
        <p:nvGrpSpPr>
          <p:cNvPr id="12" name="Group 11"/>
          <p:cNvGrpSpPr/>
          <p:nvPr/>
        </p:nvGrpSpPr>
        <p:grpSpPr>
          <a:xfrm>
            <a:off x="403281" y="95996"/>
            <a:ext cx="2661417" cy="189008"/>
            <a:chOff x="403281" y="164517"/>
            <a:chExt cx="2661417" cy="189008"/>
          </a:xfrm>
        </p:grpSpPr>
        <p:sp>
          <p:nvSpPr>
            <p:cNvPr id="13" name="Text Box 75"/>
            <p:cNvSpPr txBox="1">
              <a:spLocks noChangeArrowheads="1"/>
            </p:cNvSpPr>
            <p:nvPr/>
          </p:nvSpPr>
          <p:spPr bwMode="gray">
            <a:xfrm>
              <a:off x="636148" y="166688"/>
              <a:ext cx="242855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 60/61+ days past due</a:t>
              </a: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5" name="Table 4"/>
          <p:cNvGraphicFramePr>
            <a:graphicFrameLocks noGrp="1"/>
          </p:cNvGraphicFramePr>
          <p:nvPr>
            <p:extLst>
              <p:ext uri="{D42A27DB-BD31-4B8C-83A1-F6EECF244321}">
                <p14:modId xmlns:p14="http://schemas.microsoft.com/office/powerpoint/2010/main" val="452658145"/>
              </p:ext>
            </p:extLst>
          </p:nvPr>
        </p:nvGraphicFramePr>
        <p:xfrm>
          <a:off x="400050" y="1404875"/>
          <a:ext cx="8823325" cy="103632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1</a:t>
                      </a:r>
                      <a:endParaRPr lang="en-US" sz="110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0" name="TextBox 9"/>
          <p:cNvSpPr txBox="1"/>
          <p:nvPr/>
        </p:nvSpPr>
        <p:spPr>
          <a:xfrm>
            <a:off x="382164" y="2776462"/>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53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0812585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risk</a:t>
            </a:r>
            <a:br>
              <a:rPr lang="en-US" dirty="0"/>
            </a:br>
            <a:r>
              <a:rPr lang="en-US" b="0" dirty="0"/>
              <a:t>Concentrations</a:t>
            </a:r>
          </a:p>
        </p:txBody>
      </p:sp>
      <p:sp>
        <p:nvSpPr>
          <p:cNvPr id="3" name="Text Placeholder 2"/>
          <p:cNvSpPr>
            <a:spLocks noGrp="1"/>
          </p:cNvSpPr>
          <p:nvPr>
            <p:ph type="body" idx="1"/>
          </p:nvPr>
        </p:nvSpPr>
        <p:spPr/>
        <p:txBody>
          <a:bodyPr/>
          <a:lstStyle/>
          <a:p>
            <a:r>
              <a:rPr lang="en-GB" dirty="0" smtClean="0"/>
              <a:t>2D</a:t>
            </a:r>
            <a:endParaRPr lang="en-GB" dirty="0"/>
          </a:p>
        </p:txBody>
      </p:sp>
    </p:spTree>
    <p:extLst>
      <p:ext uri="{BB962C8B-B14F-4D97-AF65-F5344CB8AC3E}">
        <p14:creationId xmlns:p14="http://schemas.microsoft.com/office/powerpoint/2010/main" val="3603215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28523100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597" name="think-cell Slide" r:id="rId60" imgW="270" imgH="270" progId="TCLayout.ActiveDocument.1">
                  <p:embed/>
                </p:oleObj>
              </mc:Choice>
              <mc:Fallback>
                <p:oleObj name="think-cell Slide" r:id="rId60" imgW="270" imgH="270" progId="TCLayout.ActiveDocument.1">
                  <p:embed/>
                  <p:pic>
                    <p:nvPicPr>
                      <p:cNvPr id="0" name=""/>
                      <p:cNvPicPr/>
                      <p:nvPr/>
                    </p:nvPicPr>
                    <p:blipFill>
                      <a:blip r:embed="rId61"/>
                      <a:stretch>
                        <a:fillRect/>
                      </a:stretch>
                    </p:blipFill>
                    <p:spPr>
                      <a:xfrm>
                        <a:off x="1588" y="1588"/>
                        <a:ext cx="1587" cy="1587"/>
                      </a:xfrm>
                      <a:prstGeom prst="rect">
                        <a:avLst/>
                      </a:prstGeom>
                    </p:spPr>
                  </p:pic>
                </p:oleObj>
              </mc:Fallback>
            </mc:AlternateContent>
          </a:graphicData>
        </a:graphic>
      </p:graphicFrame>
      <p:sp>
        <p:nvSpPr>
          <p:cNvPr id="11" name="Rectangle 10"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sz="900" u="none" strike="noStrike" cap="none" normalizeH="0">
              <a:ln>
                <a:noFill/>
              </a:ln>
              <a:solidFill>
                <a:schemeClr val="tx1"/>
              </a:solidFill>
              <a:effectLst/>
              <a:latin typeface="Arial"/>
              <a:ea typeface="ＭＳ Ｐゴシック"/>
              <a:sym typeface="Arial"/>
            </a:endParaRPr>
          </a:p>
        </p:txBody>
      </p:sp>
      <p:cxnSp>
        <p:nvCxnSpPr>
          <p:cNvPr id="94" name="Straight Connector 93"/>
          <p:cNvCxnSpPr/>
          <p:nvPr/>
        </p:nvCxnSpPr>
        <p:spPr bwMode="auto">
          <a:xfrm>
            <a:off x="8911717" y="1830401"/>
            <a:ext cx="0" cy="3036888"/>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4" name="Title 3"/>
          <p:cNvSpPr>
            <a:spLocks noGrp="1"/>
          </p:cNvSpPr>
          <p:nvPr>
            <p:ph type="title"/>
          </p:nvPr>
        </p:nvSpPr>
        <p:spPr/>
        <p:txBody>
          <a:bodyPr/>
          <a:lstStyle/>
          <a:p>
            <a:r>
              <a:rPr lang="en-US" dirty="0"/>
              <a:t>Calibration: </a:t>
            </a:r>
            <a:r>
              <a:rPr lang="en-US" b="0" dirty="0"/>
              <a:t>Context on concentration and total portfolio size metrics</a:t>
            </a:r>
            <a:endParaRPr lang="en-US" dirty="0"/>
          </a:p>
        </p:txBody>
      </p:sp>
      <p:sp>
        <p:nvSpPr>
          <p:cNvPr id="7" name="Text Placeholder 6"/>
          <p:cNvSpPr>
            <a:spLocks noGrp="1"/>
          </p:cNvSpPr>
          <p:nvPr>
            <p:ph type="body" sz="quarter" idx="15"/>
          </p:nvPr>
        </p:nvSpPr>
        <p:spPr>
          <a:xfrm>
            <a:off x="401638" y="1406525"/>
            <a:ext cx="3148012" cy="336550"/>
          </a:xfrm>
        </p:spPr>
        <p:txBody>
          <a:bodyPr lIns="0" tIns="0" rIns="0" bIns="0"/>
          <a:lstStyle/>
          <a:p>
            <a:r>
              <a:rPr lang="en-GB" dirty="0">
                <a:solidFill>
                  <a:schemeClr val="accent1"/>
                </a:solidFill>
              </a:rPr>
              <a:t>Context on concentration and total portfolio size limits</a:t>
            </a:r>
            <a:endParaRPr lang="en-US" dirty="0">
              <a:solidFill>
                <a:schemeClr val="accent1"/>
              </a:solidFill>
            </a:endParaRPr>
          </a:p>
          <a:p>
            <a:endParaRPr lang="en-US" dirty="0"/>
          </a:p>
        </p:txBody>
      </p:sp>
      <p:sp>
        <p:nvSpPr>
          <p:cNvPr id="8" name="Text Placeholder 7"/>
          <p:cNvSpPr>
            <a:spLocks noGrp="1"/>
          </p:cNvSpPr>
          <p:nvPr>
            <p:ph type="body" sz="quarter" idx="16"/>
          </p:nvPr>
        </p:nvSpPr>
        <p:spPr>
          <a:xfrm>
            <a:off x="4346575" y="1406525"/>
            <a:ext cx="4849813" cy="336550"/>
          </a:xfrm>
        </p:spPr>
        <p:txBody>
          <a:bodyPr lIns="0" tIns="0" rIns="0" bIns="0"/>
          <a:lstStyle/>
          <a:p>
            <a:r>
              <a:rPr lang="en-US" b="0" dirty="0" smtClean="0">
                <a:solidFill>
                  <a:schemeClr val="accent1"/>
                </a:solidFill>
              </a:rPr>
              <a:t>Industry segments</a:t>
            </a:r>
          </a:p>
          <a:p>
            <a:r>
              <a:rPr lang="en-US" b="0" dirty="0" smtClean="0">
                <a:solidFill>
                  <a:schemeClr val="accent1"/>
                </a:solidFill>
                <a:latin typeface="Arial "/>
              </a:rPr>
              <a:t>Exposure as of July 2015, $ MM</a:t>
            </a:r>
            <a:endParaRPr lang="en-US" b="0" dirty="0">
              <a:solidFill>
                <a:schemeClr val="accent1"/>
              </a:solidFill>
              <a:latin typeface="Arial "/>
            </a:endParaRPr>
          </a:p>
        </p:txBody>
      </p:sp>
      <p:sp>
        <p:nvSpPr>
          <p:cNvPr id="5" name="Content Placeholder 4"/>
          <p:cNvSpPr>
            <a:spLocks noGrp="1"/>
          </p:cNvSpPr>
          <p:nvPr>
            <p:ph idx="1"/>
          </p:nvPr>
        </p:nvSpPr>
        <p:spPr>
          <a:xfrm>
            <a:off x="401638" y="1930404"/>
            <a:ext cx="3148011" cy="4100513"/>
          </a:xfrm>
        </p:spPr>
        <p:txBody>
          <a:bodyPr lIns="0" tIns="0" rIns="0" bIns="0"/>
          <a:lstStyle/>
          <a:p>
            <a:pPr marL="171450" indent="-171450" defTabSz="979488">
              <a:buFont typeface="Arial" panose="020B0604020202020204" pitchFamily="34" charset="0"/>
              <a:buChar char="•"/>
            </a:pPr>
            <a:r>
              <a:rPr lang="en-US" sz="1100" dirty="0">
                <a:ea typeface="Arial Unicode MS" pitchFamily="34" charset="-128"/>
                <a:cs typeface="Arial" charset="0"/>
              </a:rPr>
              <a:t>The RAS </a:t>
            </a:r>
            <a:r>
              <a:rPr lang="en-US" sz="1100" dirty="0" smtClean="0">
                <a:ea typeface="Arial Unicode MS" pitchFamily="34" charset="-128"/>
                <a:cs typeface="Arial" charset="0"/>
              </a:rPr>
              <a:t>includes concentration </a:t>
            </a:r>
            <a:r>
              <a:rPr lang="en-US" sz="1100" dirty="0">
                <a:ea typeface="Arial Unicode MS" pitchFamily="34" charset="-128"/>
                <a:cs typeface="Arial" charset="0"/>
              </a:rPr>
              <a:t>and total portfolio size limits </a:t>
            </a:r>
          </a:p>
          <a:p>
            <a:pPr marL="171450" indent="-171450" defTabSz="979488">
              <a:buFont typeface="Arial" panose="020B0604020202020204" pitchFamily="34" charset="0"/>
              <a:buChar char="•"/>
            </a:pPr>
            <a:r>
              <a:rPr lang="en-US" sz="1100" dirty="0">
                <a:ea typeface="Arial Unicode MS" pitchFamily="34" charset="-128"/>
                <a:cs typeface="Arial" charset="0"/>
              </a:rPr>
              <a:t>Dollar limits </a:t>
            </a:r>
            <a:r>
              <a:rPr lang="en-US" sz="1100" dirty="0" smtClean="0">
                <a:ea typeface="Arial Unicode MS" pitchFamily="34" charset="-128"/>
                <a:cs typeface="Arial" charset="0"/>
              </a:rPr>
              <a:t>are set </a:t>
            </a:r>
            <a:r>
              <a:rPr lang="en-US" sz="1100" dirty="0">
                <a:ea typeface="Arial Unicode MS" pitchFamily="34" charset="-128"/>
                <a:cs typeface="Arial" charset="0"/>
              </a:rPr>
              <a:t>against </a:t>
            </a:r>
            <a:r>
              <a:rPr lang="en-US" sz="1100" dirty="0" smtClean="0">
                <a:ea typeface="Arial Unicode MS" pitchFamily="34" charset="-128"/>
                <a:cs typeface="Arial" charset="0"/>
              </a:rPr>
              <a:t>the exposure for any individual industry, CRE and Multifamily</a:t>
            </a:r>
            <a:r>
              <a:rPr lang="en-US" sz="1100" dirty="0">
                <a:ea typeface="Arial Unicode MS" pitchFamily="34" charset="-128"/>
                <a:cs typeface="Arial" charset="0"/>
              </a:rPr>
              <a:t>	</a:t>
            </a:r>
          </a:p>
          <a:p>
            <a:pPr marL="479425" lvl="1" indent="-171450" defTabSz="979488">
              <a:buFont typeface="Arial" panose="020B0604020202020204" pitchFamily="34" charset="0"/>
              <a:buChar char="-"/>
            </a:pPr>
            <a:r>
              <a:rPr lang="en-US" sz="1100" dirty="0" smtClean="0">
                <a:ea typeface="Arial Unicode MS" pitchFamily="34" charset="-128"/>
                <a:cs typeface="Arial" charset="0"/>
              </a:rPr>
              <a:t>For </a:t>
            </a:r>
            <a:r>
              <a:rPr lang="en-US" sz="1100" dirty="0" smtClean="0">
                <a:solidFill>
                  <a:schemeClr val="tx1"/>
                </a:solidFill>
              </a:rPr>
              <a:t>individual </a:t>
            </a:r>
            <a:r>
              <a:rPr lang="en-US" sz="1100" dirty="0">
                <a:solidFill>
                  <a:schemeClr val="tx1"/>
                </a:solidFill>
              </a:rPr>
              <a:t>industry </a:t>
            </a:r>
            <a:r>
              <a:rPr lang="en-US" sz="1100" dirty="0" smtClean="0">
                <a:solidFill>
                  <a:schemeClr val="tx1"/>
                </a:solidFill>
              </a:rPr>
              <a:t>segments </a:t>
            </a:r>
            <a:r>
              <a:rPr lang="en-US" sz="1100" dirty="0">
                <a:solidFill>
                  <a:schemeClr val="tx1"/>
                </a:solidFill>
              </a:rPr>
              <a:t>(based on the OCC industry segmentation</a:t>
            </a:r>
            <a:r>
              <a:rPr lang="en-US" sz="1100" dirty="0" smtClean="0">
                <a:solidFill>
                  <a:schemeClr val="tx1"/>
                </a:solidFill>
              </a:rPr>
              <a:t>)</a:t>
            </a:r>
            <a:r>
              <a:rPr lang="en-US" sz="1100" dirty="0" smtClean="0">
                <a:ea typeface="Arial Unicode MS" pitchFamily="34" charset="-128"/>
                <a:cs typeface="Arial" charset="0"/>
              </a:rPr>
              <a:t>, the threshold will be ~50% of (CET1 + ACL)</a:t>
            </a:r>
          </a:p>
          <a:p>
            <a:pPr marL="479425" lvl="1" indent="-171450" defTabSz="979488">
              <a:buFont typeface="Arial" panose="020B0604020202020204" pitchFamily="34" charset="0"/>
              <a:buChar char="-"/>
            </a:pPr>
            <a:r>
              <a:rPr lang="en-US" sz="1100" dirty="0" smtClean="0">
                <a:ea typeface="Arial Unicode MS" pitchFamily="34" charset="-128"/>
                <a:cs typeface="Arial" charset="0"/>
              </a:rPr>
              <a:t>For CRE, </a:t>
            </a:r>
            <a:r>
              <a:rPr lang="en-US" sz="1100" dirty="0">
                <a:ea typeface="Arial Unicode MS" pitchFamily="34" charset="-128"/>
                <a:cs typeface="Arial" charset="0"/>
              </a:rPr>
              <a:t>the threshold will be </a:t>
            </a:r>
            <a:r>
              <a:rPr lang="en-US" sz="1100" dirty="0" smtClean="0">
                <a:ea typeface="Arial Unicode MS" pitchFamily="34" charset="-128"/>
                <a:cs typeface="Arial" charset="0"/>
              </a:rPr>
              <a:t>~100</a:t>
            </a:r>
            <a:r>
              <a:rPr lang="en-US" sz="1100" dirty="0">
                <a:ea typeface="Arial Unicode MS" pitchFamily="34" charset="-128"/>
                <a:cs typeface="Arial" charset="0"/>
              </a:rPr>
              <a:t>% of </a:t>
            </a:r>
            <a:r>
              <a:rPr lang="en-US" sz="1100" dirty="0" smtClean="0">
                <a:ea typeface="Arial Unicode MS" pitchFamily="34" charset="-128"/>
                <a:cs typeface="Arial" charset="0"/>
              </a:rPr>
              <a:t>(CET1 </a:t>
            </a:r>
            <a:r>
              <a:rPr lang="en-US" sz="1100" dirty="0">
                <a:ea typeface="Arial Unicode MS" pitchFamily="34" charset="-128"/>
                <a:cs typeface="Arial" charset="0"/>
              </a:rPr>
              <a:t>+ </a:t>
            </a:r>
            <a:r>
              <a:rPr lang="en-US" sz="1100" dirty="0" smtClean="0">
                <a:ea typeface="Arial Unicode MS" pitchFamily="34" charset="-128"/>
                <a:cs typeface="Arial" charset="0"/>
              </a:rPr>
              <a:t>ACL)</a:t>
            </a:r>
          </a:p>
          <a:p>
            <a:pPr marL="479425" lvl="1" indent="-171450" defTabSz="979488">
              <a:buFont typeface="Arial" panose="020B0604020202020204" pitchFamily="34" charset="0"/>
              <a:buChar char="-"/>
            </a:pPr>
            <a:r>
              <a:rPr lang="en-US" sz="1100" dirty="0" smtClean="0">
                <a:ea typeface="Arial Unicode MS" pitchFamily="34" charset="-128"/>
                <a:cs typeface="Arial" charset="0"/>
              </a:rPr>
              <a:t>For multifamily, the limit is $11 BN</a:t>
            </a:r>
          </a:p>
          <a:p>
            <a:pPr marL="171450" indent="-171450" defTabSz="979488">
              <a:buFont typeface="Arial" panose="020B0604020202020204" pitchFamily="34" charset="0"/>
              <a:buChar char="•"/>
            </a:pPr>
            <a:r>
              <a:rPr lang="en-US" sz="1100" dirty="0">
                <a:ea typeface="Arial Unicode MS" pitchFamily="34" charset="-128"/>
                <a:cs typeface="Arial" charset="0"/>
              </a:rPr>
              <a:t>Currently, </a:t>
            </a:r>
            <a:r>
              <a:rPr lang="en-US" sz="1100" dirty="0" smtClean="0">
                <a:ea typeface="Arial Unicode MS" pitchFamily="34" charset="-128"/>
                <a:cs typeface="Arial" charset="0"/>
              </a:rPr>
              <a:t>no industry segment is in </a:t>
            </a:r>
            <a:r>
              <a:rPr lang="en-US" sz="1100" dirty="0">
                <a:ea typeface="Arial Unicode MS" pitchFamily="34" charset="-128"/>
                <a:cs typeface="Arial" charset="0"/>
              </a:rPr>
              <a:t>breach of the individual industry segment limit</a:t>
            </a:r>
          </a:p>
          <a:p>
            <a:pPr marL="171450" indent="-171450" defTabSz="979488">
              <a:buFont typeface="Arial" panose="020B0604020202020204" pitchFamily="34" charset="0"/>
              <a:buChar char="•"/>
            </a:pPr>
            <a:r>
              <a:rPr lang="en-US" sz="1100" dirty="0" smtClean="0">
                <a:solidFill>
                  <a:schemeClr val="tx1"/>
                </a:solidFill>
                <a:ea typeface="Arial Unicode MS" pitchFamily="34" charset="-128"/>
                <a:cs typeface="Arial" charset="0"/>
              </a:rPr>
              <a:t>Similarly, both CRE and Multifamily are currently not in breach of their respective limits</a:t>
            </a:r>
            <a:endParaRPr lang="en-US" sz="1100" dirty="0">
              <a:solidFill>
                <a:schemeClr val="tx1"/>
              </a:solidFill>
              <a:ea typeface="Arial Unicode MS" pitchFamily="34" charset="-128"/>
              <a:cs typeface="Arial" charset="0"/>
            </a:endParaRPr>
          </a:p>
          <a:p>
            <a:endParaRPr lang="en-US" sz="1100" dirty="0"/>
          </a:p>
        </p:txBody>
      </p:sp>
      <p:sp>
        <p:nvSpPr>
          <p:cNvPr id="10" name="Text Placeholder 7"/>
          <p:cNvSpPr txBox="1">
            <a:spLocks/>
          </p:cNvSpPr>
          <p:nvPr/>
        </p:nvSpPr>
        <p:spPr bwMode="auto">
          <a:xfrm>
            <a:off x="4346575" y="5009982"/>
            <a:ext cx="4849813" cy="336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lnSpc>
                <a:spcPct val="100000"/>
              </a:lnSpc>
            </a:pPr>
            <a:r>
              <a:rPr lang="en-US" kern="0" dirty="0" smtClean="0"/>
              <a:t>CRE + Multifamily</a:t>
            </a:r>
          </a:p>
          <a:p>
            <a:pPr>
              <a:lnSpc>
                <a:spcPct val="100000"/>
              </a:lnSpc>
            </a:pPr>
            <a:r>
              <a:rPr lang="en-US" b="0" kern="0" dirty="0" smtClean="0">
                <a:latin typeface="+mn-lt"/>
              </a:rPr>
              <a:t>Exposure as of July 2015, $ MM</a:t>
            </a:r>
            <a:endParaRPr lang="en-US" b="0" kern="0" dirty="0">
              <a:latin typeface="+mn-lt"/>
            </a:endParaRPr>
          </a:p>
        </p:txBody>
      </p:sp>
      <p:graphicFrame>
        <p:nvGraphicFramePr>
          <p:cNvPr id="58" name="Object 57"/>
          <p:cNvGraphicFramePr>
            <a:graphicFrameLocks/>
          </p:cNvGraphicFramePr>
          <p:nvPr>
            <p:custDataLst>
              <p:tags r:id="rId4"/>
            </p:custDataLst>
            <p:extLst>
              <p:ext uri="{D42A27DB-BD31-4B8C-83A1-F6EECF244321}">
                <p14:modId xmlns:p14="http://schemas.microsoft.com/office/powerpoint/2010/main" val="156246920"/>
              </p:ext>
            </p:extLst>
          </p:nvPr>
        </p:nvGraphicFramePr>
        <p:xfrm>
          <a:off x="6705600" y="1676400"/>
          <a:ext cx="1943066" cy="3267000"/>
        </p:xfrm>
        <a:graphic>
          <a:graphicData uri="http://schemas.openxmlformats.org/presentationml/2006/ole">
            <mc:AlternateContent xmlns:mc="http://schemas.openxmlformats.org/markup-compatibility/2006">
              <mc:Choice xmlns:v="urn:schemas-microsoft-com:vml" Requires="v">
                <p:oleObj spid="_x0000_s217598" name="Chart" r:id="rId62" imgW="1943066" imgH="3267000" progId="MSGraph.Chart.8">
                  <p:embed followColorScheme="full"/>
                </p:oleObj>
              </mc:Choice>
              <mc:Fallback>
                <p:oleObj name="Chart" r:id="rId62" imgW="1943066" imgH="3267000" progId="MSGraph.Chart.8">
                  <p:embed followColorScheme="full"/>
                  <p:pic>
                    <p:nvPicPr>
                      <p:cNvPr id="0" name=""/>
                      <p:cNvPicPr/>
                      <p:nvPr/>
                    </p:nvPicPr>
                    <p:blipFill>
                      <a:blip r:embed="rId63"/>
                      <a:stretch>
                        <a:fillRect/>
                      </a:stretch>
                    </p:blipFill>
                    <p:spPr>
                      <a:xfrm>
                        <a:off x="6705600" y="1676400"/>
                        <a:ext cx="1943066" cy="3267000"/>
                      </a:xfrm>
                      <a:prstGeom prst="rect">
                        <a:avLst/>
                      </a:prstGeom>
                    </p:spPr>
                  </p:pic>
                </p:oleObj>
              </mc:Fallback>
            </mc:AlternateContent>
          </a:graphicData>
        </a:graphic>
      </p:graphicFrame>
      <p:sp>
        <p:nvSpPr>
          <p:cNvPr id="173" name="Text Placeholder 77"/>
          <p:cNvSpPr>
            <a:spLocks noGrp="1"/>
          </p:cNvSpPr>
          <p:nvPr>
            <p:custDataLst>
              <p:tags r:id="rId5"/>
            </p:custDataLst>
          </p:nvPr>
        </p:nvSpPr>
        <p:spPr bwMode="gray">
          <a:xfrm>
            <a:off x="6845300" y="4589463"/>
            <a:ext cx="1714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EA1B4EE-FEC0-4538-8CE8-39AA5B89952D}" type="datetime'''''''''''''''''41'''''''''''''''''''">
              <a:rPr lang="en-US" sz="900">
                <a:solidFill>
                  <a:schemeClr val="tx1"/>
                </a:solidFill>
              </a:rPr>
              <a:pPr/>
              <a:t>41</a:t>
            </a:fld>
            <a:endParaRPr lang="en-US" sz="900" dirty="0">
              <a:solidFill>
                <a:schemeClr val="tx1"/>
              </a:solidFill>
              <a:sym typeface="+mn-lt"/>
            </a:endParaRPr>
          </a:p>
        </p:txBody>
      </p:sp>
      <p:sp>
        <p:nvSpPr>
          <p:cNvPr id="174" name="Text Placeholder 78"/>
          <p:cNvSpPr>
            <a:spLocks noGrp="1"/>
          </p:cNvSpPr>
          <p:nvPr>
            <p:custDataLst>
              <p:tags r:id="rId6"/>
            </p:custDataLst>
          </p:nvPr>
        </p:nvSpPr>
        <p:spPr bwMode="gray">
          <a:xfrm>
            <a:off x="6835775" y="4718050"/>
            <a:ext cx="1714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E6241A2D-3527-415C-9D1E-1C12D3BA566A}" type="datetime'''''''''''''''''''''''''''2''''''''''8'''''''''">
              <a:rPr lang="en-US" sz="900">
                <a:solidFill>
                  <a:schemeClr val="tx1"/>
                </a:solidFill>
              </a:rPr>
              <a:pPr/>
              <a:t>28</a:t>
            </a:fld>
            <a:endParaRPr lang="en-US" sz="900" dirty="0">
              <a:solidFill>
                <a:schemeClr val="tx1"/>
              </a:solidFill>
              <a:sym typeface="+mn-lt"/>
            </a:endParaRPr>
          </a:p>
        </p:txBody>
      </p:sp>
      <p:sp>
        <p:nvSpPr>
          <p:cNvPr id="147" name="Text Placeholder 51"/>
          <p:cNvSpPr>
            <a:spLocks noGrp="1"/>
          </p:cNvSpPr>
          <p:nvPr>
            <p:custDataLst>
              <p:tags r:id="rId7"/>
            </p:custDataLst>
          </p:nvPr>
        </p:nvSpPr>
        <p:spPr bwMode="auto">
          <a:xfrm>
            <a:off x="5307013" y="4460875"/>
            <a:ext cx="14033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B76986-2848-4479-99A6-2D1B2EE769B1}" type="datetime'E''nt''er''t''''a''i''nm''''ent &amp; R''ecrea''tio''n'''''">
              <a:rPr lang="en-US" sz="900">
                <a:solidFill>
                  <a:schemeClr val="tx1"/>
                </a:solidFill>
                <a:sym typeface="+mn-lt"/>
              </a:rPr>
              <a:pPr marL="0" indent="0" algn="r">
                <a:lnSpc>
                  <a:spcPct val="100000"/>
                </a:lnSpc>
                <a:spcBef>
                  <a:spcPct val="0"/>
                </a:spcBef>
              </a:pPr>
              <a:t>Entertainment &amp; Recreation</a:t>
            </a:fld>
            <a:endParaRPr lang="en-US" sz="900" dirty="0">
              <a:solidFill>
                <a:schemeClr val="tx1"/>
              </a:solidFill>
              <a:sym typeface="+mn-lt"/>
            </a:endParaRPr>
          </a:p>
        </p:txBody>
      </p:sp>
      <p:sp>
        <p:nvSpPr>
          <p:cNvPr id="166" name="Text Placeholder 70"/>
          <p:cNvSpPr>
            <a:spLocks noGrp="1"/>
          </p:cNvSpPr>
          <p:nvPr>
            <p:custDataLst>
              <p:tags r:id="rId8"/>
            </p:custDataLst>
          </p:nvPr>
        </p:nvSpPr>
        <p:spPr bwMode="gray">
          <a:xfrm>
            <a:off x="7054850" y="3703638"/>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90D9C45A-8A83-4F79-AD7D-7D193918B14F}" type="datetime'''''''''''''''''''''''6''''5''''''5'''''''''''''''''''''''">
              <a:rPr lang="en-US" sz="900">
                <a:solidFill>
                  <a:schemeClr val="tx1"/>
                </a:solidFill>
              </a:rPr>
              <a:pPr/>
              <a:t>655</a:t>
            </a:fld>
            <a:endParaRPr lang="en-US" sz="900" dirty="0">
              <a:solidFill>
                <a:schemeClr val="tx1"/>
              </a:solidFill>
              <a:sym typeface="+mn-lt"/>
            </a:endParaRPr>
          </a:p>
        </p:txBody>
      </p:sp>
      <p:sp>
        <p:nvSpPr>
          <p:cNvPr id="141" name="Text Placeholder 45"/>
          <p:cNvSpPr>
            <a:spLocks noGrp="1"/>
          </p:cNvSpPr>
          <p:nvPr>
            <p:custDataLst>
              <p:tags r:id="rId9"/>
            </p:custDataLst>
          </p:nvPr>
        </p:nvSpPr>
        <p:spPr bwMode="auto">
          <a:xfrm>
            <a:off x="5630863" y="3703638"/>
            <a:ext cx="10795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A80511E-2BF5-4219-903B-0192C6B75A04}" type="datetime'Com''''''''me''''r''ci''''al'''''''' ''''''S''er''v''''ices'''">
              <a:rPr lang="en-US" sz="900">
                <a:solidFill>
                  <a:schemeClr val="tx1"/>
                </a:solidFill>
              </a:rPr>
              <a:pPr/>
              <a:t>Commercial Services</a:t>
            </a:fld>
            <a:endParaRPr lang="en-US" sz="900" dirty="0">
              <a:solidFill>
                <a:schemeClr val="tx1"/>
              </a:solidFill>
              <a:sym typeface="+mn-lt"/>
            </a:endParaRPr>
          </a:p>
        </p:txBody>
      </p:sp>
      <p:sp>
        <p:nvSpPr>
          <p:cNvPr id="143" name="Text Placeholder 47"/>
          <p:cNvSpPr>
            <a:spLocks noGrp="1"/>
          </p:cNvSpPr>
          <p:nvPr>
            <p:custDataLst>
              <p:tags r:id="rId10"/>
            </p:custDataLst>
          </p:nvPr>
        </p:nvSpPr>
        <p:spPr bwMode="auto">
          <a:xfrm>
            <a:off x="5745163" y="3956050"/>
            <a:ext cx="965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7194218-CBA7-45C9-B4CD-0E9306FFEB31}" type="datetime'''R''e''''''s''t''a''''''''''urant &amp; ''''H''o''t''e''''''''l'">
              <a:rPr lang="en-US" sz="900">
                <a:solidFill>
                  <a:schemeClr val="tx1"/>
                </a:solidFill>
              </a:rPr>
              <a:pPr/>
              <a:t>Restaurant &amp; Hotel</a:t>
            </a:fld>
            <a:endParaRPr lang="en-US" sz="900" dirty="0">
              <a:solidFill>
                <a:schemeClr val="tx1"/>
              </a:solidFill>
              <a:sym typeface="+mn-lt"/>
            </a:endParaRPr>
          </a:p>
        </p:txBody>
      </p:sp>
      <p:sp>
        <p:nvSpPr>
          <p:cNvPr id="142" name="Text Placeholder 46"/>
          <p:cNvSpPr>
            <a:spLocks noGrp="1"/>
          </p:cNvSpPr>
          <p:nvPr>
            <p:custDataLst>
              <p:tags r:id="rId11"/>
            </p:custDataLst>
          </p:nvPr>
        </p:nvSpPr>
        <p:spPr bwMode="auto">
          <a:xfrm>
            <a:off x="5122863" y="3832225"/>
            <a:ext cx="15875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AF88AC2-CCD5-42A2-A2C5-FCF4D9AC2F75}" type="datetime'R''''''e''tail'''' Sto''r''es E''''x''c. F''''ood'' &amp; ''Drug'">
              <a:rPr lang="en-US" sz="900">
                <a:solidFill>
                  <a:schemeClr val="tx1"/>
                </a:solidFill>
              </a:rPr>
              <a:pPr/>
              <a:t>Retail Stores Exc. Food &amp; Drug</a:t>
            </a:fld>
            <a:endParaRPr lang="en-US" sz="900" dirty="0">
              <a:solidFill>
                <a:schemeClr val="tx1"/>
              </a:solidFill>
              <a:sym typeface="+mn-lt"/>
            </a:endParaRPr>
          </a:p>
        </p:txBody>
      </p:sp>
      <p:sp>
        <p:nvSpPr>
          <p:cNvPr id="144" name="Text Placeholder 48"/>
          <p:cNvSpPr>
            <a:spLocks noGrp="1"/>
          </p:cNvSpPr>
          <p:nvPr>
            <p:custDataLst>
              <p:tags r:id="rId12"/>
            </p:custDataLst>
          </p:nvPr>
        </p:nvSpPr>
        <p:spPr bwMode="auto">
          <a:xfrm>
            <a:off x="5713413" y="4084638"/>
            <a:ext cx="996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3FD999E-B80E-4CC6-A819-9A1D7815137D}" type="datetime'''''Con''s''''''''u''''''''mer ''Ser''''''v''ic''e''s'''''''''">
              <a:rPr lang="en-US" sz="900">
                <a:solidFill>
                  <a:schemeClr val="tx1"/>
                </a:solidFill>
              </a:rPr>
              <a:pPr/>
              <a:t>Consumer Services</a:t>
            </a:fld>
            <a:endParaRPr lang="en-US" sz="900" dirty="0">
              <a:solidFill>
                <a:schemeClr val="tx1"/>
              </a:solidFill>
              <a:sym typeface="+mn-lt"/>
            </a:endParaRPr>
          </a:p>
        </p:txBody>
      </p:sp>
      <p:sp>
        <p:nvSpPr>
          <p:cNvPr id="167" name="Text Placeholder 71"/>
          <p:cNvSpPr>
            <a:spLocks noGrp="1"/>
          </p:cNvSpPr>
          <p:nvPr>
            <p:custDataLst>
              <p:tags r:id="rId13"/>
            </p:custDataLst>
          </p:nvPr>
        </p:nvSpPr>
        <p:spPr bwMode="gray">
          <a:xfrm>
            <a:off x="7026275" y="3832225"/>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0442025-959F-48F8-8581-AB0145F93F52}" type="datetime'''''''''''''''''''''''''''''5''''''7''''''''''''''''''4'''''">
              <a:rPr lang="en-US" sz="900">
                <a:solidFill>
                  <a:schemeClr val="tx1"/>
                </a:solidFill>
              </a:rPr>
              <a:pPr/>
              <a:t>574</a:t>
            </a:fld>
            <a:endParaRPr lang="en-US" sz="900" dirty="0">
              <a:solidFill>
                <a:schemeClr val="tx1"/>
              </a:solidFill>
              <a:sym typeface="+mn-lt"/>
            </a:endParaRPr>
          </a:p>
        </p:txBody>
      </p:sp>
      <p:sp>
        <p:nvSpPr>
          <p:cNvPr id="146" name="Text Placeholder 50"/>
          <p:cNvSpPr>
            <a:spLocks noGrp="1"/>
          </p:cNvSpPr>
          <p:nvPr>
            <p:custDataLst>
              <p:tags r:id="rId14"/>
            </p:custDataLst>
          </p:nvPr>
        </p:nvSpPr>
        <p:spPr bwMode="auto">
          <a:xfrm>
            <a:off x="6392863" y="4337050"/>
            <a:ext cx="3175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EF4CF50-DEEF-409D-A371-AA96324C1DFE}" type="datetime'B''''''''a''n''''''''''k''s'''''''''''''''''''">
              <a:rPr lang="en-US" sz="900">
                <a:solidFill>
                  <a:schemeClr val="tx1"/>
                </a:solidFill>
              </a:rPr>
              <a:pPr/>
              <a:t>Banks</a:t>
            </a:fld>
            <a:endParaRPr lang="en-US" sz="900" dirty="0">
              <a:solidFill>
                <a:schemeClr val="tx1"/>
              </a:solidFill>
              <a:sym typeface="+mn-lt"/>
            </a:endParaRPr>
          </a:p>
        </p:txBody>
      </p:sp>
      <p:sp>
        <p:nvSpPr>
          <p:cNvPr id="145" name="Text Placeholder 49"/>
          <p:cNvSpPr>
            <a:spLocks noGrp="1"/>
          </p:cNvSpPr>
          <p:nvPr>
            <p:custDataLst>
              <p:tags r:id="rId15"/>
            </p:custDataLst>
          </p:nvPr>
        </p:nvSpPr>
        <p:spPr bwMode="auto">
          <a:xfrm>
            <a:off x="5027613" y="4213225"/>
            <a:ext cx="16827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E92EB08-A7E9-4A1C-B438-9FE9E2C92B2A}" type="datetime'App''''a''rel'''' ''&amp; Te''''xtil''''e''''s Man''ufac''turing'">
              <a:rPr lang="en-US" sz="900">
                <a:solidFill>
                  <a:schemeClr val="tx1"/>
                </a:solidFill>
                <a:sym typeface="+mn-lt"/>
              </a:rPr>
              <a:pPr marL="0" indent="0" algn="r">
                <a:lnSpc>
                  <a:spcPct val="100000"/>
                </a:lnSpc>
                <a:spcBef>
                  <a:spcPct val="0"/>
                </a:spcBef>
              </a:pPr>
              <a:t>Apparel &amp; Textiles Manufacturing</a:t>
            </a:fld>
            <a:endParaRPr lang="en-US" sz="900" dirty="0">
              <a:solidFill>
                <a:schemeClr val="tx1"/>
              </a:solidFill>
              <a:sym typeface="+mn-lt"/>
            </a:endParaRPr>
          </a:p>
        </p:txBody>
      </p:sp>
      <p:sp>
        <p:nvSpPr>
          <p:cNvPr id="149" name="Text Placeholder 53"/>
          <p:cNvSpPr>
            <a:spLocks noGrp="1"/>
          </p:cNvSpPr>
          <p:nvPr>
            <p:custDataLst>
              <p:tags r:id="rId16"/>
            </p:custDataLst>
          </p:nvPr>
        </p:nvSpPr>
        <p:spPr bwMode="auto">
          <a:xfrm>
            <a:off x="6056313" y="4718050"/>
            <a:ext cx="6540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3EA76FF-E218-4BAF-83F9-67FB5BCA44C2}" type="datetime'''''Agr''''i''b''''u''''''''''''s''''in''''''''''es''s'''''''">
              <a:rPr lang="en-US" sz="900">
                <a:solidFill>
                  <a:schemeClr val="tx1"/>
                </a:solidFill>
              </a:rPr>
              <a:pPr/>
              <a:t>Agribusiness</a:t>
            </a:fld>
            <a:endParaRPr lang="en-US" sz="900" dirty="0">
              <a:solidFill>
                <a:schemeClr val="tx1"/>
              </a:solidFill>
              <a:sym typeface="+mn-lt"/>
            </a:endParaRPr>
          </a:p>
        </p:txBody>
      </p:sp>
      <p:sp>
        <p:nvSpPr>
          <p:cNvPr id="172" name="Text Placeholder 76"/>
          <p:cNvSpPr>
            <a:spLocks noGrp="1"/>
          </p:cNvSpPr>
          <p:nvPr>
            <p:custDataLst>
              <p:tags r:id="rId17"/>
            </p:custDataLst>
          </p:nvPr>
        </p:nvSpPr>
        <p:spPr bwMode="gray">
          <a:xfrm>
            <a:off x="6864350" y="4460875"/>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3C3FA4A4-0EE2-4EF0-A5B3-4C61215BBC0B}" type="datetime'''1''''''''''''''''''''''''''''''''''1''3'''">
              <a:rPr lang="en-US" sz="900">
                <a:solidFill>
                  <a:schemeClr val="tx1"/>
                </a:solidFill>
              </a:rPr>
              <a:pPr/>
              <a:t>113</a:t>
            </a:fld>
            <a:endParaRPr lang="en-US" sz="900" dirty="0">
              <a:solidFill>
                <a:schemeClr val="tx1"/>
              </a:solidFill>
              <a:sym typeface="+mn-lt"/>
            </a:endParaRPr>
          </a:p>
        </p:txBody>
      </p:sp>
      <p:sp>
        <p:nvSpPr>
          <p:cNvPr id="169" name="Text Placeholder 73"/>
          <p:cNvSpPr>
            <a:spLocks noGrp="1"/>
          </p:cNvSpPr>
          <p:nvPr>
            <p:custDataLst>
              <p:tags r:id="rId18"/>
            </p:custDataLst>
          </p:nvPr>
        </p:nvSpPr>
        <p:spPr bwMode="gray">
          <a:xfrm>
            <a:off x="6921500" y="4084638"/>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59F9920-F69C-476A-915A-30D9D4781393}" type="datetime'''''2''''''8''''''''''''''''''''''2'''''''''''''''">
              <a:rPr lang="en-US" sz="900">
                <a:solidFill>
                  <a:schemeClr val="tx1"/>
                </a:solidFill>
              </a:rPr>
              <a:pPr/>
              <a:t>282</a:t>
            </a:fld>
            <a:endParaRPr lang="en-US" sz="900" dirty="0">
              <a:solidFill>
                <a:schemeClr val="tx1"/>
              </a:solidFill>
              <a:sym typeface="+mn-lt"/>
            </a:endParaRPr>
          </a:p>
        </p:txBody>
      </p:sp>
      <p:sp>
        <p:nvSpPr>
          <p:cNvPr id="168" name="Text Placeholder 72"/>
          <p:cNvSpPr>
            <a:spLocks noGrp="1"/>
          </p:cNvSpPr>
          <p:nvPr>
            <p:custDataLst>
              <p:tags r:id="rId19"/>
            </p:custDataLst>
          </p:nvPr>
        </p:nvSpPr>
        <p:spPr bwMode="gray">
          <a:xfrm>
            <a:off x="6978650" y="3956050"/>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4F618CD-F843-4B86-A7DC-11C1C310556F}" type="datetime'''''''''''''''44''''''''''3'''''''''''''''''''''''''''''">
              <a:rPr lang="en-US" sz="900">
                <a:solidFill>
                  <a:schemeClr val="tx1"/>
                </a:solidFill>
              </a:rPr>
              <a:pPr/>
              <a:t>443</a:t>
            </a:fld>
            <a:endParaRPr lang="en-US" sz="900" dirty="0">
              <a:solidFill>
                <a:schemeClr val="tx1"/>
              </a:solidFill>
              <a:sym typeface="+mn-lt"/>
            </a:endParaRPr>
          </a:p>
        </p:txBody>
      </p:sp>
      <p:sp>
        <p:nvSpPr>
          <p:cNvPr id="148" name="Text Placeholder 52"/>
          <p:cNvSpPr>
            <a:spLocks noGrp="1"/>
          </p:cNvSpPr>
          <p:nvPr>
            <p:custDataLst>
              <p:tags r:id="rId20"/>
            </p:custDataLst>
          </p:nvPr>
        </p:nvSpPr>
        <p:spPr bwMode="auto">
          <a:xfrm>
            <a:off x="4430713" y="4589463"/>
            <a:ext cx="22796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DE026DB-BB20-48F1-AED1-FCC78F5D2794}" type="datetime'''Loans to Individu''als o''n'''''' ''Commer''cial Sys''tems'">
              <a:rPr lang="en-US" sz="900">
                <a:solidFill>
                  <a:schemeClr val="tx1"/>
                </a:solidFill>
              </a:rPr>
              <a:pPr/>
              <a:t>Loans to Individuals on Commercial Systems</a:t>
            </a:fld>
            <a:endParaRPr lang="en-US" sz="900" dirty="0">
              <a:solidFill>
                <a:schemeClr val="tx1"/>
              </a:solidFill>
              <a:sym typeface="+mn-lt"/>
            </a:endParaRPr>
          </a:p>
        </p:txBody>
      </p:sp>
      <p:sp>
        <p:nvSpPr>
          <p:cNvPr id="170" name="Text Placeholder 74"/>
          <p:cNvSpPr>
            <a:spLocks noGrp="1"/>
          </p:cNvSpPr>
          <p:nvPr>
            <p:custDataLst>
              <p:tags r:id="rId21"/>
            </p:custDataLst>
          </p:nvPr>
        </p:nvSpPr>
        <p:spPr bwMode="gray">
          <a:xfrm>
            <a:off x="6902450" y="4213225"/>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CB9C015-14B9-4048-A342-661CB136FCC2}" type="datetime'''''''''''''''''''''''''''''''2''1''''''3'''''''''''">
              <a:rPr lang="en-US" sz="900">
                <a:solidFill>
                  <a:schemeClr val="tx1"/>
                </a:solidFill>
              </a:rPr>
              <a:pPr/>
              <a:t>213</a:t>
            </a:fld>
            <a:endParaRPr lang="en-US" sz="900" dirty="0">
              <a:solidFill>
                <a:schemeClr val="tx1"/>
              </a:solidFill>
              <a:sym typeface="+mn-lt"/>
            </a:endParaRPr>
          </a:p>
        </p:txBody>
      </p:sp>
      <p:sp>
        <p:nvSpPr>
          <p:cNvPr id="171" name="Text Placeholder 75"/>
          <p:cNvSpPr>
            <a:spLocks noGrp="1"/>
          </p:cNvSpPr>
          <p:nvPr>
            <p:custDataLst>
              <p:tags r:id="rId22"/>
            </p:custDataLst>
          </p:nvPr>
        </p:nvSpPr>
        <p:spPr bwMode="gray">
          <a:xfrm>
            <a:off x="6873875" y="4337050"/>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737AC5B-07B7-4AB7-A0D8-0B85F8B06EE7}" type="datetime'''''''1''''''''''''''2''''3'''''''''''''''''">
              <a:rPr lang="en-US" sz="900">
                <a:solidFill>
                  <a:schemeClr val="tx1"/>
                </a:solidFill>
              </a:rPr>
              <a:pPr/>
              <a:t>123</a:t>
            </a:fld>
            <a:endParaRPr lang="en-US" sz="900" dirty="0">
              <a:solidFill>
                <a:schemeClr val="tx1"/>
              </a:solidFill>
              <a:sym typeface="+mn-lt"/>
            </a:endParaRPr>
          </a:p>
        </p:txBody>
      </p:sp>
      <p:sp>
        <p:nvSpPr>
          <p:cNvPr id="140" name="Text Placeholder 44"/>
          <p:cNvSpPr>
            <a:spLocks noGrp="1"/>
          </p:cNvSpPr>
          <p:nvPr>
            <p:custDataLst>
              <p:tags r:id="rId23"/>
            </p:custDataLst>
          </p:nvPr>
        </p:nvSpPr>
        <p:spPr bwMode="auto">
          <a:xfrm>
            <a:off x="5434013" y="3575050"/>
            <a:ext cx="12763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4A7B4BF-A9B3-42ED-A71D-44C5BE7BB545}" type="datetime'Gover''''nme''nt &amp; E''d''u''''''''''''''c''at''io''''''''''n'">
              <a:rPr lang="en-US" sz="900">
                <a:solidFill>
                  <a:schemeClr val="tx1"/>
                </a:solidFill>
              </a:rPr>
              <a:pPr/>
              <a:t>Government &amp; Education</a:t>
            </a:fld>
            <a:endParaRPr lang="en-US" sz="900" dirty="0">
              <a:solidFill>
                <a:schemeClr val="tx1"/>
              </a:solidFill>
              <a:sym typeface="+mn-lt"/>
            </a:endParaRPr>
          </a:p>
        </p:txBody>
      </p:sp>
      <p:sp>
        <p:nvSpPr>
          <p:cNvPr id="165" name="Text Placeholder 69"/>
          <p:cNvSpPr>
            <a:spLocks noGrp="1"/>
          </p:cNvSpPr>
          <p:nvPr>
            <p:custDataLst>
              <p:tags r:id="rId24"/>
            </p:custDataLst>
          </p:nvPr>
        </p:nvSpPr>
        <p:spPr bwMode="gray">
          <a:xfrm>
            <a:off x="7064375" y="3575050"/>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AE2BF20-9124-43B2-BB78-04EEBC64A8CA}" type="datetime'''''''''''''''''''''''''6''''''''''''''''''8''''''6'''''''''''">
              <a:rPr lang="en-US" sz="900">
                <a:solidFill>
                  <a:schemeClr val="tx1"/>
                </a:solidFill>
              </a:rPr>
              <a:pPr/>
              <a:t>686</a:t>
            </a:fld>
            <a:endParaRPr lang="en-US" sz="900" dirty="0">
              <a:solidFill>
                <a:schemeClr val="tx1"/>
              </a:solidFill>
              <a:sym typeface="+mn-lt"/>
            </a:endParaRPr>
          </a:p>
        </p:txBody>
      </p:sp>
      <p:sp>
        <p:nvSpPr>
          <p:cNvPr id="139" name="Text Placeholder 43"/>
          <p:cNvSpPr>
            <a:spLocks noGrp="1"/>
          </p:cNvSpPr>
          <p:nvPr>
            <p:custDataLst>
              <p:tags r:id="rId25"/>
            </p:custDataLst>
          </p:nvPr>
        </p:nvSpPr>
        <p:spPr bwMode="auto">
          <a:xfrm>
            <a:off x="5700713" y="3451225"/>
            <a:ext cx="10096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DA3A7E0-3F3B-419D-B70E-D35D1E240854}" type="datetime'''''''F''ood'''' ''''&amp;'''' D''r''''ug Sto''''r''''e''''s'''''">
              <a:rPr lang="en-US" sz="900">
                <a:solidFill>
                  <a:schemeClr val="tx1"/>
                </a:solidFill>
              </a:rPr>
              <a:pPr/>
              <a:t>Food &amp; Drug Stores</a:t>
            </a:fld>
            <a:endParaRPr lang="en-US" sz="900" dirty="0">
              <a:solidFill>
                <a:schemeClr val="tx1"/>
              </a:solidFill>
              <a:sym typeface="+mn-lt"/>
            </a:endParaRPr>
          </a:p>
        </p:txBody>
      </p:sp>
      <p:sp>
        <p:nvSpPr>
          <p:cNvPr id="164" name="Text Placeholder 68"/>
          <p:cNvSpPr>
            <a:spLocks noGrp="1"/>
          </p:cNvSpPr>
          <p:nvPr>
            <p:custDataLst>
              <p:tags r:id="rId26"/>
            </p:custDataLst>
          </p:nvPr>
        </p:nvSpPr>
        <p:spPr bwMode="gray">
          <a:xfrm>
            <a:off x="7254875" y="3451225"/>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98C4B52-2EB1-40E8-869A-73BD55D9A51D}" type="datetime'''''''''''''''''''''''''''''1'''''''',''''''''21''''''6'">
              <a:rPr lang="en-US" sz="900">
                <a:solidFill>
                  <a:schemeClr val="tx1"/>
                </a:solidFill>
              </a:rPr>
              <a:pPr/>
              <a:t>1,216</a:t>
            </a:fld>
            <a:endParaRPr lang="en-US" sz="900" dirty="0">
              <a:solidFill>
                <a:schemeClr val="tx1"/>
              </a:solidFill>
              <a:sym typeface="+mn-lt"/>
            </a:endParaRPr>
          </a:p>
        </p:txBody>
      </p:sp>
      <p:sp>
        <p:nvSpPr>
          <p:cNvPr id="138" name="Text Placeholder 42"/>
          <p:cNvSpPr>
            <a:spLocks noGrp="1"/>
          </p:cNvSpPr>
          <p:nvPr>
            <p:custDataLst>
              <p:tags r:id="rId27"/>
            </p:custDataLst>
          </p:nvPr>
        </p:nvSpPr>
        <p:spPr bwMode="auto">
          <a:xfrm>
            <a:off x="5611813" y="3327400"/>
            <a:ext cx="10985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8950D0E-32F4-4DE1-9F8B-78725323AC56}" type="datetime'P''rofessio''nal'''''' S''''er''''v''''''''i''c''''''''e''''s'">
              <a:rPr lang="en-US" sz="900">
                <a:solidFill>
                  <a:schemeClr val="tx1"/>
                </a:solidFill>
              </a:rPr>
              <a:pPr/>
              <a:t>Professional Services</a:t>
            </a:fld>
            <a:endParaRPr lang="en-US" sz="900" dirty="0">
              <a:solidFill>
                <a:schemeClr val="tx1"/>
              </a:solidFill>
              <a:sym typeface="+mn-lt"/>
            </a:endParaRPr>
          </a:p>
        </p:txBody>
      </p:sp>
      <p:sp>
        <p:nvSpPr>
          <p:cNvPr id="163" name="Text Placeholder 67"/>
          <p:cNvSpPr>
            <a:spLocks noGrp="1"/>
          </p:cNvSpPr>
          <p:nvPr>
            <p:custDataLst>
              <p:tags r:id="rId28"/>
            </p:custDataLst>
          </p:nvPr>
        </p:nvSpPr>
        <p:spPr bwMode="gray">
          <a:xfrm>
            <a:off x="7302500" y="3327400"/>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E423788-1B0C-4F63-A830-2B2B9BD4FC3C}" type="datetime'''''''''1'''''''''''''''''''''''''''''''''',''''37''2'''''''''">
              <a:rPr lang="en-US" sz="900">
                <a:solidFill>
                  <a:schemeClr val="tx1"/>
                </a:solidFill>
              </a:rPr>
              <a:pPr/>
              <a:t>1,372</a:t>
            </a:fld>
            <a:endParaRPr lang="en-US" sz="900" dirty="0">
              <a:solidFill>
                <a:schemeClr val="tx1"/>
              </a:solidFill>
              <a:sym typeface="+mn-lt"/>
            </a:endParaRPr>
          </a:p>
        </p:txBody>
      </p:sp>
      <p:sp>
        <p:nvSpPr>
          <p:cNvPr id="137" name="Text Placeholder 41"/>
          <p:cNvSpPr>
            <a:spLocks noGrp="1"/>
          </p:cNvSpPr>
          <p:nvPr>
            <p:custDataLst>
              <p:tags r:id="rId29"/>
            </p:custDataLst>
          </p:nvPr>
        </p:nvSpPr>
        <p:spPr bwMode="auto">
          <a:xfrm>
            <a:off x="5503863" y="3198813"/>
            <a:ext cx="12065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AC40C4B-6048-4902-A27C-E11921D07CD4}" type="datetime'Tr''a''nspo''r''t''''''''a''t''io''''n ''Serv''''i''''ces'">
              <a:rPr lang="en-US" sz="900">
                <a:solidFill>
                  <a:schemeClr val="tx1"/>
                </a:solidFill>
              </a:rPr>
              <a:pPr/>
              <a:t>Transportation Services</a:t>
            </a:fld>
            <a:endParaRPr lang="en-US" sz="900" dirty="0">
              <a:solidFill>
                <a:schemeClr val="tx1"/>
              </a:solidFill>
              <a:sym typeface="+mn-lt"/>
            </a:endParaRPr>
          </a:p>
        </p:txBody>
      </p:sp>
      <p:sp>
        <p:nvSpPr>
          <p:cNvPr id="162" name="Text Placeholder 66"/>
          <p:cNvSpPr>
            <a:spLocks noGrp="1"/>
          </p:cNvSpPr>
          <p:nvPr>
            <p:custDataLst>
              <p:tags r:id="rId30"/>
            </p:custDataLst>
          </p:nvPr>
        </p:nvSpPr>
        <p:spPr bwMode="gray">
          <a:xfrm>
            <a:off x="7416800" y="3198813"/>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097535E1-43C3-419A-9F9D-E9F118A3A1EB}" type="datetime'''''1'''''''',''''''''''''68''''2'''''''''''''''">
              <a:rPr lang="en-US" sz="900">
                <a:solidFill>
                  <a:schemeClr val="tx1"/>
                </a:solidFill>
              </a:rPr>
              <a:pPr/>
              <a:t>1,682</a:t>
            </a:fld>
            <a:endParaRPr lang="en-US" sz="900" dirty="0">
              <a:solidFill>
                <a:schemeClr val="tx1"/>
              </a:solidFill>
              <a:sym typeface="+mn-lt"/>
            </a:endParaRPr>
          </a:p>
        </p:txBody>
      </p:sp>
      <p:sp>
        <p:nvSpPr>
          <p:cNvPr id="136" name="Text Placeholder 40"/>
          <p:cNvSpPr>
            <a:spLocks noGrp="1"/>
          </p:cNvSpPr>
          <p:nvPr>
            <p:custDataLst>
              <p:tags r:id="rId31"/>
            </p:custDataLst>
          </p:nvPr>
        </p:nvSpPr>
        <p:spPr bwMode="auto">
          <a:xfrm>
            <a:off x="5338763" y="3070225"/>
            <a:ext cx="13716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9CB073B-3AF5-4286-8950-DBF35C983E61}" type="datetime'Re''al ''''''''Es''t''ate'' &amp; ''Const''''''r''ucti''o''''''n'">
              <a:rPr lang="en-US" sz="900">
                <a:solidFill>
                  <a:schemeClr val="tx1"/>
                </a:solidFill>
              </a:rPr>
              <a:pPr/>
              <a:t>Real Estate &amp; Construction</a:t>
            </a:fld>
            <a:endParaRPr lang="en-US" sz="900" dirty="0">
              <a:solidFill>
                <a:schemeClr val="tx1"/>
              </a:solidFill>
              <a:sym typeface="+mn-lt"/>
            </a:endParaRPr>
          </a:p>
        </p:txBody>
      </p:sp>
      <p:sp>
        <p:nvSpPr>
          <p:cNvPr id="161" name="Text Placeholder 65"/>
          <p:cNvSpPr>
            <a:spLocks noGrp="1"/>
          </p:cNvSpPr>
          <p:nvPr>
            <p:custDataLst>
              <p:tags r:id="rId32"/>
            </p:custDataLst>
          </p:nvPr>
        </p:nvSpPr>
        <p:spPr bwMode="gray">
          <a:xfrm>
            <a:off x="7607300" y="3070225"/>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84B3D19-3CCE-432C-83BA-A8C7898DBE1E}" type="datetime'''''''''''2'''''''',2''3''''''''''3'''">
              <a:rPr lang="en-US" sz="900">
                <a:solidFill>
                  <a:schemeClr val="tx1"/>
                </a:solidFill>
              </a:rPr>
              <a:pPr/>
              <a:t>2,233</a:t>
            </a:fld>
            <a:endParaRPr lang="en-US" sz="900" dirty="0">
              <a:solidFill>
                <a:schemeClr val="tx1"/>
              </a:solidFill>
              <a:sym typeface="+mn-lt"/>
            </a:endParaRPr>
          </a:p>
        </p:txBody>
      </p:sp>
      <p:sp>
        <p:nvSpPr>
          <p:cNvPr id="135" name="Text Placeholder 39"/>
          <p:cNvSpPr>
            <a:spLocks noGrp="1"/>
          </p:cNvSpPr>
          <p:nvPr>
            <p:custDataLst>
              <p:tags r:id="rId33"/>
            </p:custDataLst>
          </p:nvPr>
        </p:nvSpPr>
        <p:spPr bwMode="auto">
          <a:xfrm>
            <a:off x="5573713" y="2946400"/>
            <a:ext cx="11366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8FD83D6-53AB-4846-8F51-85B2543CD6CC}" type="datetime'Wh''olesa''le'''''''' ''Di''''s''''''''''tri''but''i''on'">
              <a:rPr lang="en-US" sz="900">
                <a:solidFill>
                  <a:schemeClr val="tx1"/>
                </a:solidFill>
              </a:rPr>
              <a:pPr/>
              <a:t>Wholesale Distribution</a:t>
            </a:fld>
            <a:endParaRPr lang="en-US" sz="900" dirty="0">
              <a:solidFill>
                <a:schemeClr val="tx1"/>
              </a:solidFill>
              <a:sym typeface="+mn-lt"/>
            </a:endParaRPr>
          </a:p>
        </p:txBody>
      </p:sp>
      <p:sp>
        <p:nvSpPr>
          <p:cNvPr id="160" name="Text Placeholder 64"/>
          <p:cNvSpPr>
            <a:spLocks noGrp="1"/>
          </p:cNvSpPr>
          <p:nvPr>
            <p:custDataLst>
              <p:tags r:id="rId34"/>
            </p:custDataLst>
          </p:nvPr>
        </p:nvSpPr>
        <p:spPr bwMode="gray">
          <a:xfrm>
            <a:off x="7607300" y="2946400"/>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5B9226F-4A7D-4872-BCB8-22490AB86B47}" type="datetime'''''2'''',2''''''''''''''''''''''''3''''''''''''''''''''''7'''">
              <a:rPr lang="en-US" sz="900">
                <a:solidFill>
                  <a:schemeClr val="tx1"/>
                </a:solidFill>
              </a:rPr>
              <a:pPr/>
              <a:t>2,237</a:t>
            </a:fld>
            <a:endParaRPr lang="en-US" sz="900" dirty="0">
              <a:solidFill>
                <a:schemeClr val="tx1"/>
              </a:solidFill>
              <a:sym typeface="+mn-lt"/>
            </a:endParaRPr>
          </a:p>
        </p:txBody>
      </p:sp>
      <p:sp>
        <p:nvSpPr>
          <p:cNvPr id="134" name="Text Placeholder 38"/>
          <p:cNvSpPr>
            <a:spLocks noGrp="1"/>
          </p:cNvSpPr>
          <p:nvPr>
            <p:custDataLst>
              <p:tags r:id="rId35"/>
            </p:custDataLst>
          </p:nvPr>
        </p:nvSpPr>
        <p:spPr bwMode="auto">
          <a:xfrm>
            <a:off x="5821363" y="2817813"/>
            <a:ext cx="8890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4983C93-5B0E-4287-B186-F96E02788BA9}" type="datetime'''''''''''''M''''''e''''''''d''ia ''''&amp;'' Te''''''le''''com'">
              <a:rPr lang="en-US" sz="900">
                <a:solidFill>
                  <a:schemeClr val="tx1"/>
                </a:solidFill>
              </a:rPr>
              <a:pPr/>
              <a:t>Media &amp; Telecom</a:t>
            </a:fld>
            <a:endParaRPr lang="en-US" sz="900" dirty="0">
              <a:solidFill>
                <a:schemeClr val="tx1"/>
              </a:solidFill>
              <a:sym typeface="+mn-lt"/>
            </a:endParaRPr>
          </a:p>
        </p:txBody>
      </p:sp>
      <p:sp>
        <p:nvSpPr>
          <p:cNvPr id="159" name="Text Placeholder 63"/>
          <p:cNvSpPr>
            <a:spLocks noGrp="1"/>
          </p:cNvSpPr>
          <p:nvPr>
            <p:custDataLst>
              <p:tags r:id="rId36"/>
            </p:custDataLst>
          </p:nvPr>
        </p:nvSpPr>
        <p:spPr bwMode="gray">
          <a:xfrm>
            <a:off x="7616825" y="2817813"/>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B9A9D76D-287B-4D62-836C-08269B798C7C}" type="datetime'''''''2'''''''''''',''''''''''''''2''''''''76'''''''''''''">
              <a:rPr lang="en-US" sz="900">
                <a:solidFill>
                  <a:schemeClr val="tx1"/>
                </a:solidFill>
              </a:rPr>
              <a:pPr/>
              <a:t>2,276</a:t>
            </a:fld>
            <a:endParaRPr lang="en-US" sz="900" dirty="0">
              <a:solidFill>
                <a:schemeClr val="tx1"/>
              </a:solidFill>
              <a:sym typeface="+mn-lt"/>
            </a:endParaRPr>
          </a:p>
        </p:txBody>
      </p:sp>
      <p:sp>
        <p:nvSpPr>
          <p:cNvPr id="133" name="Text Placeholder 37"/>
          <p:cNvSpPr>
            <a:spLocks noGrp="1"/>
          </p:cNvSpPr>
          <p:nvPr>
            <p:custDataLst>
              <p:tags r:id="rId37"/>
            </p:custDataLst>
          </p:nvPr>
        </p:nvSpPr>
        <p:spPr bwMode="auto">
          <a:xfrm>
            <a:off x="5065713" y="2689225"/>
            <a:ext cx="16446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2F0252C-A854-41B8-9454-66AB776BE85B}" type="datetime'Food &amp; B''''ev''erage M''an''''ufa''''''''''c''''tu''ri''n''g'">
              <a:rPr lang="en-US" sz="900">
                <a:solidFill>
                  <a:schemeClr val="tx1"/>
                </a:solidFill>
              </a:rPr>
              <a:pPr/>
              <a:t>Food &amp; Beverage Manufacturing</a:t>
            </a:fld>
            <a:endParaRPr lang="en-US" sz="900" dirty="0">
              <a:solidFill>
                <a:schemeClr val="tx1"/>
              </a:solidFill>
              <a:sym typeface="+mn-lt"/>
            </a:endParaRPr>
          </a:p>
        </p:txBody>
      </p:sp>
      <p:sp>
        <p:nvSpPr>
          <p:cNvPr id="158" name="Text Placeholder 62"/>
          <p:cNvSpPr>
            <a:spLocks noGrp="1"/>
          </p:cNvSpPr>
          <p:nvPr>
            <p:custDataLst>
              <p:tags r:id="rId38"/>
            </p:custDataLst>
          </p:nvPr>
        </p:nvSpPr>
        <p:spPr bwMode="gray">
          <a:xfrm>
            <a:off x="7626350" y="2689225"/>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21CC4F0-3EF2-46A0-8759-71B634C58847}" type="datetime'2'',3''''''''''''''''''''0''''''''''''''7'''''''''''''''">
              <a:rPr lang="en-US" sz="900">
                <a:solidFill>
                  <a:schemeClr val="tx1"/>
                </a:solidFill>
              </a:rPr>
              <a:pPr/>
              <a:t>2,307</a:t>
            </a:fld>
            <a:endParaRPr lang="en-US" sz="900" dirty="0">
              <a:solidFill>
                <a:schemeClr val="tx1"/>
              </a:solidFill>
              <a:sym typeface="+mn-lt"/>
            </a:endParaRPr>
          </a:p>
        </p:txBody>
      </p:sp>
      <p:sp>
        <p:nvSpPr>
          <p:cNvPr id="132" name="Text Placeholder 36"/>
          <p:cNvSpPr>
            <a:spLocks noGrp="1"/>
          </p:cNvSpPr>
          <p:nvPr>
            <p:custDataLst>
              <p:tags r:id="rId39"/>
            </p:custDataLst>
          </p:nvPr>
        </p:nvSpPr>
        <p:spPr bwMode="auto">
          <a:xfrm>
            <a:off x="5846763" y="2565400"/>
            <a:ext cx="8636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916CA7D-5F74-4C26-A51A-EF34B26C3C49}" type="datetime'''''O''''i''''l'' &amp; ''G''''a''s ''''&amp; ''''''''C''''oa''''l'''">
              <a:rPr lang="en-US" sz="900">
                <a:solidFill>
                  <a:schemeClr val="tx1"/>
                </a:solidFill>
              </a:rPr>
              <a:pPr/>
              <a:t>Oil &amp; Gas &amp; Coal</a:t>
            </a:fld>
            <a:endParaRPr lang="en-US" sz="900" dirty="0">
              <a:solidFill>
                <a:schemeClr val="tx1"/>
              </a:solidFill>
              <a:sym typeface="+mn-lt"/>
            </a:endParaRPr>
          </a:p>
        </p:txBody>
      </p:sp>
      <p:sp>
        <p:nvSpPr>
          <p:cNvPr id="157" name="Text Placeholder 61"/>
          <p:cNvSpPr>
            <a:spLocks noGrp="1"/>
          </p:cNvSpPr>
          <p:nvPr>
            <p:custDataLst>
              <p:tags r:id="rId40"/>
            </p:custDataLst>
          </p:nvPr>
        </p:nvSpPr>
        <p:spPr bwMode="gray">
          <a:xfrm>
            <a:off x="7712075" y="2565400"/>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4ABF820-D205-46E6-A318-FE8EF2C64DA9}" type="datetime'2'''',''5''''''''''''''3''''''''''8'''''''''''''''''''''''''">
              <a:rPr lang="en-US" sz="900">
                <a:solidFill>
                  <a:schemeClr val="tx1"/>
                </a:solidFill>
              </a:rPr>
              <a:pPr/>
              <a:t>2,538</a:t>
            </a:fld>
            <a:endParaRPr lang="en-US" sz="900" dirty="0">
              <a:solidFill>
                <a:schemeClr val="tx1"/>
              </a:solidFill>
              <a:sym typeface="+mn-lt"/>
            </a:endParaRPr>
          </a:p>
        </p:txBody>
      </p:sp>
      <p:sp>
        <p:nvSpPr>
          <p:cNvPr id="131" name="Text Placeholder 35"/>
          <p:cNvSpPr>
            <a:spLocks noGrp="1"/>
          </p:cNvSpPr>
          <p:nvPr>
            <p:custDataLst>
              <p:tags r:id="rId41"/>
            </p:custDataLst>
          </p:nvPr>
        </p:nvSpPr>
        <p:spPr bwMode="auto">
          <a:xfrm>
            <a:off x="5116513" y="2436813"/>
            <a:ext cx="15938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EEF2B9C-ECDF-412D-8EBA-8E897CFDCB7D}" type="datetime'He''''a''l''th'' ''Care'''' &amp;'''' Pha''r''''mac''e''utica''ls'">
              <a:rPr lang="en-US" sz="900">
                <a:solidFill>
                  <a:schemeClr val="tx1"/>
                </a:solidFill>
              </a:rPr>
              <a:pPr/>
              <a:t>Health Care &amp; Pharmaceuticals</a:t>
            </a:fld>
            <a:endParaRPr lang="en-US" sz="900" dirty="0">
              <a:solidFill>
                <a:schemeClr val="tx1"/>
              </a:solidFill>
              <a:sym typeface="+mn-lt"/>
            </a:endParaRPr>
          </a:p>
        </p:txBody>
      </p:sp>
      <p:sp>
        <p:nvSpPr>
          <p:cNvPr id="156" name="Text Placeholder 60"/>
          <p:cNvSpPr>
            <a:spLocks noGrp="1"/>
          </p:cNvSpPr>
          <p:nvPr>
            <p:custDataLst>
              <p:tags r:id="rId42"/>
            </p:custDataLst>
          </p:nvPr>
        </p:nvSpPr>
        <p:spPr bwMode="gray">
          <a:xfrm>
            <a:off x="7797800" y="2436813"/>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221100C-8124-46AE-812B-716705AF5F03}" type="datetime'''''''2'''''''''',''''''''''''''7''''''''''''''''''''''8''1'''">
              <a:rPr lang="en-US" sz="900">
                <a:solidFill>
                  <a:schemeClr val="tx1"/>
                </a:solidFill>
              </a:rPr>
              <a:pPr/>
              <a:t>2,781</a:t>
            </a:fld>
            <a:endParaRPr lang="en-US" sz="900" dirty="0">
              <a:solidFill>
                <a:schemeClr val="tx1"/>
              </a:solidFill>
              <a:sym typeface="+mn-lt"/>
            </a:endParaRPr>
          </a:p>
        </p:txBody>
      </p:sp>
      <p:sp>
        <p:nvSpPr>
          <p:cNvPr id="130" name="Text Placeholder 34"/>
          <p:cNvSpPr>
            <a:spLocks noGrp="1"/>
          </p:cNvSpPr>
          <p:nvPr>
            <p:custDataLst>
              <p:tags r:id="rId43"/>
            </p:custDataLst>
          </p:nvPr>
        </p:nvSpPr>
        <p:spPr bwMode="auto">
          <a:xfrm>
            <a:off x="6342063" y="2308225"/>
            <a:ext cx="3683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DA065B-6CBC-442C-8AB4-F91B3892E31C}" type="datetime'''''''U''t''i''''''''''''''li''''t''''''i''''''''''''e''s'''">
              <a:rPr lang="en-US" sz="900">
                <a:solidFill>
                  <a:schemeClr val="tx1"/>
                </a:solidFill>
              </a:rPr>
              <a:pPr/>
              <a:t>Utilities</a:t>
            </a:fld>
            <a:endParaRPr lang="en-US" sz="900" dirty="0">
              <a:solidFill>
                <a:schemeClr val="tx1"/>
              </a:solidFill>
              <a:sym typeface="+mn-lt"/>
            </a:endParaRPr>
          </a:p>
        </p:txBody>
      </p:sp>
      <p:sp>
        <p:nvSpPr>
          <p:cNvPr id="155" name="Text Placeholder 59"/>
          <p:cNvSpPr>
            <a:spLocks noGrp="1"/>
          </p:cNvSpPr>
          <p:nvPr>
            <p:custDataLst>
              <p:tags r:id="rId44"/>
            </p:custDataLst>
          </p:nvPr>
        </p:nvSpPr>
        <p:spPr bwMode="gray">
          <a:xfrm>
            <a:off x="7912100" y="2308225"/>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53238357-D0A1-4652-AA12-790C3B8E8F34}" type="datetime'''''''3'''''''''''''''''''''''',''''''''''1''''''1''''0'''">
              <a:rPr lang="en-US" sz="900">
                <a:solidFill>
                  <a:schemeClr val="tx1"/>
                </a:solidFill>
              </a:rPr>
              <a:pPr/>
              <a:t>3,110</a:t>
            </a:fld>
            <a:endParaRPr lang="en-US" sz="900" dirty="0">
              <a:solidFill>
                <a:schemeClr val="tx1"/>
              </a:solidFill>
              <a:sym typeface="+mn-lt"/>
            </a:endParaRPr>
          </a:p>
        </p:txBody>
      </p:sp>
      <p:sp>
        <p:nvSpPr>
          <p:cNvPr id="129" name="Text Placeholder 33"/>
          <p:cNvSpPr>
            <a:spLocks noGrp="1"/>
          </p:cNvSpPr>
          <p:nvPr>
            <p:custDataLst>
              <p:tags r:id="rId45"/>
            </p:custDataLst>
          </p:nvPr>
        </p:nvSpPr>
        <p:spPr bwMode="auto">
          <a:xfrm>
            <a:off x="6043613" y="2184400"/>
            <a:ext cx="6667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2AE4525-4110-4ADA-B186-AE5756EEC170}" type="datetime'''Aut''''''''''''''o''''-''R''e''''l''''''a''''t''''''''''ed'">
              <a:rPr lang="en-US" sz="900">
                <a:solidFill>
                  <a:schemeClr val="tx1"/>
                </a:solidFill>
              </a:rPr>
              <a:pPr/>
              <a:t>Auto-Related</a:t>
            </a:fld>
            <a:endParaRPr lang="en-US" sz="900" dirty="0">
              <a:solidFill>
                <a:schemeClr val="tx1"/>
              </a:solidFill>
              <a:sym typeface="+mn-lt"/>
            </a:endParaRPr>
          </a:p>
        </p:txBody>
      </p:sp>
      <p:sp>
        <p:nvSpPr>
          <p:cNvPr id="154" name="Text Placeholder 58"/>
          <p:cNvSpPr>
            <a:spLocks noGrp="1"/>
          </p:cNvSpPr>
          <p:nvPr>
            <p:custDataLst>
              <p:tags r:id="rId46"/>
            </p:custDataLst>
          </p:nvPr>
        </p:nvSpPr>
        <p:spPr bwMode="gray">
          <a:xfrm>
            <a:off x="8064500" y="2184400"/>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8FFC1812-BB37-4DDF-8995-5E006616FF0E}" type="datetime'''''''''''''3'''''''''''''',''''''''''''''''''''''5''''''53'">
              <a:rPr lang="en-US" sz="900">
                <a:solidFill>
                  <a:schemeClr val="tx1"/>
                </a:solidFill>
              </a:rPr>
              <a:pPr/>
              <a:t>3,553</a:t>
            </a:fld>
            <a:endParaRPr lang="en-US" sz="900" dirty="0">
              <a:solidFill>
                <a:schemeClr val="tx1"/>
              </a:solidFill>
              <a:sym typeface="+mn-lt"/>
            </a:endParaRPr>
          </a:p>
        </p:txBody>
      </p:sp>
      <p:sp>
        <p:nvSpPr>
          <p:cNvPr id="128" name="Text Placeholder 32"/>
          <p:cNvSpPr>
            <a:spLocks noGrp="1"/>
          </p:cNvSpPr>
          <p:nvPr>
            <p:custDataLst>
              <p:tags r:id="rId47"/>
            </p:custDataLst>
          </p:nvPr>
        </p:nvSpPr>
        <p:spPr bwMode="auto">
          <a:xfrm>
            <a:off x="5662613" y="2060575"/>
            <a:ext cx="10477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9D933DF-7B9B-4EE7-A35A-8A56EC44E516}" type="datetime'F''i''''''''nance &amp;'''''''''' ''I''n''''s''u''ra''''''n''ce'">
              <a:rPr lang="en-US" sz="900">
                <a:solidFill>
                  <a:schemeClr val="tx1"/>
                </a:solidFill>
              </a:rPr>
              <a:pPr/>
              <a:t>Finance &amp; Insurance</a:t>
            </a:fld>
            <a:endParaRPr lang="en-US" sz="900" dirty="0">
              <a:solidFill>
                <a:schemeClr val="tx1"/>
              </a:solidFill>
              <a:sym typeface="+mn-lt"/>
            </a:endParaRPr>
          </a:p>
        </p:txBody>
      </p:sp>
      <p:sp>
        <p:nvSpPr>
          <p:cNvPr id="153" name="Text Placeholder 57"/>
          <p:cNvSpPr>
            <a:spLocks noGrp="1"/>
          </p:cNvSpPr>
          <p:nvPr>
            <p:custDataLst>
              <p:tags r:id="rId48"/>
            </p:custDataLst>
          </p:nvPr>
        </p:nvSpPr>
        <p:spPr bwMode="gray">
          <a:xfrm>
            <a:off x="8102600" y="2060575"/>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FD3C0624-AEFA-4E27-AB5F-E35CD8ED7568}" type="datetime'''''''''''''''''3'''''',''''''67''''''2'''''''''''''">
              <a:rPr lang="en-US" sz="900">
                <a:solidFill>
                  <a:schemeClr val="tx1"/>
                </a:solidFill>
              </a:rPr>
              <a:pPr/>
              <a:t>3,672</a:t>
            </a:fld>
            <a:endParaRPr lang="en-US" sz="900" dirty="0">
              <a:solidFill>
                <a:schemeClr val="tx1"/>
              </a:solidFill>
              <a:sym typeface="+mn-lt"/>
            </a:endParaRPr>
          </a:p>
        </p:txBody>
      </p:sp>
      <p:sp>
        <p:nvSpPr>
          <p:cNvPr id="127" name="Text Placeholder 31"/>
          <p:cNvSpPr>
            <a:spLocks noGrp="1"/>
          </p:cNvSpPr>
          <p:nvPr>
            <p:custDataLst>
              <p:tags r:id="rId49"/>
            </p:custDataLst>
          </p:nvPr>
        </p:nvSpPr>
        <p:spPr bwMode="auto">
          <a:xfrm>
            <a:off x="4792663" y="1931988"/>
            <a:ext cx="19177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D8673B5-13FE-4712-8917-65854E9B01CF}" type="datetime'Mat''''''e''''''rials &amp; Com''mod''ities'' ''Ex''c. Ene''rg''y'">
              <a:rPr lang="en-US" sz="900">
                <a:solidFill>
                  <a:schemeClr val="tx1"/>
                </a:solidFill>
              </a:rPr>
              <a:pPr/>
              <a:t>Materials &amp; Commodities Exc. Energy</a:t>
            </a:fld>
            <a:endParaRPr lang="en-US" sz="900" dirty="0">
              <a:solidFill>
                <a:schemeClr val="tx1"/>
              </a:solidFill>
              <a:sym typeface="+mn-lt"/>
            </a:endParaRPr>
          </a:p>
        </p:txBody>
      </p:sp>
      <p:sp>
        <p:nvSpPr>
          <p:cNvPr id="152" name="Text Placeholder 56"/>
          <p:cNvSpPr>
            <a:spLocks noGrp="1"/>
          </p:cNvSpPr>
          <p:nvPr>
            <p:custDataLst>
              <p:tags r:id="rId50"/>
            </p:custDataLst>
          </p:nvPr>
        </p:nvSpPr>
        <p:spPr bwMode="gray">
          <a:xfrm>
            <a:off x="8112125" y="1931988"/>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73532C65-6DFB-41B2-A625-3199FA6FE070}" type="datetime'''''''''''''''3'''''''''''',''''''6''''''''''''''''''8''''6'''">
              <a:rPr lang="en-US" sz="900">
                <a:solidFill>
                  <a:schemeClr val="tx1"/>
                </a:solidFill>
              </a:rPr>
              <a:pPr/>
              <a:t>3,686</a:t>
            </a:fld>
            <a:endParaRPr lang="en-US" sz="900" dirty="0">
              <a:solidFill>
                <a:schemeClr val="tx1"/>
              </a:solidFill>
              <a:sym typeface="+mn-lt"/>
            </a:endParaRPr>
          </a:p>
        </p:txBody>
      </p:sp>
      <p:sp>
        <p:nvSpPr>
          <p:cNvPr id="126" name="Text Placeholder 30"/>
          <p:cNvSpPr>
            <a:spLocks noGrp="1"/>
          </p:cNvSpPr>
          <p:nvPr>
            <p:custDataLst>
              <p:tags r:id="rId51"/>
            </p:custDataLst>
          </p:nvPr>
        </p:nvSpPr>
        <p:spPr bwMode="auto">
          <a:xfrm>
            <a:off x="4976813" y="1803400"/>
            <a:ext cx="17335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4011DA0-E07A-4F80-A38C-C3216E90683F}" type="datetime'D''urables ''Ma''nuf''''acturi''ng ''Ex''c''. ''Au''''''t''o'">
              <a:rPr lang="en-US" sz="900">
                <a:solidFill>
                  <a:schemeClr val="tx1"/>
                </a:solidFill>
              </a:rPr>
              <a:pPr/>
              <a:t>Durables Manufacturing Exc. Auto</a:t>
            </a:fld>
            <a:endParaRPr lang="en-US" sz="900" dirty="0">
              <a:solidFill>
                <a:schemeClr val="tx1"/>
              </a:solidFill>
              <a:sym typeface="+mn-lt"/>
            </a:endParaRPr>
          </a:p>
        </p:txBody>
      </p:sp>
      <p:sp>
        <p:nvSpPr>
          <p:cNvPr id="151" name="Text Placeholder 55"/>
          <p:cNvSpPr>
            <a:spLocks noGrp="1"/>
          </p:cNvSpPr>
          <p:nvPr>
            <p:custDataLst>
              <p:tags r:id="rId52"/>
            </p:custDataLst>
          </p:nvPr>
        </p:nvSpPr>
        <p:spPr bwMode="gray">
          <a:xfrm>
            <a:off x="8207375" y="1803400"/>
            <a:ext cx="3302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6F6E7D3-F212-40BD-BC97-3B44BED6A92F}" type="datetime'''''''''''3'''''''''''',''''''''9''7''''0'''''''''">
              <a:rPr lang="en-US" sz="900">
                <a:solidFill>
                  <a:schemeClr val="tx1"/>
                </a:solidFill>
              </a:rPr>
              <a:pPr/>
              <a:t>3,970</a:t>
            </a:fld>
            <a:endParaRPr lang="en-US" sz="900" dirty="0">
              <a:solidFill>
                <a:schemeClr val="tx1"/>
              </a:solidFill>
              <a:sym typeface="+mn-lt"/>
            </a:endParaRPr>
          </a:p>
        </p:txBody>
      </p:sp>
      <p:graphicFrame>
        <p:nvGraphicFramePr>
          <p:cNvPr id="38" name="Object 37"/>
          <p:cNvGraphicFramePr>
            <a:graphicFrameLocks/>
          </p:cNvGraphicFramePr>
          <p:nvPr>
            <p:custDataLst>
              <p:tags r:id="rId53"/>
            </p:custDataLst>
            <p:extLst>
              <p:ext uri="{D42A27DB-BD31-4B8C-83A1-F6EECF244321}">
                <p14:modId xmlns:p14="http://schemas.microsoft.com/office/powerpoint/2010/main" val="1503688764"/>
              </p:ext>
            </p:extLst>
          </p:nvPr>
        </p:nvGraphicFramePr>
        <p:xfrm>
          <a:off x="4610100" y="5372100"/>
          <a:ext cx="3648145" cy="914490"/>
        </p:xfrm>
        <a:graphic>
          <a:graphicData uri="http://schemas.openxmlformats.org/presentationml/2006/ole">
            <mc:AlternateContent xmlns:mc="http://schemas.openxmlformats.org/markup-compatibility/2006">
              <mc:Choice xmlns:v="urn:schemas-microsoft-com:vml" Requires="v">
                <p:oleObj spid="_x0000_s217599" name="Chart" r:id="rId64" imgW="3648145" imgH="914490" progId="MSGraph.Chart.8">
                  <p:embed followColorScheme="full"/>
                </p:oleObj>
              </mc:Choice>
              <mc:Fallback>
                <p:oleObj name="Chart" r:id="rId64" imgW="3648145" imgH="914490" progId="MSGraph.Chart.8">
                  <p:embed followColorScheme="full"/>
                  <p:pic>
                    <p:nvPicPr>
                      <p:cNvPr id="0" name=""/>
                      <p:cNvPicPr/>
                      <p:nvPr/>
                    </p:nvPicPr>
                    <p:blipFill>
                      <a:blip r:embed="rId65"/>
                      <a:stretch>
                        <a:fillRect/>
                      </a:stretch>
                    </p:blipFill>
                    <p:spPr>
                      <a:xfrm>
                        <a:off x="4610100" y="5372100"/>
                        <a:ext cx="3648145" cy="914490"/>
                      </a:xfrm>
                      <a:prstGeom prst="rect">
                        <a:avLst/>
                      </a:prstGeom>
                    </p:spPr>
                  </p:pic>
                </p:oleObj>
              </mc:Fallback>
            </mc:AlternateContent>
          </a:graphicData>
        </a:graphic>
      </p:graphicFrame>
      <p:cxnSp>
        <p:nvCxnSpPr>
          <p:cNvPr id="18" name="Straight Connector 17"/>
          <p:cNvCxnSpPr/>
          <p:nvPr>
            <p:custDataLst>
              <p:tags r:id="rId54"/>
            </p:custDataLst>
          </p:nvPr>
        </p:nvCxnSpPr>
        <p:spPr bwMode="gray">
          <a:xfrm flipV="1">
            <a:off x="6119813" y="5695951"/>
            <a:ext cx="0" cy="23813"/>
          </a:xfrm>
          <a:prstGeom prst="line">
            <a:avLst/>
          </a:prstGeom>
          <a:solidFill>
            <a:schemeClr val="accent1"/>
          </a:solidFill>
          <a:ln w="9525" cap="flat" cmpd="sng" algn="ctr">
            <a:solidFill>
              <a:srgbClr val="606060"/>
            </a:solidFill>
            <a:prstDash val="solid"/>
            <a:round/>
            <a:headEnd type="none" w="med" len="med"/>
            <a:tailEnd type="none" w="med" len="med"/>
          </a:ln>
          <a:effectLst/>
        </p:spPr>
      </p:cxnSp>
      <p:sp>
        <p:nvSpPr>
          <p:cNvPr id="41" name="Text Placeholder 2"/>
          <p:cNvSpPr>
            <a:spLocks noGrp="1"/>
          </p:cNvSpPr>
          <p:nvPr>
            <p:custDataLst>
              <p:tags r:id="rId55"/>
            </p:custDataLst>
          </p:nvPr>
        </p:nvSpPr>
        <p:spPr bwMode="auto">
          <a:xfrm>
            <a:off x="4113213" y="5484813"/>
            <a:ext cx="5397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AE1991E-87BB-4900-8F0A-9717EEA187F6}" type="datetime'M''''u''''''''''lt''''i''''f''''''''''''''a''''''m''''ily'''''">
              <a:rPr lang="en-US" sz="900">
                <a:solidFill>
                  <a:schemeClr val="tx1"/>
                </a:solidFill>
              </a:rPr>
              <a:pPr/>
              <a:t>Multifamily</a:t>
            </a:fld>
            <a:endParaRPr lang="en-US" sz="900" dirty="0">
              <a:solidFill>
                <a:schemeClr val="tx1"/>
              </a:solidFill>
              <a:sym typeface="+mn-lt"/>
            </a:endParaRPr>
          </a:p>
        </p:txBody>
      </p:sp>
      <p:sp>
        <p:nvSpPr>
          <p:cNvPr id="42" name="Text Placeholder 3"/>
          <p:cNvSpPr>
            <a:spLocks noGrp="1"/>
          </p:cNvSpPr>
          <p:nvPr>
            <p:custDataLst>
              <p:tags r:id="rId56"/>
            </p:custDataLst>
          </p:nvPr>
        </p:nvSpPr>
        <p:spPr bwMode="auto">
          <a:xfrm>
            <a:off x="4411663" y="5603875"/>
            <a:ext cx="24130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FB361A1-1434-4718-B614-099BC73D1234}" type="datetime'C''''''''''''''''''''''''''''''''RE'''''">
              <a:rPr lang="en-US" sz="900">
                <a:solidFill>
                  <a:schemeClr val="tx1"/>
                </a:solidFill>
              </a:rPr>
              <a:pPr/>
              <a:t>CRE</a:t>
            </a:fld>
            <a:endParaRPr lang="en-US" sz="900" dirty="0">
              <a:solidFill>
                <a:schemeClr val="tx1"/>
              </a:solidFill>
              <a:sym typeface="+mn-lt"/>
            </a:endParaRPr>
          </a:p>
        </p:txBody>
      </p:sp>
      <p:sp>
        <p:nvSpPr>
          <p:cNvPr id="103" name="Text Placeholder 6"/>
          <p:cNvSpPr>
            <a:spLocks noGrp="1"/>
          </p:cNvSpPr>
          <p:nvPr>
            <p:custDataLst>
              <p:tags r:id="rId57"/>
            </p:custDataLst>
          </p:nvPr>
        </p:nvSpPr>
        <p:spPr bwMode="gray">
          <a:xfrm>
            <a:off x="5954713" y="5719763"/>
            <a:ext cx="330200" cy="136525"/>
          </a:xfrm>
          <a:prstGeom prst="rect">
            <a:avLst/>
          </a:prstGeom>
          <a:noFill/>
          <a:extLst>
            <a:ext uri="{909E8E84-426E-40DD-AFC4-6F175D3DCCD1}">
              <a14:hiddenFill xmlns:a14="http://schemas.microsoft.com/office/drawing/2010/main">
                <a:solidFill>
                  <a:schemeClr val="accent1"/>
                </a:solidFill>
              </a14:hiddenFill>
            </a:ext>
          </a:extLst>
        </p:spPr>
        <p:txBody>
          <a:bodyPr wrap="none" lIns="22225" tIns="0" rIns="22225"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4B73F4D-76C6-46A7-9080-7DC22C27DFF6}" type="datetime'8'''''''''',''''''''5''''''''''2''''8'''''''''''''''''''''">
              <a:rPr lang="en-US" sz="900">
                <a:solidFill>
                  <a:schemeClr val="tx1"/>
                </a:solidFill>
                <a:sym typeface="+mn-lt"/>
              </a:rPr>
              <a:pPr marL="0" indent="0" algn="ctr">
                <a:lnSpc>
                  <a:spcPct val="100000"/>
                </a:lnSpc>
                <a:spcBef>
                  <a:spcPct val="0"/>
                </a:spcBef>
              </a:pPr>
              <a:t>8,528</a:t>
            </a:fld>
            <a:endParaRPr lang="en-US" sz="900" dirty="0">
              <a:solidFill>
                <a:schemeClr val="tx1"/>
              </a:solidFill>
              <a:sym typeface="+mn-lt"/>
            </a:endParaRPr>
          </a:p>
        </p:txBody>
      </p:sp>
      <p:sp useBgFill="1">
        <p:nvSpPr>
          <p:cNvPr id="100" name="Text Placeholder 5"/>
          <p:cNvSpPr>
            <a:spLocks noGrp="1"/>
          </p:cNvSpPr>
          <p:nvPr>
            <p:custDataLst>
              <p:tags r:id="rId58"/>
            </p:custDataLst>
          </p:nvPr>
        </p:nvSpPr>
        <p:spPr bwMode="gray">
          <a:xfrm>
            <a:off x="6256338" y="5484813"/>
            <a:ext cx="393700" cy="136525"/>
          </a:xfrm>
          <a:prstGeom prst="rect">
            <a:avLst/>
          </a:prstGeom>
        </p:spPr>
        <p:txBody>
          <a:bodyPr wrap="none" lIns="22225" tIns="0" rIns="22225"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2EBB710-40A3-4D37-A5A4-2C475740ECB3}" type="datetime'''''''''''''1''''''''''''''0'''''''',''''''5''''''9''''''8'">
              <a:rPr lang="en-US" sz="900">
                <a:solidFill>
                  <a:schemeClr val="tx1"/>
                </a:solidFill>
                <a:sym typeface="+mn-lt"/>
              </a:rPr>
              <a:pPr marL="0" indent="0" algn="ctr">
                <a:lnSpc>
                  <a:spcPct val="100000"/>
                </a:lnSpc>
                <a:spcBef>
                  <a:spcPct val="0"/>
                </a:spcBef>
              </a:pPr>
              <a:t>10,598</a:t>
            </a:fld>
            <a:endParaRPr lang="en-US" sz="900" dirty="0">
              <a:solidFill>
                <a:schemeClr val="tx1"/>
              </a:solidFill>
              <a:sym typeface="+mn-lt"/>
            </a:endParaRPr>
          </a:p>
        </p:txBody>
      </p:sp>
      <p:sp>
        <p:nvSpPr>
          <p:cNvPr id="102" name="Footnote"/>
          <p:cNvSpPr/>
          <p:nvPr/>
        </p:nvSpPr>
        <p:spPr bwMode="auto">
          <a:xfrm>
            <a:off x="401638" y="6256340"/>
            <a:ext cx="6961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119063" lvl="1" indent="-119063" algn="l">
              <a:lnSpc>
                <a:spcPct val="100000"/>
              </a:lnSpc>
              <a:buAutoNum type="arabicPeriod"/>
            </a:pPr>
            <a:r>
              <a:rPr lang="en-US" sz="800" dirty="0" smtClean="0">
                <a:solidFill>
                  <a:schemeClr val="bg1"/>
                </a:solidFill>
                <a:latin typeface="Arial"/>
                <a:sym typeface="Arial"/>
              </a:rPr>
              <a:t>Exposure and CET1 + ACL as of July 2015</a:t>
            </a:r>
          </a:p>
          <a:p>
            <a:pPr marL="0" lvl="1" algn="l">
              <a:lnSpc>
                <a:spcPct val="100000"/>
              </a:lnSpc>
            </a:pPr>
            <a:r>
              <a:rPr lang="en-US" sz="800" dirty="0" smtClean="0">
                <a:solidFill>
                  <a:schemeClr val="bg1"/>
                </a:solidFill>
                <a:latin typeface="Arial"/>
                <a:sym typeface="Arial"/>
              </a:rPr>
              <a:t>Source: “Comparison shareholder equity vs. CET1+ACL.xlscx”; “Historic Balances by SIC Code 200150918.xlsx”, “Credit Metric Trends_2015_06_FINAL(</a:t>
            </a:r>
            <a:r>
              <a:rPr lang="en-US" sz="800" dirty="0" err="1" smtClean="0">
                <a:solidFill>
                  <a:schemeClr val="bg1"/>
                </a:solidFill>
                <a:latin typeface="Arial"/>
                <a:sym typeface="Arial"/>
              </a:rPr>
              <a:t>dist</a:t>
            </a:r>
            <a:r>
              <a:rPr lang="en-US" sz="800" dirty="0" smtClean="0">
                <a:solidFill>
                  <a:schemeClr val="bg1"/>
                </a:solidFill>
                <a:latin typeface="Arial"/>
                <a:sym typeface="Arial"/>
              </a:rPr>
              <a:t>).</a:t>
            </a:r>
            <a:r>
              <a:rPr lang="en-US" sz="800" dirty="0" err="1" smtClean="0">
                <a:solidFill>
                  <a:schemeClr val="bg1"/>
                </a:solidFill>
                <a:latin typeface="Arial"/>
                <a:sym typeface="Arial"/>
              </a:rPr>
              <a:t>xlsx</a:t>
            </a:r>
            <a:r>
              <a:rPr lang="en-US" sz="800" dirty="0" smtClean="0">
                <a:solidFill>
                  <a:schemeClr val="bg1"/>
                </a:solidFill>
                <a:latin typeface="Arial"/>
                <a:sym typeface="Arial"/>
              </a:rPr>
              <a:t>” </a:t>
            </a:r>
          </a:p>
        </p:txBody>
      </p:sp>
      <p:sp>
        <p:nvSpPr>
          <p:cNvPr id="101" name="TextBox 100"/>
          <p:cNvSpPr txBox="1"/>
          <p:nvPr/>
        </p:nvSpPr>
        <p:spPr>
          <a:xfrm>
            <a:off x="7777795" y="3543300"/>
            <a:ext cx="1445580" cy="553998"/>
          </a:xfrm>
          <a:prstGeom prst="rect">
            <a:avLst/>
          </a:prstGeom>
          <a:solidFill>
            <a:schemeClr val="bg1"/>
          </a:solidFill>
          <a:ln>
            <a:solidFill>
              <a:schemeClr val="accent1"/>
            </a:solidFill>
          </a:ln>
        </p:spPr>
        <p:txBody>
          <a:bodyPr wrap="square" rtlCol="0">
            <a:spAutoFit/>
          </a:bodyPr>
          <a:lstStyle/>
          <a:p>
            <a:pPr>
              <a:lnSpc>
                <a:spcPct val="100000"/>
              </a:lnSpc>
            </a:pPr>
            <a:r>
              <a:rPr lang="en-US" dirty="0" smtClean="0"/>
              <a:t>Industry exposure red limit: </a:t>
            </a:r>
          </a:p>
          <a:p>
            <a:pPr>
              <a:lnSpc>
                <a:spcPct val="100000"/>
              </a:lnSpc>
            </a:pPr>
            <a:r>
              <a:rPr lang="en-US" dirty="0" smtClean="0"/>
              <a:t>$5.0 BN</a:t>
            </a:r>
            <a:r>
              <a:rPr lang="en-US" baseline="30000" dirty="0" smtClean="0"/>
              <a:t>1</a:t>
            </a:r>
            <a:endParaRPr lang="en-US" baseline="30000" dirty="0"/>
          </a:p>
        </p:txBody>
      </p:sp>
      <p:cxnSp>
        <p:nvCxnSpPr>
          <p:cNvPr id="88" name="Straight Connector 87"/>
          <p:cNvCxnSpPr/>
          <p:nvPr/>
        </p:nvCxnSpPr>
        <p:spPr bwMode="auto">
          <a:xfrm>
            <a:off x="8069220" y="5542794"/>
            <a:ext cx="1" cy="785312"/>
          </a:xfrm>
          <a:prstGeom prst="line">
            <a:avLst/>
          </a:prstGeom>
          <a:solidFill>
            <a:schemeClr val="accent1"/>
          </a:solidFill>
          <a:ln w="9525" cap="flat" cmpd="sng" algn="ctr">
            <a:solidFill>
              <a:schemeClr val="accent1"/>
            </a:solidFill>
            <a:prstDash val="dash"/>
            <a:round/>
            <a:headEnd type="none" w="med" len="med"/>
            <a:tailEnd type="none" w="med" len="med"/>
          </a:ln>
          <a:effectLst/>
        </p:spPr>
      </p:cxnSp>
      <p:grpSp>
        <p:nvGrpSpPr>
          <p:cNvPr id="91" name="Group 90"/>
          <p:cNvGrpSpPr/>
          <p:nvPr/>
        </p:nvGrpSpPr>
        <p:grpSpPr>
          <a:xfrm>
            <a:off x="403281" y="95996"/>
            <a:ext cx="4430939" cy="189008"/>
            <a:chOff x="403281" y="164517"/>
            <a:chExt cx="4430939" cy="189008"/>
          </a:xfrm>
        </p:grpSpPr>
        <p:sp>
          <p:nvSpPr>
            <p:cNvPr id="92" name="Text Box 75"/>
            <p:cNvSpPr txBox="1">
              <a:spLocks noChangeArrowheads="1"/>
            </p:cNvSpPr>
            <p:nvPr/>
          </p:nvSpPr>
          <p:spPr bwMode="gray">
            <a:xfrm>
              <a:off x="636148" y="166688"/>
              <a:ext cx="419807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a:t>
              </a:r>
              <a:r>
                <a:rPr lang="en-US" sz="1200" dirty="0" smtClean="0">
                  <a:solidFill>
                    <a:schemeClr val="bg1">
                      <a:lumMod val="50000"/>
                    </a:schemeClr>
                  </a:solidFill>
                </a:rPr>
                <a:t>Concentration metrics–Industry, CRE, Multifamily</a:t>
              </a:r>
              <a:endParaRPr lang="en-US" sz="1200" dirty="0">
                <a:solidFill>
                  <a:schemeClr val="bg1">
                    <a:lumMod val="50000"/>
                  </a:schemeClr>
                </a:solidFill>
              </a:endParaRPr>
            </a:p>
          </p:txBody>
        </p:sp>
        <p:sp>
          <p:nvSpPr>
            <p:cNvPr id="93" name="Oval 9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cxnSp>
        <p:nvCxnSpPr>
          <p:cNvPr id="75" name="Straight Connector 74"/>
          <p:cNvCxnSpPr/>
          <p:nvPr/>
        </p:nvCxnSpPr>
        <p:spPr bwMode="auto">
          <a:xfrm>
            <a:off x="8220409" y="5461121"/>
            <a:ext cx="11243" cy="37737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80" name="TextBox 79"/>
          <p:cNvSpPr txBox="1"/>
          <p:nvPr/>
        </p:nvSpPr>
        <p:spPr>
          <a:xfrm>
            <a:off x="6811962" y="5804307"/>
            <a:ext cx="1305928" cy="400110"/>
          </a:xfrm>
          <a:prstGeom prst="rect">
            <a:avLst/>
          </a:prstGeom>
          <a:solidFill>
            <a:schemeClr val="bg1"/>
          </a:solidFill>
          <a:ln>
            <a:solidFill>
              <a:schemeClr val="accent1"/>
            </a:solidFill>
          </a:ln>
        </p:spPr>
        <p:txBody>
          <a:bodyPr wrap="square" rtlCol="0">
            <a:spAutoFit/>
          </a:bodyPr>
          <a:lstStyle/>
          <a:p>
            <a:pPr>
              <a:lnSpc>
                <a:spcPct val="100000"/>
              </a:lnSpc>
            </a:pPr>
            <a:r>
              <a:rPr lang="en-US" dirty="0" smtClean="0"/>
              <a:t>CRE red limit: $10.5 BN</a:t>
            </a:r>
            <a:r>
              <a:rPr lang="en-US" baseline="30000" dirty="0" smtClean="0"/>
              <a:t>1</a:t>
            </a:r>
            <a:endParaRPr lang="en-US" baseline="30000" dirty="0"/>
          </a:p>
        </p:txBody>
      </p:sp>
      <p:sp>
        <p:nvSpPr>
          <p:cNvPr id="81" name="TextBox 80"/>
          <p:cNvSpPr txBox="1"/>
          <p:nvPr/>
        </p:nvSpPr>
        <p:spPr>
          <a:xfrm>
            <a:off x="7861218" y="5094954"/>
            <a:ext cx="1305928" cy="400110"/>
          </a:xfrm>
          <a:prstGeom prst="rect">
            <a:avLst/>
          </a:prstGeom>
          <a:solidFill>
            <a:schemeClr val="bg1"/>
          </a:solidFill>
          <a:ln>
            <a:solidFill>
              <a:schemeClr val="accent1"/>
            </a:solidFill>
          </a:ln>
        </p:spPr>
        <p:txBody>
          <a:bodyPr wrap="square" rtlCol="0">
            <a:spAutoFit/>
          </a:bodyPr>
          <a:lstStyle/>
          <a:p>
            <a:pPr>
              <a:lnSpc>
                <a:spcPct val="100000"/>
              </a:lnSpc>
            </a:pPr>
            <a:r>
              <a:rPr lang="en-US" dirty="0" smtClean="0"/>
              <a:t>Multifamily red limit: $11.0 BN</a:t>
            </a:r>
            <a:r>
              <a:rPr lang="en-US" baseline="30000" dirty="0" smtClean="0"/>
              <a:t>1</a:t>
            </a:r>
            <a:endParaRPr lang="en-US" baseline="30000" dirty="0"/>
          </a:p>
        </p:txBody>
      </p:sp>
      <p:sp>
        <p:nvSpPr>
          <p:cNvPr id="74"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55</a:t>
            </a:fld>
            <a:endParaRPr lang="en-US" dirty="0"/>
          </a:p>
        </p:txBody>
      </p:sp>
    </p:spTree>
    <p:extLst>
      <p:ext uri="{BB962C8B-B14F-4D97-AF65-F5344CB8AC3E}">
        <p14:creationId xmlns:p14="http://schemas.microsoft.com/office/powerpoint/2010/main" val="28502112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734331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454"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pPr algn="l" eaLnBrk="1" hangingPunct="1">
              <a:lnSpc>
                <a:spcPct val="86000"/>
              </a:lnSpc>
            </a:pPr>
            <a:r>
              <a:rPr lang="en-GB" sz="2000" b="1" dirty="0" smtClean="0">
                <a:solidFill>
                  <a:schemeClr val="tx1"/>
                </a:solidFill>
                <a:latin typeface="+mn-lt"/>
              </a:rPr>
              <a:t>Calibration: </a:t>
            </a:r>
            <a:r>
              <a:rPr lang="en-GB" sz="2000" b="0" dirty="0" smtClean="0">
                <a:latin typeface="+mn-lt"/>
              </a:rPr>
              <a:t>Single </a:t>
            </a:r>
            <a:r>
              <a:rPr lang="en-GB" sz="2000" b="0" dirty="0">
                <a:latin typeface="+mn-lt"/>
              </a:rPr>
              <a:t>obligor</a:t>
            </a:r>
          </a:p>
        </p:txBody>
      </p:sp>
      <p:sp>
        <p:nvSpPr>
          <p:cNvPr id="18" name="Text Placeholder 17"/>
          <p:cNvSpPr>
            <a:spLocks noGrp="1"/>
          </p:cNvSpPr>
          <p:nvPr>
            <p:ph type="body" sz="quarter" idx="15"/>
          </p:nvPr>
        </p:nvSpPr>
        <p:spPr>
          <a:xfrm>
            <a:off x="401638" y="1430275"/>
            <a:ext cx="3132137" cy="336550"/>
          </a:xfrm>
        </p:spPr>
        <p:txBody>
          <a:bodyPr lIns="0" tIns="0" rIns="0" bIns="0"/>
          <a:lstStyle/>
          <a:p>
            <a:pPr eaLnBrk="0" hangingPunct="0"/>
            <a:r>
              <a:rPr lang="en-GB" dirty="0" smtClean="0">
                <a:solidFill>
                  <a:schemeClr val="accent1"/>
                </a:solidFill>
                <a:cs typeface="Arial" charset="0"/>
              </a:rPr>
              <a:t>Single obligor binding exposure</a:t>
            </a:r>
            <a:endParaRPr lang="en-GB" dirty="0">
              <a:solidFill>
                <a:schemeClr val="accent1"/>
              </a:solidFill>
              <a:cs typeface="Arial" charset="0"/>
            </a:endParaRPr>
          </a:p>
          <a:p>
            <a:pPr eaLnBrk="0" hangingPunct="0"/>
            <a:r>
              <a:rPr lang="en-GB" b="0" dirty="0" smtClean="0">
                <a:solidFill>
                  <a:schemeClr val="accent1"/>
                </a:solidFill>
                <a:latin typeface="Arial "/>
                <a:cs typeface="Arial" charset="0"/>
              </a:rPr>
              <a:t>$BN, </a:t>
            </a:r>
            <a:r>
              <a:rPr lang="en-GB" b="0" dirty="0">
                <a:solidFill>
                  <a:schemeClr val="accent1"/>
                </a:solidFill>
                <a:latin typeface="Arial "/>
                <a:cs typeface="Arial" charset="0"/>
              </a:rPr>
              <a:t>Dec </a:t>
            </a:r>
            <a:r>
              <a:rPr lang="en-GB" b="0" dirty="0" smtClean="0">
                <a:solidFill>
                  <a:schemeClr val="accent1"/>
                </a:solidFill>
                <a:latin typeface="Arial "/>
                <a:cs typeface="Arial" charset="0"/>
              </a:rPr>
              <a:t>2007–Jun </a:t>
            </a:r>
            <a:r>
              <a:rPr lang="en-GB" b="0" dirty="0">
                <a:solidFill>
                  <a:schemeClr val="accent1"/>
                </a:solidFill>
                <a:latin typeface="Arial "/>
                <a:cs typeface="Arial" charset="0"/>
              </a:rPr>
              <a:t>2015</a:t>
            </a:r>
          </a:p>
          <a:p>
            <a:endParaRPr lang="en-US" b="0" dirty="0">
              <a:latin typeface="Arial "/>
            </a:endParaRPr>
          </a:p>
        </p:txBody>
      </p:sp>
      <p:sp>
        <p:nvSpPr>
          <p:cNvPr id="19" name="Text Placeholder 18"/>
          <p:cNvSpPr>
            <a:spLocks noGrp="1"/>
          </p:cNvSpPr>
          <p:nvPr>
            <p:ph type="body" sz="quarter" idx="16"/>
          </p:nvPr>
        </p:nvSpPr>
        <p:spPr>
          <a:xfrm>
            <a:off x="4872789" y="1430275"/>
            <a:ext cx="4323600" cy="349704"/>
          </a:xfrm>
        </p:spPr>
        <p:txBody>
          <a:bodyPr lIns="0" tIns="0" rIns="0" bIns="0"/>
          <a:lstStyle/>
          <a:p>
            <a:r>
              <a:rPr lang="en-US" dirty="0" smtClean="0">
                <a:solidFill>
                  <a:schemeClr val="accent1"/>
                </a:solidFill>
              </a:rPr>
              <a:t>Rationale for limit</a:t>
            </a:r>
            <a:endParaRPr lang="en-US" dirty="0">
              <a:solidFill>
                <a:schemeClr val="accent1"/>
              </a:solidFill>
            </a:endParaRPr>
          </a:p>
        </p:txBody>
      </p:sp>
      <p:sp>
        <p:nvSpPr>
          <p:cNvPr id="17" name="Content Placeholder 16"/>
          <p:cNvSpPr>
            <a:spLocks noGrp="1"/>
          </p:cNvSpPr>
          <p:nvPr>
            <p:ph idx="11"/>
          </p:nvPr>
        </p:nvSpPr>
        <p:spPr>
          <a:xfrm>
            <a:off x="4896852" y="1954155"/>
            <a:ext cx="4299535" cy="2091254"/>
          </a:xfrm>
        </p:spPr>
        <p:txBody>
          <a:bodyPr lIns="0" tIns="0" rIns="0" bIns="0"/>
          <a:lstStyle/>
          <a:p>
            <a:pPr marL="171450" indent="-171450">
              <a:spcBef>
                <a:spcPts val="600"/>
              </a:spcBef>
              <a:buFont typeface="Arial" panose="020B0604020202020204" pitchFamily="34" charset="0"/>
              <a:buChar char="•"/>
            </a:pPr>
            <a:r>
              <a:rPr lang="en-US" dirty="0"/>
              <a:t>SBNA currently sets its limit for single obligor exposure at $</a:t>
            </a:r>
            <a:r>
              <a:rPr lang="en-US" dirty="0" smtClean="0"/>
              <a:t>500 MM</a:t>
            </a:r>
            <a:r>
              <a:rPr lang="en-US" dirty="0"/>
              <a:t>; this limit is determined by management judgment</a:t>
            </a:r>
          </a:p>
          <a:p>
            <a:pPr marL="171450" indent="-171450">
              <a:spcBef>
                <a:spcPts val="600"/>
              </a:spcBef>
              <a:buFont typeface="Arial" panose="020B0604020202020204" pitchFamily="34" charset="0"/>
              <a:buChar char="•"/>
            </a:pPr>
            <a:r>
              <a:rPr lang="en-US" dirty="0"/>
              <a:t>SBNA sets individual limits for all large obligors; there are currently 15 single obligors with total exposure limits that exceed $</a:t>
            </a:r>
            <a:r>
              <a:rPr lang="en-US" dirty="0" smtClean="0"/>
              <a:t>400 MM</a:t>
            </a:r>
            <a:endParaRPr lang="en-US" dirty="0"/>
          </a:p>
          <a:p>
            <a:pPr marL="479425" lvl="1" indent="-171450">
              <a:spcBef>
                <a:spcPts val="600"/>
              </a:spcBef>
              <a:buFont typeface="Arial" panose="020B0604020202020204" pitchFamily="34" charset="0"/>
              <a:buChar char="‒"/>
            </a:pPr>
            <a:r>
              <a:rPr lang="en-US" dirty="0"/>
              <a:t>These are obligors with whom SBNA is developing a  broad </a:t>
            </a:r>
            <a:r>
              <a:rPr lang="en-US" dirty="0" smtClean="0"/>
              <a:t>and profitable </a:t>
            </a:r>
            <a:r>
              <a:rPr lang="en-US" dirty="0"/>
              <a:t>relationship across a range of banking products and </a:t>
            </a:r>
            <a:r>
              <a:rPr lang="en-US" dirty="0" smtClean="0"/>
              <a:t>services</a:t>
            </a:r>
          </a:p>
          <a:p>
            <a:pPr marL="479425" lvl="1" indent="-171450">
              <a:spcBef>
                <a:spcPts val="600"/>
              </a:spcBef>
              <a:buFont typeface="Arial" panose="020B0604020202020204" pitchFamily="34" charset="0"/>
              <a:buChar char="‒"/>
            </a:pPr>
            <a:r>
              <a:rPr lang="en-US" dirty="0" smtClean="0"/>
              <a:t>These 15 obligors represent 12% of estimated U.S. P&amp;L </a:t>
            </a:r>
            <a:br>
              <a:rPr lang="en-US" dirty="0" smtClean="0"/>
            </a:br>
            <a:r>
              <a:rPr lang="en-US" dirty="0" smtClean="0"/>
              <a:t>for 2015</a:t>
            </a:r>
          </a:p>
          <a:p>
            <a:pPr marL="479425" lvl="1" indent="-171450">
              <a:spcBef>
                <a:spcPts val="600"/>
              </a:spcBef>
              <a:buFont typeface="Arial" panose="020B0604020202020204" pitchFamily="34" charset="0"/>
              <a:buChar char="‒"/>
            </a:pPr>
            <a:r>
              <a:rPr lang="en-US" dirty="0" smtClean="0"/>
              <a:t>The weighted average rating of these obligors is 7.7, which translates to an S&amp;P rating between A and A+</a:t>
            </a:r>
            <a:endParaRPr lang="en-US" dirty="0"/>
          </a:p>
          <a:p>
            <a:pPr marL="0" indent="0">
              <a:spcBef>
                <a:spcPts val="600"/>
              </a:spcBef>
            </a:pPr>
            <a:endParaRPr lang="en-US" baseline="30000" dirty="0" smtClean="0"/>
          </a:p>
          <a:p>
            <a:pPr marL="0" indent="0">
              <a:spcBef>
                <a:spcPts val="600"/>
              </a:spcBef>
            </a:pPr>
            <a:endParaRPr lang="en-US" dirty="0" smtClean="0"/>
          </a:p>
          <a:p>
            <a:pPr marL="171450" indent="-171450">
              <a:spcBef>
                <a:spcPts val="600"/>
              </a:spcBef>
              <a:buFont typeface="Arial" panose="020B0604020202020204" pitchFamily="34" charset="0"/>
              <a:buChar char="•"/>
            </a:pPr>
            <a:endParaRPr lang="en-US" dirty="0"/>
          </a:p>
          <a:p>
            <a:pPr marL="171450" indent="-171450">
              <a:spcBef>
                <a:spcPts val="600"/>
              </a:spcBef>
              <a:buFont typeface="Arial" panose="020B0604020202020204" pitchFamily="34" charset="0"/>
              <a:buChar char="•"/>
            </a:pPr>
            <a:endParaRPr lang="en-US" dirty="0"/>
          </a:p>
          <a:p>
            <a:pPr marL="171450" indent="-171450">
              <a:spcBef>
                <a:spcPts val="600"/>
              </a:spcBef>
              <a:buFont typeface="Arial" panose="020B0604020202020204" pitchFamily="34" charset="0"/>
              <a:buChar char="•"/>
            </a:pPr>
            <a:endParaRPr lang="en-US" dirty="0" smtClean="0"/>
          </a:p>
          <a:p>
            <a:pPr marL="171450" indent="-171450">
              <a:spcBef>
                <a:spcPts val="600"/>
              </a:spcBef>
              <a:buFont typeface="Arial" panose="020B0604020202020204" pitchFamily="34" charset="0"/>
              <a:buChar char="•"/>
            </a:pPr>
            <a:endParaRPr lang="en-US" dirty="0"/>
          </a:p>
          <a:p>
            <a:pPr marL="171450" indent="-171450">
              <a:spcBef>
                <a:spcPts val="600"/>
              </a:spcBef>
              <a:buFont typeface="Arial" panose="020B0604020202020204" pitchFamily="34" charset="0"/>
              <a:buChar char="•"/>
            </a:pPr>
            <a:endParaRPr lang="en-US" dirty="0" smtClean="0"/>
          </a:p>
          <a:p>
            <a:pPr marL="0" indent="0">
              <a:spcBef>
                <a:spcPts val="600"/>
              </a:spcBef>
            </a:pPr>
            <a:endParaRPr lang="en-US" dirty="0" smtClean="0"/>
          </a:p>
          <a:p>
            <a:pPr marL="171450" indent="-171450">
              <a:spcBef>
                <a:spcPts val="600"/>
              </a:spcBef>
              <a:buFont typeface="Arial" panose="020B0604020202020204" pitchFamily="34" charset="0"/>
              <a:buChar char="•"/>
            </a:pPr>
            <a:endParaRPr lang="en-US" dirty="0"/>
          </a:p>
        </p:txBody>
      </p:sp>
      <p:sp>
        <p:nvSpPr>
          <p:cNvPr id="45" name="Footnote"/>
          <p:cNvSpPr/>
          <p:nvPr/>
        </p:nvSpPr>
        <p:spPr bwMode="auto">
          <a:xfrm>
            <a:off x="401638" y="6261350"/>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SHUSA top 1 and 20 obligor data, “</a:t>
            </a:r>
            <a:r>
              <a:rPr lang="en-US" sz="800" dirty="0" err="1" smtClean="0">
                <a:solidFill>
                  <a:schemeClr val="bg1"/>
                </a:solidFill>
                <a:latin typeface="Arial"/>
                <a:sym typeface="Arial"/>
              </a:rPr>
              <a:t>Preclas</a:t>
            </a:r>
            <a:r>
              <a:rPr lang="en-US" sz="800" dirty="0" smtClean="0">
                <a:solidFill>
                  <a:schemeClr val="bg1"/>
                </a:solidFill>
                <a:latin typeface="Arial"/>
                <a:sym typeface="Arial"/>
              </a:rPr>
              <a:t> above USD 400 MM in SBNA.xlsx”</a:t>
            </a:r>
          </a:p>
          <a:p>
            <a:pPr algn="l">
              <a:lnSpc>
                <a:spcPct val="100000"/>
              </a:lnSpc>
            </a:pPr>
            <a:r>
              <a:rPr lang="en-US" sz="800" dirty="0" smtClean="0">
                <a:solidFill>
                  <a:schemeClr val="bg1"/>
                </a:solidFill>
                <a:latin typeface="Arial"/>
                <a:sym typeface="Arial"/>
              </a:rPr>
              <a:t>1. </a:t>
            </a:r>
            <a:r>
              <a:rPr lang="en-US" sz="800" dirty="0" smtClean="0">
                <a:solidFill>
                  <a:schemeClr val="bg1"/>
                </a:solidFill>
                <a:sym typeface="Arial"/>
              </a:rPr>
              <a:t>Assuming a stressed LGD  of 40% from </a:t>
            </a:r>
            <a:r>
              <a:rPr lang="en-US" sz="800" dirty="0" smtClean="0">
                <a:solidFill>
                  <a:schemeClr val="bg1"/>
                </a:solidFill>
              </a:rPr>
              <a:t>the Commercial CCAR loss forecasting model</a:t>
            </a:r>
            <a:endParaRPr lang="en-US" sz="800" dirty="0">
              <a:solidFill>
                <a:schemeClr val="bg1"/>
              </a:solidFill>
              <a:latin typeface="Wingdings"/>
              <a:sym typeface="Arial"/>
            </a:endParaRP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3289452544"/>
              </p:ext>
            </p:extLst>
          </p:nvPr>
        </p:nvGraphicFramePr>
        <p:xfrm>
          <a:off x="609600" y="2019300"/>
          <a:ext cx="3629085" cy="3628987"/>
        </p:xfrm>
        <a:graphic>
          <a:graphicData uri="http://schemas.openxmlformats.org/presentationml/2006/ole">
            <mc:AlternateContent xmlns:mc="http://schemas.openxmlformats.org/markup-compatibility/2006">
              <mc:Choice xmlns:v="urn:schemas-microsoft-com:vml" Requires="v">
                <p:oleObj spid="_x0000_s218455" name="Chart" r:id="rId32" imgW="3629085" imgH="3628987" progId="MSGraph.Chart.8">
                  <p:embed followColorScheme="full"/>
                </p:oleObj>
              </mc:Choice>
              <mc:Fallback>
                <p:oleObj name="Chart" r:id="rId32" imgW="3629085" imgH="3628987" progId="MSGraph.Chart.8">
                  <p:embed followColorScheme="full"/>
                  <p:pic>
                    <p:nvPicPr>
                      <p:cNvPr id="0" name=""/>
                      <p:cNvPicPr/>
                      <p:nvPr/>
                    </p:nvPicPr>
                    <p:blipFill>
                      <a:blip r:embed="rId33"/>
                      <a:stretch>
                        <a:fillRect/>
                      </a:stretch>
                    </p:blipFill>
                    <p:spPr>
                      <a:xfrm>
                        <a:off x="609600" y="2019300"/>
                        <a:ext cx="3629085" cy="3628987"/>
                      </a:xfrm>
                      <a:prstGeom prst="rect">
                        <a:avLst/>
                      </a:prstGeom>
                    </p:spPr>
                  </p:pic>
                </p:oleObj>
              </mc:Fallback>
            </mc:AlternateContent>
          </a:graphicData>
        </a:graphic>
      </p:graphicFrame>
      <p:sp>
        <p:nvSpPr>
          <p:cNvPr id="56" name="Text Placeholder 20"/>
          <p:cNvSpPr>
            <a:spLocks noGrp="1"/>
          </p:cNvSpPr>
          <p:nvPr>
            <p:custDataLst>
              <p:tags r:id="rId5"/>
            </p:custDataLst>
          </p:nvPr>
        </p:nvSpPr>
        <p:spPr bwMode="gray">
          <a:xfrm>
            <a:off x="447675" y="5467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753FFE2-3F9D-485F-8776-BD2376849B95}"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60" name="Text Placeholder 24"/>
          <p:cNvSpPr>
            <a:spLocks noGrp="1"/>
          </p:cNvSpPr>
          <p:nvPr>
            <p:custDataLst>
              <p:tags r:id="rId6"/>
            </p:custDataLst>
          </p:nvPr>
        </p:nvSpPr>
        <p:spPr bwMode="gray">
          <a:xfrm>
            <a:off x="447675" y="4486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7099A7-BDCE-410F-8BA4-6BCE79A1754D}" type="datetime'0''''.''''''''''''''4'''''''''''''''''''''''''''''''''''''">
              <a:rPr lang="en-US" sz="1000">
                <a:solidFill>
                  <a:schemeClr val="tx1"/>
                </a:solidFill>
              </a:rPr>
              <a:pPr/>
              <a:t>0.4</a:t>
            </a:fld>
            <a:endParaRPr lang="en-US" sz="1000" dirty="0">
              <a:solidFill>
                <a:schemeClr val="tx1"/>
              </a:solidFill>
              <a:latin typeface="Arial"/>
              <a:ea typeface="ＭＳ Ｐゴシック"/>
              <a:sym typeface="Arial"/>
            </a:endParaRPr>
          </a:p>
        </p:txBody>
      </p:sp>
      <p:sp>
        <p:nvSpPr>
          <p:cNvPr id="59" name="Text Placeholder 23"/>
          <p:cNvSpPr>
            <a:spLocks noGrp="1"/>
          </p:cNvSpPr>
          <p:nvPr>
            <p:custDataLst>
              <p:tags r:id="rId7"/>
            </p:custDataLst>
          </p:nvPr>
        </p:nvSpPr>
        <p:spPr bwMode="gray">
          <a:xfrm>
            <a:off x="447675" y="4733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19381AA-5722-4BA4-A26C-7A471B95F69F}" type="datetime'''''''''''''''''''''''''''''''''0''''''''.3'''''''''">
              <a:rPr lang="en-US" sz="1000">
                <a:solidFill>
                  <a:schemeClr val="tx1"/>
                </a:solidFill>
              </a:rPr>
              <a:pPr/>
              <a:t>0.3</a:t>
            </a:fld>
            <a:endParaRPr lang="en-US" sz="1000" dirty="0">
              <a:solidFill>
                <a:schemeClr val="tx1"/>
              </a:solidFill>
              <a:latin typeface="Arial"/>
              <a:ea typeface="ＭＳ Ｐゴシック"/>
              <a:sym typeface="Arial"/>
            </a:endParaRPr>
          </a:p>
        </p:txBody>
      </p:sp>
      <p:sp>
        <p:nvSpPr>
          <p:cNvPr id="58" name="Text Placeholder 22"/>
          <p:cNvSpPr>
            <a:spLocks noGrp="1"/>
          </p:cNvSpPr>
          <p:nvPr>
            <p:custDataLst>
              <p:tags r:id="rId8"/>
            </p:custDataLst>
          </p:nvPr>
        </p:nvSpPr>
        <p:spPr bwMode="gray">
          <a:xfrm>
            <a:off x="447675" y="49815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5359AC-5559-43E6-B549-2A9487853F7B}" type="datetime'''''''''''''0.''''''2'''''''''''''''''">
              <a:rPr lang="en-US" sz="1000">
                <a:solidFill>
                  <a:schemeClr val="tx1"/>
                </a:solidFill>
              </a:rPr>
              <a:pPr/>
              <a:t>0.2</a:t>
            </a:fld>
            <a:endParaRPr lang="en-US" sz="1000" dirty="0">
              <a:solidFill>
                <a:schemeClr val="tx1"/>
              </a:solidFill>
              <a:latin typeface="Arial"/>
              <a:ea typeface="ＭＳ Ｐゴシック"/>
              <a:sym typeface="Arial"/>
            </a:endParaRPr>
          </a:p>
        </p:txBody>
      </p:sp>
      <p:sp>
        <p:nvSpPr>
          <p:cNvPr id="57" name="Text Placeholder 21"/>
          <p:cNvSpPr>
            <a:spLocks noGrp="1"/>
          </p:cNvSpPr>
          <p:nvPr>
            <p:custDataLst>
              <p:tags r:id="rId9"/>
            </p:custDataLst>
          </p:nvPr>
        </p:nvSpPr>
        <p:spPr bwMode="gray">
          <a:xfrm>
            <a:off x="447675" y="5219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FC212D6-DFCD-4F68-A98C-D567BDF4CB32}" type="datetime'''''''''''''''0''''''''.''''''''1'''">
              <a:rPr lang="en-US" sz="1000">
                <a:solidFill>
                  <a:schemeClr val="tx1"/>
                </a:solidFill>
              </a:rPr>
              <a:pPr/>
              <a:t>0.1</a:t>
            </a:fld>
            <a:endParaRPr lang="en-US" sz="1000" dirty="0">
              <a:solidFill>
                <a:schemeClr val="tx1"/>
              </a:solidFill>
              <a:latin typeface="Arial"/>
              <a:ea typeface="ＭＳ Ｐゴシック"/>
              <a:sym typeface="Arial"/>
            </a:endParaRPr>
          </a:p>
        </p:txBody>
      </p:sp>
      <p:sp>
        <p:nvSpPr>
          <p:cNvPr id="67" name="Text Placeholder 31"/>
          <p:cNvSpPr>
            <a:spLocks noGrp="1"/>
          </p:cNvSpPr>
          <p:nvPr>
            <p:custDataLst>
              <p:tags r:id="rId10"/>
            </p:custDataLst>
          </p:nvPr>
        </p:nvSpPr>
        <p:spPr bwMode="gray">
          <a:xfrm>
            <a:off x="447675" y="27717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2B78EC7-1791-4809-AC89-6A44095150A0}" type="datetime'''''''''1''''''''''''''''''''''''''''''.''''''''''''''''1'''''">
              <a:rPr lang="en-US" sz="1000">
                <a:solidFill>
                  <a:schemeClr val="tx1"/>
                </a:solidFill>
              </a:rPr>
              <a:pPr/>
              <a:t>1.1</a:t>
            </a:fld>
            <a:endParaRPr lang="en-US" sz="1000" dirty="0">
              <a:solidFill>
                <a:schemeClr val="tx1"/>
              </a:solidFill>
              <a:latin typeface="Arial"/>
              <a:ea typeface="ＭＳ Ｐゴシック"/>
              <a:sym typeface="Arial"/>
            </a:endParaRPr>
          </a:p>
        </p:txBody>
      </p:sp>
      <p:sp>
        <p:nvSpPr>
          <p:cNvPr id="64" name="Text Placeholder 28"/>
          <p:cNvSpPr>
            <a:spLocks noGrp="1"/>
          </p:cNvSpPr>
          <p:nvPr>
            <p:custDataLst>
              <p:tags r:id="rId11"/>
            </p:custDataLst>
          </p:nvPr>
        </p:nvSpPr>
        <p:spPr bwMode="gray">
          <a:xfrm>
            <a:off x="447675" y="3505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FEF64E7-4ABA-49D1-9FD9-F0CB0A6DF27C}" type="datetime'''''''''''''''''0''''''''''''''''''''''.''''''''8'">
              <a:rPr lang="en-US" sz="1000">
                <a:solidFill>
                  <a:schemeClr val="tx1"/>
                </a:solidFill>
              </a:rPr>
              <a:pPr/>
              <a:t>0.8</a:t>
            </a:fld>
            <a:endParaRPr lang="en-US" sz="1000" dirty="0">
              <a:solidFill>
                <a:schemeClr val="tx1"/>
              </a:solidFill>
              <a:latin typeface="Arial"/>
              <a:ea typeface="ＭＳ Ｐゴシック"/>
              <a:sym typeface="Arial"/>
            </a:endParaRPr>
          </a:p>
        </p:txBody>
      </p:sp>
      <p:sp>
        <p:nvSpPr>
          <p:cNvPr id="68" name="Text Placeholder 32"/>
          <p:cNvSpPr>
            <a:spLocks noGrp="1"/>
          </p:cNvSpPr>
          <p:nvPr>
            <p:custDataLst>
              <p:tags r:id="rId12"/>
            </p:custDataLst>
          </p:nvPr>
        </p:nvSpPr>
        <p:spPr bwMode="gray">
          <a:xfrm>
            <a:off x="447675" y="25241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871CDBE-D99A-4F29-A867-A62FCE7BDF1D}" type="datetime'''''''1''''''''''''''''''''''.2'''''''''''''''''''''''''''''''">
              <a:rPr lang="en-US" sz="1000">
                <a:solidFill>
                  <a:schemeClr val="tx1"/>
                </a:solidFill>
              </a:rPr>
              <a:pPr/>
              <a:t>1.2</a:t>
            </a:fld>
            <a:endParaRPr lang="en-US" sz="1000" dirty="0">
              <a:solidFill>
                <a:schemeClr val="tx1"/>
              </a:solidFill>
              <a:latin typeface="Arial"/>
              <a:ea typeface="ＭＳ Ｐゴシック"/>
              <a:sym typeface="Arial"/>
            </a:endParaRPr>
          </a:p>
        </p:txBody>
      </p:sp>
      <p:sp>
        <p:nvSpPr>
          <p:cNvPr id="66" name="Text Placeholder 30"/>
          <p:cNvSpPr>
            <a:spLocks noGrp="1"/>
          </p:cNvSpPr>
          <p:nvPr>
            <p:custDataLst>
              <p:tags r:id="rId13"/>
            </p:custDataLst>
          </p:nvPr>
        </p:nvSpPr>
        <p:spPr bwMode="gray">
          <a:xfrm>
            <a:off x="447675" y="3019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246930B-794C-4FE1-931B-1C26F59D0B84}" type="datetime'''''1''''''''''.0'''''''''''''''''''''''''''">
              <a:rPr lang="en-US" sz="1000">
                <a:solidFill>
                  <a:schemeClr val="tx1"/>
                </a:solidFill>
              </a:rPr>
              <a:pPr/>
              <a:t>1.0</a:t>
            </a:fld>
            <a:endParaRPr lang="en-US" sz="1000" dirty="0">
              <a:solidFill>
                <a:schemeClr val="tx1"/>
              </a:solidFill>
              <a:latin typeface="Arial"/>
              <a:ea typeface="ＭＳ Ｐゴシック"/>
              <a:sym typeface="Arial"/>
            </a:endParaRPr>
          </a:p>
        </p:txBody>
      </p:sp>
      <p:sp>
        <p:nvSpPr>
          <p:cNvPr id="69" name="Text Placeholder 33"/>
          <p:cNvSpPr>
            <a:spLocks noGrp="1"/>
          </p:cNvSpPr>
          <p:nvPr>
            <p:custDataLst>
              <p:tags r:id="rId14"/>
            </p:custDataLst>
          </p:nvPr>
        </p:nvSpPr>
        <p:spPr bwMode="gray">
          <a:xfrm>
            <a:off x="447675" y="2286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9CC32F9-4DA5-4168-AA40-F448E32F4C93}" type="datetime'''''''''''''1''''''.''''''''''''''''''''''''''''''''''3'''''''">
              <a:rPr lang="en-US" sz="1000">
                <a:solidFill>
                  <a:schemeClr val="tx1"/>
                </a:solidFill>
              </a:rPr>
              <a:pPr/>
              <a:t>1.3</a:t>
            </a:fld>
            <a:endParaRPr lang="en-US" sz="1000" dirty="0">
              <a:solidFill>
                <a:schemeClr val="tx1"/>
              </a:solidFill>
              <a:latin typeface="Arial"/>
              <a:ea typeface="ＭＳ Ｐゴシック"/>
              <a:sym typeface="Arial"/>
            </a:endParaRPr>
          </a:p>
        </p:txBody>
      </p:sp>
      <p:sp>
        <p:nvSpPr>
          <p:cNvPr id="61" name="Text Placeholder 25"/>
          <p:cNvSpPr>
            <a:spLocks noGrp="1"/>
          </p:cNvSpPr>
          <p:nvPr>
            <p:custDataLst>
              <p:tags r:id="rId15"/>
            </p:custDataLst>
          </p:nvPr>
        </p:nvSpPr>
        <p:spPr bwMode="gray">
          <a:xfrm>
            <a:off x="447675" y="42386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1913946-6F56-44D9-AAE7-1B424B25ED40}" type="datetime'''''''0''''''''''''''''''''''.''''5'''''''''''">
              <a:rPr lang="en-US" sz="1000">
                <a:solidFill>
                  <a:schemeClr val="tx1"/>
                </a:solidFill>
              </a:rPr>
              <a:pPr/>
              <a:t>0.5</a:t>
            </a:fld>
            <a:endParaRPr lang="en-US" sz="1000" dirty="0">
              <a:solidFill>
                <a:schemeClr val="tx1"/>
              </a:solidFill>
              <a:latin typeface="Arial"/>
              <a:ea typeface="ＭＳ Ｐゴシック"/>
              <a:sym typeface="Arial"/>
            </a:endParaRPr>
          </a:p>
        </p:txBody>
      </p:sp>
      <p:sp>
        <p:nvSpPr>
          <p:cNvPr id="65" name="Text Placeholder 29"/>
          <p:cNvSpPr>
            <a:spLocks noGrp="1"/>
          </p:cNvSpPr>
          <p:nvPr>
            <p:custDataLst>
              <p:tags r:id="rId16"/>
            </p:custDataLst>
          </p:nvPr>
        </p:nvSpPr>
        <p:spPr bwMode="gray">
          <a:xfrm>
            <a:off x="447675" y="32670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24A674B-C2E2-4163-8066-13D127DABADD}" type="datetime'''''0''''''''''''''''''''''''''''''''''''.''''''9'''''">
              <a:rPr lang="en-US" sz="1000">
                <a:solidFill>
                  <a:schemeClr val="tx1"/>
                </a:solidFill>
              </a:rPr>
              <a:pPr/>
              <a:t>0.9</a:t>
            </a:fld>
            <a:endParaRPr lang="en-US" sz="1000" dirty="0">
              <a:solidFill>
                <a:schemeClr val="tx1"/>
              </a:solidFill>
              <a:latin typeface="Arial"/>
              <a:ea typeface="ＭＳ Ｐゴシック"/>
              <a:sym typeface="Arial"/>
            </a:endParaRPr>
          </a:p>
        </p:txBody>
      </p:sp>
      <p:sp>
        <p:nvSpPr>
          <p:cNvPr id="63" name="Text Placeholder 27"/>
          <p:cNvSpPr>
            <a:spLocks noGrp="1"/>
          </p:cNvSpPr>
          <p:nvPr>
            <p:custDataLst>
              <p:tags r:id="rId17"/>
            </p:custDataLst>
          </p:nvPr>
        </p:nvSpPr>
        <p:spPr bwMode="gray">
          <a:xfrm>
            <a:off x="447675" y="37528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C867BD4-BA7C-4159-938C-113C486E5885}" type="datetime'''0''.''''''''''''''''''''''''''''''''''''7'''''''''''''">
              <a:rPr lang="en-US" sz="1000">
                <a:solidFill>
                  <a:schemeClr val="tx1"/>
                </a:solidFill>
              </a:rPr>
              <a:pPr/>
              <a:t>0.7</a:t>
            </a:fld>
            <a:endParaRPr lang="en-US" sz="1000" dirty="0">
              <a:solidFill>
                <a:schemeClr val="tx1"/>
              </a:solidFill>
              <a:latin typeface="Arial"/>
              <a:ea typeface="ＭＳ Ｐゴシック"/>
              <a:sym typeface="Arial"/>
            </a:endParaRPr>
          </a:p>
        </p:txBody>
      </p:sp>
      <p:sp>
        <p:nvSpPr>
          <p:cNvPr id="70" name="Text Placeholder 34"/>
          <p:cNvSpPr>
            <a:spLocks noGrp="1"/>
          </p:cNvSpPr>
          <p:nvPr>
            <p:custDataLst>
              <p:tags r:id="rId18"/>
            </p:custDataLst>
          </p:nvPr>
        </p:nvSpPr>
        <p:spPr bwMode="gray">
          <a:xfrm>
            <a:off x="447675" y="2038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A7C8309-FD5C-47BC-AECA-F75C29974EC4}" type="datetime'''''''1''''''.''4'''''''''''''''''''''''''''">
              <a:rPr lang="en-US" sz="1000">
                <a:solidFill>
                  <a:schemeClr val="tx1"/>
                </a:solidFill>
              </a:rPr>
              <a:pPr/>
              <a:t>1.4</a:t>
            </a:fld>
            <a:endParaRPr lang="en-US" sz="1000" dirty="0">
              <a:solidFill>
                <a:schemeClr val="tx1"/>
              </a:solidFill>
              <a:latin typeface="Arial"/>
              <a:ea typeface="ＭＳ Ｐゴシック"/>
              <a:sym typeface="Arial"/>
            </a:endParaRPr>
          </a:p>
        </p:txBody>
      </p:sp>
      <p:sp>
        <p:nvSpPr>
          <p:cNvPr id="62" name="Text Placeholder 26"/>
          <p:cNvSpPr>
            <a:spLocks noGrp="1"/>
          </p:cNvSpPr>
          <p:nvPr>
            <p:custDataLst>
              <p:tags r:id="rId19"/>
            </p:custDataLst>
          </p:nvPr>
        </p:nvSpPr>
        <p:spPr bwMode="gray">
          <a:xfrm>
            <a:off x="447675" y="4000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B303972-77BD-4957-8F99-D37D2DD61EF5}" type="datetime'''0''''''''''''''''''''''''''''.''''''''''''''''6'''''''''''''">
              <a:rPr lang="en-US" sz="1000">
                <a:solidFill>
                  <a:schemeClr val="tx1"/>
                </a:solidFill>
              </a:rPr>
              <a:pPr/>
              <a:t>0.6</a:t>
            </a:fld>
            <a:endParaRPr lang="en-US" sz="1000" dirty="0">
              <a:solidFill>
                <a:schemeClr val="tx1"/>
              </a:solidFill>
              <a:latin typeface="Arial"/>
              <a:ea typeface="ＭＳ Ｐゴシック"/>
              <a:sym typeface="Arial"/>
            </a:endParaRPr>
          </a:p>
        </p:txBody>
      </p:sp>
      <p:sp>
        <p:nvSpPr>
          <p:cNvPr id="72" name="Text Placeholder 36"/>
          <p:cNvSpPr>
            <a:spLocks noGrp="1"/>
          </p:cNvSpPr>
          <p:nvPr>
            <p:custDataLst>
              <p:tags r:id="rId20"/>
            </p:custDataLst>
          </p:nvPr>
        </p:nvSpPr>
        <p:spPr bwMode="auto">
          <a:xfrm>
            <a:off x="10350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0E2EC1D-4775-4630-8ADF-0B02B1C62DB3}" type="datetime'''''2''''''''''''''''''''''''''''0''''''''''0''''9'''''''''">
              <a:rPr lang="en-US" sz="1000">
                <a:solidFill>
                  <a:schemeClr val="tx1"/>
                </a:solidFill>
                <a:sym typeface="+mn-lt"/>
              </a:rPr>
              <a:pPr marL="0" indent="0" algn="ctr">
                <a:lnSpc>
                  <a:spcPct val="100000"/>
                </a:lnSpc>
                <a:spcBef>
                  <a:spcPct val="0"/>
                </a:spcBef>
              </a:pPr>
              <a:t>2009</a:t>
            </a:fld>
            <a:endParaRPr lang="en-US" sz="1000" dirty="0">
              <a:solidFill>
                <a:schemeClr val="tx1"/>
              </a:solidFill>
              <a:sym typeface="+mn-lt"/>
            </a:endParaRPr>
          </a:p>
        </p:txBody>
      </p:sp>
      <p:sp>
        <p:nvSpPr>
          <p:cNvPr id="73" name="Text Placeholder 37"/>
          <p:cNvSpPr>
            <a:spLocks noGrp="1"/>
          </p:cNvSpPr>
          <p:nvPr>
            <p:custDataLst>
              <p:tags r:id="rId21"/>
            </p:custDataLst>
          </p:nvPr>
        </p:nvSpPr>
        <p:spPr bwMode="auto">
          <a:xfrm>
            <a:off x="14922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49C9622-09CB-4650-9700-6E0D5F89C20C}" type="datetime'''''''''''''''''2''''''''''''0''''''''''''''1''''0'">
              <a:rPr lang="en-US" sz="1000">
                <a:solidFill>
                  <a:schemeClr val="tx1"/>
                </a:solidFill>
                <a:sym typeface="+mn-lt"/>
              </a:rPr>
              <a:pPr marL="0" indent="0" algn="ctr">
                <a:lnSpc>
                  <a:spcPct val="100000"/>
                </a:lnSpc>
                <a:spcBef>
                  <a:spcPct val="0"/>
                </a:spcBef>
              </a:pPr>
              <a:t>2010</a:t>
            </a:fld>
            <a:endParaRPr lang="en-US" sz="1000" dirty="0">
              <a:solidFill>
                <a:schemeClr val="tx1"/>
              </a:solidFill>
              <a:sym typeface="+mn-lt"/>
            </a:endParaRPr>
          </a:p>
        </p:txBody>
      </p:sp>
      <p:sp>
        <p:nvSpPr>
          <p:cNvPr id="74" name="Text Placeholder 38"/>
          <p:cNvSpPr>
            <a:spLocks noGrp="1"/>
          </p:cNvSpPr>
          <p:nvPr>
            <p:custDataLst>
              <p:tags r:id="rId22"/>
            </p:custDataLst>
          </p:nvPr>
        </p:nvSpPr>
        <p:spPr bwMode="auto">
          <a:xfrm>
            <a:off x="19494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313641D-48DE-4BCF-B34C-6858E8E64B0A}" type="datetime'''''''''2''''''''''''''''''''01''''1'''''''''''''''''''">
              <a:rPr lang="en-US" sz="1000">
                <a:solidFill>
                  <a:schemeClr val="tx1"/>
                </a:solidFill>
                <a:sym typeface="+mn-lt"/>
              </a:rPr>
              <a:pPr marL="0" indent="0" algn="ctr">
                <a:lnSpc>
                  <a:spcPct val="100000"/>
                </a:lnSpc>
                <a:spcBef>
                  <a:spcPct val="0"/>
                </a:spcBef>
              </a:pPr>
              <a:t>2011</a:t>
            </a:fld>
            <a:endParaRPr lang="en-US" sz="1000" dirty="0">
              <a:solidFill>
                <a:schemeClr val="tx1"/>
              </a:solidFill>
              <a:sym typeface="+mn-lt"/>
            </a:endParaRPr>
          </a:p>
        </p:txBody>
      </p:sp>
      <p:sp>
        <p:nvSpPr>
          <p:cNvPr id="75" name="Text Placeholder 39"/>
          <p:cNvSpPr>
            <a:spLocks noGrp="1"/>
          </p:cNvSpPr>
          <p:nvPr>
            <p:custDataLst>
              <p:tags r:id="rId23"/>
            </p:custDataLst>
          </p:nvPr>
        </p:nvSpPr>
        <p:spPr bwMode="auto">
          <a:xfrm>
            <a:off x="23971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1D52C4-EA68-4801-BBD7-9462B71EEE47}" type="datetime'''''2''''''''''''''''''0''''''''''''1''''''2'''''''''">
              <a:rPr lang="en-US" sz="1000">
                <a:solidFill>
                  <a:schemeClr val="tx1"/>
                </a:solidFill>
                <a:sym typeface="+mn-lt"/>
              </a:rPr>
              <a:pPr marL="0" indent="0" algn="ctr">
                <a:lnSpc>
                  <a:spcPct val="100000"/>
                </a:lnSpc>
                <a:spcBef>
                  <a:spcPct val="0"/>
                </a:spcBef>
              </a:pPr>
              <a:t>2012</a:t>
            </a:fld>
            <a:endParaRPr lang="en-US" sz="1000" dirty="0">
              <a:solidFill>
                <a:schemeClr val="tx1"/>
              </a:solidFill>
              <a:sym typeface="+mn-lt"/>
            </a:endParaRPr>
          </a:p>
        </p:txBody>
      </p:sp>
      <p:sp>
        <p:nvSpPr>
          <p:cNvPr id="71" name="Text Placeholder 35"/>
          <p:cNvSpPr>
            <a:spLocks noGrp="1"/>
          </p:cNvSpPr>
          <p:nvPr>
            <p:custDataLst>
              <p:tags r:id="rId24"/>
            </p:custDataLst>
          </p:nvPr>
        </p:nvSpPr>
        <p:spPr bwMode="auto">
          <a:xfrm>
            <a:off x="5778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615CE21-6BD5-48D2-A4DD-234290C8510F}" type="datetime'''''''''''20''''''''''''0''''''''''''''''''''''''''8'''''''">
              <a:rPr lang="en-US" sz="1000">
                <a:solidFill>
                  <a:schemeClr val="tx1"/>
                </a:solidFill>
                <a:sym typeface="+mn-lt"/>
              </a:rPr>
              <a:pPr marL="0" indent="0" algn="ctr">
                <a:lnSpc>
                  <a:spcPct val="100000"/>
                </a:lnSpc>
                <a:spcBef>
                  <a:spcPct val="0"/>
                </a:spcBef>
              </a:pPr>
              <a:t>2008</a:t>
            </a:fld>
            <a:endParaRPr lang="en-US" sz="1000" dirty="0">
              <a:solidFill>
                <a:schemeClr val="tx1"/>
              </a:solidFill>
              <a:sym typeface="+mn-lt"/>
            </a:endParaRPr>
          </a:p>
        </p:txBody>
      </p:sp>
      <p:sp>
        <p:nvSpPr>
          <p:cNvPr id="76" name="Text Placeholder 40"/>
          <p:cNvSpPr>
            <a:spLocks noGrp="1"/>
          </p:cNvSpPr>
          <p:nvPr>
            <p:custDataLst>
              <p:tags r:id="rId25"/>
            </p:custDataLst>
          </p:nvPr>
        </p:nvSpPr>
        <p:spPr bwMode="auto">
          <a:xfrm>
            <a:off x="28543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3D8DFBD-7B32-494C-9693-C7905BD9D78A}" type="datetime'''''2''''''''''''''''0''''''''''''''''''''''''1''''''3'''''">
              <a:rPr lang="en-US" sz="1000">
                <a:solidFill>
                  <a:schemeClr val="tx1"/>
                </a:solidFill>
                <a:sym typeface="+mn-lt"/>
              </a:rPr>
              <a:pPr marL="0" indent="0" algn="ctr">
                <a:lnSpc>
                  <a:spcPct val="100000"/>
                </a:lnSpc>
                <a:spcBef>
                  <a:spcPct val="0"/>
                </a:spcBef>
              </a:pPr>
              <a:t>2013</a:t>
            </a:fld>
            <a:endParaRPr lang="en-US" sz="1000" dirty="0">
              <a:solidFill>
                <a:schemeClr val="tx1"/>
              </a:solidFill>
              <a:sym typeface="+mn-lt"/>
            </a:endParaRPr>
          </a:p>
        </p:txBody>
      </p:sp>
      <p:sp>
        <p:nvSpPr>
          <p:cNvPr id="81" name="Text Placeholder 42"/>
          <p:cNvSpPr>
            <a:spLocks noGrp="1"/>
          </p:cNvSpPr>
          <p:nvPr>
            <p:custDataLst>
              <p:tags r:id="rId26"/>
            </p:custDataLst>
          </p:nvPr>
        </p:nvSpPr>
        <p:spPr bwMode="auto">
          <a:xfrm>
            <a:off x="37687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6E84817-8D42-4703-B531-3E42A80661E6}" type="datetime'''''''''''''''''''''''2''''''0''''''''''''''''1''5'">
              <a:rPr lang="en-US" sz="1000">
                <a:solidFill>
                  <a:schemeClr val="tx1"/>
                </a:solidFill>
                <a:latin typeface="Arial"/>
                <a:ea typeface="ＭＳ Ｐゴシック"/>
                <a:sym typeface="Arial"/>
              </a:rPr>
              <a:pPr marL="0" indent="0" algn="ctr">
                <a:lnSpc>
                  <a:spcPct val="100000"/>
                </a:lnSpc>
                <a:spcBef>
                  <a:spcPct val="0"/>
                </a:spcBef>
              </a:pPr>
              <a:t>2015</a:t>
            </a:fld>
            <a:endParaRPr lang="en-US" sz="1000" dirty="0">
              <a:solidFill>
                <a:schemeClr val="tx1"/>
              </a:solidFill>
              <a:latin typeface="Arial"/>
              <a:ea typeface="ＭＳ Ｐゴシック"/>
              <a:sym typeface="Arial"/>
            </a:endParaRPr>
          </a:p>
        </p:txBody>
      </p:sp>
      <p:sp>
        <p:nvSpPr>
          <p:cNvPr id="80" name="Text Placeholder 41"/>
          <p:cNvSpPr>
            <a:spLocks noGrp="1"/>
          </p:cNvSpPr>
          <p:nvPr>
            <p:custDataLst>
              <p:tags r:id="rId27"/>
            </p:custDataLst>
          </p:nvPr>
        </p:nvSpPr>
        <p:spPr bwMode="auto">
          <a:xfrm>
            <a:off x="33115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72A7526-E122-4441-A62C-BD2557195D1D}" type="datetime'''''''''''''''''''''''''''''2''0''''14'''''''''''''''''">
              <a:rPr lang="en-US" sz="1000">
                <a:solidFill>
                  <a:schemeClr val="tx1"/>
                </a:solidFill>
                <a:latin typeface="Arial"/>
                <a:ea typeface="ＭＳ Ｐゴシック"/>
                <a:sym typeface="Arial"/>
              </a:rPr>
              <a:pPr marL="0" indent="0" algn="ctr">
                <a:lnSpc>
                  <a:spcPct val="100000"/>
                </a:lnSpc>
                <a:spcBef>
                  <a:spcPct val="0"/>
                </a:spcBef>
              </a:pPr>
              <a:t>2014</a:t>
            </a:fld>
            <a:endParaRPr lang="en-US" sz="1000" dirty="0">
              <a:solidFill>
                <a:schemeClr val="tx1"/>
              </a:solidFill>
              <a:latin typeface="Arial"/>
              <a:ea typeface="ＭＳ Ｐゴシック"/>
              <a:sym typeface="Arial"/>
            </a:endParaRPr>
          </a:p>
        </p:txBody>
      </p:sp>
      <p:sp>
        <p:nvSpPr>
          <p:cNvPr id="95" name="TextBox 94"/>
          <p:cNvSpPr txBox="1"/>
          <p:nvPr/>
        </p:nvSpPr>
        <p:spPr>
          <a:xfrm>
            <a:off x="795010" y="2852529"/>
            <a:ext cx="1257075" cy="246221"/>
          </a:xfrm>
          <a:prstGeom prst="rect">
            <a:avLst/>
          </a:prstGeom>
          <a:noFill/>
        </p:spPr>
        <p:txBody>
          <a:bodyPr wrap="none" rtlCol="0">
            <a:spAutoFit/>
          </a:bodyPr>
          <a:lstStyle/>
          <a:p>
            <a:pPr>
              <a:lnSpc>
                <a:spcPct val="100000"/>
              </a:lnSpc>
            </a:pPr>
            <a:r>
              <a:rPr lang="en-US" b="1" dirty="0" smtClean="0">
                <a:solidFill>
                  <a:schemeClr val="bg2"/>
                </a:solidFill>
              </a:rPr>
              <a:t>Prior limit - $1 BN</a:t>
            </a:r>
            <a:endParaRPr lang="en-US" b="1" dirty="0">
              <a:solidFill>
                <a:schemeClr val="bg2"/>
              </a:solidFill>
            </a:endParaRPr>
          </a:p>
        </p:txBody>
      </p:sp>
      <p:grpSp>
        <p:nvGrpSpPr>
          <p:cNvPr id="2" name="Group 1"/>
          <p:cNvGrpSpPr/>
          <p:nvPr/>
        </p:nvGrpSpPr>
        <p:grpSpPr>
          <a:xfrm>
            <a:off x="736149" y="3088383"/>
            <a:ext cx="3414746" cy="1223259"/>
            <a:chOff x="736149" y="3088383"/>
            <a:chExt cx="2943676" cy="1223259"/>
          </a:xfrm>
        </p:grpSpPr>
        <p:cxnSp>
          <p:nvCxnSpPr>
            <p:cNvPr id="94" name="Straight Connector 93"/>
            <p:cNvCxnSpPr/>
            <p:nvPr/>
          </p:nvCxnSpPr>
          <p:spPr bwMode="auto">
            <a:xfrm>
              <a:off x="772437" y="3088383"/>
              <a:ext cx="2907388" cy="0"/>
            </a:xfrm>
            <a:prstGeom prst="line">
              <a:avLst/>
            </a:prstGeom>
            <a:solidFill>
              <a:schemeClr val="accent1"/>
            </a:solidFill>
            <a:ln w="28575" cap="flat" cmpd="sng" algn="ctr">
              <a:solidFill>
                <a:schemeClr val="bg1">
                  <a:lumMod val="50000"/>
                </a:schemeClr>
              </a:solidFill>
              <a:prstDash val="dash"/>
              <a:round/>
              <a:headEnd type="none" w="med" len="med"/>
              <a:tailEnd type="none" w="med" len="med"/>
            </a:ln>
            <a:effectLst/>
          </p:spPr>
        </p:cxnSp>
        <p:cxnSp>
          <p:nvCxnSpPr>
            <p:cNvPr id="105" name="Straight Connector 104"/>
            <p:cNvCxnSpPr/>
            <p:nvPr/>
          </p:nvCxnSpPr>
          <p:spPr bwMode="auto">
            <a:xfrm>
              <a:off x="736149" y="4311642"/>
              <a:ext cx="2943676" cy="0"/>
            </a:xfrm>
            <a:prstGeom prst="line">
              <a:avLst/>
            </a:prstGeom>
            <a:solidFill>
              <a:schemeClr val="accent1"/>
            </a:solidFill>
            <a:ln w="28575" cap="flat" cmpd="sng" algn="ctr">
              <a:solidFill>
                <a:schemeClr val="bg1">
                  <a:lumMod val="50000"/>
                </a:schemeClr>
              </a:solidFill>
              <a:prstDash val="dash"/>
              <a:round/>
              <a:headEnd type="none" w="med" len="med"/>
              <a:tailEnd type="none" w="med" len="med"/>
            </a:ln>
            <a:effectLst/>
          </p:spPr>
        </p:cxnSp>
      </p:grpSp>
      <p:sp>
        <p:nvSpPr>
          <p:cNvPr id="108" name="TextBox 107"/>
          <p:cNvSpPr txBox="1"/>
          <p:nvPr/>
        </p:nvSpPr>
        <p:spPr>
          <a:xfrm>
            <a:off x="773369" y="4021659"/>
            <a:ext cx="1627369" cy="246221"/>
          </a:xfrm>
          <a:prstGeom prst="rect">
            <a:avLst/>
          </a:prstGeom>
          <a:noFill/>
        </p:spPr>
        <p:txBody>
          <a:bodyPr wrap="none" rtlCol="0">
            <a:spAutoFit/>
          </a:bodyPr>
          <a:lstStyle/>
          <a:p>
            <a:pPr>
              <a:lnSpc>
                <a:spcPct val="100000"/>
              </a:lnSpc>
            </a:pPr>
            <a:r>
              <a:rPr lang="en-US" b="1" dirty="0" smtClean="0">
                <a:solidFill>
                  <a:schemeClr val="bg2"/>
                </a:solidFill>
              </a:rPr>
              <a:t>Current limit - $500 MM </a:t>
            </a:r>
            <a:endParaRPr lang="en-US" b="1" dirty="0">
              <a:solidFill>
                <a:schemeClr val="bg2"/>
              </a:solidFill>
            </a:endParaRPr>
          </a:p>
        </p:txBody>
      </p:sp>
      <p:grpSp>
        <p:nvGrpSpPr>
          <p:cNvPr id="39" name="Group 38"/>
          <p:cNvGrpSpPr/>
          <p:nvPr/>
        </p:nvGrpSpPr>
        <p:grpSpPr>
          <a:xfrm>
            <a:off x="403281" y="95996"/>
            <a:ext cx="3600777" cy="189008"/>
            <a:chOff x="403281" y="164517"/>
            <a:chExt cx="3600777" cy="189008"/>
          </a:xfrm>
        </p:grpSpPr>
        <p:sp>
          <p:nvSpPr>
            <p:cNvPr id="40" name="Text Box 75"/>
            <p:cNvSpPr txBox="1">
              <a:spLocks noChangeArrowheads="1"/>
            </p:cNvSpPr>
            <p:nvPr/>
          </p:nvSpPr>
          <p:spPr bwMode="gray">
            <a:xfrm>
              <a:off x="636148" y="166688"/>
              <a:ext cx="336791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a:t>
              </a:r>
              <a:r>
                <a:rPr lang="en-US" sz="1200" dirty="0" smtClean="0">
                  <a:solidFill>
                    <a:schemeClr val="bg1">
                      <a:lumMod val="50000"/>
                    </a:schemeClr>
                  </a:solidFill>
                </a:rPr>
                <a:t>Concentration metrics–Single obligor</a:t>
              </a:r>
              <a:endParaRPr lang="en-US" sz="1200" dirty="0">
                <a:solidFill>
                  <a:schemeClr val="bg1">
                    <a:lumMod val="50000"/>
                  </a:schemeClr>
                </a:solidFill>
              </a:endParaRPr>
            </a:p>
          </p:txBody>
        </p:sp>
        <p:sp>
          <p:nvSpPr>
            <p:cNvPr id="41" name="Oval 4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2"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56</a:t>
            </a:fld>
            <a:endParaRPr lang="en-US" dirty="0"/>
          </a:p>
        </p:txBody>
      </p:sp>
    </p:spTree>
    <p:extLst>
      <p:ext uri="{BB962C8B-B14F-4D97-AF65-F5344CB8AC3E}">
        <p14:creationId xmlns:p14="http://schemas.microsoft.com/office/powerpoint/2010/main" val="4158285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3650257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480"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p:txBody>
          <a:bodyPr/>
          <a:lstStyle/>
          <a:p>
            <a:r>
              <a:rPr lang="en-GB" dirty="0" smtClean="0"/>
              <a:t>Calibration: </a:t>
            </a:r>
            <a:r>
              <a:rPr lang="en-GB" b="0" dirty="0"/>
              <a:t>Top 20 obligors</a:t>
            </a:r>
            <a:endParaRPr lang="en-GB" sz="2000" b="0" dirty="0"/>
          </a:p>
        </p:txBody>
      </p:sp>
      <p:sp>
        <p:nvSpPr>
          <p:cNvPr id="12" name="Text Placeholder 11"/>
          <p:cNvSpPr>
            <a:spLocks noGrp="1"/>
          </p:cNvSpPr>
          <p:nvPr>
            <p:ph type="body" sz="quarter" idx="15"/>
          </p:nvPr>
        </p:nvSpPr>
        <p:spPr>
          <a:xfrm>
            <a:off x="401638" y="1430275"/>
            <a:ext cx="3580799" cy="407988"/>
          </a:xfrm>
        </p:spPr>
        <p:txBody>
          <a:bodyPr lIns="0" tIns="0" rIns="0" bIns="0"/>
          <a:lstStyle/>
          <a:p>
            <a:pPr eaLnBrk="0" hangingPunct="0"/>
            <a:r>
              <a:rPr lang="en-GB" dirty="0">
                <a:solidFill>
                  <a:schemeClr val="accent1"/>
                </a:solidFill>
                <a:cs typeface="Arial" charset="0"/>
              </a:rPr>
              <a:t>Top 20 </a:t>
            </a:r>
            <a:r>
              <a:rPr lang="en-GB" dirty="0" smtClean="0">
                <a:solidFill>
                  <a:schemeClr val="accent1"/>
                </a:solidFill>
                <a:cs typeface="Arial" charset="0"/>
              </a:rPr>
              <a:t>obligor binding exposure </a:t>
            </a:r>
            <a:endParaRPr lang="en-GB" b="0" dirty="0">
              <a:solidFill>
                <a:schemeClr val="accent1"/>
              </a:solidFill>
              <a:latin typeface="+mn-lt"/>
              <a:cs typeface="Arial" charset="0"/>
            </a:endParaRPr>
          </a:p>
          <a:p>
            <a:pPr eaLnBrk="0" hangingPunct="0"/>
            <a:r>
              <a:rPr lang="en-GB" b="0" dirty="0" smtClean="0">
                <a:solidFill>
                  <a:schemeClr val="accent1"/>
                </a:solidFill>
                <a:latin typeface="+mn-lt"/>
                <a:cs typeface="Arial" charset="0"/>
              </a:rPr>
              <a:t>Dec 2007–Jun </a:t>
            </a:r>
            <a:r>
              <a:rPr lang="en-GB" b="0" dirty="0">
                <a:solidFill>
                  <a:schemeClr val="accent1"/>
                </a:solidFill>
                <a:latin typeface="+mn-lt"/>
                <a:cs typeface="Arial" charset="0"/>
              </a:rPr>
              <a:t>2015</a:t>
            </a:r>
          </a:p>
          <a:p>
            <a:endParaRPr lang="en-US" dirty="0"/>
          </a:p>
        </p:txBody>
      </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866497981"/>
              </p:ext>
            </p:extLst>
          </p:nvPr>
        </p:nvGraphicFramePr>
        <p:xfrm>
          <a:off x="800100" y="1905000"/>
          <a:ext cx="3838559" cy="3314784"/>
        </p:xfrm>
        <a:graphic>
          <a:graphicData uri="http://schemas.openxmlformats.org/presentationml/2006/ole">
            <mc:AlternateContent xmlns:mc="http://schemas.openxmlformats.org/markup-compatibility/2006">
              <mc:Choice xmlns:v="urn:schemas-microsoft-com:vml" Requires="v">
                <p:oleObj spid="_x0000_s219481" name="Chart" r:id="rId28" imgW="3838559" imgH="3314784" progId="MSGraph.Chart.8">
                  <p:embed followColorScheme="full"/>
                </p:oleObj>
              </mc:Choice>
              <mc:Fallback>
                <p:oleObj name="Chart" r:id="rId28" imgW="3838559" imgH="3314784" progId="MSGraph.Chart.8">
                  <p:embed followColorScheme="full"/>
                  <p:pic>
                    <p:nvPicPr>
                      <p:cNvPr id="0" name=""/>
                      <p:cNvPicPr/>
                      <p:nvPr/>
                    </p:nvPicPr>
                    <p:blipFill>
                      <a:blip r:embed="rId29"/>
                      <a:stretch>
                        <a:fillRect/>
                      </a:stretch>
                    </p:blipFill>
                    <p:spPr>
                      <a:xfrm>
                        <a:off x="800100" y="1905000"/>
                        <a:ext cx="3838559" cy="3314784"/>
                      </a:xfrm>
                      <a:prstGeom prst="rect">
                        <a:avLst/>
                      </a:prstGeom>
                    </p:spPr>
                  </p:pic>
                </p:oleObj>
              </mc:Fallback>
            </mc:AlternateContent>
          </a:graphicData>
        </a:graphic>
      </p:graphicFrame>
      <p:sp>
        <p:nvSpPr>
          <p:cNvPr id="43" name="Text Placeholder 17"/>
          <p:cNvSpPr>
            <a:spLocks noGrp="1"/>
          </p:cNvSpPr>
          <p:nvPr>
            <p:custDataLst>
              <p:tags r:id="rId5"/>
            </p:custDataLst>
          </p:nvPr>
        </p:nvSpPr>
        <p:spPr bwMode="gray">
          <a:xfrm>
            <a:off x="692150" y="19621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CCD7DFA-0458-487B-AC44-82A01F1F8811}" type="datetime'''''''''''''''''''1''''0'''''''''''''''''''''''''''''''''">
              <a:rPr lang="en-US" sz="1000">
                <a:solidFill>
                  <a:schemeClr val="tx1"/>
                </a:solidFill>
                <a:latin typeface="Arial"/>
                <a:ea typeface="ＭＳ Ｐゴシック"/>
                <a:sym typeface="Arial"/>
              </a:rPr>
              <a:pPr/>
              <a:t>10</a:t>
            </a:fld>
            <a:endParaRPr lang="en-US" sz="1000" dirty="0">
              <a:solidFill>
                <a:schemeClr val="tx1"/>
              </a:solidFill>
              <a:latin typeface="Arial"/>
              <a:ea typeface="ＭＳ Ｐゴシック"/>
              <a:sym typeface="Arial"/>
            </a:endParaRPr>
          </a:p>
        </p:txBody>
      </p:sp>
      <p:sp>
        <p:nvSpPr>
          <p:cNvPr id="42" name="Text Placeholder 16"/>
          <p:cNvSpPr>
            <a:spLocks noGrp="1"/>
          </p:cNvSpPr>
          <p:nvPr>
            <p:custDataLst>
              <p:tags r:id="rId6"/>
            </p:custDataLst>
          </p:nvPr>
        </p:nvSpPr>
        <p:spPr bwMode="gray">
          <a:xfrm>
            <a:off x="762000" y="226695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6CDC28A-58AC-491A-B3EB-D9BC46F72B70}" type="datetime'''''''''''''''''''''''''''''''''''''''''''''''''9'''''''''''">
              <a:rPr lang="en-US" sz="1000">
                <a:solidFill>
                  <a:schemeClr val="tx1"/>
                </a:solidFill>
                <a:latin typeface="Arial"/>
                <a:ea typeface="ＭＳ Ｐゴシック"/>
                <a:sym typeface="Arial"/>
              </a:rPr>
              <a:pPr/>
              <a:t>9</a:t>
            </a:fld>
            <a:endParaRPr lang="en-US" sz="1000" dirty="0">
              <a:solidFill>
                <a:schemeClr val="tx1"/>
              </a:solidFill>
              <a:latin typeface="Arial"/>
              <a:ea typeface="ＭＳ Ｐゴシック"/>
              <a:sym typeface="Arial"/>
            </a:endParaRPr>
          </a:p>
        </p:txBody>
      </p:sp>
      <p:sp>
        <p:nvSpPr>
          <p:cNvPr id="38" name="Text Placeholder 7"/>
          <p:cNvSpPr>
            <a:spLocks noGrp="1"/>
          </p:cNvSpPr>
          <p:nvPr>
            <p:custDataLst>
              <p:tags r:id="rId7"/>
            </p:custDataLst>
          </p:nvPr>
        </p:nvSpPr>
        <p:spPr bwMode="gray">
          <a:xfrm>
            <a:off x="762000" y="350520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D784234-8F9B-4A7B-81C5-9E7D97746D23}" type="datetime'''''''''''5'''''''''''''''''''''">
              <a:rPr lang="en-US" sz="1000">
                <a:solidFill>
                  <a:schemeClr val="tx1"/>
                </a:solidFill>
                <a:latin typeface="Arial"/>
                <a:ea typeface="ＭＳ Ｐゴシック"/>
                <a:sym typeface="Arial"/>
              </a:rPr>
              <a:pPr/>
              <a:t>5</a:t>
            </a:fld>
            <a:endParaRPr lang="en-US" sz="1000" dirty="0">
              <a:solidFill>
                <a:schemeClr val="tx1"/>
              </a:solidFill>
              <a:latin typeface="Arial"/>
              <a:ea typeface="ＭＳ Ｐゴシック"/>
              <a:sym typeface="Arial"/>
            </a:endParaRPr>
          </a:p>
        </p:txBody>
      </p:sp>
      <p:sp>
        <p:nvSpPr>
          <p:cNvPr id="41" name="Text Placeholder 10"/>
          <p:cNvSpPr>
            <a:spLocks noGrp="1"/>
          </p:cNvSpPr>
          <p:nvPr>
            <p:custDataLst>
              <p:tags r:id="rId8"/>
            </p:custDataLst>
          </p:nvPr>
        </p:nvSpPr>
        <p:spPr bwMode="gray">
          <a:xfrm>
            <a:off x="762000" y="258127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FF4117F-1452-458E-B50D-815B7A7C1F89}" type="datetime'''''''''''''''''''''''''''''''''''''''8'''''''''''''">
              <a:rPr lang="en-US" sz="1000">
                <a:solidFill>
                  <a:schemeClr val="tx1"/>
                </a:solidFill>
                <a:latin typeface="Arial"/>
                <a:ea typeface="ＭＳ Ｐゴシック"/>
                <a:sym typeface="Arial"/>
              </a:rPr>
              <a:pPr/>
              <a:t>8</a:t>
            </a:fld>
            <a:endParaRPr lang="en-US" sz="1000" dirty="0">
              <a:solidFill>
                <a:schemeClr val="tx1"/>
              </a:solidFill>
              <a:latin typeface="Arial"/>
              <a:ea typeface="ＭＳ Ｐゴシック"/>
              <a:sym typeface="Arial"/>
            </a:endParaRPr>
          </a:p>
        </p:txBody>
      </p:sp>
      <p:sp>
        <p:nvSpPr>
          <p:cNvPr id="40" name="Text Placeholder 9"/>
          <p:cNvSpPr>
            <a:spLocks noGrp="1"/>
          </p:cNvSpPr>
          <p:nvPr>
            <p:custDataLst>
              <p:tags r:id="rId9"/>
            </p:custDataLst>
          </p:nvPr>
        </p:nvSpPr>
        <p:spPr bwMode="gray">
          <a:xfrm>
            <a:off x="762000" y="288607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DF21261-9F93-4EC4-8421-8AE00E8C2D88}" type="datetime'''''''''''''''''''''''''''7'''''''''''''''''''''''''''''''">
              <a:rPr lang="en-US" sz="1000">
                <a:solidFill>
                  <a:schemeClr val="tx1"/>
                </a:solidFill>
                <a:latin typeface="Arial"/>
                <a:ea typeface="ＭＳ Ｐゴシック"/>
                <a:sym typeface="Arial"/>
              </a:rPr>
              <a:pPr/>
              <a:t>7</a:t>
            </a:fld>
            <a:endParaRPr lang="en-US" sz="1000" dirty="0">
              <a:solidFill>
                <a:schemeClr val="tx1"/>
              </a:solidFill>
              <a:latin typeface="Arial"/>
              <a:ea typeface="ＭＳ Ｐゴシック"/>
              <a:sym typeface="Arial"/>
            </a:endParaRPr>
          </a:p>
        </p:txBody>
      </p:sp>
      <p:sp>
        <p:nvSpPr>
          <p:cNvPr id="39" name="Text Placeholder 8"/>
          <p:cNvSpPr>
            <a:spLocks noGrp="1"/>
          </p:cNvSpPr>
          <p:nvPr>
            <p:custDataLst>
              <p:tags r:id="rId10"/>
            </p:custDataLst>
          </p:nvPr>
        </p:nvSpPr>
        <p:spPr bwMode="gray">
          <a:xfrm>
            <a:off x="762000" y="319087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334C11C-7DA5-4978-85AF-DC8EC33A32A1}" type="datetime'''''''6'''''''''''''''">
              <a:rPr lang="en-US" sz="1000">
                <a:solidFill>
                  <a:schemeClr val="tx1"/>
                </a:solidFill>
                <a:latin typeface="Arial"/>
                <a:ea typeface="ＭＳ Ｐゴシック"/>
                <a:sym typeface="Arial"/>
              </a:rPr>
              <a:pPr/>
              <a:t>6</a:t>
            </a:fld>
            <a:endParaRPr lang="en-US" sz="1000" dirty="0">
              <a:solidFill>
                <a:schemeClr val="tx1"/>
              </a:solidFill>
              <a:latin typeface="Arial"/>
              <a:ea typeface="ＭＳ Ｐゴシック"/>
              <a:sym typeface="Arial"/>
            </a:endParaRPr>
          </a:p>
        </p:txBody>
      </p:sp>
      <p:sp>
        <p:nvSpPr>
          <p:cNvPr id="37" name="Text Placeholder 6"/>
          <p:cNvSpPr>
            <a:spLocks noGrp="1"/>
          </p:cNvSpPr>
          <p:nvPr>
            <p:custDataLst>
              <p:tags r:id="rId11"/>
            </p:custDataLst>
          </p:nvPr>
        </p:nvSpPr>
        <p:spPr bwMode="gray">
          <a:xfrm>
            <a:off x="762000" y="381000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9659DE6-FF93-438E-8FE7-F0C798F54602}" type="datetime'''''''''''''''''''''4'''''''''''">
              <a:rPr lang="en-US" sz="1000">
                <a:solidFill>
                  <a:schemeClr val="tx1"/>
                </a:solidFill>
                <a:latin typeface="Arial"/>
                <a:ea typeface="ＭＳ Ｐゴシック"/>
                <a:sym typeface="Arial"/>
              </a:rPr>
              <a:pPr/>
              <a:t>4</a:t>
            </a:fld>
            <a:endParaRPr lang="en-US" sz="1000" dirty="0">
              <a:solidFill>
                <a:schemeClr val="tx1"/>
              </a:solidFill>
              <a:latin typeface="Arial"/>
              <a:ea typeface="ＭＳ Ｐゴシック"/>
              <a:sym typeface="Arial"/>
            </a:endParaRPr>
          </a:p>
        </p:txBody>
      </p:sp>
      <p:sp>
        <p:nvSpPr>
          <p:cNvPr id="36" name="Text Placeholder 5"/>
          <p:cNvSpPr>
            <a:spLocks noGrp="1"/>
          </p:cNvSpPr>
          <p:nvPr>
            <p:custDataLst>
              <p:tags r:id="rId12"/>
            </p:custDataLst>
          </p:nvPr>
        </p:nvSpPr>
        <p:spPr bwMode="gray">
          <a:xfrm>
            <a:off x="762000" y="411480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E828006-5F40-4919-B621-752909D5C3DA}" type="datetime'''''''''''''''''''''''3'''''''''''''''''''''''''''">
              <a:rPr lang="en-US" sz="1000">
                <a:solidFill>
                  <a:schemeClr val="tx1"/>
                </a:solidFill>
                <a:latin typeface="Arial"/>
                <a:ea typeface="ＭＳ Ｐゴシック"/>
                <a:sym typeface="Arial"/>
              </a:rPr>
              <a:pPr/>
              <a:t>3</a:t>
            </a:fld>
            <a:endParaRPr lang="en-US" sz="1000" dirty="0">
              <a:solidFill>
                <a:schemeClr val="tx1"/>
              </a:solidFill>
              <a:latin typeface="Arial"/>
              <a:ea typeface="ＭＳ Ｐゴシック"/>
              <a:sym typeface="Arial"/>
            </a:endParaRPr>
          </a:p>
        </p:txBody>
      </p:sp>
      <p:sp>
        <p:nvSpPr>
          <p:cNvPr id="35" name="Text Placeholder 4"/>
          <p:cNvSpPr>
            <a:spLocks noGrp="1"/>
          </p:cNvSpPr>
          <p:nvPr>
            <p:custDataLst>
              <p:tags r:id="rId13"/>
            </p:custDataLst>
          </p:nvPr>
        </p:nvSpPr>
        <p:spPr bwMode="gray">
          <a:xfrm>
            <a:off x="762000" y="441960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E0DD882-B127-49B1-8F98-CB5303E7E048}" type="datetime'''''''''2'''''''''''''">
              <a:rPr lang="en-US" sz="1000">
                <a:solidFill>
                  <a:schemeClr val="tx1"/>
                </a:solidFill>
                <a:latin typeface="Arial"/>
                <a:ea typeface="ＭＳ Ｐゴシック"/>
                <a:sym typeface="Arial"/>
              </a:rPr>
              <a:pPr/>
              <a:t>2</a:t>
            </a:fld>
            <a:endParaRPr lang="en-US" sz="1000" dirty="0">
              <a:solidFill>
                <a:schemeClr val="tx1"/>
              </a:solidFill>
              <a:latin typeface="Arial"/>
              <a:ea typeface="ＭＳ Ｐゴシック"/>
              <a:sym typeface="Arial"/>
            </a:endParaRPr>
          </a:p>
        </p:txBody>
      </p:sp>
      <p:sp>
        <p:nvSpPr>
          <p:cNvPr id="34" name="Text Placeholder 3"/>
          <p:cNvSpPr>
            <a:spLocks noGrp="1"/>
          </p:cNvSpPr>
          <p:nvPr>
            <p:custDataLst>
              <p:tags r:id="rId14"/>
            </p:custDataLst>
          </p:nvPr>
        </p:nvSpPr>
        <p:spPr bwMode="gray">
          <a:xfrm>
            <a:off x="762000" y="47339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440E20F-787B-41C3-9F91-0170B97FB950}" type="datetime'''''''''''''''''''''''''''''1'''''''''''''''''''''''">
              <a:rPr lang="en-US" sz="1000">
                <a:solidFill>
                  <a:schemeClr val="tx1"/>
                </a:solidFill>
                <a:latin typeface="Arial"/>
                <a:ea typeface="ＭＳ Ｐゴシック"/>
                <a:sym typeface="Arial"/>
              </a:rPr>
              <a:pPr/>
              <a:t>1</a:t>
            </a:fld>
            <a:endParaRPr lang="en-US" sz="1000" dirty="0">
              <a:solidFill>
                <a:schemeClr val="tx1"/>
              </a:solidFill>
              <a:latin typeface="Arial"/>
              <a:ea typeface="ＭＳ Ｐゴシック"/>
              <a:sym typeface="Arial"/>
            </a:endParaRPr>
          </a:p>
        </p:txBody>
      </p:sp>
      <p:sp>
        <p:nvSpPr>
          <p:cNvPr id="33" name="Text Placeholder 2"/>
          <p:cNvSpPr>
            <a:spLocks noGrp="1"/>
          </p:cNvSpPr>
          <p:nvPr>
            <p:custDataLst>
              <p:tags r:id="rId15"/>
            </p:custDataLst>
          </p:nvPr>
        </p:nvSpPr>
        <p:spPr bwMode="gray">
          <a:xfrm>
            <a:off x="762000" y="50387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0613736-CB7E-401B-B8D3-0882C6C49A6E}" type="datetime'''''''''0'''''''''''''''''''">
              <a:rPr lang="en-US" sz="1000">
                <a:solidFill>
                  <a:schemeClr val="tx1"/>
                </a:solidFill>
                <a:latin typeface="Arial"/>
                <a:ea typeface="ＭＳ Ｐゴシック"/>
                <a:sym typeface="Arial"/>
              </a:rPr>
              <a:pPr/>
              <a:t>0</a:t>
            </a:fld>
            <a:endParaRPr lang="en-US" sz="1000" dirty="0">
              <a:solidFill>
                <a:schemeClr val="tx1"/>
              </a:solidFill>
              <a:latin typeface="Arial"/>
              <a:ea typeface="ＭＳ Ｐゴシック"/>
              <a:sym typeface="Arial"/>
            </a:endParaRPr>
          </a:p>
        </p:txBody>
      </p:sp>
      <p:sp>
        <p:nvSpPr>
          <p:cNvPr id="285" name="Text Placeholder 179"/>
          <p:cNvSpPr>
            <a:spLocks noGrp="1"/>
          </p:cNvSpPr>
          <p:nvPr>
            <p:custDataLst>
              <p:tags r:id="rId16"/>
            </p:custDataLst>
          </p:nvPr>
        </p:nvSpPr>
        <p:spPr bwMode="auto">
          <a:xfrm>
            <a:off x="4121150"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1E31015-5824-496F-AC8D-28DB63467BDC}" type="datetime'''''''''''''''''''''''''''''''''''2''''''''''''0''1''''''5'''">
              <a:rPr lang="en-US" sz="1000">
                <a:solidFill>
                  <a:schemeClr val="tx1"/>
                </a:solidFill>
                <a:latin typeface="Arial"/>
                <a:ea typeface="ＭＳ Ｐゴシック"/>
                <a:sym typeface="Arial"/>
              </a:rPr>
              <a:pPr marL="0" indent="0" algn="ctr">
                <a:lnSpc>
                  <a:spcPct val="100000"/>
                </a:lnSpc>
                <a:spcBef>
                  <a:spcPct val="0"/>
                </a:spcBef>
              </a:pPr>
              <a:t>2015</a:t>
            </a:fld>
            <a:endParaRPr lang="en-US" sz="1000" dirty="0">
              <a:solidFill>
                <a:schemeClr val="tx1"/>
              </a:solidFill>
              <a:latin typeface="Arial"/>
              <a:ea typeface="ＭＳ Ｐゴシック"/>
              <a:sym typeface="Arial"/>
            </a:endParaRPr>
          </a:p>
        </p:txBody>
      </p:sp>
      <p:sp>
        <p:nvSpPr>
          <p:cNvPr id="284" name="Text Placeholder 178"/>
          <p:cNvSpPr>
            <a:spLocks noGrp="1"/>
          </p:cNvSpPr>
          <p:nvPr>
            <p:custDataLst>
              <p:tags r:id="rId17"/>
            </p:custDataLst>
          </p:nvPr>
        </p:nvSpPr>
        <p:spPr bwMode="auto">
          <a:xfrm>
            <a:off x="3644900"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508B707-4357-428D-8A65-941DC055C42E}" type="datetime'''''''''''2''''''''''''''''''''''''''''0''''1''''4'''''''''''">
              <a:rPr lang="en-US" sz="1000">
                <a:solidFill>
                  <a:schemeClr val="tx1"/>
                </a:solidFill>
                <a:latin typeface="Arial"/>
                <a:ea typeface="ＭＳ Ｐゴシック"/>
                <a:sym typeface="Arial"/>
              </a:rPr>
              <a:pPr marL="0" indent="0" algn="ctr">
                <a:lnSpc>
                  <a:spcPct val="100000"/>
                </a:lnSpc>
                <a:spcBef>
                  <a:spcPct val="0"/>
                </a:spcBef>
              </a:pPr>
              <a:t>2014</a:t>
            </a:fld>
            <a:endParaRPr lang="en-US" sz="1000" dirty="0">
              <a:solidFill>
                <a:schemeClr val="tx1"/>
              </a:solidFill>
              <a:latin typeface="Arial"/>
              <a:ea typeface="ＭＳ Ｐゴシック"/>
              <a:sym typeface="Arial"/>
            </a:endParaRPr>
          </a:p>
        </p:txBody>
      </p:sp>
      <p:sp>
        <p:nvSpPr>
          <p:cNvPr id="283" name="Text Placeholder 177"/>
          <p:cNvSpPr>
            <a:spLocks noGrp="1"/>
          </p:cNvSpPr>
          <p:nvPr>
            <p:custDataLst>
              <p:tags r:id="rId18"/>
            </p:custDataLst>
          </p:nvPr>
        </p:nvSpPr>
        <p:spPr bwMode="auto">
          <a:xfrm>
            <a:off x="3178175"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4D3FF92-9B97-4BE9-B0D9-DE311309F347}" type="datetime'''2''''''''0''''''1''3'''''''''">
              <a:rPr lang="en-US" sz="1000">
                <a:solidFill>
                  <a:schemeClr val="tx1"/>
                </a:solidFill>
                <a:latin typeface="Arial"/>
                <a:ea typeface="ＭＳ Ｐゴシック"/>
                <a:sym typeface="Arial"/>
              </a:rPr>
              <a:pPr marL="0" indent="0" algn="ctr">
                <a:lnSpc>
                  <a:spcPct val="100000"/>
                </a:lnSpc>
                <a:spcBef>
                  <a:spcPct val="0"/>
                </a:spcBef>
              </a:pPr>
              <a:t>2013</a:t>
            </a:fld>
            <a:endParaRPr lang="en-US" sz="1000" dirty="0">
              <a:solidFill>
                <a:schemeClr val="tx1"/>
              </a:solidFill>
              <a:latin typeface="Arial"/>
              <a:ea typeface="ＭＳ Ｐゴシック"/>
              <a:sym typeface="Arial"/>
            </a:endParaRPr>
          </a:p>
        </p:txBody>
      </p:sp>
      <p:sp>
        <p:nvSpPr>
          <p:cNvPr id="282" name="Text Placeholder 176"/>
          <p:cNvSpPr>
            <a:spLocks noGrp="1"/>
          </p:cNvSpPr>
          <p:nvPr>
            <p:custDataLst>
              <p:tags r:id="rId19"/>
            </p:custDataLst>
          </p:nvPr>
        </p:nvSpPr>
        <p:spPr bwMode="auto">
          <a:xfrm>
            <a:off x="2701925"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A0498FE-3BC1-4FC2-82BD-B9F530550A31}" type="datetime'''''''''''''2''''''''''''0''''''''''''1''''''2'''''''''">
              <a:rPr lang="en-US" sz="1000">
                <a:solidFill>
                  <a:schemeClr val="tx1"/>
                </a:solidFill>
                <a:latin typeface="Arial"/>
                <a:ea typeface="ＭＳ Ｐゴシック"/>
                <a:sym typeface="Arial"/>
              </a:rPr>
              <a:pPr marL="0" indent="0" algn="ctr">
                <a:lnSpc>
                  <a:spcPct val="100000"/>
                </a:lnSpc>
                <a:spcBef>
                  <a:spcPct val="0"/>
                </a:spcBef>
              </a:pPr>
              <a:t>2012</a:t>
            </a:fld>
            <a:endParaRPr lang="en-US" sz="1000" dirty="0">
              <a:solidFill>
                <a:schemeClr val="tx1"/>
              </a:solidFill>
              <a:latin typeface="Arial"/>
              <a:ea typeface="ＭＳ Ｐゴシック"/>
              <a:sym typeface="Arial"/>
            </a:endParaRPr>
          </a:p>
        </p:txBody>
      </p:sp>
      <p:sp>
        <p:nvSpPr>
          <p:cNvPr id="281" name="Text Placeholder 175"/>
          <p:cNvSpPr>
            <a:spLocks noGrp="1"/>
          </p:cNvSpPr>
          <p:nvPr>
            <p:custDataLst>
              <p:tags r:id="rId20"/>
            </p:custDataLst>
          </p:nvPr>
        </p:nvSpPr>
        <p:spPr bwMode="auto">
          <a:xfrm>
            <a:off x="2225675"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A76114C-61D0-429B-983F-F33742943D70}" type="datetime'''''''''''2''''0''''''''1''''''1'''''''''''''''''">
              <a:rPr lang="en-US" sz="1000">
                <a:solidFill>
                  <a:schemeClr val="tx1"/>
                </a:solidFill>
                <a:latin typeface="Arial"/>
                <a:ea typeface="ＭＳ Ｐゴシック"/>
                <a:sym typeface="Arial"/>
              </a:rPr>
              <a:pPr marL="0" indent="0" algn="ctr">
                <a:lnSpc>
                  <a:spcPct val="100000"/>
                </a:lnSpc>
                <a:spcBef>
                  <a:spcPct val="0"/>
                </a:spcBef>
              </a:pPr>
              <a:t>2011</a:t>
            </a:fld>
            <a:endParaRPr lang="en-US" sz="1000" dirty="0">
              <a:solidFill>
                <a:schemeClr val="tx1"/>
              </a:solidFill>
              <a:latin typeface="Arial"/>
              <a:ea typeface="ＭＳ Ｐゴシック"/>
              <a:sym typeface="Arial"/>
            </a:endParaRPr>
          </a:p>
        </p:txBody>
      </p:sp>
      <p:sp>
        <p:nvSpPr>
          <p:cNvPr id="280" name="Text Placeholder 174"/>
          <p:cNvSpPr>
            <a:spLocks noGrp="1"/>
          </p:cNvSpPr>
          <p:nvPr>
            <p:custDataLst>
              <p:tags r:id="rId21"/>
            </p:custDataLst>
          </p:nvPr>
        </p:nvSpPr>
        <p:spPr bwMode="auto">
          <a:xfrm>
            <a:off x="1749425"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D7368B8-0BE2-4FCA-A96D-4BD7BAB22981}" type="datetime'''''''2''''''''''010'">
              <a:rPr lang="en-US" sz="1000">
                <a:solidFill>
                  <a:schemeClr val="tx1"/>
                </a:solidFill>
                <a:latin typeface="Arial"/>
                <a:ea typeface="ＭＳ Ｐゴシック"/>
                <a:sym typeface="Arial"/>
              </a:rPr>
              <a:pPr marL="0" indent="0" algn="ctr">
                <a:lnSpc>
                  <a:spcPct val="100000"/>
                </a:lnSpc>
                <a:spcBef>
                  <a:spcPct val="0"/>
                </a:spcBef>
              </a:pPr>
              <a:t>2010</a:t>
            </a:fld>
            <a:endParaRPr lang="en-US" sz="1000" dirty="0">
              <a:solidFill>
                <a:schemeClr val="tx1"/>
              </a:solidFill>
              <a:latin typeface="Arial"/>
              <a:ea typeface="ＭＳ Ｐゴシック"/>
              <a:sym typeface="Arial"/>
            </a:endParaRPr>
          </a:p>
        </p:txBody>
      </p:sp>
      <p:sp>
        <p:nvSpPr>
          <p:cNvPr id="279" name="Text Placeholder 173"/>
          <p:cNvSpPr>
            <a:spLocks noGrp="1"/>
          </p:cNvSpPr>
          <p:nvPr>
            <p:custDataLst>
              <p:tags r:id="rId22"/>
            </p:custDataLst>
          </p:nvPr>
        </p:nvSpPr>
        <p:spPr bwMode="auto">
          <a:xfrm>
            <a:off x="1282700"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34489DB-75DC-4A47-88BD-EA5259404F32}" type="datetime'''''''2''''''''0''''''''''''''''''''''''''''''09'''">
              <a:rPr lang="en-US" sz="1000">
                <a:solidFill>
                  <a:schemeClr val="tx1"/>
                </a:solidFill>
                <a:latin typeface="Arial"/>
                <a:ea typeface="ＭＳ Ｐゴシック"/>
                <a:sym typeface="Arial"/>
              </a:rPr>
              <a:pPr marL="0" indent="0" algn="ctr">
                <a:lnSpc>
                  <a:spcPct val="100000"/>
                </a:lnSpc>
                <a:spcBef>
                  <a:spcPct val="0"/>
                </a:spcBef>
              </a:pPr>
              <a:t>2009</a:t>
            </a:fld>
            <a:endParaRPr lang="en-US" sz="1000" dirty="0">
              <a:solidFill>
                <a:schemeClr val="tx1"/>
              </a:solidFill>
              <a:latin typeface="Arial"/>
              <a:ea typeface="ＭＳ Ｐゴシック"/>
              <a:sym typeface="Arial"/>
            </a:endParaRPr>
          </a:p>
        </p:txBody>
      </p:sp>
      <p:sp>
        <p:nvSpPr>
          <p:cNvPr id="272" name="Text Placeholder 166"/>
          <p:cNvSpPr>
            <a:spLocks noGrp="1"/>
          </p:cNvSpPr>
          <p:nvPr>
            <p:custDataLst>
              <p:tags r:id="rId23"/>
            </p:custDataLst>
          </p:nvPr>
        </p:nvSpPr>
        <p:spPr bwMode="auto">
          <a:xfrm>
            <a:off x="806450" y="52324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D7CBAB2-54E9-4AD5-85F0-6106ACA3F50D}" type="datetime'''''''''2''''''''''0''''''0''''''''''''''''''''8'">
              <a:rPr lang="en-US" sz="1000">
                <a:solidFill>
                  <a:schemeClr val="tx1"/>
                </a:solidFill>
              </a:rPr>
              <a:pPr/>
              <a:t>2008</a:t>
            </a:fld>
            <a:endParaRPr lang="en-US" sz="1000" dirty="0">
              <a:solidFill>
                <a:schemeClr val="tx1"/>
              </a:solidFill>
              <a:sym typeface="+mn-lt"/>
            </a:endParaRPr>
          </a:p>
        </p:txBody>
      </p:sp>
      <p:sp>
        <p:nvSpPr>
          <p:cNvPr id="49" name="Footnote"/>
          <p:cNvSpPr/>
          <p:nvPr/>
        </p:nvSpPr>
        <p:spPr bwMode="auto">
          <a:xfrm>
            <a:off x="396238" y="6256131"/>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SHUSA top 1 and 20 obligor data, Oliver Wyman analysis </a:t>
            </a:r>
            <a:endParaRPr lang="en-US" sz="800" dirty="0">
              <a:solidFill>
                <a:schemeClr val="bg1"/>
              </a:solidFill>
              <a:latin typeface="Wingdings"/>
              <a:sym typeface="Arial"/>
            </a:endParaRPr>
          </a:p>
        </p:txBody>
      </p:sp>
      <p:sp>
        <p:nvSpPr>
          <p:cNvPr id="2" name="TextBox 1"/>
          <p:cNvSpPr txBox="1"/>
          <p:nvPr/>
        </p:nvSpPr>
        <p:spPr>
          <a:xfrm rot="16200000">
            <a:off x="-901700" y="3529353"/>
            <a:ext cx="2790829" cy="246221"/>
          </a:xfrm>
          <a:prstGeom prst="rect">
            <a:avLst/>
          </a:prstGeom>
          <a:noFill/>
        </p:spPr>
        <p:txBody>
          <a:bodyPr wrap="square" rtlCol="0">
            <a:spAutoFit/>
          </a:bodyPr>
          <a:lstStyle/>
          <a:p>
            <a:pPr algn="l">
              <a:lnSpc>
                <a:spcPct val="100000"/>
              </a:lnSpc>
            </a:pPr>
            <a:r>
              <a:rPr lang="en-US" b="1" dirty="0" smtClean="0"/>
              <a:t>% of binding exposure in  top 20 obligors</a:t>
            </a:r>
            <a:endParaRPr lang="en-US" b="1" dirty="0"/>
          </a:p>
        </p:txBody>
      </p:sp>
      <p:sp>
        <p:nvSpPr>
          <p:cNvPr id="51" name="TextBox 50"/>
          <p:cNvSpPr txBox="1"/>
          <p:nvPr/>
        </p:nvSpPr>
        <p:spPr>
          <a:xfrm>
            <a:off x="977730" y="2413000"/>
            <a:ext cx="1157689" cy="246221"/>
          </a:xfrm>
          <a:prstGeom prst="rect">
            <a:avLst/>
          </a:prstGeom>
          <a:noFill/>
        </p:spPr>
        <p:txBody>
          <a:bodyPr wrap="none" rtlCol="0">
            <a:spAutoFit/>
          </a:bodyPr>
          <a:lstStyle/>
          <a:p>
            <a:pPr>
              <a:lnSpc>
                <a:spcPct val="100000"/>
              </a:lnSpc>
            </a:pPr>
            <a:r>
              <a:rPr lang="en-US" b="1" dirty="0">
                <a:solidFill>
                  <a:schemeClr val="accent1"/>
                </a:solidFill>
              </a:rPr>
              <a:t>Red </a:t>
            </a:r>
            <a:r>
              <a:rPr lang="en-US" b="1" dirty="0" smtClean="0">
                <a:solidFill>
                  <a:schemeClr val="accent1"/>
                </a:solidFill>
              </a:rPr>
              <a:t>limit–$8 BN</a:t>
            </a:r>
            <a:endParaRPr lang="en-US" b="1" dirty="0">
              <a:solidFill>
                <a:schemeClr val="accent1"/>
              </a:solidFill>
            </a:endParaRPr>
          </a:p>
        </p:txBody>
      </p:sp>
      <p:grpSp>
        <p:nvGrpSpPr>
          <p:cNvPr id="6" name="Group 5"/>
          <p:cNvGrpSpPr/>
          <p:nvPr/>
        </p:nvGrpSpPr>
        <p:grpSpPr>
          <a:xfrm>
            <a:off x="949325" y="2647950"/>
            <a:ext cx="3610643" cy="320998"/>
            <a:chOff x="949325" y="2759304"/>
            <a:chExt cx="3144489" cy="320998"/>
          </a:xfrm>
        </p:grpSpPr>
        <p:cxnSp>
          <p:nvCxnSpPr>
            <p:cNvPr id="46" name="Straight Connector 45"/>
            <p:cNvCxnSpPr/>
            <p:nvPr/>
          </p:nvCxnSpPr>
          <p:spPr bwMode="auto">
            <a:xfrm>
              <a:off x="949325" y="2759304"/>
              <a:ext cx="3144489" cy="2946"/>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cxnSp>
          <p:nvCxnSpPr>
            <p:cNvPr id="52" name="Straight Connector 51"/>
            <p:cNvCxnSpPr/>
            <p:nvPr/>
          </p:nvCxnSpPr>
          <p:spPr bwMode="auto">
            <a:xfrm>
              <a:off x="954088" y="3080302"/>
              <a:ext cx="3139176" cy="0"/>
            </a:xfrm>
            <a:prstGeom prst="line">
              <a:avLst/>
            </a:prstGeom>
            <a:solidFill>
              <a:schemeClr val="accent1"/>
            </a:solidFill>
            <a:ln w="28575" cap="flat" cmpd="sng" algn="ctr">
              <a:solidFill>
                <a:srgbClr val="FFC000"/>
              </a:solidFill>
              <a:prstDash val="dash"/>
              <a:round/>
              <a:headEnd type="none" w="med" len="med"/>
              <a:tailEnd type="none" w="med" len="med"/>
            </a:ln>
            <a:effectLst/>
          </p:spPr>
        </p:cxnSp>
      </p:grpSp>
      <p:sp>
        <p:nvSpPr>
          <p:cNvPr id="53" name="TextBox 52"/>
          <p:cNvSpPr txBox="1"/>
          <p:nvPr/>
        </p:nvSpPr>
        <p:spPr>
          <a:xfrm>
            <a:off x="969792" y="2725738"/>
            <a:ext cx="1463863" cy="246221"/>
          </a:xfrm>
          <a:prstGeom prst="rect">
            <a:avLst/>
          </a:prstGeom>
          <a:noFill/>
        </p:spPr>
        <p:txBody>
          <a:bodyPr wrap="none" rtlCol="0">
            <a:spAutoFit/>
          </a:bodyPr>
          <a:lstStyle/>
          <a:p>
            <a:pPr>
              <a:lnSpc>
                <a:spcPct val="100000"/>
              </a:lnSpc>
            </a:pPr>
            <a:r>
              <a:rPr lang="en-US" b="1" dirty="0" smtClean="0">
                <a:solidFill>
                  <a:srgbClr val="FFC000"/>
                </a:solidFill>
              </a:rPr>
              <a:t>Amber trigger–$7 BN</a:t>
            </a:r>
            <a:endParaRPr lang="en-US" b="1" dirty="0">
              <a:solidFill>
                <a:srgbClr val="FFC000"/>
              </a:solidFill>
            </a:endParaRPr>
          </a:p>
        </p:txBody>
      </p:sp>
      <p:grpSp>
        <p:nvGrpSpPr>
          <p:cNvPr id="32" name="Group 31"/>
          <p:cNvGrpSpPr/>
          <p:nvPr/>
        </p:nvGrpSpPr>
        <p:grpSpPr>
          <a:xfrm>
            <a:off x="403281" y="95996"/>
            <a:ext cx="3710807" cy="189008"/>
            <a:chOff x="403281" y="164517"/>
            <a:chExt cx="3710807" cy="189008"/>
          </a:xfrm>
        </p:grpSpPr>
        <p:sp>
          <p:nvSpPr>
            <p:cNvPr id="44" name="Text Box 75"/>
            <p:cNvSpPr txBox="1">
              <a:spLocks noChangeArrowheads="1"/>
            </p:cNvSpPr>
            <p:nvPr/>
          </p:nvSpPr>
          <p:spPr bwMode="gray">
            <a:xfrm>
              <a:off x="636148" y="166688"/>
              <a:ext cx="347794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a:t>
              </a:r>
              <a:r>
                <a:rPr lang="en-US" sz="1200" dirty="0" smtClean="0">
                  <a:solidFill>
                    <a:schemeClr val="bg1">
                      <a:lumMod val="50000"/>
                    </a:schemeClr>
                  </a:solidFill>
                </a:rPr>
                <a:t>Concentration metrics–Top 20 obligors</a:t>
              </a:r>
              <a:endParaRPr lang="en-US" sz="1200" dirty="0">
                <a:solidFill>
                  <a:schemeClr val="bg1">
                    <a:lumMod val="50000"/>
                  </a:schemeClr>
                </a:solidFill>
              </a:endParaRPr>
            </a:p>
          </p:txBody>
        </p:sp>
        <p:sp>
          <p:nvSpPr>
            <p:cNvPr id="45" name="Oval 44"/>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0" name="Text Placeholder 18"/>
          <p:cNvSpPr>
            <a:spLocks noGrp="1"/>
          </p:cNvSpPr>
          <p:nvPr>
            <p:ph type="body" sz="quarter" idx="16"/>
          </p:nvPr>
        </p:nvSpPr>
        <p:spPr>
          <a:xfrm>
            <a:off x="4944979" y="1430275"/>
            <a:ext cx="4251410" cy="349704"/>
          </a:xfrm>
        </p:spPr>
        <p:txBody>
          <a:bodyPr lIns="0" tIns="0" rIns="0" bIns="0"/>
          <a:lstStyle/>
          <a:p>
            <a:r>
              <a:rPr lang="en-US" dirty="0" smtClean="0">
                <a:solidFill>
                  <a:schemeClr val="accent1"/>
                </a:solidFill>
              </a:rPr>
              <a:t>Rationale for limit</a:t>
            </a:r>
            <a:endParaRPr lang="en-US" dirty="0">
              <a:solidFill>
                <a:schemeClr val="accent1"/>
              </a:solidFill>
            </a:endParaRPr>
          </a:p>
        </p:txBody>
      </p:sp>
      <p:sp>
        <p:nvSpPr>
          <p:cNvPr id="47"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57</a:t>
            </a:fld>
            <a:endParaRPr lang="en-US" dirty="0"/>
          </a:p>
        </p:txBody>
      </p:sp>
      <p:sp>
        <p:nvSpPr>
          <p:cNvPr id="48" name="Content Placeholder 16"/>
          <p:cNvSpPr>
            <a:spLocks noGrp="1"/>
          </p:cNvSpPr>
          <p:nvPr>
            <p:ph idx="11"/>
          </p:nvPr>
        </p:nvSpPr>
        <p:spPr>
          <a:xfrm>
            <a:off x="4944978" y="1954155"/>
            <a:ext cx="4251409" cy="2091254"/>
          </a:xfrm>
        </p:spPr>
        <p:txBody>
          <a:bodyPr lIns="0" tIns="0" rIns="0" bIns="0"/>
          <a:lstStyle/>
          <a:p>
            <a:pPr marL="171450" indent="-171450">
              <a:spcBef>
                <a:spcPts val="600"/>
              </a:spcBef>
              <a:buFont typeface="Arial" panose="020B0604020202020204" pitchFamily="34" charset="0"/>
              <a:buChar char="•"/>
            </a:pPr>
            <a:r>
              <a:rPr lang="en-US" dirty="0"/>
              <a:t>The amber trigger was set by management discretion </a:t>
            </a:r>
          </a:p>
          <a:p>
            <a:pPr marL="479425" lvl="1" indent="-171450">
              <a:spcBef>
                <a:spcPts val="600"/>
              </a:spcBef>
              <a:buFont typeface="Arial" panose="020B0604020202020204" pitchFamily="34" charset="0"/>
              <a:buChar char="‒"/>
            </a:pPr>
            <a:r>
              <a:rPr lang="en-US" dirty="0"/>
              <a:t>As of June 30, 2015, SBNA’s top 20 obligors represented $</a:t>
            </a:r>
            <a:r>
              <a:rPr lang="en-US" dirty="0" smtClean="0"/>
              <a:t>6.1 BN </a:t>
            </a:r>
            <a:r>
              <a:rPr lang="en-US" dirty="0"/>
              <a:t>in binding exposure, or $</a:t>
            </a:r>
            <a:r>
              <a:rPr lang="en-US" dirty="0" smtClean="0"/>
              <a:t>305 MM </a:t>
            </a:r>
            <a:r>
              <a:rPr lang="en-US" dirty="0"/>
              <a:t>per obligor </a:t>
            </a:r>
            <a:r>
              <a:rPr lang="en-US" dirty="0" smtClean="0"/>
              <a:t>on average</a:t>
            </a:r>
            <a:endParaRPr lang="en-US" dirty="0"/>
          </a:p>
          <a:p>
            <a:pPr marL="479425" lvl="1" indent="-171450">
              <a:spcBef>
                <a:spcPts val="600"/>
              </a:spcBef>
              <a:buFont typeface="Arial" panose="020B0604020202020204" pitchFamily="34" charset="0"/>
              <a:buChar char="‒"/>
            </a:pPr>
            <a:r>
              <a:rPr lang="en-US" dirty="0"/>
              <a:t>A reasonable assumption to create a buffer is to assume the average exposure of SBNA’s top 20 obligors is  ~$</a:t>
            </a:r>
            <a:r>
              <a:rPr lang="en-US" dirty="0" smtClean="0"/>
              <a:t>350 MM</a:t>
            </a:r>
            <a:endParaRPr lang="en-US" dirty="0"/>
          </a:p>
          <a:p>
            <a:pPr marL="479425" lvl="1" indent="-171450">
              <a:spcBef>
                <a:spcPts val="600"/>
              </a:spcBef>
              <a:buFont typeface="Arial" panose="020B0604020202020204" pitchFamily="34" charset="0"/>
              <a:buChar char="‒"/>
            </a:pPr>
            <a:r>
              <a:rPr lang="en-US" dirty="0" smtClean="0"/>
              <a:t>$350 MM </a:t>
            </a:r>
            <a:r>
              <a:rPr lang="en-US" dirty="0"/>
              <a:t>for 20 obligors would </a:t>
            </a:r>
            <a:r>
              <a:rPr lang="en-US" dirty="0" smtClean="0"/>
              <a:t>create an </a:t>
            </a:r>
            <a:r>
              <a:rPr lang="en-US" dirty="0"/>
              <a:t>amber trigger of $</a:t>
            </a:r>
            <a:r>
              <a:rPr lang="en-US" dirty="0" smtClean="0"/>
              <a:t>7 BN</a:t>
            </a:r>
            <a:endParaRPr lang="en-US" dirty="0"/>
          </a:p>
          <a:p>
            <a:pPr marL="171450" indent="-171450">
              <a:spcBef>
                <a:spcPts val="600"/>
              </a:spcBef>
              <a:buFont typeface="Arial" panose="020B0604020202020204" pitchFamily="34" charset="0"/>
              <a:buChar char="•"/>
            </a:pPr>
            <a:r>
              <a:rPr lang="en-US" dirty="0"/>
              <a:t>The red limit is calibrated by adding $1BN buffer, or ~$</a:t>
            </a:r>
            <a:r>
              <a:rPr lang="en-US" dirty="0" smtClean="0"/>
              <a:t>50 MM per obligor</a:t>
            </a:r>
            <a:endParaRPr lang="en-US" dirty="0"/>
          </a:p>
          <a:p>
            <a:pPr marL="0" indent="0">
              <a:spcBef>
                <a:spcPts val="600"/>
              </a:spcBef>
            </a:pPr>
            <a:endParaRPr lang="en-US" dirty="0"/>
          </a:p>
          <a:p>
            <a:pPr marL="171450" indent="-171450">
              <a:spcBef>
                <a:spcPts val="600"/>
              </a:spcBef>
              <a:buFont typeface="Arial" panose="020B0604020202020204" pitchFamily="34" charset="0"/>
              <a:buChar char="•"/>
            </a:pPr>
            <a:endParaRPr lang="en-US" dirty="0"/>
          </a:p>
          <a:p>
            <a:pPr marL="171450" indent="-17145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14881725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a:t>Credit risk</a:t>
            </a:r>
            <a:r>
              <a:rPr lang="en-US" b="0" dirty="0" smtClean="0"/>
              <a:t>, Concentration metrics</a:t>
            </a:r>
            <a:endParaRPr lang="en-US" b="0" dirty="0">
              <a:solidFill>
                <a:schemeClr val="accent1"/>
              </a:solidFill>
            </a:endParaRPr>
          </a:p>
        </p:txBody>
      </p:sp>
      <p:sp>
        <p:nvSpPr>
          <p:cNvPr id="8" name="Footnote"/>
          <p:cNvSpPr/>
          <p:nvPr/>
        </p:nvSpPr>
        <p:spPr bwMode="auto">
          <a:xfrm>
            <a:off x="382164" y="6261001"/>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p>
          <a:p>
            <a:pPr marL="228600" indent="-228600" algn="l">
              <a:lnSpc>
                <a:spcPct val="100000"/>
              </a:lnSpc>
              <a:buFont typeface="+mj-lt"/>
              <a:buAutoNum type="arabicPeriod"/>
            </a:pPr>
            <a:r>
              <a:rPr lang="en-US" sz="800" dirty="0">
                <a:solidFill>
                  <a:srgbClr val="FFFFFF"/>
                </a:solidFill>
                <a:latin typeface="Arial"/>
                <a:sym typeface="Arial"/>
              </a:rPr>
              <a:t>Approximately 50% of CET1 + ACL</a:t>
            </a:r>
          </a:p>
          <a:p>
            <a:pPr marL="228600" indent="-228600" algn="l">
              <a:lnSpc>
                <a:spcPct val="100000"/>
              </a:lnSpc>
              <a:buFont typeface="+mj-lt"/>
              <a:buAutoNum type="arabicPeriod"/>
            </a:pPr>
            <a:r>
              <a:rPr lang="en-US" sz="800" dirty="0">
                <a:solidFill>
                  <a:srgbClr val="FFFFFF"/>
                </a:solidFill>
                <a:latin typeface="Arial"/>
                <a:sym typeface="Arial"/>
              </a:rPr>
              <a:t>Approximately 100% of CET1 + ACL</a:t>
            </a:r>
          </a:p>
        </p:txBody>
      </p:sp>
      <p:graphicFrame>
        <p:nvGraphicFramePr>
          <p:cNvPr id="5" name="Table 4"/>
          <p:cNvGraphicFramePr>
            <a:graphicFrameLocks noGrp="1"/>
          </p:cNvGraphicFramePr>
          <p:nvPr>
            <p:extLst>
              <p:ext uri="{D42A27DB-BD31-4B8C-83A1-F6EECF244321}">
                <p14:modId xmlns:p14="http://schemas.microsoft.com/office/powerpoint/2010/main" val="2443274029"/>
              </p:ext>
            </p:extLst>
          </p:nvPr>
        </p:nvGraphicFramePr>
        <p:xfrm>
          <a:off x="400050" y="1420813"/>
          <a:ext cx="8823325" cy="298704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255638">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751876">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mn-lt"/>
                          <a:ea typeface="+mn-ea"/>
                          <a:cs typeface="+mn-cs"/>
                        </a:rPr>
                        <a:t># of counterparties</a:t>
                      </a:r>
                      <a:r>
                        <a:rPr lang="en-US" sz="1100" i="0" kern="1200" baseline="0" dirty="0" smtClean="0">
                          <a:solidFill>
                            <a:schemeClr val="tx1"/>
                          </a:solidFill>
                          <a:latin typeface="+mn-lt"/>
                          <a:ea typeface="+mn-ea"/>
                          <a:cs typeface="+mn-cs"/>
                        </a:rPr>
                        <a:t> with </a:t>
                      </a:r>
                      <a:r>
                        <a:rPr lang="en-US" sz="1100" i="0" kern="1200" dirty="0" smtClean="0">
                          <a:solidFill>
                            <a:schemeClr val="tx1"/>
                          </a:solidFill>
                          <a:latin typeface="+mn-lt"/>
                          <a:ea typeface="+mn-ea"/>
                          <a:cs typeface="+mn-cs"/>
                        </a:rPr>
                        <a:t>Santander Risk Rating &lt; 5.0 and exposure</a:t>
                      </a:r>
                      <a:r>
                        <a:rPr lang="en-US" sz="1100" i="0" kern="1200" baseline="0" dirty="0" smtClean="0">
                          <a:solidFill>
                            <a:schemeClr val="tx1"/>
                          </a:solidFill>
                          <a:latin typeface="+mn-lt"/>
                          <a:ea typeface="+mn-ea"/>
                          <a:cs typeface="+mn-cs"/>
                        </a:rPr>
                        <a:t> &gt;</a:t>
                      </a:r>
                      <a:r>
                        <a:rPr lang="en-US" sz="1100" i="0" kern="1200" dirty="0" smtClean="0">
                          <a:solidFill>
                            <a:schemeClr val="tx1"/>
                          </a:solidFill>
                          <a:latin typeface="+mn-lt"/>
                          <a:ea typeface="+mn-ea"/>
                          <a:cs typeface="+mn-cs"/>
                        </a:rPr>
                        <a:t> $100 </a:t>
                      </a:r>
                      <a:r>
                        <a:rPr lang="en-US" sz="1100" i="0" kern="1200" baseline="0" dirty="0" smtClean="0">
                          <a:solidFill>
                            <a:schemeClr val="tx1"/>
                          </a:solidFill>
                          <a:latin typeface="+mn-lt"/>
                          <a:ea typeface="+mn-ea"/>
                          <a:cs typeface="+mn-cs"/>
                        </a:rPr>
                        <a:t>MM</a:t>
                      </a:r>
                      <a:endParaRPr lang="en-US" sz="110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10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 BN</a:t>
                      </a:r>
                      <a:r>
                        <a:rPr lang="en-US" sz="1100" b="0" i="0" kern="1200" baseline="30000" dirty="0" smtClean="0">
                          <a:solidFill>
                            <a:schemeClr val="tx1"/>
                          </a:solidFill>
                          <a:latin typeface="+mn-lt"/>
                          <a:ea typeface="+mn-ea"/>
                          <a:cs typeface="+mn-cs"/>
                        </a:rPr>
                        <a:t>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10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 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 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563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0000"/>
                          </a:solidFill>
                          <a:latin typeface="+mn-lt"/>
                          <a:ea typeface="+mn-ea"/>
                          <a:cs typeface="+mn-cs"/>
                        </a:rPr>
                        <a:t>$10.6 BN</a:t>
                      </a:r>
                      <a:endParaRPr lang="en-US" sz="1100" b="1" i="0" kern="1200" dirty="0">
                        <a:solidFill>
                          <a:srgbClr val="FF0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 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10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10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9" name="Group 8"/>
          <p:cNvGrpSpPr/>
          <p:nvPr/>
        </p:nvGrpSpPr>
        <p:grpSpPr>
          <a:xfrm>
            <a:off x="403281" y="95996"/>
            <a:ext cx="3374304" cy="189008"/>
            <a:chOff x="403281" y="164517"/>
            <a:chExt cx="3374304" cy="189008"/>
          </a:xfrm>
        </p:grpSpPr>
        <p:sp>
          <p:nvSpPr>
            <p:cNvPr id="10" name="Text Box 75"/>
            <p:cNvSpPr txBox="1">
              <a:spLocks noChangeArrowheads="1"/>
            </p:cNvSpPr>
            <p:nvPr/>
          </p:nvSpPr>
          <p:spPr bwMode="gray">
            <a:xfrm>
              <a:off x="636148" y="166688"/>
              <a:ext cx="314143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Credit risk</a:t>
              </a:r>
              <a:r>
                <a:rPr lang="en-US" sz="1200" dirty="0">
                  <a:solidFill>
                    <a:schemeClr val="bg1">
                      <a:lumMod val="50000"/>
                    </a:schemeClr>
                  </a:solidFill>
                </a:rPr>
                <a:t>: </a:t>
              </a:r>
              <a:r>
                <a:rPr lang="en-US" sz="1200" dirty="0" smtClean="0">
                  <a:solidFill>
                    <a:schemeClr val="bg1">
                      <a:lumMod val="50000"/>
                    </a:schemeClr>
                  </a:solidFill>
                </a:rPr>
                <a:t>Concentration metrics–All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6" name="TextBox 15"/>
          <p:cNvSpPr txBox="1"/>
          <p:nvPr/>
        </p:nvSpPr>
        <p:spPr>
          <a:xfrm>
            <a:off x="401638" y="4609696"/>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58</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4186665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698355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565"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54358441"/>
              </p:ext>
            </p:extLst>
          </p:nvPr>
        </p:nvGraphicFramePr>
        <p:xfrm>
          <a:off x="3549650" y="1945365"/>
          <a:ext cx="5673725" cy="3957907"/>
        </p:xfrm>
        <a:graphic>
          <a:graphicData uri="http://schemas.openxmlformats.org/drawingml/2006/table">
            <a:tbl>
              <a:tblPr firstRow="1" bandRow="1">
                <a:tableStyleId>{839DD9DD-9E6C-4910-8AC0-68ADFF6A6AFC}</a:tableStyleId>
              </a:tblPr>
              <a:tblGrid>
                <a:gridCol w="355600"/>
                <a:gridCol w="2781300"/>
                <a:gridCol w="2536825"/>
              </a:tblGrid>
              <a:tr h="469947">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dirty="0" smtClean="0">
                        <a:latin typeface="+mn-lt"/>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 </a:t>
                      </a:r>
                      <a:r>
                        <a:rPr lang="en-US" sz="800" b="0" dirty="0" smtClean="0">
                          <a:solidFill>
                            <a:schemeClr val="tx1"/>
                          </a:solidFill>
                          <a:latin typeface="+mn-lt"/>
                        </a:rPr>
                        <a:t>Common Equity Tier</a:t>
                      </a:r>
                      <a:r>
                        <a:rPr lang="en-US" sz="800" b="0" baseline="0" dirty="0" smtClean="0">
                          <a:solidFill>
                            <a:schemeClr val="tx1"/>
                          </a:solidFill>
                          <a:latin typeface="+mn-lt"/>
                        </a:rPr>
                        <a:t> 1 Ratio</a:t>
                      </a:r>
                      <a:endParaRPr lang="en-US" sz="800" b="0" dirty="0" smtClean="0">
                        <a:solidFill>
                          <a:schemeClr val="tx1"/>
                        </a:solidFill>
                        <a:latin typeface="+mn-lt"/>
                      </a:endParaRPr>
                    </a:p>
                    <a:p>
                      <a:pPr marL="114300" indent="-114300">
                        <a:buFont typeface="Arial" panose="020B0604020202020204" pitchFamily="34" charset="0"/>
                        <a:buChar char="•"/>
                      </a:pPr>
                      <a:r>
                        <a:rPr lang="en-US" sz="800" b="0" dirty="0" smtClean="0">
                          <a:latin typeface="+mn-lt"/>
                        </a:rPr>
                        <a:t>Tier</a:t>
                      </a:r>
                      <a:r>
                        <a:rPr lang="en-US" sz="800" b="0" baseline="0" dirty="0" smtClean="0">
                          <a:latin typeface="+mn-lt"/>
                        </a:rPr>
                        <a:t> 1 Risk-based Capital </a:t>
                      </a:r>
                      <a:r>
                        <a:rPr lang="en-US" sz="800" b="0" baseline="0" dirty="0" smtClean="0">
                          <a:solidFill>
                            <a:schemeClr val="tx1"/>
                          </a:solidFill>
                          <a:latin typeface="+mn-lt"/>
                        </a:rPr>
                        <a:t>Ratio</a:t>
                      </a:r>
                      <a:endParaRPr lang="en-US" sz="800" b="0" baseline="0" dirty="0" smtClean="0">
                        <a:latin typeface="+mn-lt"/>
                      </a:endParaRP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smtClean="0">
                          <a:latin typeface="+mn-lt"/>
                        </a:rPr>
                        <a:t>Total Capital</a:t>
                      </a:r>
                      <a:r>
                        <a:rPr lang="en-US" sz="800" b="0" baseline="0" dirty="0" smtClean="0">
                          <a:latin typeface="+mn-lt"/>
                        </a:rPr>
                        <a:t> </a:t>
                      </a:r>
                      <a:r>
                        <a:rPr lang="en-US" sz="800" b="0" baseline="0" dirty="0" smtClean="0">
                          <a:solidFill>
                            <a:schemeClr val="tx1"/>
                          </a:solidFill>
                          <a:latin typeface="+mn-lt"/>
                        </a:rPr>
                        <a:t>Ratio</a:t>
                      </a:r>
                      <a:endParaRPr lang="en-US" sz="800" b="0" dirty="0" smtClean="0">
                        <a:latin typeface="+mn-lt"/>
                      </a:endParaRP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indent="-114300">
                        <a:buFont typeface="Arial" panose="020B0604020202020204" pitchFamily="34" charset="0"/>
                        <a:buChar char="•"/>
                      </a:pPr>
                      <a:r>
                        <a:rPr lang="en-US" sz="800" dirty="0" smtClean="0"/>
                        <a:t>* </a:t>
                      </a:r>
                      <a:r>
                        <a:rPr lang="en-US" sz="800" b="0" dirty="0" smtClean="0">
                          <a:latin typeface="+mn-lt"/>
                        </a:rPr>
                        <a:t>Tier</a:t>
                      </a:r>
                      <a:r>
                        <a:rPr lang="en-US" sz="800" b="0" baseline="0" dirty="0" smtClean="0">
                          <a:latin typeface="+mn-lt"/>
                        </a:rPr>
                        <a:t> 1 Leverage </a:t>
                      </a:r>
                      <a:r>
                        <a:rPr lang="en-US" sz="800" b="0" baseline="0" dirty="0" smtClean="0">
                          <a:solidFill>
                            <a:schemeClr val="tx1"/>
                          </a:solidFill>
                          <a:latin typeface="+mn-lt"/>
                        </a:rPr>
                        <a:t>Ratio</a:t>
                      </a:r>
                      <a:endParaRPr lang="en-US" sz="800" b="0" dirty="0" smtClean="0">
                        <a:latin typeface="+mn-lt"/>
                      </a:endParaRPr>
                    </a:p>
                    <a:p>
                      <a:pPr marL="114300" indent="-114300">
                        <a:buFont typeface="Arial" panose="020B0604020202020204" pitchFamily="34" charset="0"/>
                        <a:buChar char="•"/>
                      </a:pPr>
                      <a:r>
                        <a:rPr lang="en-US" sz="800" b="0" dirty="0" smtClean="0">
                          <a:latin typeface="+mn-lt"/>
                        </a:rPr>
                        <a:t>Tangible</a:t>
                      </a:r>
                      <a:r>
                        <a:rPr lang="en-US" sz="800" b="0" baseline="0" dirty="0" smtClean="0">
                          <a:latin typeface="+mn-lt"/>
                        </a:rPr>
                        <a:t> </a:t>
                      </a:r>
                      <a:r>
                        <a:rPr lang="en-US" sz="800" b="0" dirty="0" smtClean="0">
                          <a:latin typeface="+mn-lt"/>
                        </a:rPr>
                        <a:t>Common Equity</a:t>
                      </a:r>
                      <a:r>
                        <a:rPr lang="en-US" sz="800" b="0" baseline="0" dirty="0" smtClean="0">
                          <a:latin typeface="+mn-lt"/>
                        </a:rPr>
                        <a:t> </a:t>
                      </a:r>
                      <a:r>
                        <a:rPr lang="en-US" sz="800" b="0" baseline="0" dirty="0" smtClean="0">
                          <a:solidFill>
                            <a:schemeClr val="tx1"/>
                          </a:solidFill>
                          <a:latin typeface="+mn-lt"/>
                        </a:rPr>
                        <a:t>Ratio</a:t>
                      </a:r>
                      <a:endParaRPr lang="en-US" sz="800" b="0" dirty="0" smtClean="0">
                        <a:latin typeface="+mn-lt"/>
                      </a:endParaRPr>
                    </a:p>
                    <a:p>
                      <a:pPr marL="114300" indent="-114300">
                        <a:buFont typeface="Arial" panose="020B0604020202020204" pitchFamily="34" charset="0"/>
                        <a:buNone/>
                      </a:pPr>
                      <a:r>
                        <a:rPr lang="en-US" sz="800" b="0" dirty="0" smtClean="0">
                          <a:latin typeface="+mn-lt"/>
                        </a:rPr>
                        <a:t>For</a:t>
                      </a:r>
                      <a:r>
                        <a:rPr lang="en-US" sz="800" b="0" baseline="0" dirty="0" smtClean="0">
                          <a:latin typeface="+mn-lt"/>
                        </a:rPr>
                        <a:t> all: baseline and stress</a:t>
                      </a:r>
                      <a:endParaRPr lang="en-US" sz="800" b="0" dirty="0" smtClean="0">
                        <a:latin typeface="+mn-lt"/>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731028">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kern="1200" baseline="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dirty="0" smtClean="0">
                          <a:solidFill>
                            <a:schemeClr val="tx1"/>
                          </a:solidFill>
                          <a:latin typeface="+mn-lt"/>
                          <a:ea typeface="+mn-ea"/>
                          <a:cs typeface="+mn-cs"/>
                        </a:rPr>
                        <a:t>CCAR loss budget</a:t>
                      </a:r>
                      <a:r>
                        <a:rPr lang="en-US" sz="800" b="0" kern="1200" baseline="30000" dirty="0" smtClean="0">
                          <a:solidFill>
                            <a:schemeClr val="tx1"/>
                          </a:solidFill>
                          <a:latin typeface="+mn-lt"/>
                          <a:ea typeface="+mn-ea"/>
                          <a:cs typeface="+mn-cs"/>
                        </a:rPr>
                        <a:t>1</a:t>
                      </a:r>
                      <a:endParaRPr lang="en-US" sz="800" b="0" kern="1200" baseline="0" dirty="0" smtClean="0">
                        <a:solidFill>
                          <a:schemeClr val="tx1"/>
                        </a:solidFill>
                        <a:latin typeface="+mn-lt"/>
                        <a:ea typeface="+mn-ea"/>
                        <a:cs typeface="+mn-cs"/>
                      </a:endParaRP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baseline="0" dirty="0" smtClean="0">
                          <a:solidFill>
                            <a:schemeClr val="tx1"/>
                          </a:solidFill>
                          <a:latin typeface="+mn-lt"/>
                          <a:ea typeface="+mn-ea"/>
                          <a:cs typeface="+mn-cs"/>
                        </a:rPr>
                        <a:t>Net charge-off rate</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baseline="0" dirty="0" smtClean="0">
                          <a:solidFill>
                            <a:schemeClr val="tx1"/>
                          </a:solidFill>
                          <a:latin typeface="+mn-lt"/>
                          <a:ea typeface="+mn-ea"/>
                          <a:cs typeface="+mn-cs"/>
                        </a:rPr>
                        <a:t>% 60/61+ days past due</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dirty="0" smtClean="0"/>
                        <a:t>* </a:t>
                      </a:r>
                      <a:r>
                        <a:rPr lang="en-US" sz="800" b="0" kern="1200" dirty="0" smtClean="0">
                          <a:solidFill>
                            <a:schemeClr val="tx1"/>
                          </a:solidFill>
                          <a:latin typeface="+mn-lt"/>
                          <a:ea typeface="+mn-ea"/>
                          <a:cs typeface="+mn-cs"/>
                        </a:rPr>
                        <a:t># of counterparties  with Santander Risk Rating (internal) &lt; 5.0 and exposure &gt; </a:t>
                      </a:r>
                      <a:br>
                        <a:rPr lang="en-US" sz="800" b="0" kern="1200" dirty="0" smtClean="0">
                          <a:solidFill>
                            <a:schemeClr val="tx1"/>
                          </a:solidFill>
                          <a:latin typeface="+mn-lt"/>
                          <a:ea typeface="+mn-ea"/>
                          <a:cs typeface="+mn-cs"/>
                        </a:rPr>
                      </a:br>
                      <a:r>
                        <a:rPr lang="en-US" sz="800" b="0" kern="1200" dirty="0" smtClean="0">
                          <a:solidFill>
                            <a:schemeClr val="tx1"/>
                          </a:solidFill>
                          <a:latin typeface="+mn-lt"/>
                          <a:ea typeface="+mn-ea"/>
                          <a:cs typeface="+mn-cs"/>
                        </a:rPr>
                        <a:t>$100 MM</a:t>
                      </a:r>
                      <a:r>
                        <a:rPr lang="en-US" sz="800" b="0" kern="1200" baseline="30000" dirty="0" smtClean="0">
                          <a:solidFill>
                            <a:schemeClr val="tx1"/>
                          </a:solidFill>
                          <a:latin typeface="+mn-lt"/>
                          <a:ea typeface="+mn-ea"/>
                          <a:cs typeface="+mn-cs"/>
                        </a:rPr>
                        <a:t>2</a:t>
                      </a:r>
                      <a:endParaRPr lang="en-US" sz="800" b="0" kern="1200" dirty="0" smtClean="0">
                        <a:solidFill>
                          <a:schemeClr val="tx1"/>
                        </a:solidFill>
                        <a:latin typeface="+mn-lt"/>
                        <a:ea typeface="+mn-ea"/>
                        <a:cs typeface="+mn-cs"/>
                      </a:endParaRPr>
                    </a:p>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Concentrations: </a:t>
                      </a:r>
                      <a:r>
                        <a:rPr lang="en-US" sz="800" dirty="0" smtClean="0"/>
                        <a:t>*</a:t>
                      </a:r>
                      <a:r>
                        <a:rPr lang="en-US" sz="800" b="0" i="0" kern="1200" dirty="0" smtClean="0">
                          <a:solidFill>
                            <a:schemeClr val="tx1"/>
                          </a:solidFill>
                          <a:latin typeface="+mn-lt"/>
                          <a:ea typeface="+mn-ea"/>
                          <a:cs typeface="+mn-cs"/>
                        </a:rPr>
                        <a:t> industry, </a:t>
                      </a:r>
                      <a:r>
                        <a:rPr lang="en-US" sz="800" dirty="0" smtClean="0"/>
                        <a:t>* </a:t>
                      </a:r>
                      <a:r>
                        <a:rPr lang="en-US" sz="800" b="0" i="0" kern="1200" baseline="0" dirty="0" smtClean="0">
                          <a:solidFill>
                            <a:schemeClr val="tx1"/>
                          </a:solidFill>
                          <a:latin typeface="+mn-lt"/>
                          <a:ea typeface="+mn-ea"/>
                          <a:cs typeface="+mn-cs"/>
                        </a:rPr>
                        <a:t>CRE, multifamily,</a:t>
                      </a:r>
                      <a:r>
                        <a:rPr lang="en-US" sz="800" b="0" i="0" kern="1200" dirty="0" smtClean="0">
                          <a:solidFill>
                            <a:schemeClr val="tx1"/>
                          </a:solidFill>
                          <a:latin typeface="+mn-lt"/>
                          <a:ea typeface="+mn-ea"/>
                          <a:cs typeface="+mn-cs"/>
                        </a:rPr>
                        <a:t> </a:t>
                      </a:r>
                      <a:r>
                        <a:rPr lang="en-US" sz="800" dirty="0" smtClean="0"/>
                        <a:t>* </a:t>
                      </a:r>
                      <a:r>
                        <a:rPr lang="en-US" sz="800" b="0" i="0" kern="1200" dirty="0" smtClean="0">
                          <a:solidFill>
                            <a:schemeClr val="tx1"/>
                          </a:solidFill>
                          <a:latin typeface="+mn-lt"/>
                          <a:ea typeface="+mn-ea"/>
                          <a:cs typeface="+mn-cs"/>
                        </a:rPr>
                        <a:t>single</a:t>
                      </a:r>
                      <a:r>
                        <a:rPr lang="en-US" sz="800" b="0" i="0" kern="1200" baseline="0" dirty="0" smtClean="0">
                          <a:solidFill>
                            <a:schemeClr val="tx1"/>
                          </a:solidFill>
                          <a:latin typeface="+mn-lt"/>
                          <a:ea typeface="+mn-ea"/>
                          <a:cs typeface="+mn-cs"/>
                        </a:rPr>
                        <a:t> obligor</a:t>
                      </a:r>
                      <a:r>
                        <a:rPr lang="en-US" sz="800" b="0" i="0" kern="1200" dirty="0" smtClean="0">
                          <a:solidFill>
                            <a:schemeClr val="tx1"/>
                          </a:solidFill>
                          <a:latin typeface="+mn-lt"/>
                          <a:ea typeface="+mn-ea"/>
                          <a:cs typeface="+mn-cs"/>
                        </a:rPr>
                        <a:t>,</a:t>
                      </a:r>
                      <a:r>
                        <a:rPr lang="en-US" sz="800" b="0" i="0" kern="1200" baseline="0" dirty="0" smtClean="0">
                          <a:solidFill>
                            <a:schemeClr val="tx1"/>
                          </a:solidFill>
                          <a:latin typeface="+mn-lt"/>
                          <a:ea typeface="+mn-ea"/>
                          <a:cs typeface="+mn-cs"/>
                        </a:rPr>
                        <a:t> </a:t>
                      </a:r>
                      <a:r>
                        <a:rPr lang="en-US" sz="800" dirty="0" smtClean="0"/>
                        <a:t>* </a:t>
                      </a:r>
                      <a:r>
                        <a:rPr lang="en-US" sz="800" b="0" i="0" kern="1200" dirty="0" smtClean="0">
                          <a:solidFill>
                            <a:schemeClr val="tx1"/>
                          </a:solidFill>
                          <a:latin typeface="+mn-lt"/>
                          <a:ea typeface="+mn-ea"/>
                          <a:cs typeface="+mn-cs"/>
                        </a:rPr>
                        <a:t>top 20 obligors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08865">
                <a:tc>
                  <a:txBody>
                    <a:bodyPr/>
                    <a:lstStyle/>
                    <a:p>
                      <a:pPr marL="171450" indent="-171450">
                        <a:buFont typeface="Arial" panose="020B0604020202020204" pitchFamily="34" charset="0"/>
                        <a:buChar char="•"/>
                      </a:pPr>
                      <a:endParaRPr lang="en-US" sz="800" b="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anose="020B0604020202020204" pitchFamily="34" charset="0"/>
                        <a:buChar char="•"/>
                      </a:pPr>
                      <a:r>
                        <a:rPr lang="en-US" sz="800" b="0" dirty="0" smtClean="0"/>
                        <a:t>Residual value deterioration</a:t>
                      </a:r>
                      <a:r>
                        <a:rPr lang="en-US" sz="800" b="0" baseline="30000" dirty="0" smtClean="0"/>
                        <a:t>3</a:t>
                      </a:r>
                      <a:endParaRPr lang="en-US" sz="800" b="0" dirty="0" smtClean="0"/>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Net residual value exposure</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00487">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i="0" kern="1200" baseline="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lgn="l" defTabSz="457200" rtl="0" eaLnBrk="1" latinLnBrk="0" hangingPunct="1">
                        <a:buFont typeface="Arial" panose="020B0604020202020204" pitchFamily="34" charset="0"/>
                        <a:buChar char="•"/>
                      </a:pPr>
                      <a:r>
                        <a:rPr lang="en-US" sz="800" dirty="0" smtClean="0"/>
                        <a:t>* </a:t>
                      </a:r>
                      <a:r>
                        <a:rPr lang="en-US" sz="800" b="0" i="0" kern="1200" dirty="0" smtClean="0">
                          <a:solidFill>
                            <a:schemeClr val="tx1"/>
                          </a:solidFill>
                          <a:latin typeface="+mn-lt"/>
                          <a:ea typeface="+mn-ea"/>
                          <a:cs typeface="+mn-cs"/>
                        </a:rPr>
                        <a:t>Liquidity stress testing survival</a:t>
                      </a:r>
                      <a:r>
                        <a:rPr lang="en-US" sz="800" b="0" i="0" kern="1200" baseline="0" dirty="0" smtClean="0">
                          <a:solidFill>
                            <a:schemeClr val="tx1"/>
                          </a:solidFill>
                          <a:latin typeface="+mn-lt"/>
                          <a:ea typeface="+mn-ea"/>
                          <a:cs typeface="+mn-cs"/>
                        </a:rPr>
                        <a:t> horizon</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 </a:t>
                      </a:r>
                      <a:r>
                        <a:rPr lang="en-US" sz="800" b="0" i="0" kern="1200" dirty="0" smtClean="0">
                          <a:solidFill>
                            <a:schemeClr val="tx1"/>
                          </a:solidFill>
                          <a:latin typeface="+mn-lt"/>
                          <a:ea typeface="+mn-ea"/>
                          <a:cs typeface="+mn-cs"/>
                        </a:rPr>
                        <a:t>Liquidity Coverage Ratio</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 </a:t>
                      </a:r>
                      <a:r>
                        <a:rPr lang="en-US" sz="800" b="0" i="0" kern="1200" baseline="0" dirty="0" smtClean="0">
                          <a:solidFill>
                            <a:schemeClr val="tx1"/>
                          </a:solidFill>
                          <a:latin typeface="+mn-lt"/>
                          <a:ea typeface="+mn-ea"/>
                          <a:cs typeface="+mn-cs"/>
                        </a:rPr>
                        <a:t>Structural Funding Ratio</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Available committed liquidity/average projected net originations </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39406">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Net</a:t>
                      </a:r>
                      <a:r>
                        <a:rPr lang="en-US" sz="800" b="0" i="0" kern="1200" baseline="0" dirty="0" smtClean="0">
                          <a:solidFill>
                            <a:schemeClr val="tx1"/>
                          </a:solidFill>
                          <a:latin typeface="+mn-lt"/>
                          <a:ea typeface="+mn-ea"/>
                          <a:cs typeface="+mn-cs"/>
                        </a:rPr>
                        <a:t> interest income</a:t>
                      </a:r>
                      <a:r>
                        <a:rPr lang="en-US" sz="800" b="0" i="0" kern="1200" dirty="0" smtClean="0">
                          <a:solidFill>
                            <a:schemeClr val="tx1"/>
                          </a:solidFill>
                          <a:latin typeface="+mn-lt"/>
                          <a:ea typeface="+mn-ea"/>
                          <a:cs typeface="+mn-cs"/>
                        </a:rPr>
                        <a:t> sensitivity (+/- 100bps shock)</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Market</a:t>
                      </a:r>
                      <a:r>
                        <a:rPr lang="en-US" sz="800" b="0" i="0" kern="1200" baseline="0" dirty="0" smtClean="0">
                          <a:solidFill>
                            <a:schemeClr val="tx1"/>
                          </a:solidFill>
                          <a:latin typeface="+mn-lt"/>
                          <a:ea typeface="+mn-ea"/>
                          <a:cs typeface="+mn-cs"/>
                        </a:rPr>
                        <a:t> value of equity</a:t>
                      </a:r>
                      <a:r>
                        <a:rPr lang="en-US" sz="800" b="0" i="0" kern="1200" dirty="0" smtClean="0">
                          <a:solidFill>
                            <a:schemeClr val="tx1"/>
                          </a:solidFill>
                          <a:latin typeface="+mn-lt"/>
                          <a:ea typeface="+mn-ea"/>
                          <a:cs typeface="+mn-cs"/>
                        </a:rPr>
                        <a:t> sensitivity </a:t>
                      </a:r>
                      <a:br>
                        <a:rPr lang="en-US" sz="800" b="0" i="0" kern="1200" dirty="0" smtClean="0">
                          <a:solidFill>
                            <a:schemeClr val="tx1"/>
                          </a:solidFill>
                          <a:latin typeface="+mn-lt"/>
                          <a:ea typeface="+mn-ea"/>
                          <a:cs typeface="+mn-cs"/>
                        </a:rPr>
                      </a:br>
                      <a:r>
                        <a:rPr lang="en-US" sz="800" b="0" i="0" kern="1200" dirty="0" smtClean="0">
                          <a:solidFill>
                            <a:schemeClr val="tx1"/>
                          </a:solidFill>
                          <a:latin typeface="+mn-lt"/>
                          <a:ea typeface="+mn-ea"/>
                          <a:cs typeface="+mn-cs"/>
                        </a:rPr>
                        <a:t>(+/- 200bps shock)</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08865">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smtClean="0">
                          <a:solidFill>
                            <a:schemeClr val="tx1"/>
                          </a:solidFill>
                          <a:latin typeface="+mn-lt"/>
                          <a:ea typeface="+mn-ea"/>
                          <a:cs typeface="+mn-cs"/>
                        </a:rPr>
                        <a:t>Mark-to-market Value at Risk (</a:t>
                      </a:r>
                      <a:r>
                        <a:rPr lang="en-US" sz="800" b="0" i="0" kern="1200" dirty="0" err="1" smtClean="0">
                          <a:solidFill>
                            <a:schemeClr val="tx1"/>
                          </a:solidFill>
                          <a:latin typeface="+mn-lt"/>
                          <a:ea typeface="+mn-ea"/>
                          <a:cs typeface="+mn-cs"/>
                        </a:rPr>
                        <a:t>VaR</a:t>
                      </a:r>
                      <a:r>
                        <a:rPr lang="en-US" sz="800" b="0" i="0" kern="1200" dirty="0" smtClean="0">
                          <a:solidFill>
                            <a:schemeClr val="tx1"/>
                          </a:solidFill>
                          <a:latin typeface="+mn-lt"/>
                          <a:ea typeface="+mn-ea"/>
                          <a:cs typeface="+mn-cs"/>
                        </a:rPr>
                        <a:t>)</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GB"/>
                    </a:p>
                  </a:txBody>
                  <a:tcPr/>
                </a:tc>
              </a:tr>
              <a:tr h="469947">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dirty="0" smtClean="0">
                        <a:latin typeface="+mn-lt"/>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dirty="0" smtClean="0">
                          <a:solidFill>
                            <a:schemeClr val="tx1"/>
                          </a:solidFill>
                          <a:latin typeface="+mn-lt"/>
                          <a:ea typeface="+mn-ea"/>
                          <a:cs typeface="+mn-cs"/>
                        </a:rPr>
                        <a:t>Pre-provisioned net revenue (PPNR) impairment</a:t>
                      </a:r>
                    </a:p>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 </a:t>
                      </a:r>
                      <a:r>
                        <a:rPr lang="en-US" sz="800" b="0" dirty="0" smtClean="0">
                          <a:latin typeface="+mn-lt"/>
                        </a:rPr>
                        <a:t>Loss in stress</a:t>
                      </a:r>
                      <a:r>
                        <a:rPr lang="en-US" sz="800" b="0" baseline="30000" dirty="0" smtClean="0">
                          <a:latin typeface="+mn-lt"/>
                        </a:rPr>
                        <a:t>4</a:t>
                      </a:r>
                      <a:endParaRPr lang="en-US" sz="800" b="0" dirty="0" smtClean="0">
                        <a:latin typeface="+mn-lt"/>
                      </a:endParaRP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dirty="0" smtClean="0">
                          <a:solidFill>
                            <a:schemeClr val="tx1"/>
                          </a:solidFill>
                          <a:latin typeface="+mn-lt"/>
                          <a:ea typeface="+mn-ea"/>
                          <a:cs typeface="+mn-cs"/>
                        </a:rPr>
                        <a:t>SCUSA subprime assets as % of SHUSA total credit exposure</a:t>
                      </a:r>
                    </a:p>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kern="1200" dirty="0" smtClean="0">
                          <a:solidFill>
                            <a:schemeClr val="tx1"/>
                          </a:solidFill>
                          <a:latin typeface="+mn-lt"/>
                          <a:ea typeface="+mn-ea"/>
                          <a:cs typeface="+mn-cs"/>
                        </a:rPr>
                        <a:t>SCUSA Total Risk Weighted Assets (RWAs)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39406">
                <a:tc>
                  <a:txBody>
                    <a:bodyPr/>
                    <a:lstStyle/>
                    <a:p>
                      <a:pPr marL="171450" indent="-171450">
                        <a:buFont typeface="Arial" panose="020B0604020202020204" pitchFamily="34" charset="0"/>
                        <a:buChar char="•"/>
                      </a:pPr>
                      <a:endParaRPr lang="en-US" sz="800" baseline="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anose="020B0604020202020204" pitchFamily="34" charset="0"/>
                        <a:buChar char="•"/>
                      </a:pPr>
                      <a:r>
                        <a:rPr lang="en-US" sz="800" dirty="0" smtClean="0"/>
                        <a:t>Gross operational</a:t>
                      </a:r>
                      <a:r>
                        <a:rPr lang="en-US" sz="800" baseline="0" dirty="0" smtClean="0"/>
                        <a:t> risk </a:t>
                      </a:r>
                      <a:r>
                        <a:rPr lang="en-US" sz="800" dirty="0" smtClean="0"/>
                        <a:t>losses</a:t>
                      </a:r>
                      <a:r>
                        <a:rPr lang="en-US" sz="800" baseline="0" dirty="0" smtClean="0"/>
                        <a:t>/gross margin</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t>Frequency of events &gt;$200 K in losses</a:t>
                      </a:r>
                      <a:endParaRPr lang="en-US" sz="800" dirty="0" smtClean="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08865">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i="0" kern="1200" baseline="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baseline="0" dirty="0" smtClean="0">
                          <a:solidFill>
                            <a:schemeClr val="tx1"/>
                          </a:solidFill>
                          <a:latin typeface="+mn-lt"/>
                          <a:ea typeface="+mn-ea"/>
                          <a:cs typeface="+mn-cs"/>
                        </a:rPr>
                        <a:t>Backlog of Tier 1 models not appropriately approved </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GB"/>
                    </a:p>
                  </a:txBody>
                  <a:tcPr/>
                </a:tc>
              </a:tr>
              <a:tr h="367606">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i="0" kern="1200" baseline="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baseline="0" dirty="0" smtClean="0">
                          <a:solidFill>
                            <a:schemeClr val="tx1"/>
                          </a:solidFill>
                          <a:latin typeface="+mn-lt"/>
                          <a:ea typeface="+mn-ea"/>
                          <a:cs typeface="+mn-cs"/>
                        </a:rPr>
                        <a:t># Matters Requiring Immediate Attention (MRIAs)</a:t>
                      </a:r>
                    </a:p>
                  </a:txBody>
                  <a:tcPr anchor="ctr">
                    <a:lnL>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143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mn-lt"/>
                          <a:ea typeface="+mn-ea"/>
                          <a:cs typeface="+mn-cs"/>
                        </a:rPr>
                        <a:t>Serviced for others monthly net charge-off rate</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We based the RAS risk taxonomy on the ERM framework and selected appropriate metric(s) for each risk category</a:t>
            </a:r>
            <a:endParaRPr lang="en-US" dirty="0"/>
          </a:p>
        </p:txBody>
      </p:sp>
      <p:sp>
        <p:nvSpPr>
          <p:cNvPr id="3" name="Text Placeholder 2"/>
          <p:cNvSpPr>
            <a:spLocks noGrp="1"/>
          </p:cNvSpPr>
          <p:nvPr>
            <p:ph type="body" sz="quarter" idx="15"/>
          </p:nvPr>
        </p:nvSpPr>
        <p:spPr>
          <a:xfrm>
            <a:off x="404806" y="1419374"/>
            <a:ext cx="2514600" cy="336550"/>
          </a:xfrm>
        </p:spPr>
        <p:txBody>
          <a:bodyPr/>
          <a:lstStyle/>
          <a:p>
            <a:pPr>
              <a:spcAft>
                <a:spcPts val="0"/>
              </a:spcAft>
            </a:pPr>
            <a:r>
              <a:rPr lang="en-US" kern="1200" dirty="0">
                <a:solidFill>
                  <a:schemeClr val="accent1"/>
                </a:solidFill>
                <a:latin typeface="Arial" charset="0"/>
              </a:rPr>
              <a:t>Risk taxonomy for the </a:t>
            </a:r>
            <a:r>
              <a:rPr lang="en-US" kern="1200" dirty="0" smtClean="0">
                <a:solidFill>
                  <a:schemeClr val="accent1"/>
                </a:solidFill>
                <a:latin typeface="Arial" charset="0"/>
              </a:rPr>
              <a:t/>
            </a:r>
            <a:br>
              <a:rPr lang="en-US" kern="1200" dirty="0" smtClean="0">
                <a:solidFill>
                  <a:schemeClr val="accent1"/>
                </a:solidFill>
                <a:latin typeface="Arial" charset="0"/>
              </a:rPr>
            </a:br>
            <a:r>
              <a:rPr lang="en-US" kern="1200" dirty="0" smtClean="0">
                <a:solidFill>
                  <a:schemeClr val="accent1"/>
                </a:solidFill>
                <a:latin typeface="Arial" charset="0"/>
              </a:rPr>
              <a:t>risk </a:t>
            </a:r>
            <a:r>
              <a:rPr lang="en-US" kern="1200" dirty="0">
                <a:solidFill>
                  <a:schemeClr val="accent1"/>
                </a:solidFill>
                <a:latin typeface="Arial" charset="0"/>
              </a:rPr>
              <a:t>appetite</a:t>
            </a:r>
          </a:p>
        </p:txBody>
      </p:sp>
      <p:sp>
        <p:nvSpPr>
          <p:cNvPr id="39" name="Text Placeholder 2"/>
          <p:cNvSpPr>
            <a:spLocks noGrp="1"/>
          </p:cNvSpPr>
          <p:nvPr>
            <p:ph type="body" sz="quarter" idx="17"/>
          </p:nvPr>
        </p:nvSpPr>
        <p:spPr/>
        <p:txBody>
          <a:bodyPr/>
          <a:lstStyle/>
          <a:p>
            <a:pPr>
              <a:spcAft>
                <a:spcPts val="0"/>
              </a:spcAft>
            </a:pPr>
            <a:r>
              <a:rPr lang="en-US" kern="1200" dirty="0">
                <a:solidFill>
                  <a:schemeClr val="accent1"/>
                </a:solidFill>
                <a:latin typeface="Arial" charset="0"/>
              </a:rPr>
              <a:t>Metrics </a:t>
            </a:r>
            <a:r>
              <a:rPr lang="en-US" kern="1200" dirty="0" smtClean="0">
                <a:solidFill>
                  <a:schemeClr val="accent1"/>
                </a:solidFill>
                <a:latin typeface="Arial" charset="0"/>
              </a:rPr>
              <a:t>in the RAS</a:t>
            </a:r>
            <a:endParaRPr lang="en-US" kern="1200" dirty="0">
              <a:solidFill>
                <a:schemeClr val="accent1"/>
              </a:solidFill>
              <a:latin typeface="Arial" charset="0"/>
            </a:endParaRPr>
          </a:p>
        </p:txBody>
      </p:sp>
      <p:grpSp>
        <p:nvGrpSpPr>
          <p:cNvPr id="11" name="Group 10"/>
          <p:cNvGrpSpPr/>
          <p:nvPr/>
        </p:nvGrpSpPr>
        <p:grpSpPr>
          <a:xfrm>
            <a:off x="385881" y="1944688"/>
            <a:ext cx="2539251" cy="3636659"/>
            <a:chOff x="385881" y="1944688"/>
            <a:chExt cx="2794638" cy="4002419"/>
          </a:xfrm>
        </p:grpSpPr>
        <p:sp>
          <p:nvSpPr>
            <p:cNvPr id="9" name="Rectangle 8"/>
            <p:cNvSpPr>
              <a:spLocks noChangeArrowheads="1"/>
            </p:cNvSpPr>
            <p:nvPr/>
          </p:nvSpPr>
          <p:spPr bwMode="gray">
            <a:xfrm>
              <a:off x="506348" y="2066100"/>
              <a:ext cx="881493" cy="2550122"/>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Capital adequacy</a:t>
              </a:r>
              <a:endParaRPr lang="en-US" altLang="zh-CN" sz="900" dirty="0">
                <a:ea typeface="SimSun" pitchFamily="2" charset="-122"/>
              </a:endParaRPr>
            </a:p>
          </p:txBody>
        </p:sp>
        <p:sp>
          <p:nvSpPr>
            <p:cNvPr id="10" name="Rectangle 13"/>
            <p:cNvSpPr>
              <a:spLocks noChangeArrowheads="1"/>
            </p:cNvSpPr>
            <p:nvPr/>
          </p:nvSpPr>
          <p:spPr bwMode="gray">
            <a:xfrm>
              <a:off x="1579788" y="2933108"/>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Liquidity/funding risk</a:t>
              </a:r>
              <a:endParaRPr lang="en-US" altLang="zh-CN" sz="900" dirty="0">
                <a:ea typeface="SimSun" pitchFamily="2" charset="-122"/>
              </a:endParaRPr>
            </a:p>
          </p:txBody>
        </p:sp>
        <p:sp>
          <p:nvSpPr>
            <p:cNvPr id="12" name="Rectangle 13"/>
            <p:cNvSpPr>
              <a:spLocks noChangeArrowheads="1"/>
            </p:cNvSpPr>
            <p:nvPr/>
          </p:nvSpPr>
          <p:spPr bwMode="gray">
            <a:xfrm>
              <a:off x="1579788" y="3372226"/>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Interest rate risk</a:t>
              </a:r>
              <a:endParaRPr lang="en-US" altLang="zh-CN" sz="900" dirty="0">
                <a:ea typeface="SimSun" pitchFamily="2" charset="-122"/>
              </a:endParaRPr>
            </a:p>
          </p:txBody>
        </p:sp>
        <p:sp>
          <p:nvSpPr>
            <p:cNvPr id="13" name="Rectangle 13"/>
            <p:cNvSpPr>
              <a:spLocks noChangeArrowheads="1"/>
            </p:cNvSpPr>
            <p:nvPr/>
          </p:nvSpPr>
          <p:spPr bwMode="gray">
            <a:xfrm>
              <a:off x="1579788" y="2493990"/>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sz="900" dirty="0">
                <a:ea typeface="SimSun" pitchFamily="2" charset="-122"/>
              </a:endParaRPr>
            </a:p>
          </p:txBody>
        </p:sp>
        <p:sp>
          <p:nvSpPr>
            <p:cNvPr id="16" name="Rectangle 19"/>
            <p:cNvSpPr>
              <a:spLocks noChangeArrowheads="1"/>
            </p:cNvSpPr>
            <p:nvPr/>
          </p:nvSpPr>
          <p:spPr bwMode="gray">
            <a:xfrm>
              <a:off x="506348" y="4703109"/>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Operational risk</a:t>
              </a:r>
              <a:endParaRPr lang="en-US" altLang="zh-CN" sz="900" dirty="0">
                <a:ea typeface="SimSun" pitchFamily="2" charset="-122"/>
              </a:endParaRPr>
            </a:p>
          </p:txBody>
        </p:sp>
        <p:sp>
          <p:nvSpPr>
            <p:cNvPr id="17" name="Rectangle 20"/>
            <p:cNvSpPr>
              <a:spLocks noChangeArrowheads="1"/>
            </p:cNvSpPr>
            <p:nvPr/>
          </p:nvSpPr>
          <p:spPr bwMode="gray">
            <a:xfrm>
              <a:off x="514059" y="5581347"/>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Compliance and reputational risk</a:t>
              </a:r>
              <a:endParaRPr lang="en-US" altLang="zh-CN" sz="900" dirty="0">
                <a:ea typeface="SimSun" pitchFamily="2" charset="-122"/>
              </a:endParaRPr>
            </a:p>
          </p:txBody>
        </p:sp>
        <p:sp>
          <p:nvSpPr>
            <p:cNvPr id="18" name="Rectangle 20"/>
            <p:cNvSpPr>
              <a:spLocks noChangeArrowheads="1"/>
            </p:cNvSpPr>
            <p:nvPr/>
          </p:nvSpPr>
          <p:spPr bwMode="gray">
            <a:xfrm>
              <a:off x="506348" y="5142227"/>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Model risk</a:t>
              </a:r>
              <a:endParaRPr lang="en-US" altLang="zh-CN" sz="900" dirty="0">
                <a:ea typeface="SimSun" pitchFamily="2" charset="-122"/>
              </a:endParaRPr>
            </a:p>
          </p:txBody>
        </p:sp>
        <p:sp>
          <p:nvSpPr>
            <p:cNvPr id="19" name="Rectangle 13"/>
            <p:cNvSpPr>
              <a:spLocks noChangeArrowheads="1"/>
            </p:cNvSpPr>
            <p:nvPr/>
          </p:nvSpPr>
          <p:spPr bwMode="gray">
            <a:xfrm>
              <a:off x="1579788" y="3811344"/>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smtClean="0">
                  <a:ea typeface="SimSun" pitchFamily="2" charset="-122"/>
                </a:rPr>
                <a:t>Mark-to-market </a:t>
              </a:r>
              <a:br>
                <a:rPr lang="en-US" altLang="zh-CN" sz="900" dirty="0" smtClean="0">
                  <a:ea typeface="SimSun" pitchFamily="2" charset="-122"/>
                </a:rPr>
              </a:br>
              <a:r>
                <a:rPr lang="en-US" altLang="zh-CN" sz="900" dirty="0" smtClean="0">
                  <a:ea typeface="SimSun" pitchFamily="2" charset="-122"/>
                </a:rPr>
                <a:t>portfolio risk</a:t>
              </a:r>
              <a:endParaRPr lang="en-US" altLang="zh-CN" sz="900" dirty="0">
                <a:ea typeface="SimSun" pitchFamily="2" charset="-122"/>
              </a:endParaRPr>
            </a:p>
          </p:txBody>
        </p:sp>
        <p:sp>
          <p:nvSpPr>
            <p:cNvPr id="20" name="Oval 19"/>
            <p:cNvSpPr/>
            <p:nvPr/>
          </p:nvSpPr>
          <p:spPr bwMode="auto">
            <a:xfrm>
              <a:off x="385881" y="19559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41424" y="323386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5" name="Oval 24"/>
            <p:cNvSpPr/>
            <p:nvPr/>
          </p:nvSpPr>
          <p:spPr bwMode="auto">
            <a:xfrm>
              <a:off x="1441424" y="367298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385881" y="457316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385881" y="500386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9" name="Oval 28"/>
            <p:cNvSpPr/>
            <p:nvPr/>
          </p:nvSpPr>
          <p:spPr bwMode="auto">
            <a:xfrm>
              <a:off x="385881" y="541534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579788" y="205487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sz="900" dirty="0">
                <a:ea typeface="SimSun" pitchFamily="2" charset="-122"/>
              </a:endParaRPr>
            </a:p>
          </p:txBody>
        </p:sp>
        <p:sp>
          <p:nvSpPr>
            <p:cNvPr id="32" name="Oval 31"/>
            <p:cNvSpPr/>
            <p:nvPr/>
          </p:nvSpPr>
          <p:spPr bwMode="auto">
            <a:xfrm>
              <a:off x="1441424" y="194468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16796" y="2133138"/>
              <a:ext cx="1463723" cy="254048"/>
            </a:xfrm>
            <a:prstGeom prst="rect">
              <a:avLst/>
            </a:prstGeom>
            <a:noFill/>
          </p:spPr>
          <p:txBody>
            <a:bodyPr wrap="square" rtlCol="0">
              <a:spAutoFit/>
            </a:bodyPr>
            <a:lstStyle/>
            <a:p>
              <a:pPr>
                <a:lnSpc>
                  <a:spcPct val="100000"/>
                </a:lnSpc>
              </a:pPr>
              <a:r>
                <a:rPr lang="en-US" sz="900" dirty="0">
                  <a:ea typeface="SimSun" pitchFamily="2" charset="-122"/>
                </a:rPr>
                <a:t>Credit risk</a:t>
              </a:r>
            </a:p>
          </p:txBody>
        </p:sp>
        <p:sp>
          <p:nvSpPr>
            <p:cNvPr id="36" name="TextBox 35"/>
            <p:cNvSpPr txBox="1"/>
            <p:nvPr/>
          </p:nvSpPr>
          <p:spPr>
            <a:xfrm>
              <a:off x="1716797" y="2568891"/>
              <a:ext cx="1348318" cy="254048"/>
            </a:xfrm>
            <a:prstGeom prst="rect">
              <a:avLst/>
            </a:prstGeom>
            <a:noFill/>
          </p:spPr>
          <p:txBody>
            <a:bodyPr wrap="square" rtlCol="0">
              <a:spAutoFit/>
            </a:bodyPr>
            <a:lstStyle/>
            <a:p>
              <a:pPr eaLnBrk="0" hangingPunct="0">
                <a:lnSpc>
                  <a:spcPct val="100000"/>
                </a:lnSpc>
                <a:tabLst>
                  <a:tab pos="517525" algn="r"/>
                </a:tabLst>
              </a:pPr>
              <a:r>
                <a:rPr lang="en-US" altLang="zh-CN" sz="900" dirty="0">
                  <a:ea typeface="SimSun" pitchFamily="2" charset="-122"/>
                </a:rPr>
                <a:t>Residual value risk</a:t>
              </a:r>
            </a:p>
          </p:txBody>
        </p:sp>
        <p:sp>
          <p:nvSpPr>
            <p:cNvPr id="34" name="Oval 33"/>
            <p:cNvSpPr/>
            <p:nvPr/>
          </p:nvSpPr>
          <p:spPr bwMode="auto">
            <a:xfrm>
              <a:off x="1441424" y="235562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41424" y="279474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7" name="Rectangle 13"/>
            <p:cNvSpPr>
              <a:spLocks noChangeArrowheads="1"/>
            </p:cNvSpPr>
            <p:nvPr/>
          </p:nvSpPr>
          <p:spPr bwMode="gray">
            <a:xfrm>
              <a:off x="1579788" y="425046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sz="900" dirty="0">
                  <a:ea typeface="SimSun" pitchFamily="2" charset="-122"/>
                </a:rPr>
                <a:t>Strategic risk</a:t>
              </a:r>
            </a:p>
          </p:txBody>
        </p:sp>
        <p:sp>
          <p:nvSpPr>
            <p:cNvPr id="41" name="Oval 40"/>
            <p:cNvSpPr/>
            <p:nvPr/>
          </p:nvSpPr>
          <p:spPr bwMode="auto">
            <a:xfrm>
              <a:off x="1441424" y="411209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9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2" name="Oval 41"/>
          <p:cNvSpPr/>
          <p:nvPr/>
        </p:nvSpPr>
        <p:spPr bwMode="auto">
          <a:xfrm>
            <a:off x="3587008" y="2040615"/>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587008" y="2652827"/>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800" b="1" dirty="0">
                <a:solidFill>
                  <a:schemeClr val="bg1"/>
                </a:solidFill>
                <a:ea typeface="ＭＳ Ｐゴシック" pitchFamily="-112" charset="-128"/>
                <a:cs typeface="ＭＳ Ｐゴシック" pitchFamily="-112" charset="-128"/>
              </a:rPr>
              <a:t>2</a:t>
            </a:r>
            <a:endParaRPr kumimoji="0" lang="en-US" sz="8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44" name="Oval 43"/>
          <p:cNvSpPr/>
          <p:nvPr/>
        </p:nvSpPr>
        <p:spPr bwMode="auto">
          <a:xfrm>
            <a:off x="3587008" y="3121896"/>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587008" y="3488159"/>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587008" y="3998026"/>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800" b="1" dirty="0">
                <a:solidFill>
                  <a:schemeClr val="bg1"/>
                </a:solidFill>
                <a:ea typeface="ＭＳ Ｐゴシック" pitchFamily="-112" charset="-128"/>
                <a:cs typeface="ＭＳ Ｐゴシック" pitchFamily="-112" charset="-128"/>
              </a:rPr>
              <a:t>5</a:t>
            </a:r>
            <a:endParaRPr kumimoji="0" lang="en-US" sz="8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47" name="Oval 46"/>
          <p:cNvSpPr/>
          <p:nvPr/>
        </p:nvSpPr>
        <p:spPr bwMode="auto">
          <a:xfrm>
            <a:off x="3587008" y="4282168"/>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587008" y="4610253"/>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587008" y="5017151"/>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587008" y="5301535"/>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1" name="Oval 50"/>
          <p:cNvSpPr/>
          <p:nvPr/>
        </p:nvSpPr>
        <p:spPr bwMode="auto">
          <a:xfrm>
            <a:off x="3587008" y="5592600"/>
            <a:ext cx="256032" cy="256032"/>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8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3" name="TextBox 52"/>
          <p:cNvSpPr txBox="1"/>
          <p:nvPr/>
        </p:nvSpPr>
        <p:spPr>
          <a:xfrm>
            <a:off x="404806" y="6256481"/>
            <a:ext cx="6633226" cy="492443"/>
          </a:xfrm>
          <a:prstGeom prst="rect">
            <a:avLst/>
          </a:prstGeom>
          <a:noFill/>
        </p:spPr>
        <p:txBody>
          <a:bodyPr wrap="none" lIns="0" tIns="0" rIns="0" bIns="0" rtlCol="0">
            <a:spAutoFit/>
          </a:bodyPr>
          <a:lstStyle/>
          <a:p>
            <a:pPr marL="114300" lvl="1" indent="-1143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114300" lvl="1" indent="-114300"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equates to a BB+ according to the S&amp;P rating scale</a:t>
            </a:r>
          </a:p>
          <a:p>
            <a:pPr marL="114300" lvl="1" indent="-1143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a:t>
            </a:r>
            <a:r>
              <a:rPr lang="en-US" sz="800" dirty="0" smtClean="0">
                <a:solidFill>
                  <a:schemeClr val="bg1"/>
                </a:solidFill>
                <a:latin typeface="Arial"/>
              </a:rPr>
              <a:t>scenarios–a</a:t>
            </a:r>
            <a:r>
              <a:rPr lang="en-US" sz="800" dirty="0" smtClean="0">
                <a:solidFill>
                  <a:schemeClr val="bg1"/>
                </a:solidFill>
                <a:latin typeface="Arial"/>
                <a:sym typeface="Arial"/>
              </a:rPr>
              <a:t>ssumes </a:t>
            </a:r>
            <a:r>
              <a:rPr lang="en-US" sz="800" dirty="0">
                <a:solidFill>
                  <a:schemeClr val="bg1"/>
                </a:solidFill>
                <a:latin typeface="Arial"/>
                <a:sym typeface="Arial"/>
              </a:rPr>
              <a:t>all attributed to </a:t>
            </a:r>
            <a:r>
              <a:rPr lang="en-US" sz="800" dirty="0" smtClean="0">
                <a:solidFill>
                  <a:schemeClr val="bg1"/>
                </a:solidFill>
                <a:latin typeface="Arial"/>
                <a:sym typeface="Arial"/>
              </a:rPr>
              <a:t>SCUSA</a:t>
            </a:r>
          </a:p>
          <a:p>
            <a:pPr marL="114300" lvl="1" indent="-114300" algn="l">
              <a:lnSpc>
                <a:spcPct val="100000"/>
              </a:lnSpc>
              <a:buFont typeface="+mj-lt"/>
              <a:buAutoNum type="arabicPeriod"/>
            </a:pPr>
            <a:r>
              <a:rPr lang="en-US" sz="800" dirty="0">
                <a:solidFill>
                  <a:srgbClr val="FFFFFF"/>
                </a:solidFill>
                <a:latin typeface="Arial"/>
              </a:rPr>
              <a:t>Projected losses in stress over profit before </a:t>
            </a:r>
            <a:r>
              <a:rPr lang="en-US" sz="800" dirty="0" smtClean="0">
                <a:solidFill>
                  <a:srgbClr val="FFFFFF"/>
                </a:solidFill>
                <a:latin typeface="Arial"/>
              </a:rPr>
              <a:t>tax</a:t>
            </a:r>
            <a:endParaRPr lang="en-US" sz="800" dirty="0">
              <a:solidFill>
                <a:schemeClr val="bg1"/>
              </a:solidFill>
              <a:latin typeface="Arial"/>
              <a:sym typeface="Arial"/>
            </a:endParaRPr>
          </a:p>
        </p:txBody>
      </p:sp>
      <p:sp>
        <p:nvSpPr>
          <p:cNvPr id="54" name="TextBox 53"/>
          <p:cNvSpPr txBox="1"/>
          <p:nvPr/>
        </p:nvSpPr>
        <p:spPr>
          <a:xfrm>
            <a:off x="7734185" y="6027823"/>
            <a:ext cx="1489190" cy="123111"/>
          </a:xfrm>
          <a:prstGeom prst="rect">
            <a:avLst/>
          </a:prstGeom>
          <a:noFill/>
        </p:spPr>
        <p:txBody>
          <a:bodyPr wrap="none" lIns="0" tIns="0" rIns="0" bIns="0" rtlCol="0">
            <a:spAutoFit/>
          </a:bodyPr>
          <a:lstStyle/>
          <a:p>
            <a:pPr algn="l">
              <a:lnSpc>
                <a:spcPct val="100000"/>
              </a:lnSpc>
            </a:pPr>
            <a:r>
              <a:rPr lang="en-US" sz="800" dirty="0" smtClean="0"/>
              <a:t>* mandated by Santander Group</a:t>
            </a:r>
            <a:endParaRPr lang="en-US" sz="800" dirty="0"/>
          </a:p>
        </p:txBody>
      </p:sp>
      <p:sp>
        <p:nvSpPr>
          <p:cNvPr id="52" name="Text Box 75"/>
          <p:cNvSpPr txBox="1">
            <a:spLocks noChangeArrowheads="1"/>
          </p:cNvSpPr>
          <p:nvPr/>
        </p:nvSpPr>
        <p:spPr bwMode="gray">
          <a:xfrm>
            <a:off x="407540" y="98167"/>
            <a:ext cx="394454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Risk taxonomy and metrics in the Risk Appetite Statement</a:t>
            </a:r>
          </a:p>
        </p:txBody>
      </p:sp>
      <p:sp>
        <p:nvSpPr>
          <p:cNvPr id="5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5</a:t>
            </a:fld>
            <a:endParaRPr lang="en-US" dirty="0"/>
          </a:p>
        </p:txBody>
      </p:sp>
    </p:spTree>
    <p:extLst>
      <p:ext uri="{BB962C8B-B14F-4D97-AF65-F5344CB8AC3E}">
        <p14:creationId xmlns:p14="http://schemas.microsoft.com/office/powerpoint/2010/main" val="5440263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 value risk</a:t>
            </a:r>
          </a:p>
        </p:txBody>
      </p:sp>
      <p:sp>
        <p:nvSpPr>
          <p:cNvPr id="3" name="Text Placeholder 2"/>
          <p:cNvSpPr>
            <a:spLocks noGrp="1"/>
          </p:cNvSpPr>
          <p:nvPr>
            <p:ph type="body" idx="1"/>
          </p:nvPr>
        </p:nvSpPr>
        <p:spPr/>
        <p:txBody>
          <a:bodyPr/>
          <a:lstStyle/>
          <a:p>
            <a:r>
              <a:rPr lang="en-GB" dirty="0" smtClean="0"/>
              <a:t>3</a:t>
            </a:r>
            <a:endParaRPr lang="en-GB" dirty="0"/>
          </a:p>
        </p:txBody>
      </p:sp>
    </p:spTree>
    <p:extLst>
      <p:ext uri="{BB962C8B-B14F-4D97-AF65-F5344CB8AC3E}">
        <p14:creationId xmlns:p14="http://schemas.microsoft.com/office/powerpoint/2010/main" val="37736287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573016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33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residual value risk metrics</a:t>
            </a:r>
            <a:endParaRPr lang="en-US" b="0" dirty="0"/>
          </a:p>
        </p:txBody>
      </p:sp>
      <p:grpSp>
        <p:nvGrpSpPr>
          <p:cNvPr id="11" name="Group 10"/>
          <p:cNvGrpSpPr/>
          <p:nvPr/>
        </p:nvGrpSpPr>
        <p:grpSpPr>
          <a:xfrm>
            <a:off x="403281" y="95996"/>
            <a:ext cx="2305101" cy="189008"/>
            <a:chOff x="403281" y="164517"/>
            <a:chExt cx="2305101" cy="189008"/>
          </a:xfrm>
        </p:grpSpPr>
        <p:sp>
          <p:nvSpPr>
            <p:cNvPr id="12" name="Text Box 75"/>
            <p:cNvSpPr txBox="1">
              <a:spLocks noChangeArrowheads="1"/>
            </p:cNvSpPr>
            <p:nvPr/>
          </p:nvSpPr>
          <p:spPr bwMode="gray">
            <a:xfrm>
              <a:off x="636148" y="166688"/>
              <a:ext cx="207223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Residual value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778781807"/>
              </p:ext>
            </p:extLst>
          </p:nvPr>
        </p:nvGraphicFramePr>
        <p:xfrm>
          <a:off x="400876" y="1418879"/>
          <a:ext cx="8822498" cy="2651760"/>
        </p:xfrm>
        <a:graphic>
          <a:graphicData uri="http://schemas.openxmlformats.org/drawingml/2006/table">
            <a:tbl>
              <a:tblPr firstRow="1" bandRow="1">
                <a:tableStyleId>{839DD9DD-9E6C-4910-8AC0-68ADFF6A6AFC}</a:tableStyleId>
              </a:tblPr>
              <a:tblGrid>
                <a:gridCol w="2679208"/>
                <a:gridCol w="1443790"/>
                <a:gridCol w="4699500"/>
              </a:tblGrid>
              <a:tr h="0">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16776">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Residual</a:t>
                      </a:r>
                      <a:r>
                        <a:rPr lang="en-US" sz="1000" i="0" kern="1200" baseline="0" dirty="0" smtClean="0">
                          <a:solidFill>
                            <a:schemeClr val="tx1"/>
                          </a:solidFill>
                          <a:latin typeface="+mn-lt"/>
                          <a:ea typeface="+mn-ea"/>
                          <a:cs typeface="+mn-cs"/>
                        </a:rPr>
                        <a:t> value deterioration</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The 2015 RAS is</a:t>
                      </a:r>
                      <a:r>
                        <a:rPr lang="en-US" sz="1000" i="0" kern="1200" baseline="0" dirty="0" smtClean="0">
                          <a:solidFill>
                            <a:schemeClr val="tx1"/>
                          </a:solidFill>
                          <a:latin typeface="+mn-lt"/>
                          <a:ea typeface="+mn-ea"/>
                          <a:cs typeface="+mn-cs"/>
                        </a:rPr>
                        <a:t> tied to the objective of </a:t>
                      </a:r>
                      <a:r>
                        <a:rPr lang="en-US" sz="1000" baseline="0" dirty="0" smtClean="0"/>
                        <a:t>quantitatively passing CCAR</a:t>
                      </a:r>
                      <a:endParaRPr lang="en-US" sz="1000" i="0" kern="1200" baseline="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aseline="0" dirty="0" smtClean="0"/>
                        <a:t>The residual value deterioration metric allows the Board to compare projected residual value impairment under stress against the maximum PPNR impairment the bank can afford (and pass CCAR)</a:t>
                      </a:r>
                      <a:endParaRPr lang="en-US" sz="1000" dirty="0" smtClean="0"/>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Residual value deterioration contributes to PPNR impairment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In order to pass CCAR, SHUSA must not suffer a PPNR impairment that would cause it to drop below the internal capital minimum in a stressed scenario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25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Net residual value exposure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As the projected residual value deterioration is only calculated annually, SHUSA will want a business-as-usual metric to monitor more frequently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dirty="0" smtClean="0">
                          <a:solidFill>
                            <a:schemeClr val="tx1"/>
                          </a:solidFill>
                        </a:rPr>
                        <a:t>Net residual risk</a:t>
                      </a:r>
                      <a:r>
                        <a:rPr lang="en-US" sz="1000" i="0" baseline="0" dirty="0" smtClean="0">
                          <a:solidFill>
                            <a:schemeClr val="tx1"/>
                          </a:solidFill>
                        </a:rPr>
                        <a:t> exposure </a:t>
                      </a:r>
                      <a:r>
                        <a:rPr lang="en-US" sz="1000" i="0" kern="1200" baseline="0" dirty="0" smtClean="0">
                          <a:solidFill>
                            <a:schemeClr val="tx1"/>
                          </a:solidFill>
                          <a:latin typeface="+mn-lt"/>
                          <a:ea typeface="+mn-ea"/>
                          <a:cs typeface="+mn-cs"/>
                        </a:rPr>
                        <a:t>provides SHUSA with a “snapshot” view of changes in residual value in a given period</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Stressed residual</a:t>
                      </a:r>
                      <a:r>
                        <a:rPr lang="en-US" sz="1000" i="0" kern="1200" baseline="0" dirty="0" smtClean="0">
                          <a:solidFill>
                            <a:schemeClr val="tx1"/>
                          </a:solidFill>
                          <a:latin typeface="+mn-lt"/>
                          <a:ea typeface="+mn-ea"/>
                          <a:cs typeface="+mn-cs"/>
                          <a:sym typeface="Wingdings"/>
                        </a:rPr>
                        <a:t> losses to lifetime profit</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These metrics are stressed ratios used to monitor potential residual value changes resulting from movement in market conditions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strike="noStrike" kern="1200" dirty="0" smtClean="0">
                          <a:solidFill>
                            <a:schemeClr val="tx1"/>
                          </a:solidFill>
                          <a:latin typeface="+mn-lt"/>
                          <a:ea typeface="+mn-ea"/>
                          <a:cs typeface="+mn-cs"/>
                        </a:rPr>
                        <a:t>These metrics incorporate Auto-specific</a:t>
                      </a:r>
                      <a:r>
                        <a:rPr lang="en-US" sz="1000" i="0" strike="noStrike" kern="1200" baseline="0" dirty="0" smtClean="0">
                          <a:solidFill>
                            <a:schemeClr val="tx1"/>
                          </a:solidFill>
                          <a:latin typeface="+mn-lt"/>
                          <a:ea typeface="+mn-ea"/>
                          <a:cs typeface="+mn-cs"/>
                        </a:rPr>
                        <a:t> stresses</a:t>
                      </a:r>
                      <a:endParaRPr lang="en-US" sz="1000" i="0" strike="noStrike" kern="120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Stressed</a:t>
                      </a:r>
                      <a:r>
                        <a:rPr lang="en-US" sz="1000" i="0" kern="1200" baseline="0" dirty="0" smtClean="0">
                          <a:solidFill>
                            <a:schemeClr val="tx1"/>
                          </a:solidFill>
                          <a:latin typeface="+mn-lt"/>
                          <a:ea typeface="+mn-ea"/>
                          <a:cs typeface="+mn-cs"/>
                          <a:sym typeface="Wingdings"/>
                        </a:rPr>
                        <a:t> residual losses vs. Tier 1 capital</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Rectangle 9"/>
          <p:cNvSpPr/>
          <p:nvPr/>
        </p:nvSpPr>
        <p:spPr bwMode="auto">
          <a:xfrm>
            <a:off x="404936" y="4257143"/>
            <a:ext cx="182880" cy="180474"/>
          </a:xfrm>
          <a:prstGeom prst="rect">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         Model</a:t>
            </a:r>
            <a:r>
              <a:rPr kumimoji="0" lang="en-US" b="0" i="0" u="none" strike="noStrike" cap="none" normalizeH="0" dirty="0" smtClean="0">
                <a:ln>
                  <a:noFill/>
                </a:ln>
                <a:solidFill>
                  <a:schemeClr val="tx1"/>
                </a:solidFill>
                <a:effectLst/>
                <a:latin typeface="Arial" charset="0"/>
                <a:ea typeface="ＭＳ Ｐゴシック" pitchFamily="-112" charset="-128"/>
                <a:cs typeface="ＭＳ Ｐゴシック" pitchFamily="-112" charset="-128"/>
              </a:rPr>
              <a:t> used to produce metric pending validation; calibration to follow appropriate model validation</a:t>
            </a:r>
            <a:endParaRPr kumimoji="0" lang="en-US"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5"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6918178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7367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35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smtClean="0"/>
              <a:t>Calibration: </a:t>
            </a:r>
            <a:r>
              <a:rPr lang="en-US" b="0" dirty="0" smtClean="0"/>
              <a:t>Net residual value exposure</a:t>
            </a:r>
            <a:br>
              <a:rPr lang="en-US" b="0" dirty="0" smtClean="0"/>
            </a:br>
            <a:endParaRPr lang="en-US" b="0" dirty="0">
              <a:solidFill>
                <a:schemeClr val="accent1"/>
              </a:solidFill>
            </a:endParaRPr>
          </a:p>
        </p:txBody>
      </p:sp>
      <p:sp>
        <p:nvSpPr>
          <p:cNvPr id="33" name="TextBox 32"/>
          <p:cNvSpPr txBox="1"/>
          <p:nvPr/>
        </p:nvSpPr>
        <p:spPr>
          <a:xfrm>
            <a:off x="393222" y="1426852"/>
            <a:ext cx="4506512" cy="435434"/>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rgbClr val="FF0000"/>
                </a:solidFill>
              </a:rPr>
              <a:t>Limits set by SHUSA and SCUSA management</a:t>
            </a:r>
            <a:endParaRPr lang="en-US" sz="1200" dirty="0" smtClean="0">
              <a:solidFill>
                <a:srgbClr val="FF0000"/>
              </a:solidFill>
            </a:endParaRPr>
          </a:p>
          <a:p>
            <a:pPr algn="l">
              <a:lnSpc>
                <a:spcPct val="100000"/>
              </a:lnSpc>
              <a:spcBef>
                <a:spcPts val="0"/>
              </a:spcBef>
              <a:spcAft>
                <a:spcPts val="0"/>
              </a:spcAft>
            </a:pPr>
            <a:r>
              <a:rPr lang="en-US" sz="1200" dirty="0" smtClean="0">
                <a:solidFill>
                  <a:srgbClr val="FF0000"/>
                </a:solidFill>
              </a:rPr>
              <a:t>Set in May 2015</a:t>
            </a:r>
          </a:p>
        </p:txBody>
      </p:sp>
      <p:sp>
        <p:nvSpPr>
          <p:cNvPr id="84" name="TextBox 83"/>
          <p:cNvSpPr txBox="1"/>
          <p:nvPr/>
        </p:nvSpPr>
        <p:spPr>
          <a:xfrm>
            <a:off x="5255984" y="1426852"/>
            <a:ext cx="3967391" cy="435434"/>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rgbClr val="FF0000"/>
                </a:solidFill>
              </a:rPr>
              <a:t>Check against stressed impairment budget</a:t>
            </a:r>
            <a:endParaRPr lang="en-US" sz="1200" dirty="0" smtClean="0">
              <a:solidFill>
                <a:srgbClr val="FF0000"/>
              </a:solidFill>
            </a:endParaRPr>
          </a:p>
          <a:p>
            <a:pPr algn="l">
              <a:lnSpc>
                <a:spcPct val="100000"/>
              </a:lnSpc>
              <a:spcBef>
                <a:spcPts val="0"/>
              </a:spcBef>
              <a:spcAft>
                <a:spcPts val="0"/>
              </a:spcAft>
            </a:pPr>
            <a:r>
              <a:rPr lang="en-US" sz="1200" dirty="0" smtClean="0">
                <a:solidFill>
                  <a:srgbClr val="FF0000"/>
                </a:solidFill>
              </a:rPr>
              <a:t>Derived from CCAR 2015 PPNR Impairment</a:t>
            </a:r>
            <a:endParaRPr lang="en-US" sz="1200" dirty="0">
              <a:solidFill>
                <a:srgbClr val="FF0000"/>
              </a:solidFill>
            </a:endParaRPr>
          </a:p>
        </p:txBody>
      </p:sp>
      <p:graphicFrame>
        <p:nvGraphicFramePr>
          <p:cNvPr id="54" name="Table 53"/>
          <p:cNvGraphicFramePr>
            <a:graphicFrameLocks noGrp="1"/>
          </p:cNvGraphicFramePr>
          <p:nvPr>
            <p:extLst>
              <p:ext uri="{D42A27DB-BD31-4B8C-83A1-F6EECF244321}">
                <p14:modId xmlns:p14="http://schemas.microsoft.com/office/powerpoint/2010/main" val="4177291016"/>
              </p:ext>
            </p:extLst>
          </p:nvPr>
        </p:nvGraphicFramePr>
        <p:xfrm>
          <a:off x="5255985" y="3243775"/>
          <a:ext cx="3967390" cy="1917520"/>
        </p:xfrm>
        <a:graphic>
          <a:graphicData uri="http://schemas.openxmlformats.org/drawingml/2006/table">
            <a:tbl>
              <a:tblPr firstRow="1" bandRow="1">
                <a:tableStyleId>{839DD9DD-9E6C-4910-8AC0-68ADFF6A6AFC}</a:tableStyleId>
              </a:tblPr>
              <a:tblGrid>
                <a:gridCol w="1834724"/>
                <a:gridCol w="1066333"/>
                <a:gridCol w="1066333"/>
              </a:tblGrid>
              <a:tr h="3042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2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Residual value impairment</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$500 MM</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$525 MM </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042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1" kern="1200" dirty="0" smtClean="0">
                          <a:solidFill>
                            <a:schemeClr val="tx1"/>
                          </a:solidFill>
                          <a:latin typeface="+mn-lt"/>
                          <a:ea typeface="+mn-ea"/>
                          <a:cs typeface="+mn-cs"/>
                        </a:rPr>
                        <a:t>Annualized impairment</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1" kern="1200" dirty="0" smtClean="0">
                          <a:solidFill>
                            <a:schemeClr val="tx1"/>
                          </a:solidFill>
                          <a:latin typeface="+mn-lt"/>
                          <a:ea typeface="+mn-ea"/>
                          <a:cs typeface="+mn-cs"/>
                        </a:rPr>
                        <a:t>$225 MM</a:t>
                      </a:r>
                      <a:endParaRPr lang="en-US" sz="1000" b="0" i="1"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1" kern="1200" dirty="0" smtClean="0">
                          <a:solidFill>
                            <a:schemeClr val="tx1"/>
                          </a:solidFill>
                          <a:latin typeface="+mn-lt"/>
                          <a:ea typeface="+mn-ea"/>
                          <a:cs typeface="+mn-cs"/>
                        </a:rPr>
                        <a:t>$250 MM</a:t>
                      </a:r>
                      <a:endParaRPr lang="en-US" sz="1000" b="0" i="1"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042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1" kern="1200" dirty="0" smtClean="0">
                          <a:solidFill>
                            <a:schemeClr val="tx1"/>
                          </a:solidFill>
                          <a:latin typeface="+mn-lt"/>
                          <a:ea typeface="+mn-ea"/>
                          <a:cs typeface="+mn-cs"/>
                        </a:rPr>
                        <a:t>Net CRLIT</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grid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1" kern="1200" dirty="0" smtClean="0">
                          <a:solidFill>
                            <a:schemeClr val="tx1"/>
                          </a:solidFill>
                          <a:latin typeface="+mn-lt"/>
                          <a:ea typeface="+mn-ea"/>
                          <a:cs typeface="+mn-cs"/>
                        </a:rPr>
                        <a:t>$4,190</a:t>
                      </a:r>
                      <a:endParaRPr lang="en-US" sz="1000" b="0" i="1"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3042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1"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1"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5242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Limits </a:t>
                      </a:r>
                      <a:r>
                        <a:rPr lang="en-US" sz="1000" b="0" i="0" kern="1200" dirty="0" smtClean="0">
                          <a:solidFill>
                            <a:schemeClr val="tx1"/>
                          </a:solidFill>
                          <a:latin typeface="+mn-lt"/>
                          <a:ea typeface="+mn-ea"/>
                          <a:cs typeface="+mn-cs"/>
                        </a:rPr>
                        <a:t>(Annualized impairment</a:t>
                      </a:r>
                      <a:r>
                        <a:rPr lang="en-US" sz="1000" b="0" i="0" kern="1200" baseline="0" dirty="0" smtClean="0">
                          <a:solidFill>
                            <a:schemeClr val="tx1"/>
                          </a:solidFill>
                          <a:latin typeface="+mn-lt"/>
                          <a:ea typeface="+mn-ea"/>
                          <a:cs typeface="+mn-cs"/>
                        </a:rPr>
                        <a:t>/Net CRLIT)</a:t>
                      </a:r>
                      <a:endParaRPr lang="en-US" sz="1000" b="0" i="0" kern="1200" dirty="0" smtClean="0">
                        <a:solidFill>
                          <a:schemeClr val="tx1"/>
                        </a:solidFill>
                        <a:latin typeface="+mn-lt"/>
                        <a:ea typeface="+mn-ea"/>
                        <a:cs typeface="+mn-cs"/>
                      </a:endParaRPr>
                    </a:p>
                  </a:txBody>
                  <a:tcPr anchor="ctr">
                    <a:lnL w="19050" cap="flat" cmpd="sng" algn="ctr">
                      <a:solidFill>
                        <a:schemeClr val="bg2"/>
                      </a:solidFill>
                      <a:prstDash val="solid"/>
                      <a:round/>
                      <a:headEnd type="none" w="med" len="med"/>
                      <a:tailEnd type="none" w="med" len="med"/>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5.36%</a:t>
                      </a:r>
                      <a:endParaRPr lang="en-US" sz="1000" b="1" i="0" kern="1200" dirty="0">
                        <a:solidFill>
                          <a:schemeClr val="tx1"/>
                        </a:solidFill>
                        <a:latin typeface="+mn-lt"/>
                        <a:ea typeface="+mn-ea"/>
                        <a:cs typeface="+mn-cs"/>
                      </a:endParaRPr>
                    </a:p>
                  </a:txBody>
                  <a:tcPr anchor="ctr">
                    <a:lnL>
                      <a:noFill/>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5.97%</a:t>
                      </a:r>
                      <a:endParaRPr lang="en-US" sz="1000" b="1" i="0" kern="1200" dirty="0">
                        <a:solidFill>
                          <a:schemeClr val="tx1"/>
                        </a:solidFill>
                        <a:latin typeface="+mn-lt"/>
                        <a:ea typeface="+mn-ea"/>
                        <a:cs typeface="+mn-cs"/>
                      </a:endParaRPr>
                    </a:p>
                  </a:txBody>
                  <a:tcPr anchor="ctr">
                    <a:lnL>
                      <a:no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5" name="Freeform 54"/>
          <p:cNvSpPr/>
          <p:nvPr/>
        </p:nvSpPr>
        <p:spPr bwMode="auto">
          <a:xfrm rot="5400000">
            <a:off x="7726556" y="4470318"/>
            <a:ext cx="132565" cy="251797"/>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32" name="Freeform 131"/>
          <p:cNvSpPr/>
          <p:nvPr/>
        </p:nvSpPr>
        <p:spPr bwMode="auto">
          <a:xfrm rot="5400000">
            <a:off x="8891327" y="4470318"/>
            <a:ext cx="132565" cy="251797"/>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33" name="TextBox 132"/>
          <p:cNvSpPr txBox="1"/>
          <p:nvPr/>
        </p:nvSpPr>
        <p:spPr>
          <a:xfrm>
            <a:off x="5255985" y="1955847"/>
            <a:ext cx="3967392" cy="1261884"/>
          </a:xfrm>
          <a:prstGeom prst="rect">
            <a:avLst/>
          </a:prstGeom>
          <a:noFill/>
        </p:spPr>
        <p:txBody>
          <a:bodyPr wrap="square" lIns="0" tIns="0" rIns="0" bIns="0" rtlCol="0">
            <a:spAutoFit/>
          </a:bodyPr>
          <a:lstStyle/>
          <a:p>
            <a:pPr marL="171450" indent="-171450" algn="l">
              <a:lnSpc>
                <a:spcPct val="100000"/>
              </a:lnSpc>
              <a:spcAft>
                <a:spcPts val="300"/>
              </a:spcAft>
              <a:buFont typeface="Arial" panose="020B0604020202020204" pitchFamily="34" charset="0"/>
              <a:buChar char="•"/>
            </a:pPr>
            <a:r>
              <a:rPr lang="en-US" sz="1100" dirty="0" smtClean="0"/>
              <a:t>The SCUSA limits assume a business-as-usual scenario</a:t>
            </a:r>
          </a:p>
          <a:p>
            <a:pPr marL="171450" indent="-171450" algn="l">
              <a:lnSpc>
                <a:spcPct val="100000"/>
              </a:lnSpc>
              <a:spcAft>
                <a:spcPts val="300"/>
              </a:spcAft>
              <a:buFont typeface="Arial" panose="020B0604020202020204" pitchFamily="34" charset="0"/>
              <a:buChar char="•"/>
            </a:pPr>
            <a:r>
              <a:rPr lang="en-US" sz="1100" dirty="0" smtClean="0"/>
              <a:t>To maintain consistency across other metrics, and to ensure that SHUSA would still be able to pass CCAR, we calculated amber and red limits based on the budget for residual value impairment under stress</a:t>
            </a:r>
          </a:p>
          <a:p>
            <a:pPr marL="171450" indent="-171450" algn="l">
              <a:lnSpc>
                <a:spcPct val="100000"/>
              </a:lnSpc>
              <a:spcAft>
                <a:spcPts val="300"/>
              </a:spcAft>
              <a:buFont typeface="Arial" panose="020B0604020202020204" pitchFamily="34" charset="0"/>
              <a:buChar char="•"/>
            </a:pPr>
            <a:r>
              <a:rPr lang="en-US" sz="1100" dirty="0" smtClean="0"/>
              <a:t>We found that these limits were more conservative than those proposed by SCUSA</a:t>
            </a:r>
          </a:p>
        </p:txBody>
      </p:sp>
      <p:sp>
        <p:nvSpPr>
          <p:cNvPr id="134" name="TextBox 133"/>
          <p:cNvSpPr txBox="1"/>
          <p:nvPr/>
        </p:nvSpPr>
        <p:spPr>
          <a:xfrm>
            <a:off x="399330" y="1964029"/>
            <a:ext cx="4164109" cy="3477875"/>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100" dirty="0" smtClean="0"/>
              <a:t>By using an internal ROA model, SCUSA compared lifetime expected return of lease assets (lifetime ROA)  to current CRLIT</a:t>
            </a:r>
          </a:p>
          <a:p>
            <a:pPr algn="l">
              <a:lnSpc>
                <a:spcPct val="100000"/>
              </a:lnSpc>
              <a:spcAft>
                <a:spcPts val="600"/>
              </a:spcAft>
            </a:pPr>
            <a:r>
              <a:rPr lang="en-US" sz="1100" dirty="0"/>
              <a:t/>
            </a:r>
            <a:br>
              <a:rPr lang="en-US" sz="1100" dirty="0"/>
            </a:br>
            <a:endParaRPr lang="en-US" sz="1100" dirty="0"/>
          </a:p>
          <a:p>
            <a:pPr marL="171450" indent="-171450" algn="l">
              <a:lnSpc>
                <a:spcPct val="100000"/>
              </a:lnSpc>
              <a:spcAft>
                <a:spcPts val="600"/>
              </a:spcAft>
              <a:buFont typeface="Arial" panose="020B0604020202020204" pitchFamily="34" charset="0"/>
              <a:buChar char="•"/>
            </a:pPr>
            <a:r>
              <a:rPr lang="en-US" sz="1100" dirty="0" smtClean="0"/>
              <a:t>This was translated to a shortfall analysis to show the break-even point, and thus select a limit</a:t>
            </a:r>
          </a:p>
          <a:p>
            <a:pPr marL="171450" indent="-171450" algn="l">
              <a:lnSpc>
                <a:spcPct val="100000"/>
              </a:lnSpc>
              <a:spcAft>
                <a:spcPts val="600"/>
              </a:spcAft>
              <a:buFont typeface="Arial" panose="020B0604020202020204" pitchFamily="34" charset="0"/>
              <a:buChar char="•"/>
            </a:pPr>
            <a:endParaRPr lang="en-US" sz="1100" dirty="0"/>
          </a:p>
          <a:p>
            <a:pPr marL="171450" indent="-171450" algn="l">
              <a:lnSpc>
                <a:spcPct val="100000"/>
              </a:lnSpc>
              <a:spcAft>
                <a:spcPts val="600"/>
              </a:spcAft>
              <a:buFont typeface="Arial" panose="020B0604020202020204" pitchFamily="34" charset="0"/>
              <a:buChar char="•"/>
            </a:pPr>
            <a:endParaRPr lang="en-US" sz="1100" dirty="0" smtClean="0"/>
          </a:p>
          <a:p>
            <a:pPr marL="171450" indent="-171450" algn="l">
              <a:lnSpc>
                <a:spcPct val="100000"/>
              </a:lnSpc>
              <a:spcAft>
                <a:spcPts val="600"/>
              </a:spcAft>
              <a:buFont typeface="Arial" panose="020B0604020202020204" pitchFamily="34" charset="0"/>
              <a:buChar char="•"/>
            </a:pPr>
            <a:endParaRPr lang="en-US" sz="1100" dirty="0" smtClean="0"/>
          </a:p>
          <a:p>
            <a:pPr marL="171450" indent="-171450" algn="l">
              <a:lnSpc>
                <a:spcPct val="100000"/>
              </a:lnSpc>
              <a:spcAft>
                <a:spcPts val="600"/>
              </a:spcAft>
              <a:buFont typeface="Arial" panose="020B0604020202020204" pitchFamily="34" charset="0"/>
              <a:buChar char="•"/>
            </a:pPr>
            <a:endParaRPr lang="en-US" sz="1100" dirty="0" smtClean="0"/>
          </a:p>
          <a:p>
            <a:pPr algn="l">
              <a:lnSpc>
                <a:spcPct val="100000"/>
              </a:lnSpc>
              <a:spcAft>
                <a:spcPts val="600"/>
              </a:spcAft>
            </a:pPr>
            <a:endParaRPr lang="en-US" sz="1100" dirty="0" smtClean="0"/>
          </a:p>
          <a:p>
            <a:pPr marL="171450" indent="-171450" algn="l">
              <a:lnSpc>
                <a:spcPct val="100000"/>
              </a:lnSpc>
              <a:spcAft>
                <a:spcPts val="600"/>
              </a:spcAft>
              <a:buFont typeface="Arial" panose="020B0604020202020204" pitchFamily="34" charset="0"/>
              <a:buChar char="•"/>
            </a:pPr>
            <a:r>
              <a:rPr lang="en-US" sz="1100" dirty="0" smtClean="0"/>
              <a:t>9% was selected as the red limit, being just below the break-even point of 10%</a:t>
            </a:r>
          </a:p>
          <a:p>
            <a:pPr marL="171450" indent="-171450" algn="l">
              <a:lnSpc>
                <a:spcPct val="100000"/>
              </a:lnSpc>
              <a:spcAft>
                <a:spcPts val="600"/>
              </a:spcAft>
              <a:buFont typeface="Arial" panose="020B0604020202020204" pitchFamily="34" charset="0"/>
              <a:buChar char="•"/>
            </a:pPr>
            <a:r>
              <a:rPr lang="en-US" sz="1100" dirty="0" smtClean="0"/>
              <a:t>Given the shortfall analysis, management determined that 5% would be an appropriate amber trigger</a:t>
            </a:r>
          </a:p>
          <a:p>
            <a:pPr marL="171450" indent="-171450" algn="l">
              <a:lnSpc>
                <a:spcPct val="100000"/>
              </a:lnSpc>
              <a:spcAft>
                <a:spcPts val="600"/>
              </a:spcAft>
              <a:buFont typeface="Arial" panose="020B0604020202020204" pitchFamily="34" charset="0"/>
              <a:buChar char="•"/>
            </a:pPr>
            <a:endParaRPr lang="en-US" sz="1100" dirty="0" smtClean="0"/>
          </a:p>
        </p:txBody>
      </p:sp>
      <p:graphicFrame>
        <p:nvGraphicFramePr>
          <p:cNvPr id="56" name="Table 55"/>
          <p:cNvGraphicFramePr>
            <a:graphicFrameLocks noGrp="1"/>
          </p:cNvGraphicFramePr>
          <p:nvPr>
            <p:extLst>
              <p:ext uri="{D42A27DB-BD31-4B8C-83A1-F6EECF244321}">
                <p14:modId xmlns:p14="http://schemas.microsoft.com/office/powerpoint/2010/main" val="1927880302"/>
              </p:ext>
            </p:extLst>
          </p:nvPr>
        </p:nvGraphicFramePr>
        <p:xfrm>
          <a:off x="393222" y="5239680"/>
          <a:ext cx="3953353" cy="748663"/>
        </p:xfrm>
        <a:graphic>
          <a:graphicData uri="http://schemas.openxmlformats.org/drawingml/2006/table">
            <a:tbl>
              <a:tblPr firstRow="1" bandRow="1">
                <a:tableStyleId>{839DD9DD-9E6C-4910-8AC0-68ADFF6A6AFC}</a:tableStyleId>
              </a:tblPr>
              <a:tblGrid>
                <a:gridCol w="1828233"/>
                <a:gridCol w="1062560"/>
                <a:gridCol w="1062560"/>
              </a:tblGrid>
              <a:tr h="35242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L w="19050" cap="flat" cmpd="sng" algn="ctr">
                      <a:solidFill>
                        <a:schemeClr val="bg2"/>
                      </a:solidFill>
                      <a:prstDash val="solid"/>
                      <a:round/>
                      <a:headEnd type="none" w="med" len="med"/>
                      <a:tailEnd type="none" w="med" len="med"/>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ctr">
                    <a:lnL>
                      <a:noFill/>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ctr">
                    <a:lnL>
                      <a:no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5242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Net residual</a:t>
                      </a:r>
                      <a:r>
                        <a:rPr lang="en-US" sz="1000" b="1" i="0" kern="1200" baseline="0" dirty="0" smtClean="0">
                          <a:solidFill>
                            <a:schemeClr val="tx1"/>
                          </a:solidFill>
                          <a:latin typeface="+mn-lt"/>
                          <a:ea typeface="+mn-ea"/>
                          <a:cs typeface="+mn-cs"/>
                        </a:rPr>
                        <a:t> value exposure</a:t>
                      </a:r>
                      <a:endParaRPr lang="en-US" sz="1000" b="0" i="0" kern="1200" dirty="0" smtClean="0">
                        <a:solidFill>
                          <a:schemeClr val="tx1"/>
                        </a:solidFill>
                        <a:latin typeface="+mn-lt"/>
                        <a:ea typeface="+mn-ea"/>
                        <a:cs typeface="+mn-cs"/>
                      </a:endParaRPr>
                    </a:p>
                  </a:txBody>
                  <a:tcPr anchor="ctr">
                    <a:lnL w="19050" cap="flat" cmpd="sng" algn="ctr">
                      <a:solidFill>
                        <a:schemeClr val="bg2"/>
                      </a:solidFill>
                      <a:prstDash val="solid"/>
                      <a:round/>
                      <a:headEnd type="none" w="med" len="med"/>
                      <a:tailEnd type="none" w="med" len="med"/>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5.00%</a:t>
                      </a:r>
                      <a:endParaRPr lang="en-US" sz="1000" b="1" i="0" kern="1200" dirty="0">
                        <a:solidFill>
                          <a:schemeClr val="tx1"/>
                        </a:solidFill>
                        <a:latin typeface="+mn-lt"/>
                        <a:ea typeface="+mn-ea"/>
                        <a:cs typeface="+mn-cs"/>
                      </a:endParaRPr>
                    </a:p>
                  </a:txBody>
                  <a:tcPr anchor="ctr">
                    <a:lnL>
                      <a:noFill/>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9.00%</a:t>
                      </a:r>
                      <a:endParaRPr lang="en-US" sz="1000" b="1" i="0" kern="1200" dirty="0">
                        <a:solidFill>
                          <a:schemeClr val="tx1"/>
                        </a:solidFill>
                        <a:latin typeface="+mn-lt"/>
                        <a:ea typeface="+mn-ea"/>
                        <a:cs typeface="+mn-cs"/>
                      </a:endParaRPr>
                    </a:p>
                  </a:txBody>
                  <a:tcPr anchor="ctr">
                    <a:lnL>
                      <a:no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062649369"/>
              </p:ext>
            </p:extLst>
          </p:nvPr>
        </p:nvGraphicFramePr>
        <p:xfrm>
          <a:off x="403280" y="3204244"/>
          <a:ext cx="3943296" cy="1127760"/>
        </p:xfrm>
        <a:graphic>
          <a:graphicData uri="http://schemas.openxmlformats.org/drawingml/2006/table">
            <a:tbl>
              <a:tblPr firstRow="1" bandRow="1">
                <a:tableStyleId>{839DD9DD-9E6C-4910-8AC0-68ADFF6A6AFC}</a:tableStyleId>
              </a:tblPr>
              <a:tblGrid>
                <a:gridCol w="1314432"/>
                <a:gridCol w="1314432"/>
                <a:gridCol w="1314432"/>
              </a:tblGrid>
              <a:tr h="214218">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Assumed shortfall level ($ MM)</a:t>
                      </a:r>
                    </a:p>
                  </a:txBody>
                  <a:tcPr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Shortfall as % of CRLIT</a:t>
                      </a:r>
                      <a:endParaRPr lang="en-US" sz="1000" b="1" i="0" kern="1200" dirty="0">
                        <a:solidFill>
                          <a:schemeClr val="tx1"/>
                        </a:solidFill>
                        <a:latin typeface="+mn-lt"/>
                        <a:ea typeface="+mn-ea"/>
                        <a:cs typeface="+mn-cs"/>
                      </a:endParaRPr>
                    </a:p>
                  </a:txBody>
                  <a:tcPr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Implied portfolio ROA</a:t>
                      </a:r>
                      <a:endParaRPr lang="en-US" sz="1000" b="1" i="0" kern="1200" dirty="0">
                        <a:solidFill>
                          <a:schemeClr val="tx1"/>
                        </a:solidFill>
                        <a:latin typeface="+mn-lt"/>
                        <a:ea typeface="+mn-ea"/>
                        <a:cs typeface="+mn-cs"/>
                      </a:endParaRPr>
                    </a:p>
                  </a:txBody>
                  <a:tcPr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64489">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0</a:t>
                      </a:r>
                    </a:p>
                  </a:txBody>
                  <a:tcPr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0%</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3.1%</a:t>
                      </a:r>
                      <a:endParaRPr lang="en-US" sz="1000" b="0" i="0" kern="1200" dirty="0">
                        <a:solidFill>
                          <a:schemeClr val="tx1"/>
                        </a:solidFill>
                        <a:latin typeface="+mn-lt"/>
                        <a:ea typeface="+mn-ea"/>
                        <a:cs typeface="+mn-cs"/>
                      </a:endParaRPr>
                    </a:p>
                  </a:txBody>
                  <a:tcPr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489">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213</a:t>
                      </a:r>
                    </a:p>
                  </a:txBody>
                  <a:tcPr anchor="ctr">
                    <a:lnL w="12700" cap="flat" cmpd="sng" algn="ctr">
                      <a:solidFill>
                        <a:schemeClr val="bg2"/>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a:t>
                      </a:r>
                      <a:endParaRPr lang="en-US" sz="1000" b="0" i="0" kern="120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1.5%</a:t>
                      </a:r>
                      <a:endParaRPr lang="en-US" sz="1000" b="0" i="0" kern="1200" dirty="0">
                        <a:solidFill>
                          <a:schemeClr val="tx1"/>
                        </a:solidFill>
                        <a:latin typeface="+mn-lt"/>
                        <a:ea typeface="+mn-ea"/>
                        <a:cs typeface="+mn-cs"/>
                      </a:endParaRPr>
                    </a:p>
                  </a:txBody>
                  <a:tcPr anchor="ctr">
                    <a:lnL>
                      <a:noFill/>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489">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413</a:t>
                      </a:r>
                    </a:p>
                  </a:txBody>
                  <a:tcPr anchor="ctr">
                    <a:lnL w="12700" cap="flat" cmpd="sng" algn="ctr">
                      <a:solidFill>
                        <a:schemeClr val="bg2"/>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10%</a:t>
                      </a:r>
                      <a:endParaRPr lang="en-US" sz="1000" b="0" i="0" kern="120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0.0%</a:t>
                      </a:r>
                      <a:endParaRPr lang="en-US" sz="1000" b="0" i="0" kern="1200" dirty="0">
                        <a:solidFill>
                          <a:schemeClr val="tx1"/>
                        </a:solidFill>
                        <a:latin typeface="+mn-lt"/>
                        <a:ea typeface="+mn-ea"/>
                        <a:cs typeface="+mn-cs"/>
                      </a:endParaRPr>
                    </a:p>
                  </a:txBody>
                  <a:tcPr anchor="ctr">
                    <a:lnL>
                      <a:noFill/>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9" name="Rectangle 58"/>
          <p:cNvSpPr/>
          <p:nvPr/>
        </p:nvSpPr>
        <p:spPr bwMode="auto">
          <a:xfrm>
            <a:off x="756444" y="2319461"/>
            <a:ext cx="3459262" cy="347591"/>
          </a:xfrm>
          <a:prstGeom prst="rect">
            <a:avLst/>
          </a:prstGeom>
          <a:noFill/>
          <a:ln w="12700"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ea typeface="ＭＳ Ｐゴシック" pitchFamily="-112" charset="-128"/>
                <a:cs typeface="ＭＳ Ｐゴシック" pitchFamily="-112" charset="-128"/>
              </a:rPr>
              <a:t>Lifetime ROA  as % of CRLIT = ($413/$4,190) = </a:t>
            </a:r>
            <a:r>
              <a:rPr lang="en-US" b="1" dirty="0" smtClean="0">
                <a:ea typeface="ＭＳ Ｐゴシック" pitchFamily="-112" charset="-128"/>
                <a:cs typeface="ＭＳ Ｐゴシック" pitchFamily="-112" charset="-128"/>
              </a:rPr>
              <a:t>10%</a:t>
            </a:r>
            <a:endParaRPr kumimoji="0" lang="en-US"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60" name="Rectangular Callout 59"/>
          <p:cNvSpPr/>
          <p:nvPr/>
        </p:nvSpPr>
        <p:spPr bwMode="auto">
          <a:xfrm>
            <a:off x="5260976" y="5508167"/>
            <a:ext cx="3962400" cy="555749"/>
          </a:xfrm>
          <a:prstGeom prst="wedgeRectCallout">
            <a:avLst>
              <a:gd name="adj1" fmla="val 37534"/>
              <a:gd name="adj2" fmla="val -109044"/>
            </a:avLst>
          </a:prstGeom>
          <a:no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The BHC Stress scenario implies a tighter red limit for Net Residual </a:t>
            </a:r>
            <a:r>
              <a:rPr lang="en-US" dirty="0">
                <a:solidFill>
                  <a:srgbClr val="000000"/>
                </a:solidFill>
                <a:latin typeface="Arial"/>
                <a:ea typeface="ＭＳ Ｐゴシック" pitchFamily="-112" charset="-128"/>
                <a:cs typeface="ＭＳ Ｐゴシック" pitchFamily="-112" charset="-128"/>
                <a:sym typeface="Arial"/>
              </a:rPr>
              <a:t>V</a:t>
            </a: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alue Exposure vs. the FRB Severely Adverse scenario which yields limits more in line with the limits set by management</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61" name="Footnote"/>
          <p:cNvSpPr/>
          <p:nvPr/>
        </p:nvSpPr>
        <p:spPr bwMode="auto">
          <a:xfrm>
            <a:off x="416972" y="6261781"/>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SCUSA Credit Risk Management Update, May 29, </a:t>
            </a:r>
            <a:r>
              <a:rPr lang="en-US" sz="800" dirty="0">
                <a:solidFill>
                  <a:schemeClr val="bg1"/>
                </a:solidFill>
                <a:latin typeface="Arial"/>
                <a:sym typeface="Arial"/>
              </a:rPr>
              <a:t>2015</a:t>
            </a:r>
            <a:r>
              <a:rPr lang="en-US" sz="800" dirty="0" smtClean="0">
                <a:solidFill>
                  <a:schemeClr val="bg1"/>
                </a:solidFill>
                <a:latin typeface="Arial"/>
                <a:sym typeface="Arial"/>
              </a:rPr>
              <a:t>, </a:t>
            </a:r>
            <a:r>
              <a:rPr lang="en-US" sz="800" dirty="0">
                <a:solidFill>
                  <a:schemeClr val="bg1"/>
                </a:solidFill>
                <a:latin typeface="Arial"/>
                <a:sym typeface="Arial"/>
              </a:rPr>
              <a:t>SHUSA CCAR 2015 Capital Aggregation Tool</a:t>
            </a:r>
            <a:endParaRPr lang="en-US" sz="800" dirty="0">
              <a:solidFill>
                <a:schemeClr val="bg1"/>
              </a:solidFill>
              <a:latin typeface="Wingdings"/>
              <a:sym typeface="Arial"/>
            </a:endParaRPr>
          </a:p>
        </p:txBody>
      </p:sp>
      <p:grpSp>
        <p:nvGrpSpPr>
          <p:cNvPr id="17" name="Group 16"/>
          <p:cNvGrpSpPr/>
          <p:nvPr/>
        </p:nvGrpSpPr>
        <p:grpSpPr>
          <a:xfrm>
            <a:off x="403281" y="95996"/>
            <a:ext cx="3504596" cy="189008"/>
            <a:chOff x="403281" y="164517"/>
            <a:chExt cx="3504596" cy="189008"/>
          </a:xfrm>
        </p:grpSpPr>
        <p:sp>
          <p:nvSpPr>
            <p:cNvPr id="18" name="Text Box 75"/>
            <p:cNvSpPr txBox="1">
              <a:spLocks noChangeArrowheads="1"/>
            </p:cNvSpPr>
            <p:nvPr/>
          </p:nvSpPr>
          <p:spPr bwMode="gray">
            <a:xfrm>
              <a:off x="636148" y="166688"/>
              <a:ext cx="327172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Residual value risk: Net residual value exposure</a:t>
              </a:r>
              <a:endParaRPr lang="en-US" sz="1200" dirty="0">
                <a:solidFill>
                  <a:schemeClr val="bg1">
                    <a:lumMod val="50000"/>
                  </a:schemeClr>
                </a:solidFill>
              </a:endParaRPr>
            </a:p>
          </p:txBody>
        </p:sp>
        <p:sp>
          <p:nvSpPr>
            <p:cNvPr id="19" name="Oval 18"/>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5730791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164594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379"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0" name="TextBox 69"/>
          <p:cNvSpPr txBox="1"/>
          <p:nvPr/>
        </p:nvSpPr>
        <p:spPr>
          <a:xfrm>
            <a:off x="5294173" y="4307409"/>
            <a:ext cx="1045383" cy="400110"/>
          </a:xfrm>
          <a:prstGeom prst="rect">
            <a:avLst/>
          </a:prstGeom>
          <a:noFill/>
        </p:spPr>
        <p:txBody>
          <a:bodyPr wrap="square" rtlCol="0">
            <a:spAutoFit/>
          </a:bodyPr>
          <a:lstStyle/>
          <a:p>
            <a:pPr>
              <a:lnSpc>
                <a:spcPct val="100000"/>
              </a:lnSpc>
            </a:pPr>
            <a:r>
              <a:rPr lang="en-US" b="1" dirty="0" smtClean="0"/>
              <a:t>BHC Base</a:t>
            </a:r>
          </a:p>
          <a:p>
            <a:pPr>
              <a:lnSpc>
                <a:spcPct val="100000"/>
              </a:lnSpc>
            </a:pPr>
            <a:r>
              <a:rPr lang="en-US" b="1" dirty="0" smtClean="0"/>
              <a:t>$9,950 MM</a:t>
            </a:r>
            <a:endParaRPr lang="en-US" b="1" dirty="0"/>
          </a:p>
        </p:txBody>
      </p:sp>
      <p:sp>
        <p:nvSpPr>
          <p:cNvPr id="71" name="TextBox 70"/>
          <p:cNvSpPr txBox="1"/>
          <p:nvPr/>
        </p:nvSpPr>
        <p:spPr>
          <a:xfrm>
            <a:off x="6375806" y="4307409"/>
            <a:ext cx="1045383" cy="400110"/>
          </a:xfrm>
          <a:prstGeom prst="rect">
            <a:avLst/>
          </a:prstGeom>
          <a:noFill/>
        </p:spPr>
        <p:txBody>
          <a:bodyPr wrap="square" rtlCol="0">
            <a:spAutoFit/>
          </a:bodyPr>
          <a:lstStyle/>
          <a:p>
            <a:pPr>
              <a:lnSpc>
                <a:spcPct val="100000"/>
              </a:lnSpc>
            </a:pPr>
            <a:r>
              <a:rPr lang="en-US" b="1" dirty="0" smtClean="0"/>
              <a:t>BHC Stress $6,275 MM</a:t>
            </a:r>
            <a:endParaRPr lang="en-US" b="1" dirty="0"/>
          </a:p>
        </p:txBody>
      </p:sp>
      <p:sp>
        <p:nvSpPr>
          <p:cNvPr id="92" name="TextBox 91"/>
          <p:cNvSpPr txBox="1"/>
          <p:nvPr/>
        </p:nvSpPr>
        <p:spPr>
          <a:xfrm>
            <a:off x="7498933" y="4307409"/>
            <a:ext cx="1045383" cy="400110"/>
          </a:xfrm>
          <a:prstGeom prst="rect">
            <a:avLst/>
          </a:prstGeom>
          <a:noFill/>
        </p:spPr>
        <p:txBody>
          <a:bodyPr wrap="square" rtlCol="0">
            <a:spAutoFit/>
          </a:bodyPr>
          <a:lstStyle/>
          <a:p>
            <a:pPr>
              <a:lnSpc>
                <a:spcPct val="100000"/>
              </a:lnSpc>
            </a:pPr>
            <a:r>
              <a:rPr lang="en-US" b="1" dirty="0" smtClean="0"/>
              <a:t>Impairment</a:t>
            </a:r>
          </a:p>
          <a:p>
            <a:pPr>
              <a:lnSpc>
                <a:spcPct val="100000"/>
              </a:lnSpc>
            </a:pPr>
            <a:r>
              <a:rPr lang="en-US" b="1" dirty="0" smtClean="0"/>
              <a:t>$3,675 MM</a:t>
            </a:r>
            <a:endParaRPr lang="en-US" b="1" dirty="0"/>
          </a:p>
        </p:txBody>
      </p:sp>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lnSpc>
                <a:spcPct val="100000"/>
              </a:lnSpc>
            </a:pP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lnSpc>
                <a:spcPct val="100000"/>
              </a:lnSpc>
            </a:pPr>
            <a:r>
              <a:rPr lang="en-US" b="1" dirty="0" smtClean="0">
                <a:solidFill>
                  <a:srgbClr val="FFC000"/>
                </a:solidFill>
              </a:rPr>
              <a:t>Capital surplus for amber– $450 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pPr>
              <a:lnSpc>
                <a:spcPct val="100000"/>
              </a:lnSpc>
            </a:pPr>
            <a:r>
              <a:rPr lang="en-US" b="1" dirty="0" smtClean="0">
                <a:latin typeface="Arial (Body)"/>
              </a:rPr>
              <a:t>Starting capital</a:t>
            </a:r>
            <a:endParaRPr lang="en-US" b="1" dirty="0">
              <a:latin typeface="Arial (Body)"/>
            </a:endParaRPr>
          </a:p>
          <a:p>
            <a:pPr>
              <a:lnSpc>
                <a:spcPct val="100000"/>
              </a:lnSpc>
            </a:pPr>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pPr>
              <a:lnSpc>
                <a:spcPct val="100000"/>
              </a:lnSpc>
            </a:pPr>
            <a:r>
              <a:rPr lang="en-US" b="1" dirty="0">
                <a:solidFill>
                  <a:srgbClr val="FF0000"/>
                </a:solidFill>
                <a:latin typeface="Arial (Body)"/>
              </a:rPr>
              <a:t>R</a:t>
            </a:r>
            <a:r>
              <a:rPr lang="en-US" b="1" dirty="0" smtClean="0">
                <a:solidFill>
                  <a:srgbClr val="FF0000"/>
                </a:solidFill>
                <a:latin typeface="Arial (Body)"/>
              </a:rPr>
              <a:t>ed limit</a:t>
            </a:r>
            <a:endParaRPr lang="en-US" baseline="30000" dirty="0">
              <a:solidFill>
                <a:srgbClr val="FF0000"/>
              </a:solidFill>
              <a:latin typeface="Arial (Body)"/>
            </a:endParaRPr>
          </a:p>
          <a:p>
            <a:pPr>
              <a:lnSpc>
                <a:spcPct val="100000"/>
              </a:lnSpc>
            </a:pPr>
            <a:r>
              <a:rPr lang="en-US" dirty="0" smtClean="0">
                <a:solidFill>
                  <a:srgbClr val="FF0000"/>
                </a:solidFill>
                <a:latin typeface="Arial (Body)"/>
              </a:rPr>
              <a:t>mid-point between regulatory and internal post-stress minimum</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pPr>
              <a:lnSpc>
                <a:spcPct val="100000"/>
              </a:lnSpc>
            </a:pPr>
            <a:r>
              <a:rPr lang="en-US" b="1" dirty="0" smtClean="0">
                <a:latin typeface="Arial (Body)"/>
              </a:rPr>
              <a:t>Stressed Capital</a:t>
            </a:r>
          </a:p>
          <a:p>
            <a:pPr>
              <a:lnSpc>
                <a:spcPct val="100000"/>
              </a:lnSpc>
            </a:pPr>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752209" y="3704141"/>
            <a:ext cx="360675" cy="153888"/>
          </a:xfrm>
          <a:prstGeom prst="rect">
            <a:avLst/>
          </a:prstGeom>
          <a:solidFill>
            <a:schemeClr val="bg1"/>
          </a:solidFill>
        </p:spPr>
        <p:txBody>
          <a:bodyPr wrap="none" lIns="0" tIns="0" rIns="0" bIns="0" rtlCol="0" anchor="ctr">
            <a:spAutoFit/>
          </a:bodyPr>
          <a:lstStyle/>
          <a:p>
            <a:pPr>
              <a:lnSpc>
                <a:spcPct val="100000"/>
              </a:lnSpc>
            </a:pPr>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52209" y="4872140"/>
            <a:ext cx="360675" cy="153888"/>
          </a:xfrm>
          <a:prstGeom prst="rect">
            <a:avLst/>
          </a:prstGeom>
          <a:noFill/>
        </p:spPr>
        <p:txBody>
          <a:bodyPr wrap="none" lIns="0" tIns="0" rIns="0" bIns="0" rtlCol="0" anchor="ctr">
            <a:spAutoFit/>
          </a:bodyPr>
          <a:lstStyle/>
          <a:p>
            <a:pPr>
              <a:lnSpc>
                <a:spcPct val="100000"/>
              </a:lnSpc>
            </a:pPr>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rgbClr val="FFC000"/>
              </a:solidFill>
              <a:latin typeface="Arial (Body)"/>
            </a:endParaRPr>
          </a:p>
        </p:txBody>
      </p:sp>
      <p:sp>
        <p:nvSpPr>
          <p:cNvPr id="29" name="TextBox 28"/>
          <p:cNvSpPr txBox="1"/>
          <p:nvPr/>
        </p:nvSpPr>
        <p:spPr>
          <a:xfrm>
            <a:off x="1716943" y="2228981"/>
            <a:ext cx="431207" cy="153888"/>
          </a:xfrm>
          <a:prstGeom prst="rect">
            <a:avLst/>
          </a:prstGeom>
          <a:noFill/>
        </p:spPr>
        <p:txBody>
          <a:bodyPr wrap="none" lIns="0" tIns="0" rIns="0" bIns="0" rtlCol="0" anchor="ctr">
            <a:spAutoFit/>
          </a:bodyPr>
          <a:lstStyle/>
          <a:p>
            <a:pPr>
              <a:lnSpc>
                <a:spcPct val="100000"/>
              </a:lnSpc>
            </a:pPr>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pPr>
              <a:lnSpc>
                <a:spcPct val="100000"/>
              </a:lnSpc>
            </a:pPr>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pPr>
              <a:lnSpc>
                <a:spcPct val="100000"/>
              </a:lnSpc>
            </a:pPr>
            <a:r>
              <a:rPr lang="en-US" i="1" dirty="0" smtClean="0">
                <a:solidFill>
                  <a:schemeClr val="bg2"/>
                </a:solidFill>
              </a:rPr>
              <a:t>306</a:t>
            </a:r>
          </a:p>
          <a:p>
            <a:pPr>
              <a:lnSpc>
                <a:spcPct val="100000"/>
              </a:lnSpc>
            </a:pPr>
            <a:r>
              <a:rPr lang="en-US" i="1" dirty="0" smtClean="0">
                <a:solidFill>
                  <a:schemeClr val="bg2"/>
                </a:solidFill>
              </a:rPr>
              <a:t>bps</a:t>
            </a:r>
          </a:p>
        </p:txBody>
      </p:sp>
      <p:cxnSp>
        <p:nvCxnSpPr>
          <p:cNvPr id="40" name="Straight Connector 39"/>
          <p:cNvCxnSpPr/>
          <p:nvPr/>
        </p:nvCxnSpPr>
        <p:spPr bwMode="auto">
          <a:xfrm>
            <a:off x="2278329" y="2292505"/>
            <a:ext cx="5000" cy="33796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Calibration: </a:t>
            </a:r>
            <a:r>
              <a:rPr lang="en-US" b="0" dirty="0" smtClean="0"/>
              <a:t>Residual value deterioration</a:t>
            </a:r>
            <a:endParaRPr lang="en-US" b="0"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pPr>
              <a:lnSpc>
                <a:spcPct val="100000"/>
              </a:lnSpc>
            </a:pPr>
            <a:r>
              <a:rPr lang="en-US" b="1" dirty="0">
                <a:solidFill>
                  <a:srgbClr val="FFC000"/>
                </a:solidFill>
                <a:latin typeface="Arial (Body)"/>
              </a:rPr>
              <a:t>A</a:t>
            </a:r>
            <a:r>
              <a:rPr lang="en-US" b="1" dirty="0" smtClean="0">
                <a:solidFill>
                  <a:srgbClr val="FFC000"/>
                </a:solidFill>
                <a:latin typeface="Arial (Body)"/>
              </a:rPr>
              <a:t>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752209" y="4159177"/>
            <a:ext cx="360675" cy="153888"/>
          </a:xfrm>
          <a:prstGeom prst="rect">
            <a:avLst/>
          </a:prstGeom>
          <a:solidFill>
            <a:schemeClr val="bg1"/>
          </a:solidFill>
        </p:spPr>
        <p:txBody>
          <a:bodyPr wrap="none" lIns="0" tIns="0" rIns="0" bIns="0" rtlCol="0" anchor="ctr">
            <a:spAutoFit/>
          </a:bodyPr>
          <a:lstStyle/>
          <a:p>
            <a:pPr>
              <a:lnSpc>
                <a:spcPct val="100000"/>
              </a:lnSpc>
            </a:pPr>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pPr>
              <a:lnSpc>
                <a:spcPct val="100000"/>
              </a:lnSpc>
            </a:pPr>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209" y="5595189"/>
            <a:ext cx="360675" cy="153888"/>
          </a:xfrm>
          <a:prstGeom prst="rect">
            <a:avLst/>
          </a:prstGeom>
          <a:noFill/>
        </p:spPr>
        <p:txBody>
          <a:bodyPr wrap="none" lIns="0" tIns="0" rIns="0" bIns="0" rtlCol="0" anchor="ctr">
            <a:spAutoFit/>
          </a:bodyPr>
          <a:lstStyle/>
          <a:p>
            <a:pPr>
              <a:lnSpc>
                <a:spcPct val="100000"/>
              </a:lnSpc>
            </a:pPr>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lnSpc>
                <a:spcPct val="100000"/>
              </a:lnSpc>
            </a:pPr>
            <a:r>
              <a:rPr lang="en-US" b="1" dirty="0" smtClean="0">
                <a:solidFill>
                  <a:schemeClr val="accent1"/>
                </a:solidFill>
              </a:rPr>
              <a:t>Capital surplus for red– $1,350 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pPr>
              <a:lnSpc>
                <a:spcPct val="100000"/>
              </a:lnSpc>
            </a:pPr>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 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 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 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 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 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 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 MM</a:t>
            </a:r>
            <a:endParaRPr lang="en-US" dirty="0">
              <a:solidFill>
                <a:schemeClr val="tx2"/>
              </a:solidFill>
            </a:endParaRPr>
          </a:p>
        </p:txBody>
      </p:sp>
      <p:sp>
        <p:nvSpPr>
          <p:cNvPr id="73" name="TextBox 72"/>
          <p:cNvSpPr txBox="1"/>
          <p:nvPr/>
        </p:nvSpPr>
        <p:spPr>
          <a:xfrm>
            <a:off x="4326709" y="4705493"/>
            <a:ext cx="1093016" cy="246221"/>
          </a:xfrm>
          <a:prstGeom prst="rect">
            <a:avLst/>
          </a:prstGeom>
          <a:noFill/>
        </p:spPr>
        <p:txBody>
          <a:bodyPr wrap="square" rtlCol="0">
            <a:spAutoFit/>
          </a:bodyPr>
          <a:lstStyle/>
          <a:p>
            <a:pPr algn="l">
              <a:lnSpc>
                <a:spcPct val="100000"/>
              </a:lnSpc>
            </a:pPr>
            <a:r>
              <a:rPr lang="en-US" b="1" dirty="0" smtClean="0"/>
              <a:t>Total Revenue</a:t>
            </a:r>
            <a:endParaRPr lang="en-US" b="1" dirty="0"/>
          </a:p>
        </p:txBody>
      </p:sp>
      <p:sp>
        <p:nvSpPr>
          <p:cNvPr id="74" name="TextBox 73"/>
          <p:cNvSpPr txBox="1"/>
          <p:nvPr/>
        </p:nvSpPr>
        <p:spPr>
          <a:xfrm>
            <a:off x="4326709" y="4944395"/>
            <a:ext cx="1093016" cy="400110"/>
          </a:xfrm>
          <a:prstGeom prst="rect">
            <a:avLst/>
          </a:prstGeom>
          <a:noFill/>
        </p:spPr>
        <p:txBody>
          <a:bodyPr wrap="square" rtlCol="0">
            <a:spAutoFit/>
          </a:bodyPr>
          <a:lstStyle/>
          <a:p>
            <a:pPr algn="l">
              <a:lnSpc>
                <a:spcPct val="100000"/>
              </a:lnSpc>
            </a:pPr>
            <a:r>
              <a:rPr lang="en-US" b="1" dirty="0" smtClean="0"/>
              <a:t>Expenses due to Op. risk</a:t>
            </a:r>
            <a:r>
              <a:rPr lang="en-US" b="1" baseline="30000" dirty="0" smtClean="0"/>
              <a:t>3</a:t>
            </a:r>
            <a:endParaRPr lang="en-US" b="1" dirty="0"/>
          </a:p>
        </p:txBody>
      </p:sp>
      <p:sp>
        <p:nvSpPr>
          <p:cNvPr id="76" name="TextBox 75"/>
          <p:cNvSpPr txBox="1"/>
          <p:nvPr/>
        </p:nvSpPr>
        <p:spPr>
          <a:xfrm>
            <a:off x="4326709" y="5550197"/>
            <a:ext cx="1093016" cy="400110"/>
          </a:xfrm>
          <a:prstGeom prst="rect">
            <a:avLst/>
          </a:prstGeom>
          <a:noFill/>
        </p:spPr>
        <p:txBody>
          <a:bodyPr wrap="square" rtlCol="0">
            <a:spAutoFit/>
          </a:bodyPr>
          <a:lstStyle/>
          <a:p>
            <a:pPr algn="l">
              <a:lnSpc>
                <a:spcPct val="100000"/>
              </a:lnSpc>
            </a:pPr>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 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 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 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 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 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 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 MM</a:t>
            </a:r>
            <a:endParaRPr lang="en-US" dirty="0">
              <a:solidFill>
                <a:srgbClr val="000000"/>
              </a:solidFill>
            </a:endParaRPr>
          </a:p>
        </p:txBody>
      </p:sp>
      <p:sp>
        <p:nvSpPr>
          <p:cNvPr id="91" name="TextBox 90"/>
          <p:cNvSpPr txBox="1"/>
          <p:nvPr/>
        </p:nvSpPr>
        <p:spPr>
          <a:xfrm>
            <a:off x="6055595" y="1881606"/>
            <a:ext cx="1685804" cy="246221"/>
          </a:xfrm>
          <a:prstGeom prst="rect">
            <a:avLst/>
          </a:prstGeom>
          <a:noFill/>
        </p:spPr>
        <p:txBody>
          <a:bodyPr wrap="square" rtlCol="0">
            <a:spAutoFit/>
          </a:bodyPr>
          <a:lstStyle/>
          <a:p>
            <a:pPr>
              <a:lnSpc>
                <a:spcPct val="100000"/>
              </a:lnSpc>
            </a:pPr>
            <a:r>
              <a:rPr lang="en-US" b="1" dirty="0" smtClean="0"/>
              <a:t>BHC Stress $9,750 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400110"/>
          </a:xfrm>
          <a:prstGeom prst="rect">
            <a:avLst/>
          </a:prstGeom>
        </p:spPr>
        <p:txBody>
          <a:bodyPr wrap="square">
            <a:spAutoFit/>
          </a:bodyPr>
          <a:lstStyle/>
          <a:p>
            <a:pPr algn="l">
              <a:lnSpc>
                <a:spcPct val="100000"/>
              </a:lnSpc>
            </a:pPr>
            <a:r>
              <a:rPr lang="en-US" b="1" dirty="0">
                <a:solidFill>
                  <a:srgbClr val="000000"/>
                </a:solidFill>
              </a:rPr>
              <a:t>SCUSA Unsecured </a:t>
            </a:r>
            <a:endParaRPr lang="en-US" b="1" dirty="0"/>
          </a:p>
        </p:txBody>
      </p:sp>
      <p:sp>
        <p:nvSpPr>
          <p:cNvPr id="13" name="Rectangle 12"/>
          <p:cNvSpPr/>
          <p:nvPr/>
        </p:nvSpPr>
        <p:spPr>
          <a:xfrm>
            <a:off x="4326710" y="3192795"/>
            <a:ext cx="1136983" cy="400110"/>
          </a:xfrm>
          <a:prstGeom prst="rect">
            <a:avLst/>
          </a:prstGeom>
        </p:spPr>
        <p:txBody>
          <a:bodyPr wrap="square">
            <a:spAutoFit/>
          </a:bodyPr>
          <a:lstStyle/>
          <a:p>
            <a:pPr algn="l">
              <a:lnSpc>
                <a:spcPct val="100000"/>
              </a:lnSpc>
            </a:pPr>
            <a:r>
              <a:rPr lang="en-US" b="1" dirty="0">
                <a:solidFill>
                  <a:srgbClr val="000000"/>
                </a:solidFill>
              </a:rPr>
              <a:t>SBNA Retail + Other </a:t>
            </a:r>
            <a:endParaRPr lang="en-US" b="1" dirty="0"/>
          </a:p>
        </p:txBody>
      </p:sp>
      <p:sp>
        <p:nvSpPr>
          <p:cNvPr id="16" name="Rectangle 15"/>
          <p:cNvSpPr/>
          <p:nvPr/>
        </p:nvSpPr>
        <p:spPr>
          <a:xfrm>
            <a:off x="4326710" y="3574865"/>
            <a:ext cx="1093012" cy="400110"/>
          </a:xfrm>
          <a:prstGeom prst="rect">
            <a:avLst/>
          </a:prstGeom>
        </p:spPr>
        <p:txBody>
          <a:bodyPr wrap="square">
            <a:spAutoFit/>
          </a:bodyPr>
          <a:lstStyle/>
          <a:p>
            <a:pPr algn="l">
              <a:lnSpc>
                <a:spcPct val="100000"/>
              </a:lnSpc>
            </a:pPr>
            <a:r>
              <a:rPr lang="en-US" b="1" dirty="0">
                <a:solidFill>
                  <a:srgbClr val="000000"/>
                </a:solidFill>
              </a:rPr>
              <a:t>SBNA Wholesale </a:t>
            </a:r>
            <a:endParaRPr lang="en-US" b="1" dirty="0"/>
          </a:p>
        </p:txBody>
      </p:sp>
      <p:sp>
        <p:nvSpPr>
          <p:cNvPr id="23" name="Rectangle 22"/>
          <p:cNvSpPr/>
          <p:nvPr/>
        </p:nvSpPr>
        <p:spPr>
          <a:xfrm>
            <a:off x="4339817" y="3990784"/>
            <a:ext cx="1066798" cy="246221"/>
          </a:xfrm>
          <a:prstGeom prst="rect">
            <a:avLst/>
          </a:prstGeom>
        </p:spPr>
        <p:txBody>
          <a:bodyPr wrap="square">
            <a:spAutoFit/>
          </a:bodyPr>
          <a:lstStyle/>
          <a:p>
            <a:pPr algn="l">
              <a:lnSpc>
                <a:spcPct val="100000"/>
              </a:lnSpc>
            </a:pPr>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68503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1" cy="246221"/>
          </a:xfrm>
          <a:prstGeom prst="rect">
            <a:avLst/>
          </a:prstGeom>
          <a:noFill/>
        </p:spPr>
        <p:txBody>
          <a:bodyPr wrap="none" rtlCol="0">
            <a:spAutoFit/>
          </a:bodyPr>
          <a:lstStyle/>
          <a:p>
            <a:pPr>
              <a:lnSpc>
                <a:spcPct val="100000"/>
              </a:lnSpc>
            </a:pPr>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09" cy="246221"/>
          </a:xfrm>
          <a:prstGeom prst="rect">
            <a:avLst/>
          </a:prstGeom>
          <a:noFill/>
        </p:spPr>
        <p:txBody>
          <a:bodyPr wrap="none" rtlCol="0">
            <a:spAutoFit/>
          </a:bodyPr>
          <a:lstStyle/>
          <a:p>
            <a:pPr>
              <a:lnSpc>
                <a:spcPct val="100000"/>
              </a:lnSpc>
            </a:pPr>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09" cy="246221"/>
          </a:xfrm>
          <a:prstGeom prst="rect">
            <a:avLst/>
          </a:prstGeom>
          <a:noFill/>
        </p:spPr>
        <p:txBody>
          <a:bodyPr wrap="none" rtlCol="0">
            <a:spAutoFit/>
          </a:bodyPr>
          <a:lstStyle/>
          <a:p>
            <a:pPr>
              <a:lnSpc>
                <a:spcPct val="100000"/>
              </a:lnSpc>
            </a:pPr>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09" cy="246221"/>
          </a:xfrm>
          <a:prstGeom prst="rect">
            <a:avLst/>
          </a:prstGeom>
          <a:noFill/>
        </p:spPr>
        <p:txBody>
          <a:bodyPr wrap="none" rtlCol="0">
            <a:spAutoFit/>
          </a:bodyPr>
          <a:lstStyle/>
          <a:p>
            <a:pPr>
              <a:lnSpc>
                <a:spcPct val="100000"/>
              </a:lnSpc>
            </a:pPr>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09" cy="246221"/>
          </a:xfrm>
          <a:prstGeom prst="rect">
            <a:avLst/>
          </a:prstGeom>
          <a:noFill/>
        </p:spPr>
        <p:txBody>
          <a:bodyPr wrap="none" rtlCol="0">
            <a:spAutoFit/>
          </a:bodyPr>
          <a:lstStyle/>
          <a:p>
            <a:pPr>
              <a:lnSpc>
                <a:spcPct val="100000"/>
              </a:lnSpc>
            </a:pPr>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1" cy="246221"/>
          </a:xfrm>
          <a:prstGeom prst="rect">
            <a:avLst/>
          </a:prstGeom>
          <a:noFill/>
        </p:spPr>
        <p:txBody>
          <a:bodyPr wrap="none" rtlCol="0">
            <a:spAutoFit/>
          </a:bodyPr>
          <a:lstStyle/>
          <a:p>
            <a:pPr>
              <a:lnSpc>
                <a:spcPct val="100000"/>
              </a:lnSpc>
            </a:pPr>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09" cy="246221"/>
          </a:xfrm>
          <a:prstGeom prst="rect">
            <a:avLst/>
          </a:prstGeom>
          <a:noFill/>
        </p:spPr>
        <p:txBody>
          <a:bodyPr wrap="none" rtlCol="0">
            <a:spAutoFit/>
          </a:bodyPr>
          <a:lstStyle/>
          <a:p>
            <a:pPr>
              <a:lnSpc>
                <a:spcPct val="100000"/>
              </a:lnSpc>
            </a:pPr>
            <a:r>
              <a:rPr lang="en-US" dirty="0" smtClean="0">
                <a:solidFill>
                  <a:schemeClr val="tx2"/>
                </a:solidFill>
              </a:rPr>
              <a:t>3.7%</a:t>
            </a:r>
            <a:endParaRPr lang="en-US" dirty="0">
              <a:solidFill>
                <a:schemeClr val="tx2"/>
              </a:solidFill>
            </a:endParaRPr>
          </a:p>
        </p:txBody>
      </p:sp>
      <p:sp>
        <p:nvSpPr>
          <p:cNvPr id="112" name="TextBox 111"/>
          <p:cNvSpPr txBox="1"/>
          <p:nvPr/>
        </p:nvSpPr>
        <p:spPr>
          <a:xfrm>
            <a:off x="8414738" y="1777013"/>
            <a:ext cx="842902" cy="553998"/>
          </a:xfrm>
          <a:prstGeom prst="rect">
            <a:avLst/>
          </a:prstGeom>
          <a:noFill/>
        </p:spPr>
        <p:txBody>
          <a:bodyPr wrap="square" rtlCol="0">
            <a:spAutoFit/>
          </a:bodyPr>
          <a:lstStyle/>
          <a:p>
            <a:pPr>
              <a:lnSpc>
                <a:spcPct val="100000"/>
              </a:lnSpc>
            </a:pPr>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46221"/>
          </a:xfrm>
          <a:prstGeom prst="rect">
            <a:avLst/>
          </a:prstGeom>
          <a:noFill/>
        </p:spPr>
        <p:txBody>
          <a:bodyPr wrap="none" rtlCol="0">
            <a:spAutoFit/>
          </a:bodyPr>
          <a:lstStyle/>
          <a:p>
            <a:pPr>
              <a:lnSpc>
                <a:spcPct val="100000"/>
              </a:lnSpc>
            </a:pPr>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93" name="Group 92"/>
          <p:cNvGrpSpPr/>
          <p:nvPr/>
        </p:nvGrpSpPr>
        <p:grpSpPr>
          <a:xfrm>
            <a:off x="403281" y="95996"/>
            <a:ext cx="3502993" cy="189008"/>
            <a:chOff x="403281" y="164517"/>
            <a:chExt cx="3502993" cy="189008"/>
          </a:xfrm>
        </p:grpSpPr>
        <p:sp>
          <p:nvSpPr>
            <p:cNvPr id="101" name="Text Box 75"/>
            <p:cNvSpPr txBox="1">
              <a:spLocks noChangeArrowheads="1"/>
            </p:cNvSpPr>
            <p:nvPr/>
          </p:nvSpPr>
          <p:spPr bwMode="gray">
            <a:xfrm>
              <a:off x="636148" y="166688"/>
              <a:ext cx="327012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Residual value risk: Residual value deterioration</a:t>
              </a:r>
              <a:endParaRPr lang="en-US" sz="1200" dirty="0">
                <a:solidFill>
                  <a:schemeClr val="bg1">
                    <a:lumMod val="50000"/>
                  </a:schemeClr>
                </a:solidFill>
              </a:endParaRPr>
            </a:p>
          </p:txBody>
        </p:sp>
        <p:sp>
          <p:nvSpPr>
            <p:cNvPr id="103" name="Oval 10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 name="Rectangular Callout 4"/>
          <p:cNvSpPr/>
          <p:nvPr/>
        </p:nvSpPr>
        <p:spPr bwMode="auto">
          <a:xfrm>
            <a:off x="7301346" y="767458"/>
            <a:ext cx="1964348" cy="597509"/>
          </a:xfrm>
          <a:prstGeom prst="wedgeRectCallout">
            <a:avLst>
              <a:gd name="adj1" fmla="val -37560"/>
              <a:gd name="adj2" fmla="val 77031"/>
            </a:avLst>
          </a:prstGeom>
          <a:solidFill>
            <a:schemeClr val="accent5"/>
          </a:solidFill>
          <a:ln w="9525" cap="flat" cmpd="sng" algn="ctr">
            <a:solidFill>
              <a:schemeClr val="accent3"/>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Arial"/>
                <a:ea typeface="ＭＳ Ｐゴシック" pitchFamily="-112" charset="-128"/>
                <a:cs typeface="ＭＳ Ｐゴシック" pitchFamily="-112" charset="-128"/>
                <a:sym typeface="Arial"/>
              </a:rPr>
              <a:t>Information shown previously in </a:t>
            </a:r>
            <a:r>
              <a:rPr lang="en-US" b="1" dirty="0" smtClean="0">
                <a:solidFill>
                  <a:srgbClr val="000000"/>
                </a:solidFill>
                <a:latin typeface="Arial"/>
                <a:ea typeface="ＭＳ Ｐゴシック" pitchFamily="-112" charset="-128"/>
                <a:cs typeface="ＭＳ Ｐゴシック" pitchFamily="-112" charset="-128"/>
                <a:sym typeface="Arial"/>
              </a:rPr>
              <a:t>Credit risk: CCAR loss budget</a:t>
            </a:r>
            <a:r>
              <a:rPr lang="en-US" dirty="0">
                <a:solidFill>
                  <a:srgbClr val="000000"/>
                </a:solidFill>
                <a:latin typeface="Arial"/>
                <a:ea typeface="ＭＳ Ｐゴシック" pitchFamily="-112" charset="-128"/>
                <a:cs typeface="ＭＳ Ｐゴシック" pitchFamily="-112" charset="-128"/>
                <a:sym typeface="Arial"/>
              </a:rPr>
              <a:t> </a:t>
            </a:r>
            <a:r>
              <a:rPr lang="en-US" dirty="0" smtClean="0">
                <a:solidFill>
                  <a:srgbClr val="000000"/>
                </a:solidFill>
                <a:latin typeface="Arial"/>
                <a:ea typeface="ＭＳ Ｐゴシック" pitchFamily="-112" charset="-128"/>
                <a:cs typeface="ＭＳ Ｐゴシック" pitchFamily="-112" charset="-128"/>
                <a:sym typeface="Arial"/>
              </a:rPr>
              <a:t>section</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17"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62</a:t>
            </a:fld>
            <a:endParaRPr lang="en-US" sz="1400" dirty="0">
              <a:solidFill>
                <a:srgbClr val="FF0000"/>
              </a:solidFill>
              <a:latin typeface="Arial Bold" pitchFamily="-112" charset="0"/>
            </a:endParaRPr>
          </a:p>
        </p:txBody>
      </p:sp>
      <p:sp>
        <p:nvSpPr>
          <p:cNvPr id="2" name="Rectangle 1"/>
          <p:cNvSpPr/>
          <p:nvPr/>
        </p:nvSpPr>
        <p:spPr bwMode="auto">
          <a:xfrm>
            <a:off x="4386870" y="1369002"/>
            <a:ext cx="4870770" cy="3905385"/>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5" name="Rectangle 114"/>
          <p:cNvSpPr/>
          <p:nvPr/>
        </p:nvSpPr>
        <p:spPr bwMode="auto">
          <a:xfrm>
            <a:off x="4386870" y="5606884"/>
            <a:ext cx="4870770" cy="442084"/>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6" name="Rectangle 115"/>
          <p:cNvSpPr/>
          <p:nvPr/>
        </p:nvSpPr>
        <p:spPr bwMode="auto">
          <a:xfrm rot="16200000">
            <a:off x="1730443" y="3563311"/>
            <a:ext cx="4870770" cy="442085"/>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20" name="TextBox 119"/>
          <p:cNvSpPr txBox="1"/>
          <p:nvPr/>
        </p:nvSpPr>
        <p:spPr>
          <a:xfrm>
            <a:off x="6331836" y="5291389"/>
            <a:ext cx="68930" cy="246221"/>
          </a:xfrm>
          <a:prstGeom prst="rect">
            <a:avLst/>
          </a:prstGeom>
          <a:noFill/>
        </p:spPr>
        <p:txBody>
          <a:bodyPr wrap="none" lIns="0" tIns="0" rIns="0" bIns="0" rtlCol="0">
            <a:spAutoFit/>
          </a:bodyPr>
          <a:lstStyle/>
          <a:p>
            <a:pPr>
              <a:lnSpc>
                <a:spcPct val="100000"/>
              </a:lnSpc>
            </a:pPr>
            <a:r>
              <a:rPr lang="en-US" sz="1600" b="1" dirty="0" smtClean="0">
                <a:solidFill>
                  <a:srgbClr val="000000"/>
                </a:solidFill>
                <a:latin typeface="+mn-lt"/>
              </a:rPr>
              <a:t>-</a:t>
            </a:r>
            <a:endParaRPr lang="en-US" sz="1600" b="1" dirty="0">
              <a:solidFill>
                <a:srgbClr val="000000"/>
              </a:solidFill>
              <a:latin typeface="+mn-lt"/>
            </a:endParaRPr>
          </a:p>
        </p:txBody>
      </p:sp>
      <p:sp>
        <p:nvSpPr>
          <p:cNvPr id="121" name="TextBox 120"/>
          <p:cNvSpPr txBox="1"/>
          <p:nvPr/>
        </p:nvSpPr>
        <p:spPr>
          <a:xfrm>
            <a:off x="7408567" y="5291389"/>
            <a:ext cx="120226" cy="246221"/>
          </a:xfrm>
          <a:prstGeom prst="rect">
            <a:avLst/>
          </a:prstGeom>
          <a:noFill/>
        </p:spPr>
        <p:txBody>
          <a:bodyPr wrap="none" lIns="0" tIns="0" rIns="0" bIns="0" rtlCol="0">
            <a:spAutoFit/>
          </a:bodyPr>
          <a:lstStyle/>
          <a:p>
            <a:pPr>
              <a:lnSpc>
                <a:spcPct val="100000"/>
              </a:lnSpc>
            </a:pPr>
            <a:r>
              <a:rPr lang="en-US" sz="1600" b="1" dirty="0" smtClean="0">
                <a:solidFill>
                  <a:srgbClr val="000000"/>
                </a:solidFill>
                <a:latin typeface="+mn-lt"/>
              </a:rPr>
              <a:t>=</a:t>
            </a:r>
            <a:endParaRPr lang="en-US" sz="1600" b="1" dirty="0">
              <a:solidFill>
                <a:srgbClr val="000000"/>
              </a:solidFill>
              <a:latin typeface="+mn-lt"/>
            </a:endParaRPr>
          </a:p>
        </p:txBody>
      </p:sp>
      <p:sp>
        <p:nvSpPr>
          <p:cNvPr id="75" name="TextBox 74"/>
          <p:cNvSpPr txBox="1"/>
          <p:nvPr/>
        </p:nvSpPr>
        <p:spPr>
          <a:xfrm>
            <a:off x="4326709" y="5241684"/>
            <a:ext cx="1093016" cy="400110"/>
          </a:xfrm>
          <a:prstGeom prst="rect">
            <a:avLst/>
          </a:prstGeom>
          <a:noFill/>
        </p:spPr>
        <p:txBody>
          <a:bodyPr wrap="square" rtlCol="0">
            <a:spAutoFit/>
          </a:bodyPr>
          <a:lstStyle/>
          <a:p>
            <a:pPr algn="l">
              <a:lnSpc>
                <a:spcPct val="100000"/>
              </a:lnSpc>
            </a:pPr>
            <a:r>
              <a:rPr lang="en-US" b="1" dirty="0" smtClean="0"/>
              <a:t>Expenses due to RV</a:t>
            </a:r>
            <a:r>
              <a:rPr lang="en-US" b="1" baseline="30000" dirty="0" smtClean="0"/>
              <a:t>4</a:t>
            </a:r>
            <a:endParaRPr lang="en-US" b="1" dirty="0"/>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 MM</a:t>
            </a:r>
            <a:endParaRPr lang="en-US" dirty="0">
              <a:solidFill>
                <a:srgbClr val="000000"/>
              </a:solidFill>
            </a:endParaRPr>
          </a:p>
        </p:txBody>
      </p:sp>
      <p:sp>
        <p:nvSpPr>
          <p:cNvPr id="82" name="Rectangle 81"/>
          <p:cNvSpPr/>
          <p:nvPr/>
        </p:nvSpPr>
        <p:spPr bwMode="auto">
          <a:xfrm>
            <a:off x="6475141" y="5274268"/>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 MM</a:t>
            </a:r>
            <a:endParaRPr lang="en-US" dirty="0">
              <a:solidFill>
                <a:srgbClr val="000000"/>
              </a:solidFill>
            </a:endParaRPr>
          </a:p>
        </p:txBody>
      </p:sp>
      <p:sp>
        <p:nvSpPr>
          <p:cNvPr id="90" name="Rectangle 89"/>
          <p:cNvSpPr/>
          <p:nvPr/>
        </p:nvSpPr>
        <p:spPr bwMode="auto">
          <a:xfrm>
            <a:off x="7598268" y="5274268"/>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 MM</a:t>
            </a:r>
            <a:endParaRPr lang="en-US" dirty="0">
              <a:solidFill>
                <a:srgbClr val="000000"/>
              </a:solidFill>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11" name="TextBox 110"/>
          <p:cNvSpPr txBox="1"/>
          <p:nvPr/>
        </p:nvSpPr>
        <p:spPr>
          <a:xfrm>
            <a:off x="8585108" y="5274043"/>
            <a:ext cx="474809" cy="246221"/>
          </a:xfrm>
          <a:prstGeom prst="rect">
            <a:avLst/>
          </a:prstGeom>
          <a:noFill/>
        </p:spPr>
        <p:txBody>
          <a:bodyPr wrap="none" rtlCol="0">
            <a:spAutoFit/>
          </a:bodyPr>
          <a:lstStyle/>
          <a:p>
            <a:pPr>
              <a:lnSpc>
                <a:spcPct val="100000"/>
              </a:lnSpc>
            </a:pPr>
            <a:r>
              <a:rPr lang="en-US" dirty="0" smtClean="0">
                <a:solidFill>
                  <a:schemeClr val="tx2"/>
                </a:solidFill>
              </a:rPr>
              <a:t>3.4%</a:t>
            </a:r>
            <a:endParaRPr lang="en-US" dirty="0">
              <a:solidFill>
                <a:schemeClr val="tx2"/>
              </a:solidFill>
            </a:endParaRPr>
          </a:p>
        </p:txBody>
      </p:sp>
      <p:sp>
        <p:nvSpPr>
          <p:cNvPr id="4" name="Rectangle 3"/>
          <p:cNvSpPr/>
          <p:nvPr/>
        </p:nvSpPr>
        <p:spPr bwMode="auto">
          <a:xfrm>
            <a:off x="4265929" y="5211778"/>
            <a:ext cx="4872388" cy="435591"/>
          </a:xfrm>
          <a:prstGeom prst="rect">
            <a:avLst/>
          </a:prstGeom>
          <a:noFill/>
          <a:ln w="3810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9877296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Residual value risk</a:t>
            </a:r>
            <a:endParaRPr lang="en-US" b="0" dirty="0">
              <a:solidFill>
                <a:schemeClr val="accent1"/>
              </a:solidFill>
            </a:endParaRPr>
          </a:p>
        </p:txBody>
      </p:sp>
      <p:sp>
        <p:nvSpPr>
          <p:cNvPr id="8" name="Footnote"/>
          <p:cNvSpPr/>
          <p:nvPr/>
        </p:nvSpPr>
        <p:spPr bwMode="auto">
          <a:xfrm>
            <a:off x="382164" y="6264044"/>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p>
          <a:p>
            <a:pPr marL="228600" indent="-228600" algn="l">
              <a:lnSpc>
                <a:spcPct val="100000"/>
              </a:lnSpc>
              <a:buFont typeface="+mj-lt"/>
              <a:buAutoNum type="arabicPeriod"/>
            </a:pPr>
            <a:r>
              <a:rPr lang="en-US" sz="800" dirty="0">
                <a:solidFill>
                  <a:schemeClr val="bg1"/>
                </a:solidFill>
                <a:latin typeface="Arial"/>
              </a:rPr>
              <a:t>Projected 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a:t>
            </a:r>
            <a:r>
              <a:rPr lang="en-US" sz="800" dirty="0" smtClean="0">
                <a:solidFill>
                  <a:schemeClr val="bg1"/>
                </a:solidFill>
                <a:latin typeface="Arial"/>
              </a:rPr>
              <a:t>scenarios–a</a:t>
            </a:r>
            <a:r>
              <a:rPr lang="en-US" sz="800" dirty="0" smtClean="0">
                <a:solidFill>
                  <a:schemeClr val="bg1"/>
                </a:solidFill>
                <a:latin typeface="Arial"/>
                <a:sym typeface="Arial"/>
              </a:rPr>
              <a:t>ssumes </a:t>
            </a:r>
            <a:r>
              <a:rPr lang="en-US" sz="800" dirty="0">
                <a:solidFill>
                  <a:schemeClr val="bg1"/>
                </a:solidFill>
                <a:latin typeface="Arial"/>
                <a:sym typeface="Arial"/>
              </a:rPr>
              <a:t>all attributed to SCUSA</a:t>
            </a:r>
          </a:p>
        </p:txBody>
      </p:sp>
      <p:graphicFrame>
        <p:nvGraphicFramePr>
          <p:cNvPr id="5" name="Table 4"/>
          <p:cNvGraphicFramePr>
            <a:graphicFrameLocks noGrp="1"/>
          </p:cNvGraphicFramePr>
          <p:nvPr>
            <p:extLst>
              <p:ext uri="{D42A27DB-BD31-4B8C-83A1-F6EECF244321}">
                <p14:modId xmlns:p14="http://schemas.microsoft.com/office/powerpoint/2010/main" val="1107501633"/>
              </p:ext>
            </p:extLst>
          </p:nvPr>
        </p:nvGraphicFramePr>
        <p:xfrm>
          <a:off x="400050" y="1416750"/>
          <a:ext cx="8823325" cy="111252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12" name="Group 11"/>
          <p:cNvGrpSpPr/>
          <p:nvPr/>
        </p:nvGrpSpPr>
        <p:grpSpPr>
          <a:xfrm>
            <a:off x="403281" y="95996"/>
            <a:ext cx="2305101" cy="189008"/>
            <a:chOff x="403281" y="164517"/>
            <a:chExt cx="2305101" cy="189008"/>
          </a:xfrm>
        </p:grpSpPr>
        <p:sp>
          <p:nvSpPr>
            <p:cNvPr id="13" name="Text Box 75"/>
            <p:cNvSpPr txBox="1">
              <a:spLocks noChangeArrowheads="1"/>
            </p:cNvSpPr>
            <p:nvPr/>
          </p:nvSpPr>
          <p:spPr bwMode="gray">
            <a:xfrm>
              <a:off x="636148" y="166688"/>
              <a:ext cx="207223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Residual value risk: All metrics</a:t>
              </a:r>
              <a:endParaRPr lang="en-US" sz="1200" dirty="0">
                <a:solidFill>
                  <a:schemeClr val="bg1">
                    <a:lumMod val="50000"/>
                  </a:schemeClr>
                </a:solidFill>
              </a:endParaRPr>
            </a:p>
          </p:txBody>
        </p:sp>
        <p:sp>
          <p:nvSpPr>
            <p:cNvPr id="14" name="Oval 1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5" name="TextBox 14"/>
          <p:cNvSpPr txBox="1"/>
          <p:nvPr/>
        </p:nvSpPr>
        <p:spPr>
          <a:xfrm>
            <a:off x="382164" y="2752711"/>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118565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Liquidity/funding </a:t>
            </a:r>
            <a:r>
              <a:rPr lang="en-US" dirty="0" smtClean="0"/>
              <a:t>risk</a:t>
            </a:r>
            <a:endParaRPr lang="en-US" dirty="0"/>
          </a:p>
        </p:txBody>
      </p:sp>
      <p:sp>
        <p:nvSpPr>
          <p:cNvPr id="3" name="Text Placeholder 2"/>
          <p:cNvSpPr>
            <a:spLocks noGrp="1"/>
          </p:cNvSpPr>
          <p:nvPr>
            <p:ph type="body" idx="1"/>
          </p:nvPr>
        </p:nvSpPr>
        <p:spPr/>
        <p:txBody>
          <a:bodyPr/>
          <a:lstStyle/>
          <a:p>
            <a:r>
              <a:rPr lang="en-GB" dirty="0" smtClean="0"/>
              <a:t>4</a:t>
            </a:r>
            <a:endParaRPr lang="en-GB" dirty="0"/>
          </a:p>
        </p:txBody>
      </p:sp>
    </p:spTree>
    <p:extLst>
      <p:ext uri="{BB962C8B-B14F-4D97-AF65-F5344CB8AC3E}">
        <p14:creationId xmlns:p14="http://schemas.microsoft.com/office/powerpoint/2010/main" val="3613391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005518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404"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liquidity/funding risk metrics</a:t>
            </a:r>
            <a:endParaRPr lang="en-US" b="0" dirty="0"/>
          </a:p>
        </p:txBody>
      </p:sp>
      <p:grpSp>
        <p:nvGrpSpPr>
          <p:cNvPr id="11" name="Group 10"/>
          <p:cNvGrpSpPr/>
          <p:nvPr/>
        </p:nvGrpSpPr>
        <p:grpSpPr>
          <a:xfrm>
            <a:off x="403281" y="95996"/>
            <a:ext cx="2494255" cy="189008"/>
            <a:chOff x="403281" y="164517"/>
            <a:chExt cx="2494255" cy="189008"/>
          </a:xfrm>
        </p:grpSpPr>
        <p:sp>
          <p:nvSpPr>
            <p:cNvPr id="12" name="Text Box 75"/>
            <p:cNvSpPr txBox="1">
              <a:spLocks noChangeArrowheads="1"/>
            </p:cNvSpPr>
            <p:nvPr/>
          </p:nvSpPr>
          <p:spPr bwMode="gray">
            <a:xfrm>
              <a:off x="636148" y="166688"/>
              <a:ext cx="226138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619624413"/>
              </p:ext>
            </p:extLst>
          </p:nvPr>
        </p:nvGraphicFramePr>
        <p:xfrm>
          <a:off x="400876" y="1405180"/>
          <a:ext cx="8822498" cy="4097481"/>
        </p:xfrm>
        <a:graphic>
          <a:graphicData uri="http://schemas.openxmlformats.org/drawingml/2006/table">
            <a:tbl>
              <a:tblPr firstRow="1" bandRow="1">
                <a:tableStyleId>{839DD9DD-9E6C-4910-8AC0-68ADFF6A6AFC}</a:tableStyleId>
              </a:tblPr>
              <a:tblGrid>
                <a:gridCol w="2727335"/>
                <a:gridCol w="1131555"/>
                <a:gridCol w="4963608"/>
              </a:tblGrid>
              <a:tr h="224095">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82666">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Liquidity stress testing survival horizon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a:t>
                      </a:r>
                      <a:r>
                        <a:rPr lang="en-US" sz="1000" i="0" kern="1200" baseline="0" dirty="0" smtClean="0">
                          <a:solidFill>
                            <a:schemeClr val="tx1"/>
                          </a:solidFill>
                          <a:latin typeface="+mn-lt"/>
                          <a:ea typeface="+mn-ea"/>
                          <a:cs typeface="+mn-cs"/>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Though Santander Group defines the types of scenarios (local, global, idiosyncratic, and wholesale), SHUSA can develop specific stress scenarios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liquidity stress testing survival horizon period is not applicable for SCUSA given its liquidity profile and its regulatory obligations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8857">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Liquidity</a:t>
                      </a:r>
                      <a:r>
                        <a:rPr lang="en-US" sz="1000" i="0" kern="1200" baseline="0" dirty="0" smtClean="0">
                          <a:solidFill>
                            <a:schemeClr val="tx1"/>
                          </a:solidFill>
                          <a:latin typeface="+mn-lt"/>
                          <a:ea typeface="+mn-ea"/>
                          <a:cs typeface="+mn-cs"/>
                        </a:rPr>
                        <a:t> Coverage Ratio</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a:t>
                      </a:r>
                      <a:r>
                        <a:rPr lang="en-US" sz="1000" i="0" kern="1200" baseline="0" dirty="0" smtClean="0">
                          <a:solidFill>
                            <a:schemeClr val="tx1"/>
                          </a:solidFill>
                          <a:latin typeface="+mn-lt"/>
                          <a:ea typeface="+mn-ea"/>
                          <a:cs typeface="+mn-cs"/>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defined by regulators and is designed to measure liquidity under short-term stress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must ensure its cash flow profile keeps </a:t>
                      </a:r>
                      <a:r>
                        <a:rPr lang="en-US" sz="1000" i="0" kern="1200" dirty="0" smtClean="0">
                          <a:solidFill>
                            <a:schemeClr val="tx1"/>
                          </a:solidFill>
                          <a:latin typeface="+mn-lt"/>
                          <a:ea typeface="+mn-ea"/>
                          <a:cs typeface="+mn-cs"/>
                        </a:rPr>
                        <a:t>Liquidity</a:t>
                      </a:r>
                      <a:r>
                        <a:rPr lang="en-US" sz="1000" i="0" kern="1200" baseline="0" dirty="0" smtClean="0">
                          <a:solidFill>
                            <a:schemeClr val="tx1"/>
                          </a:solidFill>
                          <a:latin typeface="+mn-lt"/>
                          <a:ea typeface="+mn-ea"/>
                          <a:cs typeface="+mn-cs"/>
                        </a:rPr>
                        <a:t> Coverage Ratio (LCR) at or above limits to remain compliant with Basel III</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LCR is not applicable for SCUSA given its liquidity profile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8857">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Structural Funding Ratio</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SHUSA </a:t>
                      </a:r>
                    </a:p>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SBNA</a:t>
                      </a:r>
                    </a:p>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a:t>
                      </a:r>
                      <a:r>
                        <a:rPr lang="en-US" sz="1000" i="0" kern="1200" baseline="0" dirty="0" smtClean="0">
                          <a:solidFill>
                            <a:schemeClr val="tx1"/>
                          </a:solidFill>
                          <a:latin typeface="+mn-lt"/>
                          <a:ea typeface="+mn-ea"/>
                          <a:cs typeface="+mn-cs"/>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net stable funding ratio under Basel III’s international framework for liquidity risk measurement, standards and monitoring (December 2010) mandates that banks will have until 2018 to meet the NSFR standard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currently monitors the structural funding ratio which is a precursor to NSFR</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40921">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Available SCUSA committed</a:t>
                      </a:r>
                      <a:r>
                        <a:rPr lang="en-US" sz="1000" i="0" kern="1200" baseline="0" dirty="0" smtClean="0">
                          <a:solidFill>
                            <a:schemeClr val="tx1"/>
                          </a:solidFill>
                          <a:latin typeface="+mn-lt"/>
                          <a:ea typeface="+mn-ea"/>
                          <a:cs typeface="+mn-cs"/>
                          <a:sym typeface="Wingdings"/>
                        </a:rPr>
                        <a:t> liquidity/average projected net originations</a:t>
                      </a:r>
                      <a:endParaRPr lang="en-US" sz="1000" i="0" kern="1200" dirty="0" smtClean="0">
                        <a:solidFill>
                          <a:schemeClr val="tx1"/>
                        </a:solidFill>
                        <a:latin typeface="+mn-lt"/>
                        <a:ea typeface="+mn-ea"/>
                        <a:cs typeface="+mn-cs"/>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sym typeface="Wingdings"/>
                        </a:rPr>
                        <a:t>SCUSA</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Due to the nature of its business, SCUSA does not have a liquidity stress testing survival horizon period metric or a LCR metric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is a metric that management chose to include as a measure of SCUSA’s available liquidity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ensures SCUSA has adequate liquidity to cover the time between loan origination and the time at which assets are placed in match-funded securitizations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65</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3514756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1578585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3671"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 name="Title 1"/>
          <p:cNvSpPr>
            <a:spLocks noGrp="1"/>
          </p:cNvSpPr>
          <p:nvPr>
            <p:ph type="title"/>
          </p:nvPr>
        </p:nvSpPr>
        <p:spPr/>
        <p:txBody>
          <a:bodyPr/>
          <a:lstStyle/>
          <a:p>
            <a:r>
              <a:rPr lang="en-US" dirty="0" smtClean="0"/>
              <a:t>Calibration: </a:t>
            </a:r>
            <a:r>
              <a:rPr lang="en-US" b="0" dirty="0" smtClean="0"/>
              <a:t>Liquidity/funding risk calibration approach</a:t>
            </a:r>
            <a:r>
              <a:rPr lang="en-US" dirty="0" smtClean="0"/>
              <a:t/>
            </a:r>
            <a:br>
              <a:rPr lang="en-US" dirty="0" smtClean="0"/>
            </a:br>
            <a:endParaRPr lang="en-US" b="0" dirty="0">
              <a:solidFill>
                <a:schemeClr val="accent1"/>
              </a:solidFill>
            </a:endParaRPr>
          </a:p>
        </p:txBody>
      </p:sp>
      <p:graphicFrame>
        <p:nvGraphicFramePr>
          <p:cNvPr id="17" name="Object 16"/>
          <p:cNvGraphicFramePr>
            <a:graphicFrameLocks/>
          </p:cNvGraphicFramePr>
          <p:nvPr>
            <p:custDataLst>
              <p:tags r:id="rId4"/>
            </p:custDataLst>
            <p:extLst>
              <p:ext uri="{D42A27DB-BD31-4B8C-83A1-F6EECF244321}">
                <p14:modId xmlns:p14="http://schemas.microsoft.com/office/powerpoint/2010/main" val="4191365721"/>
              </p:ext>
            </p:extLst>
          </p:nvPr>
        </p:nvGraphicFramePr>
        <p:xfrm>
          <a:off x="304800" y="1676400"/>
          <a:ext cx="4000524" cy="1581271"/>
        </p:xfrm>
        <a:graphic>
          <a:graphicData uri="http://schemas.openxmlformats.org/presentationml/2006/ole">
            <mc:AlternateContent xmlns:mc="http://schemas.openxmlformats.org/markup-compatibility/2006">
              <mc:Choice xmlns:v="urn:schemas-microsoft-com:vml" Requires="v">
                <p:oleObj spid="_x0000_s273672" name="Chart" r:id="rId40" imgW="4000399" imgH="1581120" progId="MSGraph.Chart.8">
                  <p:embed followColorScheme="full"/>
                </p:oleObj>
              </mc:Choice>
              <mc:Fallback>
                <p:oleObj name="Chart" r:id="rId40" imgW="4000399" imgH="1581120" progId="MSGraph.Chart.8">
                  <p:embed followColorScheme="full"/>
                  <p:pic>
                    <p:nvPicPr>
                      <p:cNvPr id="0" name=""/>
                      <p:cNvPicPr/>
                      <p:nvPr/>
                    </p:nvPicPr>
                    <p:blipFill>
                      <a:blip r:embed="rId41"/>
                      <a:stretch>
                        <a:fillRect/>
                      </a:stretch>
                    </p:blipFill>
                    <p:spPr>
                      <a:xfrm>
                        <a:off x="304800" y="1676400"/>
                        <a:ext cx="4000524" cy="1581271"/>
                      </a:xfrm>
                      <a:prstGeom prst="rect">
                        <a:avLst/>
                      </a:prstGeom>
                    </p:spPr>
                  </p:pic>
                </p:oleObj>
              </mc:Fallback>
            </mc:AlternateContent>
          </a:graphicData>
        </a:graphic>
      </p:graphicFrame>
      <p:sp>
        <p:nvSpPr>
          <p:cNvPr id="53" name="Text Placeholder 48"/>
          <p:cNvSpPr>
            <a:spLocks noGrp="1"/>
          </p:cNvSpPr>
          <p:nvPr>
            <p:custDataLst>
              <p:tags r:id="rId5"/>
            </p:custDataLst>
          </p:nvPr>
        </p:nvSpPr>
        <p:spPr bwMode="auto">
          <a:xfrm>
            <a:off x="3556000" y="31083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2503BA7-2FA2-4B49-A999-C055160F2908}" type="datetime'''''''''M''ay'''''''' ''''''''’''''''''1''''''''''''5'''">
              <a:rPr lang="en-US" sz="1000"/>
              <a:pPr/>
              <a:t>May ’15</a:t>
            </a:fld>
            <a:endParaRPr lang="en-US" sz="1000" dirty="0">
              <a:latin typeface="Arial"/>
              <a:ea typeface="ＭＳ Ｐゴシック"/>
              <a:sym typeface="Arial"/>
            </a:endParaRPr>
          </a:p>
        </p:txBody>
      </p:sp>
      <p:sp>
        <p:nvSpPr>
          <p:cNvPr id="52" name="Text Placeholder 47"/>
          <p:cNvSpPr>
            <a:spLocks noGrp="1"/>
          </p:cNvSpPr>
          <p:nvPr>
            <p:custDataLst>
              <p:tags r:id="rId6"/>
            </p:custDataLst>
          </p:nvPr>
        </p:nvSpPr>
        <p:spPr bwMode="auto">
          <a:xfrm>
            <a:off x="3228975" y="3108325"/>
            <a:ext cx="2095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21A42C0-D283-4CDD-8FFE-C6064E7621B7}" type="datetime'''''A''''''''''p''''''''''''r'''''''''' ''''&#10;''''''’''''''15'">
              <a:rPr lang="en-US" sz="1000"/>
              <a:pPr/>
              <a:t>Apr 
’15</a:t>
            </a:fld>
            <a:endParaRPr lang="en-US" sz="1000" dirty="0">
              <a:latin typeface="Arial"/>
              <a:ea typeface="ＭＳ Ｐゴシック"/>
              <a:sym typeface="Arial"/>
            </a:endParaRPr>
          </a:p>
        </p:txBody>
      </p:sp>
      <p:sp>
        <p:nvSpPr>
          <p:cNvPr id="51" name="Text Placeholder 46"/>
          <p:cNvSpPr>
            <a:spLocks noGrp="1"/>
          </p:cNvSpPr>
          <p:nvPr>
            <p:custDataLst>
              <p:tags r:id="rId7"/>
            </p:custDataLst>
          </p:nvPr>
        </p:nvSpPr>
        <p:spPr bwMode="auto">
          <a:xfrm>
            <a:off x="2874963" y="31083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F351A1-EFAA-4C9C-87CE-41AC58479E1E}" type="datetime'''M''''a''''''''''r'''''' ''''''’''''''15'''''''''''">
              <a:rPr lang="en-US" sz="1000"/>
              <a:pPr/>
              <a:t>Mar ’15</a:t>
            </a:fld>
            <a:endParaRPr lang="en-US" sz="1000" dirty="0">
              <a:latin typeface="Arial"/>
              <a:ea typeface="ＭＳ Ｐゴシック"/>
              <a:sym typeface="Arial"/>
            </a:endParaRPr>
          </a:p>
        </p:txBody>
      </p:sp>
      <p:sp>
        <p:nvSpPr>
          <p:cNvPr id="50" name="Text Placeholder 45"/>
          <p:cNvSpPr>
            <a:spLocks noGrp="1"/>
          </p:cNvSpPr>
          <p:nvPr>
            <p:custDataLst>
              <p:tags r:id="rId8"/>
            </p:custDataLst>
          </p:nvPr>
        </p:nvSpPr>
        <p:spPr bwMode="auto">
          <a:xfrm>
            <a:off x="2533650" y="3108325"/>
            <a:ext cx="2301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A8309FA-5657-44D8-962B-A5D90639F1D6}" type="datetime'F''''''''''''''''''''e''''''b ''''’''''''''''''''1''''''''''5'">
              <a:rPr lang="en-US" sz="1000"/>
              <a:pPr/>
              <a:t>Feb ’15</a:t>
            </a:fld>
            <a:endParaRPr lang="en-US" sz="1000" dirty="0">
              <a:latin typeface="Arial"/>
              <a:ea typeface="ＭＳ Ｐゴシック"/>
              <a:sym typeface="Arial"/>
            </a:endParaRPr>
          </a:p>
        </p:txBody>
      </p:sp>
      <p:sp>
        <p:nvSpPr>
          <p:cNvPr id="49" name="Text Placeholder 44"/>
          <p:cNvSpPr>
            <a:spLocks noGrp="1"/>
          </p:cNvSpPr>
          <p:nvPr>
            <p:custDataLst>
              <p:tags r:id="rId9"/>
            </p:custDataLst>
          </p:nvPr>
        </p:nvSpPr>
        <p:spPr bwMode="auto">
          <a:xfrm>
            <a:off x="2192338" y="31083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018634-FAF3-43AD-88A6-00F4A2C9875D}" type="datetime'''Ja''''''n'''' ''''''''''''&#10;''''''''''''’1''5'''''''">
              <a:rPr lang="en-US" sz="1000"/>
              <a:pPr/>
              <a:t>Jan 
’15</a:t>
            </a:fld>
            <a:endParaRPr lang="en-US" sz="1000" dirty="0">
              <a:latin typeface="Arial"/>
              <a:ea typeface="ＭＳ Ｐゴシック"/>
              <a:sym typeface="Arial"/>
            </a:endParaRPr>
          </a:p>
        </p:txBody>
      </p:sp>
      <p:sp>
        <p:nvSpPr>
          <p:cNvPr id="56" name="Text Placeholder 51"/>
          <p:cNvSpPr>
            <a:spLocks noGrp="1"/>
          </p:cNvSpPr>
          <p:nvPr>
            <p:custDataLst>
              <p:tags r:id="rId10"/>
            </p:custDataLst>
          </p:nvPr>
        </p:nvSpPr>
        <p:spPr bwMode="auto">
          <a:xfrm>
            <a:off x="1806575" y="3108325"/>
            <a:ext cx="2921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71D86C0-CD15-439E-A3D3-54CFFDA3C889}" type="datetime'''''''''''''''''''''Q''''''''4'' ''''20''''''''1''''4'''''''''">
              <a:rPr lang="en-US" sz="1000"/>
              <a:pPr/>
              <a:t>Q4 2014</a:t>
            </a:fld>
            <a:endParaRPr lang="en-US" sz="1000" dirty="0">
              <a:latin typeface="Arial"/>
              <a:ea typeface="ＭＳ Ｐゴシック"/>
              <a:sym typeface="Arial"/>
            </a:endParaRPr>
          </a:p>
        </p:txBody>
      </p:sp>
      <p:sp>
        <p:nvSpPr>
          <p:cNvPr id="48" name="Text Placeholder 43"/>
          <p:cNvSpPr>
            <a:spLocks noGrp="1"/>
          </p:cNvSpPr>
          <p:nvPr>
            <p:custDataLst>
              <p:tags r:id="rId11"/>
            </p:custDataLst>
          </p:nvPr>
        </p:nvSpPr>
        <p:spPr bwMode="auto">
          <a:xfrm>
            <a:off x="1463675" y="3108325"/>
            <a:ext cx="2921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8CEACA8-0010-4B9B-8273-14A876AE7BB1}" type="datetime'Q''''''''''''''''''''''''''''''''''''''''''3 2''''''''01''4'">
              <a:rPr lang="en-US" sz="1000"/>
              <a:pPr/>
              <a:t>Q3 2014</a:t>
            </a:fld>
            <a:endParaRPr lang="en-US" sz="1000" dirty="0">
              <a:latin typeface="Arial"/>
              <a:ea typeface="ＭＳ Ｐゴシック"/>
              <a:sym typeface="Arial"/>
            </a:endParaRPr>
          </a:p>
        </p:txBody>
      </p:sp>
      <p:sp>
        <p:nvSpPr>
          <p:cNvPr id="47" name="Text Placeholder 42"/>
          <p:cNvSpPr>
            <a:spLocks noGrp="1"/>
          </p:cNvSpPr>
          <p:nvPr>
            <p:custDataLst>
              <p:tags r:id="rId12"/>
            </p:custDataLst>
          </p:nvPr>
        </p:nvSpPr>
        <p:spPr bwMode="auto">
          <a:xfrm>
            <a:off x="1116013" y="3108325"/>
            <a:ext cx="2921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0D96B9D-1BC7-494A-A284-A23076DD4C8A}" type="datetime'''''Q2'' ''''''''''2''''''''''''0''''''''1''4'''">
              <a:rPr lang="en-US" sz="1000"/>
              <a:pPr/>
              <a:t>Q2 2014</a:t>
            </a:fld>
            <a:endParaRPr lang="en-US" sz="1000" dirty="0">
              <a:latin typeface="Arial"/>
              <a:ea typeface="ＭＳ Ｐゴシック"/>
              <a:sym typeface="Arial"/>
            </a:endParaRPr>
          </a:p>
        </p:txBody>
      </p:sp>
      <p:sp>
        <p:nvSpPr>
          <p:cNvPr id="54" name="Text Placeholder 49"/>
          <p:cNvSpPr>
            <a:spLocks noGrp="1"/>
          </p:cNvSpPr>
          <p:nvPr>
            <p:custDataLst>
              <p:tags r:id="rId13"/>
            </p:custDataLst>
          </p:nvPr>
        </p:nvSpPr>
        <p:spPr bwMode="auto">
          <a:xfrm>
            <a:off x="3921125" y="31083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C3AF9C5-5AB3-4894-AFF5-132F18F65CEF}" type="datetime'Jun'''''''' ''''''''&#10;''''’''''''''''15'">
              <a:rPr lang="en-US" sz="1000"/>
              <a:pPr/>
              <a:t>Jun 
’15</a:t>
            </a:fld>
            <a:endParaRPr lang="en-US" sz="1000" dirty="0">
              <a:latin typeface="Arial"/>
              <a:ea typeface="ＭＳ Ｐゴシック"/>
              <a:sym typeface="Arial"/>
            </a:endParaRPr>
          </a:p>
        </p:txBody>
      </p:sp>
      <p:sp>
        <p:nvSpPr>
          <p:cNvPr id="57" name="Text Placeholder 52"/>
          <p:cNvSpPr>
            <a:spLocks noGrp="1"/>
          </p:cNvSpPr>
          <p:nvPr>
            <p:custDataLst>
              <p:tags r:id="rId14"/>
            </p:custDataLst>
          </p:nvPr>
        </p:nvSpPr>
        <p:spPr bwMode="auto">
          <a:xfrm>
            <a:off x="768350" y="3108325"/>
            <a:ext cx="2921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1CF95D9-7878-4E2A-84E0-9E9243F0D9D9}" type="datetime'''''''''Q''''''''''''1'''''''''''''' ''2''''''0''14'''">
              <a:rPr lang="en-US" sz="1000"/>
              <a:pPr/>
              <a:t>Q1 2014</a:t>
            </a:fld>
            <a:endParaRPr lang="en-US" sz="1000" dirty="0">
              <a:latin typeface="Arial"/>
              <a:ea typeface="ＭＳ Ｐゴシック"/>
              <a:sym typeface="Arial"/>
            </a:endParaRPr>
          </a:p>
        </p:txBody>
      </p:sp>
      <p:sp>
        <p:nvSpPr>
          <p:cNvPr id="8" name="Rectangle 7"/>
          <p:cNvSpPr/>
          <p:nvPr>
            <p:custDataLst>
              <p:tags r:id="rId15"/>
            </p:custDataLst>
          </p:nvPr>
        </p:nvSpPr>
        <p:spPr bwMode="auto">
          <a:xfrm>
            <a:off x="3286125" y="1814513"/>
            <a:ext cx="179388" cy="133350"/>
          </a:xfrm>
          <a:prstGeom prst="rect">
            <a:avLst/>
          </a:prstGeom>
          <a:solidFill>
            <a:schemeClr val="hlink"/>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22" name="Rectangle 21"/>
          <p:cNvSpPr/>
          <p:nvPr>
            <p:custDataLst>
              <p:tags r:id="rId16"/>
            </p:custDataLst>
          </p:nvPr>
        </p:nvSpPr>
        <p:spPr bwMode="auto">
          <a:xfrm>
            <a:off x="1806575" y="1814513"/>
            <a:ext cx="179388" cy="133350"/>
          </a:xfrm>
          <a:prstGeom prst="rect">
            <a:avLst/>
          </a:prstGeom>
          <a:solidFill>
            <a:schemeClr val="accent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0" name="Rectangle 79"/>
          <p:cNvSpPr/>
          <p:nvPr>
            <p:custDataLst>
              <p:tags r:id="rId17"/>
            </p:custDataLst>
          </p:nvPr>
        </p:nvSpPr>
        <p:spPr bwMode="auto">
          <a:xfrm>
            <a:off x="2609850" y="1814513"/>
            <a:ext cx="179387" cy="133350"/>
          </a:xfrm>
          <a:prstGeom prst="rect">
            <a:avLst/>
          </a:prstGeom>
          <a:solidFill>
            <a:schemeClr val="accent2"/>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73" name="Text Placeholder 61"/>
          <p:cNvSpPr>
            <a:spLocks noGrp="1"/>
          </p:cNvSpPr>
          <p:nvPr>
            <p:custDataLst>
              <p:tags r:id="rId18"/>
            </p:custDataLst>
          </p:nvPr>
        </p:nvSpPr>
        <p:spPr bwMode="auto">
          <a:xfrm>
            <a:off x="2840038" y="1811338"/>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71D97D9-0BB7-4DB9-96A2-22800BE2DDE3}" type="datetime'''''''S''B''''''''''''''''''''''N''A'''''">
              <a:rPr lang="en-US" sz="1000">
                <a:latin typeface="Arial"/>
                <a:ea typeface="ＭＳ Ｐゴシック"/>
                <a:sym typeface="Arial"/>
              </a:rPr>
              <a:pPr marL="0" indent="0">
                <a:lnSpc>
                  <a:spcPct val="100000"/>
                </a:lnSpc>
                <a:spcBef>
                  <a:spcPct val="0"/>
                </a:spcBef>
              </a:pPr>
              <a:t>SBNA</a:t>
            </a:fld>
            <a:endParaRPr lang="en-US" sz="1000" dirty="0">
              <a:latin typeface="Arial"/>
              <a:ea typeface="ＭＳ Ｐゴシック"/>
              <a:sym typeface="Arial"/>
            </a:endParaRPr>
          </a:p>
        </p:txBody>
      </p:sp>
      <p:sp>
        <p:nvSpPr>
          <p:cNvPr id="21" name="Text Placeholder 20"/>
          <p:cNvSpPr>
            <a:spLocks noGrp="1"/>
          </p:cNvSpPr>
          <p:nvPr>
            <p:custDataLst>
              <p:tags r:id="rId19"/>
            </p:custDataLst>
          </p:nvPr>
        </p:nvSpPr>
        <p:spPr bwMode="auto">
          <a:xfrm>
            <a:off x="2036763" y="1811338"/>
            <a:ext cx="471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38B2FC0B-1F12-4E5D-9FFF-CD2C216882E0}" type="datetime'''''''''''''''''SH''''''U''S''''''''''''''''A'''''''''''' '''">
              <a:rPr lang="en-US" sz="1000">
                <a:sym typeface="+mn-lt"/>
              </a:rPr>
              <a:pPr marL="0" indent="0">
                <a:lnSpc>
                  <a:spcPct val="100000"/>
                </a:lnSpc>
                <a:spcBef>
                  <a:spcPct val="0"/>
                </a:spcBef>
              </a:pPr>
              <a:t>SHUSA </a:t>
            </a:fld>
            <a:endParaRPr lang="en-US" sz="1000" dirty="0">
              <a:sym typeface="+mn-lt"/>
            </a:endParaRPr>
          </a:p>
        </p:txBody>
      </p:sp>
      <p:sp>
        <p:nvSpPr>
          <p:cNvPr id="65" name="Text Placeholder 105"/>
          <p:cNvSpPr>
            <a:spLocks noGrp="1"/>
          </p:cNvSpPr>
          <p:nvPr>
            <p:custDataLst>
              <p:tags r:id="rId20"/>
            </p:custDataLst>
          </p:nvPr>
        </p:nvSpPr>
        <p:spPr bwMode="auto">
          <a:xfrm>
            <a:off x="3516313" y="1811338"/>
            <a:ext cx="4365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B5972E9-D56D-4DFE-AB5F-9835EDE52E38}" type="datetime'''''''''''SC''''''''''''''''''U''''''''S''''''''''A'">
              <a:rPr lang="en-US" sz="1000">
                <a:latin typeface="Arial"/>
                <a:ea typeface="ＭＳ Ｐゴシック"/>
                <a:sym typeface="Arial"/>
              </a:rPr>
              <a:pPr marL="0" indent="0">
                <a:lnSpc>
                  <a:spcPct val="100000"/>
                </a:lnSpc>
                <a:spcBef>
                  <a:spcPct val="0"/>
                </a:spcBef>
              </a:pPr>
              <a:t>SCUSA</a:t>
            </a:fld>
            <a:endParaRPr lang="en-US" sz="1000" dirty="0">
              <a:latin typeface="Arial"/>
              <a:ea typeface="ＭＳ Ｐゴシック"/>
              <a:sym typeface="Arial"/>
            </a:endParaRPr>
          </a:p>
        </p:txBody>
      </p:sp>
      <p:sp>
        <p:nvSpPr>
          <p:cNvPr id="116" name="TextBox 115"/>
          <p:cNvSpPr txBox="1"/>
          <p:nvPr/>
        </p:nvSpPr>
        <p:spPr>
          <a:xfrm>
            <a:off x="401825" y="1390650"/>
            <a:ext cx="4343400"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Structural Funding Ratio </a:t>
            </a:r>
            <a:endParaRPr lang="en-US" sz="1200" dirty="0" smtClean="0">
              <a:solidFill>
                <a:schemeClr val="accent1"/>
              </a:solidFill>
            </a:endParaRPr>
          </a:p>
          <a:p>
            <a:pPr algn="l">
              <a:lnSpc>
                <a:spcPct val="100000"/>
              </a:lnSpc>
              <a:spcBef>
                <a:spcPts val="0"/>
              </a:spcBef>
              <a:spcAft>
                <a:spcPts val="0"/>
              </a:spcAft>
            </a:pPr>
            <a:r>
              <a:rPr lang="en-US" sz="1200" dirty="0" smtClean="0">
                <a:solidFill>
                  <a:schemeClr val="accent1"/>
                </a:solidFill>
              </a:rPr>
              <a:t>SHUSA, SBNA, SCUSA, Q1 2014–June 2015</a:t>
            </a:r>
          </a:p>
        </p:txBody>
      </p:sp>
      <p:sp>
        <p:nvSpPr>
          <p:cNvPr id="117" name="Content Placeholder 4"/>
          <p:cNvSpPr txBox="1">
            <a:spLocks/>
          </p:cNvSpPr>
          <p:nvPr/>
        </p:nvSpPr>
        <p:spPr>
          <a:xfrm>
            <a:off x="5260975" y="1814513"/>
            <a:ext cx="3881438" cy="192625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100" kern="0" dirty="0" smtClean="0">
                <a:solidFill>
                  <a:schemeClr val="tx1"/>
                </a:solidFill>
              </a:rPr>
              <a:t>SFR limits are </a:t>
            </a:r>
            <a:r>
              <a:rPr lang="en-US" sz="1100" kern="0" dirty="0">
                <a:solidFill>
                  <a:schemeClr val="tx1"/>
                </a:solidFill>
              </a:rPr>
              <a:t>set keeping in mind the future regulatory minimum (100%) for the Net Stable Funding Ratio, adding a buffer per management discretion, and verifying against historical </a:t>
            </a:r>
            <a:r>
              <a:rPr lang="en-US" sz="1100" kern="0" dirty="0" smtClean="0">
                <a:solidFill>
                  <a:schemeClr val="tx1"/>
                </a:solidFill>
              </a:rPr>
              <a:t>trends</a:t>
            </a:r>
          </a:p>
          <a:p>
            <a:pPr marL="171450" lvl="1" indent="-171450" defTabSz="457200">
              <a:lnSpc>
                <a:spcPct val="100000"/>
              </a:lnSpc>
              <a:buFont typeface="Arial" panose="020B0604020202020204" pitchFamily="34" charset="0"/>
              <a:buChar char="•"/>
              <a:defRPr/>
            </a:pPr>
            <a:r>
              <a:rPr lang="en-US" sz="1100" kern="0" dirty="0" smtClean="0">
                <a:solidFill>
                  <a:schemeClr val="tx1"/>
                </a:solidFill>
              </a:rPr>
              <a:t>LCR limits are </a:t>
            </a:r>
            <a:r>
              <a:rPr lang="en-US" sz="1100" kern="0" dirty="0">
                <a:solidFill>
                  <a:schemeClr val="tx1"/>
                </a:solidFill>
              </a:rPr>
              <a:t>set using the regulatory minimum (100%) as an anchor point, then adding a buffer per management discretion, and verifying against </a:t>
            </a:r>
            <a:r>
              <a:rPr lang="en-US" sz="1100" kern="0" dirty="0" smtClean="0">
                <a:solidFill>
                  <a:schemeClr val="tx1"/>
                </a:solidFill>
              </a:rPr>
              <a:t>historical trends</a:t>
            </a:r>
            <a:endParaRPr lang="en-US" sz="1100" kern="0" dirty="0">
              <a:solidFill>
                <a:schemeClr val="tx1"/>
              </a:solidFill>
            </a:endParaRPr>
          </a:p>
          <a:p>
            <a:pPr marL="171450" lvl="1" indent="-171450" defTabSz="457200">
              <a:lnSpc>
                <a:spcPct val="100000"/>
              </a:lnSpc>
              <a:buFont typeface="Arial" panose="020B0604020202020204" pitchFamily="34" charset="0"/>
              <a:buChar char="•"/>
              <a:defRPr/>
            </a:pPr>
            <a:r>
              <a:rPr lang="en-US" sz="1100" kern="0" dirty="0">
                <a:solidFill>
                  <a:schemeClr val="tx1"/>
                </a:solidFill>
              </a:rPr>
              <a:t>LCR is not an applicable measurement for SCUSA, </a:t>
            </a:r>
            <a:r>
              <a:rPr lang="en-US" sz="1100" kern="0" dirty="0" smtClean="0">
                <a:solidFill>
                  <a:schemeClr val="tx1"/>
                </a:solidFill>
              </a:rPr>
              <a:t>as it </a:t>
            </a:r>
            <a:r>
              <a:rPr lang="en-US" sz="1100" kern="0" dirty="0">
                <a:solidFill>
                  <a:schemeClr val="tx1"/>
                </a:solidFill>
              </a:rPr>
              <a:t>would often be 0% given the nature of </a:t>
            </a:r>
            <a:r>
              <a:rPr lang="en-US" sz="1100" kern="0" dirty="0" smtClean="0">
                <a:solidFill>
                  <a:schemeClr val="tx1"/>
                </a:solidFill>
              </a:rPr>
              <a:t>SCUSA’s business</a:t>
            </a:r>
            <a:endParaRPr lang="en-US" sz="1100" kern="0" dirty="0">
              <a:solidFill>
                <a:schemeClr val="tx1"/>
              </a:solidFill>
            </a:endParaRPr>
          </a:p>
          <a:p>
            <a:pPr marL="171450" lvl="1" indent="-171450" defTabSz="457200">
              <a:lnSpc>
                <a:spcPct val="100000"/>
              </a:lnSpc>
              <a:buFont typeface="Arial" panose="020B0604020202020204" pitchFamily="34" charset="0"/>
              <a:buChar char="•"/>
              <a:defRPr/>
            </a:pPr>
            <a:endParaRPr lang="en-US" sz="1100" kern="0" dirty="0" smtClean="0">
              <a:solidFill>
                <a:schemeClr val="tx1"/>
              </a:solidFill>
            </a:endParaRPr>
          </a:p>
          <a:p>
            <a:pPr marL="171450" lvl="1" indent="-171450" defTabSz="457200">
              <a:lnSpc>
                <a:spcPct val="100000"/>
              </a:lnSpc>
              <a:buFont typeface="Arial" panose="020B0604020202020204" pitchFamily="34" charset="0"/>
              <a:buChar char="•"/>
              <a:defRPr/>
            </a:pPr>
            <a:endParaRPr lang="en-US" sz="1100" kern="0" dirty="0">
              <a:solidFill>
                <a:schemeClr val="tx1"/>
              </a:solidFill>
            </a:endParaRPr>
          </a:p>
        </p:txBody>
      </p:sp>
      <p:sp>
        <p:nvSpPr>
          <p:cNvPr id="118" name="TextBox 117"/>
          <p:cNvSpPr txBox="1"/>
          <p:nvPr/>
        </p:nvSpPr>
        <p:spPr>
          <a:xfrm>
            <a:off x="5260975" y="1379788"/>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endParaRPr lang="en-US" sz="1200" dirty="0" smtClean="0">
              <a:solidFill>
                <a:schemeClr val="accent1"/>
              </a:solidFill>
            </a:endParaRPr>
          </a:p>
        </p:txBody>
      </p:sp>
      <p:graphicFrame>
        <p:nvGraphicFramePr>
          <p:cNvPr id="119" name="Table 118"/>
          <p:cNvGraphicFramePr>
            <a:graphicFrameLocks noGrp="1"/>
          </p:cNvGraphicFramePr>
          <p:nvPr>
            <p:extLst>
              <p:ext uri="{D42A27DB-BD31-4B8C-83A1-F6EECF244321}">
                <p14:modId xmlns:p14="http://schemas.microsoft.com/office/powerpoint/2010/main" val="3331849799"/>
              </p:ext>
            </p:extLst>
          </p:nvPr>
        </p:nvGraphicFramePr>
        <p:xfrm>
          <a:off x="5363428" y="4945519"/>
          <a:ext cx="3862629" cy="794547"/>
        </p:xfrm>
        <a:graphic>
          <a:graphicData uri="http://schemas.openxmlformats.org/drawingml/2006/table">
            <a:tbl>
              <a:tblPr firstRow="1" bandRow="1">
                <a:tableStyleId>{839DD9DD-9E6C-4910-8AC0-68ADFF6A6AFC}</a:tableStyleId>
              </a:tblPr>
              <a:tblGrid>
                <a:gridCol w="1279787"/>
                <a:gridCol w="1291421"/>
                <a:gridCol w="1291421"/>
              </a:tblGrid>
              <a:tr h="27638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1" kern="1200" dirty="0" smtClean="0">
                          <a:solidFill>
                            <a:schemeClr val="tx1"/>
                          </a:solidFill>
                          <a:latin typeface="+mn-lt"/>
                          <a:ea typeface="+mn-ea"/>
                          <a:cs typeface="+mn-cs"/>
                        </a:rPr>
                        <a:t>LCR</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Amber trigger</a:t>
                      </a:r>
                      <a:endParaRPr lang="en-US" sz="11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mn-lt"/>
                          <a:ea typeface="+mn-ea"/>
                          <a:cs typeface="+mn-cs"/>
                        </a:rPr>
                        <a:t>Red limit</a:t>
                      </a:r>
                      <a:endParaRPr lang="en-US" sz="11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4162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SHUSA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125%</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62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SBNA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1100" dirty="0" smtClean="0"/>
                        <a:t>120%</a:t>
                      </a:r>
                      <a:endParaRPr lang="en-US" sz="1100" dirty="0"/>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26" name="Object 25"/>
          <p:cNvGraphicFramePr>
            <a:graphicFrameLocks/>
          </p:cNvGraphicFramePr>
          <p:nvPr>
            <p:custDataLst>
              <p:tags r:id="rId21"/>
            </p:custDataLst>
            <p:extLst>
              <p:ext uri="{D42A27DB-BD31-4B8C-83A1-F6EECF244321}">
                <p14:modId xmlns:p14="http://schemas.microsoft.com/office/powerpoint/2010/main" val="1201425763"/>
              </p:ext>
            </p:extLst>
          </p:nvPr>
        </p:nvGraphicFramePr>
        <p:xfrm>
          <a:off x="342900" y="4000500"/>
          <a:ext cx="3962462" cy="1457371"/>
        </p:xfrm>
        <a:graphic>
          <a:graphicData uri="http://schemas.openxmlformats.org/presentationml/2006/ole">
            <mc:AlternateContent xmlns:mc="http://schemas.openxmlformats.org/markup-compatibility/2006">
              <mc:Choice xmlns:v="urn:schemas-microsoft-com:vml" Requires="v">
                <p:oleObj spid="_x0000_s273673" name="Chart" r:id="rId42" imgW="3962310" imgH="1457460" progId="MSGraph.Chart.8">
                  <p:embed followColorScheme="full"/>
                </p:oleObj>
              </mc:Choice>
              <mc:Fallback>
                <p:oleObj name="Chart" r:id="rId42" imgW="3962310" imgH="1457460" progId="MSGraph.Chart.8">
                  <p:embed followColorScheme="full"/>
                  <p:pic>
                    <p:nvPicPr>
                      <p:cNvPr id="0" name=""/>
                      <p:cNvPicPr/>
                      <p:nvPr/>
                    </p:nvPicPr>
                    <p:blipFill>
                      <a:blip r:embed="rId43"/>
                      <a:stretch>
                        <a:fillRect/>
                      </a:stretch>
                    </p:blipFill>
                    <p:spPr>
                      <a:xfrm>
                        <a:off x="342900" y="4000500"/>
                        <a:ext cx="3962462" cy="1457371"/>
                      </a:xfrm>
                      <a:prstGeom prst="rect">
                        <a:avLst/>
                      </a:prstGeom>
                    </p:spPr>
                  </p:pic>
                </p:oleObj>
              </mc:Fallback>
            </mc:AlternateContent>
          </a:graphicData>
        </a:graphic>
      </p:graphicFrame>
      <p:sp>
        <p:nvSpPr>
          <p:cNvPr id="27" name="Text Placeholder 42"/>
          <p:cNvSpPr>
            <a:spLocks noGrp="1"/>
          </p:cNvSpPr>
          <p:nvPr>
            <p:custDataLst>
              <p:tags r:id="rId22"/>
            </p:custDataLst>
          </p:nvPr>
        </p:nvSpPr>
        <p:spPr bwMode="auto">
          <a:xfrm>
            <a:off x="1135063" y="53181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CE29764-A38F-49BB-8054-D4A7E384E43C}" type="datetime'Se''''''''''p'''''''''''''''''''''''''''''' ''’''''''1''4'''">
              <a:rPr lang="en-US" sz="1000"/>
              <a:pPr/>
              <a:t>Sep ’14</a:t>
            </a:fld>
            <a:endParaRPr lang="en-US" sz="1000" dirty="0">
              <a:latin typeface="Arial"/>
              <a:ea typeface="ＭＳ Ｐゴシック"/>
              <a:sym typeface="Arial"/>
            </a:endParaRPr>
          </a:p>
        </p:txBody>
      </p:sp>
      <p:sp>
        <p:nvSpPr>
          <p:cNvPr id="28" name="Text Placeholder 51"/>
          <p:cNvSpPr>
            <a:spLocks noGrp="1"/>
          </p:cNvSpPr>
          <p:nvPr>
            <p:custDataLst>
              <p:tags r:id="rId23"/>
            </p:custDataLst>
          </p:nvPr>
        </p:nvSpPr>
        <p:spPr bwMode="auto">
          <a:xfrm>
            <a:off x="1752600" y="53181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2D2692-7728-4343-B071-082996932F95}" type="datetime'''''''''N''''o''v'''' ''''''''’''''1''''''''''''4'">
              <a:rPr lang="en-US" sz="1000"/>
              <a:pPr/>
              <a:t>Nov ’14</a:t>
            </a:fld>
            <a:endParaRPr lang="en-US" sz="1000" dirty="0">
              <a:latin typeface="Arial"/>
              <a:ea typeface="ＭＳ Ｐゴシック"/>
              <a:sym typeface="Arial"/>
            </a:endParaRPr>
          </a:p>
        </p:txBody>
      </p:sp>
      <p:sp>
        <p:nvSpPr>
          <p:cNvPr id="29" name="Text Placeholder 50"/>
          <p:cNvSpPr>
            <a:spLocks noGrp="1"/>
          </p:cNvSpPr>
          <p:nvPr>
            <p:custDataLst>
              <p:tags r:id="rId24"/>
            </p:custDataLst>
          </p:nvPr>
        </p:nvSpPr>
        <p:spPr bwMode="auto">
          <a:xfrm>
            <a:off x="3930650" y="53181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F961892-F323-4922-A7A4-258BA035BB9B}" type="datetime'J''''''''''''''''u''''''''n'''''''''''' ’''1''''''''''5'''">
              <a:rPr lang="en-US" sz="1000"/>
              <a:pPr/>
              <a:t>Jun ’15</a:t>
            </a:fld>
            <a:endParaRPr lang="en-US" sz="1000" dirty="0">
              <a:latin typeface="Arial"/>
              <a:ea typeface="ＭＳ Ｐゴシック"/>
              <a:sym typeface="Arial"/>
            </a:endParaRPr>
          </a:p>
        </p:txBody>
      </p:sp>
      <p:sp>
        <p:nvSpPr>
          <p:cNvPr id="30" name="Text Placeholder 49"/>
          <p:cNvSpPr>
            <a:spLocks noGrp="1"/>
          </p:cNvSpPr>
          <p:nvPr>
            <p:custDataLst>
              <p:tags r:id="rId25"/>
            </p:custDataLst>
          </p:nvPr>
        </p:nvSpPr>
        <p:spPr bwMode="auto">
          <a:xfrm>
            <a:off x="3603625" y="53181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9B315BF-A46A-431E-B5B3-D90E04ED6020}" type="datetime'M''''''''''''''''''a''''''''y ''''''''''’''''''1''5'">
              <a:rPr lang="en-US" sz="1000"/>
              <a:pPr/>
              <a:t>May ’15</a:t>
            </a:fld>
            <a:endParaRPr lang="en-US" sz="1000" dirty="0">
              <a:latin typeface="Arial"/>
              <a:ea typeface="ＭＳ Ｐゴシック"/>
              <a:sym typeface="Arial"/>
            </a:endParaRPr>
          </a:p>
        </p:txBody>
      </p:sp>
      <p:sp>
        <p:nvSpPr>
          <p:cNvPr id="31" name="Text Placeholder 48"/>
          <p:cNvSpPr>
            <a:spLocks noGrp="1"/>
          </p:cNvSpPr>
          <p:nvPr>
            <p:custDataLst>
              <p:tags r:id="rId26"/>
            </p:custDataLst>
          </p:nvPr>
        </p:nvSpPr>
        <p:spPr bwMode="auto">
          <a:xfrm>
            <a:off x="3314700" y="5318125"/>
            <a:ext cx="2095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7C5A061-BDCE-45F7-8525-C22392A0ECF6}" type="datetime'''''A''p''''''''''r'''''''''' ''’''1''''''5'''">
              <a:rPr lang="en-US" sz="1000"/>
              <a:pPr/>
              <a:t>Apr ’15</a:t>
            </a:fld>
            <a:endParaRPr lang="en-US" sz="1000" dirty="0">
              <a:latin typeface="Arial"/>
              <a:ea typeface="ＭＳ Ｐゴシック"/>
              <a:sym typeface="Arial"/>
            </a:endParaRPr>
          </a:p>
        </p:txBody>
      </p:sp>
      <p:sp>
        <p:nvSpPr>
          <p:cNvPr id="32" name="Text Placeholder 52"/>
          <p:cNvSpPr>
            <a:spLocks noGrp="1"/>
          </p:cNvSpPr>
          <p:nvPr>
            <p:custDataLst>
              <p:tags r:id="rId27"/>
            </p:custDataLst>
          </p:nvPr>
        </p:nvSpPr>
        <p:spPr bwMode="auto">
          <a:xfrm>
            <a:off x="825500" y="53181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0AE47DA-C57C-4AD5-B201-08A8EDC86FBB}" type="datetime'A''''u''''''''''''''g'''''' ''’''1''''''''''''''4'">
              <a:rPr lang="en-US" sz="1000"/>
              <a:pPr/>
              <a:t>Aug ’14</a:t>
            </a:fld>
            <a:endParaRPr lang="en-US" sz="1000" dirty="0">
              <a:latin typeface="Arial"/>
              <a:ea typeface="ＭＳ Ｐゴシック"/>
              <a:sym typeface="Arial"/>
            </a:endParaRPr>
          </a:p>
        </p:txBody>
      </p:sp>
      <p:sp>
        <p:nvSpPr>
          <p:cNvPr id="33" name="Text Placeholder 47"/>
          <p:cNvSpPr>
            <a:spLocks noGrp="1"/>
          </p:cNvSpPr>
          <p:nvPr>
            <p:custDataLst>
              <p:tags r:id="rId28"/>
            </p:custDataLst>
          </p:nvPr>
        </p:nvSpPr>
        <p:spPr bwMode="auto">
          <a:xfrm>
            <a:off x="2994025" y="53181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76DE22-375B-4B4E-BC88-9ADDA7A69033}" type="datetime'''''''''''''''''''Mar'''''' ’''''''15'''''''''''''''''''''''''">
              <a:rPr lang="en-US" sz="1000"/>
              <a:pPr/>
              <a:t>Mar ’15</a:t>
            </a:fld>
            <a:endParaRPr lang="en-US" sz="1000" dirty="0">
              <a:latin typeface="Arial"/>
              <a:ea typeface="ＭＳ Ｐゴシック"/>
              <a:sym typeface="Arial"/>
            </a:endParaRPr>
          </a:p>
        </p:txBody>
      </p:sp>
      <p:sp>
        <p:nvSpPr>
          <p:cNvPr id="34" name="Text Placeholder 46"/>
          <p:cNvSpPr>
            <a:spLocks noGrp="1"/>
          </p:cNvSpPr>
          <p:nvPr>
            <p:custDataLst>
              <p:tags r:id="rId29"/>
            </p:custDataLst>
          </p:nvPr>
        </p:nvSpPr>
        <p:spPr bwMode="auto">
          <a:xfrm>
            <a:off x="2686050" y="5318125"/>
            <a:ext cx="2301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057F62D-5290-4E53-B6CF-85B19527B446}" type="datetime'F''''eb'' ''’''''''1''''''5'''''''''''''''''''''''''''''">
              <a:rPr lang="en-US" sz="1000"/>
              <a:pPr/>
              <a:t>Feb ’15</a:t>
            </a:fld>
            <a:endParaRPr lang="en-US" sz="1000" dirty="0">
              <a:latin typeface="Arial"/>
              <a:ea typeface="ＭＳ Ｐゴシック"/>
              <a:sym typeface="Arial"/>
            </a:endParaRPr>
          </a:p>
        </p:txBody>
      </p:sp>
      <p:sp>
        <p:nvSpPr>
          <p:cNvPr id="35" name="Text Placeholder 45"/>
          <p:cNvSpPr>
            <a:spLocks noGrp="1"/>
          </p:cNvSpPr>
          <p:nvPr>
            <p:custDataLst>
              <p:tags r:id="rId30"/>
            </p:custDataLst>
          </p:nvPr>
        </p:nvSpPr>
        <p:spPr bwMode="auto">
          <a:xfrm>
            <a:off x="2382838" y="53181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8D59632-5C70-4588-A265-A75447B3185C}" type="datetime'Ja''''n'' ''''''''''''''’''''''1''5'''''''''''''''''''''''''">
              <a:rPr lang="en-US" sz="1000"/>
              <a:pPr/>
              <a:t>Jan ’15</a:t>
            </a:fld>
            <a:endParaRPr lang="en-US" sz="1000" dirty="0">
              <a:latin typeface="Arial"/>
              <a:ea typeface="ＭＳ Ｐゴシック"/>
              <a:sym typeface="Arial"/>
            </a:endParaRPr>
          </a:p>
        </p:txBody>
      </p:sp>
      <p:sp>
        <p:nvSpPr>
          <p:cNvPr id="36" name="Text Placeholder 44"/>
          <p:cNvSpPr>
            <a:spLocks noGrp="1"/>
          </p:cNvSpPr>
          <p:nvPr>
            <p:custDataLst>
              <p:tags r:id="rId31"/>
            </p:custDataLst>
          </p:nvPr>
        </p:nvSpPr>
        <p:spPr bwMode="auto">
          <a:xfrm>
            <a:off x="2062163" y="53181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A48E5AB-D005-4D06-8B56-05514C7D1CED}" type="datetime'De''c'''' ''’''''''14'''''''''''''''">
              <a:rPr lang="en-US" sz="1000"/>
              <a:pPr/>
              <a:t>Dec ’14</a:t>
            </a:fld>
            <a:endParaRPr lang="en-US" sz="1000" dirty="0">
              <a:latin typeface="Arial"/>
              <a:ea typeface="ＭＳ Ｐゴシック"/>
              <a:sym typeface="Arial"/>
            </a:endParaRPr>
          </a:p>
        </p:txBody>
      </p:sp>
      <p:sp>
        <p:nvSpPr>
          <p:cNvPr id="37" name="Text Placeholder 43"/>
          <p:cNvSpPr>
            <a:spLocks noGrp="1"/>
          </p:cNvSpPr>
          <p:nvPr>
            <p:custDataLst>
              <p:tags r:id="rId32"/>
            </p:custDataLst>
          </p:nvPr>
        </p:nvSpPr>
        <p:spPr bwMode="auto">
          <a:xfrm>
            <a:off x="1457325" y="5318125"/>
            <a:ext cx="2095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B73AF16-0B98-4B42-BCAF-B3F508AD0EEA}" type="datetime'''''O''''c''''''''''''''t'''''''' ''''''’''14'">
              <a:rPr lang="en-US" sz="1000"/>
              <a:pPr/>
              <a:t>Oct ’14</a:t>
            </a:fld>
            <a:endParaRPr lang="en-US" sz="1000" dirty="0">
              <a:latin typeface="Arial"/>
              <a:ea typeface="ＭＳ Ｐゴシック"/>
              <a:sym typeface="Arial"/>
            </a:endParaRPr>
          </a:p>
        </p:txBody>
      </p:sp>
      <p:sp>
        <p:nvSpPr>
          <p:cNvPr id="38" name="Rectangle 37"/>
          <p:cNvSpPr/>
          <p:nvPr>
            <p:custDataLst>
              <p:tags r:id="rId33"/>
            </p:custDataLst>
          </p:nvPr>
        </p:nvSpPr>
        <p:spPr bwMode="auto">
          <a:xfrm>
            <a:off x="977900" y="4284663"/>
            <a:ext cx="179388" cy="133350"/>
          </a:xfrm>
          <a:prstGeom prst="rect">
            <a:avLst/>
          </a:prstGeom>
          <a:solidFill>
            <a:schemeClr val="accent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9" name="Rectangle 38"/>
          <p:cNvSpPr/>
          <p:nvPr>
            <p:custDataLst>
              <p:tags r:id="rId34"/>
            </p:custDataLst>
          </p:nvPr>
        </p:nvSpPr>
        <p:spPr bwMode="auto">
          <a:xfrm>
            <a:off x="1781175" y="4284663"/>
            <a:ext cx="179387" cy="133350"/>
          </a:xfrm>
          <a:prstGeom prst="rect">
            <a:avLst/>
          </a:prstGeom>
          <a:solidFill>
            <a:schemeClr val="accent2"/>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0" name="Text Placeholder 61"/>
          <p:cNvSpPr>
            <a:spLocks noGrp="1"/>
          </p:cNvSpPr>
          <p:nvPr>
            <p:custDataLst>
              <p:tags r:id="rId35"/>
            </p:custDataLst>
          </p:nvPr>
        </p:nvSpPr>
        <p:spPr bwMode="auto">
          <a:xfrm>
            <a:off x="2011363" y="4281488"/>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2F07F8D-47F2-40AB-851C-DA442156C48C}" type="datetime'''''''''''''S''''''''''''''''B''''''''''''''N''''''A'''">
              <a:rPr lang="en-US" sz="1000"/>
              <a:pPr/>
              <a:t>SBNA</a:t>
            </a:fld>
            <a:endParaRPr lang="en-US" sz="1000" dirty="0">
              <a:latin typeface="Arial"/>
              <a:ea typeface="ＭＳ Ｐゴシック"/>
              <a:sym typeface="Arial"/>
            </a:endParaRPr>
          </a:p>
        </p:txBody>
      </p:sp>
      <p:sp>
        <p:nvSpPr>
          <p:cNvPr id="41" name="Text Placeholder 20"/>
          <p:cNvSpPr>
            <a:spLocks noGrp="1"/>
          </p:cNvSpPr>
          <p:nvPr>
            <p:custDataLst>
              <p:tags r:id="rId36"/>
            </p:custDataLst>
          </p:nvPr>
        </p:nvSpPr>
        <p:spPr bwMode="auto">
          <a:xfrm>
            <a:off x="1208088" y="4281488"/>
            <a:ext cx="471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77A3643B-5AFA-40A0-9083-BC02143FFEB6}" type="datetime'''''''''''''''''S''''''''''''''H''USA'' '''''''">
              <a:rPr lang="en-US" sz="1000"/>
              <a:pPr/>
              <a:t>SHUSA </a:t>
            </a:fld>
            <a:endParaRPr lang="en-US" sz="1000" dirty="0">
              <a:sym typeface="+mn-lt"/>
            </a:endParaRPr>
          </a:p>
        </p:txBody>
      </p:sp>
      <p:sp>
        <p:nvSpPr>
          <p:cNvPr id="42" name="TextBox 41"/>
          <p:cNvSpPr txBox="1"/>
          <p:nvPr/>
        </p:nvSpPr>
        <p:spPr>
          <a:xfrm>
            <a:off x="401825" y="3721100"/>
            <a:ext cx="4343400"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Basel III Liquidity Coverage Ratio</a:t>
            </a:r>
            <a:endParaRPr lang="en-US" sz="1200" dirty="0" smtClean="0">
              <a:solidFill>
                <a:schemeClr val="accent1"/>
              </a:solidFill>
            </a:endParaRPr>
          </a:p>
          <a:p>
            <a:pPr algn="l">
              <a:lnSpc>
                <a:spcPct val="100000"/>
              </a:lnSpc>
              <a:spcBef>
                <a:spcPts val="0"/>
              </a:spcBef>
              <a:spcAft>
                <a:spcPts val="0"/>
              </a:spcAft>
            </a:pPr>
            <a:r>
              <a:rPr lang="en-US" sz="1200" dirty="0" smtClean="0">
                <a:solidFill>
                  <a:schemeClr val="accent1"/>
                </a:solidFill>
              </a:rPr>
              <a:t>SHUSA and SBNA, August 2014–June 2015</a:t>
            </a:r>
          </a:p>
        </p:txBody>
      </p:sp>
      <p:graphicFrame>
        <p:nvGraphicFramePr>
          <p:cNvPr id="43" name="Table 42"/>
          <p:cNvGraphicFramePr>
            <a:graphicFrameLocks noGrp="1"/>
          </p:cNvGraphicFramePr>
          <p:nvPr>
            <p:extLst>
              <p:ext uri="{D42A27DB-BD31-4B8C-83A1-F6EECF244321}">
                <p14:modId xmlns:p14="http://schemas.microsoft.com/office/powerpoint/2010/main" val="2810601379"/>
              </p:ext>
            </p:extLst>
          </p:nvPr>
        </p:nvGraphicFramePr>
        <p:xfrm>
          <a:off x="5363428" y="3780628"/>
          <a:ext cx="3862629" cy="1036320"/>
        </p:xfrm>
        <a:graphic>
          <a:graphicData uri="http://schemas.openxmlformats.org/drawingml/2006/table">
            <a:tbl>
              <a:tblPr firstRow="1" bandRow="1">
                <a:tableStyleId>{839DD9DD-9E6C-4910-8AC0-68ADFF6A6AFC}</a:tableStyleId>
              </a:tblPr>
              <a:tblGrid>
                <a:gridCol w="1279787"/>
                <a:gridCol w="1291421"/>
                <a:gridCol w="1291421"/>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1" kern="1200" dirty="0" smtClean="0">
                          <a:solidFill>
                            <a:schemeClr val="tx1"/>
                          </a:solidFill>
                          <a:latin typeface="+mn-lt"/>
                          <a:ea typeface="+mn-ea"/>
                          <a:cs typeface="+mn-cs"/>
                        </a:rPr>
                        <a:t>SFR</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Amber trigger</a:t>
                      </a:r>
                      <a:endParaRPr lang="en-US" sz="11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mn-lt"/>
                          <a:ea typeface="+mn-ea"/>
                          <a:cs typeface="+mn-cs"/>
                        </a:rPr>
                        <a:t>Red limit</a:t>
                      </a:r>
                      <a:endParaRPr lang="en-US" sz="11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SHUSA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ctr" defTabSz="457200" rtl="0" eaLnBrk="1" latinLnBrk="0" hangingPunct="1"/>
                      <a:r>
                        <a:rPr lang="en-US" sz="1100" kern="1200" dirty="0" smtClean="0">
                          <a:solidFill>
                            <a:schemeClr val="tx1"/>
                          </a:solidFill>
                          <a:latin typeface="+mn-lt"/>
                          <a:ea typeface="+mn-ea"/>
                          <a:cs typeface="+mn-cs"/>
                        </a:rPr>
                        <a:t>105%</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100%</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SBNA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ctr" defTabSz="457200" rtl="0" eaLnBrk="1" latinLnBrk="0" hangingPunct="1"/>
                      <a:r>
                        <a:rPr lang="en-US" sz="1100" kern="1200" dirty="0" smtClean="0">
                          <a:solidFill>
                            <a:schemeClr val="tx1"/>
                          </a:solidFill>
                          <a:latin typeface="+mn-lt"/>
                          <a:ea typeface="+mn-ea"/>
                          <a:cs typeface="+mn-cs"/>
                        </a:rPr>
                        <a:t>105%</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100%</a:t>
                      </a:r>
                      <a:endParaRPr lang="en-US" sz="1100" kern="1200" dirty="0">
                        <a:solidFill>
                          <a:schemeClr val="tx1"/>
                        </a:solidFill>
                        <a:latin typeface="+mn-lt"/>
                        <a:ea typeface="+mn-ea"/>
                        <a:cs typeface="+mn-cs"/>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SCUSA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TBD</a:t>
                      </a:r>
                      <a:endParaRPr lang="en-US" sz="110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TBD</a:t>
                      </a:r>
                      <a:endParaRPr lang="en-US" sz="110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44" name="TextBox 43"/>
          <p:cNvSpPr txBox="1"/>
          <p:nvPr/>
        </p:nvSpPr>
        <p:spPr>
          <a:xfrm>
            <a:off x="4189199" y="2231038"/>
            <a:ext cx="510075"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100%</a:t>
            </a:r>
            <a:endParaRPr lang="en-US" b="1" dirty="0">
              <a:solidFill>
                <a:schemeClr val="accent1"/>
              </a:solidFill>
            </a:endParaRPr>
          </a:p>
        </p:txBody>
      </p:sp>
      <p:cxnSp>
        <p:nvCxnSpPr>
          <p:cNvPr id="45" name="Straight Connector 44"/>
          <p:cNvCxnSpPr/>
          <p:nvPr/>
        </p:nvCxnSpPr>
        <p:spPr bwMode="auto">
          <a:xfrm flipH="1">
            <a:off x="747706" y="2256557"/>
            <a:ext cx="3489619" cy="747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46" name="Straight Connector 45"/>
          <p:cNvCxnSpPr/>
          <p:nvPr/>
        </p:nvCxnSpPr>
        <p:spPr bwMode="auto">
          <a:xfrm>
            <a:off x="726922" y="2230445"/>
            <a:ext cx="3492627" cy="1"/>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55" name="TextBox 54"/>
          <p:cNvSpPr txBox="1"/>
          <p:nvPr/>
        </p:nvSpPr>
        <p:spPr>
          <a:xfrm>
            <a:off x="4142581" y="1947662"/>
            <a:ext cx="625491" cy="400110"/>
          </a:xfrm>
          <a:prstGeom prst="rect">
            <a:avLst/>
          </a:prstGeom>
          <a:noFill/>
        </p:spPr>
        <p:txBody>
          <a:bodyPr wrap="none" rtlCol="0">
            <a:spAutoFit/>
          </a:bodyPr>
          <a:lstStyle/>
          <a:p>
            <a:pPr>
              <a:lnSpc>
                <a:spcPct val="100000"/>
              </a:lnSpc>
            </a:pPr>
            <a:r>
              <a:rPr lang="en-US" b="1" dirty="0">
                <a:solidFill>
                  <a:srgbClr val="FFC000"/>
                </a:solidFill>
              </a:rPr>
              <a:t>Amber </a:t>
            </a:r>
            <a:endParaRPr lang="en-US" b="1" dirty="0" smtClean="0">
              <a:solidFill>
                <a:srgbClr val="FFC000"/>
              </a:solidFill>
            </a:endParaRPr>
          </a:p>
          <a:p>
            <a:pPr>
              <a:lnSpc>
                <a:spcPct val="100000"/>
              </a:lnSpc>
            </a:pPr>
            <a:r>
              <a:rPr lang="en-US" b="1" dirty="0">
                <a:solidFill>
                  <a:srgbClr val="FFC000"/>
                </a:solidFill>
              </a:rPr>
              <a:t>1</a:t>
            </a:r>
            <a:r>
              <a:rPr lang="en-US" b="1" dirty="0" smtClean="0">
                <a:solidFill>
                  <a:srgbClr val="FFC000"/>
                </a:solidFill>
              </a:rPr>
              <a:t>05%</a:t>
            </a:r>
            <a:endParaRPr lang="en-US" b="1" dirty="0">
              <a:solidFill>
                <a:srgbClr val="FFC000"/>
              </a:solidFill>
            </a:endParaRPr>
          </a:p>
        </p:txBody>
      </p:sp>
      <p:cxnSp>
        <p:nvCxnSpPr>
          <p:cNvPr id="60" name="Straight Connector 59"/>
          <p:cNvCxnSpPr/>
          <p:nvPr/>
        </p:nvCxnSpPr>
        <p:spPr bwMode="auto">
          <a:xfrm>
            <a:off x="799934" y="4533900"/>
            <a:ext cx="3492627" cy="1"/>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61" name="TextBox 60"/>
          <p:cNvSpPr txBox="1"/>
          <p:nvPr/>
        </p:nvSpPr>
        <p:spPr>
          <a:xfrm>
            <a:off x="4228393" y="4287362"/>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smtClean="0">
                <a:solidFill>
                  <a:srgbClr val="FFC000"/>
                </a:solidFill>
              </a:rPr>
              <a:t>140%</a:t>
            </a:r>
            <a:endParaRPr lang="en-US" b="1" dirty="0">
              <a:solidFill>
                <a:srgbClr val="FFC000"/>
              </a:solidFill>
            </a:endParaRPr>
          </a:p>
        </p:txBody>
      </p:sp>
      <p:sp>
        <p:nvSpPr>
          <p:cNvPr id="62" name="TextBox 61"/>
          <p:cNvSpPr txBox="1"/>
          <p:nvPr/>
        </p:nvSpPr>
        <p:spPr>
          <a:xfrm>
            <a:off x="4236414" y="4581525"/>
            <a:ext cx="510075"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125%</a:t>
            </a:r>
            <a:endParaRPr lang="en-US" b="1" dirty="0">
              <a:solidFill>
                <a:schemeClr val="accent1"/>
              </a:solidFill>
            </a:endParaRPr>
          </a:p>
        </p:txBody>
      </p:sp>
      <p:cxnSp>
        <p:nvCxnSpPr>
          <p:cNvPr id="63" name="Straight Connector 62"/>
          <p:cNvCxnSpPr/>
          <p:nvPr/>
        </p:nvCxnSpPr>
        <p:spPr bwMode="auto">
          <a:xfrm flipH="1">
            <a:off x="785665" y="4611688"/>
            <a:ext cx="3489619" cy="747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59" name="Footnote"/>
          <p:cNvSpPr/>
          <p:nvPr/>
        </p:nvSpPr>
        <p:spPr bwMode="auto">
          <a:xfrm>
            <a:off x="455613" y="6294657"/>
            <a:ext cx="65660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a:t>
            </a:r>
            <a:r>
              <a:rPr lang="en-US" sz="800" dirty="0">
                <a:solidFill>
                  <a:schemeClr val="bg1"/>
                </a:solidFill>
              </a:rPr>
              <a:t>RTS Metrics </a:t>
            </a:r>
            <a:r>
              <a:rPr lang="en-US" sz="800" dirty="0" err="1">
                <a:solidFill>
                  <a:schemeClr val="bg1"/>
                </a:solidFill>
              </a:rPr>
              <a:t>Definition_Dictionary_Corporate</a:t>
            </a:r>
            <a:r>
              <a:rPr lang="en-US" sz="800" dirty="0">
                <a:solidFill>
                  <a:schemeClr val="bg1"/>
                </a:solidFill>
              </a:rPr>
              <a:t> </a:t>
            </a:r>
            <a:r>
              <a:rPr lang="en-US" sz="800" dirty="0" err="1" smtClean="0">
                <a:solidFill>
                  <a:schemeClr val="bg1"/>
                </a:solidFill>
              </a:rPr>
              <a:t>Metrics_template</a:t>
            </a:r>
            <a:r>
              <a:rPr lang="en-US" sz="800" dirty="0" smtClean="0">
                <a:solidFill>
                  <a:schemeClr val="bg1"/>
                </a:solidFill>
              </a:rPr>
              <a:t>; </a:t>
            </a:r>
            <a:r>
              <a:rPr lang="en-US" sz="800" dirty="0" smtClean="0">
                <a:solidFill>
                  <a:schemeClr val="bg1"/>
                </a:solidFill>
                <a:latin typeface="Arial"/>
                <a:sym typeface="Arial"/>
              </a:rPr>
              <a:t>March 2015 ALCO </a:t>
            </a:r>
            <a:r>
              <a:rPr lang="en-US" sz="800" dirty="0">
                <a:solidFill>
                  <a:schemeClr val="bg1"/>
                </a:solidFill>
                <a:latin typeface="Arial"/>
                <a:sym typeface="Arial"/>
              </a:rPr>
              <a:t>report, 2015 SHUSA Risk Tolerance Statement by Balance Sheet Management &amp; Structural Risk in January 2015 </a:t>
            </a:r>
            <a:endParaRPr lang="en-US" sz="800" dirty="0">
              <a:solidFill>
                <a:schemeClr val="bg1"/>
              </a:solidFill>
              <a:latin typeface="Wingdings"/>
              <a:sym typeface="Arial"/>
            </a:endParaRPr>
          </a:p>
        </p:txBody>
      </p:sp>
      <p:sp>
        <p:nvSpPr>
          <p:cNvPr id="3" name="TextBox 2"/>
          <p:cNvSpPr txBox="1"/>
          <p:nvPr/>
        </p:nvSpPr>
        <p:spPr>
          <a:xfrm>
            <a:off x="4119026" y="1481224"/>
            <a:ext cx="699592" cy="553998"/>
          </a:xfrm>
          <a:prstGeom prst="rect">
            <a:avLst/>
          </a:prstGeom>
          <a:noFill/>
        </p:spPr>
        <p:txBody>
          <a:bodyPr wrap="square" rtlCol="0">
            <a:spAutoFit/>
          </a:bodyPr>
          <a:lstStyle/>
          <a:p>
            <a:pPr>
              <a:lnSpc>
                <a:spcPct val="100000"/>
              </a:lnSpc>
            </a:pPr>
            <a:r>
              <a:rPr lang="en-US" b="1" dirty="0" smtClean="0"/>
              <a:t>SHUSA &amp; SBNA limits</a:t>
            </a:r>
            <a:endParaRPr lang="en-US" b="1" dirty="0"/>
          </a:p>
        </p:txBody>
      </p:sp>
      <p:sp>
        <p:nvSpPr>
          <p:cNvPr id="64" name="TextBox 63"/>
          <p:cNvSpPr txBox="1"/>
          <p:nvPr/>
        </p:nvSpPr>
        <p:spPr>
          <a:xfrm>
            <a:off x="4177082" y="3962853"/>
            <a:ext cx="639675" cy="400110"/>
          </a:xfrm>
          <a:prstGeom prst="rect">
            <a:avLst/>
          </a:prstGeom>
          <a:noFill/>
        </p:spPr>
        <p:txBody>
          <a:bodyPr wrap="square" rtlCol="0">
            <a:spAutoFit/>
          </a:bodyPr>
          <a:lstStyle/>
          <a:p>
            <a:pPr>
              <a:lnSpc>
                <a:spcPct val="100000"/>
              </a:lnSpc>
            </a:pPr>
            <a:r>
              <a:rPr lang="en-US" b="1" dirty="0" smtClean="0"/>
              <a:t>SHUSA limits</a:t>
            </a:r>
            <a:endParaRPr lang="en-US" b="1" dirty="0"/>
          </a:p>
        </p:txBody>
      </p:sp>
      <p:grpSp>
        <p:nvGrpSpPr>
          <p:cNvPr id="58" name="Group 57"/>
          <p:cNvGrpSpPr/>
          <p:nvPr/>
        </p:nvGrpSpPr>
        <p:grpSpPr>
          <a:xfrm>
            <a:off x="403281" y="95996"/>
            <a:ext cx="2733552" cy="189008"/>
            <a:chOff x="403281" y="164517"/>
            <a:chExt cx="2733552" cy="189008"/>
          </a:xfrm>
        </p:grpSpPr>
        <p:sp>
          <p:nvSpPr>
            <p:cNvPr id="66" name="Text Box 75"/>
            <p:cNvSpPr txBox="1">
              <a:spLocks noChangeArrowheads="1"/>
            </p:cNvSpPr>
            <p:nvPr/>
          </p:nvSpPr>
          <p:spPr bwMode="gray">
            <a:xfrm>
              <a:off x="636148" y="166688"/>
              <a:ext cx="250068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LCR and SFR</a:t>
              </a:r>
              <a:endParaRPr lang="en-US" sz="1200" dirty="0">
                <a:solidFill>
                  <a:schemeClr val="bg1">
                    <a:lumMod val="50000"/>
                  </a:schemeClr>
                </a:solidFill>
              </a:endParaRPr>
            </a:p>
          </p:txBody>
        </p:sp>
        <p:sp>
          <p:nvSpPr>
            <p:cNvPr id="67" name="Oval 66"/>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9"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7737357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399020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624" name="think-cell Slide" r:id="rId9" imgW="360" imgH="360" progId="TCLayout.ActiveDocument.1">
                  <p:embed/>
                </p:oleObj>
              </mc:Choice>
              <mc:Fallback>
                <p:oleObj name="think-cell Slide" r:id="rId9" imgW="360" imgH="36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6" name="Title 5"/>
          <p:cNvSpPr>
            <a:spLocks noGrp="1"/>
          </p:cNvSpPr>
          <p:nvPr>
            <p:ph type="title"/>
          </p:nvPr>
        </p:nvSpPr>
        <p:spPr/>
        <p:txBody>
          <a:bodyPr/>
          <a:lstStyle/>
          <a:p>
            <a:r>
              <a:rPr lang="en-US" dirty="0" smtClean="0"/>
              <a:t>Calibration: </a:t>
            </a:r>
            <a:r>
              <a:rPr lang="en-US" b="0" kern="1200" dirty="0"/>
              <a:t>Liquidity stress testing survival horizon</a:t>
            </a:r>
            <a:endParaRPr lang="en-US" b="0" dirty="0"/>
          </a:p>
        </p:txBody>
      </p:sp>
      <p:grpSp>
        <p:nvGrpSpPr>
          <p:cNvPr id="11" name="Group 10"/>
          <p:cNvGrpSpPr/>
          <p:nvPr/>
        </p:nvGrpSpPr>
        <p:grpSpPr>
          <a:xfrm>
            <a:off x="403281" y="95996"/>
            <a:ext cx="4411896" cy="189008"/>
            <a:chOff x="403281" y="164517"/>
            <a:chExt cx="4411896" cy="189008"/>
          </a:xfrm>
        </p:grpSpPr>
        <p:sp>
          <p:nvSpPr>
            <p:cNvPr id="12" name="Text Box 75"/>
            <p:cNvSpPr txBox="1">
              <a:spLocks noChangeArrowheads="1"/>
            </p:cNvSpPr>
            <p:nvPr/>
          </p:nvSpPr>
          <p:spPr bwMode="gray">
            <a:xfrm>
              <a:off x="636148" y="166688"/>
              <a:ext cx="417902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Liquidity stress testing survival horizon</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 name="Content Placeholder 4"/>
          <p:cNvSpPr txBox="1">
            <a:spLocks/>
          </p:cNvSpPr>
          <p:nvPr/>
        </p:nvSpPr>
        <p:spPr>
          <a:xfrm>
            <a:off x="5260975" y="1957388"/>
            <a:ext cx="3962400" cy="2094125"/>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rPr>
              <a:t>This </a:t>
            </a:r>
            <a:r>
              <a:rPr lang="en-US" sz="1200" kern="0" dirty="0">
                <a:solidFill>
                  <a:schemeClr val="tx1"/>
                </a:solidFill>
              </a:rPr>
              <a:t>metric measures </a:t>
            </a:r>
            <a:r>
              <a:rPr lang="en-US" sz="1200" kern="0" dirty="0" smtClean="0">
                <a:solidFill>
                  <a:schemeClr val="tx1"/>
                </a:solidFill>
              </a:rPr>
              <a:t>the </a:t>
            </a:r>
            <a:r>
              <a:rPr lang="en-US" sz="1200" kern="0" dirty="0">
                <a:solidFill>
                  <a:schemeClr val="tx1"/>
                </a:solidFill>
              </a:rPr>
              <a:t>amount of days remaining until SHUSA and its subsidiaries will have a cash shortfall under Market, Idiosyncratic and Combined stressed conditions. </a:t>
            </a:r>
            <a:r>
              <a:rPr lang="en-US" sz="1200" kern="0" dirty="0" smtClean="0">
                <a:solidFill>
                  <a:schemeClr val="tx1"/>
                </a:solidFill>
              </a:rPr>
              <a:t>The Liquidity Stress Testing Survival Horizon limit and target are measured in accordance with the firm’s risk appetite</a:t>
            </a:r>
          </a:p>
          <a:p>
            <a:pPr marL="171450" lvl="1" indent="-171450" defTabSz="457200">
              <a:lnSpc>
                <a:spcPct val="100000"/>
              </a:lnSpc>
              <a:buFont typeface="Arial" panose="020B0604020202020204" pitchFamily="34" charset="0"/>
              <a:buChar char="•"/>
              <a:defRPr/>
            </a:pPr>
            <a:r>
              <a:rPr lang="en-US" sz="1200" kern="0" dirty="0" smtClean="0">
                <a:solidFill>
                  <a:schemeClr val="tx1"/>
                </a:solidFill>
              </a:rPr>
              <a:t>The red limit and amber trigger represent a timeframe that is more conservative than the regulatory definition of 30 days</a:t>
            </a:r>
          </a:p>
          <a:p>
            <a:pPr marL="171450" lvl="1" indent="-171450" defTabSz="457200">
              <a:lnSpc>
                <a:spcPct val="100000"/>
              </a:lnSpc>
              <a:buFont typeface="Arial" panose="020B0604020202020204" pitchFamily="34" charset="0"/>
              <a:buChar char="•"/>
              <a:defRPr/>
            </a:pPr>
            <a:r>
              <a:rPr lang="en-US" sz="1200" kern="0" dirty="0" smtClean="0">
                <a:solidFill>
                  <a:schemeClr val="tx1"/>
                </a:solidFill>
              </a:rPr>
              <a:t>The 90 day and 60 day amber trigger and red limit provide a more complete overview of potential mismatches between inflows and outflows </a:t>
            </a:r>
          </a:p>
        </p:txBody>
      </p:sp>
      <p:sp>
        <p:nvSpPr>
          <p:cNvPr id="10" name="TextBox 9"/>
          <p:cNvSpPr txBox="1"/>
          <p:nvPr/>
        </p:nvSpPr>
        <p:spPr>
          <a:xfrm>
            <a:off x="5260975" y="1423148"/>
            <a:ext cx="4241590" cy="187840"/>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endParaRPr lang="en-US" sz="1200" dirty="0" smtClean="0">
              <a:solidFill>
                <a:schemeClr val="accent1"/>
              </a:solidFill>
            </a:endParaRPr>
          </a:p>
        </p:txBody>
      </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3309382516"/>
              </p:ext>
            </p:extLst>
          </p:nvPr>
        </p:nvGraphicFramePr>
        <p:xfrm>
          <a:off x="228600" y="1714500"/>
          <a:ext cx="4381410" cy="3371740"/>
        </p:xfrm>
        <a:graphic>
          <a:graphicData uri="http://schemas.openxmlformats.org/presentationml/2006/ole">
            <mc:AlternateContent xmlns:mc="http://schemas.openxmlformats.org/markup-compatibility/2006">
              <mc:Choice xmlns:v="urn:schemas-microsoft-com:vml" Requires="v">
                <p:oleObj spid="_x0000_s225625" name="Chart" r:id="rId11" imgW="4381410" imgH="3371740" progId="MSGraph.Chart.8">
                  <p:embed followColorScheme="full"/>
                </p:oleObj>
              </mc:Choice>
              <mc:Fallback>
                <p:oleObj name="Chart" r:id="rId11" imgW="4381410" imgH="3371740" progId="MSGraph.Chart.8">
                  <p:embed followColorScheme="full"/>
                  <p:pic>
                    <p:nvPicPr>
                      <p:cNvPr id="0" name=""/>
                      <p:cNvPicPr/>
                      <p:nvPr/>
                    </p:nvPicPr>
                    <p:blipFill>
                      <a:blip r:embed="rId12"/>
                      <a:stretch>
                        <a:fillRect/>
                      </a:stretch>
                    </p:blipFill>
                    <p:spPr>
                      <a:xfrm>
                        <a:off x="228600" y="1714500"/>
                        <a:ext cx="4381410" cy="3371740"/>
                      </a:xfrm>
                      <a:prstGeom prst="rect">
                        <a:avLst/>
                      </a:prstGeom>
                    </p:spPr>
                  </p:pic>
                </p:oleObj>
              </mc:Fallback>
            </mc:AlternateContent>
          </a:graphicData>
        </a:graphic>
      </p:graphicFrame>
      <p:sp>
        <p:nvSpPr>
          <p:cNvPr id="14" name="Text Placeholder 3"/>
          <p:cNvSpPr>
            <a:spLocks noGrp="1"/>
          </p:cNvSpPr>
          <p:nvPr>
            <p:custDataLst>
              <p:tags r:id="rId5"/>
            </p:custDataLst>
          </p:nvPr>
        </p:nvSpPr>
        <p:spPr bwMode="auto">
          <a:xfrm>
            <a:off x="1433513" y="4946650"/>
            <a:ext cx="392113"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1A502D1-172B-47D3-8DC6-B799FA42DBFB}" type="datetime'''''''''''A''''''''''''p''''r''''''''-''''''''''''''1''''''5'">
              <a:rPr lang="en-US" sz="1000">
                <a:solidFill>
                  <a:schemeClr val="tx1"/>
                </a:solidFill>
              </a:rPr>
              <a:pPr/>
              <a:t>Apr-15</a:t>
            </a:fld>
            <a:endParaRPr lang="en-US" sz="1000" dirty="0">
              <a:solidFill>
                <a:schemeClr val="tx1"/>
              </a:solidFill>
              <a:sym typeface="+mn-lt"/>
            </a:endParaRPr>
          </a:p>
        </p:txBody>
      </p:sp>
      <p:sp>
        <p:nvSpPr>
          <p:cNvPr id="23" name="Text Placeholder 17"/>
          <p:cNvSpPr>
            <a:spLocks noGrp="1"/>
          </p:cNvSpPr>
          <p:nvPr>
            <p:custDataLst>
              <p:tags r:id="rId6"/>
            </p:custDataLst>
          </p:nvPr>
        </p:nvSpPr>
        <p:spPr bwMode="auto">
          <a:xfrm>
            <a:off x="3344863" y="4946650"/>
            <a:ext cx="398463"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F15EB51-1723-452B-AF80-919F46D325B0}" type="datetime'''''''''''Ju''''''''''''''''''''n''''''''-''''15'''''''''''''">
              <a:rPr lang="en-US" sz="1000">
                <a:solidFill>
                  <a:schemeClr val="tx1"/>
                </a:solidFill>
              </a:rPr>
              <a:pPr/>
              <a:t>Jun-15</a:t>
            </a:fld>
            <a:endParaRPr lang="en-US" sz="1000" dirty="0">
              <a:solidFill>
                <a:schemeClr val="tx1"/>
              </a:solidFill>
              <a:latin typeface="Arial"/>
              <a:ea typeface="ＭＳ Ｐゴシック"/>
              <a:sym typeface="Arial"/>
            </a:endParaRPr>
          </a:p>
        </p:txBody>
      </p:sp>
      <p:sp>
        <p:nvSpPr>
          <p:cNvPr id="24" name="TextBox 23"/>
          <p:cNvSpPr txBox="1"/>
          <p:nvPr/>
        </p:nvSpPr>
        <p:spPr>
          <a:xfrm>
            <a:off x="400787" y="1423063"/>
            <a:ext cx="3945788"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Historical Liquidity stress testing survival horizon</a:t>
            </a:r>
          </a:p>
          <a:p>
            <a:pPr algn="l">
              <a:lnSpc>
                <a:spcPct val="100000"/>
              </a:lnSpc>
              <a:spcBef>
                <a:spcPts val="0"/>
              </a:spcBef>
              <a:spcAft>
                <a:spcPts val="0"/>
              </a:spcAft>
            </a:pPr>
            <a:r>
              <a:rPr lang="en-US" sz="1200" dirty="0" smtClean="0">
                <a:solidFill>
                  <a:schemeClr val="accent1"/>
                </a:solidFill>
              </a:rPr>
              <a:t>SHUSA, days</a:t>
            </a:r>
            <a:r>
              <a:rPr lang="en-US" sz="1200" b="1" dirty="0" smtClean="0">
                <a:solidFill>
                  <a:schemeClr val="accent1"/>
                </a:solidFill>
              </a:rPr>
              <a:t>  </a:t>
            </a:r>
            <a:endParaRPr lang="en-US" sz="1200" dirty="0" smtClean="0">
              <a:solidFill>
                <a:schemeClr val="accent1"/>
              </a:solidFill>
            </a:endParaRPr>
          </a:p>
        </p:txBody>
      </p:sp>
      <p:cxnSp>
        <p:nvCxnSpPr>
          <p:cNvPr id="25" name="Straight Connector 24"/>
          <p:cNvCxnSpPr/>
          <p:nvPr/>
        </p:nvCxnSpPr>
        <p:spPr bwMode="auto">
          <a:xfrm>
            <a:off x="703263" y="2259013"/>
            <a:ext cx="3784516" cy="0"/>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26" name="TextBox 25"/>
          <p:cNvSpPr txBox="1"/>
          <p:nvPr/>
        </p:nvSpPr>
        <p:spPr>
          <a:xfrm>
            <a:off x="667997" y="2024063"/>
            <a:ext cx="1638590" cy="246221"/>
          </a:xfrm>
          <a:prstGeom prst="rect">
            <a:avLst/>
          </a:prstGeom>
          <a:noFill/>
        </p:spPr>
        <p:txBody>
          <a:bodyPr wrap="none" rtlCol="0">
            <a:spAutoFit/>
          </a:bodyPr>
          <a:lstStyle/>
          <a:p>
            <a:pPr>
              <a:lnSpc>
                <a:spcPct val="100000"/>
              </a:lnSpc>
            </a:pPr>
            <a:r>
              <a:rPr lang="en-US" b="1" dirty="0" smtClean="0">
                <a:solidFill>
                  <a:srgbClr val="FFC000"/>
                </a:solidFill>
              </a:rPr>
              <a:t>Amber trigger – 90 days</a:t>
            </a:r>
            <a:endParaRPr lang="en-US" b="1" dirty="0">
              <a:solidFill>
                <a:srgbClr val="FFC000"/>
              </a:solidFill>
            </a:endParaRPr>
          </a:p>
        </p:txBody>
      </p:sp>
      <p:cxnSp>
        <p:nvCxnSpPr>
          <p:cNvPr id="27" name="Straight Connector 26"/>
          <p:cNvCxnSpPr/>
          <p:nvPr/>
        </p:nvCxnSpPr>
        <p:spPr bwMode="auto">
          <a:xfrm>
            <a:off x="709613" y="3124200"/>
            <a:ext cx="3778166" cy="1746"/>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8" name="TextBox 27"/>
          <p:cNvSpPr txBox="1"/>
          <p:nvPr/>
        </p:nvSpPr>
        <p:spPr>
          <a:xfrm>
            <a:off x="667997" y="2879725"/>
            <a:ext cx="1332417" cy="246221"/>
          </a:xfrm>
          <a:prstGeom prst="rect">
            <a:avLst/>
          </a:prstGeom>
          <a:noFill/>
        </p:spPr>
        <p:txBody>
          <a:bodyPr wrap="none" rtlCol="0">
            <a:spAutoFit/>
          </a:bodyPr>
          <a:lstStyle/>
          <a:p>
            <a:pPr>
              <a:lnSpc>
                <a:spcPct val="100000"/>
              </a:lnSpc>
            </a:pPr>
            <a:r>
              <a:rPr lang="en-US" b="1" dirty="0" smtClean="0">
                <a:solidFill>
                  <a:schemeClr val="accent1"/>
                </a:solidFill>
              </a:rPr>
              <a:t>Red limit – 60 days</a:t>
            </a:r>
            <a:endParaRPr lang="en-US" b="1" dirty="0">
              <a:solidFill>
                <a:schemeClr val="accent1"/>
              </a:solidFill>
            </a:endParaRPr>
          </a:p>
        </p:txBody>
      </p:sp>
      <p:sp>
        <p:nvSpPr>
          <p:cNvPr id="5" name="Footnote"/>
          <p:cNvSpPr/>
          <p:nvPr/>
        </p:nvSpPr>
        <p:spPr bwMode="auto">
          <a:xfrm>
            <a:off x="455613" y="6277643"/>
            <a:ext cx="86868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Communication with Roberto Severino, “</a:t>
            </a:r>
            <a:r>
              <a:rPr lang="en-US" sz="800" dirty="0" err="1" smtClean="0">
                <a:solidFill>
                  <a:schemeClr val="bg1"/>
                </a:solidFill>
                <a:latin typeface="Arial"/>
                <a:sym typeface="Arial"/>
              </a:rPr>
              <a:t>Formulacion</a:t>
            </a:r>
            <a:r>
              <a:rPr lang="en-US" sz="800" dirty="0" smtClean="0">
                <a:solidFill>
                  <a:schemeClr val="bg1"/>
                </a:solidFill>
                <a:latin typeface="Arial"/>
                <a:sym typeface="Arial"/>
              </a:rPr>
              <a:t> </a:t>
            </a:r>
            <a:r>
              <a:rPr lang="en-US" sz="800" dirty="0" err="1" smtClean="0">
                <a:solidFill>
                  <a:schemeClr val="bg1"/>
                </a:solidFill>
                <a:latin typeface="Arial"/>
                <a:sym typeface="Arial"/>
              </a:rPr>
              <a:t>Anual</a:t>
            </a:r>
            <a:r>
              <a:rPr lang="en-US" sz="800" dirty="0" smtClean="0">
                <a:solidFill>
                  <a:schemeClr val="bg1"/>
                </a:solidFill>
                <a:latin typeface="Arial"/>
                <a:sym typeface="Arial"/>
              </a:rPr>
              <a:t> </a:t>
            </a:r>
            <a:r>
              <a:rPr lang="en-US" sz="800" dirty="0" err="1" smtClean="0">
                <a:solidFill>
                  <a:schemeClr val="bg1"/>
                </a:solidFill>
                <a:latin typeface="Arial"/>
                <a:sym typeface="Arial"/>
              </a:rPr>
              <a:t>Apetito</a:t>
            </a:r>
            <a:r>
              <a:rPr lang="en-US" sz="800" dirty="0" smtClean="0">
                <a:solidFill>
                  <a:schemeClr val="bg1"/>
                </a:solidFill>
                <a:latin typeface="Arial"/>
                <a:sym typeface="Arial"/>
              </a:rPr>
              <a:t> de EEUU” </a:t>
            </a:r>
            <a:endParaRPr lang="en-US" sz="800" dirty="0">
              <a:solidFill>
                <a:schemeClr val="bg1"/>
              </a:solidFill>
              <a:latin typeface="Arial"/>
              <a:sym typeface="Arial"/>
            </a:endParaRPr>
          </a:p>
        </p:txBody>
      </p:sp>
      <p:sp>
        <p:nvSpPr>
          <p:cNvPr id="29"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8956754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04671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477"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smtClean="0"/>
              <a:t>Calibration: </a:t>
            </a:r>
            <a:r>
              <a:rPr lang="en-US" b="0" dirty="0" smtClean="0"/>
              <a:t>Available </a:t>
            </a:r>
            <a:r>
              <a:rPr lang="en-US" b="0" dirty="0"/>
              <a:t>committed </a:t>
            </a:r>
            <a:r>
              <a:rPr lang="en-US" b="0" dirty="0" smtClean="0"/>
              <a:t>liquidity/average </a:t>
            </a:r>
            <a:r>
              <a:rPr lang="en-US" b="0" dirty="0"/>
              <a:t>projected net originations</a:t>
            </a:r>
            <a:r>
              <a:rPr lang="en-US" dirty="0"/>
              <a:t> </a:t>
            </a:r>
          </a:p>
        </p:txBody>
      </p:sp>
      <p:grpSp>
        <p:nvGrpSpPr>
          <p:cNvPr id="11" name="Group 10"/>
          <p:cNvGrpSpPr/>
          <p:nvPr/>
        </p:nvGrpSpPr>
        <p:grpSpPr>
          <a:xfrm>
            <a:off x="403281" y="95996"/>
            <a:ext cx="4271986" cy="189008"/>
            <a:chOff x="403281" y="164517"/>
            <a:chExt cx="4271986" cy="189008"/>
          </a:xfrm>
        </p:grpSpPr>
        <p:sp>
          <p:nvSpPr>
            <p:cNvPr id="12" name="Text Box 75"/>
            <p:cNvSpPr txBox="1">
              <a:spLocks noChangeArrowheads="1"/>
            </p:cNvSpPr>
            <p:nvPr/>
          </p:nvSpPr>
          <p:spPr bwMode="gray">
            <a:xfrm>
              <a:off x="636148" y="166688"/>
              <a:ext cx="403911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Available SCUSA committed liquidity</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 name="Content Placeholder 19"/>
          <p:cNvSpPr>
            <a:spLocks noGrp="1"/>
          </p:cNvSpPr>
          <p:nvPr>
            <p:ph idx="4294967295"/>
          </p:nvPr>
        </p:nvSpPr>
        <p:spPr>
          <a:xfrm>
            <a:off x="4896853" y="1957388"/>
            <a:ext cx="4335378" cy="3986213"/>
          </a:xfrm>
          <a:prstGeom prst="rect">
            <a:avLst/>
          </a:prstGeom>
        </p:spPr>
        <p:txBody>
          <a:bodyPr lIns="0" tIns="0" rIns="0" bIns="0"/>
          <a:lstStyle/>
          <a:p>
            <a:pPr marL="171450" indent="-171450" defTabSz="979488">
              <a:lnSpc>
                <a:spcPct val="100000"/>
              </a:lnSpc>
              <a:buFont typeface="Arial" panose="020B0604020202020204" pitchFamily="34" charset="0"/>
              <a:buChar char="•"/>
            </a:pPr>
            <a:r>
              <a:rPr lang="en-US" sz="1200" dirty="0">
                <a:solidFill>
                  <a:schemeClr val="tx1"/>
                </a:solidFill>
                <a:ea typeface="Arial Unicode MS" pitchFamily="34" charset="-128"/>
                <a:cs typeface="Arial" charset="0"/>
              </a:rPr>
              <a:t>Due to the nature of its business, SCUSA does not have a </a:t>
            </a:r>
            <a:r>
              <a:rPr lang="en-US" sz="1200" dirty="0" smtClean="0">
                <a:solidFill>
                  <a:schemeClr val="tx1"/>
                </a:solidFill>
                <a:ea typeface="Arial Unicode MS" pitchFamily="34" charset="-128"/>
                <a:cs typeface="Arial" charset="0"/>
              </a:rPr>
              <a:t>liquidity stress testing survival horizon metric </a:t>
            </a:r>
            <a:r>
              <a:rPr lang="en-US" sz="1200" dirty="0">
                <a:solidFill>
                  <a:schemeClr val="tx1"/>
                </a:solidFill>
                <a:ea typeface="Arial Unicode MS" pitchFamily="34" charset="-128"/>
                <a:cs typeface="Arial" charset="0"/>
              </a:rPr>
              <a:t>or an LCR metric </a:t>
            </a:r>
            <a:endParaRPr lang="en-US" sz="1200" dirty="0" smtClean="0">
              <a:solidFill>
                <a:schemeClr val="tx1"/>
              </a:solidFill>
              <a:ea typeface="Arial Unicode MS" pitchFamily="34" charset="-128"/>
              <a:cs typeface="Arial" charset="0"/>
            </a:endParaRPr>
          </a:p>
          <a:p>
            <a:pPr marL="171450" indent="-171450" defTabSz="979488">
              <a:lnSpc>
                <a:spcPct val="100000"/>
              </a:lnSpc>
              <a:buFont typeface="Arial" panose="020B0604020202020204" pitchFamily="34" charset="0"/>
              <a:buChar char="•"/>
            </a:pPr>
            <a:r>
              <a:rPr lang="en-US" sz="1200" dirty="0" smtClean="0">
                <a:solidFill>
                  <a:schemeClr val="tx1"/>
                </a:solidFill>
                <a:ea typeface="Arial Unicode MS" pitchFamily="34" charset="-128"/>
                <a:cs typeface="Arial" charset="0"/>
              </a:rPr>
              <a:t>This metric was designed by management and </a:t>
            </a:r>
            <a:r>
              <a:rPr lang="en-US" sz="1200" dirty="0">
                <a:solidFill>
                  <a:schemeClr val="tx1"/>
                </a:solidFill>
                <a:ea typeface="Arial Unicode MS" pitchFamily="34" charset="-128"/>
                <a:cs typeface="Arial" charset="0"/>
              </a:rPr>
              <a:t>ensures SCUSA has adequate liquidity to cover the time between loan origination and the time at which assets </a:t>
            </a:r>
            <a:r>
              <a:rPr lang="en-US" sz="1200" dirty="0" smtClean="0">
                <a:solidFill>
                  <a:schemeClr val="tx1"/>
                </a:solidFill>
                <a:ea typeface="Arial Unicode MS" pitchFamily="34" charset="-128"/>
                <a:cs typeface="Arial" charset="0"/>
              </a:rPr>
              <a:t>are placed in match-funded securitizations </a:t>
            </a:r>
          </a:p>
          <a:p>
            <a:pPr marL="171450" indent="-171450" defTabSz="979488">
              <a:lnSpc>
                <a:spcPct val="100000"/>
              </a:lnSpc>
              <a:buFont typeface="Arial" panose="020B0604020202020204" pitchFamily="34" charset="0"/>
              <a:buChar char="•"/>
            </a:pPr>
            <a:r>
              <a:rPr lang="en-US" sz="1200" dirty="0" smtClean="0">
                <a:solidFill>
                  <a:schemeClr val="tx1"/>
                </a:solidFill>
                <a:ea typeface="Arial Unicode MS" pitchFamily="34" charset="-128"/>
                <a:cs typeface="Arial" charset="0"/>
              </a:rPr>
              <a:t>The red limit of 5 months was established by evaluating the changes to the level of the metric if monthly funding needs increase to $1,250 MM or greater without an increase in available liquidity; it is reasonable that the red limit is just above the level of 4.9 months outlined in this scenario</a:t>
            </a:r>
          </a:p>
          <a:p>
            <a:pPr marL="171450" indent="-171450" defTabSz="979488">
              <a:lnSpc>
                <a:spcPct val="100000"/>
              </a:lnSpc>
              <a:buFont typeface="Arial" panose="020B0604020202020204" pitchFamily="34" charset="0"/>
              <a:buChar char="•"/>
            </a:pPr>
            <a:r>
              <a:rPr lang="en-US" sz="1200" dirty="0" smtClean="0">
                <a:solidFill>
                  <a:schemeClr val="tx1"/>
                </a:solidFill>
                <a:ea typeface="Arial Unicode MS" pitchFamily="34" charset="-128"/>
                <a:cs typeface="Arial" charset="0"/>
              </a:rPr>
              <a:t>The amber trigger of 6 months was established by evaluating the changes to the level of the metric if monthly funding needs increase to $1,000 MM and available liquidity decreases by $500 MM; it is reasonable that the amber trigger is just above the level of 5.6 months outlined in this scenario</a:t>
            </a:r>
          </a:p>
        </p:txBody>
      </p:sp>
      <p:sp>
        <p:nvSpPr>
          <p:cNvPr id="10" name="TextBox 9"/>
          <p:cNvSpPr txBox="1"/>
          <p:nvPr/>
        </p:nvSpPr>
        <p:spPr>
          <a:xfrm>
            <a:off x="4896853" y="1423553"/>
            <a:ext cx="2799399"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15" name="TextBox 14"/>
          <p:cNvSpPr txBox="1"/>
          <p:nvPr/>
        </p:nvSpPr>
        <p:spPr>
          <a:xfrm>
            <a:off x="418471" y="1423099"/>
            <a:ext cx="3828676" cy="345073"/>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SCUSA available committed liquidity over monthly net funding needs</a:t>
            </a:r>
          </a:p>
          <a:p>
            <a:pPr algn="l">
              <a:lnSpc>
                <a:spcPct val="100000"/>
              </a:lnSpc>
              <a:spcBef>
                <a:spcPts val="0"/>
              </a:spcBef>
              <a:spcAft>
                <a:spcPts val="0"/>
              </a:spcAft>
            </a:pPr>
            <a:r>
              <a:rPr lang="en-US" sz="1200" dirty="0" smtClean="0">
                <a:solidFill>
                  <a:schemeClr val="accent1"/>
                </a:solidFill>
              </a:rPr>
              <a:t># of months</a:t>
            </a:r>
          </a:p>
        </p:txBody>
      </p:sp>
      <p:graphicFrame>
        <p:nvGraphicFramePr>
          <p:cNvPr id="14" name="Table 13"/>
          <p:cNvGraphicFramePr>
            <a:graphicFrameLocks noGrp="1"/>
          </p:cNvGraphicFramePr>
          <p:nvPr>
            <p:extLst>
              <p:ext uri="{D42A27DB-BD31-4B8C-83A1-F6EECF244321}">
                <p14:modId xmlns:p14="http://schemas.microsoft.com/office/powerpoint/2010/main" val="2371423315"/>
              </p:ext>
            </p:extLst>
          </p:nvPr>
        </p:nvGraphicFramePr>
        <p:xfrm>
          <a:off x="401636" y="2346785"/>
          <a:ext cx="3845514" cy="2249655"/>
        </p:xfrm>
        <a:graphic>
          <a:graphicData uri="http://schemas.openxmlformats.org/drawingml/2006/table">
            <a:tbl>
              <a:tblPr firstRow="1" bandRow="1">
                <a:tableStyleId>{839DD9DD-9E6C-4910-8AC0-68ADFF6A6AFC}</a:tableStyleId>
              </a:tblPr>
              <a:tblGrid>
                <a:gridCol w="921838"/>
                <a:gridCol w="730919"/>
                <a:gridCol w="730919"/>
                <a:gridCol w="730919"/>
                <a:gridCol w="730919"/>
              </a:tblGrid>
              <a:tr h="249993">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i="0" u="none" strike="noStrike" dirty="0" smtClean="0">
                          <a:solidFill>
                            <a:srgbClr val="000000"/>
                          </a:solidFill>
                          <a:effectLst/>
                          <a:latin typeface="+mn-lt"/>
                        </a:rPr>
                        <a:t>Monthly</a:t>
                      </a:r>
                      <a:r>
                        <a:rPr lang="en-US" sz="1050" b="1" i="0" u="none" strike="noStrike" baseline="0" dirty="0" smtClean="0">
                          <a:solidFill>
                            <a:srgbClr val="000000"/>
                          </a:solidFill>
                          <a:effectLst/>
                          <a:latin typeface="+mn-lt"/>
                        </a:rPr>
                        <a:t> Net Funding Needs ($ MM)</a:t>
                      </a:r>
                      <a:endParaRPr lang="en-US" sz="1050" b="1" i="0" u="none" strike="noStrike" dirty="0" smtClean="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solidFill>
                      <a:schemeClr val="bg1">
                        <a:lumMod val="95000"/>
                      </a:schemeClr>
                    </a:solidFill>
                  </a:tcPr>
                </a:tc>
                <a:tc gridSpan="4">
                  <a:txBody>
                    <a:bodyPr/>
                    <a:lstStyle/>
                    <a:p>
                      <a:pPr algn="ctr" fontAlgn="b"/>
                      <a:r>
                        <a:rPr lang="en-US" sz="1050" b="1" i="0" u="none" strike="noStrike" dirty="0" smtClean="0">
                          <a:solidFill>
                            <a:srgbClr val="000000"/>
                          </a:solidFill>
                          <a:effectLst/>
                          <a:latin typeface="+mn-lt"/>
                        </a:rPr>
                        <a:t>WHL</a:t>
                      </a:r>
                      <a:r>
                        <a:rPr lang="en-US" sz="1050" b="1" i="0" u="none" strike="noStrike" baseline="0" dirty="0" smtClean="0">
                          <a:solidFill>
                            <a:srgbClr val="000000"/>
                          </a:solidFill>
                          <a:effectLst/>
                          <a:latin typeface="+mn-lt"/>
                        </a:rPr>
                        <a:t> + BSNY Available ($ MM)</a:t>
                      </a:r>
                      <a:endParaRPr lang="en-US" sz="105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algn="ctr" fontAlgn="b"/>
                      <a:endParaRPr lang="en-US" sz="105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c hMerge="1">
                  <a:txBody>
                    <a:bodyPr/>
                    <a:lstStyle/>
                    <a:p>
                      <a:pPr algn="ctr" fontAlgn="b"/>
                      <a:endParaRPr lang="en-US" sz="105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c hMerge="1">
                  <a:txBody>
                    <a:bodyPr/>
                    <a:lstStyle/>
                    <a:p>
                      <a:pPr algn="ctr" fontAlgn="b"/>
                      <a:endParaRPr lang="en-US" sz="105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r>
              <a:tr h="289334">
                <a:tc vMerge="1">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050" b="1" i="0" u="none" strike="noStrike" dirty="0" smtClean="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fontAlgn="b"/>
                      <a:r>
                        <a:rPr lang="en-US" sz="1050" b="1" i="0" u="none" strike="noStrike" dirty="0" smtClean="0">
                          <a:solidFill>
                            <a:srgbClr val="000000"/>
                          </a:solidFill>
                          <a:effectLst/>
                          <a:latin typeface="+mn-lt"/>
                        </a:rPr>
                        <a:t>5,578</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mn-lt"/>
                        </a:rPr>
                        <a:t>6,078</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mn-lt"/>
                        </a:rPr>
                        <a:t>6,500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mn-lt"/>
                        </a:rPr>
                        <a:t>7,000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03627">
                <a:tc>
                  <a:txBody>
                    <a:bodyPr/>
                    <a:lstStyle/>
                    <a:p>
                      <a:pPr algn="ctr" rtl="0" fontAlgn="b"/>
                      <a:r>
                        <a:rPr lang="en-US" sz="1050" b="1" i="0" u="none" strike="noStrike" dirty="0" smtClean="0">
                          <a:solidFill>
                            <a:srgbClr val="000000"/>
                          </a:solidFill>
                          <a:effectLst/>
                          <a:latin typeface="+mn-lt"/>
                        </a:rPr>
                        <a:t>750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mn-lt"/>
                        </a:rPr>
                        <a:t>7.4</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8.1</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8.7</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9.3</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r>
              <a:tr h="303627">
                <a:tc>
                  <a:txBody>
                    <a:bodyPr/>
                    <a:lstStyle/>
                    <a:p>
                      <a:pPr algn="ctr" rtl="0" fontAlgn="b"/>
                      <a:r>
                        <a:rPr lang="en-US" sz="1050" b="1" i="0" u="none" strike="noStrike" dirty="0" smtClean="0">
                          <a:solidFill>
                            <a:srgbClr val="000000"/>
                          </a:solidFill>
                          <a:effectLst/>
                          <a:latin typeface="+mn-lt"/>
                        </a:rPr>
                        <a:t>783</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mn-lt"/>
                        </a:rPr>
                        <a:t>7.1</a:t>
                      </a:r>
                      <a:endParaRPr lang="en-US" sz="1050" b="0" i="0" u="none" strike="noStrike" dirty="0">
                        <a:solidFill>
                          <a:srgbClr val="000000"/>
                        </a:solidFill>
                        <a:effectLst/>
                        <a:latin typeface="+mn-lt"/>
                      </a:endParaRPr>
                    </a:p>
                  </a:txBody>
                  <a:tcPr marL="45720" marR="45720" anchor="ct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7.8</a:t>
                      </a:r>
                      <a:endParaRPr lang="en-US" sz="1050" b="0" i="0" u="none" strike="noStrike" dirty="0">
                        <a:solidFill>
                          <a:srgbClr val="000000"/>
                        </a:solidFill>
                        <a:effectLst/>
                        <a:latin typeface="+mn-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8.3</a:t>
                      </a:r>
                      <a:endParaRPr lang="en-US" sz="1050" b="0" i="0" u="none" strike="noStrike" dirty="0">
                        <a:solidFill>
                          <a:srgbClr val="000000"/>
                        </a:solidFill>
                        <a:effectLst/>
                        <a:latin typeface="+mn-lt"/>
                      </a:endParaRPr>
                    </a:p>
                  </a:txBody>
                  <a:tcPr marL="45720" marR="45720" anchor="ct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8.9</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r>
              <a:tr h="303627">
                <a:tc>
                  <a:txBody>
                    <a:bodyPr/>
                    <a:lstStyle/>
                    <a:p>
                      <a:pPr algn="ctr" rtl="0" fontAlgn="b"/>
                      <a:r>
                        <a:rPr lang="en-US" sz="1050" b="1" i="0" u="none" strike="noStrike" dirty="0" smtClean="0">
                          <a:solidFill>
                            <a:srgbClr val="000000"/>
                          </a:solidFill>
                          <a:effectLst/>
                          <a:latin typeface="+mn-lt"/>
                        </a:rPr>
                        <a:t>1,000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mn-lt"/>
                        </a:rPr>
                        <a:t>5.6</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E285"/>
                    </a:solidFill>
                  </a:tcPr>
                </a:tc>
                <a:tc>
                  <a:txBody>
                    <a:bodyPr/>
                    <a:lstStyle/>
                    <a:p>
                      <a:pPr algn="ctr" fontAlgn="b"/>
                      <a:r>
                        <a:rPr lang="en-US" sz="1050" b="0" i="0" u="none" strike="noStrike" dirty="0" smtClean="0">
                          <a:solidFill>
                            <a:srgbClr val="000000"/>
                          </a:solidFill>
                          <a:effectLst/>
                          <a:latin typeface="+mn-lt"/>
                        </a:rPr>
                        <a:t>6.1</a:t>
                      </a:r>
                      <a:endParaRPr lang="en-US" sz="1050" b="0" i="0" u="none" strike="noStrike" dirty="0">
                        <a:solidFill>
                          <a:srgbClr val="000000"/>
                        </a:solidFill>
                        <a:effectLst/>
                        <a:latin typeface="+mn-lt"/>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6.5</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c>
                  <a:txBody>
                    <a:bodyPr/>
                    <a:lstStyle/>
                    <a:p>
                      <a:pPr algn="ctr" fontAlgn="b"/>
                      <a:r>
                        <a:rPr lang="en-US" sz="1050" b="0" i="0" u="none" strike="noStrike" dirty="0" smtClean="0">
                          <a:solidFill>
                            <a:srgbClr val="000000"/>
                          </a:solidFill>
                          <a:effectLst/>
                          <a:latin typeface="+mn-lt"/>
                        </a:rPr>
                        <a:t>7.0</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9E7A7"/>
                    </a:solidFill>
                  </a:tcPr>
                </a:tc>
              </a:tr>
              <a:tr h="303627">
                <a:tc>
                  <a:txBody>
                    <a:bodyPr/>
                    <a:lstStyle/>
                    <a:p>
                      <a:pPr algn="ctr" rtl="0" fontAlgn="b"/>
                      <a:r>
                        <a:rPr lang="en-US" sz="1050" b="1" i="0" u="none" strike="noStrike" dirty="0" smtClean="0">
                          <a:solidFill>
                            <a:srgbClr val="000000"/>
                          </a:solidFill>
                          <a:effectLst/>
                          <a:latin typeface="+mn-lt"/>
                        </a:rPr>
                        <a:t>1,250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mn-lt"/>
                        </a:rPr>
                        <a:t>4.5</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50" b="0" i="0" u="none" strike="noStrike" dirty="0" smtClean="0">
                          <a:solidFill>
                            <a:srgbClr val="000000"/>
                          </a:solidFill>
                          <a:effectLst/>
                          <a:latin typeface="+mn-lt"/>
                        </a:rPr>
                        <a:t>4.9</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50" b="0" i="0" u="none" strike="noStrike" dirty="0" smtClean="0">
                          <a:solidFill>
                            <a:srgbClr val="000000"/>
                          </a:solidFill>
                          <a:effectLst/>
                          <a:latin typeface="+mn-lt"/>
                        </a:rPr>
                        <a:t>5.2</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E285"/>
                    </a:solidFill>
                  </a:tcPr>
                </a:tc>
                <a:tc>
                  <a:txBody>
                    <a:bodyPr/>
                    <a:lstStyle/>
                    <a:p>
                      <a:pPr algn="ctr" fontAlgn="b"/>
                      <a:r>
                        <a:rPr lang="en-US" sz="1050" b="0" i="0" u="none" strike="noStrike" dirty="0" smtClean="0">
                          <a:solidFill>
                            <a:srgbClr val="000000"/>
                          </a:solidFill>
                          <a:effectLst/>
                          <a:latin typeface="+mn-lt"/>
                        </a:rPr>
                        <a:t>5.6</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E285"/>
                    </a:solidFill>
                  </a:tcPr>
                </a:tc>
              </a:tr>
              <a:tr h="303627">
                <a:tc>
                  <a:txBody>
                    <a:bodyPr/>
                    <a:lstStyle/>
                    <a:p>
                      <a:pPr algn="ctr" rtl="0" fontAlgn="b"/>
                      <a:r>
                        <a:rPr lang="en-US" sz="1050" b="1" i="0" u="none" strike="noStrike" dirty="0" smtClean="0">
                          <a:solidFill>
                            <a:srgbClr val="000000"/>
                          </a:solidFill>
                          <a:effectLst/>
                          <a:latin typeface="+mn-lt"/>
                        </a:rPr>
                        <a:t>1,300</a:t>
                      </a:r>
                      <a:endParaRPr lang="en-US" sz="1050" b="1"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mn-lt"/>
                        </a:rPr>
                        <a:t>4.3</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50" b="0" i="0" u="none" strike="noStrike" dirty="0" smtClean="0">
                          <a:solidFill>
                            <a:srgbClr val="000000"/>
                          </a:solidFill>
                          <a:effectLst/>
                          <a:latin typeface="+mn-lt"/>
                        </a:rPr>
                        <a:t>4.7</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1050" b="0" i="0" u="none" strike="noStrike" dirty="0" smtClean="0">
                          <a:solidFill>
                            <a:srgbClr val="000000"/>
                          </a:solidFill>
                          <a:effectLst/>
                          <a:latin typeface="+mn-lt"/>
                        </a:rPr>
                        <a:t>5.0</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E285"/>
                    </a:solidFill>
                  </a:tcPr>
                </a:tc>
                <a:tc>
                  <a:txBody>
                    <a:bodyPr/>
                    <a:lstStyle/>
                    <a:p>
                      <a:pPr algn="ctr" fontAlgn="b"/>
                      <a:r>
                        <a:rPr lang="en-US" sz="1050" b="0" i="0" u="none" strike="noStrike" dirty="0" smtClean="0">
                          <a:solidFill>
                            <a:srgbClr val="000000"/>
                          </a:solidFill>
                          <a:effectLst/>
                          <a:latin typeface="+mn-lt"/>
                        </a:rPr>
                        <a:t>5.4</a:t>
                      </a:r>
                      <a:endParaRPr lang="en-US" sz="1050" b="0" i="0" u="none" strike="noStrike" dirty="0">
                        <a:solidFill>
                          <a:srgbClr val="000000"/>
                        </a:solidFill>
                        <a:effectLst/>
                        <a:latin typeface="+mn-lt"/>
                      </a:endParaRPr>
                    </a:p>
                  </a:txBody>
                  <a:tcPr marL="45720" marR="4572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E285"/>
                    </a:solidFill>
                  </a:tcPr>
                </a:tc>
              </a:tr>
            </a:tbl>
          </a:graphicData>
        </a:graphic>
      </p:graphicFrame>
      <p:sp>
        <p:nvSpPr>
          <p:cNvPr id="2" name="Footnote"/>
          <p:cNvSpPr/>
          <p:nvPr/>
        </p:nvSpPr>
        <p:spPr bwMode="auto">
          <a:xfrm>
            <a:off x="407487" y="6260728"/>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a:t>
            </a:r>
            <a:r>
              <a:rPr lang="en-US" sz="800" dirty="0" smtClean="0">
                <a:solidFill>
                  <a:schemeClr val="bg1"/>
                </a:solidFill>
                <a:latin typeface="Arial"/>
                <a:sym typeface="Arial"/>
              </a:rPr>
              <a:t>: “BOARD SCUSA asset size 24 Aug 2015.pptx”</a:t>
            </a:r>
            <a:endParaRPr lang="en-US" sz="800" dirty="0">
              <a:solidFill>
                <a:schemeClr val="bg1"/>
              </a:solidFill>
              <a:latin typeface="Wingdings"/>
              <a:sym typeface="Arial"/>
            </a:endParaRPr>
          </a:p>
        </p:txBody>
      </p:sp>
      <p:sp>
        <p:nvSpPr>
          <p:cNvPr id="17"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68</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02928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7287379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5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Metrics by RAS objective</a:t>
            </a:r>
            <a:endParaRPr lang="en-US" b="0" dirty="0">
              <a:solidFill>
                <a:schemeClr val="accent1"/>
              </a:solidFill>
            </a:endParaRPr>
          </a:p>
        </p:txBody>
      </p:sp>
      <p:sp>
        <p:nvSpPr>
          <p:cNvPr id="4" name="Slide Number Placeholder 3"/>
          <p:cNvSpPr>
            <a:spLocks noGrp="1"/>
          </p:cNvSpPr>
          <p:nvPr>
            <p:ph type="sldNum" sz="quarter" idx="4294967295"/>
          </p:nvPr>
        </p:nvSpPr>
        <p:spPr>
          <a:xfrm>
            <a:off x="9202672" y="0"/>
            <a:ext cx="400116" cy="381000"/>
          </a:xfrm>
          <a:prstGeom prst="rect">
            <a:avLst/>
          </a:prstGeom>
        </p:spPr>
        <p:txBody>
          <a:bodyPr anchor="ctr"/>
          <a:lstStyle/>
          <a:p>
            <a:pPr algn="ctr">
              <a:lnSpc>
                <a:spcPct val="100000"/>
              </a:lnSpc>
            </a:pPr>
            <a:fld id="{A7FC83F1-D64B-48DF-9CCD-2AA2C35A0115}" type="slidenum">
              <a:rPr lang="en-US" sz="1400">
                <a:solidFill>
                  <a:srgbClr val="FF0000"/>
                </a:solidFill>
                <a:latin typeface="Arial Bold" pitchFamily="-112" charset="0"/>
              </a:rPr>
              <a:pPr algn="ctr">
                <a:lnSpc>
                  <a:spcPct val="100000"/>
                </a:lnSpc>
              </a:pPr>
              <a:t>6</a:t>
            </a:fld>
            <a:endParaRPr lang="en-US" sz="1400" dirty="0">
              <a:solidFill>
                <a:srgbClr val="FF0000"/>
              </a:solidFill>
              <a:latin typeface="Arial Bold" pitchFamily="-11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33292556"/>
              </p:ext>
            </p:extLst>
          </p:nvPr>
        </p:nvGraphicFramePr>
        <p:xfrm>
          <a:off x="407540" y="1421947"/>
          <a:ext cx="8815836" cy="4084320"/>
        </p:xfrm>
        <a:graphic>
          <a:graphicData uri="http://schemas.openxmlformats.org/drawingml/2006/table">
            <a:tbl>
              <a:tblPr firstRow="1" bandRow="1">
                <a:tableStyleId>{839DD9DD-9E6C-4910-8AC0-68ADFF6A6AFC}</a:tableStyleId>
              </a:tblPr>
              <a:tblGrid>
                <a:gridCol w="906120"/>
                <a:gridCol w="1581943"/>
                <a:gridCol w="1444512"/>
                <a:gridCol w="1719375"/>
                <a:gridCol w="1581943"/>
                <a:gridCol w="1581943"/>
              </a:tblGrid>
              <a:tr h="238420">
                <a:tc rowSpan="2">
                  <a:txBody>
                    <a:bodyPr/>
                    <a:lstStyle/>
                    <a:p>
                      <a:r>
                        <a:rPr lang="en-US" sz="1000" b="1" i="0" dirty="0" smtClean="0">
                          <a:solidFill>
                            <a:schemeClr val="accent1"/>
                          </a:solidFill>
                        </a:rPr>
                        <a:t>RAS Objective</a:t>
                      </a:r>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000" dirty="0" smtClean="0">
                          <a:solidFill>
                            <a:schemeClr val="accent1"/>
                          </a:solidFill>
                        </a:rPr>
                        <a:t>Meet regulatory</a:t>
                      </a:r>
                      <a:r>
                        <a:rPr lang="en-US" sz="1000" baseline="0" dirty="0" smtClean="0">
                          <a:solidFill>
                            <a:schemeClr val="accent1"/>
                          </a:solidFill>
                        </a:rPr>
                        <a:t> constraints</a:t>
                      </a:r>
                      <a:endParaRPr lang="en-US" sz="1000" dirty="0" smtClean="0">
                        <a:solidFill>
                          <a:schemeClr val="accent1"/>
                        </a:solidFill>
                      </a:endParaRP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smtClean="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accent1"/>
                          </a:solidFill>
                          <a:latin typeface="+mn-lt"/>
                          <a:ea typeface="+mn-ea"/>
                          <a:cs typeface="+mn-cs"/>
                        </a:rPr>
                        <a:t>Sustain</a:t>
                      </a:r>
                      <a:r>
                        <a:rPr lang="en-US" sz="1000" b="1" kern="1200" baseline="0" dirty="0" smtClean="0">
                          <a:solidFill>
                            <a:schemeClr val="accent1"/>
                          </a:solidFill>
                          <a:latin typeface="+mn-lt"/>
                          <a:ea typeface="+mn-ea"/>
                          <a:cs typeface="+mn-cs"/>
                        </a:rPr>
                        <a:t> confidence of external stakeholders (e.g. ratings agencies)</a:t>
                      </a:r>
                      <a:endParaRPr lang="en-US" sz="1000" b="1" kern="1200" dirty="0" smtClean="0">
                        <a:solidFill>
                          <a:schemeClr val="accent1"/>
                        </a:solidFill>
                        <a:latin typeface="+mn-lt"/>
                        <a:ea typeface="+mn-ea"/>
                        <a:cs typeface="+mn-cs"/>
                      </a:endParaRPr>
                    </a:p>
                  </a:txBody>
                  <a:tcPr marT="117728" marB="45721"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lvl="0"/>
                      <a:r>
                        <a:rPr lang="en-US" sz="1000" dirty="0" smtClean="0">
                          <a:solidFill>
                            <a:schemeClr val="accent1"/>
                          </a:solidFill>
                        </a:rPr>
                        <a:t>Minimize</a:t>
                      </a:r>
                      <a:r>
                        <a:rPr lang="en-US" sz="1000" baseline="0" dirty="0" smtClean="0">
                          <a:solidFill>
                            <a:schemeClr val="accent1"/>
                          </a:solidFill>
                        </a:rPr>
                        <a:t> risks that do not generate incremental earnings</a:t>
                      </a:r>
                      <a:endParaRPr lang="en-US" sz="1000" dirty="0">
                        <a:solidFill>
                          <a:schemeClr val="accent1"/>
                        </a:solidFill>
                      </a:endParaRPr>
                    </a:p>
                  </a:txBody>
                  <a:tcPr marT="117728" marB="45721"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lvl="0" algn="l" defTabSz="457200" rtl="0" eaLnBrk="1" latinLnBrk="0" hangingPunct="1"/>
                      <a:r>
                        <a:rPr lang="en-US" sz="1000" b="1" kern="1200" dirty="0" smtClean="0">
                          <a:solidFill>
                            <a:schemeClr val="accent1"/>
                          </a:solidFill>
                          <a:latin typeface="+mn-lt"/>
                          <a:ea typeface="+mn-ea"/>
                          <a:cs typeface="+mn-cs"/>
                        </a:rPr>
                        <a:t>Comply with </a:t>
                      </a:r>
                      <a:br>
                        <a:rPr lang="en-US" sz="1000" b="1" kern="1200" dirty="0" smtClean="0">
                          <a:solidFill>
                            <a:schemeClr val="accent1"/>
                          </a:solidFill>
                          <a:latin typeface="+mn-lt"/>
                          <a:ea typeface="+mn-ea"/>
                          <a:cs typeface="+mn-cs"/>
                        </a:rPr>
                      </a:br>
                      <a:r>
                        <a:rPr lang="en-US" sz="1000" b="1" kern="1200" dirty="0" smtClean="0">
                          <a:solidFill>
                            <a:schemeClr val="accent1"/>
                          </a:solidFill>
                          <a:latin typeface="+mn-lt"/>
                          <a:ea typeface="+mn-ea"/>
                          <a:cs typeface="+mn-cs"/>
                        </a:rPr>
                        <a:t>Group-level Risk Appetite expectations</a:t>
                      </a:r>
                      <a:endParaRPr lang="en-US" sz="1000" b="1" kern="1200" dirty="0">
                        <a:solidFill>
                          <a:schemeClr val="accent1"/>
                        </a:solidFill>
                        <a:latin typeface="+mn-lt"/>
                        <a:ea typeface="+mn-ea"/>
                        <a:cs typeface="+mn-cs"/>
                      </a:endParaRPr>
                    </a:p>
                  </a:txBody>
                  <a:tcPr marT="117728" marB="45721" anchor="b">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93186">
                <a:tc vMerge="1">
                  <a:txBody>
                    <a:bodyPr/>
                    <a:lstStyle/>
                    <a:p>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chemeClr val="bg2"/>
                          </a:solidFill>
                        </a:rPr>
                        <a:t>Quantitatively</a:t>
                      </a:r>
                      <a:r>
                        <a:rPr lang="en-US" sz="1000" b="1" baseline="0" dirty="0" smtClean="0">
                          <a:solidFill>
                            <a:schemeClr val="bg2"/>
                          </a:solidFill>
                        </a:rPr>
                        <a:t> </a:t>
                      </a:r>
                      <a:br>
                        <a:rPr lang="en-US" sz="1000" b="1" baseline="0" dirty="0" smtClean="0">
                          <a:solidFill>
                            <a:schemeClr val="bg2"/>
                          </a:solidFill>
                        </a:rPr>
                      </a:br>
                      <a:r>
                        <a:rPr lang="en-US" sz="1000" b="1" baseline="0" dirty="0" smtClean="0">
                          <a:solidFill>
                            <a:schemeClr val="bg2"/>
                          </a:solidFill>
                        </a:rPr>
                        <a:t>pass CCAR</a:t>
                      </a:r>
                      <a:endParaRPr lang="en-US" sz="1000" b="1" dirty="0" smtClean="0">
                        <a:solidFill>
                          <a:schemeClr val="bg2"/>
                        </a:solidFill>
                      </a:endParaRP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chemeClr val="bg2"/>
                          </a:solidFill>
                        </a:rPr>
                        <a:t>Comply with </a:t>
                      </a:r>
                      <a:br>
                        <a:rPr lang="en-US" sz="1000" b="1" dirty="0" smtClean="0">
                          <a:solidFill>
                            <a:schemeClr val="bg2"/>
                          </a:solidFill>
                        </a:rPr>
                      </a:br>
                      <a:r>
                        <a:rPr lang="en-US" sz="1000" b="1" dirty="0" smtClean="0">
                          <a:solidFill>
                            <a:schemeClr val="bg2"/>
                          </a:solidFill>
                        </a:rPr>
                        <a:t>other regulations</a:t>
                      </a:r>
                    </a:p>
                  </a:txBody>
                  <a:tcPr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marL="0" lvl="0" algn="l" defTabSz="457200" rtl="0" eaLnBrk="1" latinLnBrk="0" hangingPunct="1"/>
                      <a:endParaRPr lang="en-US" sz="1200" b="1" kern="1200" dirty="0">
                        <a:solidFill>
                          <a:schemeClr val="accent1"/>
                        </a:solidFill>
                        <a:latin typeface="+mn-lt"/>
                        <a:ea typeface="+mn-ea"/>
                        <a:cs typeface="+mn-cs"/>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r>
              <a:tr h="1458359">
                <a:tc>
                  <a:txBody>
                    <a:bodyPr/>
                    <a:lstStyle/>
                    <a:p>
                      <a:r>
                        <a:rPr lang="en-US" sz="1000" b="1" i="0" dirty="0" smtClean="0">
                          <a:solidFill>
                            <a:schemeClr val="tx1"/>
                          </a:solidFill>
                        </a:rPr>
                        <a:t>Metrics</a:t>
                      </a:r>
                      <a:endParaRPr lang="en-US" sz="1000" b="1" i="0" dirty="0">
                        <a:solidFill>
                          <a:schemeClr val="tx1"/>
                        </a:solidFill>
                      </a:endParaRPr>
                    </a:p>
                  </a:txBody>
                  <a:tcPr>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000" dirty="0" smtClean="0"/>
                        <a:t>Common</a:t>
                      </a:r>
                      <a:r>
                        <a:rPr lang="en-US" sz="1000" baseline="0" dirty="0" smtClean="0"/>
                        <a:t> Equity </a:t>
                      </a:r>
                      <a:br>
                        <a:rPr lang="en-US" sz="1000" baseline="0" dirty="0" smtClean="0"/>
                      </a:br>
                      <a:r>
                        <a:rPr lang="en-US" sz="1000" baseline="0" dirty="0" smtClean="0"/>
                        <a:t>Tier 1 Ratio </a:t>
                      </a:r>
                      <a:br>
                        <a:rPr lang="en-US" sz="1000" baseline="0" dirty="0" smtClean="0"/>
                      </a:br>
                      <a:r>
                        <a:rPr lang="en-US" sz="1000" baseline="0" dirty="0" smtClean="0"/>
                        <a:t>(baseline + stress)</a:t>
                      </a:r>
                    </a:p>
                    <a:p>
                      <a:pPr marL="119063" lvl="0" indent="-119063">
                        <a:buFont typeface="Arial" panose="020B0604020202020204" pitchFamily="34" charset="0"/>
                        <a:buChar char="•"/>
                      </a:pPr>
                      <a:r>
                        <a:rPr lang="en-US" sz="1000" baseline="0" dirty="0" smtClean="0"/>
                        <a:t>Tier 1 Risk-based Capital Ratio </a:t>
                      </a:r>
                      <a:br>
                        <a:rPr lang="en-US" sz="1000" baseline="0" dirty="0" smtClean="0"/>
                      </a:br>
                      <a:r>
                        <a:rPr lang="en-US" sz="1000" baseline="0" dirty="0" smtClean="0"/>
                        <a:t>(baseline + stress)</a:t>
                      </a:r>
                    </a:p>
                    <a:p>
                      <a:pPr marL="119063" lvl="0" indent="-119063">
                        <a:buFont typeface="Arial" panose="020B0604020202020204" pitchFamily="34" charset="0"/>
                        <a:buChar char="•"/>
                      </a:pPr>
                      <a:r>
                        <a:rPr lang="en-US" sz="1000" baseline="0" dirty="0" smtClean="0"/>
                        <a:t>Total Capital Ratio (baseline + stress)</a:t>
                      </a:r>
                    </a:p>
                    <a:p>
                      <a:pPr marL="119063" lvl="0" indent="-119063">
                        <a:buFont typeface="Arial" panose="020B0604020202020204" pitchFamily="34" charset="0"/>
                        <a:buChar char="•"/>
                      </a:pPr>
                      <a:r>
                        <a:rPr lang="en-US" sz="1000" baseline="0" dirty="0" smtClean="0"/>
                        <a:t>Tier 1 Leverage Ratio (baseline + stress)</a:t>
                      </a:r>
                    </a:p>
                    <a:p>
                      <a:pPr marL="119063" lvl="0" indent="-119063">
                        <a:buFont typeface="Arial" panose="020B0604020202020204" pitchFamily="34" charset="0"/>
                        <a:buChar char="•"/>
                      </a:pPr>
                      <a:r>
                        <a:rPr lang="en-US" sz="1000" baseline="0" dirty="0" smtClean="0"/>
                        <a:t>Tangible Common Equity Ratio </a:t>
                      </a:r>
                      <a:br>
                        <a:rPr lang="en-US" sz="1000" baseline="0" dirty="0" smtClean="0"/>
                      </a:br>
                      <a:r>
                        <a:rPr lang="en-US" sz="1000" baseline="0" dirty="0" smtClean="0"/>
                        <a:t>(baseline + stress)</a:t>
                      </a:r>
                    </a:p>
                    <a:p>
                      <a:pPr marL="119063" lvl="0" indent="-119063">
                        <a:buFont typeface="Arial" panose="020B0604020202020204" pitchFamily="34" charset="0"/>
                        <a:buChar char="•"/>
                      </a:pPr>
                      <a:r>
                        <a:rPr lang="en-US" sz="1000" dirty="0" smtClean="0"/>
                        <a:t>PPNR impairment</a:t>
                      </a:r>
                    </a:p>
                    <a:p>
                      <a:pPr marL="119063" lvl="0" indent="-119063">
                        <a:buFont typeface="Arial" panose="020B0604020202020204" pitchFamily="34" charset="0"/>
                        <a:buChar char="•"/>
                      </a:pPr>
                      <a:r>
                        <a:rPr lang="en-US" sz="1000" dirty="0" smtClean="0"/>
                        <a:t>Residual value deterioration</a:t>
                      </a:r>
                    </a:p>
                    <a:p>
                      <a:pPr marL="119063" lvl="0" indent="-119063">
                        <a:buFont typeface="Arial" panose="020B0604020202020204" pitchFamily="34" charset="0"/>
                        <a:buChar char="•"/>
                      </a:pPr>
                      <a:r>
                        <a:rPr lang="en-US" sz="1000" dirty="0" smtClean="0"/>
                        <a:t>CCAR loss budget</a:t>
                      </a:r>
                    </a:p>
                    <a:p>
                      <a:pPr marL="119063" lvl="0" indent="-119063">
                        <a:buFont typeface="Arial" panose="020B0604020202020204" pitchFamily="34" charset="0"/>
                        <a:buChar char="•"/>
                      </a:pPr>
                      <a:r>
                        <a:rPr lang="en-US" sz="1000" dirty="0" smtClean="0"/>
                        <a:t>Net charge-off</a:t>
                      </a:r>
                      <a:r>
                        <a:rPr lang="en-US" sz="1000" baseline="0" dirty="0" smtClean="0"/>
                        <a:t> rate</a:t>
                      </a:r>
                    </a:p>
                    <a:p>
                      <a:pPr marL="119063" lvl="0" indent="-119063">
                        <a:buFont typeface="Arial" panose="020B0604020202020204" pitchFamily="34" charset="0"/>
                        <a:buChar char="•"/>
                      </a:pPr>
                      <a:r>
                        <a:rPr lang="en-US" sz="1000" baseline="0" dirty="0" smtClean="0"/>
                        <a:t>% 60/61 days </a:t>
                      </a:r>
                      <a:br>
                        <a:rPr lang="en-US" sz="1000" baseline="0" dirty="0" smtClean="0"/>
                      </a:br>
                      <a:r>
                        <a:rPr lang="en-US" sz="1000" baseline="0" dirty="0" smtClean="0"/>
                        <a:t>past due</a:t>
                      </a:r>
                    </a:p>
                    <a:p>
                      <a:pPr marL="119063" lvl="0" indent="-119063">
                        <a:buFont typeface="Arial" panose="020B0604020202020204" pitchFamily="34" charset="0"/>
                        <a:buChar char="•"/>
                      </a:pPr>
                      <a:r>
                        <a:rPr lang="en-US" sz="1000" baseline="0" dirty="0" smtClean="0"/>
                        <a:t>Net residual </a:t>
                      </a:r>
                      <a:br>
                        <a:rPr lang="en-US" sz="1000" baseline="0" dirty="0" smtClean="0"/>
                      </a:br>
                      <a:r>
                        <a:rPr lang="en-US" sz="1000" baseline="0" dirty="0" smtClean="0"/>
                        <a:t>value exposure</a:t>
                      </a:r>
                      <a:endParaRPr lang="en-US" sz="1000" dirty="0"/>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000" dirty="0" smtClean="0"/>
                        <a:t>Liquidity</a:t>
                      </a:r>
                      <a:r>
                        <a:rPr lang="en-US" sz="1000" baseline="0" dirty="0" smtClean="0"/>
                        <a:t> </a:t>
                      </a:r>
                      <a:br>
                        <a:rPr lang="en-US" sz="1000" baseline="0" dirty="0" smtClean="0"/>
                      </a:br>
                      <a:r>
                        <a:rPr lang="en-US" sz="1000" baseline="0" dirty="0" smtClean="0"/>
                        <a:t>coverage ratio</a:t>
                      </a:r>
                    </a:p>
                    <a:p>
                      <a:pPr marL="119063" lvl="0" indent="-119063">
                        <a:buFont typeface="Arial" panose="020B0604020202020204" pitchFamily="34" charset="0"/>
                        <a:buChar char="•"/>
                      </a:pPr>
                      <a:r>
                        <a:rPr lang="en-US" sz="1000" baseline="0" dirty="0" smtClean="0"/>
                        <a:t># Matters Requiring Immediate Attention (MRIAs)</a:t>
                      </a:r>
                      <a:endParaRPr lang="en-US" sz="1000" dirty="0"/>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Industry</a:t>
                      </a:r>
                      <a:r>
                        <a:rPr lang="en-US" sz="1000" b="0" kern="1200" baseline="0" dirty="0" smtClean="0">
                          <a:solidFill>
                            <a:schemeClr val="tx1"/>
                          </a:solidFill>
                          <a:latin typeface="+mn-lt"/>
                          <a:ea typeface="+mn-ea"/>
                          <a:cs typeface="+mn-cs"/>
                        </a:rPr>
                        <a:t> concentration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Multifamily concentration</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liquidity/average projected net originations </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interest income sensitivity</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Market value of equity sensitivity</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ea typeface="ＭＳ Ｐゴシック" pitchFamily="-112" charset="-128"/>
                          <a:cs typeface="ＭＳ Ｐゴシック" pitchFamily="-112" charset="-128"/>
                        </a:rPr>
                        <a:t>Mark-to-market (</a:t>
                      </a:r>
                      <a:r>
                        <a:rPr lang="en-US" sz="1000" dirty="0" err="1" smtClean="0">
                          <a:ea typeface="ＭＳ Ｐゴシック" pitchFamily="-112" charset="-128"/>
                          <a:cs typeface="ＭＳ Ｐゴシック" pitchFamily="-112" charset="-128"/>
                        </a:rPr>
                        <a:t>MtM</a:t>
                      </a:r>
                      <a:r>
                        <a:rPr lang="en-US" sz="1000" dirty="0" smtClean="0">
                          <a:ea typeface="ＭＳ Ｐゴシック" pitchFamily="-112" charset="-128"/>
                          <a:cs typeface="ＭＳ Ｐゴシック" pitchFamily="-112" charset="-128"/>
                        </a:rPr>
                        <a:t>)</a:t>
                      </a:r>
                      <a:r>
                        <a:rPr lang="en-US" sz="1000" baseline="0" dirty="0" smtClean="0">
                          <a:ea typeface="ＭＳ Ｐゴシック" pitchFamily="-112" charset="-128"/>
                          <a:cs typeface="ＭＳ Ｐゴシック" pitchFamily="-112" charset="-128"/>
                        </a:rPr>
                        <a:t> Value at Risk (</a:t>
                      </a:r>
                      <a:r>
                        <a:rPr lang="en-US" sz="1000" dirty="0" err="1" smtClean="0">
                          <a:ea typeface="ＭＳ Ｐゴシック" pitchFamily="-112" charset="-128"/>
                          <a:cs typeface="ＭＳ Ｐゴシック" pitchFamily="-112" charset="-128"/>
                        </a:rPr>
                        <a:t>VaR</a:t>
                      </a:r>
                      <a:r>
                        <a:rPr lang="en-US" sz="1000" dirty="0" smtClean="0">
                          <a:ea typeface="ＭＳ Ｐゴシック" pitchFamily="-112" charset="-128"/>
                          <a:cs typeface="ＭＳ Ｐゴシック" pitchFamily="-112" charset="-128"/>
                        </a:rPr>
                        <a:t>)</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SCUSA subprime assets as % of SHUSA total credit exposure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SCUSA total Risk Weighted Assets (RWAs)</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Serviced for others monthly net </a:t>
                      </a:r>
                      <a:br>
                        <a:rPr lang="en-US" sz="1000" b="0" kern="1200" baseline="0" dirty="0" smtClean="0">
                          <a:solidFill>
                            <a:schemeClr val="tx1"/>
                          </a:solidFill>
                          <a:latin typeface="+mn-lt"/>
                          <a:ea typeface="+mn-ea"/>
                          <a:cs typeface="+mn-cs"/>
                        </a:rPr>
                      </a:br>
                      <a:r>
                        <a:rPr lang="en-US" sz="1000" b="0" kern="1200" baseline="0" dirty="0" smtClean="0">
                          <a:solidFill>
                            <a:schemeClr val="tx1"/>
                          </a:solidFill>
                          <a:latin typeface="+mn-lt"/>
                          <a:ea typeface="+mn-ea"/>
                          <a:cs typeface="+mn-cs"/>
                        </a:rPr>
                        <a:t>charge-off rate</a:t>
                      </a:r>
                      <a:endParaRPr lang="en-US" sz="1000" kern="1200" dirty="0" smtClean="0">
                        <a:solidFill>
                          <a:schemeClr val="tx1"/>
                        </a:solidFill>
                        <a:latin typeface="+mn-lt"/>
                        <a:ea typeface="+mn-ea"/>
                        <a:cs typeface="+mn-cs"/>
                      </a:endParaRPr>
                    </a:p>
                    <a:p>
                      <a:pPr marL="119063" lvl="1" indent="-119063"/>
                      <a:endParaRPr lang="en-US" sz="1000" dirty="0" smtClean="0"/>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lvl="0" indent="-119063"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Gross</a:t>
                      </a:r>
                      <a:r>
                        <a:rPr lang="en-US" sz="1000" kern="1200" baseline="0" dirty="0" smtClean="0">
                          <a:solidFill>
                            <a:schemeClr val="tx1"/>
                          </a:solidFill>
                          <a:latin typeface="+mn-lt"/>
                          <a:ea typeface="+mn-ea"/>
                          <a:cs typeface="+mn-cs"/>
                        </a:rPr>
                        <a:t> operational losses/gross margin</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Frequency of events &gt; $200 K in losses</a:t>
                      </a:r>
                    </a:p>
                    <a:p>
                      <a:pPr marL="119063" lvl="0" indent="-119063" algn="l" defTabSz="457200" rtl="0" eaLnBrk="1" latinLnBrk="0" hangingPunct="1">
                        <a:buFont typeface="Arial" panose="020B0604020202020204" pitchFamily="34" charset="0"/>
                        <a:buChar char="•"/>
                      </a:pPr>
                      <a:r>
                        <a:rPr lang="en-US" sz="1000" kern="1200" baseline="0" dirty="0" smtClean="0">
                          <a:solidFill>
                            <a:schemeClr val="tx1"/>
                          </a:solidFill>
                          <a:latin typeface="+mn-lt"/>
                          <a:ea typeface="+mn-ea"/>
                          <a:cs typeface="+mn-cs"/>
                        </a:rPr>
                        <a:t>Backlog of Tier 1 models not appropriately approved</a:t>
                      </a:r>
                      <a:endParaRPr lang="en-US" sz="1000" kern="1200" dirty="0" smtClean="0">
                        <a:solidFill>
                          <a:schemeClr val="tx1"/>
                        </a:solidFill>
                        <a:latin typeface="+mn-lt"/>
                        <a:ea typeface="+mn-ea"/>
                        <a:cs typeface="+mn-cs"/>
                      </a:endParaRPr>
                    </a:p>
                  </a:txBody>
                  <a:tcPr>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 of</a:t>
                      </a:r>
                      <a:r>
                        <a:rPr lang="en-US" sz="1000" kern="1200" baseline="0" dirty="0" smtClean="0">
                          <a:solidFill>
                            <a:schemeClr val="tx1"/>
                          </a:solidFill>
                          <a:latin typeface="+mn-lt"/>
                          <a:ea typeface="+mn-ea"/>
                          <a:cs typeface="+mn-cs"/>
                        </a:rPr>
                        <a:t> counterparties with Santander Risk Rating (internal) </a:t>
                      </a:r>
                      <a:br>
                        <a:rPr lang="en-US" sz="1000" kern="1200" baseline="0" dirty="0" smtClean="0">
                          <a:solidFill>
                            <a:schemeClr val="tx1"/>
                          </a:solidFill>
                          <a:latin typeface="+mn-lt"/>
                          <a:ea typeface="+mn-ea"/>
                          <a:cs typeface="+mn-cs"/>
                        </a:rPr>
                      </a:br>
                      <a:r>
                        <a:rPr lang="en-US" sz="1000" kern="1200" baseline="0" dirty="0" smtClean="0">
                          <a:solidFill>
                            <a:schemeClr val="tx1"/>
                          </a:solidFill>
                          <a:latin typeface="+mn-lt"/>
                          <a:ea typeface="+mn-ea"/>
                          <a:cs typeface="+mn-cs"/>
                        </a:rPr>
                        <a:t>&lt; 5.0 and exposure </a:t>
                      </a:r>
                      <a:br>
                        <a:rPr lang="en-US" sz="1000" kern="1200" baseline="0" dirty="0" smtClean="0">
                          <a:solidFill>
                            <a:schemeClr val="tx1"/>
                          </a:solidFill>
                          <a:latin typeface="+mn-lt"/>
                          <a:ea typeface="+mn-ea"/>
                          <a:cs typeface="+mn-cs"/>
                        </a:rPr>
                      </a:br>
                      <a:r>
                        <a:rPr lang="en-US" sz="1000" kern="1200" baseline="0" dirty="0" smtClean="0">
                          <a:solidFill>
                            <a:schemeClr val="tx1"/>
                          </a:solidFill>
                          <a:latin typeface="+mn-lt"/>
                          <a:ea typeface="+mn-ea"/>
                          <a:cs typeface="+mn-cs"/>
                        </a:rPr>
                        <a:t>&gt; $100 MM</a:t>
                      </a:r>
                      <a:endParaRPr lang="en-US" sz="1000" kern="1200" dirty="0" smtClean="0">
                        <a:solidFill>
                          <a:schemeClr val="tx1"/>
                        </a:solidFill>
                        <a:latin typeface="+mn-lt"/>
                        <a:ea typeface="+mn-ea"/>
                        <a:cs typeface="+mn-cs"/>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CRE concentration</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Single obligor exposure</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Top 20 obligors exposure</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Liquidity</a:t>
                      </a:r>
                      <a:r>
                        <a:rPr lang="en-US" sz="1000" kern="1200" baseline="0" dirty="0" smtClean="0">
                          <a:solidFill>
                            <a:schemeClr val="tx1"/>
                          </a:solidFill>
                          <a:latin typeface="+mn-lt"/>
                          <a:ea typeface="+mn-ea"/>
                          <a:cs typeface="+mn-cs"/>
                        </a:rPr>
                        <a:t> stress testing survival horizon</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Liquidity coverage ratio</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Structural funding ratio</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Loss in stress</a:t>
                      </a:r>
                      <a:endParaRPr lang="en-US" sz="1000" kern="1200" dirty="0" smtClean="0">
                        <a:solidFill>
                          <a:schemeClr val="tx1"/>
                        </a:solidFill>
                        <a:latin typeface="+mn-lt"/>
                        <a:ea typeface="+mn-ea"/>
                        <a:cs typeface="+mn-cs"/>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mn-lt"/>
                        <a:ea typeface="+mn-ea"/>
                        <a:cs typeface="+mn-cs"/>
                      </a:endParaRPr>
                    </a:p>
                    <a:p>
                      <a:pPr marL="119063" indent="-119063"/>
                      <a:endParaRPr lang="en-US" sz="1000" dirty="0"/>
                    </a:p>
                  </a:txBody>
                  <a:tcPr>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Rectangular Callout 9"/>
          <p:cNvSpPr/>
          <p:nvPr/>
        </p:nvSpPr>
        <p:spPr bwMode="auto">
          <a:xfrm>
            <a:off x="1371599" y="4695570"/>
            <a:ext cx="1474839" cy="792000"/>
          </a:xfrm>
          <a:prstGeom prst="wedgeRectCallout">
            <a:avLst>
              <a:gd name="adj1" fmla="val -19140"/>
              <a:gd name="adj2" fmla="val -45132"/>
            </a:avLst>
          </a:prstGeom>
          <a:noFill/>
          <a:ln w="9525" cap="flat" cmpd="sng" algn="ctr">
            <a:solidFill>
              <a:schemeClr val="accent1"/>
            </a:solidFill>
            <a:prstDash val="dash"/>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fontAlgn="t">
              <a:lnSpc>
                <a:spcPct val="100000"/>
              </a:lnSpc>
              <a:spcBef>
                <a:spcPts val="0"/>
              </a:spcBef>
              <a:spcAft>
                <a:spcPts val="0"/>
              </a:spcAft>
              <a:buSzPts val="1100"/>
            </a:pPr>
            <a:endParaRPr lang="en-US" dirty="0"/>
          </a:p>
        </p:txBody>
      </p:sp>
      <p:sp>
        <p:nvSpPr>
          <p:cNvPr id="12" name="Rectangular Callout 11"/>
          <p:cNvSpPr/>
          <p:nvPr/>
        </p:nvSpPr>
        <p:spPr bwMode="auto">
          <a:xfrm>
            <a:off x="2997248" y="4076344"/>
            <a:ext cx="1193880" cy="1296000"/>
          </a:xfrm>
          <a:prstGeom prst="wedgeRectCallout">
            <a:avLst>
              <a:gd name="adj1" fmla="val -70760"/>
              <a:gd name="adj2" fmla="val 21979"/>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fontAlgn="t">
              <a:lnSpc>
                <a:spcPct val="100000"/>
              </a:lnSpc>
              <a:spcBef>
                <a:spcPts val="0"/>
              </a:spcBef>
              <a:spcAft>
                <a:spcPts val="0"/>
              </a:spcAft>
              <a:buSzPts val="1100"/>
            </a:pPr>
            <a:r>
              <a:rPr lang="en-US" dirty="0" smtClean="0"/>
              <a:t>These metrics are included so the performance of </a:t>
            </a:r>
            <a:br>
              <a:rPr lang="en-US" dirty="0" smtClean="0"/>
            </a:br>
            <a:r>
              <a:rPr lang="en-US" dirty="0" smtClean="0"/>
              <a:t>the credit portfolios is monitored more frequently than </a:t>
            </a:r>
            <a:br>
              <a:rPr lang="en-US" dirty="0" smtClean="0"/>
            </a:br>
            <a:r>
              <a:rPr lang="en-US" dirty="0" smtClean="0"/>
              <a:t>the annual </a:t>
            </a:r>
            <a:br>
              <a:rPr lang="en-US" dirty="0" smtClean="0"/>
            </a:br>
            <a:r>
              <a:rPr lang="en-US" dirty="0" smtClean="0"/>
              <a:t>CCAR exercise</a:t>
            </a:r>
            <a:endParaRPr lang="en-US" dirty="0"/>
          </a:p>
        </p:txBody>
      </p:sp>
      <p:sp>
        <p:nvSpPr>
          <p:cNvPr id="11"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Metric selection</a:t>
            </a:r>
          </a:p>
        </p:txBody>
      </p:sp>
    </p:spTree>
    <p:extLst>
      <p:ext uri="{BB962C8B-B14F-4D97-AF65-F5344CB8AC3E}">
        <p14:creationId xmlns:p14="http://schemas.microsoft.com/office/powerpoint/2010/main" val="26603567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217674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668" name="think-cell Slide" r:id="rId20" imgW="360" imgH="360" progId="TCLayout.ActiveDocument.1">
                  <p:embed/>
                </p:oleObj>
              </mc:Choice>
              <mc:Fallback>
                <p:oleObj name="think-cell Slide" r:id="rId20" imgW="360" imgH="36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6" name="Title 5"/>
          <p:cNvSpPr>
            <a:spLocks noGrp="1"/>
          </p:cNvSpPr>
          <p:nvPr>
            <p:ph type="title"/>
          </p:nvPr>
        </p:nvSpPr>
        <p:spPr/>
        <p:txBody>
          <a:bodyPr/>
          <a:lstStyle/>
          <a:p>
            <a:r>
              <a:rPr lang="en-US" dirty="0" smtClean="0"/>
              <a:t>Calibration: </a:t>
            </a:r>
            <a:r>
              <a:rPr lang="en-US" b="0" dirty="0" smtClean="0"/>
              <a:t>Available </a:t>
            </a:r>
            <a:r>
              <a:rPr lang="en-US" b="0" dirty="0"/>
              <a:t>committed </a:t>
            </a:r>
            <a:r>
              <a:rPr lang="en-US" b="0" dirty="0" smtClean="0"/>
              <a:t>liquidity/average </a:t>
            </a:r>
            <a:r>
              <a:rPr lang="en-US" b="0" dirty="0"/>
              <a:t>projected net originations</a:t>
            </a:r>
            <a:r>
              <a:rPr lang="en-US" dirty="0"/>
              <a:t> </a:t>
            </a:r>
          </a:p>
        </p:txBody>
      </p:sp>
      <p:sp>
        <p:nvSpPr>
          <p:cNvPr id="12" name="TextBox 11"/>
          <p:cNvSpPr txBox="1"/>
          <p:nvPr/>
        </p:nvSpPr>
        <p:spPr>
          <a:xfrm>
            <a:off x="6696075" y="1429405"/>
            <a:ext cx="239811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Forward-looking projections</a:t>
            </a:r>
          </a:p>
        </p:txBody>
      </p:sp>
      <p:sp>
        <p:nvSpPr>
          <p:cNvPr id="13" name="Content Placeholder 4"/>
          <p:cNvSpPr txBox="1">
            <a:spLocks/>
          </p:cNvSpPr>
          <p:nvPr/>
        </p:nvSpPr>
        <p:spPr>
          <a:xfrm>
            <a:off x="6696075" y="1957388"/>
            <a:ext cx="2504991" cy="3930461"/>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SCUSA is not expected to be in breach of this limit in the next year</a:t>
            </a:r>
          </a:p>
          <a:p>
            <a:pPr marL="0" lvl="1" indent="0" defTabSz="457200">
              <a:lnSpc>
                <a:spcPct val="100000"/>
              </a:lnSpc>
              <a:buNone/>
              <a:defRPr/>
            </a:pPr>
            <a:endParaRPr lang="en-US" sz="1200" kern="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176213" lvl="2" indent="0" defTabSz="457200" fontAlgn="auto">
              <a:lnSpc>
                <a:spcPct val="100000"/>
              </a:lnSpc>
              <a:spcBef>
                <a:spcPts val="0"/>
              </a:spcBef>
              <a:spcAft>
                <a:spcPts val="0"/>
              </a:spcAft>
              <a:buNone/>
              <a:defRPr/>
            </a:pPr>
            <a:r>
              <a:rPr lang="en-US" dirty="0">
                <a:solidFill>
                  <a:schemeClr val="tx1"/>
                </a:solidFill>
                <a:latin typeface="+mn-lt"/>
              </a:rPr>
              <a:t>	</a:t>
            </a:r>
          </a:p>
          <a:p>
            <a:pPr marL="171450" indent="-171450">
              <a:lnSpc>
                <a:spcPct val="100000"/>
              </a:lnSpc>
              <a:buFont typeface="Arial" panose="020B0604020202020204" pitchFamily="34" charset="0"/>
              <a:buChar char="•"/>
            </a:pPr>
            <a:endParaRPr lang="en-US" sz="1200" kern="0" dirty="0" smtClean="0">
              <a:solidFill>
                <a:schemeClr val="tx1"/>
              </a:solidFill>
            </a:endParaRPr>
          </a:p>
          <a:p>
            <a:pPr marL="0" indent="0">
              <a:lnSpc>
                <a:spcPct val="100000"/>
              </a:lnSpc>
            </a:pPr>
            <a:endParaRPr lang="en-US" sz="1200" kern="0" dirty="0" smtClean="0">
              <a:solidFill>
                <a:schemeClr val="tx1"/>
              </a:solidFill>
            </a:endParaRPr>
          </a:p>
        </p:txBody>
      </p:sp>
      <p:sp>
        <p:nvSpPr>
          <p:cNvPr id="17" name="TextBox 16"/>
          <p:cNvSpPr txBox="1"/>
          <p:nvPr/>
        </p:nvSpPr>
        <p:spPr>
          <a:xfrm>
            <a:off x="390910" y="1429405"/>
            <a:ext cx="5760216"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Projected available committed liquidity/average projected net originations </a:t>
            </a:r>
          </a:p>
          <a:p>
            <a:pPr algn="l">
              <a:lnSpc>
                <a:spcPct val="100000"/>
              </a:lnSpc>
              <a:spcBef>
                <a:spcPts val="0"/>
              </a:spcBef>
              <a:spcAft>
                <a:spcPts val="0"/>
              </a:spcAft>
            </a:pPr>
            <a:r>
              <a:rPr lang="en-US" sz="1200" dirty="0" smtClean="0">
                <a:solidFill>
                  <a:schemeClr val="accent1"/>
                </a:solidFill>
              </a:rPr>
              <a:t>June 2015–June 2016, months</a:t>
            </a:r>
          </a:p>
        </p:txBody>
      </p:sp>
      <p:graphicFrame>
        <p:nvGraphicFramePr>
          <p:cNvPr id="49" name="Object 48"/>
          <p:cNvGraphicFramePr>
            <a:graphicFrameLocks/>
          </p:cNvGraphicFramePr>
          <p:nvPr>
            <p:custDataLst>
              <p:tags r:id="rId4"/>
            </p:custDataLst>
            <p:extLst>
              <p:ext uri="{D42A27DB-BD31-4B8C-83A1-F6EECF244321}">
                <p14:modId xmlns:p14="http://schemas.microsoft.com/office/powerpoint/2010/main" val="818266105"/>
              </p:ext>
            </p:extLst>
          </p:nvPr>
        </p:nvGraphicFramePr>
        <p:xfrm>
          <a:off x="304800" y="1866900"/>
          <a:ext cx="5429385" cy="3362415"/>
        </p:xfrm>
        <a:graphic>
          <a:graphicData uri="http://schemas.openxmlformats.org/presentationml/2006/ole">
            <mc:AlternateContent xmlns:mc="http://schemas.openxmlformats.org/markup-compatibility/2006">
              <mc:Choice xmlns:v="urn:schemas-microsoft-com:vml" Requires="v">
                <p:oleObj spid="_x0000_s227669" name="Chart" r:id="rId22" imgW="5429385" imgH="3362415" progId="MSGraph.Chart.8">
                  <p:embed followColorScheme="full"/>
                </p:oleObj>
              </mc:Choice>
              <mc:Fallback>
                <p:oleObj name="Chart" r:id="rId22" imgW="5429385" imgH="3362415" progId="MSGraph.Chart.8">
                  <p:embed followColorScheme="full"/>
                  <p:pic>
                    <p:nvPicPr>
                      <p:cNvPr id="0" name=""/>
                      <p:cNvPicPr/>
                      <p:nvPr/>
                    </p:nvPicPr>
                    <p:blipFill>
                      <a:blip r:embed="rId23"/>
                      <a:stretch>
                        <a:fillRect/>
                      </a:stretch>
                    </p:blipFill>
                    <p:spPr>
                      <a:xfrm>
                        <a:off x="304800" y="1866900"/>
                        <a:ext cx="5429385" cy="3362415"/>
                      </a:xfrm>
                      <a:prstGeom prst="rect">
                        <a:avLst/>
                      </a:prstGeom>
                    </p:spPr>
                  </p:pic>
                </p:oleObj>
              </mc:Fallback>
            </mc:AlternateContent>
          </a:graphicData>
        </a:graphic>
      </p:graphicFrame>
      <p:sp>
        <p:nvSpPr>
          <p:cNvPr id="62" name="Text Placeholder 48"/>
          <p:cNvSpPr>
            <a:spLocks noGrp="1"/>
          </p:cNvSpPr>
          <p:nvPr>
            <p:custDataLst>
              <p:tags r:id="rId5"/>
            </p:custDataLst>
          </p:nvPr>
        </p:nvSpPr>
        <p:spPr bwMode="auto">
          <a:xfrm>
            <a:off x="2989263" y="50895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CE556EC-E8D7-45E1-ACF0-94B5A9F23F6A}" type="datetime'''''''''''''''D''''''e''''''''''''''''''c-1''''''''''''5'">
              <a:rPr lang="en-US" sz="1000">
                <a:solidFill>
                  <a:schemeClr val="tx1"/>
                </a:solidFill>
                <a:latin typeface="Arial"/>
                <a:ea typeface="ＭＳ Ｐゴシック"/>
                <a:sym typeface="Arial"/>
              </a:rPr>
              <a:pPr marL="0" indent="0" algn="ctr">
                <a:lnSpc>
                  <a:spcPct val="100000"/>
                </a:lnSpc>
                <a:spcBef>
                  <a:spcPct val="0"/>
                </a:spcBef>
              </a:pPr>
              <a:t>Dec-15</a:t>
            </a:fld>
            <a:endParaRPr lang="en-US" sz="1000" dirty="0">
              <a:solidFill>
                <a:schemeClr val="tx1"/>
              </a:solidFill>
              <a:latin typeface="Arial"/>
              <a:ea typeface="ＭＳ Ｐゴシック"/>
              <a:sym typeface="Arial"/>
            </a:endParaRPr>
          </a:p>
        </p:txBody>
      </p:sp>
      <p:sp>
        <p:nvSpPr>
          <p:cNvPr id="61" name="Text Placeholder 47"/>
          <p:cNvSpPr>
            <a:spLocks noGrp="1"/>
          </p:cNvSpPr>
          <p:nvPr>
            <p:custDataLst>
              <p:tags r:id="rId6"/>
            </p:custDataLst>
          </p:nvPr>
        </p:nvSpPr>
        <p:spPr bwMode="auto">
          <a:xfrm>
            <a:off x="2603500" y="50895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6F91B7B-9914-41DE-8251-E2EC8D0D1BB2}" type="datetime'''''''''''''''''No''''''''v-1''''''''''''5'''">
              <a:rPr lang="en-US" sz="1000">
                <a:solidFill>
                  <a:schemeClr val="tx1"/>
                </a:solidFill>
                <a:latin typeface="Arial"/>
                <a:ea typeface="ＭＳ Ｐゴシック"/>
                <a:sym typeface="Arial"/>
              </a:rPr>
              <a:pPr marL="0" indent="0" algn="ctr">
                <a:lnSpc>
                  <a:spcPct val="100000"/>
                </a:lnSpc>
                <a:spcBef>
                  <a:spcPct val="0"/>
                </a:spcBef>
              </a:pPr>
              <a:t>Nov-15</a:t>
            </a:fld>
            <a:endParaRPr lang="en-US" sz="1000" dirty="0">
              <a:solidFill>
                <a:schemeClr val="tx1"/>
              </a:solidFill>
              <a:latin typeface="Arial"/>
              <a:ea typeface="ＭＳ Ｐゴシック"/>
              <a:sym typeface="Arial"/>
            </a:endParaRPr>
          </a:p>
        </p:txBody>
      </p:sp>
      <p:sp>
        <p:nvSpPr>
          <p:cNvPr id="59" name="Text Placeholder 45"/>
          <p:cNvSpPr>
            <a:spLocks noGrp="1"/>
          </p:cNvSpPr>
          <p:nvPr>
            <p:custDataLst>
              <p:tags r:id="rId7"/>
            </p:custDataLst>
          </p:nvPr>
        </p:nvSpPr>
        <p:spPr bwMode="auto">
          <a:xfrm>
            <a:off x="1841500" y="50895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7D21F46-437E-4BC5-A6F7-809FA5DDC916}" type="datetime'''''''Sep''''''''''''''''''-''''''''''15'">
              <a:rPr lang="en-US" sz="1000">
                <a:solidFill>
                  <a:schemeClr val="tx1"/>
                </a:solidFill>
                <a:latin typeface="Arial"/>
                <a:ea typeface="ＭＳ Ｐゴシック"/>
                <a:sym typeface="Arial"/>
              </a:rPr>
              <a:pPr marL="0" indent="0" algn="ctr">
                <a:lnSpc>
                  <a:spcPct val="100000"/>
                </a:lnSpc>
                <a:spcBef>
                  <a:spcPct val="0"/>
                </a:spcBef>
              </a:pPr>
              <a:t>Sep-15</a:t>
            </a:fld>
            <a:endParaRPr lang="en-US" sz="1000" dirty="0">
              <a:solidFill>
                <a:schemeClr val="tx1"/>
              </a:solidFill>
              <a:latin typeface="Arial"/>
              <a:ea typeface="ＭＳ Ｐゴシック"/>
              <a:sym typeface="Arial"/>
            </a:endParaRPr>
          </a:p>
        </p:txBody>
      </p:sp>
      <p:sp>
        <p:nvSpPr>
          <p:cNvPr id="60" name="Text Placeholder 46"/>
          <p:cNvSpPr>
            <a:spLocks noGrp="1"/>
          </p:cNvSpPr>
          <p:nvPr>
            <p:custDataLst>
              <p:tags r:id="rId8"/>
            </p:custDataLst>
          </p:nvPr>
        </p:nvSpPr>
        <p:spPr bwMode="auto">
          <a:xfrm>
            <a:off x="2236788" y="50895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04C3486-5CF1-4798-BC73-BBA6B3E0003A}" type="datetime'''''''''''O''ct''-''''''''1''''''''''''5'''''''''''''''''">
              <a:rPr lang="en-US" sz="1000">
                <a:solidFill>
                  <a:schemeClr val="tx1"/>
                </a:solidFill>
                <a:latin typeface="Arial"/>
                <a:ea typeface="ＭＳ Ｐゴシック"/>
                <a:sym typeface="Arial"/>
              </a:rPr>
              <a:pPr marL="0" indent="0" algn="ctr">
                <a:lnSpc>
                  <a:spcPct val="100000"/>
                </a:lnSpc>
                <a:spcBef>
                  <a:spcPct val="0"/>
                </a:spcBef>
              </a:pPr>
              <a:t>Oct-15</a:t>
            </a:fld>
            <a:endParaRPr lang="en-US" sz="1000" dirty="0">
              <a:solidFill>
                <a:schemeClr val="tx1"/>
              </a:solidFill>
              <a:latin typeface="Arial"/>
              <a:ea typeface="ＭＳ Ｐゴシック"/>
              <a:sym typeface="Arial"/>
            </a:endParaRPr>
          </a:p>
        </p:txBody>
      </p:sp>
      <p:sp>
        <p:nvSpPr>
          <p:cNvPr id="63" name="Text Placeholder 49"/>
          <p:cNvSpPr>
            <a:spLocks noGrp="1"/>
          </p:cNvSpPr>
          <p:nvPr>
            <p:custDataLst>
              <p:tags r:id="rId9"/>
            </p:custDataLst>
          </p:nvPr>
        </p:nvSpPr>
        <p:spPr bwMode="auto">
          <a:xfrm>
            <a:off x="3386138" y="50895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3EADB7-1688-4064-8417-15CCD4C2105B}" type="datetime'''''''J''''a''''''''''n''''''''-''1''''''''''6'''">
              <a:rPr lang="en-US" sz="1000">
                <a:solidFill>
                  <a:schemeClr val="tx1"/>
                </a:solidFill>
                <a:latin typeface="Arial"/>
                <a:ea typeface="ＭＳ Ｐゴシック"/>
                <a:sym typeface="Arial"/>
              </a:rPr>
              <a:pPr marL="0" indent="0" algn="ctr">
                <a:lnSpc>
                  <a:spcPct val="100000"/>
                </a:lnSpc>
                <a:spcBef>
                  <a:spcPct val="0"/>
                </a:spcBef>
              </a:pPr>
              <a:t>Jan-16</a:t>
            </a:fld>
            <a:endParaRPr lang="en-US" sz="1000" dirty="0">
              <a:solidFill>
                <a:schemeClr val="tx1"/>
              </a:solidFill>
              <a:latin typeface="Arial"/>
              <a:ea typeface="ＭＳ Ｐゴシック"/>
              <a:sym typeface="Arial"/>
            </a:endParaRPr>
          </a:p>
        </p:txBody>
      </p:sp>
      <p:sp>
        <p:nvSpPr>
          <p:cNvPr id="64" name="Text Placeholder 50"/>
          <p:cNvSpPr>
            <a:spLocks noGrp="1"/>
          </p:cNvSpPr>
          <p:nvPr>
            <p:custDataLst>
              <p:tags r:id="rId10"/>
            </p:custDataLst>
          </p:nvPr>
        </p:nvSpPr>
        <p:spPr bwMode="auto">
          <a:xfrm>
            <a:off x="3759200" y="5089525"/>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983C14F-1CA3-4782-97E5-FC1DF2018FFC}" type="datetime'F''''''''eb''''''''''''''''''''-''''1''''''''''6'''''''''''''">
              <a:rPr lang="en-US" sz="1000">
                <a:solidFill>
                  <a:schemeClr val="tx1"/>
                </a:solidFill>
                <a:latin typeface="Arial"/>
                <a:ea typeface="ＭＳ Ｐゴシック"/>
                <a:sym typeface="Arial"/>
              </a:rPr>
              <a:pPr marL="0" indent="0" algn="ctr">
                <a:lnSpc>
                  <a:spcPct val="100000"/>
                </a:lnSpc>
                <a:spcBef>
                  <a:spcPct val="0"/>
                </a:spcBef>
              </a:pPr>
              <a:t>Feb-16</a:t>
            </a:fld>
            <a:endParaRPr lang="en-US" sz="1000" dirty="0">
              <a:solidFill>
                <a:schemeClr val="tx1"/>
              </a:solidFill>
              <a:latin typeface="Arial"/>
              <a:ea typeface="ＭＳ Ｐゴシック"/>
              <a:sym typeface="Arial"/>
            </a:endParaRPr>
          </a:p>
        </p:txBody>
      </p:sp>
      <p:sp>
        <p:nvSpPr>
          <p:cNvPr id="65" name="Text Placeholder 51"/>
          <p:cNvSpPr>
            <a:spLocks noGrp="1"/>
          </p:cNvSpPr>
          <p:nvPr>
            <p:custDataLst>
              <p:tags r:id="rId11"/>
            </p:custDataLst>
          </p:nvPr>
        </p:nvSpPr>
        <p:spPr bwMode="auto">
          <a:xfrm>
            <a:off x="4140200" y="50895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F7A72F0-BFE0-4823-9813-DA9FAAA10FE5}" type="datetime'''''''''''''''''Ma''''''r''''''''''''''''''''''''''-''''16'">
              <a:rPr lang="en-US" sz="1000">
                <a:solidFill>
                  <a:schemeClr val="tx1"/>
                </a:solidFill>
                <a:latin typeface="Arial"/>
                <a:ea typeface="ＭＳ Ｐゴシック"/>
                <a:sym typeface="Arial"/>
              </a:rPr>
              <a:pPr marL="0" indent="0" algn="ctr">
                <a:lnSpc>
                  <a:spcPct val="100000"/>
                </a:lnSpc>
                <a:spcBef>
                  <a:spcPct val="0"/>
                </a:spcBef>
              </a:pPr>
              <a:t>Mar-16</a:t>
            </a:fld>
            <a:endParaRPr lang="en-US" sz="1000" dirty="0">
              <a:solidFill>
                <a:schemeClr val="tx1"/>
              </a:solidFill>
              <a:latin typeface="Arial"/>
              <a:ea typeface="ＭＳ Ｐゴシック"/>
              <a:sym typeface="Arial"/>
            </a:endParaRPr>
          </a:p>
        </p:txBody>
      </p:sp>
      <p:sp>
        <p:nvSpPr>
          <p:cNvPr id="66" name="Text Placeholder 52"/>
          <p:cNvSpPr>
            <a:spLocks noGrp="1"/>
          </p:cNvSpPr>
          <p:nvPr>
            <p:custDataLst>
              <p:tags r:id="rId12"/>
            </p:custDataLst>
          </p:nvPr>
        </p:nvSpPr>
        <p:spPr bwMode="auto">
          <a:xfrm>
            <a:off x="4532313" y="50895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C888421-1089-402F-A50F-C33D603F2D6C}" type="datetime'''''''''''''''''Ap''''''''''r''''''''-''''1''''''6'''''''">
              <a:rPr lang="en-US" sz="1000">
                <a:solidFill>
                  <a:schemeClr val="tx1"/>
                </a:solidFill>
                <a:latin typeface="Arial"/>
                <a:ea typeface="ＭＳ Ｐゴシック"/>
                <a:sym typeface="Arial"/>
              </a:rPr>
              <a:pPr marL="0" indent="0" algn="ctr">
                <a:lnSpc>
                  <a:spcPct val="100000"/>
                </a:lnSpc>
                <a:spcBef>
                  <a:spcPct val="0"/>
                </a:spcBef>
              </a:pPr>
              <a:t>Apr-16</a:t>
            </a:fld>
            <a:endParaRPr lang="en-US" sz="1000" dirty="0">
              <a:solidFill>
                <a:schemeClr val="tx1"/>
              </a:solidFill>
              <a:latin typeface="Arial"/>
              <a:ea typeface="ＭＳ Ｐゴシック"/>
              <a:sym typeface="Arial"/>
            </a:endParaRPr>
          </a:p>
        </p:txBody>
      </p:sp>
      <p:sp>
        <p:nvSpPr>
          <p:cNvPr id="67" name="Text Placeholder 53"/>
          <p:cNvSpPr>
            <a:spLocks noGrp="1"/>
          </p:cNvSpPr>
          <p:nvPr>
            <p:custDataLst>
              <p:tags r:id="rId13"/>
            </p:custDataLst>
          </p:nvPr>
        </p:nvSpPr>
        <p:spPr bwMode="auto">
          <a:xfrm>
            <a:off x="4891088" y="50895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936D6F0-5E6D-461F-BB79-E4BA8C29A987}" type="datetime'''''''''''''''''Ma''''y''''-''''''''''''''''''''''1''''''6'''">
              <a:rPr lang="en-US" sz="1000">
                <a:solidFill>
                  <a:schemeClr val="tx1"/>
                </a:solidFill>
                <a:latin typeface="Arial"/>
                <a:ea typeface="ＭＳ Ｐゴシック"/>
                <a:sym typeface="Arial"/>
              </a:rPr>
              <a:pPr marL="0" indent="0" algn="ctr">
                <a:lnSpc>
                  <a:spcPct val="100000"/>
                </a:lnSpc>
                <a:spcBef>
                  <a:spcPct val="0"/>
                </a:spcBef>
              </a:pPr>
              <a:t>May-16</a:t>
            </a:fld>
            <a:endParaRPr lang="en-US" sz="1000" dirty="0">
              <a:solidFill>
                <a:schemeClr val="tx1"/>
              </a:solidFill>
              <a:latin typeface="Arial"/>
              <a:ea typeface="ＭＳ Ｐゴシック"/>
              <a:sym typeface="Arial"/>
            </a:endParaRPr>
          </a:p>
        </p:txBody>
      </p:sp>
      <p:sp>
        <p:nvSpPr>
          <p:cNvPr id="68" name="Text Placeholder 54"/>
          <p:cNvSpPr>
            <a:spLocks noGrp="1"/>
          </p:cNvSpPr>
          <p:nvPr>
            <p:custDataLst>
              <p:tags r:id="rId14"/>
            </p:custDataLst>
          </p:nvPr>
        </p:nvSpPr>
        <p:spPr bwMode="auto">
          <a:xfrm>
            <a:off x="5291138" y="50895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DEDFE60-AED7-44D4-B08F-98C5A3709353}" type="datetime'''''''''''''''''''''J''''u''n''''-''''''''''16'''''">
              <a:rPr lang="en-US" sz="1000">
                <a:solidFill>
                  <a:schemeClr val="tx1"/>
                </a:solidFill>
                <a:latin typeface="Arial"/>
                <a:ea typeface="ＭＳ Ｐゴシック"/>
                <a:sym typeface="Arial"/>
              </a:rPr>
              <a:pPr marL="0" indent="0" algn="ctr">
                <a:lnSpc>
                  <a:spcPct val="100000"/>
                </a:lnSpc>
                <a:spcBef>
                  <a:spcPct val="0"/>
                </a:spcBef>
              </a:pPr>
              <a:t>Jun-16</a:t>
            </a:fld>
            <a:endParaRPr lang="en-US" sz="1000" dirty="0">
              <a:solidFill>
                <a:schemeClr val="tx1"/>
              </a:solidFill>
              <a:latin typeface="Arial"/>
              <a:ea typeface="ＭＳ Ｐゴシック"/>
              <a:sym typeface="Arial"/>
            </a:endParaRPr>
          </a:p>
        </p:txBody>
      </p:sp>
      <p:sp>
        <p:nvSpPr>
          <p:cNvPr id="52" name="Text Placeholder 38"/>
          <p:cNvSpPr>
            <a:spLocks noGrp="1"/>
          </p:cNvSpPr>
          <p:nvPr>
            <p:custDataLst>
              <p:tags r:id="rId15"/>
            </p:custDataLst>
          </p:nvPr>
        </p:nvSpPr>
        <p:spPr bwMode="auto">
          <a:xfrm>
            <a:off x="1460500" y="50895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1DD22B2-2829-4CF5-A33B-6431FF179C57}" type="datetime'''''''''''''''''''A''u''''''''''''''''''''g''''-1''''''5'''''">
              <a:rPr lang="en-US" sz="1000">
                <a:solidFill>
                  <a:schemeClr val="tx1"/>
                </a:solidFill>
              </a:rPr>
              <a:pPr/>
              <a:t>Aug-15</a:t>
            </a:fld>
            <a:endParaRPr lang="en-US" sz="1000" dirty="0">
              <a:solidFill>
                <a:schemeClr val="tx1"/>
              </a:solidFill>
              <a:sym typeface="+mn-lt"/>
            </a:endParaRPr>
          </a:p>
        </p:txBody>
      </p:sp>
      <p:sp>
        <p:nvSpPr>
          <p:cNvPr id="51" name="Text Placeholder 37"/>
          <p:cNvSpPr>
            <a:spLocks noGrp="1"/>
          </p:cNvSpPr>
          <p:nvPr>
            <p:custDataLst>
              <p:tags r:id="rId16"/>
            </p:custDataLst>
          </p:nvPr>
        </p:nvSpPr>
        <p:spPr bwMode="auto">
          <a:xfrm>
            <a:off x="1111250" y="50895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9A7B86C-5D85-4118-84EE-B37380BF23B3}" type="datetime'''''''''J''u''''''l''''''''''''''''-&#10;''''''''''''''''1''5'''">
              <a:rPr lang="en-US" sz="1000">
                <a:solidFill>
                  <a:schemeClr val="tx1"/>
                </a:solidFill>
              </a:rPr>
              <a:pPr/>
              <a:t>Jul-
15</a:t>
            </a:fld>
            <a:endParaRPr lang="en-US" sz="1000" dirty="0">
              <a:solidFill>
                <a:schemeClr val="tx1"/>
              </a:solidFill>
              <a:sym typeface="+mn-lt"/>
            </a:endParaRPr>
          </a:p>
        </p:txBody>
      </p:sp>
      <p:sp>
        <p:nvSpPr>
          <p:cNvPr id="50" name="Text Placeholder 36"/>
          <p:cNvSpPr>
            <a:spLocks noGrp="1"/>
          </p:cNvSpPr>
          <p:nvPr>
            <p:custDataLst>
              <p:tags r:id="rId17"/>
            </p:custDataLst>
          </p:nvPr>
        </p:nvSpPr>
        <p:spPr bwMode="auto">
          <a:xfrm>
            <a:off x="709613" y="50895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FEF4DA5-F468-4E85-9717-4CC5A7987C84}" type="datetime'''''''''''''J''''''''u''''n''''''-''''''''''1''''''''''5'''">
              <a:rPr lang="en-US" sz="1000">
                <a:solidFill>
                  <a:schemeClr val="tx1"/>
                </a:solidFill>
              </a:rPr>
              <a:pPr/>
              <a:t>Jun-15</a:t>
            </a:fld>
            <a:endParaRPr lang="en-US" sz="1000" dirty="0">
              <a:solidFill>
                <a:schemeClr val="tx1"/>
              </a:solidFill>
              <a:sym typeface="+mn-lt"/>
            </a:endParaRPr>
          </a:p>
        </p:txBody>
      </p:sp>
      <p:cxnSp>
        <p:nvCxnSpPr>
          <p:cNvPr id="73" name="Straight Connector 72"/>
          <p:cNvCxnSpPr/>
          <p:nvPr/>
        </p:nvCxnSpPr>
        <p:spPr bwMode="auto">
          <a:xfrm flipH="1">
            <a:off x="530225" y="3798888"/>
            <a:ext cx="5259414" cy="33361"/>
          </a:xfrm>
          <a:prstGeom prst="line">
            <a:avLst/>
          </a:prstGeom>
          <a:solidFill>
            <a:schemeClr val="accent1"/>
          </a:solidFill>
          <a:ln w="12700" cap="flat" cmpd="sng" algn="ctr">
            <a:solidFill>
              <a:srgbClr val="FFC000"/>
            </a:solidFill>
            <a:prstDash val="dash"/>
            <a:round/>
            <a:headEnd type="none" w="med" len="med"/>
            <a:tailEnd type="none" w="med" len="med"/>
          </a:ln>
          <a:effectLst/>
        </p:spPr>
      </p:cxnSp>
      <p:cxnSp>
        <p:nvCxnSpPr>
          <p:cNvPr id="74" name="Straight Connector 73"/>
          <p:cNvCxnSpPr/>
          <p:nvPr/>
        </p:nvCxnSpPr>
        <p:spPr bwMode="auto">
          <a:xfrm flipH="1" flipV="1">
            <a:off x="625475" y="4033838"/>
            <a:ext cx="5163606" cy="2002"/>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75" name="TextBox 74"/>
          <p:cNvSpPr txBox="1"/>
          <p:nvPr/>
        </p:nvSpPr>
        <p:spPr>
          <a:xfrm>
            <a:off x="5775325" y="3933825"/>
            <a:ext cx="753732" cy="400110"/>
          </a:xfrm>
          <a:prstGeom prst="rect">
            <a:avLst/>
          </a:prstGeom>
          <a:noFill/>
        </p:spPr>
        <p:txBody>
          <a:bodyPr wrap="none" rtlCol="0">
            <a:spAutoFit/>
          </a:bodyPr>
          <a:lstStyle/>
          <a:p>
            <a:pPr>
              <a:lnSpc>
                <a:spcPct val="100000"/>
              </a:lnSpc>
            </a:pPr>
            <a:r>
              <a:rPr lang="en-US" b="1" dirty="0" smtClean="0">
                <a:solidFill>
                  <a:schemeClr val="accent1"/>
                </a:solidFill>
              </a:rPr>
              <a:t>Red limit</a:t>
            </a:r>
          </a:p>
          <a:p>
            <a:pPr>
              <a:lnSpc>
                <a:spcPct val="100000"/>
              </a:lnSpc>
            </a:pPr>
            <a:r>
              <a:rPr lang="en-US" b="1" dirty="0" smtClean="0">
                <a:solidFill>
                  <a:schemeClr val="accent1"/>
                </a:solidFill>
              </a:rPr>
              <a:t>5 months</a:t>
            </a:r>
            <a:endParaRPr lang="en-US" b="1" dirty="0">
              <a:solidFill>
                <a:schemeClr val="accent1"/>
              </a:solidFill>
            </a:endParaRPr>
          </a:p>
        </p:txBody>
      </p:sp>
      <p:sp>
        <p:nvSpPr>
          <p:cNvPr id="76" name="TextBox 75"/>
          <p:cNvSpPr txBox="1"/>
          <p:nvPr/>
        </p:nvSpPr>
        <p:spPr>
          <a:xfrm>
            <a:off x="5775325" y="3608388"/>
            <a:ext cx="1031051" cy="400110"/>
          </a:xfrm>
          <a:prstGeom prst="rect">
            <a:avLst/>
          </a:prstGeom>
          <a:noFill/>
        </p:spPr>
        <p:txBody>
          <a:bodyPr wrap="none" rtlCol="0">
            <a:spAutoFit/>
          </a:bodyPr>
          <a:lstStyle/>
          <a:p>
            <a:pPr>
              <a:lnSpc>
                <a:spcPct val="100000"/>
              </a:lnSpc>
            </a:pPr>
            <a:r>
              <a:rPr lang="en-US" b="1" dirty="0" smtClean="0">
                <a:solidFill>
                  <a:srgbClr val="FFC000"/>
                </a:solidFill>
              </a:rPr>
              <a:t>Amber trigger</a:t>
            </a:r>
          </a:p>
          <a:p>
            <a:pPr>
              <a:lnSpc>
                <a:spcPct val="100000"/>
              </a:lnSpc>
            </a:pPr>
            <a:r>
              <a:rPr lang="en-US" b="1" dirty="0" smtClean="0">
                <a:solidFill>
                  <a:srgbClr val="FFC000"/>
                </a:solidFill>
              </a:rPr>
              <a:t>6 months</a:t>
            </a:r>
            <a:endParaRPr lang="en-US" b="1" dirty="0">
              <a:solidFill>
                <a:srgbClr val="FFC000"/>
              </a:solidFill>
            </a:endParaRPr>
          </a:p>
        </p:txBody>
      </p:sp>
      <p:grpSp>
        <p:nvGrpSpPr>
          <p:cNvPr id="81" name="Group 80"/>
          <p:cNvGrpSpPr/>
          <p:nvPr/>
        </p:nvGrpSpPr>
        <p:grpSpPr>
          <a:xfrm>
            <a:off x="403281" y="95996"/>
            <a:ext cx="4271986" cy="189008"/>
            <a:chOff x="403281" y="164517"/>
            <a:chExt cx="4271986" cy="189008"/>
          </a:xfrm>
        </p:grpSpPr>
        <p:sp>
          <p:nvSpPr>
            <p:cNvPr id="82" name="Text Box 75"/>
            <p:cNvSpPr txBox="1">
              <a:spLocks noChangeArrowheads="1"/>
            </p:cNvSpPr>
            <p:nvPr/>
          </p:nvSpPr>
          <p:spPr bwMode="gray">
            <a:xfrm>
              <a:off x="636148" y="166688"/>
              <a:ext cx="403911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Available SCUSA committed liquidity</a:t>
              </a:r>
              <a:endParaRPr lang="en-US" sz="1200" dirty="0">
                <a:solidFill>
                  <a:schemeClr val="bg1">
                    <a:lumMod val="50000"/>
                  </a:schemeClr>
                </a:solidFill>
              </a:endParaRPr>
            </a:p>
          </p:txBody>
        </p:sp>
        <p:sp>
          <p:nvSpPr>
            <p:cNvPr id="83" name="Oval 8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84" name="Footnote"/>
          <p:cNvSpPr/>
          <p:nvPr/>
        </p:nvSpPr>
        <p:spPr bwMode="auto">
          <a:xfrm>
            <a:off x="407487" y="6260728"/>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a:t>
            </a:r>
            <a:r>
              <a:rPr lang="en-US" sz="800" dirty="0" smtClean="0">
                <a:solidFill>
                  <a:schemeClr val="bg1"/>
                </a:solidFill>
                <a:latin typeface="Arial"/>
                <a:sym typeface="Arial"/>
              </a:rPr>
              <a:t>: “BOARD SCUSA asset size 24 Aug 2015.pptx”</a:t>
            </a:r>
            <a:endParaRPr lang="en-US" sz="800" dirty="0">
              <a:solidFill>
                <a:schemeClr val="bg1"/>
              </a:solidFill>
              <a:latin typeface="Wingdings"/>
              <a:sym typeface="Arial"/>
            </a:endParaRPr>
          </a:p>
        </p:txBody>
      </p:sp>
      <p:sp>
        <p:nvSpPr>
          <p:cNvPr id="3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69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262177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Liquidity/funding risk</a:t>
            </a:r>
            <a:endParaRPr lang="en-US" b="0" dirty="0">
              <a:solidFill>
                <a:schemeClr val="accent1"/>
              </a:solidFill>
            </a:endParaRPr>
          </a:p>
        </p:txBody>
      </p:sp>
      <p:sp>
        <p:nvSpPr>
          <p:cNvPr id="8" name="Footnote"/>
          <p:cNvSpPr/>
          <p:nvPr/>
        </p:nvSpPr>
        <p:spPr bwMode="auto">
          <a:xfrm>
            <a:off x="405914" y="6257683"/>
            <a:ext cx="681400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lvl="1" indent="-119063"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p>
          <a:p>
            <a:pPr marL="119063" indent="-119063" algn="l">
              <a:lnSpc>
                <a:spcPct val="100000"/>
              </a:lnSpc>
              <a:buFont typeface="+mj-lt"/>
              <a:buAutoNum type="arabicPeriod"/>
            </a:pPr>
            <a:r>
              <a:rPr lang="en-US" sz="800" dirty="0">
                <a:solidFill>
                  <a:schemeClr val="bg1"/>
                </a:solidFill>
              </a:rPr>
              <a:t>Based on the worst of four different liquidity scenarios (Systemic Local, Idiosyncratic, Systemic Global, and Wholesale Funding Sources)</a:t>
            </a:r>
          </a:p>
          <a:p>
            <a:pPr marL="119063" indent="-119063" algn="l">
              <a:lnSpc>
                <a:spcPct val="100000"/>
              </a:lnSpc>
              <a:buFont typeface="+mj-lt"/>
              <a:buAutoNum type="arabicPeriod"/>
            </a:pPr>
            <a:r>
              <a:rPr lang="en-US" sz="800" dirty="0">
                <a:solidFill>
                  <a:schemeClr val="bg1"/>
                </a:solidFill>
              </a:rPr>
              <a:t>As of June </a:t>
            </a:r>
            <a:r>
              <a:rPr lang="en-US" sz="800" dirty="0" smtClean="0">
                <a:solidFill>
                  <a:schemeClr val="bg1"/>
                </a:solidFill>
              </a:rPr>
              <a:t>2015–July value for SBNA was 51 days</a:t>
            </a:r>
          </a:p>
          <a:p>
            <a:pPr marL="119063" indent="-119063" algn="l">
              <a:lnSpc>
                <a:spcPct val="100000"/>
              </a:lnSpc>
              <a:buFont typeface="+mj-lt"/>
              <a:buAutoNum type="arabicPeriod"/>
            </a:pPr>
            <a:r>
              <a:rPr lang="en-US" sz="800" dirty="0" smtClean="0">
                <a:solidFill>
                  <a:schemeClr val="bg1"/>
                </a:solidFill>
              </a:rPr>
              <a:t>Based on EPS Liquidity stress methodology</a:t>
            </a:r>
            <a:endParaRPr lang="en-US" sz="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79171798"/>
              </p:ext>
            </p:extLst>
          </p:nvPr>
        </p:nvGraphicFramePr>
        <p:xfrm>
          <a:off x="400050" y="1381125"/>
          <a:ext cx="8868749" cy="283464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8">
                  <a:txBody>
                    <a:bodyPr/>
                    <a:lstStyle/>
                    <a:p>
                      <a:r>
                        <a:rPr lang="en-US" sz="1100" b="1" dirty="0" smtClean="0"/>
                        <a:t>Liquidity</a:t>
                      </a:r>
                      <a:r>
                        <a:rPr lang="en-US" sz="1100" b="1" baseline="0" dirty="0" smtClean="0"/>
                        <a:t>/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Liquidity</a:t>
                      </a:r>
                      <a:r>
                        <a:rPr lang="en-US" sz="1100" b="0" i="0" kern="1200" baseline="0" dirty="0" smtClean="0">
                          <a:solidFill>
                            <a:schemeClr val="tx1"/>
                          </a:solidFill>
                          <a:latin typeface="+mn-lt"/>
                          <a:ea typeface="+mn-ea"/>
                          <a:cs typeface="+mn-cs"/>
                        </a:rPr>
                        <a:t> stress testing survival horizon</a:t>
                      </a:r>
                      <a:r>
                        <a:rPr lang="en-US" sz="1100" b="0" i="0" kern="1200" baseline="30000" dirty="0" smtClean="0">
                          <a:solidFill>
                            <a:schemeClr val="tx1"/>
                          </a:solidFill>
                          <a:latin typeface="+mn-lt"/>
                          <a:ea typeface="+mn-ea"/>
                          <a:cs typeface="+mn-cs"/>
                        </a:rPr>
                        <a:t>1</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28</a:t>
                      </a:r>
                      <a:r>
                        <a:rPr lang="en-US" sz="1100" b="1" baseline="0" dirty="0" smtClean="0">
                          <a:solidFill>
                            <a:schemeClr val="accent1"/>
                          </a:solidFill>
                        </a:rPr>
                        <a:t> </a:t>
                      </a:r>
                      <a:r>
                        <a:rPr lang="en-US" sz="1100" b="1" dirty="0" smtClean="0">
                          <a:solidFill>
                            <a:schemeClr val="accent1"/>
                          </a:solidFill>
                        </a:rPr>
                        <a:t>days</a:t>
                      </a:r>
                      <a:r>
                        <a:rPr lang="en-US" sz="1100" b="1" baseline="30000" dirty="0" smtClean="0">
                          <a:solidFill>
                            <a:schemeClr val="accent1"/>
                          </a:solidFill>
                        </a:rPr>
                        <a:t>2</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19 days</a:t>
                      </a:r>
                      <a:r>
                        <a:rPr lang="en-US" sz="1100" b="1" baseline="30000" dirty="0" smtClean="0">
                          <a:solidFill>
                            <a:schemeClr val="accent1"/>
                          </a:solidFill>
                        </a:rPr>
                        <a:t>3</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average projected net originations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2</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9" name="Group 8"/>
          <p:cNvGrpSpPr/>
          <p:nvPr/>
        </p:nvGrpSpPr>
        <p:grpSpPr>
          <a:xfrm>
            <a:off x="403281" y="95996"/>
            <a:ext cx="2494255" cy="189008"/>
            <a:chOff x="403281" y="164517"/>
            <a:chExt cx="2494255" cy="189008"/>
          </a:xfrm>
        </p:grpSpPr>
        <p:sp>
          <p:nvSpPr>
            <p:cNvPr id="10" name="Text Box 75"/>
            <p:cNvSpPr txBox="1">
              <a:spLocks noChangeArrowheads="1"/>
            </p:cNvSpPr>
            <p:nvPr/>
          </p:nvSpPr>
          <p:spPr bwMode="gray">
            <a:xfrm>
              <a:off x="636148" y="166688"/>
              <a:ext cx="226138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Liquidity/funding risk: 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70</a:t>
            </a:fld>
            <a:endParaRPr lang="en-US" sz="1400" dirty="0">
              <a:solidFill>
                <a:srgbClr val="FF0000"/>
              </a:solidFill>
              <a:latin typeface="Arial Bold" pitchFamily="-112" charset="0"/>
            </a:endParaRPr>
          </a:p>
        </p:txBody>
      </p:sp>
      <p:sp>
        <p:nvSpPr>
          <p:cNvPr id="12" name="TextBox 11"/>
          <p:cNvSpPr txBox="1"/>
          <p:nvPr/>
        </p:nvSpPr>
        <p:spPr>
          <a:xfrm>
            <a:off x="388115" y="4474277"/>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36490090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 risk</a:t>
            </a:r>
          </a:p>
        </p:txBody>
      </p:sp>
      <p:sp>
        <p:nvSpPr>
          <p:cNvPr id="3" name="Text Placeholder 2"/>
          <p:cNvSpPr>
            <a:spLocks noGrp="1"/>
          </p:cNvSpPr>
          <p:nvPr>
            <p:ph type="body" idx="1"/>
          </p:nvPr>
        </p:nvSpPr>
        <p:spPr/>
        <p:txBody>
          <a:bodyPr/>
          <a:lstStyle/>
          <a:p>
            <a:r>
              <a:rPr lang="en-GB" dirty="0" smtClean="0"/>
              <a:t>5</a:t>
            </a:r>
            <a:endParaRPr lang="en-GB" dirty="0"/>
          </a:p>
        </p:txBody>
      </p:sp>
    </p:spTree>
    <p:extLst>
      <p:ext uri="{BB962C8B-B14F-4D97-AF65-F5344CB8AC3E}">
        <p14:creationId xmlns:p14="http://schemas.microsoft.com/office/powerpoint/2010/main" val="29169802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229654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524"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interest rate risk metrics</a:t>
            </a:r>
            <a:endParaRPr lang="en-US" b="0" dirty="0"/>
          </a:p>
        </p:txBody>
      </p:sp>
      <p:grpSp>
        <p:nvGrpSpPr>
          <p:cNvPr id="8" name="Group 7"/>
          <p:cNvGrpSpPr/>
          <p:nvPr/>
        </p:nvGrpSpPr>
        <p:grpSpPr>
          <a:xfrm>
            <a:off x="403281" y="95996"/>
            <a:ext cx="2122359" cy="189008"/>
            <a:chOff x="403281" y="164517"/>
            <a:chExt cx="2122359" cy="189008"/>
          </a:xfrm>
        </p:grpSpPr>
        <p:sp>
          <p:nvSpPr>
            <p:cNvPr id="9" name="Text Box 75"/>
            <p:cNvSpPr txBox="1">
              <a:spLocks noChangeArrowheads="1"/>
            </p:cNvSpPr>
            <p:nvPr/>
          </p:nvSpPr>
          <p:spPr bwMode="gray">
            <a:xfrm>
              <a:off x="636148" y="166688"/>
              <a:ext cx="188949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Interest rate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1" name="Content Placeholder 12"/>
          <p:cNvGraphicFramePr>
            <a:graphicFrameLocks/>
          </p:cNvGraphicFramePr>
          <p:nvPr>
            <p:extLst>
              <p:ext uri="{D42A27DB-BD31-4B8C-83A1-F6EECF244321}">
                <p14:modId xmlns:p14="http://schemas.microsoft.com/office/powerpoint/2010/main" val="2801319923"/>
              </p:ext>
            </p:extLst>
          </p:nvPr>
        </p:nvGraphicFramePr>
        <p:xfrm>
          <a:off x="400876" y="1422499"/>
          <a:ext cx="8822498" cy="3474720"/>
        </p:xfrm>
        <a:graphic>
          <a:graphicData uri="http://schemas.openxmlformats.org/drawingml/2006/table">
            <a:tbl>
              <a:tblPr firstRow="1" bandRow="1">
                <a:tableStyleId>{839DD9DD-9E6C-4910-8AC0-68ADFF6A6AFC}</a:tableStyleId>
              </a:tblPr>
              <a:tblGrid>
                <a:gridCol w="2832978"/>
                <a:gridCol w="1159726"/>
                <a:gridCol w="4829794"/>
              </a:tblGrid>
              <a:tr h="133816">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94091">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Net interest income sensitivity (+/-100bps)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IRR exposure limits can provide an early warning of possible financial problems resulting from the effects of changing interest rates on the existing balance sheet and income performance and thus can be used to define an appetite for interest rate-related negative performance variability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The ALM NII metric estimates the directional sensitivity of earnings at risk (NII) due to the </a:t>
                      </a:r>
                      <a:r>
                        <a:rPr lang="en-US" sz="1000" i="0" kern="1200" baseline="0" dirty="0" err="1" smtClean="0">
                          <a:solidFill>
                            <a:schemeClr val="tx1"/>
                          </a:solidFill>
                          <a:latin typeface="+mn-lt"/>
                          <a:ea typeface="+mn-ea"/>
                          <a:cs typeface="+mn-cs"/>
                        </a:rPr>
                        <a:t>repricing</a:t>
                      </a:r>
                      <a:r>
                        <a:rPr lang="en-US" sz="1000" i="0" kern="1200" baseline="0" dirty="0" smtClean="0">
                          <a:solidFill>
                            <a:schemeClr val="tx1"/>
                          </a:solidFill>
                          <a:latin typeface="+mn-lt"/>
                          <a:ea typeface="+mn-ea"/>
                          <a:cs typeface="+mn-cs"/>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NII shocks provide a short-to-mid term view of the impact on earnings and capital due to various changes in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configuration of the metric is an industry standard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555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Market value of equity sensitivity (+/- 200bps)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SBNA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MVE</a:t>
                      </a:r>
                      <a:r>
                        <a:rPr lang="en-US" sz="1000" i="0" kern="1200" baseline="0" dirty="0" smtClean="0">
                          <a:solidFill>
                            <a:schemeClr val="tx1"/>
                          </a:solidFill>
                          <a:latin typeface="+mn-lt"/>
                          <a:ea typeface="+mn-ea"/>
                          <a:cs typeface="+mn-cs"/>
                        </a:rPr>
                        <a:t> measures the difference between the current fair value of an asset and the current fair value of liabilities; it serves as a proxy to the market value of SHUSA’s balance sheet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The</a:t>
                      </a:r>
                      <a:r>
                        <a:rPr lang="en-US" sz="1000" i="0" kern="1200" baseline="0" dirty="0" smtClean="0">
                          <a:solidFill>
                            <a:schemeClr val="tx1"/>
                          </a:solidFill>
                          <a:latin typeface="+mn-lt"/>
                          <a:ea typeface="+mn-ea"/>
                          <a:cs typeface="+mn-cs"/>
                        </a:rPr>
                        <a:t> ALM MVE metric e</a:t>
                      </a:r>
                      <a:r>
                        <a:rPr lang="en-US" sz="1000" i="0" kern="1200" dirty="0" smtClean="0">
                          <a:solidFill>
                            <a:schemeClr val="tx1"/>
                          </a:solidFill>
                          <a:latin typeface="+mn-lt"/>
                          <a:ea typeface="+mn-ea"/>
                          <a:cs typeface="+mn-cs"/>
                        </a:rPr>
                        <a:t>stimates the directional sensitivity of market value of</a:t>
                      </a:r>
                      <a:r>
                        <a:rPr lang="en-US" sz="1000" i="0" kern="1200" baseline="0" dirty="0" smtClean="0">
                          <a:solidFill>
                            <a:schemeClr val="tx1"/>
                          </a:solidFill>
                          <a:latin typeface="+mn-lt"/>
                          <a:ea typeface="+mn-ea"/>
                          <a:cs typeface="+mn-cs"/>
                        </a:rPr>
                        <a:t> equity </a:t>
                      </a:r>
                      <a:r>
                        <a:rPr lang="en-US" sz="1000" i="0" kern="1200" dirty="0" smtClean="0">
                          <a:solidFill>
                            <a:schemeClr val="tx1"/>
                          </a:solidFill>
                          <a:latin typeface="+mn-lt"/>
                          <a:ea typeface="+mn-ea"/>
                          <a:cs typeface="+mn-cs"/>
                        </a:rPr>
                        <a:t>due to the </a:t>
                      </a:r>
                      <a:r>
                        <a:rPr lang="en-US" sz="1000" i="0" kern="1200" dirty="0" err="1" smtClean="0">
                          <a:solidFill>
                            <a:schemeClr val="tx1"/>
                          </a:solidFill>
                          <a:latin typeface="+mn-lt"/>
                          <a:ea typeface="+mn-ea"/>
                          <a:cs typeface="+mn-cs"/>
                        </a:rPr>
                        <a:t>repricing</a:t>
                      </a:r>
                      <a:r>
                        <a:rPr lang="en-US" sz="1000" i="0" kern="1200" dirty="0" smtClean="0">
                          <a:solidFill>
                            <a:schemeClr val="tx1"/>
                          </a:solidFill>
                          <a:latin typeface="+mn-lt"/>
                          <a:ea typeface="+mn-ea"/>
                          <a:cs typeface="+mn-cs"/>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MVE shocks provide a longer term economic view of SHUSA’s IRR exposure that incorporates all future cash flows from existing asset/liability and off-balance sheet exposures</a:t>
                      </a:r>
                      <a:endParaRPr lang="en-US" sz="1000" i="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 configuration</a:t>
                      </a:r>
                      <a:r>
                        <a:rPr lang="en-US" sz="1000" i="0" kern="1200" baseline="0" dirty="0" smtClean="0">
                          <a:solidFill>
                            <a:schemeClr val="tx1"/>
                          </a:solidFill>
                          <a:latin typeface="+mn-lt"/>
                          <a:ea typeface="+mn-ea"/>
                          <a:cs typeface="+mn-cs"/>
                        </a:rPr>
                        <a:t> of the metric is an industry standard</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393319" y="6247930"/>
            <a:ext cx="4007507" cy="123111"/>
          </a:xfrm>
          <a:prstGeom prst="rect">
            <a:avLst/>
          </a:prstGeom>
          <a:noFill/>
        </p:spPr>
        <p:txBody>
          <a:bodyPr wrap="none" lIns="0" tIns="0" rIns="0" bIns="0" rtlCol="0">
            <a:spAutoFit/>
          </a:bodyPr>
          <a:lstStyle/>
          <a:p>
            <a:pPr marL="0" lvl="1" algn="l">
              <a:lnSpc>
                <a:spcPct val="100000"/>
              </a:lnSpc>
            </a:pPr>
            <a:r>
              <a:rPr lang="en-US" sz="800" dirty="0" smtClean="0">
                <a:solidFill>
                  <a:schemeClr val="bg1"/>
                </a:solidFill>
              </a:rPr>
              <a:t>1. Though it is only available at the time of funding when finalized contract terms are set</a:t>
            </a:r>
            <a:endParaRPr lang="en-US" sz="800" dirty="0">
              <a:solidFill>
                <a:schemeClr val="bg1"/>
              </a:solidFill>
            </a:endParaRPr>
          </a:p>
        </p:txBody>
      </p:sp>
      <p:sp>
        <p:nvSpPr>
          <p:cNvPr id="15"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72</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1084296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7715855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882"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 name="Title 1"/>
          <p:cNvSpPr>
            <a:spLocks noGrp="1"/>
          </p:cNvSpPr>
          <p:nvPr>
            <p:ph type="title"/>
          </p:nvPr>
        </p:nvSpPr>
        <p:spPr/>
        <p:txBody>
          <a:bodyPr/>
          <a:lstStyle/>
          <a:p>
            <a:r>
              <a:rPr lang="en-US" dirty="0" smtClean="0"/>
              <a:t>Calibration: </a:t>
            </a:r>
            <a:r>
              <a:rPr lang="en-US" b="0" dirty="0" smtClean="0"/>
              <a:t>NII and MVE</a:t>
            </a:r>
            <a:endParaRPr lang="en-US" b="0" dirty="0"/>
          </a:p>
        </p:txBody>
      </p:sp>
      <p:graphicFrame>
        <p:nvGraphicFramePr>
          <p:cNvPr id="6" name="Object 5"/>
          <p:cNvGraphicFramePr>
            <a:graphicFrameLocks/>
          </p:cNvGraphicFramePr>
          <p:nvPr>
            <p:custDataLst>
              <p:tags r:id="rId4"/>
            </p:custDataLst>
            <p:extLst>
              <p:ext uri="{D42A27DB-BD31-4B8C-83A1-F6EECF244321}">
                <p14:modId xmlns:p14="http://schemas.microsoft.com/office/powerpoint/2010/main" val="1226160734"/>
              </p:ext>
            </p:extLst>
          </p:nvPr>
        </p:nvGraphicFramePr>
        <p:xfrm>
          <a:off x="190500" y="1638300"/>
          <a:ext cx="3876743" cy="1943100"/>
        </p:xfrm>
        <a:graphic>
          <a:graphicData uri="http://schemas.openxmlformats.org/presentationml/2006/ole">
            <mc:AlternateContent xmlns:mc="http://schemas.openxmlformats.org/markup-compatibility/2006">
              <mc:Choice xmlns:v="urn:schemas-microsoft-com:vml" Requires="v">
                <p:oleObj spid="_x0000_s229883" name="Chart" r:id="rId41" imgW="3876743" imgH="1943100" progId="MSGraph.Chart.8">
                  <p:embed followColorScheme="full"/>
                </p:oleObj>
              </mc:Choice>
              <mc:Fallback>
                <p:oleObj name="Chart" r:id="rId41" imgW="3876743" imgH="1943100" progId="MSGraph.Chart.8">
                  <p:embed followColorScheme="full"/>
                  <p:pic>
                    <p:nvPicPr>
                      <p:cNvPr id="0" name=""/>
                      <p:cNvPicPr/>
                      <p:nvPr/>
                    </p:nvPicPr>
                    <p:blipFill>
                      <a:blip r:embed="rId42"/>
                      <a:stretch>
                        <a:fillRect/>
                      </a:stretch>
                    </p:blipFill>
                    <p:spPr>
                      <a:xfrm>
                        <a:off x="190500" y="1638300"/>
                        <a:ext cx="3876743" cy="1943100"/>
                      </a:xfrm>
                      <a:prstGeom prst="rect">
                        <a:avLst/>
                      </a:prstGeom>
                    </p:spPr>
                  </p:pic>
                </p:oleObj>
              </mc:Fallback>
            </mc:AlternateContent>
          </a:graphicData>
        </a:graphic>
      </p:graphicFrame>
      <p:sp>
        <p:nvSpPr>
          <p:cNvPr id="73" name="Text Placeholder 3"/>
          <p:cNvSpPr>
            <a:spLocks noGrp="1"/>
          </p:cNvSpPr>
          <p:nvPr>
            <p:custDataLst>
              <p:tags r:id="rId5"/>
            </p:custDataLst>
          </p:nvPr>
        </p:nvSpPr>
        <p:spPr bwMode="auto">
          <a:xfrm>
            <a:off x="3535363" y="34512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0D5092B-19D3-44A1-BA3B-B95333812B29}" type="datetime'Ju''''n ''’''''''''''''''''1''''''''''''''5'''''''''''''''">
              <a:rPr lang="en-US" sz="1000">
                <a:solidFill>
                  <a:schemeClr val="tx1"/>
                </a:solidFill>
                <a:latin typeface="Arial"/>
                <a:ea typeface="ＭＳ Ｐゴシック"/>
                <a:sym typeface="Arial"/>
              </a:rPr>
              <a:pPr marL="0" indent="0" algn="ctr">
                <a:lnSpc>
                  <a:spcPct val="100000"/>
                </a:lnSpc>
                <a:spcBef>
                  <a:spcPct val="0"/>
                </a:spcBef>
              </a:pPr>
              <a:t>Jun ’15</a:t>
            </a:fld>
            <a:endParaRPr lang="en-US" sz="1000" dirty="0">
              <a:solidFill>
                <a:schemeClr val="tx1"/>
              </a:solidFill>
              <a:latin typeface="Arial"/>
              <a:ea typeface="ＭＳ Ｐゴシック"/>
              <a:sym typeface="Arial"/>
            </a:endParaRPr>
          </a:p>
        </p:txBody>
      </p:sp>
      <p:sp>
        <p:nvSpPr>
          <p:cNvPr id="78" name="Text Placeholder 4"/>
          <p:cNvSpPr>
            <a:spLocks noGrp="1"/>
          </p:cNvSpPr>
          <p:nvPr>
            <p:custDataLst>
              <p:tags r:id="rId6"/>
            </p:custDataLst>
          </p:nvPr>
        </p:nvSpPr>
        <p:spPr bwMode="auto">
          <a:xfrm>
            <a:off x="3767138" y="3451225"/>
            <a:ext cx="1809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508C44F-6405-448F-9D13-9C6CE8D72447}" type="datetime'''''''''''Ju''''''l ''''''''''''''''’''''''''''''1''''5'">
              <a:rPr lang="en-US" sz="1000">
                <a:solidFill>
                  <a:schemeClr val="tx1"/>
                </a:solidFill>
                <a:latin typeface="Arial"/>
                <a:ea typeface="ＭＳ Ｐゴシック"/>
                <a:sym typeface="Arial"/>
              </a:rPr>
              <a:pPr marL="0" indent="0" algn="ctr">
                <a:lnSpc>
                  <a:spcPct val="100000"/>
                </a:lnSpc>
                <a:spcBef>
                  <a:spcPct val="0"/>
                </a:spcBef>
              </a:pPr>
              <a:t>Jul ’15</a:t>
            </a:fld>
            <a:endParaRPr lang="en-US" sz="1000" dirty="0">
              <a:solidFill>
                <a:schemeClr val="tx1"/>
              </a:solidFill>
              <a:latin typeface="Arial"/>
              <a:ea typeface="ＭＳ Ｐゴシック"/>
              <a:sym typeface="Arial"/>
            </a:endParaRPr>
          </a:p>
        </p:txBody>
      </p:sp>
      <p:sp>
        <p:nvSpPr>
          <p:cNvPr id="52" name="Text Placeholder 44"/>
          <p:cNvSpPr>
            <a:spLocks noGrp="1"/>
          </p:cNvSpPr>
          <p:nvPr>
            <p:custDataLst>
              <p:tags r:id="rId7"/>
            </p:custDataLst>
          </p:nvPr>
        </p:nvSpPr>
        <p:spPr bwMode="auto">
          <a:xfrm>
            <a:off x="3313113" y="34512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26C64A5-DE46-4835-88C6-32A2D0338E77}" type="datetime'''''''''''''''Ma''''''''r'''''''''''''' ''''''''''''’1''''5'''">
              <a:rPr lang="en-US" sz="1000">
                <a:solidFill>
                  <a:schemeClr val="tx1"/>
                </a:solidFill>
              </a:rPr>
              <a:pPr/>
              <a:t>Mar ’15</a:t>
            </a:fld>
            <a:endParaRPr lang="en-US" sz="1000" dirty="0">
              <a:solidFill>
                <a:schemeClr val="tx1"/>
              </a:solidFill>
              <a:latin typeface="Arial"/>
              <a:ea typeface="ＭＳ Ｐゴシック"/>
              <a:sym typeface="Arial"/>
            </a:endParaRPr>
          </a:p>
        </p:txBody>
      </p:sp>
      <p:sp>
        <p:nvSpPr>
          <p:cNvPr id="51" name="Text Placeholder 43"/>
          <p:cNvSpPr>
            <a:spLocks noGrp="1"/>
          </p:cNvSpPr>
          <p:nvPr>
            <p:custDataLst>
              <p:tags r:id="rId8"/>
            </p:custDataLst>
          </p:nvPr>
        </p:nvSpPr>
        <p:spPr bwMode="auto">
          <a:xfrm>
            <a:off x="3100388" y="34512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2AFACFE-7B47-42F0-AFF1-17D432E0312E}" type="datetime'''''D''e''c'''''''''' ''’''''''''''1''''4'''''''''''">
              <a:rPr lang="en-US" sz="1000">
                <a:solidFill>
                  <a:schemeClr val="tx1"/>
                </a:solidFill>
              </a:rPr>
              <a:pPr/>
              <a:t>Dec ’14</a:t>
            </a:fld>
            <a:endParaRPr lang="en-US" sz="1000" dirty="0">
              <a:solidFill>
                <a:schemeClr val="tx1"/>
              </a:solidFill>
              <a:latin typeface="Arial"/>
              <a:ea typeface="ＭＳ Ｐゴシック"/>
              <a:sym typeface="Arial"/>
            </a:endParaRPr>
          </a:p>
        </p:txBody>
      </p:sp>
      <p:sp>
        <p:nvSpPr>
          <p:cNvPr id="48" name="Text Placeholder 40"/>
          <p:cNvSpPr>
            <a:spLocks noGrp="1"/>
          </p:cNvSpPr>
          <p:nvPr>
            <p:custDataLst>
              <p:tags r:id="rId9"/>
            </p:custDataLst>
          </p:nvPr>
        </p:nvSpPr>
        <p:spPr bwMode="auto">
          <a:xfrm>
            <a:off x="2887663" y="34512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6AE6049-2B01-4B35-9E28-5BFAAD668593}" type="datetime'''Se''''''''p'''' ''''''''''’''''''''''''''''''1''''''''''4'">
              <a:rPr lang="en-US" sz="1000">
                <a:solidFill>
                  <a:schemeClr val="tx1"/>
                </a:solidFill>
                <a:latin typeface="Arial"/>
                <a:ea typeface="ＭＳ Ｐゴシック"/>
                <a:sym typeface="Arial"/>
              </a:rPr>
              <a:pPr marL="0" indent="0" algn="ctr">
                <a:lnSpc>
                  <a:spcPct val="100000"/>
                </a:lnSpc>
                <a:spcBef>
                  <a:spcPct val="0"/>
                </a:spcBef>
              </a:pPr>
              <a:t>Sep ’14</a:t>
            </a:fld>
            <a:endParaRPr lang="en-US" sz="1000" dirty="0">
              <a:solidFill>
                <a:schemeClr val="tx1"/>
              </a:solidFill>
              <a:latin typeface="Arial"/>
              <a:ea typeface="ＭＳ Ｐゴシック"/>
              <a:sym typeface="Arial"/>
            </a:endParaRPr>
          </a:p>
        </p:txBody>
      </p:sp>
      <p:sp>
        <p:nvSpPr>
          <p:cNvPr id="47" name="Text Placeholder 39"/>
          <p:cNvSpPr>
            <a:spLocks noGrp="1"/>
          </p:cNvSpPr>
          <p:nvPr>
            <p:custDataLst>
              <p:tags r:id="rId10"/>
            </p:custDataLst>
          </p:nvPr>
        </p:nvSpPr>
        <p:spPr bwMode="auto">
          <a:xfrm>
            <a:off x="2682875" y="34512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C5C51FE-3EA8-4C2D-BB6E-361B00ED00CF}" type="datetime'''''''''''''''''''J''''''un'' ''''’''''''''''''''''''''''14'">
              <a:rPr lang="en-US" sz="1000">
                <a:solidFill>
                  <a:schemeClr val="tx1"/>
                </a:solidFill>
                <a:latin typeface="Arial"/>
                <a:ea typeface="ＭＳ Ｐゴシック"/>
                <a:sym typeface="Arial"/>
              </a:rPr>
              <a:pPr marL="0" indent="0" algn="ctr">
                <a:lnSpc>
                  <a:spcPct val="100000"/>
                </a:lnSpc>
                <a:spcBef>
                  <a:spcPct val="0"/>
                </a:spcBef>
              </a:pPr>
              <a:t>Jun ’14</a:t>
            </a:fld>
            <a:endParaRPr lang="en-US" sz="1000" dirty="0">
              <a:solidFill>
                <a:schemeClr val="tx1"/>
              </a:solidFill>
              <a:latin typeface="Arial"/>
              <a:ea typeface="ＭＳ Ｐゴシック"/>
              <a:sym typeface="Arial"/>
            </a:endParaRPr>
          </a:p>
        </p:txBody>
      </p:sp>
      <p:sp>
        <p:nvSpPr>
          <p:cNvPr id="46" name="Text Placeholder 38"/>
          <p:cNvSpPr>
            <a:spLocks noGrp="1"/>
          </p:cNvSpPr>
          <p:nvPr>
            <p:custDataLst>
              <p:tags r:id="rId11"/>
            </p:custDataLst>
          </p:nvPr>
        </p:nvSpPr>
        <p:spPr bwMode="auto">
          <a:xfrm>
            <a:off x="2465388" y="34512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92F1EAC-65D1-4E74-BFDD-415439382024}" type="datetime'''''M''''''''''''''''''''''a''r'''''''''' ''’1''''4'''''''''''">
              <a:rPr lang="en-US" sz="1000">
                <a:solidFill>
                  <a:schemeClr val="tx1"/>
                </a:solidFill>
                <a:latin typeface="Arial"/>
                <a:ea typeface="ＭＳ Ｐゴシック"/>
                <a:sym typeface="Arial"/>
              </a:rPr>
              <a:pPr marL="0" indent="0" algn="ctr">
                <a:lnSpc>
                  <a:spcPct val="100000"/>
                </a:lnSpc>
                <a:spcBef>
                  <a:spcPct val="0"/>
                </a:spcBef>
              </a:pPr>
              <a:t>Mar ’14</a:t>
            </a:fld>
            <a:endParaRPr lang="en-US" sz="1000" dirty="0">
              <a:solidFill>
                <a:schemeClr val="tx1"/>
              </a:solidFill>
              <a:latin typeface="Arial"/>
              <a:ea typeface="ＭＳ Ｐゴシック"/>
              <a:sym typeface="Arial"/>
            </a:endParaRPr>
          </a:p>
        </p:txBody>
      </p:sp>
      <p:sp>
        <p:nvSpPr>
          <p:cNvPr id="45" name="Text Placeholder 37"/>
          <p:cNvSpPr>
            <a:spLocks noGrp="1"/>
          </p:cNvSpPr>
          <p:nvPr>
            <p:custDataLst>
              <p:tags r:id="rId12"/>
            </p:custDataLst>
          </p:nvPr>
        </p:nvSpPr>
        <p:spPr bwMode="auto">
          <a:xfrm>
            <a:off x="2247900" y="34512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43DF5FD-1CE9-41A0-A87C-9F0198E6D795}" type="datetime'''''''''''''''''''''''D''''e''c'''' ''''''''''’1''''''''3'''''">
              <a:rPr lang="en-US" sz="1000">
                <a:solidFill>
                  <a:schemeClr val="tx1"/>
                </a:solidFill>
                <a:latin typeface="Arial"/>
                <a:ea typeface="ＭＳ Ｐゴシック"/>
                <a:sym typeface="Arial"/>
              </a:rPr>
              <a:pPr marL="0" indent="0" algn="ctr">
                <a:lnSpc>
                  <a:spcPct val="100000"/>
                </a:lnSpc>
                <a:spcBef>
                  <a:spcPct val="0"/>
                </a:spcBef>
              </a:pPr>
              <a:t>Dec ’13</a:t>
            </a:fld>
            <a:endParaRPr lang="en-US" sz="1000" dirty="0">
              <a:solidFill>
                <a:schemeClr val="tx1"/>
              </a:solidFill>
              <a:latin typeface="Arial"/>
              <a:ea typeface="ＭＳ Ｐゴシック"/>
              <a:sym typeface="Arial"/>
            </a:endParaRPr>
          </a:p>
        </p:txBody>
      </p:sp>
      <p:sp>
        <p:nvSpPr>
          <p:cNvPr id="44" name="Text Placeholder 36"/>
          <p:cNvSpPr>
            <a:spLocks noGrp="1"/>
          </p:cNvSpPr>
          <p:nvPr>
            <p:custDataLst>
              <p:tags r:id="rId13"/>
            </p:custDataLst>
          </p:nvPr>
        </p:nvSpPr>
        <p:spPr bwMode="auto">
          <a:xfrm>
            <a:off x="2035175" y="34512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846B157-786F-4096-B575-3F4C4A21DDA3}" type="datetime'''''S''''''''''''''''''''''e''p ''''’''''''13'''''''''''">
              <a:rPr lang="en-US" sz="1000">
                <a:solidFill>
                  <a:schemeClr val="tx1"/>
                </a:solidFill>
                <a:latin typeface="Arial"/>
                <a:ea typeface="ＭＳ Ｐゴシック"/>
                <a:sym typeface="Arial"/>
              </a:rPr>
              <a:pPr marL="0" indent="0" algn="ctr">
                <a:lnSpc>
                  <a:spcPct val="100000"/>
                </a:lnSpc>
                <a:spcBef>
                  <a:spcPct val="0"/>
                </a:spcBef>
              </a:pPr>
              <a:t>Sep ’13</a:t>
            </a:fld>
            <a:endParaRPr lang="en-US" sz="1000" dirty="0">
              <a:solidFill>
                <a:schemeClr val="tx1"/>
              </a:solidFill>
              <a:latin typeface="Arial"/>
              <a:ea typeface="ＭＳ Ｐゴシック"/>
              <a:sym typeface="Arial"/>
            </a:endParaRPr>
          </a:p>
        </p:txBody>
      </p:sp>
      <p:sp>
        <p:nvSpPr>
          <p:cNvPr id="43" name="Text Placeholder 35"/>
          <p:cNvSpPr>
            <a:spLocks noGrp="1"/>
          </p:cNvSpPr>
          <p:nvPr>
            <p:custDataLst>
              <p:tags r:id="rId14"/>
            </p:custDataLst>
          </p:nvPr>
        </p:nvSpPr>
        <p:spPr bwMode="auto">
          <a:xfrm>
            <a:off x="1835150" y="34512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73072B7-0489-4750-BE72-DD7F83A4808D}" type="datetime'J''u''''''''n'''''''' ''''’''''''''1''''3'''''''''''''''">
              <a:rPr lang="en-US" sz="1000">
                <a:solidFill>
                  <a:schemeClr val="tx1"/>
                </a:solidFill>
                <a:latin typeface="Arial"/>
                <a:ea typeface="ＭＳ Ｐゴシック"/>
                <a:sym typeface="Arial"/>
              </a:rPr>
              <a:pPr marL="0" indent="0" algn="ctr">
                <a:lnSpc>
                  <a:spcPct val="100000"/>
                </a:lnSpc>
                <a:spcBef>
                  <a:spcPct val="0"/>
                </a:spcBef>
              </a:pPr>
              <a:t>Jun ’13</a:t>
            </a:fld>
            <a:endParaRPr lang="en-US" sz="1000" dirty="0">
              <a:solidFill>
                <a:schemeClr val="tx1"/>
              </a:solidFill>
              <a:latin typeface="Arial"/>
              <a:ea typeface="ＭＳ Ｐゴシック"/>
              <a:sym typeface="Arial"/>
            </a:endParaRPr>
          </a:p>
        </p:txBody>
      </p:sp>
      <p:sp useBgFill="1">
        <p:nvSpPr>
          <p:cNvPr id="88" name="Text Placeholder 14"/>
          <p:cNvSpPr>
            <a:spLocks noGrp="1"/>
          </p:cNvSpPr>
          <p:nvPr>
            <p:custDataLst>
              <p:tags r:id="rId15"/>
            </p:custDataLst>
          </p:nvPr>
        </p:nvSpPr>
        <p:spPr bwMode="gray">
          <a:xfrm>
            <a:off x="1679575" y="2673350"/>
            <a:ext cx="303213" cy="152400"/>
          </a:xfrm>
          <a:prstGeom prst="rect">
            <a:avLst/>
          </a:prstGeom>
        </p:spPr>
        <p:txBody>
          <a:bodyPr wrap="none" lIns="25400" tIns="0" rIns="2540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E0E2B76-DA7A-4DD7-83CF-A92EDB908950}" type="datetime'''''''''''''''-''''''6''31'''''''''''''''''''''''''''''''">
              <a:rPr lang="en-US" sz="1000" smtClean="0">
                <a:solidFill>
                  <a:schemeClr val="tx1"/>
                </a:solidFill>
                <a:latin typeface="Arial"/>
                <a:ea typeface="ＭＳ Ｐゴシック"/>
                <a:sym typeface="Arial"/>
              </a:rPr>
              <a:pPr marL="0" indent="0" algn="ctr">
                <a:lnSpc>
                  <a:spcPct val="100000"/>
                </a:lnSpc>
                <a:spcBef>
                  <a:spcPct val="0"/>
                </a:spcBef>
              </a:pPr>
              <a:t>-631</a:t>
            </a:fld>
            <a:endParaRPr lang="en-US" sz="1000" dirty="0">
              <a:solidFill>
                <a:schemeClr val="tx1"/>
              </a:solidFill>
              <a:latin typeface="Arial"/>
              <a:ea typeface="ＭＳ Ｐゴシック"/>
              <a:sym typeface="Arial"/>
            </a:endParaRPr>
          </a:p>
        </p:txBody>
      </p:sp>
      <p:sp>
        <p:nvSpPr>
          <p:cNvPr id="42" name="Text Placeholder 34"/>
          <p:cNvSpPr>
            <a:spLocks noGrp="1"/>
          </p:cNvSpPr>
          <p:nvPr>
            <p:custDataLst>
              <p:tags r:id="rId16"/>
            </p:custDataLst>
          </p:nvPr>
        </p:nvSpPr>
        <p:spPr bwMode="auto">
          <a:xfrm>
            <a:off x="1612900" y="34512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C8A66C-4121-437F-9606-C4BD23E7C837}" type="datetime'''''M''''''''''''''''''''a''r'' ''''''’''1''''''''3'''''''''">
              <a:rPr lang="en-US" sz="1000">
                <a:solidFill>
                  <a:schemeClr val="tx1"/>
                </a:solidFill>
                <a:latin typeface="Arial"/>
                <a:ea typeface="ＭＳ Ｐゴシック"/>
                <a:sym typeface="Arial"/>
              </a:rPr>
              <a:pPr marL="0" indent="0" algn="ctr">
                <a:lnSpc>
                  <a:spcPct val="100000"/>
                </a:lnSpc>
                <a:spcBef>
                  <a:spcPct val="0"/>
                </a:spcBef>
              </a:pPr>
              <a:t>Mar ’13</a:t>
            </a:fld>
            <a:endParaRPr lang="en-US" sz="1000" dirty="0">
              <a:solidFill>
                <a:schemeClr val="tx1"/>
              </a:solidFill>
              <a:latin typeface="Arial"/>
              <a:ea typeface="ＭＳ Ｐゴシック"/>
              <a:sym typeface="Arial"/>
            </a:endParaRPr>
          </a:p>
        </p:txBody>
      </p:sp>
      <p:sp>
        <p:nvSpPr>
          <p:cNvPr id="38" name="Text Placeholder 33"/>
          <p:cNvSpPr>
            <a:spLocks noGrp="1"/>
          </p:cNvSpPr>
          <p:nvPr>
            <p:custDataLst>
              <p:tags r:id="rId17"/>
            </p:custDataLst>
          </p:nvPr>
        </p:nvSpPr>
        <p:spPr bwMode="auto">
          <a:xfrm>
            <a:off x="1395413" y="34512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856EC5D-6342-489F-9442-E7473276EEFC}" type="datetime'D''''''''ec'' ''’''''''''''''''''12'''''''''''''">
              <a:rPr lang="en-US" sz="1000">
                <a:solidFill>
                  <a:schemeClr val="tx1"/>
                </a:solidFill>
              </a:rPr>
              <a:pPr/>
              <a:t>Dec ’12</a:t>
            </a:fld>
            <a:endParaRPr lang="en-US" sz="1000" dirty="0">
              <a:solidFill>
                <a:schemeClr val="tx1"/>
              </a:solidFill>
              <a:latin typeface="Arial"/>
              <a:ea typeface="ＭＳ Ｐゴシック"/>
              <a:sym typeface="Arial"/>
            </a:endParaRPr>
          </a:p>
        </p:txBody>
      </p:sp>
      <p:sp>
        <p:nvSpPr>
          <p:cNvPr id="37" name="Text Placeholder 32"/>
          <p:cNvSpPr>
            <a:spLocks noGrp="1"/>
          </p:cNvSpPr>
          <p:nvPr>
            <p:custDataLst>
              <p:tags r:id="rId18"/>
            </p:custDataLst>
          </p:nvPr>
        </p:nvSpPr>
        <p:spPr bwMode="auto">
          <a:xfrm>
            <a:off x="1187450" y="3451225"/>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D600501-4C14-4B86-B6EA-C6DAEEE23E2A}" type="datetime'Se''''''''''''''''''''''''''''p'' ''’1''''2'''''">
              <a:rPr lang="en-US" sz="1000">
                <a:solidFill>
                  <a:schemeClr val="tx1"/>
                </a:solidFill>
                <a:latin typeface="Arial"/>
                <a:ea typeface="ＭＳ Ｐゴシック"/>
                <a:sym typeface="Arial"/>
              </a:rPr>
              <a:pPr marL="0" indent="0" algn="ctr">
                <a:lnSpc>
                  <a:spcPct val="100000"/>
                </a:lnSpc>
                <a:spcBef>
                  <a:spcPct val="0"/>
                </a:spcBef>
              </a:pPr>
              <a:t>Sep ’12</a:t>
            </a:fld>
            <a:endParaRPr lang="en-US" sz="1000" dirty="0">
              <a:solidFill>
                <a:schemeClr val="tx1"/>
              </a:solidFill>
              <a:latin typeface="Arial"/>
              <a:ea typeface="ＭＳ Ｐゴシック"/>
              <a:sym typeface="Arial"/>
            </a:endParaRPr>
          </a:p>
        </p:txBody>
      </p:sp>
      <p:sp>
        <p:nvSpPr>
          <p:cNvPr id="36" name="Text Placeholder 31"/>
          <p:cNvSpPr>
            <a:spLocks noGrp="1"/>
          </p:cNvSpPr>
          <p:nvPr>
            <p:custDataLst>
              <p:tags r:id="rId19"/>
            </p:custDataLst>
          </p:nvPr>
        </p:nvSpPr>
        <p:spPr bwMode="auto">
          <a:xfrm>
            <a:off x="982663" y="34512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C83FB6D-EB18-427A-B92A-8E7D5C0AF19A}" type="datetime'''''''''''''J''''''''''un'''''''''''''''''''''''''''' ’''''12'">
              <a:rPr lang="en-US" sz="1000">
                <a:solidFill>
                  <a:schemeClr val="tx1"/>
                </a:solidFill>
                <a:latin typeface="Arial"/>
                <a:ea typeface="ＭＳ Ｐゴシック"/>
                <a:sym typeface="Arial"/>
              </a:rPr>
              <a:pPr marL="0" indent="0" algn="ctr">
                <a:lnSpc>
                  <a:spcPct val="100000"/>
                </a:lnSpc>
                <a:spcBef>
                  <a:spcPct val="0"/>
                </a:spcBef>
              </a:pPr>
              <a:t>Jun ’12</a:t>
            </a:fld>
            <a:endParaRPr lang="en-US" sz="1000" dirty="0">
              <a:solidFill>
                <a:schemeClr val="tx1"/>
              </a:solidFill>
              <a:latin typeface="Arial"/>
              <a:ea typeface="ＭＳ Ｐゴシック"/>
              <a:sym typeface="Arial"/>
            </a:endParaRPr>
          </a:p>
        </p:txBody>
      </p:sp>
      <p:sp useBgFill="1">
        <p:nvSpPr>
          <p:cNvPr id="87" name="Text Placeholder 9"/>
          <p:cNvSpPr>
            <a:spLocks noGrp="1"/>
          </p:cNvSpPr>
          <p:nvPr>
            <p:custDataLst>
              <p:tags r:id="rId20"/>
            </p:custDataLst>
          </p:nvPr>
        </p:nvSpPr>
        <p:spPr bwMode="gray">
          <a:xfrm>
            <a:off x="831850" y="2663825"/>
            <a:ext cx="303213" cy="152400"/>
          </a:xfrm>
          <a:prstGeom prst="rect">
            <a:avLst/>
          </a:prstGeom>
        </p:spPr>
        <p:txBody>
          <a:bodyPr wrap="none" lIns="25400" tIns="0" rIns="2540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A4B4331-4AB5-41EE-9F48-6397C0B6B964}" type="datetime'-''''''''''''''''''''6''''''1''''''''''7'''''''">
              <a:rPr lang="en-US" sz="1000" smtClean="0">
                <a:solidFill>
                  <a:schemeClr val="tx1"/>
                </a:solidFill>
                <a:latin typeface="Arial"/>
                <a:ea typeface="ＭＳ Ｐゴシック"/>
                <a:sym typeface="Arial"/>
              </a:rPr>
              <a:pPr marL="0" indent="0" algn="ctr">
                <a:lnSpc>
                  <a:spcPct val="100000"/>
                </a:lnSpc>
                <a:spcBef>
                  <a:spcPct val="0"/>
                </a:spcBef>
              </a:pPr>
              <a:t>-617</a:t>
            </a:fld>
            <a:endParaRPr lang="en-US" sz="1000" dirty="0">
              <a:solidFill>
                <a:schemeClr val="tx1"/>
              </a:solidFill>
              <a:latin typeface="Arial"/>
              <a:ea typeface="ＭＳ Ｐゴシック"/>
              <a:sym typeface="Arial"/>
            </a:endParaRPr>
          </a:p>
        </p:txBody>
      </p:sp>
      <p:sp>
        <p:nvSpPr>
          <p:cNvPr id="10" name="Text Placeholder 3"/>
          <p:cNvSpPr>
            <a:spLocks noGrp="1"/>
          </p:cNvSpPr>
          <p:nvPr>
            <p:custDataLst>
              <p:tags r:id="rId21"/>
            </p:custDataLst>
          </p:nvPr>
        </p:nvSpPr>
        <p:spPr bwMode="auto">
          <a:xfrm>
            <a:off x="760413" y="34512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D7AEE71-4B39-42FA-9C54-995302EAFEFA}" type="datetime'M''''''a''r'' ''''''''''’''''''''1''''2'''''''''''''''''''">
              <a:rPr lang="en-US" sz="1000">
                <a:solidFill>
                  <a:schemeClr val="tx1"/>
                </a:solidFill>
              </a:rPr>
              <a:pPr/>
              <a:t>Mar ’12</a:t>
            </a:fld>
            <a:endParaRPr lang="en-US" sz="1000" dirty="0">
              <a:solidFill>
                <a:schemeClr val="tx1"/>
              </a:solidFill>
              <a:sym typeface="+mn-lt"/>
            </a:endParaRPr>
          </a:p>
        </p:txBody>
      </p:sp>
      <p:sp>
        <p:nvSpPr>
          <p:cNvPr id="57" name="TextBox 56"/>
          <p:cNvSpPr txBox="1"/>
          <p:nvPr/>
        </p:nvSpPr>
        <p:spPr>
          <a:xfrm>
            <a:off x="409099" y="1426275"/>
            <a:ext cx="4343400" cy="553998"/>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SHUSA MVE Exposure  -100/+200 bps</a:t>
            </a:r>
          </a:p>
          <a:p>
            <a:pPr algn="l">
              <a:lnSpc>
                <a:spcPct val="100000"/>
              </a:lnSpc>
              <a:spcBef>
                <a:spcPts val="0"/>
              </a:spcBef>
              <a:spcAft>
                <a:spcPts val="0"/>
              </a:spcAft>
            </a:pPr>
            <a:r>
              <a:rPr lang="en-US" sz="1200" dirty="0" smtClean="0">
                <a:solidFill>
                  <a:schemeClr val="accent1"/>
                </a:solidFill>
              </a:rPr>
              <a:t>$ MM</a:t>
            </a:r>
          </a:p>
          <a:p>
            <a:pPr algn="l">
              <a:lnSpc>
                <a:spcPct val="100000"/>
              </a:lnSpc>
              <a:spcBef>
                <a:spcPts val="0"/>
              </a:spcBef>
              <a:spcAft>
                <a:spcPts val="0"/>
              </a:spcAft>
            </a:pPr>
            <a:endParaRPr lang="en-US" sz="1200" dirty="0" smtClean="0">
              <a:solidFill>
                <a:schemeClr val="accent1"/>
              </a:solidFill>
            </a:endParaRPr>
          </a:p>
        </p:txBody>
      </p:sp>
      <p:graphicFrame>
        <p:nvGraphicFramePr>
          <p:cNvPr id="59" name="Object 58"/>
          <p:cNvGraphicFramePr>
            <a:graphicFrameLocks/>
          </p:cNvGraphicFramePr>
          <p:nvPr>
            <p:custDataLst>
              <p:tags r:id="rId22"/>
            </p:custDataLst>
            <p:extLst>
              <p:ext uri="{D42A27DB-BD31-4B8C-83A1-F6EECF244321}">
                <p14:modId xmlns:p14="http://schemas.microsoft.com/office/powerpoint/2010/main" val="4245849483"/>
              </p:ext>
            </p:extLst>
          </p:nvPr>
        </p:nvGraphicFramePr>
        <p:xfrm>
          <a:off x="266700" y="4114800"/>
          <a:ext cx="4019685" cy="1676490"/>
        </p:xfrm>
        <a:graphic>
          <a:graphicData uri="http://schemas.openxmlformats.org/presentationml/2006/ole">
            <mc:AlternateContent xmlns:mc="http://schemas.openxmlformats.org/markup-compatibility/2006">
              <mc:Choice xmlns:v="urn:schemas-microsoft-com:vml" Requires="v">
                <p:oleObj spid="_x0000_s229884" name="Chart" r:id="rId43" imgW="4019685" imgH="1676490" progId="MSGraph.Chart.8">
                  <p:embed followColorScheme="full"/>
                </p:oleObj>
              </mc:Choice>
              <mc:Fallback>
                <p:oleObj name="Chart" r:id="rId43" imgW="4019685" imgH="1676490" progId="MSGraph.Chart.8">
                  <p:embed followColorScheme="full"/>
                  <p:pic>
                    <p:nvPicPr>
                      <p:cNvPr id="0" name=""/>
                      <p:cNvPicPr/>
                      <p:nvPr/>
                    </p:nvPicPr>
                    <p:blipFill>
                      <a:blip r:embed="rId44"/>
                      <a:stretch>
                        <a:fillRect/>
                      </a:stretch>
                    </p:blipFill>
                    <p:spPr>
                      <a:xfrm>
                        <a:off x="266700" y="4114800"/>
                        <a:ext cx="4019685" cy="1676490"/>
                      </a:xfrm>
                      <a:prstGeom prst="rect">
                        <a:avLst/>
                      </a:prstGeom>
                    </p:spPr>
                  </p:pic>
                </p:oleObj>
              </mc:Fallback>
            </mc:AlternateContent>
          </a:graphicData>
        </a:graphic>
      </p:graphicFrame>
      <p:sp>
        <p:nvSpPr>
          <p:cNvPr id="85" name="Text Placeholder 6"/>
          <p:cNvSpPr>
            <a:spLocks noGrp="1"/>
          </p:cNvSpPr>
          <p:nvPr>
            <p:custDataLst>
              <p:tags r:id="rId23"/>
            </p:custDataLst>
          </p:nvPr>
        </p:nvSpPr>
        <p:spPr bwMode="auto">
          <a:xfrm>
            <a:off x="3876675" y="5676900"/>
            <a:ext cx="1809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588C00B-B300-4A9B-B36F-2D3CE003A664}" type="datetime'''''''''''''J''''''u''''''''''''l ''’''''''''1''''''5'">
              <a:rPr lang="en-US" sz="1000">
                <a:solidFill>
                  <a:schemeClr val="tx1"/>
                </a:solidFill>
              </a:rPr>
              <a:pPr/>
              <a:t>Jul ’15</a:t>
            </a:fld>
            <a:endParaRPr lang="en-US" sz="1000" dirty="0">
              <a:solidFill>
                <a:schemeClr val="tx1"/>
              </a:solidFill>
              <a:latin typeface="Arial"/>
              <a:ea typeface="ＭＳ Ｐゴシック"/>
              <a:sym typeface="Arial"/>
            </a:endParaRPr>
          </a:p>
        </p:txBody>
      </p:sp>
      <p:sp>
        <p:nvSpPr>
          <p:cNvPr id="84" name="Text Placeholder 5"/>
          <p:cNvSpPr>
            <a:spLocks noGrp="1"/>
          </p:cNvSpPr>
          <p:nvPr>
            <p:custDataLst>
              <p:tags r:id="rId24"/>
            </p:custDataLst>
          </p:nvPr>
        </p:nvSpPr>
        <p:spPr bwMode="auto">
          <a:xfrm>
            <a:off x="3640138" y="56769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B3CCAEC-1D33-49A6-8575-2F6B6C78567C}" type="datetime'''''''''''''''''''''J''''''''''''''''''''un ’1''5'''">
              <a:rPr lang="en-US" sz="1000">
                <a:solidFill>
                  <a:schemeClr val="tx1"/>
                </a:solidFill>
                <a:latin typeface="Arial"/>
                <a:ea typeface="ＭＳ Ｐゴシック"/>
                <a:sym typeface="Arial"/>
              </a:rPr>
              <a:pPr marL="0" indent="0" algn="ctr">
                <a:lnSpc>
                  <a:spcPct val="100000"/>
                </a:lnSpc>
                <a:spcBef>
                  <a:spcPct val="0"/>
                </a:spcBef>
              </a:pPr>
              <a:t>Jun ’15</a:t>
            </a:fld>
            <a:endParaRPr lang="en-US" sz="1000" dirty="0">
              <a:solidFill>
                <a:schemeClr val="tx1"/>
              </a:solidFill>
              <a:latin typeface="Arial"/>
              <a:ea typeface="ＭＳ Ｐゴシック"/>
              <a:sym typeface="Arial"/>
            </a:endParaRPr>
          </a:p>
        </p:txBody>
      </p:sp>
      <p:sp>
        <p:nvSpPr>
          <p:cNvPr id="63" name="Text Placeholder 44"/>
          <p:cNvSpPr>
            <a:spLocks noGrp="1"/>
          </p:cNvSpPr>
          <p:nvPr>
            <p:custDataLst>
              <p:tags r:id="rId25"/>
            </p:custDataLst>
          </p:nvPr>
        </p:nvSpPr>
        <p:spPr bwMode="auto">
          <a:xfrm>
            <a:off x="3413125" y="56769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11FE6D3-6A5E-4C48-AA65-A56127748D1A}" type="datetime'''''''''''Mar'''''''''''''' ''''''''''''’''''''''''''1''''''5'">
              <a:rPr lang="en-US" sz="1000">
                <a:solidFill>
                  <a:schemeClr val="tx1"/>
                </a:solidFill>
              </a:rPr>
              <a:pPr/>
              <a:t>Mar ’15</a:t>
            </a:fld>
            <a:endParaRPr lang="en-US" sz="1000" dirty="0">
              <a:solidFill>
                <a:schemeClr val="tx1"/>
              </a:solidFill>
              <a:latin typeface="Arial"/>
              <a:ea typeface="ＭＳ Ｐゴシック"/>
              <a:sym typeface="Arial"/>
            </a:endParaRPr>
          </a:p>
        </p:txBody>
      </p:sp>
      <p:sp>
        <p:nvSpPr>
          <p:cNvPr id="64" name="Text Placeholder 43"/>
          <p:cNvSpPr>
            <a:spLocks noGrp="1"/>
          </p:cNvSpPr>
          <p:nvPr>
            <p:custDataLst>
              <p:tags r:id="rId26"/>
            </p:custDataLst>
          </p:nvPr>
        </p:nvSpPr>
        <p:spPr bwMode="auto">
          <a:xfrm>
            <a:off x="3186113" y="567690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3882E5-753D-4565-9F54-C58225841E67}" type="datetime'''''''''D''''''''ec'''' ’1''''''''''4'''''''''''''''''''''">
              <a:rPr lang="en-US" sz="1000">
                <a:solidFill>
                  <a:schemeClr val="tx1"/>
                </a:solidFill>
              </a:rPr>
              <a:pPr/>
              <a:t>Dec ’14</a:t>
            </a:fld>
            <a:endParaRPr lang="en-US" sz="1000" dirty="0">
              <a:solidFill>
                <a:schemeClr val="tx1"/>
              </a:solidFill>
              <a:latin typeface="Arial"/>
              <a:ea typeface="ＭＳ Ｐゴシック"/>
              <a:sym typeface="Arial"/>
            </a:endParaRPr>
          </a:p>
        </p:txBody>
      </p:sp>
      <p:sp>
        <p:nvSpPr>
          <p:cNvPr id="61" name="Text Placeholder 40"/>
          <p:cNvSpPr>
            <a:spLocks noGrp="1"/>
          </p:cNvSpPr>
          <p:nvPr>
            <p:custDataLst>
              <p:tags r:id="rId27"/>
            </p:custDataLst>
          </p:nvPr>
        </p:nvSpPr>
        <p:spPr bwMode="auto">
          <a:xfrm>
            <a:off x="2963863" y="567690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6895A0-CFA7-437B-91D3-166C544843C0}" type="datetime'''''S''''e''p'''''''' ’''14'''''">
              <a:rPr lang="en-US" sz="1000">
                <a:solidFill>
                  <a:schemeClr val="tx1"/>
                </a:solidFill>
              </a:rPr>
              <a:pPr/>
              <a:t>Sep ’14</a:t>
            </a:fld>
            <a:endParaRPr lang="en-US" sz="1000" dirty="0">
              <a:solidFill>
                <a:schemeClr val="tx1"/>
              </a:solidFill>
              <a:latin typeface="Arial"/>
              <a:ea typeface="ＭＳ Ｐゴシック"/>
              <a:sym typeface="Arial"/>
            </a:endParaRPr>
          </a:p>
        </p:txBody>
      </p:sp>
      <p:sp>
        <p:nvSpPr>
          <p:cNvPr id="60" name="Text Placeholder 39"/>
          <p:cNvSpPr>
            <a:spLocks noGrp="1"/>
          </p:cNvSpPr>
          <p:nvPr>
            <p:custDataLst>
              <p:tags r:id="rId28"/>
            </p:custDataLst>
          </p:nvPr>
        </p:nvSpPr>
        <p:spPr bwMode="auto">
          <a:xfrm>
            <a:off x="2754313" y="56769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DAD512-E841-447C-A89B-51955ECD0263}" type="datetime'''''''''J''''''''u''''''n'' ''''''''''''''’14'">
              <a:rPr lang="en-US" sz="1000">
                <a:solidFill>
                  <a:schemeClr val="tx1"/>
                </a:solidFill>
              </a:rPr>
              <a:pPr/>
              <a:t>Jun ’14</a:t>
            </a:fld>
            <a:endParaRPr lang="en-US" sz="1000" dirty="0">
              <a:solidFill>
                <a:schemeClr val="tx1"/>
              </a:solidFill>
              <a:latin typeface="Arial"/>
              <a:ea typeface="ＭＳ Ｐゴシック"/>
              <a:sym typeface="Arial"/>
            </a:endParaRPr>
          </a:p>
        </p:txBody>
      </p:sp>
      <p:sp>
        <p:nvSpPr>
          <p:cNvPr id="75" name="Text Placeholder 38"/>
          <p:cNvSpPr>
            <a:spLocks noGrp="1"/>
          </p:cNvSpPr>
          <p:nvPr>
            <p:custDataLst>
              <p:tags r:id="rId29"/>
            </p:custDataLst>
          </p:nvPr>
        </p:nvSpPr>
        <p:spPr bwMode="auto">
          <a:xfrm>
            <a:off x="2527300" y="56769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1069C10-7C67-43F4-927A-2E9A8ACDF351}" type="datetime'''Ma''''''''r'''''''''''''''''' ''''''''''’1''4'''''''''''">
              <a:rPr lang="en-US" sz="1000">
                <a:solidFill>
                  <a:schemeClr val="tx1"/>
                </a:solidFill>
              </a:rPr>
              <a:pPr/>
              <a:t>Mar ’14</a:t>
            </a:fld>
            <a:endParaRPr lang="en-US" sz="1000" dirty="0">
              <a:solidFill>
                <a:schemeClr val="tx1"/>
              </a:solidFill>
              <a:latin typeface="Arial"/>
              <a:ea typeface="ＭＳ Ｐゴシック"/>
              <a:sym typeface="Arial"/>
            </a:endParaRPr>
          </a:p>
        </p:txBody>
      </p:sp>
      <p:sp>
        <p:nvSpPr>
          <p:cNvPr id="66" name="Text Placeholder 37"/>
          <p:cNvSpPr>
            <a:spLocks noGrp="1"/>
          </p:cNvSpPr>
          <p:nvPr>
            <p:custDataLst>
              <p:tags r:id="rId30"/>
            </p:custDataLst>
          </p:nvPr>
        </p:nvSpPr>
        <p:spPr bwMode="auto">
          <a:xfrm>
            <a:off x="2305050" y="567690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4A1EF9A-AE09-4E0B-8227-EA9A4A4CC84B}" type="datetime'''''''''''D''''''''''e''''''c'''''''''''' ''''’1''''''''3'''">
              <a:rPr lang="en-US" sz="1000">
                <a:solidFill>
                  <a:schemeClr val="tx1"/>
                </a:solidFill>
              </a:rPr>
              <a:pPr/>
              <a:t>Dec ’13</a:t>
            </a:fld>
            <a:endParaRPr lang="en-US" sz="1000" dirty="0">
              <a:solidFill>
                <a:schemeClr val="tx1"/>
              </a:solidFill>
              <a:latin typeface="Arial"/>
              <a:ea typeface="ＭＳ Ｐゴシック"/>
              <a:sym typeface="Arial"/>
            </a:endParaRPr>
          </a:p>
        </p:txBody>
      </p:sp>
      <p:sp>
        <p:nvSpPr>
          <p:cNvPr id="67" name="Text Placeholder 36"/>
          <p:cNvSpPr>
            <a:spLocks noGrp="1"/>
          </p:cNvSpPr>
          <p:nvPr>
            <p:custDataLst>
              <p:tags r:id="rId31"/>
            </p:custDataLst>
          </p:nvPr>
        </p:nvSpPr>
        <p:spPr bwMode="auto">
          <a:xfrm>
            <a:off x="2087563" y="567690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6A0BA1A-D2EE-4DD8-A213-F35D530D54D2}" type="datetime'S''e''''p'''''''''''' ''''''’''1''''''''''3'''''''''''''''''''">
              <a:rPr lang="en-US" sz="1000">
                <a:solidFill>
                  <a:schemeClr val="tx1"/>
                </a:solidFill>
              </a:rPr>
              <a:pPr/>
              <a:t>Sep ’13</a:t>
            </a:fld>
            <a:endParaRPr lang="en-US" sz="1000" dirty="0">
              <a:solidFill>
                <a:schemeClr val="tx1"/>
              </a:solidFill>
              <a:latin typeface="Arial"/>
              <a:ea typeface="ＭＳ Ｐゴシック"/>
              <a:sym typeface="Arial"/>
            </a:endParaRPr>
          </a:p>
        </p:txBody>
      </p:sp>
      <p:sp>
        <p:nvSpPr>
          <p:cNvPr id="68" name="Text Placeholder 35"/>
          <p:cNvSpPr>
            <a:spLocks noGrp="1"/>
          </p:cNvSpPr>
          <p:nvPr>
            <p:custDataLst>
              <p:tags r:id="rId32"/>
            </p:custDataLst>
          </p:nvPr>
        </p:nvSpPr>
        <p:spPr bwMode="auto">
          <a:xfrm>
            <a:off x="1878013" y="56769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2763EC0-5A5F-43C8-A864-C2976796F14C}" type="datetime'''''''Ju''''''''''''''''''n'''''''''' ''''’''''''''1''3'''''''">
              <a:rPr lang="en-US" sz="1000">
                <a:solidFill>
                  <a:schemeClr val="tx1"/>
                </a:solidFill>
              </a:rPr>
              <a:pPr/>
              <a:t>Jun ’13</a:t>
            </a:fld>
            <a:endParaRPr lang="en-US" sz="1000" dirty="0">
              <a:solidFill>
                <a:schemeClr val="tx1"/>
              </a:solidFill>
              <a:latin typeface="Arial"/>
              <a:ea typeface="ＭＳ Ｐゴシック"/>
              <a:sym typeface="Arial"/>
            </a:endParaRPr>
          </a:p>
        </p:txBody>
      </p:sp>
      <p:sp>
        <p:nvSpPr>
          <p:cNvPr id="69" name="Text Placeholder 34"/>
          <p:cNvSpPr>
            <a:spLocks noGrp="1"/>
          </p:cNvSpPr>
          <p:nvPr>
            <p:custDataLst>
              <p:tags r:id="rId33"/>
            </p:custDataLst>
          </p:nvPr>
        </p:nvSpPr>
        <p:spPr bwMode="auto">
          <a:xfrm>
            <a:off x="1651000" y="56769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72CF5E3-6C3D-4CDB-87C5-60C9D090F57D}" type="datetime'''''''''''''''''M''''''''ar ''''’''''''1''''''''''''''''''3'">
              <a:rPr lang="en-US" sz="1000">
                <a:solidFill>
                  <a:schemeClr val="tx1"/>
                </a:solidFill>
              </a:rPr>
              <a:pPr/>
              <a:t>Mar ’13</a:t>
            </a:fld>
            <a:endParaRPr lang="en-US" sz="1000" dirty="0">
              <a:solidFill>
                <a:schemeClr val="tx1"/>
              </a:solidFill>
              <a:latin typeface="Arial"/>
              <a:ea typeface="ＭＳ Ｐゴシック"/>
              <a:sym typeface="Arial"/>
            </a:endParaRPr>
          </a:p>
        </p:txBody>
      </p:sp>
      <p:sp>
        <p:nvSpPr>
          <p:cNvPr id="70" name="Text Placeholder 33"/>
          <p:cNvSpPr>
            <a:spLocks noGrp="1"/>
          </p:cNvSpPr>
          <p:nvPr>
            <p:custDataLst>
              <p:tags r:id="rId34"/>
            </p:custDataLst>
          </p:nvPr>
        </p:nvSpPr>
        <p:spPr bwMode="auto">
          <a:xfrm>
            <a:off x="1423988" y="567690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8FDB48A-0318-4A4B-8F2F-480038254AB4}" type="datetime'''''''''''''D''''''''''e''''c ''’''''''''''''''''''1''2'">
              <a:rPr lang="en-US" sz="1000">
                <a:solidFill>
                  <a:schemeClr val="tx1"/>
                </a:solidFill>
              </a:rPr>
              <a:pPr/>
              <a:t>Dec ’12</a:t>
            </a:fld>
            <a:endParaRPr lang="en-US" sz="1000" dirty="0">
              <a:solidFill>
                <a:schemeClr val="tx1"/>
              </a:solidFill>
              <a:latin typeface="Arial"/>
              <a:ea typeface="ＭＳ Ｐゴシック"/>
              <a:sym typeface="Arial"/>
            </a:endParaRPr>
          </a:p>
        </p:txBody>
      </p:sp>
      <p:sp>
        <p:nvSpPr>
          <p:cNvPr id="71" name="Text Placeholder 32"/>
          <p:cNvSpPr>
            <a:spLocks noGrp="1"/>
          </p:cNvSpPr>
          <p:nvPr>
            <p:custDataLst>
              <p:tags r:id="rId35"/>
            </p:custDataLst>
          </p:nvPr>
        </p:nvSpPr>
        <p:spPr bwMode="auto">
          <a:xfrm>
            <a:off x="1201738" y="567690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DCD80E-D952-4036-8785-477DE85706BE}" type="datetime'''''S''e''''''p'''''''''' ''''''''’''''''''''''''1''''''''''2'">
              <a:rPr lang="en-US" sz="1000">
                <a:solidFill>
                  <a:schemeClr val="tx1"/>
                </a:solidFill>
              </a:rPr>
              <a:pPr/>
              <a:t>Sep ’12</a:t>
            </a:fld>
            <a:endParaRPr lang="en-US" sz="1000" dirty="0">
              <a:solidFill>
                <a:schemeClr val="tx1"/>
              </a:solidFill>
              <a:latin typeface="Arial"/>
              <a:ea typeface="ＭＳ Ｐゴシック"/>
              <a:sym typeface="Arial"/>
            </a:endParaRPr>
          </a:p>
        </p:txBody>
      </p:sp>
      <p:sp>
        <p:nvSpPr>
          <p:cNvPr id="72" name="Text Placeholder 31"/>
          <p:cNvSpPr>
            <a:spLocks noGrp="1"/>
          </p:cNvSpPr>
          <p:nvPr>
            <p:custDataLst>
              <p:tags r:id="rId36"/>
            </p:custDataLst>
          </p:nvPr>
        </p:nvSpPr>
        <p:spPr bwMode="auto">
          <a:xfrm>
            <a:off x="992188" y="56769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0E7BD2B-2263-4EE9-A1F7-57DBC986D1E4}" type="datetime'J''''''''''un ''''''''''''''’''1''''''2'''''''''''">
              <a:rPr lang="en-US" sz="1000">
                <a:solidFill>
                  <a:schemeClr val="tx1"/>
                </a:solidFill>
              </a:rPr>
              <a:pPr/>
              <a:t>Jun ’12</a:t>
            </a:fld>
            <a:endParaRPr lang="en-US" sz="1000" dirty="0">
              <a:solidFill>
                <a:schemeClr val="tx1"/>
              </a:solidFill>
              <a:latin typeface="Arial"/>
              <a:ea typeface="ＭＳ Ｐゴシック"/>
              <a:sym typeface="Arial"/>
            </a:endParaRPr>
          </a:p>
        </p:txBody>
      </p:sp>
      <p:sp>
        <p:nvSpPr>
          <p:cNvPr id="76" name="Text Placeholder 3"/>
          <p:cNvSpPr>
            <a:spLocks noGrp="1"/>
          </p:cNvSpPr>
          <p:nvPr>
            <p:custDataLst>
              <p:tags r:id="rId37"/>
            </p:custDataLst>
          </p:nvPr>
        </p:nvSpPr>
        <p:spPr bwMode="auto">
          <a:xfrm>
            <a:off x="765175" y="56769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ECB564-00C7-4A40-B603-99D71FF7EB3B}" type="datetime'M''''a''''''''''r'' ''''''''''’1''''2'">
              <a:rPr lang="en-US" sz="1000">
                <a:solidFill>
                  <a:schemeClr val="tx1"/>
                </a:solidFill>
              </a:rPr>
              <a:pPr/>
              <a:t>Mar ’12</a:t>
            </a:fld>
            <a:endParaRPr lang="en-US" sz="1000" dirty="0">
              <a:solidFill>
                <a:schemeClr val="tx1"/>
              </a:solidFill>
              <a:sym typeface="+mn-lt"/>
            </a:endParaRPr>
          </a:p>
        </p:txBody>
      </p:sp>
      <p:sp>
        <p:nvSpPr>
          <p:cNvPr id="77" name="TextBox 76"/>
          <p:cNvSpPr txBox="1"/>
          <p:nvPr/>
        </p:nvSpPr>
        <p:spPr>
          <a:xfrm>
            <a:off x="409099" y="3910963"/>
            <a:ext cx="4343400" cy="553998"/>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SHUSA NII Exposure  +/-100 bps</a:t>
            </a:r>
          </a:p>
          <a:p>
            <a:pPr algn="l">
              <a:lnSpc>
                <a:spcPct val="100000"/>
              </a:lnSpc>
              <a:spcBef>
                <a:spcPts val="0"/>
              </a:spcBef>
              <a:spcAft>
                <a:spcPts val="0"/>
              </a:spcAft>
            </a:pPr>
            <a:r>
              <a:rPr lang="en-US" sz="1200" dirty="0" smtClean="0">
                <a:solidFill>
                  <a:schemeClr val="accent1"/>
                </a:solidFill>
              </a:rPr>
              <a:t>$ MM</a:t>
            </a:r>
          </a:p>
          <a:p>
            <a:pPr algn="l">
              <a:lnSpc>
                <a:spcPct val="100000"/>
              </a:lnSpc>
              <a:spcBef>
                <a:spcPts val="0"/>
              </a:spcBef>
              <a:spcAft>
                <a:spcPts val="0"/>
              </a:spcAft>
            </a:pPr>
            <a:endParaRPr lang="en-US" sz="1200" dirty="0" smtClean="0">
              <a:solidFill>
                <a:schemeClr val="accent1"/>
              </a:solidFill>
            </a:endParaRPr>
          </a:p>
        </p:txBody>
      </p:sp>
      <p:sp>
        <p:nvSpPr>
          <p:cNvPr id="79" name="Content Placeholder 4"/>
          <p:cNvSpPr txBox="1">
            <a:spLocks/>
          </p:cNvSpPr>
          <p:nvPr/>
        </p:nvSpPr>
        <p:spPr>
          <a:xfrm>
            <a:off x="5257073" y="1874770"/>
            <a:ext cx="3946517" cy="960263"/>
          </a:xfrm>
          <a:prstGeom prst="rect">
            <a:avLst/>
          </a:prstGeom>
        </p:spPr>
        <p:txBody>
          <a:bodyPr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rPr>
              <a:t>The red limit and </a:t>
            </a:r>
            <a:r>
              <a:rPr lang="en-US" sz="1200" kern="0" dirty="0">
                <a:solidFill>
                  <a:schemeClr val="tx1"/>
                </a:solidFill>
              </a:rPr>
              <a:t>a</a:t>
            </a:r>
            <a:r>
              <a:rPr lang="en-US" sz="1200" kern="0" dirty="0" smtClean="0">
                <a:solidFill>
                  <a:schemeClr val="tx1"/>
                </a:solidFill>
              </a:rPr>
              <a:t>mber trigger are set by the </a:t>
            </a:r>
            <a:br>
              <a:rPr lang="en-US" sz="1200" kern="0" dirty="0" smtClean="0">
                <a:solidFill>
                  <a:schemeClr val="tx1"/>
                </a:solidFill>
              </a:rPr>
            </a:br>
            <a:r>
              <a:rPr lang="en-US" sz="1200" kern="0" dirty="0" smtClean="0">
                <a:solidFill>
                  <a:schemeClr val="tx1"/>
                </a:solidFill>
              </a:rPr>
              <a:t>ALM team</a:t>
            </a:r>
          </a:p>
          <a:p>
            <a:pPr marL="171450" lvl="1" indent="-171450" defTabSz="457200">
              <a:lnSpc>
                <a:spcPct val="100000"/>
              </a:lnSpc>
              <a:buFont typeface="Arial" panose="020B0604020202020204" pitchFamily="34" charset="0"/>
              <a:buChar char="•"/>
              <a:defRPr/>
            </a:pPr>
            <a:r>
              <a:rPr lang="en-US" sz="1200" kern="0" dirty="0" smtClean="0">
                <a:solidFill>
                  <a:schemeClr val="tx1"/>
                </a:solidFill>
              </a:rPr>
              <a:t>It is important to note that the limits for ALM NII and ALM MVE will likely be adjusted once the strategic plan is finalized</a:t>
            </a:r>
            <a:endParaRPr lang="en-US" dirty="0">
              <a:solidFill>
                <a:schemeClr val="tx1"/>
              </a:solidFill>
              <a:latin typeface="+mn-lt"/>
            </a:endParaRPr>
          </a:p>
        </p:txBody>
      </p:sp>
      <p:sp>
        <p:nvSpPr>
          <p:cNvPr id="80" name="TextBox 79"/>
          <p:cNvSpPr txBox="1"/>
          <p:nvPr/>
        </p:nvSpPr>
        <p:spPr>
          <a:xfrm>
            <a:off x="5257073" y="1415413"/>
            <a:ext cx="4241590" cy="187840"/>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endParaRPr lang="en-US" sz="1200" dirty="0" smtClean="0">
              <a:solidFill>
                <a:schemeClr val="accent1"/>
              </a:solidFill>
            </a:endParaRPr>
          </a:p>
        </p:txBody>
      </p:sp>
      <p:graphicFrame>
        <p:nvGraphicFramePr>
          <p:cNvPr id="81" name="Table 80"/>
          <p:cNvGraphicFramePr>
            <a:graphicFrameLocks noGrp="1"/>
          </p:cNvGraphicFramePr>
          <p:nvPr>
            <p:extLst>
              <p:ext uri="{D42A27DB-BD31-4B8C-83A1-F6EECF244321}">
                <p14:modId xmlns:p14="http://schemas.microsoft.com/office/powerpoint/2010/main" val="1412429695"/>
              </p:ext>
            </p:extLst>
          </p:nvPr>
        </p:nvGraphicFramePr>
        <p:xfrm>
          <a:off x="5339678" y="3008182"/>
          <a:ext cx="3862629" cy="1086309"/>
        </p:xfrm>
        <a:graphic>
          <a:graphicData uri="http://schemas.openxmlformats.org/drawingml/2006/table">
            <a:tbl>
              <a:tblPr firstRow="1" bandRow="1">
                <a:tableStyleId>{839DD9DD-9E6C-4910-8AC0-68ADFF6A6AFC}</a:tableStyleId>
              </a:tblPr>
              <a:tblGrid>
                <a:gridCol w="1279787"/>
                <a:gridCol w="1291421"/>
                <a:gridCol w="1291421"/>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1" kern="1200" dirty="0" smtClean="0">
                          <a:solidFill>
                            <a:schemeClr val="tx1"/>
                          </a:solidFill>
                          <a:latin typeface="+mn-lt"/>
                          <a:ea typeface="+mn-ea"/>
                          <a:cs typeface="+mn-cs"/>
                        </a:rPr>
                        <a:t>ALM MVE</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Amber trigger</a:t>
                      </a:r>
                      <a:endParaRPr lang="en-US" sz="11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mn-lt"/>
                          <a:ea typeface="+mn-ea"/>
                          <a:cs typeface="+mn-cs"/>
                        </a:rPr>
                        <a:t>Red limit</a:t>
                      </a:r>
                      <a:endParaRPr lang="en-US" sz="11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SHUSA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SBNA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SCUSA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2" name="Footnote"/>
          <p:cNvSpPr/>
          <p:nvPr/>
        </p:nvSpPr>
        <p:spPr bwMode="auto">
          <a:xfrm>
            <a:off x="455613" y="6294657"/>
            <a:ext cx="65660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a:t>
            </a:r>
            <a:r>
              <a:rPr lang="en-US" sz="800" dirty="0">
                <a:solidFill>
                  <a:schemeClr val="bg1"/>
                </a:solidFill>
              </a:rPr>
              <a:t>RTS Metrics </a:t>
            </a:r>
            <a:r>
              <a:rPr lang="en-US" sz="800" dirty="0" err="1">
                <a:solidFill>
                  <a:schemeClr val="bg1"/>
                </a:solidFill>
              </a:rPr>
              <a:t>Definition_Dictionary_Corporate</a:t>
            </a:r>
            <a:r>
              <a:rPr lang="en-US" sz="800" dirty="0">
                <a:solidFill>
                  <a:schemeClr val="bg1"/>
                </a:solidFill>
              </a:rPr>
              <a:t> </a:t>
            </a:r>
            <a:r>
              <a:rPr lang="en-US" sz="800" dirty="0" err="1" smtClean="0">
                <a:solidFill>
                  <a:schemeClr val="bg1"/>
                </a:solidFill>
              </a:rPr>
              <a:t>Metrics_template</a:t>
            </a:r>
            <a:r>
              <a:rPr lang="en-US" sz="800" dirty="0" smtClean="0">
                <a:solidFill>
                  <a:schemeClr val="bg1"/>
                </a:solidFill>
              </a:rPr>
              <a:t>; </a:t>
            </a:r>
            <a:r>
              <a:rPr lang="en-US" sz="800" dirty="0" smtClean="0">
                <a:solidFill>
                  <a:schemeClr val="bg1"/>
                </a:solidFill>
                <a:latin typeface="Arial"/>
                <a:sym typeface="Arial"/>
              </a:rPr>
              <a:t>March 2015 ALCO </a:t>
            </a:r>
            <a:r>
              <a:rPr lang="en-US" sz="800" dirty="0">
                <a:solidFill>
                  <a:schemeClr val="bg1"/>
                </a:solidFill>
                <a:latin typeface="Arial"/>
                <a:sym typeface="Arial"/>
              </a:rPr>
              <a:t>report, 2015 SHUSA Risk Tolerance Statement by Balance Sheet Management &amp; Structural Risk in January 2015 </a:t>
            </a:r>
            <a:endParaRPr lang="en-US" sz="800" dirty="0">
              <a:solidFill>
                <a:schemeClr val="bg1"/>
              </a:solidFill>
              <a:latin typeface="Wingdings"/>
              <a:sym typeface="Arial"/>
            </a:endParaRPr>
          </a:p>
        </p:txBody>
      </p:sp>
      <p:graphicFrame>
        <p:nvGraphicFramePr>
          <p:cNvPr id="83" name="Table 82"/>
          <p:cNvGraphicFramePr>
            <a:graphicFrameLocks noGrp="1"/>
          </p:cNvGraphicFramePr>
          <p:nvPr>
            <p:extLst>
              <p:ext uri="{D42A27DB-BD31-4B8C-83A1-F6EECF244321}">
                <p14:modId xmlns:p14="http://schemas.microsoft.com/office/powerpoint/2010/main" val="3755585548"/>
              </p:ext>
            </p:extLst>
          </p:nvPr>
        </p:nvGraphicFramePr>
        <p:xfrm>
          <a:off x="5339678" y="4282962"/>
          <a:ext cx="3862629" cy="1086309"/>
        </p:xfrm>
        <a:graphic>
          <a:graphicData uri="http://schemas.openxmlformats.org/drawingml/2006/table">
            <a:tbl>
              <a:tblPr firstRow="1" bandRow="1">
                <a:tableStyleId>{839DD9DD-9E6C-4910-8AC0-68ADFF6A6AFC}</a:tableStyleId>
              </a:tblPr>
              <a:tblGrid>
                <a:gridCol w="1279787"/>
                <a:gridCol w="1291421"/>
                <a:gridCol w="1291421"/>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1" kern="1200" dirty="0" smtClean="0">
                          <a:solidFill>
                            <a:schemeClr val="tx1"/>
                          </a:solidFill>
                          <a:latin typeface="+mn-lt"/>
                          <a:ea typeface="+mn-ea"/>
                          <a:cs typeface="+mn-cs"/>
                        </a:rPr>
                        <a:t>ALM NII</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Amber trigger</a:t>
                      </a:r>
                      <a:endParaRPr lang="en-US" sz="11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mn-lt"/>
                          <a:ea typeface="+mn-ea"/>
                          <a:cs typeface="+mn-cs"/>
                        </a:rPr>
                        <a:t>Red limit</a:t>
                      </a:r>
                      <a:endParaRPr lang="en-US" sz="11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SHUSA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 MM </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 MM </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SBNA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mn-lt"/>
                          <a:ea typeface="+mn-ea"/>
                          <a:cs typeface="+mn-cs"/>
                        </a:rPr>
                        <a:t>SCUSA</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 MM</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9" name="TextBox 88"/>
          <p:cNvSpPr txBox="1"/>
          <p:nvPr/>
        </p:nvSpPr>
        <p:spPr>
          <a:xfrm>
            <a:off x="4089018" y="3263900"/>
            <a:ext cx="838691"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(1,220) MM</a:t>
            </a:r>
            <a:endParaRPr lang="en-US" b="1" dirty="0">
              <a:solidFill>
                <a:schemeClr val="accent1"/>
              </a:solidFill>
            </a:endParaRPr>
          </a:p>
        </p:txBody>
      </p:sp>
      <p:cxnSp>
        <p:nvCxnSpPr>
          <p:cNvPr id="90" name="Straight Connector 89"/>
          <p:cNvCxnSpPr/>
          <p:nvPr/>
        </p:nvCxnSpPr>
        <p:spPr bwMode="auto">
          <a:xfrm flipH="1">
            <a:off x="788840" y="3333750"/>
            <a:ext cx="3489619" cy="747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1" name="Straight Connector 90"/>
          <p:cNvCxnSpPr/>
          <p:nvPr/>
        </p:nvCxnSpPr>
        <p:spPr bwMode="auto">
          <a:xfrm>
            <a:off x="768056" y="3155950"/>
            <a:ext cx="3492627" cy="1"/>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92" name="TextBox 91"/>
          <p:cNvSpPr txBox="1"/>
          <p:nvPr/>
        </p:nvSpPr>
        <p:spPr>
          <a:xfrm>
            <a:off x="4125240" y="2933833"/>
            <a:ext cx="838691" cy="400110"/>
          </a:xfrm>
          <a:prstGeom prst="rect">
            <a:avLst/>
          </a:prstGeom>
          <a:noFill/>
        </p:spPr>
        <p:txBody>
          <a:bodyPr wrap="none" rtlCol="0">
            <a:spAutoFit/>
          </a:bodyPr>
          <a:lstStyle/>
          <a:p>
            <a:pPr>
              <a:lnSpc>
                <a:spcPct val="100000"/>
              </a:lnSpc>
            </a:pPr>
            <a:r>
              <a:rPr lang="en-US" b="1" dirty="0">
                <a:solidFill>
                  <a:srgbClr val="FFC000"/>
                </a:solidFill>
              </a:rPr>
              <a:t>Amber </a:t>
            </a:r>
            <a:endParaRPr lang="en-US" b="1" dirty="0" smtClean="0">
              <a:solidFill>
                <a:srgbClr val="FFC000"/>
              </a:solidFill>
            </a:endParaRPr>
          </a:p>
          <a:p>
            <a:pPr>
              <a:lnSpc>
                <a:spcPct val="100000"/>
              </a:lnSpc>
            </a:pPr>
            <a:r>
              <a:rPr lang="en-US" b="1" dirty="0" smtClean="0">
                <a:solidFill>
                  <a:srgbClr val="FFC000"/>
                </a:solidFill>
              </a:rPr>
              <a:t>(1,070) MM</a:t>
            </a:r>
            <a:endParaRPr lang="en-US" b="1" dirty="0">
              <a:solidFill>
                <a:srgbClr val="FFC000"/>
              </a:solidFill>
            </a:endParaRPr>
          </a:p>
        </p:txBody>
      </p:sp>
      <p:sp>
        <p:nvSpPr>
          <p:cNvPr id="93" name="TextBox 92"/>
          <p:cNvSpPr txBox="1"/>
          <p:nvPr/>
        </p:nvSpPr>
        <p:spPr>
          <a:xfrm>
            <a:off x="4231039" y="5411474"/>
            <a:ext cx="732893"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(140) MM</a:t>
            </a:r>
            <a:endParaRPr lang="en-US" b="1" dirty="0">
              <a:solidFill>
                <a:schemeClr val="accent1"/>
              </a:solidFill>
            </a:endParaRPr>
          </a:p>
        </p:txBody>
      </p:sp>
      <p:cxnSp>
        <p:nvCxnSpPr>
          <p:cNvPr id="94" name="Straight Connector 93"/>
          <p:cNvCxnSpPr/>
          <p:nvPr/>
        </p:nvCxnSpPr>
        <p:spPr bwMode="auto">
          <a:xfrm flipH="1">
            <a:off x="768058" y="5501754"/>
            <a:ext cx="3651542" cy="747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5" name="Straight Connector 94"/>
          <p:cNvCxnSpPr/>
          <p:nvPr/>
        </p:nvCxnSpPr>
        <p:spPr bwMode="auto">
          <a:xfrm>
            <a:off x="794856" y="5289814"/>
            <a:ext cx="3568597"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96" name="TextBox 95"/>
          <p:cNvSpPr txBox="1"/>
          <p:nvPr/>
        </p:nvSpPr>
        <p:spPr>
          <a:xfrm>
            <a:off x="4231039" y="5075891"/>
            <a:ext cx="732893" cy="400110"/>
          </a:xfrm>
          <a:prstGeom prst="rect">
            <a:avLst/>
          </a:prstGeom>
          <a:noFill/>
        </p:spPr>
        <p:txBody>
          <a:bodyPr wrap="none" rtlCol="0">
            <a:spAutoFit/>
          </a:bodyPr>
          <a:lstStyle/>
          <a:p>
            <a:pPr>
              <a:lnSpc>
                <a:spcPct val="100000"/>
              </a:lnSpc>
            </a:pPr>
            <a:r>
              <a:rPr lang="en-US" b="1" dirty="0">
                <a:solidFill>
                  <a:srgbClr val="FFC000"/>
                </a:solidFill>
              </a:rPr>
              <a:t>Amber </a:t>
            </a:r>
            <a:endParaRPr lang="en-US" b="1" dirty="0" smtClean="0">
              <a:solidFill>
                <a:srgbClr val="FFC000"/>
              </a:solidFill>
            </a:endParaRPr>
          </a:p>
          <a:p>
            <a:pPr>
              <a:lnSpc>
                <a:spcPct val="100000"/>
              </a:lnSpc>
            </a:pPr>
            <a:r>
              <a:rPr lang="en-US" b="1" dirty="0" smtClean="0">
                <a:solidFill>
                  <a:srgbClr val="FFC000"/>
                </a:solidFill>
              </a:rPr>
              <a:t>(120) MM</a:t>
            </a:r>
            <a:endParaRPr lang="en-US" b="1" dirty="0">
              <a:solidFill>
                <a:srgbClr val="FFC000"/>
              </a:solidFill>
            </a:endParaRPr>
          </a:p>
        </p:txBody>
      </p:sp>
      <p:sp>
        <p:nvSpPr>
          <p:cNvPr id="50" name="TextBox 49"/>
          <p:cNvSpPr txBox="1"/>
          <p:nvPr/>
        </p:nvSpPr>
        <p:spPr>
          <a:xfrm>
            <a:off x="4119026" y="1481224"/>
            <a:ext cx="699592" cy="400110"/>
          </a:xfrm>
          <a:prstGeom prst="rect">
            <a:avLst/>
          </a:prstGeom>
          <a:noFill/>
        </p:spPr>
        <p:txBody>
          <a:bodyPr wrap="square" rtlCol="0">
            <a:spAutoFit/>
          </a:bodyPr>
          <a:lstStyle/>
          <a:p>
            <a:pPr>
              <a:lnSpc>
                <a:spcPct val="100000"/>
              </a:lnSpc>
            </a:pPr>
            <a:r>
              <a:rPr lang="en-US" b="1" dirty="0" smtClean="0"/>
              <a:t>SHUSA limits</a:t>
            </a:r>
            <a:endParaRPr lang="en-US" b="1" dirty="0"/>
          </a:p>
        </p:txBody>
      </p:sp>
      <p:sp>
        <p:nvSpPr>
          <p:cNvPr id="53" name="TextBox 52"/>
          <p:cNvSpPr txBox="1"/>
          <p:nvPr/>
        </p:nvSpPr>
        <p:spPr>
          <a:xfrm>
            <a:off x="4177082" y="3997037"/>
            <a:ext cx="639675" cy="400110"/>
          </a:xfrm>
          <a:prstGeom prst="rect">
            <a:avLst/>
          </a:prstGeom>
          <a:noFill/>
        </p:spPr>
        <p:txBody>
          <a:bodyPr wrap="square" rtlCol="0">
            <a:spAutoFit/>
          </a:bodyPr>
          <a:lstStyle/>
          <a:p>
            <a:pPr>
              <a:lnSpc>
                <a:spcPct val="100000"/>
              </a:lnSpc>
            </a:pPr>
            <a:r>
              <a:rPr lang="en-US" b="1" dirty="0" smtClean="0"/>
              <a:t>SHUSA limits</a:t>
            </a:r>
            <a:endParaRPr lang="en-US" b="1" dirty="0"/>
          </a:p>
        </p:txBody>
      </p:sp>
      <p:grpSp>
        <p:nvGrpSpPr>
          <p:cNvPr id="54" name="Group 53"/>
          <p:cNvGrpSpPr/>
          <p:nvPr/>
        </p:nvGrpSpPr>
        <p:grpSpPr>
          <a:xfrm>
            <a:off x="403281" y="95996"/>
            <a:ext cx="2122359" cy="189008"/>
            <a:chOff x="403281" y="164517"/>
            <a:chExt cx="2122359" cy="189008"/>
          </a:xfrm>
        </p:grpSpPr>
        <p:sp>
          <p:nvSpPr>
            <p:cNvPr id="56" name="Text Box 75"/>
            <p:cNvSpPr txBox="1">
              <a:spLocks noChangeArrowheads="1"/>
            </p:cNvSpPr>
            <p:nvPr/>
          </p:nvSpPr>
          <p:spPr bwMode="gray">
            <a:xfrm>
              <a:off x="636148" y="166688"/>
              <a:ext cx="188949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Interest rate risk: All metrics</a:t>
              </a:r>
              <a:endParaRPr lang="en-US" sz="1200" dirty="0">
                <a:solidFill>
                  <a:schemeClr val="bg1">
                    <a:lumMod val="50000"/>
                  </a:schemeClr>
                </a:solidFill>
              </a:endParaRPr>
            </a:p>
          </p:txBody>
        </p:sp>
        <p:sp>
          <p:nvSpPr>
            <p:cNvPr id="58" name="Oval 5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5"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73</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9135810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Interest rate risk</a:t>
            </a:r>
            <a:endParaRPr lang="en-US" b="0" dirty="0">
              <a:solidFill>
                <a:schemeClr val="accent1"/>
              </a:solidFill>
            </a:endParaRPr>
          </a:p>
        </p:txBody>
      </p:sp>
      <p:sp>
        <p:nvSpPr>
          <p:cNvPr id="8" name="Footnote"/>
          <p:cNvSpPr/>
          <p:nvPr/>
        </p:nvSpPr>
        <p:spPr bwMode="auto">
          <a:xfrm>
            <a:off x="382163" y="6294794"/>
            <a:ext cx="681400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endParaRPr lang="en-US" sz="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29245946"/>
              </p:ext>
            </p:extLst>
          </p:nvPr>
        </p:nvGraphicFramePr>
        <p:xfrm>
          <a:off x="400050" y="1404875"/>
          <a:ext cx="8823325" cy="181356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253410">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5341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a:t>
                      </a:r>
                      <a:br>
                        <a:rPr lang="en-US" sz="1100" b="0" i="0" kern="1200" dirty="0" smtClean="0">
                          <a:solidFill>
                            <a:schemeClr val="tx1"/>
                          </a:solidFill>
                          <a:latin typeface="+mn-lt"/>
                          <a:ea typeface="+mn-ea"/>
                          <a:cs typeface="+mn-cs"/>
                        </a:rPr>
                      </a:br>
                      <a:r>
                        <a:rPr lang="en-US" sz="1100" b="0" i="0" kern="1200" dirty="0" smtClean="0">
                          <a:solidFill>
                            <a:schemeClr val="tx1"/>
                          </a:solidFill>
                          <a:latin typeface="+mn-lt"/>
                          <a:ea typeface="+mn-ea"/>
                          <a:cs typeface="+mn-cs"/>
                        </a:rPr>
                        <a:t>(+/- 100bps shock)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 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 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 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341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341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341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a:t>
                      </a:r>
                      <a:br>
                        <a:rPr lang="en-US" sz="1100" b="0" i="0" kern="1200" dirty="0" smtClean="0">
                          <a:solidFill>
                            <a:schemeClr val="tx1"/>
                          </a:solidFill>
                          <a:latin typeface="+mn-lt"/>
                          <a:ea typeface="+mn-ea"/>
                          <a:cs typeface="+mn-cs"/>
                        </a:rPr>
                      </a:br>
                      <a:r>
                        <a:rPr lang="en-US" sz="1100" b="0" i="0" kern="1200" dirty="0" smtClean="0">
                          <a:solidFill>
                            <a:schemeClr val="tx1"/>
                          </a:solidFill>
                          <a:latin typeface="+mn-lt"/>
                          <a:ea typeface="+mn-ea"/>
                          <a:cs typeface="+mn-cs"/>
                        </a:rPr>
                        <a:t>(+/- 200 bps shock)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341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341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 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9" name="Group 8"/>
          <p:cNvGrpSpPr/>
          <p:nvPr/>
        </p:nvGrpSpPr>
        <p:grpSpPr>
          <a:xfrm>
            <a:off x="403281" y="95996"/>
            <a:ext cx="2122359" cy="189008"/>
            <a:chOff x="403281" y="164517"/>
            <a:chExt cx="2122359" cy="189008"/>
          </a:xfrm>
        </p:grpSpPr>
        <p:sp>
          <p:nvSpPr>
            <p:cNvPr id="10" name="Text Box 75"/>
            <p:cNvSpPr txBox="1">
              <a:spLocks noChangeArrowheads="1"/>
            </p:cNvSpPr>
            <p:nvPr/>
          </p:nvSpPr>
          <p:spPr bwMode="gray">
            <a:xfrm>
              <a:off x="636148" y="166688"/>
              <a:ext cx="188949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Interest rate risk: 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382163" y="3417306"/>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40406947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Mark-to-market portfolio risk</a:t>
            </a:r>
          </a:p>
        </p:txBody>
      </p:sp>
      <p:sp>
        <p:nvSpPr>
          <p:cNvPr id="3" name="Text Placeholder 2"/>
          <p:cNvSpPr>
            <a:spLocks noGrp="1"/>
          </p:cNvSpPr>
          <p:nvPr>
            <p:ph type="body" idx="1"/>
          </p:nvPr>
        </p:nvSpPr>
        <p:spPr/>
        <p:txBody>
          <a:bodyPr/>
          <a:lstStyle/>
          <a:p>
            <a:r>
              <a:rPr lang="en-GB" dirty="0" smtClean="0"/>
              <a:t>6</a:t>
            </a:r>
            <a:endParaRPr lang="en-GB" dirty="0"/>
          </a:p>
        </p:txBody>
      </p:sp>
    </p:spTree>
    <p:extLst>
      <p:ext uri="{BB962C8B-B14F-4D97-AF65-F5344CB8AC3E}">
        <p14:creationId xmlns:p14="http://schemas.microsoft.com/office/powerpoint/2010/main" val="18224137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419885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57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mark-to-market portfolio risk metric</a:t>
            </a:r>
            <a:endParaRPr lang="en-US" b="0" dirty="0"/>
          </a:p>
        </p:txBody>
      </p:sp>
      <p:grpSp>
        <p:nvGrpSpPr>
          <p:cNvPr id="11" name="Group 10"/>
          <p:cNvGrpSpPr/>
          <p:nvPr/>
        </p:nvGrpSpPr>
        <p:grpSpPr>
          <a:xfrm>
            <a:off x="403281" y="95996"/>
            <a:ext cx="2922706" cy="189008"/>
            <a:chOff x="403281" y="164517"/>
            <a:chExt cx="2922706" cy="189008"/>
          </a:xfrm>
        </p:grpSpPr>
        <p:sp>
          <p:nvSpPr>
            <p:cNvPr id="12" name="Text Box 75"/>
            <p:cNvSpPr txBox="1">
              <a:spLocks noChangeArrowheads="1"/>
            </p:cNvSpPr>
            <p:nvPr/>
          </p:nvSpPr>
          <p:spPr bwMode="gray">
            <a:xfrm>
              <a:off x="636148" y="166688"/>
              <a:ext cx="268983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Mark-to-market portfolio risk: All metrics</a:t>
              </a:r>
              <a:endParaRPr lang="en-US" sz="1200" dirty="0">
                <a:solidFill>
                  <a:schemeClr val="bg1">
                    <a:lumMod val="50000"/>
                  </a:schemeClr>
                </a:solidFill>
              </a:endParaRPr>
            </a:p>
          </p:txBody>
        </p:sp>
        <p:sp>
          <p:nvSpPr>
            <p:cNvPr id="13" name="Oval 1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9" name="Content Placeholder 12"/>
          <p:cNvGraphicFramePr>
            <a:graphicFrameLocks/>
          </p:cNvGraphicFramePr>
          <p:nvPr>
            <p:extLst>
              <p:ext uri="{D42A27DB-BD31-4B8C-83A1-F6EECF244321}">
                <p14:modId xmlns:p14="http://schemas.microsoft.com/office/powerpoint/2010/main" val="2133840475"/>
              </p:ext>
            </p:extLst>
          </p:nvPr>
        </p:nvGraphicFramePr>
        <p:xfrm>
          <a:off x="400876" y="1422499"/>
          <a:ext cx="8822498" cy="2346960"/>
        </p:xfrm>
        <a:graphic>
          <a:graphicData uri="http://schemas.openxmlformats.org/drawingml/2006/table">
            <a:tbl>
              <a:tblPr firstRow="1" bandRow="1">
                <a:tableStyleId>{839DD9DD-9E6C-4910-8AC0-68ADFF6A6AFC}</a:tableStyleId>
              </a:tblPr>
              <a:tblGrid>
                <a:gridCol w="2895777"/>
                <a:gridCol w="1706577"/>
                <a:gridCol w="4220144"/>
              </a:tblGrid>
              <a:tr h="137749">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826491">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Mark-to-market Value at Risk (</a:t>
                      </a:r>
                      <a:r>
                        <a:rPr lang="en-US" sz="1000" i="0" kern="1200" baseline="0" dirty="0" err="1" smtClean="0">
                          <a:solidFill>
                            <a:schemeClr val="tx1"/>
                          </a:solidFill>
                          <a:latin typeface="+mn-lt"/>
                          <a:ea typeface="+mn-ea"/>
                          <a:cs typeface="+mn-cs"/>
                        </a:rPr>
                        <a:t>VaR</a:t>
                      </a:r>
                      <a:r>
                        <a:rPr lang="en-US" sz="1000" i="0" kern="1200" baseline="0" dirty="0" smtClean="0">
                          <a:solidFill>
                            <a:schemeClr val="tx1"/>
                          </a:solidFill>
                          <a:latin typeface="+mn-lt"/>
                          <a:ea typeface="+mn-ea"/>
                          <a:cs typeface="+mn-cs"/>
                        </a:rPr>
                        <a: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The purpose of this metric is to have a standalone measure that covers the risk in all the material </a:t>
                      </a:r>
                      <a:r>
                        <a:rPr lang="en-US" sz="1000" kern="1200" dirty="0" err="1" smtClean="0">
                          <a:solidFill>
                            <a:schemeClr val="tx1"/>
                          </a:solidFill>
                          <a:latin typeface="+mn-lt"/>
                          <a:ea typeface="+mn-ea"/>
                          <a:cs typeface="+mn-cs"/>
                        </a:rPr>
                        <a:t>MtM</a:t>
                      </a:r>
                      <a:r>
                        <a:rPr lang="en-US" sz="1000" kern="1200" dirty="0" smtClean="0">
                          <a:solidFill>
                            <a:schemeClr val="tx1"/>
                          </a:solidFill>
                          <a:latin typeface="+mn-lt"/>
                          <a:ea typeface="+mn-ea"/>
                          <a:cs typeface="+mn-cs"/>
                        </a:rPr>
                        <a:t> portfolios for SHUSA</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Client facilitation</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Mortgage pipeline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Mortgage servicing rights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lang="en-US" sz="1000" kern="1200" dirty="0" smtClean="0">
                          <a:solidFill>
                            <a:schemeClr val="tx1"/>
                          </a:solidFill>
                          <a:latin typeface="Arial" charset="0"/>
                          <a:ea typeface="Arial Unicode MS" pitchFamily="34" charset="-128"/>
                          <a:cs typeface="Arial" charset="0"/>
                        </a:rPr>
                        <a:t>SCUSA economic hedges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As of July 2015, the </a:t>
                      </a:r>
                      <a:r>
                        <a:rPr lang="en-US" sz="1000" kern="1200" dirty="0" err="1" smtClean="0">
                          <a:solidFill>
                            <a:schemeClr val="tx1"/>
                          </a:solidFill>
                          <a:latin typeface="+mn-lt"/>
                          <a:ea typeface="+mn-ea"/>
                          <a:cs typeface="+mn-cs"/>
                        </a:rPr>
                        <a:t>VaR</a:t>
                      </a:r>
                      <a:r>
                        <a:rPr lang="en-US" sz="1000" kern="1200" dirty="0" smtClean="0">
                          <a:solidFill>
                            <a:schemeClr val="tx1"/>
                          </a:solidFill>
                          <a:latin typeface="+mn-lt"/>
                          <a:ea typeface="+mn-ea"/>
                          <a:cs typeface="+mn-cs"/>
                        </a:rPr>
                        <a:t>  for SHUSA's trading portfolio was $11.3 MM, composed of </a:t>
                      </a:r>
                      <a:r>
                        <a:rPr lang="en-US" sz="1000" kern="1200" baseline="0" dirty="0" smtClean="0">
                          <a:solidFill>
                            <a:schemeClr val="tx1"/>
                          </a:solidFill>
                          <a:latin typeface="+mn-lt"/>
                          <a:ea typeface="+mn-ea"/>
                          <a:cs typeface="+mn-cs"/>
                        </a:rPr>
                        <a:t>0.5% client facilitation,</a:t>
                      </a:r>
                      <a:r>
                        <a:rPr lang="en-US" sz="1000" kern="1200" dirty="0" smtClean="0">
                          <a:solidFill>
                            <a:schemeClr val="tx1"/>
                          </a:solidFill>
                          <a:latin typeface="+mn-lt"/>
                          <a:ea typeface="+mn-ea"/>
                          <a:cs typeface="+mn-cs"/>
                        </a:rPr>
                        <a:t>16.4%</a:t>
                      </a:r>
                      <a:r>
                        <a:rPr lang="en-US" sz="1000" kern="1200" baseline="0" dirty="0" smtClean="0">
                          <a:solidFill>
                            <a:schemeClr val="tx1"/>
                          </a:solidFill>
                          <a:latin typeface="+mn-lt"/>
                          <a:ea typeface="+mn-ea"/>
                          <a:cs typeface="+mn-cs"/>
                        </a:rPr>
                        <a:t> </a:t>
                      </a:r>
                      <a:r>
                        <a:rPr lang="en-US" sz="1000" kern="1200" dirty="0" smtClean="0">
                          <a:solidFill>
                            <a:schemeClr val="tx1"/>
                          </a:solidFill>
                          <a:latin typeface="+mn-lt"/>
                          <a:ea typeface="+mn-ea"/>
                          <a:cs typeface="+mn-cs"/>
                        </a:rPr>
                        <a:t>MSR,</a:t>
                      </a:r>
                      <a:r>
                        <a:rPr lang="en-US" sz="1000" kern="1200" baseline="0" dirty="0" smtClean="0">
                          <a:solidFill>
                            <a:schemeClr val="tx1"/>
                          </a:solidFill>
                          <a:latin typeface="+mn-lt"/>
                          <a:ea typeface="+mn-ea"/>
                          <a:cs typeface="+mn-cs"/>
                        </a:rPr>
                        <a:t> </a:t>
                      </a:r>
                      <a:r>
                        <a:rPr lang="en-US" sz="1000" kern="1200" dirty="0" smtClean="0">
                          <a:solidFill>
                            <a:schemeClr val="tx1"/>
                          </a:solidFill>
                          <a:latin typeface="+mn-lt"/>
                          <a:ea typeface="+mn-ea"/>
                          <a:cs typeface="+mn-cs"/>
                        </a:rPr>
                        <a:t>2.5% mortgage pipeline and</a:t>
                      </a:r>
                      <a:r>
                        <a:rPr lang="en-US" sz="1000" kern="1200" baseline="0" dirty="0" smtClean="0">
                          <a:solidFill>
                            <a:schemeClr val="tx1"/>
                          </a:solidFill>
                          <a:latin typeface="+mn-lt"/>
                          <a:ea typeface="+mn-ea"/>
                          <a:cs typeface="+mn-cs"/>
                        </a:rPr>
                        <a:t> </a:t>
                      </a:r>
                      <a:r>
                        <a:rPr lang="en-US" sz="1000" kern="1200" dirty="0" smtClean="0">
                          <a:solidFill>
                            <a:schemeClr val="tx1"/>
                          </a:solidFill>
                          <a:latin typeface="+mn-lt"/>
                          <a:ea typeface="+mn-ea"/>
                          <a:cs typeface="+mn-cs"/>
                        </a:rPr>
                        <a:t>80.6% SCUSA </a:t>
                      </a:r>
                      <a:r>
                        <a:rPr lang="en-US" sz="1000" kern="1200" dirty="0" err="1" smtClean="0">
                          <a:solidFill>
                            <a:schemeClr val="tx1"/>
                          </a:solidFill>
                          <a:latin typeface="+mn-lt"/>
                          <a:ea typeface="+mn-ea"/>
                          <a:cs typeface="+mn-cs"/>
                        </a:rPr>
                        <a:t>VaRM</a:t>
                      </a:r>
                      <a:endParaRPr lang="en-US" sz="100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latin typeface="+mn-lt"/>
                          <a:ea typeface="+mn-ea"/>
                          <a:cs typeface="+mn-cs"/>
                        </a:rPr>
                        <a:t>The </a:t>
                      </a:r>
                      <a:r>
                        <a:rPr lang="en-US" sz="1000" kern="1200" dirty="0" err="1" smtClean="0">
                          <a:solidFill>
                            <a:schemeClr val="tx1"/>
                          </a:solidFill>
                          <a:latin typeface="+mn-lt"/>
                          <a:ea typeface="+mn-ea"/>
                          <a:cs typeface="+mn-cs"/>
                        </a:rPr>
                        <a:t>VaR</a:t>
                      </a:r>
                      <a:r>
                        <a:rPr lang="en-US" sz="1000" kern="1200" dirty="0" smtClean="0">
                          <a:solidFill>
                            <a:schemeClr val="tx1"/>
                          </a:solidFill>
                          <a:latin typeface="+mn-lt"/>
                          <a:ea typeface="+mn-ea"/>
                          <a:cs typeface="+mn-cs"/>
                        </a:rPr>
                        <a:t> is currently calculated by taking historical series of daily market data since 2008 </a:t>
                      </a:r>
                      <a:r>
                        <a:rPr lang="en-US" sz="1000" kern="1200" baseline="0" dirty="0" smtClean="0">
                          <a:solidFill>
                            <a:schemeClr val="tx1"/>
                          </a:solidFill>
                          <a:latin typeface="+mn-lt"/>
                          <a:ea typeface="+mn-ea"/>
                          <a:cs typeface="+mn-cs"/>
                        </a:rPr>
                        <a:t>and using </a:t>
                      </a:r>
                      <a:r>
                        <a:rPr lang="en-US" sz="1000" kern="1200" dirty="0" smtClean="0">
                          <a:solidFill>
                            <a:schemeClr val="tx1"/>
                          </a:solidFill>
                          <a:latin typeface="+mn-lt"/>
                          <a:ea typeface="+mn-ea"/>
                          <a:cs typeface="+mn-cs"/>
                        </a:rPr>
                        <a:t>a level of confidence of 99% (</a:t>
                      </a:r>
                      <a:r>
                        <a:rPr lang="en-US" sz="1000" kern="1200" dirty="0" err="1" smtClean="0">
                          <a:solidFill>
                            <a:schemeClr val="tx1"/>
                          </a:solidFill>
                          <a:latin typeface="+mn-lt"/>
                          <a:ea typeface="+mn-ea"/>
                          <a:cs typeface="+mn-cs"/>
                        </a:rPr>
                        <a:t>unweighted</a:t>
                      </a:r>
                      <a:r>
                        <a:rPr lang="en-US" sz="1000" kern="1200" dirty="0" smtClean="0">
                          <a:solidFill>
                            <a:schemeClr val="tx1"/>
                          </a:solidFill>
                          <a:latin typeface="+mn-lt"/>
                          <a:ea typeface="+mn-ea"/>
                          <a:cs typeface="+mn-cs"/>
                        </a:rPr>
                        <a:t> percentile)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468872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8374268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764"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4" name="Title 1"/>
          <p:cNvSpPr txBox="1">
            <a:spLocks/>
          </p:cNvSpPr>
          <p:nvPr/>
        </p:nvSpPr>
        <p:spPr bwMode="auto">
          <a:xfrm>
            <a:off x="400116" y="381006"/>
            <a:ext cx="8802556"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r>
              <a:rPr lang="en-US" altLang="zh-CN" dirty="0" smtClean="0"/>
              <a:t>Calibration: </a:t>
            </a:r>
            <a:r>
              <a:rPr lang="en-US" altLang="zh-CN" b="0" dirty="0" smtClean="0">
                <a:ea typeface="SimSun" pitchFamily="2" charset="-122"/>
              </a:rPr>
              <a:t>SHUSA mark-to-market (MtM) portfolio 99% daily Value at Risk (VaR) and limit</a:t>
            </a:r>
            <a:r>
              <a:rPr lang="en-GB" altLang="zh-CN" b="0" dirty="0" smtClean="0">
                <a:solidFill>
                  <a:schemeClr val="accent1"/>
                </a:solidFill>
                <a:ea typeface="SimSun" pitchFamily="2" charset="-122"/>
              </a:rPr>
              <a:t/>
            </a:r>
            <a:br>
              <a:rPr lang="en-GB" altLang="zh-CN" b="0" dirty="0" smtClean="0">
                <a:solidFill>
                  <a:schemeClr val="accent1"/>
                </a:solidFill>
                <a:ea typeface="SimSun" pitchFamily="2" charset="-122"/>
              </a:rPr>
            </a:br>
            <a:endParaRPr lang="en-US" b="0" dirty="0">
              <a:solidFill>
                <a:schemeClr val="accent1"/>
              </a:solidFill>
              <a:ea typeface="SimSun" pitchFamily="2" charset="-122"/>
            </a:endParaRPr>
          </a:p>
        </p:txBody>
      </p:sp>
      <p:sp>
        <p:nvSpPr>
          <p:cNvPr id="30" name="Rectangle 6"/>
          <p:cNvSpPr>
            <a:spLocks noChangeArrowheads="1"/>
          </p:cNvSpPr>
          <p:nvPr/>
        </p:nvSpPr>
        <p:spPr bwMode="gray">
          <a:xfrm>
            <a:off x="403281" y="1431550"/>
            <a:ext cx="39401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lnSpc>
                <a:spcPct val="100000"/>
              </a:lnSpc>
            </a:pPr>
            <a:r>
              <a:rPr lang="en-GB" sz="1400" b="1" dirty="0" err="1" smtClean="0">
                <a:solidFill>
                  <a:schemeClr val="accent1"/>
                </a:solidFill>
                <a:cs typeface="Arial" charset="0"/>
              </a:rPr>
              <a:t>VaR</a:t>
            </a:r>
            <a:r>
              <a:rPr lang="en-GB" sz="1400" b="1" dirty="0">
                <a:solidFill>
                  <a:schemeClr val="accent1"/>
                </a:solidFill>
                <a:cs typeface="Arial" charset="0"/>
              </a:rPr>
              <a:t> </a:t>
            </a:r>
            <a:r>
              <a:rPr lang="en-GB" sz="1400" b="1" dirty="0" smtClean="0">
                <a:solidFill>
                  <a:schemeClr val="accent1"/>
                </a:solidFill>
                <a:cs typeface="Arial" charset="0"/>
              </a:rPr>
              <a:t>and limits, end of month</a:t>
            </a:r>
            <a:endParaRPr lang="en-GB" sz="1400" b="1" dirty="0">
              <a:solidFill>
                <a:schemeClr val="accent1"/>
              </a:solidFill>
              <a:cs typeface="Arial" charset="0"/>
            </a:endParaRPr>
          </a:p>
          <a:p>
            <a:pPr algn="l" eaLnBrk="0" hangingPunct="0">
              <a:lnSpc>
                <a:spcPct val="100000"/>
              </a:lnSpc>
            </a:pPr>
            <a:r>
              <a:rPr lang="en-GB" sz="1400" dirty="0" smtClean="0">
                <a:solidFill>
                  <a:schemeClr val="accent1"/>
                </a:solidFill>
                <a:cs typeface="Arial" charset="0"/>
              </a:rPr>
              <a:t>$ MM, Feb 2014–July 2015</a:t>
            </a:r>
            <a:endParaRPr lang="en-GB" sz="1400" dirty="0">
              <a:solidFill>
                <a:schemeClr val="accent1"/>
              </a:solidFill>
              <a:cs typeface="Arial" charset="0"/>
            </a:endParaRPr>
          </a:p>
        </p:txBody>
      </p:sp>
      <p:sp>
        <p:nvSpPr>
          <p:cNvPr id="2" name="Footnote"/>
          <p:cNvSpPr/>
          <p:nvPr/>
        </p:nvSpPr>
        <p:spPr bwMode="auto">
          <a:xfrm>
            <a:off x="457994" y="6238704"/>
            <a:ext cx="8686800" cy="12223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800" dirty="0" smtClean="0">
                <a:solidFill>
                  <a:schemeClr val="bg1"/>
                </a:solidFill>
                <a:ea typeface="ＭＳ Ｐゴシック" pitchFamily="-112" charset="-128"/>
                <a:cs typeface="ＭＳ Ｐゴシック" pitchFamily="-112" charset="-128"/>
              </a:rPr>
              <a:t>Source: “MSR MPL History.xlsx”, “SCUSA VaR.xlsx”,“”ClientFacilitation_Control_Report_20150731”</a:t>
            </a:r>
            <a:endParaRPr kumimoji="0" lang="en-US" sz="800" b="0" i="0" u="none" strike="noStrike" cap="none" normalizeH="0" baseline="0" dirty="0">
              <a:ln>
                <a:noFill/>
              </a:ln>
              <a:solidFill>
                <a:schemeClr val="bg1"/>
              </a:solidFill>
              <a:effectLst/>
              <a:ea typeface="ＭＳ Ｐゴシック" pitchFamily="-112" charset="-128"/>
              <a:cs typeface="ＭＳ Ｐゴシック" pitchFamily="-112" charset="-128"/>
            </a:endParaRP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16192467"/>
              </p:ext>
            </p:extLst>
          </p:nvPr>
        </p:nvGraphicFramePr>
        <p:xfrm>
          <a:off x="609600" y="2019300"/>
          <a:ext cx="7639185" cy="3429000"/>
        </p:xfrm>
        <a:graphic>
          <a:graphicData uri="http://schemas.openxmlformats.org/presentationml/2006/ole">
            <mc:AlternateContent xmlns:mc="http://schemas.openxmlformats.org/markup-compatibility/2006">
              <mc:Choice xmlns:v="urn:schemas-microsoft-com:vml" Requires="v">
                <p:oleObj spid="_x0000_s231765" name="Chart" r:id="rId59" imgW="7639185" imgH="3429000" progId="MSGraph.Chart.8">
                  <p:embed followColorScheme="full"/>
                </p:oleObj>
              </mc:Choice>
              <mc:Fallback>
                <p:oleObj name="Chart" r:id="rId59" imgW="7639185" imgH="3429000" progId="MSGraph.Chart.8">
                  <p:embed followColorScheme="full"/>
                  <p:pic>
                    <p:nvPicPr>
                      <p:cNvPr id="0" name=""/>
                      <p:cNvPicPr/>
                      <p:nvPr/>
                    </p:nvPicPr>
                    <p:blipFill>
                      <a:blip r:embed="rId60"/>
                      <a:stretch>
                        <a:fillRect/>
                      </a:stretch>
                    </p:blipFill>
                    <p:spPr>
                      <a:xfrm>
                        <a:off x="609600" y="2019300"/>
                        <a:ext cx="7639185" cy="3429000"/>
                      </a:xfrm>
                      <a:prstGeom prst="rect">
                        <a:avLst/>
                      </a:prstGeom>
                    </p:spPr>
                  </p:pic>
                </p:oleObj>
              </mc:Fallback>
            </mc:AlternateContent>
          </a:graphicData>
        </a:graphic>
      </p:graphicFrame>
      <p:sp>
        <p:nvSpPr>
          <p:cNvPr id="220" name="Text Placeholder 109"/>
          <p:cNvSpPr>
            <a:spLocks noGrp="1"/>
          </p:cNvSpPr>
          <p:nvPr>
            <p:custDataLst>
              <p:tags r:id="rId5"/>
            </p:custDataLst>
          </p:nvPr>
        </p:nvSpPr>
        <p:spPr bwMode="gray">
          <a:xfrm>
            <a:off x="561975" y="52673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57BF8A8-0E27-4605-A771-2929A360539A}" type="datetime'''''''''''''''''0'''''''''''''''''''''">
              <a:rPr lang="en-US" sz="1000">
                <a:solidFill>
                  <a:schemeClr val="tx1"/>
                </a:solidFill>
                <a:latin typeface="Arial"/>
                <a:ea typeface="ＭＳ Ｐゴシック"/>
                <a:sym typeface="Arial"/>
              </a:rPr>
              <a:pPr marL="0" indent="0" algn="r">
                <a:lnSpc>
                  <a:spcPct val="100000"/>
                </a:lnSpc>
                <a:spcBef>
                  <a:spcPct val="0"/>
                </a:spcBef>
              </a:pPr>
              <a:t>0</a:t>
            </a:fld>
            <a:endParaRPr lang="en-US" sz="1000" dirty="0">
              <a:solidFill>
                <a:schemeClr val="tx1"/>
              </a:solidFill>
              <a:latin typeface="Arial"/>
              <a:ea typeface="ＭＳ Ｐゴシック"/>
              <a:sym typeface="Arial"/>
            </a:endParaRPr>
          </a:p>
        </p:txBody>
      </p:sp>
      <p:sp>
        <p:nvSpPr>
          <p:cNvPr id="225" name="Text Placeholder 114"/>
          <p:cNvSpPr>
            <a:spLocks noGrp="1"/>
          </p:cNvSpPr>
          <p:nvPr>
            <p:custDataLst>
              <p:tags r:id="rId6"/>
            </p:custDataLst>
          </p:nvPr>
        </p:nvSpPr>
        <p:spPr bwMode="gray">
          <a:xfrm>
            <a:off x="492125" y="42005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9A90CF7-2DAF-4B1F-92BA-C924E92167C0}" type="datetime'1''''0'''''''''''''''''''''''''''''''''''''''">
              <a:rPr lang="en-US" sz="1000">
                <a:solidFill>
                  <a:schemeClr val="tx1"/>
                </a:solidFill>
                <a:latin typeface="Arial"/>
                <a:ea typeface="ＭＳ Ｐゴシック"/>
                <a:sym typeface="Arial"/>
              </a:rPr>
              <a:pPr marL="0" indent="0" algn="r">
                <a:lnSpc>
                  <a:spcPct val="100000"/>
                </a:lnSpc>
                <a:spcBef>
                  <a:spcPct val="0"/>
                </a:spcBef>
              </a:pPr>
              <a:t>10</a:t>
            </a:fld>
            <a:endParaRPr lang="en-US" sz="1000" dirty="0">
              <a:solidFill>
                <a:schemeClr val="tx1"/>
              </a:solidFill>
              <a:latin typeface="Arial"/>
              <a:ea typeface="ＭＳ Ｐゴシック"/>
              <a:sym typeface="Arial"/>
            </a:endParaRPr>
          </a:p>
        </p:txBody>
      </p:sp>
      <p:sp>
        <p:nvSpPr>
          <p:cNvPr id="116" name="Text Placeholder 3"/>
          <p:cNvSpPr>
            <a:spLocks noGrp="1"/>
          </p:cNvSpPr>
          <p:nvPr>
            <p:custDataLst>
              <p:tags r:id="rId7"/>
            </p:custDataLst>
          </p:nvPr>
        </p:nvSpPr>
        <p:spPr bwMode="gray">
          <a:xfrm>
            <a:off x="561975" y="47339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EA5A893-0F8D-49A0-97B3-2E2A81ACB278}" type="datetime'''5'''''''''''''''''''''''">
              <a:rPr lang="en-US" sz="1000">
                <a:solidFill>
                  <a:schemeClr val="tx1"/>
                </a:solidFill>
                <a:sym typeface="+mn-lt"/>
              </a:rPr>
              <a:pPr marL="0" indent="0" algn="r">
                <a:lnSpc>
                  <a:spcPct val="100000"/>
                </a:lnSpc>
                <a:spcBef>
                  <a:spcPct val="0"/>
                </a:spcBef>
              </a:pPr>
              <a:t>5</a:t>
            </a:fld>
            <a:endParaRPr lang="en-US" sz="1000" dirty="0">
              <a:solidFill>
                <a:schemeClr val="tx1"/>
              </a:solidFill>
              <a:sym typeface="+mn-lt"/>
            </a:endParaRPr>
          </a:p>
        </p:txBody>
      </p:sp>
      <p:sp>
        <p:nvSpPr>
          <p:cNvPr id="119" name="Text Placeholder 6"/>
          <p:cNvSpPr>
            <a:spLocks noGrp="1"/>
          </p:cNvSpPr>
          <p:nvPr>
            <p:custDataLst>
              <p:tags r:id="rId8"/>
            </p:custDataLst>
          </p:nvPr>
        </p:nvSpPr>
        <p:spPr bwMode="gray">
          <a:xfrm>
            <a:off x="492125" y="20574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9BDE952-A4E3-407E-9959-3B65C8DFC8D5}" type="datetime'''''''''''3''''''''''0'''''''''">
              <a:rPr lang="en-US" sz="1000">
                <a:solidFill>
                  <a:schemeClr val="tx1"/>
                </a:solidFill>
                <a:sym typeface="+mn-lt"/>
              </a:rPr>
              <a:pPr marL="0" indent="0" algn="r">
                <a:lnSpc>
                  <a:spcPct val="100000"/>
                </a:lnSpc>
                <a:spcBef>
                  <a:spcPct val="0"/>
                </a:spcBef>
              </a:pPr>
              <a:t>30</a:t>
            </a:fld>
            <a:endParaRPr lang="en-US" sz="1000" dirty="0">
              <a:solidFill>
                <a:schemeClr val="tx1"/>
              </a:solidFill>
              <a:sym typeface="+mn-lt"/>
            </a:endParaRPr>
          </a:p>
        </p:txBody>
      </p:sp>
      <p:sp>
        <p:nvSpPr>
          <p:cNvPr id="118" name="Text Placeholder 5"/>
          <p:cNvSpPr>
            <a:spLocks noGrp="1"/>
          </p:cNvSpPr>
          <p:nvPr>
            <p:custDataLst>
              <p:tags r:id="rId9"/>
            </p:custDataLst>
          </p:nvPr>
        </p:nvSpPr>
        <p:spPr bwMode="gray">
          <a:xfrm>
            <a:off x="492125" y="25908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056DF05-8C34-4936-B10B-34B7885F87FC}" type="datetime'''''''''''''''''''2''''''''5'''''''''''">
              <a:rPr lang="en-US" sz="1000">
                <a:solidFill>
                  <a:schemeClr val="tx1"/>
                </a:solidFill>
                <a:sym typeface="+mn-lt"/>
              </a:rPr>
              <a:pPr marL="0" indent="0" algn="r">
                <a:lnSpc>
                  <a:spcPct val="100000"/>
                </a:lnSpc>
                <a:spcBef>
                  <a:spcPct val="0"/>
                </a:spcBef>
              </a:pPr>
              <a:t>25</a:t>
            </a:fld>
            <a:endParaRPr lang="en-US" sz="1000" dirty="0">
              <a:solidFill>
                <a:schemeClr val="tx1"/>
              </a:solidFill>
              <a:sym typeface="+mn-lt"/>
            </a:endParaRPr>
          </a:p>
        </p:txBody>
      </p:sp>
      <p:sp>
        <p:nvSpPr>
          <p:cNvPr id="387" name="Text Placeholder 188"/>
          <p:cNvSpPr>
            <a:spLocks noGrp="1"/>
          </p:cNvSpPr>
          <p:nvPr>
            <p:custDataLst>
              <p:tags r:id="rId10"/>
            </p:custDataLst>
          </p:nvPr>
        </p:nvSpPr>
        <p:spPr bwMode="gray">
          <a:xfrm>
            <a:off x="492125" y="31242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F88DD19-8946-487D-A526-0783F4E68C30}" type="datetime'''''''''''''''''''2''''''''''''''''''''''''''''''''0'''''">
              <a:rPr lang="en-US" sz="1000">
                <a:solidFill>
                  <a:schemeClr val="tx1"/>
                </a:solidFill>
                <a:sym typeface="+mn-lt"/>
              </a:rPr>
              <a:pPr marL="0" indent="0" algn="r">
                <a:lnSpc>
                  <a:spcPct val="100000"/>
                </a:lnSpc>
                <a:spcBef>
                  <a:spcPct val="0"/>
                </a:spcBef>
              </a:pPr>
              <a:t>20</a:t>
            </a:fld>
            <a:endParaRPr lang="en-US" sz="1000" dirty="0">
              <a:solidFill>
                <a:schemeClr val="tx1"/>
              </a:solidFill>
              <a:sym typeface="+mn-lt"/>
            </a:endParaRPr>
          </a:p>
        </p:txBody>
      </p:sp>
      <p:sp>
        <p:nvSpPr>
          <p:cNvPr id="117" name="Text Placeholder 4"/>
          <p:cNvSpPr>
            <a:spLocks noGrp="1"/>
          </p:cNvSpPr>
          <p:nvPr>
            <p:custDataLst>
              <p:tags r:id="rId11"/>
            </p:custDataLst>
          </p:nvPr>
        </p:nvSpPr>
        <p:spPr bwMode="gray">
          <a:xfrm>
            <a:off x="492125" y="36671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9DA3A06-8E74-45A9-94D3-E92A2C954FCE}" type="datetime'''''''''1''''''''''5'''''''''''''''''''''''''''''''''''''''">
              <a:rPr lang="en-US" sz="1000">
                <a:solidFill>
                  <a:schemeClr val="tx1"/>
                </a:solidFill>
                <a:sym typeface="+mn-lt"/>
              </a:rPr>
              <a:pPr marL="0" indent="0" algn="r">
                <a:lnSpc>
                  <a:spcPct val="100000"/>
                </a:lnSpc>
                <a:spcBef>
                  <a:spcPct val="0"/>
                </a:spcBef>
              </a:pPr>
              <a:t>15</a:t>
            </a:fld>
            <a:endParaRPr lang="en-US" sz="1000" dirty="0">
              <a:solidFill>
                <a:schemeClr val="tx1"/>
              </a:solidFill>
              <a:sym typeface="+mn-lt"/>
            </a:endParaRPr>
          </a:p>
        </p:txBody>
      </p:sp>
      <p:sp>
        <p:nvSpPr>
          <p:cNvPr id="48" name="Text Placeholder 44"/>
          <p:cNvSpPr>
            <a:spLocks noGrp="1"/>
          </p:cNvSpPr>
          <p:nvPr>
            <p:custDataLst>
              <p:tags r:id="rId12"/>
            </p:custDataLst>
          </p:nvPr>
        </p:nvSpPr>
        <p:spPr bwMode="gray">
          <a:xfrm>
            <a:off x="6156325" y="391953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A299013-92FD-4749-B687-C1A285741202}" type="datetime'''''''''''''1''1''''.''''''''''''''''9'''''''''''''">
              <a:rPr lang="en-US" sz="800">
                <a:solidFill>
                  <a:schemeClr val="tx1"/>
                </a:solidFill>
              </a:rPr>
              <a:pPr/>
              <a:t>11.9</a:t>
            </a:fld>
            <a:endParaRPr lang="en-US" sz="800" dirty="0">
              <a:solidFill>
                <a:schemeClr val="tx1"/>
              </a:solidFill>
              <a:latin typeface="Arial"/>
              <a:ea typeface="ＭＳ Ｐゴシック"/>
              <a:sym typeface="Arial"/>
            </a:endParaRPr>
          </a:p>
        </p:txBody>
      </p:sp>
      <p:sp>
        <p:nvSpPr>
          <p:cNvPr id="34" name="Text Placeholder 30"/>
          <p:cNvSpPr>
            <a:spLocks noGrp="1"/>
          </p:cNvSpPr>
          <p:nvPr>
            <p:custDataLst>
              <p:tags r:id="rId13"/>
            </p:custDataLst>
          </p:nvPr>
        </p:nvSpPr>
        <p:spPr bwMode="auto">
          <a:xfrm>
            <a:off x="6980238" y="54610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74C81C-8794-4360-91C7-4E803CDC9678}" type="datetime'''''M''''a''''y'''''' ''''''''''’1''''5'''''''''''">
              <a:rPr lang="en-US" sz="1000">
                <a:solidFill>
                  <a:schemeClr val="tx1"/>
                </a:solidFill>
                <a:latin typeface="Arial"/>
                <a:ea typeface="ＭＳ Ｐゴシック"/>
                <a:sym typeface="Arial"/>
              </a:rPr>
              <a:pPr marL="0" indent="0" algn="ctr">
                <a:lnSpc>
                  <a:spcPct val="100000"/>
                </a:lnSpc>
                <a:spcBef>
                  <a:spcPct val="0"/>
                </a:spcBef>
              </a:pPr>
              <a:t>May ’15</a:t>
            </a:fld>
            <a:endParaRPr lang="en-US" sz="1000" dirty="0">
              <a:solidFill>
                <a:schemeClr val="tx1"/>
              </a:solidFill>
              <a:latin typeface="Arial"/>
              <a:ea typeface="ＭＳ Ｐゴシック"/>
              <a:sym typeface="Arial"/>
            </a:endParaRPr>
          </a:p>
        </p:txBody>
      </p:sp>
      <p:sp>
        <p:nvSpPr>
          <p:cNvPr id="50" name="Text Placeholder 46"/>
          <p:cNvSpPr>
            <a:spLocks noGrp="1"/>
          </p:cNvSpPr>
          <p:nvPr>
            <p:custDataLst>
              <p:tags r:id="rId14"/>
            </p:custDataLst>
          </p:nvPr>
        </p:nvSpPr>
        <p:spPr bwMode="gray">
          <a:xfrm>
            <a:off x="6985000" y="380523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90E4A7-7040-4634-A24C-2A5D1A09838C}" type="datetime'''1''3''''''''''''''''.''''''''''''''0'''''''''''''">
              <a:rPr lang="en-US" sz="800">
                <a:solidFill>
                  <a:schemeClr val="tx1"/>
                </a:solidFill>
              </a:rPr>
              <a:pPr/>
              <a:t>13.0</a:t>
            </a:fld>
            <a:endParaRPr lang="en-US" sz="800" dirty="0">
              <a:solidFill>
                <a:schemeClr val="tx1"/>
              </a:solidFill>
              <a:latin typeface="Arial"/>
              <a:ea typeface="ＭＳ Ｐゴシック"/>
              <a:sym typeface="Arial"/>
            </a:endParaRPr>
          </a:p>
        </p:txBody>
      </p:sp>
      <p:sp>
        <p:nvSpPr>
          <p:cNvPr id="33" name="Text Placeholder 29"/>
          <p:cNvSpPr>
            <a:spLocks noGrp="1"/>
          </p:cNvSpPr>
          <p:nvPr>
            <p:custDataLst>
              <p:tags r:id="rId15"/>
            </p:custDataLst>
          </p:nvPr>
        </p:nvSpPr>
        <p:spPr bwMode="auto">
          <a:xfrm>
            <a:off x="6586538" y="5461000"/>
            <a:ext cx="2095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E496F68-8F3F-4B7E-8C14-165C467618C3}" type="datetime'''''''A''''p''''''''r'''' ''''''''&#10;''''’15'''''''''">
              <a:rPr lang="en-US" sz="1000">
                <a:solidFill>
                  <a:schemeClr val="tx1"/>
                </a:solidFill>
              </a:rPr>
              <a:pPr/>
              <a:t>Apr 
’15</a:t>
            </a:fld>
            <a:endParaRPr lang="en-US" sz="1000" dirty="0">
              <a:solidFill>
                <a:schemeClr val="tx1"/>
              </a:solidFill>
              <a:latin typeface="Arial"/>
              <a:ea typeface="ＭＳ Ｐゴシック"/>
              <a:sym typeface="Arial"/>
            </a:endParaRPr>
          </a:p>
        </p:txBody>
      </p:sp>
      <p:sp>
        <p:nvSpPr>
          <p:cNvPr id="32" name="Text Placeholder 28"/>
          <p:cNvSpPr>
            <a:spLocks noGrp="1"/>
          </p:cNvSpPr>
          <p:nvPr>
            <p:custDataLst>
              <p:tags r:id="rId16"/>
            </p:custDataLst>
          </p:nvPr>
        </p:nvSpPr>
        <p:spPr bwMode="auto">
          <a:xfrm>
            <a:off x="6161088" y="54610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11489D3-D650-4044-8E2B-106E4865F35A}" type="datetime'''''M''''''''a''''''''''''''''''r'' ''''''&#10;’1''5'''''''">
              <a:rPr lang="en-US" sz="1000">
                <a:solidFill>
                  <a:schemeClr val="tx1"/>
                </a:solidFill>
              </a:rPr>
              <a:pPr/>
              <a:t>Mar 
’15</a:t>
            </a:fld>
            <a:endParaRPr lang="en-US" sz="1000" dirty="0">
              <a:solidFill>
                <a:schemeClr val="tx1"/>
              </a:solidFill>
              <a:latin typeface="Arial"/>
              <a:ea typeface="ＭＳ Ｐゴシック"/>
              <a:sym typeface="Arial"/>
            </a:endParaRPr>
          </a:p>
        </p:txBody>
      </p:sp>
      <p:sp>
        <p:nvSpPr>
          <p:cNvPr id="49" name="Text Placeholder 45"/>
          <p:cNvSpPr>
            <a:spLocks noGrp="1"/>
          </p:cNvSpPr>
          <p:nvPr>
            <p:custDataLst>
              <p:tags r:id="rId17"/>
            </p:custDataLst>
          </p:nvPr>
        </p:nvSpPr>
        <p:spPr bwMode="gray">
          <a:xfrm>
            <a:off x="6570663" y="370998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13F1B57-0071-4E2C-9224-41343CD7883F}" type="datetime'''''''''1''''''''''''''3''''.''''''''''''''''''''9'">
              <a:rPr lang="en-US" sz="800">
                <a:solidFill>
                  <a:schemeClr val="tx1"/>
                </a:solidFill>
              </a:rPr>
              <a:pPr/>
              <a:t>13.9</a:t>
            </a:fld>
            <a:endParaRPr lang="en-US" sz="800" dirty="0">
              <a:solidFill>
                <a:schemeClr val="tx1"/>
              </a:solidFill>
              <a:latin typeface="Arial"/>
              <a:ea typeface="ＭＳ Ｐゴシック"/>
              <a:sym typeface="Arial"/>
            </a:endParaRPr>
          </a:p>
        </p:txBody>
      </p:sp>
      <p:sp>
        <p:nvSpPr>
          <p:cNvPr id="36" name="Text Placeholder 32"/>
          <p:cNvSpPr>
            <a:spLocks noGrp="1"/>
          </p:cNvSpPr>
          <p:nvPr>
            <p:custDataLst>
              <p:tags r:id="rId18"/>
            </p:custDataLst>
          </p:nvPr>
        </p:nvSpPr>
        <p:spPr bwMode="auto">
          <a:xfrm>
            <a:off x="7834313" y="5461000"/>
            <a:ext cx="1809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FF4A96F-90D9-4668-86AC-8E7C6632EAAC}" type="datetime'''''''J''u''''''''''''''''''''''''l'''''' ''''&#10;''''’''''15'">
              <a:rPr lang="en-US" sz="1000">
                <a:solidFill>
                  <a:schemeClr val="tx1"/>
                </a:solidFill>
              </a:rPr>
              <a:pPr/>
              <a:t>Jul 
’15</a:t>
            </a:fld>
            <a:endParaRPr lang="en-US" sz="1000" dirty="0">
              <a:solidFill>
                <a:schemeClr val="tx1"/>
              </a:solidFill>
              <a:latin typeface="Arial"/>
              <a:ea typeface="ＭＳ Ｐゴシック"/>
              <a:sym typeface="Arial"/>
            </a:endParaRPr>
          </a:p>
        </p:txBody>
      </p:sp>
      <p:sp>
        <p:nvSpPr>
          <p:cNvPr id="52" name="Text Placeholder 48"/>
          <p:cNvSpPr>
            <a:spLocks noGrp="1"/>
          </p:cNvSpPr>
          <p:nvPr>
            <p:custDataLst>
              <p:tags r:id="rId19"/>
            </p:custDataLst>
          </p:nvPr>
        </p:nvSpPr>
        <p:spPr bwMode="gray">
          <a:xfrm>
            <a:off x="7804150" y="398621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F6A2D5-E1FB-4338-B59B-DE930B542ADF}" type="datetime'''1''''''''''''''''1.''''''''''''''''''''''''''''3'''''">
              <a:rPr lang="en-US" sz="800">
                <a:solidFill>
                  <a:schemeClr val="tx1"/>
                </a:solidFill>
              </a:rPr>
              <a:pPr/>
              <a:t>11.3</a:t>
            </a:fld>
            <a:endParaRPr lang="en-US" sz="800" dirty="0">
              <a:solidFill>
                <a:schemeClr val="tx1"/>
              </a:solidFill>
              <a:latin typeface="Arial"/>
              <a:ea typeface="ＭＳ Ｐゴシック"/>
              <a:sym typeface="Arial"/>
            </a:endParaRPr>
          </a:p>
        </p:txBody>
      </p:sp>
      <p:sp>
        <p:nvSpPr>
          <p:cNvPr id="35" name="Text Placeholder 31"/>
          <p:cNvSpPr>
            <a:spLocks noGrp="1"/>
          </p:cNvSpPr>
          <p:nvPr>
            <p:custDataLst>
              <p:tags r:id="rId20"/>
            </p:custDataLst>
          </p:nvPr>
        </p:nvSpPr>
        <p:spPr bwMode="auto">
          <a:xfrm>
            <a:off x="7407275" y="54610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48D5EFE-7E90-4329-A29A-7DB8B0BBCA53}" type="datetime'''Jun ''''''&#10;''''''''''’''''''''''''''1''''''5'''''''''">
              <a:rPr lang="en-US" sz="1000">
                <a:solidFill>
                  <a:schemeClr val="tx1"/>
                </a:solidFill>
              </a:rPr>
              <a:pPr/>
              <a:t>Jun 
’15</a:t>
            </a:fld>
            <a:endParaRPr lang="en-US" sz="1000" dirty="0">
              <a:solidFill>
                <a:schemeClr val="tx1"/>
              </a:solidFill>
              <a:latin typeface="Arial"/>
              <a:ea typeface="ＭＳ Ｐゴシック"/>
              <a:sym typeface="Arial"/>
            </a:endParaRPr>
          </a:p>
        </p:txBody>
      </p:sp>
      <p:sp>
        <p:nvSpPr>
          <p:cNvPr id="51" name="Text Placeholder 47"/>
          <p:cNvSpPr>
            <a:spLocks noGrp="1"/>
          </p:cNvSpPr>
          <p:nvPr>
            <p:custDataLst>
              <p:tags r:id="rId21"/>
            </p:custDataLst>
          </p:nvPr>
        </p:nvSpPr>
        <p:spPr bwMode="gray">
          <a:xfrm>
            <a:off x="7394575" y="387191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986DD8C-D545-4AF0-B5E9-5975AE12F208}" type="datetime'''1''2.''''''''''''''4'''''''''''''''''''''''''">
              <a:rPr lang="en-US" sz="800">
                <a:solidFill>
                  <a:schemeClr val="tx1"/>
                </a:solidFill>
              </a:rPr>
              <a:pPr/>
              <a:t>12.4</a:t>
            </a:fld>
            <a:endParaRPr lang="en-US" sz="800" dirty="0">
              <a:solidFill>
                <a:schemeClr val="tx1"/>
              </a:solidFill>
              <a:latin typeface="Arial"/>
              <a:ea typeface="ＭＳ Ｐゴシック"/>
              <a:sym typeface="Arial"/>
            </a:endParaRPr>
          </a:p>
        </p:txBody>
      </p:sp>
      <p:sp>
        <p:nvSpPr>
          <p:cNvPr id="31" name="Text Placeholder 27"/>
          <p:cNvSpPr>
            <a:spLocks noGrp="1"/>
          </p:cNvSpPr>
          <p:nvPr>
            <p:custDataLst>
              <p:tags r:id="rId22"/>
            </p:custDataLst>
          </p:nvPr>
        </p:nvSpPr>
        <p:spPr bwMode="auto">
          <a:xfrm>
            <a:off x="5753100" y="5461000"/>
            <a:ext cx="2301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9810BAD-A40A-429A-A5E7-E959F18CE6BF}" type="datetime'''Fe''b'''' &#10;''''''''''''''''''''’''1''''''''''''''5'''''''''">
              <a:rPr lang="en-US" sz="1000">
                <a:solidFill>
                  <a:schemeClr val="tx1"/>
                </a:solidFill>
              </a:rPr>
              <a:pPr/>
              <a:t>Feb 
’15</a:t>
            </a:fld>
            <a:endParaRPr lang="en-US" sz="1000" dirty="0">
              <a:solidFill>
                <a:schemeClr val="tx1"/>
              </a:solidFill>
              <a:latin typeface="Arial"/>
              <a:ea typeface="ＭＳ Ｐゴシック"/>
              <a:sym typeface="Arial"/>
            </a:endParaRPr>
          </a:p>
        </p:txBody>
      </p:sp>
      <p:sp>
        <p:nvSpPr>
          <p:cNvPr id="47" name="Text Placeholder 43"/>
          <p:cNvSpPr>
            <a:spLocks noGrp="1"/>
          </p:cNvSpPr>
          <p:nvPr>
            <p:custDataLst>
              <p:tags r:id="rId23"/>
            </p:custDataLst>
          </p:nvPr>
        </p:nvSpPr>
        <p:spPr bwMode="gray">
          <a:xfrm>
            <a:off x="5746750" y="385286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76BBA83-85D1-4F6D-A236-A429EC404A96}" type="datetime'''''1''''''2''''''''''''''''''.''''6'''''">
              <a:rPr lang="en-US" sz="800">
                <a:solidFill>
                  <a:schemeClr val="tx1"/>
                </a:solidFill>
              </a:rPr>
              <a:pPr/>
              <a:t>12.6</a:t>
            </a:fld>
            <a:endParaRPr lang="en-US" sz="800" dirty="0">
              <a:solidFill>
                <a:schemeClr val="tx1"/>
              </a:solidFill>
              <a:latin typeface="Arial"/>
              <a:ea typeface="ＭＳ Ｐゴシック"/>
              <a:sym typeface="Arial"/>
            </a:endParaRPr>
          </a:p>
        </p:txBody>
      </p:sp>
      <p:sp>
        <p:nvSpPr>
          <p:cNvPr id="29" name="Text Placeholder 26"/>
          <p:cNvSpPr>
            <a:spLocks noGrp="1"/>
          </p:cNvSpPr>
          <p:nvPr>
            <p:custDataLst>
              <p:tags r:id="rId24"/>
            </p:custDataLst>
          </p:nvPr>
        </p:nvSpPr>
        <p:spPr bwMode="auto">
          <a:xfrm>
            <a:off x="5349875" y="54610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2F16EB9-FDD0-4A48-AC90-96C9B8726FF6}" type="datetime'''''''J''''a''''''n'''''''''''''''' ''&#10;''''''’''''1''5'''''">
              <a:rPr lang="en-US" sz="1000">
                <a:solidFill>
                  <a:schemeClr val="tx1"/>
                </a:solidFill>
              </a:rPr>
              <a:pPr/>
              <a:t>Jan 
’15</a:t>
            </a:fld>
            <a:endParaRPr lang="en-US" sz="1000" dirty="0">
              <a:solidFill>
                <a:schemeClr val="tx1"/>
              </a:solidFill>
              <a:latin typeface="Arial"/>
              <a:ea typeface="ＭＳ Ｐゴシック"/>
              <a:sym typeface="Arial"/>
            </a:endParaRPr>
          </a:p>
        </p:txBody>
      </p:sp>
      <p:sp>
        <p:nvSpPr>
          <p:cNvPr id="46" name="Text Placeholder 42"/>
          <p:cNvSpPr>
            <a:spLocks noGrp="1"/>
          </p:cNvSpPr>
          <p:nvPr>
            <p:custDataLst>
              <p:tags r:id="rId25"/>
            </p:custDataLst>
          </p:nvPr>
        </p:nvSpPr>
        <p:spPr bwMode="gray">
          <a:xfrm>
            <a:off x="5337175" y="380523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C092F13-8F5B-49ED-9FF9-63D3FBF1D8E0}" type="datetime'''''''''''''''13''''''.''''''''''''''''''0'''''''''''''''">
              <a:rPr lang="en-US" sz="800">
                <a:solidFill>
                  <a:schemeClr val="tx1"/>
                </a:solidFill>
              </a:rPr>
              <a:pPr/>
              <a:t>13.0</a:t>
            </a:fld>
            <a:endParaRPr lang="en-US" sz="800" dirty="0">
              <a:solidFill>
                <a:schemeClr val="tx1"/>
              </a:solidFill>
              <a:latin typeface="Arial"/>
              <a:ea typeface="ＭＳ Ｐゴシック"/>
              <a:sym typeface="Arial"/>
            </a:endParaRPr>
          </a:p>
        </p:txBody>
      </p:sp>
      <p:sp>
        <p:nvSpPr>
          <p:cNvPr id="28" name="Text Placeholder 25"/>
          <p:cNvSpPr>
            <a:spLocks noGrp="1"/>
          </p:cNvSpPr>
          <p:nvPr>
            <p:custDataLst>
              <p:tags r:id="rId26"/>
            </p:custDataLst>
          </p:nvPr>
        </p:nvSpPr>
        <p:spPr bwMode="auto">
          <a:xfrm>
            <a:off x="4929188" y="546100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7C59D41-4189-4A0A-8EBD-EDDD5BD0B0AF}" type="datetime'D''''e''''''''''''c ''&#10;''''''''''''’''1''''''''''4'''''''">
              <a:rPr lang="en-US" sz="1000">
                <a:solidFill>
                  <a:schemeClr val="tx1"/>
                </a:solidFill>
              </a:rPr>
              <a:pPr/>
              <a:t>Dec 
’14</a:t>
            </a:fld>
            <a:endParaRPr lang="en-US" sz="1000" dirty="0">
              <a:solidFill>
                <a:schemeClr val="tx1"/>
              </a:solidFill>
              <a:latin typeface="Arial"/>
              <a:ea typeface="ＭＳ Ｐゴシック"/>
              <a:sym typeface="Arial"/>
            </a:endParaRPr>
          </a:p>
        </p:txBody>
      </p:sp>
      <p:sp>
        <p:nvSpPr>
          <p:cNvPr id="45" name="Text Placeholder 41"/>
          <p:cNvSpPr>
            <a:spLocks noGrp="1"/>
          </p:cNvSpPr>
          <p:nvPr>
            <p:custDataLst>
              <p:tags r:id="rId27"/>
            </p:custDataLst>
          </p:nvPr>
        </p:nvSpPr>
        <p:spPr bwMode="gray">
          <a:xfrm>
            <a:off x="4927600" y="372903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B50AD4-0F36-4321-906B-A48866509CE6}" type="datetime'''''''''1''''3''''''''.''''''7'''''''''''''''''''">
              <a:rPr lang="en-US" sz="800">
                <a:solidFill>
                  <a:schemeClr val="tx1"/>
                </a:solidFill>
              </a:rPr>
              <a:pPr/>
              <a:t>13.7</a:t>
            </a:fld>
            <a:endParaRPr lang="en-US" sz="800" dirty="0">
              <a:solidFill>
                <a:schemeClr val="tx1"/>
              </a:solidFill>
              <a:latin typeface="Arial"/>
              <a:ea typeface="ＭＳ Ｐゴシック"/>
              <a:sym typeface="Arial"/>
            </a:endParaRPr>
          </a:p>
        </p:txBody>
      </p:sp>
      <p:sp>
        <p:nvSpPr>
          <p:cNvPr id="27" name="Text Placeholder 24"/>
          <p:cNvSpPr>
            <a:spLocks noGrp="1"/>
          </p:cNvSpPr>
          <p:nvPr>
            <p:custDataLst>
              <p:tags r:id="rId28"/>
            </p:custDataLst>
          </p:nvPr>
        </p:nvSpPr>
        <p:spPr bwMode="auto">
          <a:xfrm>
            <a:off x="4519613" y="546100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4442DBA-B552-4E6B-B84E-66EA58751C6D}" type="datetime'No''''''''''''''''''v ''''&#10;''''''’''''''''''''''''''''''''14'">
              <a:rPr lang="en-US" sz="1000">
                <a:solidFill>
                  <a:schemeClr val="tx1"/>
                </a:solidFill>
              </a:rPr>
              <a:pPr/>
              <a:t>Nov 
’14</a:t>
            </a:fld>
            <a:endParaRPr lang="en-US" sz="1000" dirty="0">
              <a:solidFill>
                <a:schemeClr val="tx1"/>
              </a:solidFill>
              <a:latin typeface="Arial"/>
              <a:ea typeface="ＭＳ Ｐゴシック"/>
              <a:sym typeface="Arial"/>
            </a:endParaRPr>
          </a:p>
        </p:txBody>
      </p:sp>
      <p:sp>
        <p:nvSpPr>
          <p:cNvPr id="44" name="Text Placeholder 40"/>
          <p:cNvSpPr>
            <a:spLocks noGrp="1"/>
          </p:cNvSpPr>
          <p:nvPr>
            <p:custDataLst>
              <p:tags r:id="rId29"/>
            </p:custDataLst>
          </p:nvPr>
        </p:nvSpPr>
        <p:spPr bwMode="gray">
          <a:xfrm>
            <a:off x="4546600" y="4300538"/>
            <a:ext cx="18415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C324AA6-75E5-4664-BF1A-52010C4287FC}" type="datetime'''''''''''''''''''''''''''''''''''''''8''''''''.''''4'''''''">
              <a:rPr lang="en-US" sz="800">
                <a:solidFill>
                  <a:schemeClr val="tx1"/>
                </a:solidFill>
              </a:rPr>
              <a:pPr/>
              <a:t>8.4</a:t>
            </a:fld>
            <a:endParaRPr lang="en-US" sz="800" dirty="0">
              <a:solidFill>
                <a:schemeClr val="tx1"/>
              </a:solidFill>
              <a:latin typeface="Arial"/>
              <a:ea typeface="ＭＳ Ｐゴシック"/>
              <a:sym typeface="Arial"/>
            </a:endParaRPr>
          </a:p>
        </p:txBody>
      </p:sp>
      <p:sp>
        <p:nvSpPr>
          <p:cNvPr id="26" name="Text Placeholder 22"/>
          <p:cNvSpPr>
            <a:spLocks noGrp="1"/>
          </p:cNvSpPr>
          <p:nvPr>
            <p:custDataLst>
              <p:tags r:id="rId30"/>
            </p:custDataLst>
          </p:nvPr>
        </p:nvSpPr>
        <p:spPr bwMode="auto">
          <a:xfrm>
            <a:off x="4116388" y="54610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93900D2-FFED-446B-86D2-751C58C3C6B1}" type="datetime'''''O''''c''t'''' ''''''&#10;''’''''''''''1''''''''''''4'''' '''">
              <a:rPr lang="en-US" sz="1000">
                <a:solidFill>
                  <a:schemeClr val="tx1"/>
                </a:solidFill>
              </a:rPr>
              <a:pPr/>
              <a:t>Oct 
’14 </a:t>
            </a:fld>
            <a:endParaRPr lang="en-US" sz="1000" dirty="0">
              <a:solidFill>
                <a:schemeClr val="tx1"/>
              </a:solidFill>
              <a:latin typeface="Arial"/>
              <a:ea typeface="ＭＳ Ｐゴシック"/>
              <a:sym typeface="Arial"/>
            </a:endParaRPr>
          </a:p>
        </p:txBody>
      </p:sp>
      <p:sp>
        <p:nvSpPr>
          <p:cNvPr id="43" name="Text Placeholder 39"/>
          <p:cNvSpPr>
            <a:spLocks noGrp="1"/>
          </p:cNvSpPr>
          <p:nvPr>
            <p:custDataLst>
              <p:tags r:id="rId31"/>
            </p:custDataLst>
          </p:nvPr>
        </p:nvSpPr>
        <p:spPr bwMode="gray">
          <a:xfrm>
            <a:off x="4132263" y="4214813"/>
            <a:ext cx="18415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FAE3029-B0FD-4D45-B945-6A4F1CA463F8}" type="datetime'''''''''''''''''''''9''''''''''''''''''.''''2'''''''''''''''''">
              <a:rPr lang="en-US" sz="800">
                <a:solidFill>
                  <a:schemeClr val="tx1"/>
                </a:solidFill>
              </a:rPr>
              <a:pPr/>
              <a:t>9.2</a:t>
            </a:fld>
            <a:endParaRPr lang="en-US" sz="800" dirty="0">
              <a:solidFill>
                <a:schemeClr val="tx1"/>
              </a:solidFill>
              <a:latin typeface="Arial"/>
              <a:ea typeface="ＭＳ Ｐゴシック"/>
              <a:sym typeface="Arial"/>
            </a:endParaRPr>
          </a:p>
        </p:txBody>
      </p:sp>
      <p:sp>
        <p:nvSpPr>
          <p:cNvPr id="25" name="Text Placeholder 21"/>
          <p:cNvSpPr>
            <a:spLocks noGrp="1"/>
          </p:cNvSpPr>
          <p:nvPr>
            <p:custDataLst>
              <p:tags r:id="rId32"/>
            </p:custDataLst>
          </p:nvPr>
        </p:nvSpPr>
        <p:spPr bwMode="auto">
          <a:xfrm>
            <a:off x="3692525" y="546100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DB4BE29-69A6-4502-85CC-45C7476BC57E}" type="datetime'''S''''''''''e''''p ''&#10;’''''''''1''4'''''''''''''''''''">
              <a:rPr lang="en-US" sz="1000">
                <a:solidFill>
                  <a:schemeClr val="tx1"/>
                </a:solidFill>
              </a:rPr>
              <a:pPr/>
              <a:t>Sep 
’14</a:t>
            </a:fld>
            <a:endParaRPr lang="en-US" sz="1000" dirty="0">
              <a:solidFill>
                <a:schemeClr val="tx1"/>
              </a:solidFill>
              <a:latin typeface="Arial"/>
              <a:ea typeface="ＭＳ Ｐゴシック"/>
              <a:sym typeface="Arial"/>
            </a:endParaRPr>
          </a:p>
        </p:txBody>
      </p:sp>
      <p:sp>
        <p:nvSpPr>
          <p:cNvPr id="42" name="Text Placeholder 38"/>
          <p:cNvSpPr>
            <a:spLocks noGrp="1"/>
          </p:cNvSpPr>
          <p:nvPr>
            <p:custDataLst>
              <p:tags r:id="rId33"/>
            </p:custDataLst>
          </p:nvPr>
        </p:nvSpPr>
        <p:spPr bwMode="gray">
          <a:xfrm>
            <a:off x="3689350" y="406241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6060441-A2F3-4C7F-9046-D12ECA730F01}" type="datetime'''''''''''''''''''10''''''''''''''''.''''''''''''''''6'''">
              <a:rPr lang="en-US" sz="800">
                <a:solidFill>
                  <a:schemeClr val="tx1"/>
                </a:solidFill>
              </a:rPr>
              <a:pPr/>
              <a:t>10.6</a:t>
            </a:fld>
            <a:endParaRPr lang="en-US" sz="800" dirty="0">
              <a:solidFill>
                <a:schemeClr val="tx1"/>
              </a:solidFill>
              <a:latin typeface="Arial"/>
              <a:ea typeface="ＭＳ Ｐゴシック"/>
              <a:sym typeface="Arial"/>
            </a:endParaRPr>
          </a:p>
        </p:txBody>
      </p:sp>
      <p:sp>
        <p:nvSpPr>
          <p:cNvPr id="24" name="Text Placeholder 20"/>
          <p:cNvSpPr>
            <a:spLocks noGrp="1"/>
          </p:cNvSpPr>
          <p:nvPr>
            <p:custDataLst>
              <p:tags r:id="rId34"/>
            </p:custDataLst>
          </p:nvPr>
        </p:nvSpPr>
        <p:spPr bwMode="auto">
          <a:xfrm>
            <a:off x="3282950" y="546100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C71F916-1D0F-461A-8F72-2E5EFAED0DA9}" type="datetime'''A''''''''''u''g ''''''''''’1''''''''''4'''''''''''''''' '">
              <a:rPr lang="en-US" sz="1000">
                <a:solidFill>
                  <a:schemeClr val="tx1"/>
                </a:solidFill>
                <a:latin typeface="Arial"/>
                <a:ea typeface="ＭＳ Ｐゴシック"/>
                <a:sym typeface="Arial"/>
              </a:rPr>
              <a:pPr marL="0" indent="0" algn="ctr">
                <a:lnSpc>
                  <a:spcPct val="100000"/>
                </a:lnSpc>
                <a:spcBef>
                  <a:spcPct val="0"/>
                </a:spcBef>
              </a:pPr>
              <a:t>Aug ’14 </a:t>
            </a:fld>
            <a:endParaRPr lang="en-US" sz="1000" dirty="0">
              <a:solidFill>
                <a:schemeClr val="tx1"/>
              </a:solidFill>
              <a:latin typeface="Arial"/>
              <a:ea typeface="ＭＳ Ｐゴシック"/>
              <a:sym typeface="Arial"/>
            </a:endParaRPr>
          </a:p>
        </p:txBody>
      </p:sp>
      <p:sp>
        <p:nvSpPr>
          <p:cNvPr id="41" name="Text Placeholder 37"/>
          <p:cNvSpPr>
            <a:spLocks noGrp="1"/>
          </p:cNvSpPr>
          <p:nvPr>
            <p:custDataLst>
              <p:tags r:id="rId35"/>
            </p:custDataLst>
          </p:nvPr>
        </p:nvSpPr>
        <p:spPr bwMode="gray">
          <a:xfrm>
            <a:off x="3279775" y="401478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BB5A42B-E5BE-41A9-A4BE-5C9C87B28E9E}" type="datetime'''''''''''''''''''''''''''''''''11.''''''0'''''''''">
              <a:rPr lang="en-US" sz="800">
                <a:solidFill>
                  <a:schemeClr val="tx1"/>
                </a:solidFill>
              </a:rPr>
              <a:pPr/>
              <a:t>11.0</a:t>
            </a:fld>
            <a:endParaRPr lang="en-US" sz="800" dirty="0">
              <a:solidFill>
                <a:schemeClr val="tx1"/>
              </a:solidFill>
              <a:latin typeface="Arial"/>
              <a:ea typeface="ＭＳ Ｐゴシック"/>
              <a:sym typeface="Arial"/>
            </a:endParaRPr>
          </a:p>
        </p:txBody>
      </p:sp>
      <p:sp>
        <p:nvSpPr>
          <p:cNvPr id="23" name="Text Placeholder 19"/>
          <p:cNvSpPr>
            <a:spLocks noGrp="1"/>
          </p:cNvSpPr>
          <p:nvPr>
            <p:custDataLst>
              <p:tags r:id="rId36"/>
            </p:custDataLst>
          </p:nvPr>
        </p:nvSpPr>
        <p:spPr bwMode="auto">
          <a:xfrm>
            <a:off x="2900363" y="5461000"/>
            <a:ext cx="1809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BD8BA7F-6CA2-4477-BC15-A5ABCF6D185E}" type="datetime'''''''''J''''''u''''l'''''''''''' ''''''''&#10;''''’14'''''''''''">
              <a:rPr lang="en-US" sz="1000">
                <a:solidFill>
                  <a:schemeClr val="tx1"/>
                </a:solidFill>
              </a:rPr>
              <a:pPr/>
              <a:t>Jul 
’14</a:t>
            </a:fld>
            <a:endParaRPr lang="en-US" sz="1000" dirty="0">
              <a:solidFill>
                <a:schemeClr val="tx1"/>
              </a:solidFill>
              <a:latin typeface="Arial"/>
              <a:ea typeface="ＭＳ Ｐゴシック"/>
              <a:sym typeface="Arial"/>
            </a:endParaRPr>
          </a:p>
        </p:txBody>
      </p:sp>
      <p:sp>
        <p:nvSpPr>
          <p:cNvPr id="40" name="Text Placeholder 36"/>
          <p:cNvSpPr>
            <a:spLocks noGrp="1"/>
          </p:cNvSpPr>
          <p:nvPr>
            <p:custDataLst>
              <p:tags r:id="rId37"/>
            </p:custDataLst>
          </p:nvPr>
        </p:nvSpPr>
        <p:spPr bwMode="gray">
          <a:xfrm>
            <a:off x="2870200" y="391001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77A64BB-52FA-43BE-A338-2001BB686AA2}" type="datetime'1''''''''2''''''.''''''''''''''''''''''''''''''1'''''''''">
              <a:rPr lang="en-US" sz="800">
                <a:solidFill>
                  <a:schemeClr val="tx1"/>
                </a:solidFill>
              </a:rPr>
              <a:pPr/>
              <a:t>12.1</a:t>
            </a:fld>
            <a:endParaRPr lang="en-US" sz="800" dirty="0">
              <a:solidFill>
                <a:schemeClr val="tx1"/>
              </a:solidFill>
              <a:latin typeface="Arial"/>
              <a:ea typeface="ＭＳ Ｐゴシック"/>
              <a:sym typeface="Arial"/>
            </a:endParaRPr>
          </a:p>
        </p:txBody>
      </p:sp>
      <p:sp>
        <p:nvSpPr>
          <p:cNvPr id="22" name="Text Placeholder 18"/>
          <p:cNvSpPr>
            <a:spLocks noGrp="1"/>
          </p:cNvSpPr>
          <p:nvPr>
            <p:custDataLst>
              <p:tags r:id="rId38"/>
            </p:custDataLst>
          </p:nvPr>
        </p:nvSpPr>
        <p:spPr bwMode="auto">
          <a:xfrm>
            <a:off x="2473325" y="546100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CE43F1D-7E8F-404F-AA5C-A45963DB59C5}" type="datetime'J''''u''''''''''''n &#10;''’''''''''''''''''''1''''4'">
              <a:rPr lang="en-US" sz="1000">
                <a:solidFill>
                  <a:schemeClr val="tx1"/>
                </a:solidFill>
              </a:rPr>
              <a:pPr/>
              <a:t>Jun 
’14</a:t>
            </a:fld>
            <a:endParaRPr lang="en-US" sz="1000" dirty="0">
              <a:solidFill>
                <a:schemeClr val="tx1"/>
              </a:solidFill>
              <a:latin typeface="Arial"/>
              <a:ea typeface="ＭＳ Ｐゴシック"/>
              <a:sym typeface="Arial"/>
            </a:endParaRPr>
          </a:p>
        </p:txBody>
      </p:sp>
      <p:sp>
        <p:nvSpPr>
          <p:cNvPr id="39" name="Text Placeholder 35"/>
          <p:cNvSpPr>
            <a:spLocks noGrp="1"/>
          </p:cNvSpPr>
          <p:nvPr>
            <p:custDataLst>
              <p:tags r:id="rId39"/>
            </p:custDataLst>
          </p:nvPr>
        </p:nvSpPr>
        <p:spPr bwMode="gray">
          <a:xfrm>
            <a:off x="2460625" y="395763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151D62-5551-4378-B195-2649D2213C7C}" type="datetime'''''1''''''''''''''1''''''''''''''''''''.''''''''''''''6'">
              <a:rPr lang="en-US" sz="800">
                <a:solidFill>
                  <a:schemeClr val="tx1"/>
                </a:solidFill>
              </a:rPr>
              <a:pPr/>
              <a:t>11.6</a:t>
            </a:fld>
            <a:endParaRPr lang="en-US" sz="800" dirty="0">
              <a:solidFill>
                <a:schemeClr val="tx1"/>
              </a:solidFill>
              <a:latin typeface="Arial"/>
              <a:ea typeface="ＭＳ Ｐゴシック"/>
              <a:sym typeface="Arial"/>
            </a:endParaRPr>
          </a:p>
        </p:txBody>
      </p:sp>
      <p:sp>
        <p:nvSpPr>
          <p:cNvPr id="21" name="Text Placeholder 17"/>
          <p:cNvSpPr>
            <a:spLocks noGrp="1"/>
          </p:cNvSpPr>
          <p:nvPr>
            <p:custDataLst>
              <p:tags r:id="rId40"/>
            </p:custDataLst>
          </p:nvPr>
        </p:nvSpPr>
        <p:spPr bwMode="auto">
          <a:xfrm>
            <a:off x="2046288" y="54610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1B57A4-B46C-4270-86B1-1FB66860C866}" type="datetime'M''''''''''''a''''y'''''''' ''''''’''''''''''14'''">
              <a:rPr lang="en-US" sz="1000">
                <a:solidFill>
                  <a:schemeClr val="tx1"/>
                </a:solidFill>
                <a:latin typeface="Arial"/>
                <a:ea typeface="ＭＳ Ｐゴシック"/>
                <a:sym typeface="Arial"/>
              </a:rPr>
              <a:pPr marL="0" indent="0" algn="ctr">
                <a:lnSpc>
                  <a:spcPct val="100000"/>
                </a:lnSpc>
                <a:spcBef>
                  <a:spcPct val="0"/>
                </a:spcBef>
              </a:pPr>
              <a:t>May ’14</a:t>
            </a:fld>
            <a:endParaRPr lang="en-US" sz="1000" dirty="0">
              <a:solidFill>
                <a:schemeClr val="tx1"/>
              </a:solidFill>
              <a:latin typeface="Arial"/>
              <a:ea typeface="ＭＳ Ｐゴシック"/>
              <a:sym typeface="Arial"/>
            </a:endParaRPr>
          </a:p>
        </p:txBody>
      </p:sp>
      <p:sp>
        <p:nvSpPr>
          <p:cNvPr id="38" name="Text Placeholder 34"/>
          <p:cNvSpPr>
            <a:spLocks noGrp="1"/>
          </p:cNvSpPr>
          <p:nvPr>
            <p:custDataLst>
              <p:tags r:id="rId41"/>
            </p:custDataLst>
          </p:nvPr>
        </p:nvSpPr>
        <p:spPr bwMode="gray">
          <a:xfrm>
            <a:off x="2051050" y="394811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9D6B3F1-9EBD-4CDA-ADFA-F78DEC7B9172}" type="datetime'''''''1''''''''''''1''''''''''''''''''''''''''.7'''''">
              <a:rPr lang="en-US" sz="800">
                <a:solidFill>
                  <a:schemeClr val="tx1"/>
                </a:solidFill>
              </a:rPr>
              <a:pPr/>
              <a:t>11.7</a:t>
            </a:fld>
            <a:endParaRPr lang="en-US" sz="800" dirty="0">
              <a:solidFill>
                <a:schemeClr val="tx1"/>
              </a:solidFill>
              <a:latin typeface="Arial"/>
              <a:ea typeface="ＭＳ Ｐゴシック"/>
              <a:sym typeface="Arial"/>
            </a:endParaRPr>
          </a:p>
        </p:txBody>
      </p:sp>
      <p:sp>
        <p:nvSpPr>
          <p:cNvPr id="12" name="Text Placeholder 5"/>
          <p:cNvSpPr>
            <a:spLocks noGrp="1"/>
          </p:cNvSpPr>
          <p:nvPr>
            <p:custDataLst>
              <p:tags r:id="rId42"/>
            </p:custDataLst>
          </p:nvPr>
        </p:nvSpPr>
        <p:spPr bwMode="auto">
          <a:xfrm>
            <a:off x="1652588" y="5461000"/>
            <a:ext cx="2095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B5F52D6-DD6A-4B23-B329-5BC4DB4E158F}" type="datetime'''Ap''''''''''''r'''''''''''''''''''' ''''''''''&#10;’1''4'">
              <a:rPr lang="en-US" sz="1000">
                <a:solidFill>
                  <a:schemeClr val="tx1"/>
                </a:solidFill>
              </a:rPr>
              <a:pPr/>
              <a:t>Apr 
’14</a:t>
            </a:fld>
            <a:endParaRPr lang="en-US" sz="1000" dirty="0">
              <a:solidFill>
                <a:schemeClr val="tx1"/>
              </a:solidFill>
              <a:sym typeface="+mn-lt"/>
            </a:endParaRPr>
          </a:p>
        </p:txBody>
      </p:sp>
      <p:sp>
        <p:nvSpPr>
          <p:cNvPr id="20" name="Text Placeholder 16"/>
          <p:cNvSpPr>
            <a:spLocks noGrp="1"/>
          </p:cNvSpPr>
          <p:nvPr>
            <p:custDataLst>
              <p:tags r:id="rId43"/>
            </p:custDataLst>
          </p:nvPr>
        </p:nvSpPr>
        <p:spPr bwMode="gray">
          <a:xfrm>
            <a:off x="1636713" y="3624263"/>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4B6EAB9-B4FD-4CC3-B22C-8C656358682E}" type="datetime'''14''''''''''''''''''''''''''''''.7'''''''''''''''">
              <a:rPr lang="en-US" sz="800">
                <a:solidFill>
                  <a:schemeClr val="tx1"/>
                </a:solidFill>
              </a:rPr>
              <a:pPr/>
              <a:t>14.7</a:t>
            </a:fld>
            <a:endParaRPr lang="en-US" sz="800" dirty="0">
              <a:solidFill>
                <a:schemeClr val="tx1"/>
              </a:solidFill>
              <a:sym typeface="+mn-lt"/>
            </a:endParaRPr>
          </a:p>
        </p:txBody>
      </p:sp>
      <p:sp>
        <p:nvSpPr>
          <p:cNvPr id="11" name="Text Placeholder 4"/>
          <p:cNvSpPr>
            <a:spLocks noGrp="1"/>
          </p:cNvSpPr>
          <p:nvPr>
            <p:custDataLst>
              <p:tags r:id="rId44"/>
            </p:custDataLst>
          </p:nvPr>
        </p:nvSpPr>
        <p:spPr bwMode="auto">
          <a:xfrm>
            <a:off x="1227138" y="546100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CC1BE9-9695-4E4C-80F7-A59A086B2F3E}" type="datetime'Mar'''''''''''''''' &#10;''''''’1''4'''''''''''''''''''''''''">
              <a:rPr lang="en-US" sz="1000">
                <a:solidFill>
                  <a:schemeClr val="tx1"/>
                </a:solidFill>
              </a:rPr>
              <a:pPr/>
              <a:t>Mar 
’14</a:t>
            </a:fld>
            <a:endParaRPr lang="en-US" sz="1000" dirty="0">
              <a:solidFill>
                <a:schemeClr val="tx1"/>
              </a:solidFill>
              <a:sym typeface="+mn-lt"/>
            </a:endParaRPr>
          </a:p>
        </p:txBody>
      </p:sp>
      <p:sp>
        <p:nvSpPr>
          <p:cNvPr id="19" name="Text Placeholder 15"/>
          <p:cNvSpPr>
            <a:spLocks noGrp="1"/>
          </p:cNvSpPr>
          <p:nvPr>
            <p:custDataLst>
              <p:tags r:id="rId45"/>
            </p:custDataLst>
          </p:nvPr>
        </p:nvSpPr>
        <p:spPr bwMode="gray">
          <a:xfrm>
            <a:off x="1222375" y="359568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51172DA-08F9-464C-9EEE-2B2BEF5313C0}" type="datetime'''''''''''''1''''''''''''''''''''''''''''''4''''''''''''.9'">
              <a:rPr lang="en-US" sz="800">
                <a:solidFill>
                  <a:schemeClr val="tx1"/>
                </a:solidFill>
              </a:rPr>
              <a:pPr/>
              <a:t>14.9</a:t>
            </a:fld>
            <a:endParaRPr lang="en-US" sz="800" dirty="0">
              <a:solidFill>
                <a:schemeClr val="tx1"/>
              </a:solidFill>
              <a:sym typeface="+mn-lt"/>
            </a:endParaRPr>
          </a:p>
        </p:txBody>
      </p:sp>
      <p:sp>
        <p:nvSpPr>
          <p:cNvPr id="9" name="Text Placeholder 3"/>
          <p:cNvSpPr>
            <a:spLocks noGrp="1"/>
          </p:cNvSpPr>
          <p:nvPr>
            <p:custDataLst>
              <p:tags r:id="rId46"/>
            </p:custDataLst>
          </p:nvPr>
        </p:nvSpPr>
        <p:spPr bwMode="auto">
          <a:xfrm>
            <a:off x="819150" y="5461000"/>
            <a:ext cx="2301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411D413-F4A7-49B7-9762-F511393611FF}" type="datetime'Fe''''''''b ''''''''''''''''''''''&#10;’''''''''''''1''''''4'''''">
              <a:rPr lang="en-US" sz="1000">
                <a:solidFill>
                  <a:schemeClr val="tx1"/>
                </a:solidFill>
              </a:rPr>
              <a:pPr/>
              <a:t>Feb 
’14</a:t>
            </a:fld>
            <a:endParaRPr lang="en-US" sz="1000" dirty="0">
              <a:solidFill>
                <a:schemeClr val="tx1"/>
              </a:solidFill>
              <a:sym typeface="+mn-lt"/>
            </a:endParaRPr>
          </a:p>
        </p:txBody>
      </p:sp>
      <p:sp>
        <p:nvSpPr>
          <p:cNvPr id="16" name="Text Placeholder 14"/>
          <p:cNvSpPr>
            <a:spLocks noGrp="1"/>
          </p:cNvSpPr>
          <p:nvPr>
            <p:custDataLst>
              <p:tags r:id="rId47"/>
            </p:custDataLst>
          </p:nvPr>
        </p:nvSpPr>
        <p:spPr bwMode="gray">
          <a:xfrm>
            <a:off x="812800" y="3519488"/>
            <a:ext cx="241300" cy="122238"/>
          </a:xfrm>
          <a:prstGeom prst="rect">
            <a:avLst/>
          </a:prstGeom>
          <a:noFill/>
          <a:extLst>
            <a:ext uri="{909E8E84-426E-40DD-AFC4-6F175D3DCCD1}">
              <a14:hiddenFill xmlns:a14="http://schemas.microsoft.com/office/drawing/2010/main">
                <a:solidFill>
                  <a:scrgbClr r="0" g="0" b="0"/>
                </a:solidFill>
              </a14:hiddenFill>
            </a:ext>
          </a:extLst>
        </p:spPr>
        <p:txBody>
          <a:bodyPr wrap="none" lIns="20638" tIns="0" rIns="20638" bIns="0" numCol="1" spcCol="0" anchor="b"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EC6EAC0-6B79-461A-A598-BCD56B4D1DE5}" type="datetime'''''1''''''''''''''''''5''''.''''''7'''''''''''''">
              <a:rPr lang="en-US" sz="800">
                <a:solidFill>
                  <a:schemeClr val="tx1"/>
                </a:solidFill>
              </a:rPr>
              <a:pPr/>
              <a:t>15.7</a:t>
            </a:fld>
            <a:endParaRPr lang="en-US" sz="800" dirty="0">
              <a:solidFill>
                <a:schemeClr val="tx1"/>
              </a:solidFill>
              <a:sym typeface="+mn-lt"/>
            </a:endParaRPr>
          </a:p>
        </p:txBody>
      </p:sp>
      <p:sp>
        <p:nvSpPr>
          <p:cNvPr id="5" name="Rectangle 4"/>
          <p:cNvSpPr/>
          <p:nvPr>
            <p:custDataLst>
              <p:tags r:id="rId48"/>
            </p:custDataLst>
          </p:nvPr>
        </p:nvSpPr>
        <p:spPr bwMode="auto">
          <a:xfrm>
            <a:off x="5219700" y="5932488"/>
            <a:ext cx="179387" cy="133350"/>
          </a:xfrm>
          <a:prstGeom prst="rect">
            <a:avLst/>
          </a:prstGeom>
          <a:solidFill>
            <a:srgbClr val="80808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7" name="Rectangle 6"/>
          <p:cNvSpPr/>
          <p:nvPr>
            <p:custDataLst>
              <p:tags r:id="rId49"/>
            </p:custDataLst>
          </p:nvPr>
        </p:nvSpPr>
        <p:spPr bwMode="auto">
          <a:xfrm>
            <a:off x="4013200" y="5932488"/>
            <a:ext cx="179388" cy="133350"/>
          </a:xfrm>
          <a:prstGeom prst="rect">
            <a:avLst/>
          </a:prstGeom>
          <a:solidFill>
            <a:srgbClr val="F12805"/>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6" name="Rectangle 5"/>
          <p:cNvSpPr/>
          <p:nvPr>
            <p:custDataLst>
              <p:tags r:id="rId50"/>
            </p:custDataLst>
          </p:nvPr>
        </p:nvSpPr>
        <p:spPr bwMode="auto">
          <a:xfrm>
            <a:off x="4605338" y="5932488"/>
            <a:ext cx="179388" cy="133350"/>
          </a:xfrm>
          <a:prstGeom prst="rect">
            <a:avLst/>
          </a:prstGeom>
          <a:solidFill>
            <a:srgbClr val="BFBFB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83" name="Rectangle 382"/>
          <p:cNvSpPr/>
          <p:nvPr>
            <p:custDataLst>
              <p:tags r:id="rId51"/>
            </p:custDataLst>
          </p:nvPr>
        </p:nvSpPr>
        <p:spPr bwMode="auto">
          <a:xfrm>
            <a:off x="2717800" y="5932488"/>
            <a:ext cx="179388" cy="133350"/>
          </a:xfrm>
          <a:prstGeom prst="rect">
            <a:avLst/>
          </a:prstGeom>
          <a:solidFill>
            <a:srgbClr val="F8B8BC"/>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 Placeholder 4"/>
          <p:cNvSpPr>
            <a:spLocks noGrp="1"/>
          </p:cNvSpPr>
          <p:nvPr>
            <p:custDataLst>
              <p:tags r:id="rId52"/>
            </p:custDataLst>
          </p:nvPr>
        </p:nvSpPr>
        <p:spPr bwMode="auto">
          <a:xfrm>
            <a:off x="4835525" y="5929313"/>
            <a:ext cx="28257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D2E2B506-8BB4-4097-9340-A88F57EF007D}" type="datetime'''M''''''''S''''''''''''''''''''''''''''''''''''''''R'''">
              <a:rPr lang="en-US" sz="1000">
                <a:solidFill>
                  <a:schemeClr val="tx1"/>
                </a:solidFill>
                <a:latin typeface="Arial"/>
                <a:ea typeface="ＭＳ Ｐゴシック"/>
                <a:sym typeface="Arial"/>
              </a:rPr>
              <a:pPr marL="0" indent="0">
                <a:lnSpc>
                  <a:spcPct val="100000"/>
                </a:lnSpc>
                <a:spcBef>
                  <a:spcPct val="0"/>
                </a:spcBef>
              </a:pPr>
              <a:t>MSR</a:t>
            </a:fld>
            <a:endParaRPr lang="en-US" sz="1000" dirty="0">
              <a:solidFill>
                <a:schemeClr val="tx1"/>
              </a:solidFill>
              <a:latin typeface="Arial"/>
              <a:ea typeface="ＭＳ Ｐゴシック"/>
              <a:sym typeface="Arial"/>
            </a:endParaRPr>
          </a:p>
        </p:txBody>
      </p:sp>
      <p:sp>
        <p:nvSpPr>
          <p:cNvPr id="102" name="Text Placeholder 3"/>
          <p:cNvSpPr>
            <a:spLocks noGrp="1"/>
          </p:cNvSpPr>
          <p:nvPr>
            <p:custDataLst>
              <p:tags r:id="rId53"/>
            </p:custDataLst>
          </p:nvPr>
        </p:nvSpPr>
        <p:spPr bwMode="auto">
          <a:xfrm>
            <a:off x="5449888" y="5929313"/>
            <a:ext cx="717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EEFE514C-2BF8-4A60-985F-5D5928F3BADB}" type="datetime'''''''S''''''C''''US''A'''''' ''V''a''R'''''''">
              <a:rPr lang="en-US" sz="1000">
                <a:solidFill>
                  <a:schemeClr val="tx1"/>
                </a:solidFill>
                <a:latin typeface="Arial"/>
                <a:ea typeface="ＭＳ Ｐゴシック"/>
                <a:sym typeface="Arial"/>
              </a:rPr>
              <a:pPr marL="0" indent="0">
                <a:lnSpc>
                  <a:spcPct val="100000"/>
                </a:lnSpc>
                <a:spcBef>
                  <a:spcPct val="0"/>
                </a:spcBef>
              </a:pPr>
              <a:t>SCUSA VaR</a:t>
            </a:fld>
            <a:endParaRPr lang="en-US" sz="1000" dirty="0">
              <a:solidFill>
                <a:schemeClr val="tx1"/>
              </a:solidFill>
              <a:latin typeface="Arial"/>
              <a:ea typeface="ＭＳ Ｐゴシック"/>
              <a:sym typeface="Arial"/>
            </a:endParaRPr>
          </a:p>
        </p:txBody>
      </p:sp>
      <p:sp>
        <p:nvSpPr>
          <p:cNvPr id="37" name="Text Placeholder 33"/>
          <p:cNvSpPr>
            <a:spLocks noGrp="1"/>
          </p:cNvSpPr>
          <p:nvPr>
            <p:custDataLst>
              <p:tags r:id="rId54"/>
            </p:custDataLst>
          </p:nvPr>
        </p:nvSpPr>
        <p:spPr bwMode="auto">
          <a:xfrm>
            <a:off x="2947988" y="5929313"/>
            <a:ext cx="9636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87E2B82E-88AE-4620-9C2D-B5F331C81C1C}" type="datetime'''''''Cl''ien''''''t Fa''c''i''l''it''''''''a''t''''ion'''''">
              <a:rPr lang="en-US" sz="1000">
                <a:solidFill>
                  <a:schemeClr val="tx1"/>
                </a:solidFill>
                <a:latin typeface="Arial"/>
                <a:ea typeface="ＭＳ Ｐゴシック"/>
                <a:sym typeface="Arial"/>
              </a:rPr>
              <a:pPr marL="0" indent="0">
                <a:lnSpc>
                  <a:spcPct val="100000"/>
                </a:lnSpc>
                <a:spcBef>
                  <a:spcPct val="0"/>
                </a:spcBef>
              </a:pPr>
              <a:t>Client Facilitation</a:t>
            </a:fld>
            <a:endParaRPr lang="en-US" sz="1000" dirty="0">
              <a:solidFill>
                <a:schemeClr val="tx1"/>
              </a:solidFill>
              <a:latin typeface="Arial"/>
              <a:ea typeface="ＭＳ Ｐゴシック"/>
              <a:sym typeface="Arial"/>
            </a:endParaRPr>
          </a:p>
        </p:txBody>
      </p:sp>
      <p:sp>
        <p:nvSpPr>
          <p:cNvPr id="106" name="Text Placeholder 5"/>
          <p:cNvSpPr>
            <a:spLocks noGrp="1"/>
          </p:cNvSpPr>
          <p:nvPr>
            <p:custDataLst>
              <p:tags r:id="rId55"/>
            </p:custDataLst>
          </p:nvPr>
        </p:nvSpPr>
        <p:spPr bwMode="auto">
          <a:xfrm>
            <a:off x="4243388" y="5929313"/>
            <a:ext cx="2603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D9031336-7E15-4C7C-8ED9-9A425F3FD4DF}" type="datetime'''''''''''''''''''''''''M''''''''P''''L'''''''''''''''''''''">
              <a:rPr lang="en-US" sz="1000">
                <a:solidFill>
                  <a:schemeClr val="tx1"/>
                </a:solidFill>
                <a:latin typeface="Arial"/>
                <a:ea typeface="ＭＳ Ｐゴシック"/>
                <a:sym typeface="Arial"/>
              </a:rPr>
              <a:pPr marL="0" indent="0">
                <a:lnSpc>
                  <a:spcPct val="100000"/>
                </a:lnSpc>
                <a:spcBef>
                  <a:spcPct val="0"/>
                </a:spcBef>
              </a:pPr>
              <a:t>MPL</a:t>
            </a:fld>
            <a:endParaRPr lang="en-US" sz="1000" dirty="0">
              <a:solidFill>
                <a:schemeClr val="tx1"/>
              </a:solidFill>
              <a:latin typeface="Arial"/>
              <a:ea typeface="ＭＳ Ｐゴシック"/>
              <a:sym typeface="Arial"/>
            </a:endParaRPr>
          </a:p>
        </p:txBody>
      </p:sp>
      <p:sp>
        <p:nvSpPr>
          <p:cNvPr id="392" name="TextBox 391"/>
          <p:cNvSpPr txBox="1"/>
          <p:nvPr/>
        </p:nvSpPr>
        <p:spPr>
          <a:xfrm>
            <a:off x="8124297" y="2101850"/>
            <a:ext cx="724878" cy="400110"/>
          </a:xfrm>
          <a:prstGeom prst="rect">
            <a:avLst/>
          </a:prstGeom>
          <a:noFill/>
        </p:spPr>
        <p:txBody>
          <a:bodyPr wrap="none" rtlCol="0">
            <a:spAutoFit/>
          </a:bodyPr>
          <a:lstStyle/>
          <a:p>
            <a:pPr>
              <a:lnSpc>
                <a:spcPct val="100000"/>
              </a:lnSpc>
            </a:pPr>
            <a:r>
              <a:rPr lang="en-US" b="1" dirty="0" smtClean="0">
                <a:solidFill>
                  <a:schemeClr val="accent1"/>
                </a:solidFill>
              </a:rPr>
              <a:t>Red limit</a:t>
            </a:r>
          </a:p>
          <a:p>
            <a:pPr>
              <a:lnSpc>
                <a:spcPct val="100000"/>
              </a:lnSpc>
            </a:pPr>
            <a:r>
              <a:rPr lang="en-US" b="1" dirty="0" smtClean="0">
                <a:solidFill>
                  <a:schemeClr val="accent1"/>
                </a:solidFill>
              </a:rPr>
              <a:t>$28 MM </a:t>
            </a:r>
          </a:p>
        </p:txBody>
      </p:sp>
      <p:cxnSp>
        <p:nvCxnSpPr>
          <p:cNvPr id="393" name="Straight Connector 392"/>
          <p:cNvCxnSpPr/>
          <p:nvPr/>
        </p:nvCxnSpPr>
        <p:spPr bwMode="auto">
          <a:xfrm flipH="1">
            <a:off x="730211" y="2224088"/>
            <a:ext cx="7382639" cy="166"/>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100" name="TextBox 99"/>
          <p:cNvSpPr txBox="1"/>
          <p:nvPr/>
        </p:nvSpPr>
        <p:spPr>
          <a:xfrm>
            <a:off x="8048449" y="2541588"/>
            <a:ext cx="1031051" cy="400110"/>
          </a:xfrm>
          <a:prstGeom prst="rect">
            <a:avLst/>
          </a:prstGeom>
          <a:noFill/>
        </p:spPr>
        <p:txBody>
          <a:bodyPr wrap="none" rtlCol="0">
            <a:spAutoFit/>
          </a:bodyPr>
          <a:lstStyle/>
          <a:p>
            <a:pPr>
              <a:lnSpc>
                <a:spcPct val="100000"/>
              </a:lnSpc>
            </a:pPr>
            <a:r>
              <a:rPr lang="en-US" b="1" dirty="0" smtClean="0">
                <a:solidFill>
                  <a:srgbClr val="FFC000"/>
                </a:solidFill>
              </a:rPr>
              <a:t>Amber trigger</a:t>
            </a:r>
          </a:p>
          <a:p>
            <a:pPr>
              <a:lnSpc>
                <a:spcPct val="100000"/>
              </a:lnSpc>
            </a:pPr>
            <a:r>
              <a:rPr lang="en-US" b="1" dirty="0" smtClean="0">
                <a:solidFill>
                  <a:srgbClr val="FFC000"/>
                </a:solidFill>
              </a:rPr>
              <a:t>$24.4 MM </a:t>
            </a:r>
          </a:p>
        </p:txBody>
      </p:sp>
      <p:cxnSp>
        <p:nvCxnSpPr>
          <p:cNvPr id="101" name="Straight Connector 100"/>
          <p:cNvCxnSpPr/>
          <p:nvPr/>
        </p:nvCxnSpPr>
        <p:spPr bwMode="auto">
          <a:xfrm flipH="1">
            <a:off x="713897" y="2738438"/>
            <a:ext cx="7361230" cy="4117"/>
          </a:xfrm>
          <a:prstGeom prst="line">
            <a:avLst/>
          </a:prstGeom>
          <a:solidFill>
            <a:schemeClr val="accent1"/>
          </a:solidFill>
          <a:ln w="12700" cap="flat" cmpd="sng" algn="ctr">
            <a:solidFill>
              <a:srgbClr val="FFC000"/>
            </a:solidFill>
            <a:prstDash val="dash"/>
            <a:round/>
            <a:headEnd type="none" w="med" len="med"/>
            <a:tailEnd type="none" w="med" len="med"/>
          </a:ln>
          <a:effectLst/>
        </p:spPr>
      </p:cxnSp>
      <p:grpSp>
        <p:nvGrpSpPr>
          <p:cNvPr id="120" name="Group 119"/>
          <p:cNvGrpSpPr/>
          <p:nvPr/>
        </p:nvGrpSpPr>
        <p:grpSpPr>
          <a:xfrm>
            <a:off x="403281" y="95996"/>
            <a:ext cx="2922706" cy="189008"/>
            <a:chOff x="403281" y="164517"/>
            <a:chExt cx="2922706" cy="189008"/>
          </a:xfrm>
        </p:grpSpPr>
        <p:sp>
          <p:nvSpPr>
            <p:cNvPr id="121" name="Text Box 75"/>
            <p:cNvSpPr txBox="1">
              <a:spLocks noChangeArrowheads="1"/>
            </p:cNvSpPr>
            <p:nvPr/>
          </p:nvSpPr>
          <p:spPr bwMode="gray">
            <a:xfrm>
              <a:off x="636148" y="166688"/>
              <a:ext cx="268983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Mark-to-market portfolio risk: All metrics</a:t>
              </a:r>
              <a:endParaRPr lang="en-US" sz="1200" dirty="0">
                <a:solidFill>
                  <a:schemeClr val="bg1">
                    <a:lumMod val="50000"/>
                  </a:schemeClr>
                </a:solidFill>
              </a:endParaRPr>
            </a:p>
          </p:txBody>
        </p:sp>
        <p:sp>
          <p:nvSpPr>
            <p:cNvPr id="122" name="Oval 121"/>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7"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9896524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52741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2618"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6" name="Title 5"/>
          <p:cNvSpPr>
            <a:spLocks noGrp="1"/>
          </p:cNvSpPr>
          <p:nvPr>
            <p:ph type="title"/>
          </p:nvPr>
        </p:nvSpPr>
        <p:spPr/>
        <p:txBody>
          <a:bodyPr/>
          <a:lstStyle/>
          <a:p>
            <a:r>
              <a:rPr lang="en-US" dirty="0" smtClean="0"/>
              <a:t>Calibration: </a:t>
            </a:r>
            <a:r>
              <a:rPr lang="en-US" b="0" dirty="0" smtClean="0"/>
              <a:t>MtM VaR limit - </a:t>
            </a:r>
            <a:r>
              <a:rPr lang="en-US" b="0" dirty="0"/>
              <a:t>the aggregation of VaR limits by </a:t>
            </a:r>
            <a:r>
              <a:rPr lang="en-US" b="0" dirty="0" smtClean="0"/>
              <a:t>portfolio</a:t>
            </a:r>
            <a:endParaRPr lang="en-US" b="0" dirty="0"/>
          </a:p>
        </p:txBody>
      </p:sp>
      <p:sp>
        <p:nvSpPr>
          <p:cNvPr id="64" name="TextBox 63"/>
          <p:cNvSpPr txBox="1"/>
          <p:nvPr/>
        </p:nvSpPr>
        <p:spPr>
          <a:xfrm>
            <a:off x="401638" y="1429776"/>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err="1" smtClean="0">
                <a:solidFill>
                  <a:schemeClr val="accent1"/>
                </a:solidFill>
              </a:rPr>
              <a:t>VaR</a:t>
            </a:r>
            <a:r>
              <a:rPr lang="en-US" sz="1200" b="1" dirty="0" smtClean="0">
                <a:solidFill>
                  <a:schemeClr val="accent1"/>
                </a:solidFill>
              </a:rPr>
              <a:t> limits by profit center</a:t>
            </a:r>
          </a:p>
        </p:txBody>
      </p:sp>
      <p:sp>
        <p:nvSpPr>
          <p:cNvPr id="183" name="Rectangle 182"/>
          <p:cNvSpPr/>
          <p:nvPr/>
        </p:nvSpPr>
        <p:spPr bwMode="auto">
          <a:xfrm>
            <a:off x="653721" y="2097562"/>
            <a:ext cx="642257" cy="3548575"/>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66" name="Rectangle 165"/>
          <p:cNvSpPr/>
          <p:nvPr/>
        </p:nvSpPr>
        <p:spPr bwMode="auto">
          <a:xfrm>
            <a:off x="3433866" y="3948971"/>
            <a:ext cx="642257" cy="169716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ea typeface="ＭＳ Ｐゴシック" pitchFamily="-112" charset="-128"/>
                <a:cs typeface="ＭＳ Ｐゴシック" pitchFamily="-112" charset="-128"/>
              </a:rPr>
              <a:t>$15 MM</a:t>
            </a:r>
            <a:endParaRPr kumimoji="0" lang="en-US" b="0"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68" name="Rectangle 167"/>
          <p:cNvSpPr/>
          <p:nvPr/>
        </p:nvSpPr>
        <p:spPr bwMode="auto">
          <a:xfrm>
            <a:off x="3436794" y="2750125"/>
            <a:ext cx="642257" cy="333219"/>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ea typeface="ＭＳ Ｐゴシック" pitchFamily="-112" charset="-128"/>
                <a:cs typeface="ＭＳ Ｐゴシック" pitchFamily="-112" charset="-128"/>
              </a:rPr>
              <a:t>$2.5 MM</a:t>
            </a:r>
            <a:endParaRPr kumimoji="0" lang="en-US" b="0"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70" name="TextBox 169"/>
          <p:cNvSpPr txBox="1"/>
          <p:nvPr/>
        </p:nvSpPr>
        <p:spPr>
          <a:xfrm>
            <a:off x="2398958" y="4678104"/>
            <a:ext cx="967547" cy="246221"/>
          </a:xfrm>
          <a:prstGeom prst="rect">
            <a:avLst/>
          </a:prstGeom>
          <a:noFill/>
        </p:spPr>
        <p:txBody>
          <a:bodyPr wrap="square" rtlCol="0">
            <a:spAutoFit/>
          </a:bodyPr>
          <a:lstStyle/>
          <a:p>
            <a:pPr algn="r">
              <a:lnSpc>
                <a:spcPct val="100000"/>
              </a:lnSpc>
            </a:pPr>
            <a:r>
              <a:rPr lang="en-US" dirty="0" smtClean="0"/>
              <a:t>SCUSA </a:t>
            </a:r>
            <a:r>
              <a:rPr lang="en-US" dirty="0" err="1" smtClean="0"/>
              <a:t>VaR</a:t>
            </a:r>
            <a:endParaRPr lang="en-US" dirty="0"/>
          </a:p>
        </p:txBody>
      </p:sp>
      <p:sp>
        <p:nvSpPr>
          <p:cNvPr id="172" name="TextBox 171"/>
          <p:cNvSpPr txBox="1"/>
          <p:nvPr/>
        </p:nvSpPr>
        <p:spPr>
          <a:xfrm>
            <a:off x="2398958" y="3386761"/>
            <a:ext cx="941600" cy="246221"/>
          </a:xfrm>
          <a:prstGeom prst="rect">
            <a:avLst/>
          </a:prstGeom>
          <a:noFill/>
        </p:spPr>
        <p:txBody>
          <a:bodyPr wrap="square" rtlCol="0">
            <a:spAutoFit/>
          </a:bodyPr>
          <a:lstStyle/>
          <a:p>
            <a:pPr algn="r">
              <a:lnSpc>
                <a:spcPct val="100000"/>
              </a:lnSpc>
            </a:pPr>
            <a:r>
              <a:rPr lang="en-US" dirty="0" smtClean="0"/>
              <a:t>MSR</a:t>
            </a:r>
            <a:endParaRPr lang="en-US" dirty="0"/>
          </a:p>
        </p:txBody>
      </p:sp>
      <p:sp>
        <p:nvSpPr>
          <p:cNvPr id="173" name="TextBox 172"/>
          <p:cNvSpPr txBox="1"/>
          <p:nvPr/>
        </p:nvSpPr>
        <p:spPr>
          <a:xfrm>
            <a:off x="1993810" y="2856693"/>
            <a:ext cx="1364333" cy="246221"/>
          </a:xfrm>
          <a:prstGeom prst="rect">
            <a:avLst/>
          </a:prstGeom>
          <a:noFill/>
        </p:spPr>
        <p:txBody>
          <a:bodyPr wrap="square" rtlCol="0">
            <a:spAutoFit/>
          </a:bodyPr>
          <a:lstStyle/>
          <a:p>
            <a:pPr algn="r">
              <a:lnSpc>
                <a:spcPct val="100000"/>
              </a:lnSpc>
            </a:pPr>
            <a:r>
              <a:rPr lang="en-US" dirty="0" smtClean="0"/>
              <a:t>MPL</a:t>
            </a:r>
            <a:endParaRPr lang="en-US" dirty="0"/>
          </a:p>
        </p:txBody>
      </p:sp>
      <p:sp>
        <p:nvSpPr>
          <p:cNvPr id="177" name="Rectangle 176"/>
          <p:cNvSpPr/>
          <p:nvPr/>
        </p:nvSpPr>
        <p:spPr bwMode="auto">
          <a:xfrm>
            <a:off x="3436794" y="3107746"/>
            <a:ext cx="642257" cy="7835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ea typeface="ＭＳ Ｐゴシック" pitchFamily="-112" charset="-128"/>
                <a:cs typeface="ＭＳ Ｐゴシック" pitchFamily="-112" charset="-128"/>
              </a:rPr>
              <a:t>$6.5 MM</a:t>
            </a:r>
            <a:endParaRPr kumimoji="0" lang="en-US"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84" name="TextBox 183"/>
          <p:cNvSpPr txBox="1"/>
          <p:nvPr/>
        </p:nvSpPr>
        <p:spPr>
          <a:xfrm>
            <a:off x="2269312" y="2576243"/>
            <a:ext cx="1164554" cy="246221"/>
          </a:xfrm>
          <a:prstGeom prst="rect">
            <a:avLst/>
          </a:prstGeom>
          <a:noFill/>
        </p:spPr>
        <p:txBody>
          <a:bodyPr wrap="square" rtlCol="0">
            <a:spAutoFit/>
          </a:bodyPr>
          <a:lstStyle/>
          <a:p>
            <a:pPr algn="r">
              <a:lnSpc>
                <a:spcPct val="100000"/>
              </a:lnSpc>
            </a:pPr>
            <a:r>
              <a:rPr lang="en-US" dirty="0" smtClean="0"/>
              <a:t>Client Facilitation</a:t>
            </a:r>
            <a:endParaRPr lang="en-US" dirty="0"/>
          </a:p>
        </p:txBody>
      </p:sp>
      <p:sp>
        <p:nvSpPr>
          <p:cNvPr id="185" name="Rectangle 184"/>
          <p:cNvSpPr/>
          <p:nvPr/>
        </p:nvSpPr>
        <p:spPr bwMode="auto">
          <a:xfrm>
            <a:off x="3442293" y="2641381"/>
            <a:ext cx="642257" cy="46023"/>
          </a:xfrm>
          <a:prstGeom prst="rect">
            <a:avLst/>
          </a:prstGeom>
          <a:solidFill>
            <a:srgbClr val="FFCCCC"/>
          </a:solidFill>
          <a:ln w="9525" cap="flat" cmpd="sng" algn="ctr">
            <a:no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$0.4 MM</a:t>
            </a:r>
            <a:endParaRPr kumimoji="0" lang="en-US"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89" name="TextBox 188"/>
          <p:cNvSpPr txBox="1"/>
          <p:nvPr/>
        </p:nvSpPr>
        <p:spPr>
          <a:xfrm>
            <a:off x="1855604" y="3634455"/>
            <a:ext cx="875699" cy="584775"/>
          </a:xfrm>
          <a:prstGeom prst="rect">
            <a:avLst/>
          </a:prstGeom>
          <a:noFill/>
        </p:spPr>
        <p:txBody>
          <a:bodyPr wrap="square" rtlCol="0">
            <a:spAutoFit/>
          </a:bodyPr>
          <a:lstStyle/>
          <a:p>
            <a:pPr>
              <a:lnSpc>
                <a:spcPct val="100000"/>
              </a:lnSpc>
            </a:pPr>
            <a:r>
              <a:rPr lang="en-US" sz="3200" b="1" dirty="0" smtClean="0"/>
              <a:t>=</a:t>
            </a:r>
            <a:endParaRPr lang="en-US" sz="3200" b="1" dirty="0"/>
          </a:p>
        </p:txBody>
      </p:sp>
      <p:sp>
        <p:nvSpPr>
          <p:cNvPr id="191" name="TextBox 190"/>
          <p:cNvSpPr txBox="1"/>
          <p:nvPr/>
        </p:nvSpPr>
        <p:spPr>
          <a:xfrm>
            <a:off x="417781" y="5719189"/>
            <a:ext cx="1114136" cy="400110"/>
          </a:xfrm>
          <a:prstGeom prst="rect">
            <a:avLst/>
          </a:prstGeom>
          <a:noFill/>
        </p:spPr>
        <p:txBody>
          <a:bodyPr wrap="square" rtlCol="0">
            <a:spAutoFit/>
          </a:bodyPr>
          <a:lstStyle/>
          <a:p>
            <a:pPr>
              <a:lnSpc>
                <a:spcPct val="100000"/>
              </a:lnSpc>
            </a:pPr>
            <a:r>
              <a:rPr lang="en-US" b="1" dirty="0" smtClean="0"/>
              <a:t>RAS total </a:t>
            </a:r>
            <a:r>
              <a:rPr lang="en-US" b="1" dirty="0" err="1" smtClean="0"/>
              <a:t>VaR</a:t>
            </a:r>
            <a:r>
              <a:rPr lang="en-US" b="1" dirty="0" smtClean="0"/>
              <a:t> Red Limit</a:t>
            </a:r>
            <a:endParaRPr lang="en-US" b="1" dirty="0"/>
          </a:p>
        </p:txBody>
      </p:sp>
      <p:sp>
        <p:nvSpPr>
          <p:cNvPr id="192" name="Content Placeholder 19"/>
          <p:cNvSpPr>
            <a:spLocks noGrp="1"/>
          </p:cNvSpPr>
          <p:nvPr>
            <p:ph idx="4294967295"/>
          </p:nvPr>
        </p:nvSpPr>
        <p:spPr>
          <a:xfrm>
            <a:off x="6069013" y="1844672"/>
            <a:ext cx="3154362" cy="4174509"/>
          </a:xfrm>
          <a:prstGeom prst="rect">
            <a:avLst/>
          </a:prstGeom>
        </p:spPr>
        <p:txBody>
          <a:bodyPr lIns="0" tIns="0" rIns="0" bIns="0"/>
          <a:lstStyle/>
          <a:p>
            <a:pPr marL="171450" indent="-171450" defTabSz="979488">
              <a:buFont typeface="Arial" panose="020B0604020202020204" pitchFamily="34" charset="0"/>
              <a:buChar char="•"/>
            </a:pPr>
            <a:r>
              <a:rPr lang="en-US" sz="1200" dirty="0" smtClean="0">
                <a:ea typeface="Arial Unicode MS" pitchFamily="34" charset="-128"/>
                <a:cs typeface="Arial" charset="0"/>
              </a:rPr>
              <a:t>The amber trigger for SHUSA </a:t>
            </a:r>
            <a:r>
              <a:rPr lang="en-US" sz="1200" dirty="0" err="1" smtClean="0">
                <a:ea typeface="Arial Unicode MS" pitchFamily="34" charset="-128"/>
                <a:cs typeface="Arial" charset="0"/>
              </a:rPr>
              <a:t>MtM</a:t>
            </a:r>
            <a:r>
              <a:rPr lang="en-US" sz="1200" dirty="0" smtClean="0">
                <a:ea typeface="Arial Unicode MS" pitchFamily="34" charset="-128"/>
                <a:cs typeface="Arial" charset="0"/>
              </a:rPr>
              <a:t> </a:t>
            </a:r>
            <a:r>
              <a:rPr lang="en-US" sz="1200" dirty="0" err="1" smtClean="0">
                <a:ea typeface="Arial Unicode MS" pitchFamily="34" charset="-128"/>
                <a:cs typeface="Arial" charset="0"/>
              </a:rPr>
              <a:t>VaR</a:t>
            </a:r>
            <a:r>
              <a:rPr lang="en-US" sz="1200" dirty="0" smtClean="0">
                <a:ea typeface="Arial Unicode MS" pitchFamily="34" charset="-128"/>
                <a:cs typeface="Arial" charset="0"/>
              </a:rPr>
              <a:t> is the sum of the 99% </a:t>
            </a:r>
            <a:r>
              <a:rPr lang="en-US" sz="1200" dirty="0" err="1" smtClean="0">
                <a:ea typeface="Arial Unicode MS" pitchFamily="34" charset="-128"/>
                <a:cs typeface="Arial" charset="0"/>
              </a:rPr>
              <a:t>VaR</a:t>
            </a:r>
            <a:r>
              <a:rPr lang="en-US" sz="1200" dirty="0" smtClean="0">
                <a:ea typeface="Arial Unicode MS" pitchFamily="34" charset="-128"/>
                <a:cs typeface="Arial" charset="0"/>
              </a:rPr>
              <a:t> limits for each portfolio set by management:</a:t>
            </a:r>
            <a:endParaRPr lang="en-US" sz="1000" dirty="0" smtClean="0">
              <a:ea typeface="Arial Unicode MS" pitchFamily="34" charset="-128"/>
              <a:cs typeface="Arial" charset="0"/>
            </a:endParaRPr>
          </a:p>
          <a:p>
            <a:pPr marL="479425" lvl="1" indent="-171450" defTabSz="979488">
              <a:buFont typeface="Arial" panose="020B0604020202020204" pitchFamily="34" charset="0"/>
              <a:buChar char="-"/>
            </a:pPr>
            <a:r>
              <a:rPr lang="en-US" sz="1200" dirty="0" smtClean="0">
                <a:ea typeface="Arial Unicode MS" pitchFamily="34" charset="-128"/>
                <a:cs typeface="Arial" charset="0"/>
              </a:rPr>
              <a:t>It is assumed that limits for portfolio are additive, i.e. there is no risk diversification across portfolios</a:t>
            </a:r>
          </a:p>
          <a:p>
            <a:pPr marL="479425" lvl="1" indent="-171450" defTabSz="979488">
              <a:buFont typeface="Arial" panose="020B0604020202020204" pitchFamily="34" charset="0"/>
              <a:buChar char="-"/>
            </a:pPr>
            <a:r>
              <a:rPr lang="en-US" sz="1200" dirty="0" smtClean="0">
                <a:ea typeface="Arial Unicode MS" pitchFamily="34" charset="-128"/>
                <a:cs typeface="Arial" charset="0"/>
              </a:rPr>
              <a:t>The limits for each profit center are set by the individual business units </a:t>
            </a:r>
          </a:p>
          <a:p>
            <a:pPr marL="171450" lvl="1" indent="-171450" defTabSz="979488">
              <a:buFont typeface="Arial" panose="020B0604020202020204" pitchFamily="34" charset="0"/>
              <a:buChar char="•"/>
            </a:pPr>
            <a:r>
              <a:rPr lang="en-US" sz="1200" dirty="0">
                <a:latin typeface="+mn-lt"/>
                <a:ea typeface="Arial Unicode MS" pitchFamily="34" charset="-128"/>
                <a:cs typeface="Arial" charset="0"/>
              </a:rPr>
              <a:t>The red limit is calibrated as the amber trigger plus the sum of an additional </a:t>
            </a:r>
            <a:r>
              <a:rPr lang="en-US" sz="1200" dirty="0" smtClean="0">
                <a:latin typeface="+mn-lt"/>
                <a:ea typeface="Arial Unicode MS" pitchFamily="34" charset="-128"/>
                <a:cs typeface="Arial" charset="0"/>
              </a:rPr>
              <a:t>buffer by </a:t>
            </a:r>
            <a:r>
              <a:rPr lang="en-US" sz="1200" dirty="0">
                <a:latin typeface="+mn-lt"/>
                <a:ea typeface="Arial Unicode MS" pitchFamily="34" charset="-128"/>
                <a:cs typeface="Arial" charset="0"/>
              </a:rPr>
              <a:t>portfolio, added per </a:t>
            </a:r>
            <a:r>
              <a:rPr lang="en-US" sz="1200" dirty="0" smtClean="0">
                <a:latin typeface="+mn-lt"/>
                <a:ea typeface="Arial Unicode MS" pitchFamily="34" charset="-128"/>
                <a:cs typeface="Arial" charset="0"/>
              </a:rPr>
              <a:t>management discretion</a:t>
            </a:r>
            <a:endParaRPr lang="en-US" sz="1200" dirty="0">
              <a:latin typeface="+mn-lt"/>
              <a:ea typeface="Arial Unicode MS" pitchFamily="34" charset="-128"/>
              <a:cs typeface="Arial" charset="0"/>
            </a:endParaRPr>
          </a:p>
          <a:p>
            <a:pPr marL="171450" lvl="1" indent="-171450" defTabSz="979488">
              <a:buFont typeface="Arial" panose="020B0604020202020204" pitchFamily="34" charset="0"/>
              <a:buChar char="•"/>
            </a:pPr>
            <a:r>
              <a:rPr lang="en-US" sz="1200" dirty="0" smtClean="0">
                <a:latin typeface="+mn-lt"/>
                <a:ea typeface="Arial Unicode MS" pitchFamily="34" charset="-128"/>
                <a:cs typeface="Arial" charset="0"/>
              </a:rPr>
              <a:t>Management chose to add a buffer for the following reasons:</a:t>
            </a:r>
          </a:p>
          <a:p>
            <a:pPr marL="479425" lvl="1" indent="-171450" defTabSz="979488">
              <a:buFont typeface="Arial" panose="020B0604020202020204" pitchFamily="34" charset="0"/>
              <a:buChar char="-"/>
            </a:pPr>
            <a:r>
              <a:rPr lang="en-US" sz="1200" dirty="0">
                <a:ea typeface="Arial Unicode MS" pitchFamily="34" charset="-128"/>
                <a:cs typeface="Arial" charset="0"/>
              </a:rPr>
              <a:t>T</a:t>
            </a:r>
            <a:r>
              <a:rPr lang="en-US" sz="1200" dirty="0" smtClean="0">
                <a:ea typeface="Arial Unicode MS" pitchFamily="34" charset="-128"/>
                <a:cs typeface="Arial" charset="0"/>
              </a:rPr>
              <a:t>he </a:t>
            </a:r>
            <a:r>
              <a:rPr lang="en-US" sz="1200" dirty="0" err="1">
                <a:ea typeface="Arial Unicode MS" pitchFamily="34" charset="-128"/>
                <a:cs typeface="Arial" charset="0"/>
              </a:rPr>
              <a:t>VaR</a:t>
            </a:r>
            <a:r>
              <a:rPr lang="en-US" sz="1200" dirty="0">
                <a:ea typeface="Arial Unicode MS" pitchFamily="34" charset="-128"/>
                <a:cs typeface="Arial" charset="0"/>
              </a:rPr>
              <a:t> position </a:t>
            </a:r>
            <a:r>
              <a:rPr lang="en-US" sz="1200" dirty="0" smtClean="0">
                <a:ea typeface="Arial Unicode MS" pitchFamily="34" charset="-128"/>
                <a:cs typeface="Arial" charset="0"/>
              </a:rPr>
              <a:t>may </a:t>
            </a:r>
            <a:r>
              <a:rPr lang="en-US" sz="1200" dirty="0">
                <a:ea typeface="Arial Unicode MS" pitchFamily="34" charset="-128"/>
                <a:cs typeface="Arial" charset="0"/>
              </a:rPr>
              <a:t>grow with new risk balance </a:t>
            </a:r>
            <a:r>
              <a:rPr lang="en-US" sz="1200" dirty="0" smtClean="0">
                <a:ea typeface="Arial Unicode MS" pitchFamily="34" charset="-128"/>
                <a:cs typeface="Arial" charset="0"/>
              </a:rPr>
              <a:t>limits</a:t>
            </a:r>
          </a:p>
          <a:p>
            <a:pPr marL="479425" lvl="1" indent="-171450" defTabSz="979488">
              <a:buFont typeface="Arial" panose="020B0604020202020204" pitchFamily="34" charset="0"/>
              <a:buChar char="-"/>
            </a:pPr>
            <a:r>
              <a:rPr lang="en-US" sz="1200" dirty="0" smtClean="0">
                <a:ea typeface="Arial Unicode MS" pitchFamily="34" charset="-128"/>
                <a:cs typeface="Arial" charset="0"/>
              </a:rPr>
              <a:t>Increased market volatility may elevate the </a:t>
            </a:r>
            <a:r>
              <a:rPr lang="en-US" sz="1200" dirty="0" err="1" smtClean="0">
                <a:ea typeface="Arial Unicode MS" pitchFamily="34" charset="-128"/>
                <a:cs typeface="Arial" charset="0"/>
              </a:rPr>
              <a:t>VaR</a:t>
            </a:r>
            <a:r>
              <a:rPr lang="en-US" sz="1200" dirty="0" smtClean="0">
                <a:ea typeface="Arial Unicode MS" pitchFamily="34" charset="-128"/>
                <a:cs typeface="Arial" charset="0"/>
              </a:rPr>
              <a:t> metric even it the position does not change</a:t>
            </a:r>
            <a:endParaRPr lang="en-US" sz="1200" dirty="0">
              <a:ea typeface="Arial Unicode MS" pitchFamily="34" charset="-128"/>
              <a:cs typeface="Arial" charset="0"/>
            </a:endParaRPr>
          </a:p>
        </p:txBody>
      </p:sp>
      <p:sp>
        <p:nvSpPr>
          <p:cNvPr id="197" name="TextBox 196"/>
          <p:cNvSpPr txBox="1"/>
          <p:nvPr/>
        </p:nvSpPr>
        <p:spPr>
          <a:xfrm>
            <a:off x="3192134" y="5719189"/>
            <a:ext cx="1114136" cy="400110"/>
          </a:xfrm>
          <a:prstGeom prst="rect">
            <a:avLst/>
          </a:prstGeom>
          <a:noFill/>
        </p:spPr>
        <p:txBody>
          <a:bodyPr wrap="square" rtlCol="0">
            <a:spAutoFit/>
          </a:bodyPr>
          <a:lstStyle/>
          <a:p>
            <a:pPr>
              <a:lnSpc>
                <a:spcPct val="100000"/>
              </a:lnSpc>
            </a:pPr>
            <a:r>
              <a:rPr lang="en-US" b="1" dirty="0" err="1" smtClean="0"/>
              <a:t>VaR</a:t>
            </a:r>
            <a:r>
              <a:rPr lang="en-US" b="1" dirty="0" smtClean="0"/>
              <a:t> limits by profit center</a:t>
            </a:r>
            <a:endParaRPr lang="en-US" b="1" dirty="0"/>
          </a:p>
        </p:txBody>
      </p:sp>
      <p:sp>
        <p:nvSpPr>
          <p:cNvPr id="32" name="TextBox 31"/>
          <p:cNvSpPr txBox="1"/>
          <p:nvPr/>
        </p:nvSpPr>
        <p:spPr>
          <a:xfrm>
            <a:off x="1295978" y="2405643"/>
            <a:ext cx="1031051" cy="400110"/>
          </a:xfrm>
          <a:prstGeom prst="rect">
            <a:avLst/>
          </a:prstGeom>
          <a:noFill/>
        </p:spPr>
        <p:txBody>
          <a:bodyPr wrap="none" rtlCol="0">
            <a:spAutoFit/>
          </a:bodyPr>
          <a:lstStyle/>
          <a:p>
            <a:pPr>
              <a:lnSpc>
                <a:spcPct val="100000"/>
              </a:lnSpc>
            </a:pPr>
            <a:r>
              <a:rPr lang="en-US" b="1" dirty="0" smtClean="0">
                <a:solidFill>
                  <a:srgbClr val="FFC000"/>
                </a:solidFill>
              </a:rPr>
              <a:t>Amber trigger</a:t>
            </a:r>
          </a:p>
          <a:p>
            <a:pPr>
              <a:lnSpc>
                <a:spcPct val="100000"/>
              </a:lnSpc>
            </a:pPr>
            <a:r>
              <a:rPr lang="en-US" b="1" dirty="0" smtClean="0">
                <a:solidFill>
                  <a:srgbClr val="FFC000"/>
                </a:solidFill>
              </a:rPr>
              <a:t>$24.4 MM </a:t>
            </a:r>
          </a:p>
        </p:txBody>
      </p:sp>
      <p:cxnSp>
        <p:nvCxnSpPr>
          <p:cNvPr id="34" name="Straight Connector 33"/>
          <p:cNvCxnSpPr/>
          <p:nvPr/>
        </p:nvCxnSpPr>
        <p:spPr bwMode="auto">
          <a:xfrm flipH="1" flipV="1">
            <a:off x="553915" y="2564247"/>
            <a:ext cx="4535199" cy="17583"/>
          </a:xfrm>
          <a:prstGeom prst="line">
            <a:avLst/>
          </a:prstGeom>
          <a:solidFill>
            <a:schemeClr val="accent1"/>
          </a:solidFill>
          <a:ln w="12700" cap="flat" cmpd="sng" algn="ctr">
            <a:solidFill>
              <a:srgbClr val="FFC000"/>
            </a:solidFill>
            <a:prstDash val="dash"/>
            <a:round/>
            <a:headEnd type="none" w="med" len="med"/>
            <a:tailEnd type="none" w="med" len="med"/>
          </a:ln>
          <a:effectLst/>
        </p:spPr>
      </p:cxnSp>
      <p:sp>
        <p:nvSpPr>
          <p:cNvPr id="37" name="TextBox 36"/>
          <p:cNvSpPr txBox="1"/>
          <p:nvPr/>
        </p:nvSpPr>
        <p:spPr>
          <a:xfrm>
            <a:off x="6069013" y="1399201"/>
            <a:ext cx="2411213"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39" name="Footnote"/>
          <p:cNvSpPr/>
          <p:nvPr/>
        </p:nvSpPr>
        <p:spPr bwMode="auto">
          <a:xfrm>
            <a:off x="397584" y="6257118"/>
            <a:ext cx="8686800" cy="122238"/>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800" dirty="0" smtClean="0">
                <a:solidFill>
                  <a:schemeClr val="bg1"/>
                </a:solidFill>
                <a:ea typeface="ＭＳ Ｐゴシック" pitchFamily="-112" charset="-128"/>
                <a:cs typeface="ＭＳ Ｐゴシック" pitchFamily="-112" charset="-128"/>
              </a:rPr>
              <a:t>Source: “MSR MPL History.xlsx”, “SCUSA VaR.xlsx”,“”ClientFacilitation_Control_Report_20150731”</a:t>
            </a:r>
            <a:endParaRPr kumimoji="0" lang="en-US" sz="800" b="0"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21" name="Rectangle 20"/>
          <p:cNvSpPr/>
          <p:nvPr/>
        </p:nvSpPr>
        <p:spPr bwMode="auto">
          <a:xfrm>
            <a:off x="3432331" y="2186718"/>
            <a:ext cx="643792" cy="369508"/>
          </a:xfrm>
          <a:prstGeom prst="rect">
            <a:avLst/>
          </a:prstGeom>
          <a:noFill/>
          <a:ln w="9525" cap="flat" cmpd="sng" algn="ctr">
            <a:solidFill>
              <a:schemeClr val="bg2"/>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$3.5 MM</a:t>
            </a:r>
            <a:endParaRPr kumimoji="0" lang="en-US"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67" name="Rectangle 66"/>
          <p:cNvSpPr/>
          <p:nvPr/>
        </p:nvSpPr>
        <p:spPr bwMode="auto">
          <a:xfrm>
            <a:off x="3432331" y="2110709"/>
            <a:ext cx="652219" cy="27432"/>
          </a:xfrm>
          <a:prstGeom prst="rect">
            <a:avLst/>
          </a:pr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70" name="TextBox 69"/>
          <p:cNvSpPr txBox="1"/>
          <p:nvPr/>
        </p:nvSpPr>
        <p:spPr>
          <a:xfrm>
            <a:off x="2083790" y="2267679"/>
            <a:ext cx="1328118" cy="400110"/>
          </a:xfrm>
          <a:prstGeom prst="rect">
            <a:avLst/>
          </a:prstGeom>
          <a:noFill/>
        </p:spPr>
        <p:txBody>
          <a:bodyPr wrap="square" rtlCol="0">
            <a:spAutoFit/>
          </a:bodyPr>
          <a:lstStyle/>
          <a:p>
            <a:pPr algn="r">
              <a:lnSpc>
                <a:spcPct val="100000"/>
              </a:lnSpc>
            </a:pPr>
            <a:r>
              <a:rPr lang="en-US" dirty="0" smtClean="0"/>
              <a:t>SCUSA </a:t>
            </a:r>
            <a:r>
              <a:rPr lang="en-US" dirty="0" err="1" smtClean="0"/>
              <a:t>VaR</a:t>
            </a:r>
            <a:endParaRPr lang="en-US" dirty="0" smtClean="0"/>
          </a:p>
          <a:p>
            <a:pPr algn="r">
              <a:lnSpc>
                <a:spcPct val="100000"/>
              </a:lnSpc>
            </a:pPr>
            <a:endParaRPr lang="en-US" dirty="0"/>
          </a:p>
        </p:txBody>
      </p:sp>
      <p:sp>
        <p:nvSpPr>
          <p:cNvPr id="72" name="TextBox 71"/>
          <p:cNvSpPr txBox="1"/>
          <p:nvPr/>
        </p:nvSpPr>
        <p:spPr>
          <a:xfrm>
            <a:off x="2249540" y="2007895"/>
            <a:ext cx="1164554" cy="246221"/>
          </a:xfrm>
          <a:prstGeom prst="rect">
            <a:avLst/>
          </a:prstGeom>
          <a:noFill/>
        </p:spPr>
        <p:txBody>
          <a:bodyPr wrap="square" rtlCol="0">
            <a:spAutoFit/>
          </a:bodyPr>
          <a:lstStyle/>
          <a:p>
            <a:pPr algn="r">
              <a:lnSpc>
                <a:spcPct val="100000"/>
              </a:lnSpc>
            </a:pPr>
            <a:r>
              <a:rPr lang="en-US" dirty="0" smtClean="0"/>
              <a:t>Client Facilitation</a:t>
            </a:r>
          </a:p>
        </p:txBody>
      </p:sp>
      <p:sp>
        <p:nvSpPr>
          <p:cNvPr id="73" name="TextBox 72"/>
          <p:cNvSpPr txBox="1"/>
          <p:nvPr/>
        </p:nvSpPr>
        <p:spPr>
          <a:xfrm>
            <a:off x="3268369" y="1962041"/>
            <a:ext cx="801292" cy="246221"/>
          </a:xfrm>
          <a:prstGeom prst="rect">
            <a:avLst/>
          </a:prstGeom>
          <a:noFill/>
        </p:spPr>
        <p:txBody>
          <a:bodyPr wrap="square" rtlCol="0">
            <a:spAutoFit/>
          </a:bodyPr>
          <a:lstStyle/>
          <a:p>
            <a:pPr algn="r">
              <a:lnSpc>
                <a:spcPct val="100000"/>
              </a:lnSpc>
            </a:pPr>
            <a:r>
              <a:rPr lang="en-US" dirty="0" smtClean="0"/>
              <a:t>$0.1 MM</a:t>
            </a:r>
            <a:endParaRPr lang="en-US" dirty="0"/>
          </a:p>
        </p:txBody>
      </p:sp>
      <p:sp>
        <p:nvSpPr>
          <p:cNvPr id="45" name="Right Brace 44"/>
          <p:cNvSpPr/>
          <p:nvPr/>
        </p:nvSpPr>
        <p:spPr bwMode="auto">
          <a:xfrm>
            <a:off x="4125059" y="2097562"/>
            <a:ext cx="257357" cy="466685"/>
          </a:xfrm>
          <a:prstGeom prst="rightBrace">
            <a:avLst>
              <a:gd name="adj1" fmla="val 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6" name="TextBox 45"/>
          <p:cNvSpPr txBox="1"/>
          <p:nvPr/>
        </p:nvSpPr>
        <p:spPr>
          <a:xfrm>
            <a:off x="4382416" y="1982171"/>
            <a:ext cx="717136" cy="707886"/>
          </a:xfrm>
          <a:prstGeom prst="rect">
            <a:avLst/>
          </a:prstGeom>
          <a:noFill/>
          <a:ln>
            <a:noFill/>
          </a:ln>
        </p:spPr>
        <p:txBody>
          <a:bodyPr wrap="square" rtlCol="0">
            <a:spAutoFit/>
          </a:bodyPr>
          <a:lstStyle/>
          <a:p>
            <a:pPr>
              <a:lnSpc>
                <a:spcPct val="100000"/>
              </a:lnSpc>
            </a:pPr>
            <a:r>
              <a:rPr lang="en-US" dirty="0" smtClean="0"/>
              <a:t>Buffer between amber and red</a:t>
            </a:r>
            <a:endParaRPr lang="en-US" dirty="0"/>
          </a:p>
        </p:txBody>
      </p:sp>
      <p:sp>
        <p:nvSpPr>
          <p:cNvPr id="79" name="TextBox 78"/>
          <p:cNvSpPr txBox="1"/>
          <p:nvPr/>
        </p:nvSpPr>
        <p:spPr>
          <a:xfrm>
            <a:off x="653721" y="1891010"/>
            <a:ext cx="681597" cy="246221"/>
          </a:xfrm>
          <a:prstGeom prst="rect">
            <a:avLst/>
          </a:prstGeom>
          <a:noFill/>
        </p:spPr>
        <p:txBody>
          <a:bodyPr wrap="none" rtlCol="0">
            <a:spAutoFit/>
          </a:bodyPr>
          <a:lstStyle/>
          <a:p>
            <a:pPr>
              <a:lnSpc>
                <a:spcPct val="100000"/>
              </a:lnSpc>
            </a:pPr>
            <a:r>
              <a:rPr lang="en-US" b="1" dirty="0" smtClean="0">
                <a:solidFill>
                  <a:schemeClr val="accent1"/>
                </a:solidFill>
              </a:rPr>
              <a:t>$28 MM </a:t>
            </a:r>
          </a:p>
        </p:txBody>
      </p:sp>
      <p:grpSp>
        <p:nvGrpSpPr>
          <p:cNvPr id="35" name="Group 34"/>
          <p:cNvGrpSpPr/>
          <p:nvPr/>
        </p:nvGrpSpPr>
        <p:grpSpPr>
          <a:xfrm>
            <a:off x="403281" y="95996"/>
            <a:ext cx="2922706" cy="189008"/>
            <a:chOff x="403281" y="164517"/>
            <a:chExt cx="2922706" cy="189008"/>
          </a:xfrm>
        </p:grpSpPr>
        <p:sp>
          <p:nvSpPr>
            <p:cNvPr id="36" name="Text Box 75"/>
            <p:cNvSpPr txBox="1">
              <a:spLocks noChangeArrowheads="1"/>
            </p:cNvSpPr>
            <p:nvPr/>
          </p:nvSpPr>
          <p:spPr bwMode="gray">
            <a:xfrm>
              <a:off x="636148" y="166688"/>
              <a:ext cx="268983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Mark-to-market portfolio risk: All metrics</a:t>
              </a:r>
              <a:endParaRPr lang="en-US" sz="1200" dirty="0">
                <a:solidFill>
                  <a:schemeClr val="bg1">
                    <a:lumMod val="50000"/>
                  </a:schemeClr>
                </a:solidFill>
              </a:endParaRPr>
            </a:p>
          </p:txBody>
        </p:sp>
        <p:sp>
          <p:nvSpPr>
            <p:cNvPr id="38" name="Oval 3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1"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78</a:t>
            </a:fld>
            <a:endParaRPr lang="en-US" sz="1400" dirty="0">
              <a:solidFill>
                <a:srgbClr val="FF0000"/>
              </a:solidFill>
              <a:latin typeface="Arial Bold" pitchFamily="-112" charset="0"/>
            </a:endParaRPr>
          </a:p>
        </p:txBody>
      </p:sp>
      <p:cxnSp>
        <p:nvCxnSpPr>
          <p:cNvPr id="5" name="Straight Connector 4"/>
          <p:cNvCxnSpPr/>
          <p:nvPr/>
        </p:nvCxnSpPr>
        <p:spPr bwMode="auto">
          <a:xfrm>
            <a:off x="397584" y="5646137"/>
            <a:ext cx="4079413"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spTree>
    <p:extLst>
      <p:ext uri="{BB962C8B-B14F-4D97-AF65-F5344CB8AC3E}">
        <p14:creationId xmlns:p14="http://schemas.microsoft.com/office/powerpoint/2010/main" val="34123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25020078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5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30" name="Rectangle 6"/>
          <p:cNvSpPr>
            <a:spLocks noGrp="1" noChangeArrowheads="1"/>
          </p:cNvSpPr>
          <p:nvPr>
            <p:ph type="sldNum" sz="quarter" idx="4"/>
          </p:nvPr>
        </p:nvSpPr>
        <p:spPr bwMode="auto">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lnSpc>
                <a:spcPct val="100000"/>
              </a:lnSpc>
            </a:pPr>
            <a:fld id="{4B553441-A85E-4A5F-B6E9-6327667DC369}" type="slidenum">
              <a:rPr lang="en-US" smtClean="0"/>
              <a:pPr algn="ctr">
                <a:lnSpc>
                  <a:spcPct val="100000"/>
                </a:lnSpc>
              </a:pPr>
              <a:t>7</a:t>
            </a:fld>
            <a:endParaRPr lang="en-US" dirty="0"/>
          </a:p>
        </p:txBody>
      </p:sp>
      <p:sp>
        <p:nvSpPr>
          <p:cNvPr id="4" name="Text Placeholder 3"/>
          <p:cNvSpPr>
            <a:spLocks noGrp="1"/>
          </p:cNvSpPr>
          <p:nvPr>
            <p:ph type="body" sz="quarter" idx="15"/>
          </p:nvPr>
        </p:nvSpPr>
        <p:spPr>
          <a:xfrm>
            <a:off x="6700763" y="1420245"/>
            <a:ext cx="2514600" cy="336550"/>
          </a:xfrm>
        </p:spPr>
        <p:txBody>
          <a:bodyPr/>
          <a:lstStyle/>
          <a:p>
            <a:r>
              <a:rPr lang="en-GB" dirty="0"/>
              <a:t>Escalation </a:t>
            </a:r>
            <a:r>
              <a:rPr lang="en-GB" dirty="0" smtClean="0"/>
              <a:t>processes</a:t>
            </a:r>
            <a:endParaRPr lang="en-GB" dirty="0"/>
          </a:p>
        </p:txBody>
      </p:sp>
      <p:sp>
        <p:nvSpPr>
          <p:cNvPr id="12" name="Text Placeholder 11"/>
          <p:cNvSpPr>
            <a:spLocks noGrp="1"/>
          </p:cNvSpPr>
          <p:nvPr>
            <p:ph type="body" sz="quarter" idx="17"/>
          </p:nvPr>
        </p:nvSpPr>
        <p:spPr/>
        <p:txBody>
          <a:bodyPr/>
          <a:lstStyle/>
          <a:p>
            <a:r>
              <a:rPr lang="en-GB" dirty="0"/>
              <a:t>Metric status </a:t>
            </a:r>
            <a:r>
              <a:rPr lang="en-GB" dirty="0" smtClean="0"/>
              <a:t>definitions</a:t>
            </a:r>
            <a:endParaRPr lang="en-GB" dirty="0"/>
          </a:p>
        </p:txBody>
      </p:sp>
      <p:sp>
        <p:nvSpPr>
          <p:cNvPr id="8" name="Rectangle 7"/>
          <p:cNvSpPr/>
          <p:nvPr/>
        </p:nvSpPr>
        <p:spPr bwMode="auto">
          <a:xfrm>
            <a:off x="402590" y="1953681"/>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02590" y="3322341"/>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02590" y="4702157"/>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676834" y="2376406"/>
            <a:ext cx="4467520" cy="538609"/>
          </a:xfrm>
          <a:prstGeom prst="rect">
            <a:avLst/>
          </a:prstGeom>
          <a:noFill/>
        </p:spPr>
        <p:txBody>
          <a:bodyPr wrap="square" rtlCol="0">
            <a:spAutoFit/>
          </a:bodyPr>
          <a:lstStyle/>
          <a:p>
            <a:pPr marL="171450" indent="-171450" algn="l">
              <a:lnSpc>
                <a:spcPct val="100000"/>
              </a:lnSpc>
              <a:spcAft>
                <a:spcPts val="600"/>
              </a:spcAft>
              <a:buFont typeface="Arial" panose="020B0604020202020204" pitchFamily="34" charset="0"/>
              <a:buChar char="•"/>
            </a:pPr>
            <a:r>
              <a:rPr lang="en-US" sz="1200" dirty="0" smtClean="0"/>
              <a:t>Metrics have not breached the amber trigger or red limit</a:t>
            </a:r>
          </a:p>
          <a:p>
            <a:pPr marL="171450" indent="-171450" algn="l">
              <a:lnSpc>
                <a:spcPct val="100000"/>
              </a:lnSpc>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flipV="1">
            <a:off x="1676864" y="4687115"/>
            <a:ext cx="3192234" cy="8086"/>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23" name="TextBox 22"/>
          <p:cNvSpPr txBox="1"/>
          <p:nvPr/>
        </p:nvSpPr>
        <p:spPr>
          <a:xfrm>
            <a:off x="4869098" y="4556701"/>
            <a:ext cx="1036418" cy="276999"/>
          </a:xfrm>
          <a:prstGeom prst="rect">
            <a:avLst/>
          </a:prstGeom>
          <a:noFill/>
          <a:ln>
            <a:noFill/>
          </a:ln>
        </p:spPr>
        <p:txBody>
          <a:bodyPr wrap="square" rtlCol="0">
            <a:spAutoFit/>
          </a:bodyPr>
          <a:lstStyle/>
          <a:p>
            <a:pPr algn="l">
              <a:lnSpc>
                <a:spcPct val="100000"/>
              </a:lnSpc>
            </a:pPr>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676834" y="3740651"/>
            <a:ext cx="4467519" cy="538609"/>
          </a:xfrm>
          <a:prstGeom prst="rect">
            <a:avLst/>
          </a:prstGeom>
          <a:noFill/>
        </p:spPr>
        <p:txBody>
          <a:bodyPr wrap="square" rtlCol="0">
            <a:spAutoFit/>
          </a:bodyPr>
          <a:lstStyle/>
          <a:p>
            <a:pPr marL="171450" indent="-171450" algn="l">
              <a:lnSpc>
                <a:spcPct val="100000"/>
              </a:lnSpc>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lnSpc>
                <a:spcPct val="100000"/>
              </a:lnSpc>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676834" y="5094050"/>
            <a:ext cx="4467520" cy="538609"/>
          </a:xfrm>
          <a:prstGeom prst="rect">
            <a:avLst/>
          </a:prstGeom>
          <a:noFill/>
        </p:spPr>
        <p:txBody>
          <a:bodyPr wrap="square" rtlCol="0">
            <a:spAutoFit/>
          </a:bodyPr>
          <a:lstStyle/>
          <a:p>
            <a:pPr marL="171450" indent="-171450" algn="l">
              <a:lnSpc>
                <a:spcPct val="100000"/>
              </a:lnSpc>
              <a:spcAft>
                <a:spcPts val="600"/>
              </a:spcAft>
              <a:buFont typeface="Arial" panose="020B0604020202020204" pitchFamily="34" charset="0"/>
              <a:buChar char="•"/>
            </a:pPr>
            <a:r>
              <a:rPr lang="en-US" sz="1200" dirty="0" smtClean="0"/>
              <a:t>Metrics have breached both the amber trigger and red limit</a:t>
            </a:r>
          </a:p>
          <a:p>
            <a:pPr marL="171450" indent="-171450" algn="l">
              <a:lnSpc>
                <a:spcPct val="100000"/>
              </a:lnSpc>
              <a:spcAft>
                <a:spcPts val="600"/>
              </a:spcAft>
              <a:buFont typeface="Arial" panose="020B0604020202020204" pitchFamily="34" charset="0"/>
              <a:buChar char="•"/>
            </a:pPr>
            <a:r>
              <a:rPr lang="en-US" sz="1200" dirty="0" smtClean="0"/>
              <a:t>Level of risk within a range unacceptable to the organization</a:t>
            </a:r>
          </a:p>
        </p:txBody>
      </p:sp>
      <p:cxnSp>
        <p:nvCxnSpPr>
          <p:cNvPr id="19" name="Straight Connector 18"/>
          <p:cNvCxnSpPr>
            <a:stCxn id="15" idx="1"/>
          </p:cNvCxnSpPr>
          <p:nvPr/>
        </p:nvCxnSpPr>
        <p:spPr bwMode="auto">
          <a:xfrm flipH="1" flipV="1">
            <a:off x="1673606" y="3309089"/>
            <a:ext cx="3195492" cy="11584"/>
          </a:xfrm>
          <a:prstGeom prst="line">
            <a:avLst/>
          </a:prstGeom>
          <a:solidFill>
            <a:schemeClr val="accent1"/>
          </a:solidFill>
          <a:ln w="12700" cap="flat" cmpd="sng" algn="ctr">
            <a:solidFill>
              <a:srgbClr val="FFC000"/>
            </a:solidFill>
            <a:prstDash val="dash"/>
            <a:round/>
            <a:headEnd type="none" w="med" len="med"/>
            <a:tailEnd type="none" w="med" len="med"/>
          </a:ln>
          <a:effectLst/>
        </p:spPr>
      </p:cxnSp>
      <p:sp>
        <p:nvSpPr>
          <p:cNvPr id="15" name="TextBox 14"/>
          <p:cNvSpPr txBox="1"/>
          <p:nvPr/>
        </p:nvSpPr>
        <p:spPr>
          <a:xfrm>
            <a:off x="4869098" y="3182173"/>
            <a:ext cx="1275256" cy="276999"/>
          </a:xfrm>
          <a:prstGeom prst="rect">
            <a:avLst/>
          </a:prstGeom>
          <a:noFill/>
        </p:spPr>
        <p:txBody>
          <a:bodyPr wrap="square" rtlCol="0">
            <a:spAutoFit/>
          </a:bodyPr>
          <a:lstStyle/>
          <a:p>
            <a:pPr algn="l">
              <a:lnSpc>
                <a:spcPct val="100000"/>
              </a:lnSpc>
            </a:pPr>
            <a:r>
              <a:rPr lang="en-US" sz="1200" b="1" dirty="0" smtClean="0">
                <a:solidFill>
                  <a:srgbClr val="FFC000"/>
                </a:solidFill>
              </a:rPr>
              <a:t>Amber trigger</a:t>
            </a:r>
            <a:endParaRPr lang="en-US" sz="1200" b="1" dirty="0">
              <a:solidFill>
                <a:srgbClr val="FFC000"/>
              </a:solidFill>
            </a:endParaRPr>
          </a:p>
        </p:txBody>
      </p:sp>
      <p:sp>
        <p:nvSpPr>
          <p:cNvPr id="5" name="TextBox 4"/>
          <p:cNvSpPr txBox="1"/>
          <p:nvPr/>
        </p:nvSpPr>
        <p:spPr>
          <a:xfrm>
            <a:off x="405868" y="6263176"/>
            <a:ext cx="5151500" cy="123111"/>
          </a:xfrm>
          <a:prstGeom prst="rect">
            <a:avLst/>
          </a:prstGeom>
          <a:noFill/>
        </p:spPr>
        <p:txBody>
          <a:bodyPr wrap="square" lIns="0" tIns="0" rIns="0" bIns="0" rtlCol="0">
            <a:spAutoFit/>
          </a:bodyPr>
          <a:lstStyle/>
          <a:p>
            <a:pPr algn="l">
              <a:lnSpc>
                <a:spcPct val="100000"/>
              </a:lnSpc>
            </a:pPr>
            <a:r>
              <a:rPr lang="en-US" sz="800" dirty="0" smtClean="0">
                <a:solidFill>
                  <a:schemeClr val="bg1"/>
                </a:solidFill>
              </a:rPr>
              <a:t>1. Escalation level of breach dependent on breach severity and discretion of CRO</a:t>
            </a:r>
            <a:endParaRPr lang="en-US" sz="800" dirty="0">
              <a:solidFill>
                <a:schemeClr val="bg1"/>
              </a:solidFill>
            </a:endParaRPr>
          </a:p>
        </p:txBody>
      </p:sp>
      <p:sp>
        <p:nvSpPr>
          <p:cNvPr id="29" name="Text Box 75"/>
          <p:cNvSpPr txBox="1">
            <a:spLocks noChangeArrowheads="1"/>
          </p:cNvSpPr>
          <p:nvPr/>
        </p:nvSpPr>
        <p:spPr bwMode="gray">
          <a:xfrm>
            <a:off x="407540" y="98167"/>
            <a:ext cx="7309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Calibration</a:t>
            </a:r>
          </a:p>
        </p:txBody>
      </p:sp>
      <p:sp>
        <p:nvSpPr>
          <p:cNvPr id="6" name="TextBox 5"/>
          <p:cNvSpPr txBox="1"/>
          <p:nvPr/>
        </p:nvSpPr>
        <p:spPr>
          <a:xfrm>
            <a:off x="6700763" y="1953681"/>
            <a:ext cx="2514600" cy="2259080"/>
          </a:xfrm>
          <a:prstGeom prst="rect">
            <a:avLst/>
          </a:prstGeom>
        </p:spPr>
        <p:txBody>
          <a:bodyPr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r>
              <a:rPr lang="en-US" dirty="0" smtClean="0"/>
              <a:t>Escalation procedures apply to all amber triggers and red breaches</a:t>
            </a:r>
          </a:p>
          <a:p>
            <a:r>
              <a:rPr lang="en-US" b="1" dirty="0" smtClean="0"/>
              <a:t>SHUSA-level</a:t>
            </a:r>
            <a:r>
              <a:rPr lang="en-US" dirty="0" smtClean="0"/>
              <a:t>: Escalated to SHUSA CRO, with most review and approval by ERMC (amber) </a:t>
            </a:r>
            <a:br>
              <a:rPr lang="en-US" dirty="0" smtClean="0"/>
            </a:br>
            <a:r>
              <a:rPr lang="en-US" dirty="0" smtClean="0"/>
              <a:t>or RC (red)1</a:t>
            </a:r>
          </a:p>
          <a:p>
            <a:r>
              <a:rPr lang="en-US" b="1" dirty="0" smtClean="0"/>
              <a:t>Subsidiary-only</a:t>
            </a:r>
            <a:r>
              <a:rPr lang="en-US" dirty="0" smtClean="0"/>
              <a:t>: Review and approval responsibility in subsidiary; SHUSA ERMC provides review and input to </a:t>
            </a:r>
            <a:br>
              <a:rPr lang="en-US" dirty="0" smtClean="0"/>
            </a:br>
            <a:r>
              <a:rPr lang="en-US" dirty="0" smtClean="0"/>
              <a:t>action plans</a:t>
            </a:r>
            <a:endParaRPr lang="en-US" dirty="0"/>
          </a:p>
        </p:txBody>
      </p:sp>
    </p:spTree>
    <p:extLst>
      <p:ext uri="{BB962C8B-B14F-4D97-AF65-F5344CB8AC3E}">
        <p14:creationId xmlns:p14="http://schemas.microsoft.com/office/powerpoint/2010/main" val="12286998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Mark-to-market portfolio risk</a:t>
            </a:r>
            <a:endParaRPr lang="en-US" b="0" dirty="0">
              <a:solidFill>
                <a:schemeClr val="accent1"/>
              </a:solidFill>
            </a:endParaRPr>
          </a:p>
        </p:txBody>
      </p:sp>
      <p:sp>
        <p:nvSpPr>
          <p:cNvPr id="8" name="Footnote"/>
          <p:cNvSpPr/>
          <p:nvPr/>
        </p:nvSpPr>
        <p:spPr bwMode="auto">
          <a:xfrm>
            <a:off x="382163" y="6294794"/>
            <a:ext cx="681400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endParaRPr lang="en-US" sz="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53566369"/>
              </p:ext>
            </p:extLst>
          </p:nvPr>
        </p:nvGraphicFramePr>
        <p:xfrm>
          <a:off x="400050" y="1416750"/>
          <a:ext cx="8823325" cy="85344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 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9" name="Group 8"/>
          <p:cNvGrpSpPr/>
          <p:nvPr/>
        </p:nvGrpSpPr>
        <p:grpSpPr>
          <a:xfrm>
            <a:off x="403281" y="95996"/>
            <a:ext cx="2518557" cy="189008"/>
            <a:chOff x="403281" y="164517"/>
            <a:chExt cx="2518557" cy="189008"/>
          </a:xfrm>
        </p:grpSpPr>
        <p:sp>
          <p:nvSpPr>
            <p:cNvPr id="10" name="Text Box 75"/>
            <p:cNvSpPr txBox="1">
              <a:spLocks noChangeArrowheads="1"/>
            </p:cNvSpPr>
            <p:nvPr/>
          </p:nvSpPr>
          <p:spPr bwMode="gray">
            <a:xfrm>
              <a:off x="636148" y="166688"/>
              <a:ext cx="228569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Mark-to-market portfolio risk: VaR</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403281" y="2432078"/>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79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8107613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risk</a:t>
            </a:r>
          </a:p>
        </p:txBody>
      </p:sp>
      <p:sp>
        <p:nvSpPr>
          <p:cNvPr id="3" name="Text Placeholder 2"/>
          <p:cNvSpPr>
            <a:spLocks noGrp="1"/>
          </p:cNvSpPr>
          <p:nvPr>
            <p:ph type="body" idx="1"/>
          </p:nvPr>
        </p:nvSpPr>
        <p:spPr/>
        <p:txBody>
          <a:bodyPr/>
          <a:lstStyle/>
          <a:p>
            <a:r>
              <a:rPr lang="en-GB" dirty="0" smtClean="0"/>
              <a:t>7</a:t>
            </a:r>
            <a:endParaRPr lang="en-GB" dirty="0"/>
          </a:p>
        </p:txBody>
      </p:sp>
    </p:spTree>
    <p:extLst>
      <p:ext uri="{BB962C8B-B14F-4D97-AF65-F5344CB8AC3E}">
        <p14:creationId xmlns:p14="http://schemas.microsoft.com/office/powerpoint/2010/main" val="29005827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208736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364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strategic risk metrics</a:t>
            </a:r>
            <a:endParaRPr lang="en-US" b="0" dirty="0"/>
          </a:p>
        </p:txBody>
      </p:sp>
      <p:grpSp>
        <p:nvGrpSpPr>
          <p:cNvPr id="8" name="Group 7"/>
          <p:cNvGrpSpPr/>
          <p:nvPr/>
        </p:nvGrpSpPr>
        <p:grpSpPr>
          <a:xfrm>
            <a:off x="403281" y="95996"/>
            <a:ext cx="1907556" cy="189008"/>
            <a:chOff x="403281" y="164517"/>
            <a:chExt cx="1907556" cy="189008"/>
          </a:xfrm>
        </p:grpSpPr>
        <p:sp>
          <p:nvSpPr>
            <p:cNvPr id="9" name="Text Box 75"/>
            <p:cNvSpPr txBox="1">
              <a:spLocks noChangeArrowheads="1"/>
            </p:cNvSpPr>
            <p:nvPr/>
          </p:nvSpPr>
          <p:spPr bwMode="gray">
            <a:xfrm>
              <a:off x="636148" y="166688"/>
              <a:ext cx="167468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1" name="Content Placeholder 12"/>
          <p:cNvGraphicFramePr>
            <a:graphicFrameLocks/>
          </p:cNvGraphicFramePr>
          <p:nvPr>
            <p:extLst>
              <p:ext uri="{D42A27DB-BD31-4B8C-83A1-F6EECF244321}">
                <p14:modId xmlns:p14="http://schemas.microsoft.com/office/powerpoint/2010/main" val="875036173"/>
              </p:ext>
            </p:extLst>
          </p:nvPr>
        </p:nvGraphicFramePr>
        <p:xfrm>
          <a:off x="400876" y="1422499"/>
          <a:ext cx="8822498" cy="3810000"/>
        </p:xfrm>
        <a:graphic>
          <a:graphicData uri="http://schemas.openxmlformats.org/drawingml/2006/table">
            <a:tbl>
              <a:tblPr firstRow="1" bandRow="1">
                <a:tableStyleId>{839DD9DD-9E6C-4910-8AC0-68ADFF6A6AFC}</a:tableStyleId>
              </a:tblPr>
              <a:tblGrid>
                <a:gridCol w="2871713"/>
                <a:gridCol w="1730641"/>
                <a:gridCol w="4220144"/>
              </a:tblGrid>
              <a:tr h="184088">
                <a:tc>
                  <a:txBody>
                    <a:bodyPr/>
                    <a:lstStyle/>
                    <a:p>
                      <a:pPr algn="l"/>
                      <a:r>
                        <a:rPr lang="en-US" sz="1000" b="1" dirty="0" smtClean="0">
                          <a:solidFill>
                            <a:srgbClr val="FF0000"/>
                          </a:solidFill>
                        </a:rPr>
                        <a:t>Metrics included</a:t>
                      </a:r>
                      <a:r>
                        <a:rPr lang="en-US" sz="1000" b="1" baseline="0" dirty="0" smtClean="0">
                          <a:solidFill>
                            <a:srgbClr val="FF0000"/>
                          </a:solidFill>
                        </a:rPr>
                        <a:t> in </a:t>
                      </a:r>
                      <a:r>
                        <a:rPr lang="en-US" sz="1000" b="1" dirty="0" smtClean="0">
                          <a:solidFill>
                            <a:srgbClr val="FF0000"/>
                          </a:solidFill>
                        </a:rPr>
                        <a:t>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989471">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Pre-provisioned net revenue (PPNR) impairment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The 2015 RAS is</a:t>
                      </a:r>
                      <a:r>
                        <a:rPr lang="en-US" sz="1000" i="0" kern="1200" baseline="0" dirty="0" smtClean="0">
                          <a:solidFill>
                            <a:schemeClr val="tx1"/>
                          </a:solidFill>
                          <a:latin typeface="+mn-lt"/>
                          <a:ea typeface="+mn-ea"/>
                          <a:cs typeface="+mn-cs"/>
                        </a:rPr>
                        <a:t> tied to the objective of </a:t>
                      </a:r>
                      <a:r>
                        <a:rPr lang="en-US" sz="1000" baseline="0" dirty="0" smtClean="0"/>
                        <a:t>quantitatively passing CCAR</a:t>
                      </a:r>
                      <a:endParaRPr lang="en-US" sz="1000" i="0" kern="1200" baseline="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aseline="0" dirty="0" smtClean="0"/>
                        <a:t>The PPNR impairment metric allows SBNA’s Board to compare projected PPNR impairment under stress against the maximum impairment the bank can afford (and still pass CCAR)</a:t>
                      </a:r>
                      <a:endParaRPr lang="en-US" sz="1000" dirty="0" smtClean="0"/>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In order to quantitatively pass CCAR, SHUSA must not drop below their internal capital ratio minima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must ensure its PPNR impairment is not so large as to lead to this type of breach under the BHC Stress scenario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9252">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Loss in stress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Loss in stress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an internally-defined risk-profile management tool for the board; it is meant to ensure that losses under an adverse, but plausible stress do not exceed 100% of Profit Before Taxes (PBT)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4197">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 subprime assets as % of SHUSA credit exposure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SCUSA has substantial </a:t>
                      </a:r>
                      <a:r>
                        <a:rPr lang="en-US" sz="1000" i="0" kern="1200" baseline="0" dirty="0" smtClean="0">
                          <a:solidFill>
                            <a:schemeClr val="tx1"/>
                          </a:solidFill>
                          <a:latin typeface="+mn-lt"/>
                          <a:ea typeface="+mn-ea"/>
                          <a:cs typeface="+mn-cs"/>
                        </a:rPr>
                        <a:t>subprime assets</a:t>
                      </a:r>
                      <a:endParaRPr lang="en-US" sz="1000" i="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Restricting the </a:t>
                      </a:r>
                      <a:r>
                        <a:rPr lang="en-US" sz="1000" i="0" kern="1200" baseline="0" dirty="0" smtClean="0">
                          <a:solidFill>
                            <a:schemeClr val="tx1"/>
                          </a:solidFill>
                          <a:latin typeface="+mn-lt"/>
                          <a:ea typeface="+mn-ea"/>
                          <a:cs typeface="+mn-cs"/>
                        </a:rPr>
                        <a:t>size of </a:t>
                      </a:r>
                      <a:r>
                        <a:rPr lang="en-US" sz="1000" i="0" kern="1200" dirty="0" smtClean="0">
                          <a:solidFill>
                            <a:schemeClr val="tx1"/>
                          </a:solidFill>
                          <a:latin typeface="+mn-lt"/>
                          <a:ea typeface="+mn-ea"/>
                          <a:cs typeface="+mn-cs"/>
                        </a:rPr>
                        <a:t>SCUSA</a:t>
                      </a:r>
                      <a:r>
                        <a:rPr lang="en-US" sz="1000" i="0" kern="1200" baseline="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has been flagged as a management priority–both for credit risk and reputational reasons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59361">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 total Risk-Weighted Assets (RWA)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This metric defines</a:t>
                      </a:r>
                      <a:r>
                        <a:rPr lang="en-US" sz="1000" i="0" kern="1200" baseline="0" dirty="0" smtClean="0">
                          <a:solidFill>
                            <a:schemeClr val="tx1"/>
                          </a:solidFill>
                          <a:latin typeface="+mn-lt"/>
                          <a:ea typeface="+mn-ea"/>
                          <a:cs typeface="+mn-cs"/>
                        </a:rPr>
                        <a:t> the total riskiness of the portfolio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Restricting the </a:t>
                      </a:r>
                      <a:r>
                        <a:rPr lang="en-US" sz="1000" i="0" kern="1200" baseline="0" dirty="0" smtClean="0">
                          <a:solidFill>
                            <a:schemeClr val="tx1"/>
                          </a:solidFill>
                          <a:latin typeface="+mn-lt"/>
                          <a:ea typeface="+mn-ea"/>
                          <a:cs typeface="+mn-cs"/>
                        </a:rPr>
                        <a:t>size of </a:t>
                      </a:r>
                      <a:r>
                        <a:rPr lang="en-US" sz="1000" i="0" kern="1200" dirty="0" smtClean="0">
                          <a:solidFill>
                            <a:schemeClr val="tx1"/>
                          </a:solidFill>
                          <a:latin typeface="+mn-lt"/>
                          <a:ea typeface="+mn-ea"/>
                          <a:cs typeface="+mn-cs"/>
                        </a:rPr>
                        <a:t>SCUSA</a:t>
                      </a:r>
                      <a:r>
                        <a:rPr lang="en-US" sz="1000" i="0" kern="1200" baseline="0" dirty="0" smtClean="0">
                          <a:solidFill>
                            <a:schemeClr val="tx1"/>
                          </a:solidFill>
                          <a:latin typeface="+mn-lt"/>
                          <a:ea typeface="+mn-ea"/>
                          <a:cs typeface="+mn-cs"/>
                        </a:rPr>
                        <a:t> Auto </a:t>
                      </a:r>
                      <a:r>
                        <a:rPr lang="en-US" sz="1000" i="0" kern="1200" dirty="0" smtClean="0">
                          <a:solidFill>
                            <a:schemeClr val="tx1"/>
                          </a:solidFill>
                          <a:latin typeface="+mn-lt"/>
                          <a:ea typeface="+mn-ea"/>
                          <a:cs typeface="+mn-cs"/>
                        </a:rPr>
                        <a:t>has been flagged as a management priority–both for credit risk and reputational reasons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dirty="0" smtClean="0">
                          <a:solidFill>
                            <a:schemeClr val="tx1"/>
                          </a:solidFill>
                          <a:latin typeface="+mn-lt"/>
                          <a:ea typeface="+mn-ea"/>
                          <a:cs typeface="+mn-cs"/>
                        </a:rPr>
                        <a:t>The</a:t>
                      </a:r>
                      <a:r>
                        <a:rPr lang="en-US" sz="1000" i="0" kern="1200" baseline="0" dirty="0" smtClean="0">
                          <a:solidFill>
                            <a:schemeClr val="tx1"/>
                          </a:solidFill>
                          <a:latin typeface="+mn-lt"/>
                          <a:ea typeface="+mn-ea"/>
                          <a:cs typeface="+mn-cs"/>
                        </a:rPr>
                        <a:t> metric was constructed as RWA as opposed to balances or balances over capital to include undrawn commitments and account for the riskiness of the portfolio</a:t>
                      </a:r>
                      <a:endParaRPr lang="en-US" sz="100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81</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8407266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9012714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4668"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 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 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 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 MM</a:t>
            </a:r>
            <a:endParaRPr lang="en-US" dirty="0">
              <a:solidFill>
                <a:srgbClr val="00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 MM</a:t>
            </a:r>
            <a:endParaRPr lang="en-US" dirty="0">
              <a:solidFill>
                <a:srgbClr val="000000"/>
              </a:solidFill>
            </a:endParaRPr>
          </a:p>
        </p:txBody>
      </p:sp>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lnSpc>
                <a:spcPct val="100000"/>
              </a:lnSpc>
            </a:pP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lnSpc>
                <a:spcPct val="100000"/>
              </a:lnSpc>
            </a:pPr>
            <a:r>
              <a:rPr lang="en-US" b="1" dirty="0" smtClean="0">
                <a:solidFill>
                  <a:srgbClr val="FFC000"/>
                </a:solidFill>
              </a:rPr>
              <a:t>Capital surplus for amber–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pPr>
              <a:lnSpc>
                <a:spcPct val="100000"/>
              </a:lnSpc>
            </a:pPr>
            <a:r>
              <a:rPr lang="en-US" b="1" dirty="0" smtClean="0">
                <a:latin typeface="Arial (Body)"/>
              </a:rPr>
              <a:t>Starting capital</a:t>
            </a:r>
            <a:endParaRPr lang="en-US" b="1" dirty="0">
              <a:latin typeface="Arial (Body)"/>
            </a:endParaRPr>
          </a:p>
          <a:p>
            <a:pPr>
              <a:lnSpc>
                <a:spcPct val="100000"/>
              </a:lnSpc>
            </a:pPr>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pPr>
              <a:lnSpc>
                <a:spcPct val="100000"/>
              </a:lnSpc>
            </a:pPr>
            <a:r>
              <a:rPr lang="en-US" b="1" dirty="0">
                <a:solidFill>
                  <a:srgbClr val="FF0000"/>
                </a:solidFill>
                <a:latin typeface="Arial (Body)"/>
              </a:rPr>
              <a:t>R</a:t>
            </a:r>
            <a:r>
              <a:rPr lang="en-US" b="1" dirty="0" smtClean="0">
                <a:solidFill>
                  <a:srgbClr val="FF0000"/>
                </a:solidFill>
                <a:latin typeface="Arial (Body)"/>
              </a:rPr>
              <a:t>ed limit</a:t>
            </a:r>
            <a:endParaRPr lang="en-US" baseline="30000" dirty="0">
              <a:solidFill>
                <a:srgbClr val="FF0000"/>
              </a:solidFill>
              <a:latin typeface="Arial (Body)"/>
            </a:endParaRPr>
          </a:p>
          <a:p>
            <a:pPr>
              <a:lnSpc>
                <a:spcPct val="100000"/>
              </a:lnSpc>
            </a:pPr>
            <a:r>
              <a:rPr lang="en-US" dirty="0" smtClean="0">
                <a:solidFill>
                  <a:srgbClr val="FF0000"/>
                </a:solidFill>
                <a:latin typeface="Arial (Body)"/>
              </a:rPr>
              <a:t>mid-point between regulatory and internal post-stress minimum</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pPr>
              <a:lnSpc>
                <a:spcPct val="100000"/>
              </a:lnSpc>
            </a:pPr>
            <a:r>
              <a:rPr lang="en-US" b="1" dirty="0" smtClean="0">
                <a:latin typeface="Arial (Body)"/>
              </a:rPr>
              <a:t>Stressed Capital</a:t>
            </a:r>
          </a:p>
          <a:p>
            <a:pPr>
              <a:lnSpc>
                <a:spcPct val="100000"/>
              </a:lnSpc>
            </a:pPr>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752209" y="3709964"/>
            <a:ext cx="360676" cy="153888"/>
          </a:xfrm>
          <a:prstGeom prst="rect">
            <a:avLst/>
          </a:prstGeom>
          <a:solidFill>
            <a:schemeClr val="bg1"/>
          </a:solidFill>
        </p:spPr>
        <p:txBody>
          <a:bodyPr wrap="none" lIns="0" tIns="0" rIns="0" bIns="0" rtlCol="0" anchor="ctr">
            <a:spAutoFit/>
          </a:bodyPr>
          <a:lstStyle/>
          <a:p>
            <a:pPr>
              <a:lnSpc>
                <a:spcPct val="100000"/>
              </a:lnSpc>
            </a:pPr>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52209" y="4878490"/>
            <a:ext cx="360675" cy="153888"/>
          </a:xfrm>
          <a:prstGeom prst="rect">
            <a:avLst/>
          </a:prstGeom>
          <a:noFill/>
        </p:spPr>
        <p:txBody>
          <a:bodyPr wrap="none" lIns="0" tIns="0" rIns="0" bIns="0" rtlCol="0" anchor="ctr">
            <a:spAutoFit/>
          </a:bodyPr>
          <a:lstStyle/>
          <a:p>
            <a:pPr>
              <a:lnSpc>
                <a:spcPct val="100000"/>
              </a:lnSpc>
            </a:pPr>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rgbClr val="FFC000"/>
              </a:solidFill>
              <a:latin typeface="Arial (Body)"/>
            </a:endParaRPr>
          </a:p>
        </p:txBody>
      </p:sp>
      <p:sp>
        <p:nvSpPr>
          <p:cNvPr id="29" name="TextBox 28"/>
          <p:cNvSpPr txBox="1"/>
          <p:nvPr/>
        </p:nvSpPr>
        <p:spPr>
          <a:xfrm>
            <a:off x="1716943" y="2216281"/>
            <a:ext cx="431208" cy="153888"/>
          </a:xfrm>
          <a:prstGeom prst="rect">
            <a:avLst/>
          </a:prstGeom>
          <a:noFill/>
        </p:spPr>
        <p:txBody>
          <a:bodyPr wrap="none" lIns="0" tIns="0" rIns="0" bIns="0" rtlCol="0" anchor="ctr">
            <a:spAutoFit/>
          </a:bodyPr>
          <a:lstStyle/>
          <a:p>
            <a:pPr>
              <a:lnSpc>
                <a:spcPct val="100000"/>
              </a:lnSpc>
            </a:pPr>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27805" y="3872582"/>
            <a:ext cx="493478" cy="409984"/>
          </a:xfrm>
          <a:prstGeom prst="rect">
            <a:avLst/>
          </a:prstGeom>
          <a:noFill/>
        </p:spPr>
        <p:txBody>
          <a:bodyPr wrap="square" rtlCol="0">
            <a:noAutofit/>
          </a:bodyPr>
          <a:lstStyle/>
          <a:p>
            <a:pPr>
              <a:lnSpc>
                <a:spcPct val="100000"/>
              </a:lnSpc>
            </a:pPr>
            <a:r>
              <a:rPr lang="en-US" i="1" dirty="0" smtClean="0">
                <a:solidFill>
                  <a:srgbClr val="FFC000"/>
                </a:solidFill>
              </a:rPr>
              <a:t>50 bps</a:t>
            </a:r>
          </a:p>
        </p:txBody>
      </p:sp>
      <p:sp>
        <p:nvSpPr>
          <p:cNvPr id="32" name="TextBox 31"/>
          <p:cNvSpPr txBox="1"/>
          <p:nvPr/>
        </p:nvSpPr>
        <p:spPr>
          <a:xfrm>
            <a:off x="2527805" y="2848301"/>
            <a:ext cx="493478" cy="409984"/>
          </a:xfrm>
          <a:prstGeom prst="rect">
            <a:avLst/>
          </a:prstGeom>
          <a:noFill/>
          <a:ln>
            <a:noFill/>
          </a:ln>
        </p:spPr>
        <p:txBody>
          <a:bodyPr wrap="square" rtlCol="0">
            <a:noAutofit/>
          </a:bodyPr>
          <a:lstStyle/>
          <a:p>
            <a:pPr>
              <a:lnSpc>
                <a:spcPct val="100000"/>
              </a:lnSpc>
            </a:pPr>
            <a:r>
              <a:rPr lang="en-US" i="1" dirty="0" smtClean="0">
                <a:solidFill>
                  <a:schemeClr val="bg2"/>
                </a:solidFill>
              </a:rPr>
              <a:t>306</a:t>
            </a:r>
          </a:p>
          <a:p>
            <a:pPr>
              <a:lnSpc>
                <a:spcPct val="100000"/>
              </a:lnSpc>
            </a:pPr>
            <a:r>
              <a:rPr lang="en-US" i="1" dirty="0" smtClean="0">
                <a:solidFill>
                  <a:schemeClr val="bg2"/>
                </a:solidFill>
              </a:rPr>
              <a:t>bps</a:t>
            </a:r>
          </a:p>
        </p:txBody>
      </p:sp>
      <p:cxnSp>
        <p:nvCxnSpPr>
          <p:cNvPr id="40" name="Straight Connector 39"/>
          <p:cNvCxnSpPr/>
          <p:nvPr/>
        </p:nvCxnSpPr>
        <p:spPr bwMode="auto">
          <a:xfrm>
            <a:off x="2278329" y="2292505"/>
            <a:ext cx="5000" cy="33796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Calibration: </a:t>
            </a:r>
            <a:r>
              <a:rPr lang="en-US" b="0" dirty="0" smtClean="0"/>
              <a:t>PPNR impairment</a:t>
            </a:r>
            <a:endParaRPr lang="en-US" b="0"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pPr>
              <a:lnSpc>
                <a:spcPct val="100000"/>
              </a:lnSpc>
            </a:pPr>
            <a:r>
              <a:rPr lang="en-US" b="1" dirty="0">
                <a:solidFill>
                  <a:srgbClr val="FFC000"/>
                </a:solidFill>
                <a:latin typeface="Arial (Body)"/>
              </a:rPr>
              <a:t>A</a:t>
            </a:r>
            <a:r>
              <a:rPr lang="en-US" b="1" dirty="0" smtClean="0">
                <a:solidFill>
                  <a:srgbClr val="FFC000"/>
                </a:solidFill>
                <a:latin typeface="Arial (Body)"/>
              </a:rPr>
              <a:t>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752209" y="4152300"/>
            <a:ext cx="360675" cy="153888"/>
          </a:xfrm>
          <a:prstGeom prst="rect">
            <a:avLst/>
          </a:prstGeom>
          <a:solidFill>
            <a:schemeClr val="bg1"/>
          </a:solidFill>
        </p:spPr>
        <p:txBody>
          <a:bodyPr wrap="none" lIns="0" tIns="0" rIns="0" bIns="0" rtlCol="0" anchor="ctr">
            <a:spAutoFit/>
          </a:bodyPr>
          <a:lstStyle/>
          <a:p>
            <a:pPr>
              <a:lnSpc>
                <a:spcPct val="100000"/>
              </a:lnSpc>
            </a:pPr>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pPr>
              <a:lnSpc>
                <a:spcPct val="100000"/>
              </a:lnSpc>
            </a:pPr>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209" y="5595189"/>
            <a:ext cx="360675" cy="153888"/>
          </a:xfrm>
          <a:prstGeom prst="rect">
            <a:avLst/>
          </a:prstGeom>
          <a:noFill/>
        </p:spPr>
        <p:txBody>
          <a:bodyPr wrap="none" lIns="0" tIns="0" rIns="0" bIns="0" rtlCol="0" anchor="ctr">
            <a:spAutoFit/>
          </a:bodyPr>
          <a:lstStyle/>
          <a:p>
            <a:pPr>
              <a:lnSpc>
                <a:spcPct val="100000"/>
              </a:lnSpc>
            </a:pPr>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lnSpc>
                <a:spcPct val="100000"/>
              </a:lnSpc>
            </a:pPr>
            <a:r>
              <a:rPr lang="en-US" b="1" dirty="0" smtClean="0">
                <a:solidFill>
                  <a:schemeClr val="accent1"/>
                </a:solidFill>
              </a:rPr>
              <a:t>Capital surplus for red– $1,350 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lnSpc>
                <a:spcPct val="100000"/>
              </a:lnSpc>
            </a:pPr>
            <a:endParaRPr lang="en-US" dirty="0">
              <a:solidFill>
                <a:srgbClr val="FFC000"/>
              </a:solidFill>
              <a:latin typeface="Arial (Body)"/>
            </a:endParaRPr>
          </a:p>
        </p:txBody>
      </p:sp>
      <p:sp>
        <p:nvSpPr>
          <p:cNvPr id="45" name="TextBox 44"/>
          <p:cNvSpPr txBox="1"/>
          <p:nvPr/>
        </p:nvSpPr>
        <p:spPr>
          <a:xfrm>
            <a:off x="2527805" y="4262812"/>
            <a:ext cx="493478" cy="409984"/>
          </a:xfrm>
          <a:prstGeom prst="rect">
            <a:avLst/>
          </a:prstGeom>
          <a:noFill/>
        </p:spPr>
        <p:txBody>
          <a:bodyPr wrap="square" rtlCol="0">
            <a:noAutofit/>
          </a:bodyPr>
          <a:lstStyle/>
          <a:p>
            <a:pPr>
              <a:lnSpc>
                <a:spcPct val="100000"/>
              </a:lnSpc>
            </a:pPr>
            <a:r>
              <a:rPr lang="en-US" i="1" dirty="0" smtClean="0">
                <a:solidFill>
                  <a:schemeClr val="accent1"/>
                </a:solidFill>
              </a:rPr>
              <a:t>150 bps</a:t>
            </a: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 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 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18714"/>
            <a:ext cx="1045383" cy="400110"/>
          </a:xfrm>
          <a:prstGeom prst="rect">
            <a:avLst/>
          </a:prstGeom>
          <a:noFill/>
        </p:spPr>
        <p:txBody>
          <a:bodyPr wrap="square" rtlCol="0">
            <a:spAutoFit/>
          </a:bodyPr>
          <a:lstStyle/>
          <a:p>
            <a:pPr>
              <a:lnSpc>
                <a:spcPct val="100000"/>
              </a:lnSpc>
            </a:pPr>
            <a:r>
              <a:rPr lang="en-US" b="1" dirty="0" smtClean="0"/>
              <a:t>BHC Base</a:t>
            </a:r>
          </a:p>
          <a:p>
            <a:pPr>
              <a:lnSpc>
                <a:spcPct val="100000"/>
              </a:lnSpc>
            </a:pPr>
            <a:r>
              <a:rPr lang="en-US" b="1" dirty="0" smtClean="0"/>
              <a:t>$9,950 MM</a:t>
            </a:r>
            <a:endParaRPr lang="en-US" b="1" dirty="0"/>
          </a:p>
        </p:txBody>
      </p:sp>
      <p:sp>
        <p:nvSpPr>
          <p:cNvPr id="71" name="TextBox 70"/>
          <p:cNvSpPr txBox="1"/>
          <p:nvPr/>
        </p:nvSpPr>
        <p:spPr>
          <a:xfrm>
            <a:off x="6375806" y="4318714"/>
            <a:ext cx="1045383" cy="400110"/>
          </a:xfrm>
          <a:prstGeom prst="rect">
            <a:avLst/>
          </a:prstGeom>
          <a:noFill/>
        </p:spPr>
        <p:txBody>
          <a:bodyPr wrap="square" rtlCol="0">
            <a:spAutoFit/>
          </a:bodyPr>
          <a:lstStyle/>
          <a:p>
            <a:pPr>
              <a:lnSpc>
                <a:spcPct val="100000"/>
              </a:lnSpc>
            </a:pPr>
            <a:r>
              <a:rPr lang="en-US" b="1" dirty="0" smtClean="0"/>
              <a:t>BHC Stress $6,275 MM</a:t>
            </a:r>
            <a:endParaRPr lang="en-US" b="1" dirty="0"/>
          </a:p>
        </p:txBody>
      </p:sp>
      <p:sp>
        <p:nvSpPr>
          <p:cNvPr id="73" name="TextBox 72"/>
          <p:cNvSpPr txBox="1"/>
          <p:nvPr/>
        </p:nvSpPr>
        <p:spPr>
          <a:xfrm>
            <a:off x="4326709" y="4659773"/>
            <a:ext cx="1093016" cy="246221"/>
          </a:xfrm>
          <a:prstGeom prst="rect">
            <a:avLst/>
          </a:prstGeom>
          <a:noFill/>
        </p:spPr>
        <p:txBody>
          <a:bodyPr wrap="square" rtlCol="0">
            <a:spAutoFit/>
          </a:bodyPr>
          <a:lstStyle/>
          <a:p>
            <a:pPr algn="l">
              <a:lnSpc>
                <a:spcPct val="100000"/>
              </a:lnSpc>
            </a:pPr>
            <a:r>
              <a:rPr lang="en-US" b="1" dirty="0" smtClean="0"/>
              <a:t>Total Revenue</a:t>
            </a:r>
            <a:endParaRPr lang="en-US" b="1" dirty="0"/>
          </a:p>
        </p:txBody>
      </p:sp>
      <p:sp>
        <p:nvSpPr>
          <p:cNvPr id="74" name="TextBox 73"/>
          <p:cNvSpPr txBox="1"/>
          <p:nvPr/>
        </p:nvSpPr>
        <p:spPr>
          <a:xfrm>
            <a:off x="4326709" y="4982495"/>
            <a:ext cx="1093016" cy="400110"/>
          </a:xfrm>
          <a:prstGeom prst="rect">
            <a:avLst/>
          </a:prstGeom>
          <a:noFill/>
        </p:spPr>
        <p:txBody>
          <a:bodyPr wrap="square" rtlCol="0">
            <a:spAutoFit/>
          </a:bodyPr>
          <a:lstStyle/>
          <a:p>
            <a:pPr algn="l">
              <a:lnSpc>
                <a:spcPct val="100000"/>
              </a:lnSpc>
            </a:pPr>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400110"/>
          </a:xfrm>
          <a:prstGeom prst="rect">
            <a:avLst/>
          </a:prstGeom>
          <a:noFill/>
        </p:spPr>
        <p:txBody>
          <a:bodyPr wrap="square" rtlCol="0">
            <a:spAutoFit/>
          </a:bodyPr>
          <a:lstStyle/>
          <a:p>
            <a:pPr algn="l">
              <a:lnSpc>
                <a:spcPct val="100000"/>
              </a:lnSpc>
            </a:pPr>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400110"/>
          </a:xfrm>
          <a:prstGeom prst="rect">
            <a:avLst/>
          </a:prstGeom>
          <a:noFill/>
        </p:spPr>
        <p:txBody>
          <a:bodyPr wrap="square" rtlCol="0">
            <a:spAutoFit/>
          </a:bodyPr>
          <a:lstStyle/>
          <a:p>
            <a:pPr algn="l">
              <a:lnSpc>
                <a:spcPct val="100000"/>
              </a:lnSpc>
            </a:pPr>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 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 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 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 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 MM</a:t>
            </a:r>
            <a:endParaRPr lang="en-US" dirty="0">
              <a:solidFill>
                <a:srgbClr val="000000"/>
              </a:solidFill>
            </a:endParaRPr>
          </a:p>
        </p:txBody>
      </p:sp>
      <p:sp>
        <p:nvSpPr>
          <p:cNvPr id="82" name="Rectangle 81"/>
          <p:cNvSpPr/>
          <p:nvPr/>
        </p:nvSpPr>
        <p:spPr bwMode="auto">
          <a:xfrm>
            <a:off x="6475141" y="5274268"/>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 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 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 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 MM</a:t>
            </a:r>
            <a:endParaRPr lang="en-US" dirty="0">
              <a:solidFill>
                <a:srgbClr val="000000"/>
              </a:solidFill>
            </a:endParaRPr>
          </a:p>
        </p:txBody>
      </p:sp>
      <p:sp>
        <p:nvSpPr>
          <p:cNvPr id="90" name="Rectangle 89"/>
          <p:cNvSpPr/>
          <p:nvPr/>
        </p:nvSpPr>
        <p:spPr bwMode="auto">
          <a:xfrm>
            <a:off x="7598268" y="5274268"/>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 MM</a:t>
            </a:r>
            <a:endParaRPr lang="en-US" dirty="0">
              <a:solidFill>
                <a:srgbClr val="000000"/>
              </a:solidFill>
            </a:endParaRPr>
          </a:p>
        </p:txBody>
      </p:sp>
      <p:sp>
        <p:nvSpPr>
          <p:cNvPr id="91" name="TextBox 90"/>
          <p:cNvSpPr txBox="1"/>
          <p:nvPr/>
        </p:nvSpPr>
        <p:spPr>
          <a:xfrm>
            <a:off x="6055595" y="1881606"/>
            <a:ext cx="1685804" cy="246221"/>
          </a:xfrm>
          <a:prstGeom prst="rect">
            <a:avLst/>
          </a:prstGeom>
          <a:noFill/>
        </p:spPr>
        <p:txBody>
          <a:bodyPr wrap="square" rtlCol="0">
            <a:spAutoFit/>
          </a:bodyPr>
          <a:lstStyle/>
          <a:p>
            <a:pPr>
              <a:lnSpc>
                <a:spcPct val="100000"/>
              </a:lnSpc>
            </a:pPr>
            <a:r>
              <a:rPr lang="en-US" b="1" dirty="0" smtClean="0"/>
              <a:t>BHC Stress $9,750 MM</a:t>
            </a:r>
            <a:endParaRPr lang="en-US" b="1" dirty="0"/>
          </a:p>
        </p:txBody>
      </p:sp>
      <p:sp>
        <p:nvSpPr>
          <p:cNvPr id="92" name="TextBox 91"/>
          <p:cNvSpPr txBox="1"/>
          <p:nvPr/>
        </p:nvSpPr>
        <p:spPr>
          <a:xfrm>
            <a:off x="7498933" y="4318714"/>
            <a:ext cx="1045383" cy="400110"/>
          </a:xfrm>
          <a:prstGeom prst="rect">
            <a:avLst/>
          </a:prstGeom>
          <a:noFill/>
        </p:spPr>
        <p:txBody>
          <a:bodyPr wrap="square" rtlCol="0">
            <a:spAutoFit/>
          </a:bodyPr>
          <a:lstStyle/>
          <a:p>
            <a:pPr>
              <a:lnSpc>
                <a:spcPct val="100000"/>
              </a:lnSpc>
            </a:pPr>
            <a:r>
              <a:rPr lang="en-US" b="1" dirty="0" smtClean="0"/>
              <a:t>Impairment</a:t>
            </a:r>
          </a:p>
          <a:p>
            <a:pPr>
              <a:lnSpc>
                <a:spcPct val="100000"/>
              </a:lnSpc>
            </a:pPr>
            <a:r>
              <a:rPr lang="en-US" b="1" dirty="0" smtClean="0"/>
              <a:t>$3,675 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400110"/>
          </a:xfrm>
          <a:prstGeom prst="rect">
            <a:avLst/>
          </a:prstGeom>
        </p:spPr>
        <p:txBody>
          <a:bodyPr wrap="square">
            <a:spAutoFit/>
          </a:bodyPr>
          <a:lstStyle/>
          <a:p>
            <a:pPr algn="l">
              <a:lnSpc>
                <a:spcPct val="100000"/>
              </a:lnSpc>
            </a:pPr>
            <a:r>
              <a:rPr lang="en-US" b="1" dirty="0">
                <a:solidFill>
                  <a:srgbClr val="000000"/>
                </a:solidFill>
              </a:rPr>
              <a:t>SCUSA Unsecured </a:t>
            </a:r>
            <a:endParaRPr lang="en-US" b="1" dirty="0"/>
          </a:p>
        </p:txBody>
      </p:sp>
      <p:sp>
        <p:nvSpPr>
          <p:cNvPr id="13" name="Rectangle 12"/>
          <p:cNvSpPr/>
          <p:nvPr/>
        </p:nvSpPr>
        <p:spPr>
          <a:xfrm>
            <a:off x="4326710" y="3192795"/>
            <a:ext cx="1136983" cy="400110"/>
          </a:xfrm>
          <a:prstGeom prst="rect">
            <a:avLst/>
          </a:prstGeom>
        </p:spPr>
        <p:txBody>
          <a:bodyPr wrap="square">
            <a:spAutoFit/>
          </a:bodyPr>
          <a:lstStyle/>
          <a:p>
            <a:pPr algn="l">
              <a:lnSpc>
                <a:spcPct val="100000"/>
              </a:lnSpc>
            </a:pPr>
            <a:r>
              <a:rPr lang="en-US" b="1" dirty="0">
                <a:solidFill>
                  <a:srgbClr val="000000"/>
                </a:solidFill>
              </a:rPr>
              <a:t>SBNA Retail + Other </a:t>
            </a:r>
            <a:endParaRPr lang="en-US" b="1" dirty="0"/>
          </a:p>
        </p:txBody>
      </p:sp>
      <p:sp>
        <p:nvSpPr>
          <p:cNvPr id="16" name="Rectangle 15"/>
          <p:cNvSpPr/>
          <p:nvPr/>
        </p:nvSpPr>
        <p:spPr>
          <a:xfrm>
            <a:off x="4326710" y="3574865"/>
            <a:ext cx="1093012" cy="400110"/>
          </a:xfrm>
          <a:prstGeom prst="rect">
            <a:avLst/>
          </a:prstGeom>
        </p:spPr>
        <p:txBody>
          <a:bodyPr wrap="square">
            <a:spAutoFit/>
          </a:bodyPr>
          <a:lstStyle/>
          <a:p>
            <a:pPr algn="l">
              <a:lnSpc>
                <a:spcPct val="100000"/>
              </a:lnSpc>
            </a:pPr>
            <a:r>
              <a:rPr lang="en-US" b="1" dirty="0">
                <a:solidFill>
                  <a:srgbClr val="000000"/>
                </a:solidFill>
              </a:rPr>
              <a:t>SBNA Wholesale </a:t>
            </a:r>
            <a:endParaRPr lang="en-US" b="1" dirty="0"/>
          </a:p>
        </p:txBody>
      </p:sp>
      <p:sp>
        <p:nvSpPr>
          <p:cNvPr id="23" name="Rectangle 22"/>
          <p:cNvSpPr/>
          <p:nvPr/>
        </p:nvSpPr>
        <p:spPr>
          <a:xfrm>
            <a:off x="4339817" y="3990784"/>
            <a:ext cx="1066798" cy="246221"/>
          </a:xfrm>
          <a:prstGeom prst="rect">
            <a:avLst/>
          </a:prstGeom>
        </p:spPr>
        <p:txBody>
          <a:bodyPr wrap="square">
            <a:spAutoFit/>
          </a:bodyPr>
          <a:lstStyle/>
          <a:p>
            <a:pPr algn="l">
              <a:lnSpc>
                <a:spcPct val="100000"/>
              </a:lnSpc>
            </a:pPr>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1" cy="246221"/>
          </a:xfrm>
          <a:prstGeom prst="rect">
            <a:avLst/>
          </a:prstGeom>
          <a:noFill/>
        </p:spPr>
        <p:txBody>
          <a:bodyPr wrap="none" rtlCol="0">
            <a:spAutoFit/>
          </a:bodyPr>
          <a:lstStyle/>
          <a:p>
            <a:pPr>
              <a:lnSpc>
                <a:spcPct val="100000"/>
              </a:lnSpc>
            </a:pPr>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09" cy="246221"/>
          </a:xfrm>
          <a:prstGeom prst="rect">
            <a:avLst/>
          </a:prstGeom>
          <a:noFill/>
        </p:spPr>
        <p:txBody>
          <a:bodyPr wrap="none" rtlCol="0">
            <a:spAutoFit/>
          </a:bodyPr>
          <a:lstStyle/>
          <a:p>
            <a:pPr>
              <a:lnSpc>
                <a:spcPct val="100000"/>
              </a:lnSpc>
            </a:pPr>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09" cy="246221"/>
          </a:xfrm>
          <a:prstGeom prst="rect">
            <a:avLst/>
          </a:prstGeom>
          <a:noFill/>
        </p:spPr>
        <p:txBody>
          <a:bodyPr wrap="none" rtlCol="0">
            <a:spAutoFit/>
          </a:bodyPr>
          <a:lstStyle/>
          <a:p>
            <a:pPr>
              <a:lnSpc>
                <a:spcPct val="100000"/>
              </a:lnSpc>
            </a:pPr>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09" cy="246221"/>
          </a:xfrm>
          <a:prstGeom prst="rect">
            <a:avLst/>
          </a:prstGeom>
          <a:noFill/>
        </p:spPr>
        <p:txBody>
          <a:bodyPr wrap="none" rtlCol="0">
            <a:spAutoFit/>
          </a:bodyPr>
          <a:lstStyle/>
          <a:p>
            <a:pPr>
              <a:lnSpc>
                <a:spcPct val="100000"/>
              </a:lnSpc>
            </a:pPr>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09" cy="246221"/>
          </a:xfrm>
          <a:prstGeom prst="rect">
            <a:avLst/>
          </a:prstGeom>
          <a:noFill/>
        </p:spPr>
        <p:txBody>
          <a:bodyPr wrap="none" rtlCol="0">
            <a:spAutoFit/>
          </a:bodyPr>
          <a:lstStyle/>
          <a:p>
            <a:pPr>
              <a:lnSpc>
                <a:spcPct val="100000"/>
              </a:lnSpc>
            </a:pPr>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1" cy="246221"/>
          </a:xfrm>
          <a:prstGeom prst="rect">
            <a:avLst/>
          </a:prstGeom>
          <a:noFill/>
        </p:spPr>
        <p:txBody>
          <a:bodyPr wrap="none" rtlCol="0">
            <a:spAutoFit/>
          </a:bodyPr>
          <a:lstStyle/>
          <a:p>
            <a:pPr>
              <a:lnSpc>
                <a:spcPct val="100000"/>
              </a:lnSpc>
            </a:pPr>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09" cy="246221"/>
          </a:xfrm>
          <a:prstGeom prst="rect">
            <a:avLst/>
          </a:prstGeom>
          <a:noFill/>
        </p:spPr>
        <p:txBody>
          <a:bodyPr wrap="none" rtlCol="0">
            <a:spAutoFit/>
          </a:bodyPr>
          <a:lstStyle/>
          <a:p>
            <a:pPr>
              <a:lnSpc>
                <a:spcPct val="100000"/>
              </a:lnSpc>
            </a:pPr>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09" cy="246221"/>
          </a:xfrm>
          <a:prstGeom prst="rect">
            <a:avLst/>
          </a:prstGeom>
          <a:noFill/>
        </p:spPr>
        <p:txBody>
          <a:bodyPr wrap="none" rtlCol="0">
            <a:spAutoFit/>
          </a:bodyPr>
          <a:lstStyle/>
          <a:p>
            <a:pPr>
              <a:lnSpc>
                <a:spcPct val="100000"/>
              </a:lnSpc>
            </a:pPr>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553998"/>
          </a:xfrm>
          <a:prstGeom prst="rect">
            <a:avLst/>
          </a:prstGeom>
          <a:noFill/>
        </p:spPr>
        <p:txBody>
          <a:bodyPr wrap="square" rtlCol="0">
            <a:spAutoFit/>
          </a:bodyPr>
          <a:lstStyle/>
          <a:p>
            <a:pPr>
              <a:lnSpc>
                <a:spcPct val="100000"/>
              </a:lnSpc>
            </a:pPr>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46221"/>
          </a:xfrm>
          <a:prstGeom prst="rect">
            <a:avLst/>
          </a:prstGeom>
          <a:noFill/>
        </p:spPr>
        <p:txBody>
          <a:bodyPr wrap="none" rtlCol="0">
            <a:spAutoFit/>
          </a:bodyPr>
          <a:lstStyle/>
          <a:p>
            <a:pPr>
              <a:lnSpc>
                <a:spcPct val="100000"/>
              </a:lnSpc>
            </a:pPr>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04938" y="6252901"/>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indent="-119063"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results–SHUSA Capital Aggregation Tool, all numbers are approximations</a:t>
            </a:r>
          </a:p>
          <a:p>
            <a:pPr marL="119063" indent="-119063"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119063" indent="-119063"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119063" indent="-119063"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119063" indent="-119063"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93" name="Group 92"/>
          <p:cNvGrpSpPr/>
          <p:nvPr/>
        </p:nvGrpSpPr>
        <p:grpSpPr>
          <a:xfrm>
            <a:off x="403281" y="95996"/>
            <a:ext cx="2435393" cy="189008"/>
            <a:chOff x="403281" y="164517"/>
            <a:chExt cx="2435393" cy="189008"/>
          </a:xfrm>
        </p:grpSpPr>
        <p:sp>
          <p:nvSpPr>
            <p:cNvPr id="101" name="Text Box 75"/>
            <p:cNvSpPr txBox="1">
              <a:spLocks noChangeArrowheads="1"/>
            </p:cNvSpPr>
            <p:nvPr/>
          </p:nvSpPr>
          <p:spPr bwMode="gray">
            <a:xfrm>
              <a:off x="636148" y="166688"/>
              <a:ext cx="220252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PPNR impairment</a:t>
              </a:r>
              <a:endParaRPr lang="en-US" sz="1200" dirty="0">
                <a:solidFill>
                  <a:schemeClr val="bg1">
                    <a:lumMod val="50000"/>
                  </a:schemeClr>
                </a:solidFill>
              </a:endParaRPr>
            </a:p>
          </p:txBody>
        </p:sp>
        <p:sp>
          <p:nvSpPr>
            <p:cNvPr id="103" name="Oval 10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 name="Rectangle 1"/>
          <p:cNvSpPr/>
          <p:nvPr/>
        </p:nvSpPr>
        <p:spPr bwMode="auto">
          <a:xfrm>
            <a:off x="4386870" y="1369002"/>
            <a:ext cx="4870770" cy="2859333"/>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6" name="Rectangle 115"/>
          <p:cNvSpPr/>
          <p:nvPr/>
        </p:nvSpPr>
        <p:spPr bwMode="auto">
          <a:xfrm rot="16200000">
            <a:off x="2813024" y="2480731"/>
            <a:ext cx="2705609" cy="442085"/>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 name="Rectangle 3"/>
          <p:cNvSpPr/>
          <p:nvPr/>
        </p:nvSpPr>
        <p:spPr bwMode="auto">
          <a:xfrm>
            <a:off x="3957658" y="4307359"/>
            <a:ext cx="5265717" cy="1819572"/>
          </a:xfrm>
          <a:prstGeom prst="rect">
            <a:avLst/>
          </a:prstGeom>
          <a:noFill/>
          <a:ln w="3810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5" name="Rectangular Callout 4"/>
          <p:cNvSpPr/>
          <p:nvPr/>
        </p:nvSpPr>
        <p:spPr bwMode="auto">
          <a:xfrm>
            <a:off x="7301346" y="767458"/>
            <a:ext cx="1964348" cy="597509"/>
          </a:xfrm>
          <a:prstGeom prst="wedgeRectCallout">
            <a:avLst>
              <a:gd name="adj1" fmla="val -37560"/>
              <a:gd name="adj2" fmla="val 77031"/>
            </a:avLst>
          </a:prstGeom>
          <a:solidFill>
            <a:schemeClr val="accent5"/>
          </a:solidFill>
          <a:ln w="9525" cap="flat" cmpd="sng" algn="ctr">
            <a:solidFill>
              <a:schemeClr val="accent3"/>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Arial"/>
                <a:ea typeface="ＭＳ Ｐゴシック" pitchFamily="-112" charset="-128"/>
                <a:cs typeface="ＭＳ Ｐゴシック" pitchFamily="-112" charset="-128"/>
                <a:sym typeface="Arial"/>
              </a:rPr>
              <a:t>Information shown previously in </a:t>
            </a:r>
            <a:r>
              <a:rPr lang="en-US" b="1" dirty="0" smtClean="0">
                <a:solidFill>
                  <a:srgbClr val="000000"/>
                </a:solidFill>
                <a:latin typeface="Arial"/>
                <a:ea typeface="ＭＳ Ｐゴシック" pitchFamily="-112" charset="-128"/>
                <a:cs typeface="ＭＳ Ｐゴシック" pitchFamily="-112" charset="-128"/>
                <a:sym typeface="Arial"/>
              </a:rPr>
              <a:t>Credit risk: CCAR loss budget</a:t>
            </a:r>
            <a:r>
              <a:rPr lang="en-US" dirty="0">
                <a:solidFill>
                  <a:srgbClr val="000000"/>
                </a:solidFill>
                <a:latin typeface="Arial"/>
                <a:ea typeface="ＭＳ Ｐゴシック" pitchFamily="-112" charset="-128"/>
                <a:cs typeface="ＭＳ Ｐゴシック" pitchFamily="-112" charset="-128"/>
                <a:sym typeface="Arial"/>
              </a:rPr>
              <a:t> </a:t>
            </a:r>
            <a:r>
              <a:rPr lang="en-US" dirty="0" smtClean="0">
                <a:solidFill>
                  <a:srgbClr val="000000"/>
                </a:solidFill>
                <a:latin typeface="Arial"/>
                <a:ea typeface="ＭＳ Ｐゴシック" pitchFamily="-112" charset="-128"/>
                <a:cs typeface="ＭＳ Ｐゴシック" pitchFamily="-112" charset="-128"/>
                <a:sym typeface="Arial"/>
              </a:rPr>
              <a:t>section</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17"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82</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4288900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a:t>
            </a:r>
            <a:r>
              <a:rPr lang="en-US" b="0" dirty="0" smtClean="0"/>
              <a:t>Comparison </a:t>
            </a:r>
            <a:r>
              <a:rPr lang="en-US" b="0" dirty="0"/>
              <a:t>between loss in stress and CCAR-derived limits</a:t>
            </a:r>
          </a:p>
        </p:txBody>
      </p:sp>
      <p:graphicFrame>
        <p:nvGraphicFramePr>
          <p:cNvPr id="5" name="Group 90"/>
          <p:cNvGraphicFramePr>
            <a:graphicFrameLocks noGrp="1"/>
          </p:cNvGraphicFramePr>
          <p:nvPr>
            <p:extLst>
              <p:ext uri="{D42A27DB-BD31-4B8C-83A1-F6EECF244321}">
                <p14:modId xmlns:p14="http://schemas.microsoft.com/office/powerpoint/2010/main" val="668282789"/>
              </p:ext>
            </p:extLst>
          </p:nvPr>
        </p:nvGraphicFramePr>
        <p:xfrm>
          <a:off x="401638" y="1409955"/>
          <a:ext cx="8821737" cy="3931920"/>
        </p:xfrm>
        <a:graphic>
          <a:graphicData uri="http://schemas.openxmlformats.org/drawingml/2006/table">
            <a:tbl>
              <a:tblPr/>
              <a:tblGrid>
                <a:gridCol w="1161847"/>
                <a:gridCol w="3829945"/>
                <a:gridCol w="3829945"/>
              </a:tblGrid>
              <a:tr h="131853">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0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l" defTabSz="939800" rtl="0" eaLnBrk="1" fontAlgn="base" latinLnBrk="0" hangingPunct="1">
                        <a:lnSpc>
                          <a:spcPct val="80000"/>
                        </a:lnSpc>
                        <a:spcBef>
                          <a:spcPct val="0"/>
                        </a:spcBef>
                        <a:spcAft>
                          <a:spcPct val="0"/>
                        </a:spcAft>
                        <a:buClrTx/>
                        <a:buSzTx/>
                        <a:buFontTx/>
                        <a:buNone/>
                        <a:tabLst/>
                      </a:pPr>
                      <a:r>
                        <a:rPr kumimoji="0" lang="en-US" sz="1000" b="1" i="0" u="none" strike="noStrike" cap="none" normalizeH="0" baseline="0" dirty="0" smtClean="0">
                          <a:ln>
                            <a:noFill/>
                          </a:ln>
                          <a:solidFill>
                            <a:schemeClr val="accent1"/>
                          </a:solidFill>
                          <a:effectLst/>
                          <a:latin typeface="Arial" charset="0"/>
                          <a:ea typeface="Arial Unicode MS" pitchFamily="34" charset="-128"/>
                          <a:cs typeface="Arial" charset="0"/>
                        </a:rPr>
                        <a:t>CCAR loss budgets/impairments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39800" rtl="0" eaLnBrk="1" fontAlgn="base" latinLnBrk="0" hangingPunct="1">
                        <a:lnSpc>
                          <a:spcPct val="80000"/>
                        </a:lnSpc>
                        <a:spcBef>
                          <a:spcPct val="0"/>
                        </a:spcBef>
                        <a:spcAft>
                          <a:spcPct val="0"/>
                        </a:spcAft>
                        <a:buClrTx/>
                        <a:buSzTx/>
                        <a:buFontTx/>
                        <a:buNone/>
                        <a:tabLst/>
                      </a:pPr>
                      <a:r>
                        <a:rPr kumimoji="0" lang="en-US" sz="1000" b="1" i="0" u="none" strike="noStrike" cap="none" normalizeH="0" baseline="0" dirty="0" smtClean="0">
                          <a:ln>
                            <a:noFill/>
                          </a:ln>
                          <a:solidFill>
                            <a:schemeClr val="accent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661047">
                <a:tc>
                  <a:txBody>
                    <a:bodyPr/>
                    <a:lstStyle/>
                    <a:p>
                      <a:pPr marL="0" marR="0" lvl="0" indent="0" algn="l" defTabSz="939800" rtl="0" eaLnBrk="1" fontAlgn="base" latinLnBrk="0" hangingPunct="1">
                        <a:lnSpc>
                          <a:spcPct val="100000"/>
                        </a:lnSpc>
                        <a:spcBef>
                          <a:spcPct val="60000"/>
                        </a:spcBef>
                        <a:spcAft>
                          <a:spcPct val="0"/>
                        </a:spcAft>
                        <a:buClrTx/>
                        <a:buSzTx/>
                        <a:buFontTx/>
                        <a:buNone/>
                        <a:tabLst/>
                        <a:defRPr/>
                      </a:pPr>
                      <a:r>
                        <a:rPr kumimoji="0" lang="en-US" sz="1000" b="1" i="0" u="none" strike="noStrike" cap="none" normalizeH="0" baseline="0" dirty="0" smtClean="0">
                          <a:ln>
                            <a:noFill/>
                          </a:ln>
                          <a:solidFill>
                            <a:schemeClr val="tx2"/>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602248">
                <a:tc>
                  <a:txBody>
                    <a:bodyPr/>
                    <a:lstStyle/>
                    <a:p>
                      <a:pPr marL="0" marR="0" lvl="0" indent="0" algn="l" defTabSz="939800" rtl="0" eaLnBrk="1" fontAlgn="base" latinLnBrk="0" hangingPunct="1">
                        <a:lnSpc>
                          <a:spcPct val="100000"/>
                        </a:lnSpc>
                        <a:spcBef>
                          <a:spcPct val="60000"/>
                        </a:spcBef>
                        <a:spcAft>
                          <a:spcPct val="0"/>
                        </a:spcAft>
                        <a:buClrTx/>
                        <a:buSzTx/>
                        <a:buFontTx/>
                        <a:buNone/>
                        <a:tabLst/>
                        <a:defRPr/>
                      </a:pPr>
                      <a:r>
                        <a:rPr kumimoji="0" lang="en-US" sz="1000" b="1" i="0" u="none" strike="noStrike" cap="none" normalizeH="0" baseline="0" dirty="0" smtClean="0">
                          <a:ln>
                            <a:noFill/>
                          </a:ln>
                          <a:solidFill>
                            <a:schemeClr val="tx2"/>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602248">
                <a:tc>
                  <a:txBody>
                    <a:bodyPr/>
                    <a:lstStyle/>
                    <a:p>
                      <a:pPr marL="0" marR="0" lvl="0" indent="0" algn="l" defTabSz="939800" rtl="0" eaLnBrk="1" fontAlgn="base" latinLnBrk="0" hangingPunct="1">
                        <a:lnSpc>
                          <a:spcPct val="100000"/>
                        </a:lnSpc>
                        <a:spcBef>
                          <a:spcPct val="60000"/>
                        </a:spcBef>
                        <a:spcAft>
                          <a:spcPct val="0"/>
                        </a:spcAft>
                        <a:buClrTx/>
                        <a:buSzTx/>
                        <a:buFontTx/>
                        <a:buNone/>
                        <a:tabLst/>
                        <a:defRPr/>
                      </a:pPr>
                      <a:r>
                        <a:rPr kumimoji="0" lang="en-US" sz="1000" b="1" i="0" u="none" strike="noStrike" cap="none" normalizeH="0" baseline="0" dirty="0" smtClean="0">
                          <a:ln>
                            <a:noFill/>
                          </a:ln>
                          <a:solidFill>
                            <a:schemeClr val="tx2"/>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504249">
                <a:tc>
                  <a:txBody>
                    <a:bodyPr/>
                    <a:lstStyle/>
                    <a:p>
                      <a:pPr marL="0" marR="0" lvl="0" indent="0" algn="l" defTabSz="939800" rtl="0" eaLnBrk="1" fontAlgn="base" latinLnBrk="0" hangingPunct="1">
                        <a:lnSpc>
                          <a:spcPct val="100000"/>
                        </a:lnSpc>
                        <a:spcBef>
                          <a:spcPct val="60000"/>
                        </a:spcBef>
                        <a:spcAft>
                          <a:spcPct val="0"/>
                        </a:spcAft>
                        <a:buClrTx/>
                        <a:buSzTx/>
                        <a:buFontTx/>
                        <a:buNone/>
                        <a:tabLst/>
                        <a:defRPr/>
                      </a:pPr>
                      <a:r>
                        <a:rPr kumimoji="0" lang="en-US" sz="1000" b="1" i="0" u="none" strike="noStrike" cap="none" normalizeH="0" baseline="0" dirty="0" smtClean="0">
                          <a:ln>
                            <a:noFill/>
                          </a:ln>
                          <a:solidFill>
                            <a:schemeClr val="tx2"/>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graphicFrame>
        <p:nvGraphicFramePr>
          <p:cNvPr id="7" name="CONCLUTION_SHAPE"/>
          <p:cNvGraphicFramePr>
            <a:graphicFrameLocks noGrp="1"/>
          </p:cNvGraphicFramePr>
          <p:nvPr>
            <p:extLst>
              <p:ext uri="{D42A27DB-BD31-4B8C-83A1-F6EECF244321}">
                <p14:modId xmlns:p14="http://schemas.microsoft.com/office/powerpoint/2010/main" val="1964268948"/>
              </p:ext>
            </p:extLst>
          </p:nvPr>
        </p:nvGraphicFramePr>
        <p:xfrm>
          <a:off x="403281" y="5652232"/>
          <a:ext cx="8820094" cy="518160"/>
        </p:xfrm>
        <a:graphic>
          <a:graphicData uri="http://schemas.openxmlformats.org/drawingml/2006/table">
            <a:tbl>
              <a:tblPr firstRow="1" bandRow="1">
                <a:tableStyleId>{839DD9DD-9E6C-4910-8AC0-68ADFF6A6AFC}</a:tableStyleId>
              </a:tblPr>
              <a:tblGrid>
                <a:gridCol w="8820094"/>
              </a:tblGrid>
              <a:tr h="254000">
                <a:tc>
                  <a:txBody>
                    <a:bodyPr/>
                    <a:lstStyle/>
                    <a:p>
                      <a:pPr marL="285750" lvl="1" indent="-285750" algn="l">
                        <a:buFont typeface="Arial"/>
                        <a:buChar char="•"/>
                      </a:pPr>
                      <a:r>
                        <a:rPr kumimoji="0" lang="en-US" sz="1400" b="1" i="0" u="none" baseline="0" dirty="0" smtClean="0">
                          <a:solidFill>
                            <a:schemeClr val="accent1"/>
                          </a:solidFill>
                          <a:latin typeface="+mn-lt"/>
                          <a:cs typeface="Arial"/>
                          <a:sym typeface="Arial"/>
                        </a:rPr>
                        <a:t>SHUSA team is calculating the loss in stress metric (currently gathering management overlays)</a:t>
                      </a:r>
                    </a:p>
                    <a:p>
                      <a:pPr marL="285750" lvl="1" indent="-285750" algn="l">
                        <a:buFont typeface="Arial"/>
                        <a:buChar char="•"/>
                      </a:pPr>
                      <a:r>
                        <a:rPr kumimoji="0" lang="en-US" sz="1400" b="1" i="0" u="none" baseline="0" dirty="0" smtClean="0">
                          <a:solidFill>
                            <a:schemeClr val="accent1"/>
                          </a:solidFill>
                          <a:latin typeface="+mn-lt"/>
                          <a:cs typeface="Arial"/>
                          <a:sym typeface="Arial"/>
                        </a:rPr>
                        <a:t>It appears likely that SHUSA, SBNA, and SCUSA will breach the limit of 100%</a:t>
                      </a:r>
                    </a:p>
                  </a:txBody>
                  <a:tcPr anchor="b">
                    <a:lnT w="9525">
                      <a:solidFill>
                        <a:schemeClr val="folHlink"/>
                      </a:solidFill>
                    </a:lnT>
                    <a:lnB w="9525" cap="flat" cmpd="sng" algn="ctr">
                      <a:solidFill>
                        <a:schemeClr val="folHlink"/>
                      </a:solidFill>
                    </a:lnB>
                  </a:tcPr>
                </a:tc>
              </a:tr>
            </a:tbl>
          </a:graphicData>
        </a:graphic>
      </p:graphicFrame>
      <p:grpSp>
        <p:nvGrpSpPr>
          <p:cNvPr id="6" name="Group 5"/>
          <p:cNvGrpSpPr/>
          <p:nvPr/>
        </p:nvGrpSpPr>
        <p:grpSpPr>
          <a:xfrm>
            <a:off x="403281" y="95996"/>
            <a:ext cx="2172501" cy="189008"/>
            <a:chOff x="403281" y="164517"/>
            <a:chExt cx="2172501" cy="189008"/>
          </a:xfrm>
        </p:grpSpPr>
        <p:sp>
          <p:nvSpPr>
            <p:cNvPr id="8" name="Text Box 75"/>
            <p:cNvSpPr txBox="1">
              <a:spLocks noChangeArrowheads="1"/>
            </p:cNvSpPr>
            <p:nvPr/>
          </p:nvSpPr>
          <p:spPr bwMode="gray">
            <a:xfrm>
              <a:off x="636148" y="166688"/>
              <a:ext cx="193963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Loss in Stress</a:t>
              </a:r>
              <a:endParaRPr lang="en-US" sz="1200" dirty="0">
                <a:solidFill>
                  <a:schemeClr val="bg1">
                    <a:lumMod val="50000"/>
                  </a:schemeClr>
                </a:solidFill>
              </a:endParaRPr>
            </a:p>
          </p:txBody>
        </p:sp>
        <p:sp>
          <p:nvSpPr>
            <p:cNvPr id="9" name="Oval 8"/>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1" name="Slide Number Placeholder 12"/>
          <p:cNvSpPr txBox="1">
            <a:spLocks/>
          </p:cNvSpPr>
          <p:nvPr/>
        </p:nvSpPr>
        <p:spPr bwMode="gray">
          <a:xfrm>
            <a:off x="9223375" y="0"/>
            <a:ext cx="379413"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defPPr>
              <a:defRPr lang="en-GB"/>
            </a:defPPr>
            <a:lvl1pPr algn="r" rtl="0" fontAlgn="base">
              <a:lnSpc>
                <a:spcPct val="86000"/>
              </a:lnSpc>
              <a:spcBef>
                <a:spcPct val="0"/>
              </a:spcBef>
              <a:spcAft>
                <a:spcPct val="0"/>
              </a:spcAft>
              <a:defRPr sz="1400" kern="1200">
                <a:solidFill>
                  <a:srgbClr val="FF0000"/>
                </a:solidFill>
                <a:latin typeface="Arial Bold" pitchFamily="-112"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defTabSz="457200">
              <a:lnSpc>
                <a:spcPct val="100000"/>
              </a:lnSpc>
            </a:pPr>
            <a:fld id="{4B553441-A85E-4A5F-B6E9-6327667DC369}" type="slidenum">
              <a:rPr lang="en-US" smtClean="0"/>
              <a:pPr algn="ctr" defTabSz="457200">
                <a:lnSpc>
                  <a:spcPct val="100000"/>
                </a:lnSpc>
              </a:pPr>
              <a:t>83</a:t>
            </a:fld>
            <a:endParaRPr lang="en-US" dirty="0"/>
          </a:p>
        </p:txBody>
      </p:sp>
    </p:spTree>
    <p:extLst>
      <p:ext uri="{BB962C8B-B14F-4D97-AF65-F5344CB8AC3E}">
        <p14:creationId xmlns:p14="http://schemas.microsoft.com/office/powerpoint/2010/main" val="4561591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464523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69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smtClean="0"/>
              <a:t>Calibration: </a:t>
            </a:r>
            <a:r>
              <a:rPr lang="en-US" b="0" dirty="0" smtClean="0"/>
              <a:t>Loss in stress</a:t>
            </a:r>
            <a:endParaRPr lang="en-US" b="0" dirty="0"/>
          </a:p>
        </p:txBody>
      </p:sp>
      <p:grpSp>
        <p:nvGrpSpPr>
          <p:cNvPr id="8" name="Group 7"/>
          <p:cNvGrpSpPr/>
          <p:nvPr/>
        </p:nvGrpSpPr>
        <p:grpSpPr>
          <a:xfrm>
            <a:off x="403281" y="95996"/>
            <a:ext cx="2172501" cy="189008"/>
            <a:chOff x="403281" y="164517"/>
            <a:chExt cx="2172501" cy="189008"/>
          </a:xfrm>
        </p:grpSpPr>
        <p:sp>
          <p:nvSpPr>
            <p:cNvPr id="9" name="Text Box 75"/>
            <p:cNvSpPr txBox="1">
              <a:spLocks noChangeArrowheads="1"/>
            </p:cNvSpPr>
            <p:nvPr/>
          </p:nvSpPr>
          <p:spPr bwMode="gray">
            <a:xfrm>
              <a:off x="636148" y="166688"/>
              <a:ext cx="193963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Loss in Stress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Table 18"/>
          <p:cNvGraphicFramePr>
            <a:graphicFrameLocks noGrp="1"/>
          </p:cNvGraphicFramePr>
          <p:nvPr>
            <p:extLst>
              <p:ext uri="{D42A27DB-BD31-4B8C-83A1-F6EECF244321}">
                <p14:modId xmlns:p14="http://schemas.microsoft.com/office/powerpoint/2010/main" val="3362812085"/>
              </p:ext>
            </p:extLst>
          </p:nvPr>
        </p:nvGraphicFramePr>
        <p:xfrm>
          <a:off x="398396" y="1935762"/>
          <a:ext cx="3800249" cy="4035440"/>
        </p:xfrm>
        <a:graphic>
          <a:graphicData uri="http://schemas.openxmlformats.org/drawingml/2006/table">
            <a:tbl>
              <a:tblPr firstRow="1" bandRow="1"/>
              <a:tblGrid>
                <a:gridCol w="2611880"/>
                <a:gridCol w="43900"/>
                <a:gridCol w="1038494"/>
                <a:gridCol w="105975"/>
              </a:tblGrid>
              <a:tr h="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s-ES" sz="1000" dirty="0" smtClean="0">
                          <a:solidFill>
                            <a:prstClr val="white">
                              <a:lumMod val="50000"/>
                            </a:prstClr>
                          </a:solidFill>
                          <a:latin typeface="+mn-lt"/>
                        </a:rPr>
                        <a:t>Figures in $ MM</a:t>
                      </a:r>
                      <a:endParaRPr lang="es-ES_tradnl" sz="1000" dirty="0">
                        <a:solidFill>
                          <a:prstClr val="white">
                            <a:lumMod val="50000"/>
                          </a:prstClr>
                        </a:solidFill>
                        <a:latin typeface="+mn-lt"/>
                      </a:endParaRPr>
                    </a:p>
                  </a:txBody>
                  <a:tcPr marL="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000" noProof="0" dirty="0">
                        <a:solidFill>
                          <a:schemeClr val="tx1">
                            <a:lumMod val="50000"/>
                            <a:lumOff val="50000"/>
                          </a:schemeClr>
                        </a:solidFill>
                        <a:latin typeface="+mn-lt"/>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000" noProof="0" dirty="0" smtClean="0">
                          <a:solidFill>
                            <a:schemeClr val="accent1"/>
                          </a:solidFill>
                          <a:latin typeface="+mn-lt"/>
                        </a:rPr>
                        <a:t>CCAR 2015</a:t>
                      </a:r>
                      <a:endParaRPr lang="en-US" sz="1000" noProof="0" dirty="0">
                        <a:solidFill>
                          <a:schemeClr val="accent1"/>
                        </a:solidFill>
                        <a:latin typeface="+mn-lt"/>
                      </a:endParaRPr>
                    </a:p>
                  </a:txBody>
                  <a:tcPr anchor="ctr">
                    <a:lnL w="12700" cmpd="sng">
                      <a:noFill/>
                    </a:lnL>
                    <a:lnR w="12700" cmpd="sng">
                      <a:noFill/>
                    </a:lnR>
                    <a:lnT w="12700" cmpd="sng">
                      <a:solidFill>
                        <a:sysClr val="window" lastClr="FFFFFF"/>
                      </a:solid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000" noProof="0" dirty="0">
                        <a:solidFill>
                          <a:schemeClr val="tx1">
                            <a:lumMod val="50000"/>
                            <a:lumOff val="50000"/>
                          </a:schemeClr>
                        </a:solidFill>
                        <a:latin typeface="+mn-lt"/>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i="0" noProof="0" dirty="0" smtClean="0">
                          <a:solidFill>
                            <a:schemeClr val="bg1"/>
                          </a:solidFill>
                          <a:latin typeface="+mn-lt"/>
                        </a:rPr>
                        <a:t>BHC</a:t>
                      </a:r>
                      <a:r>
                        <a:rPr lang="en-US" sz="1000" b="1" i="0" baseline="0" noProof="0" dirty="0" smtClean="0">
                          <a:solidFill>
                            <a:schemeClr val="bg1"/>
                          </a:solidFill>
                          <a:latin typeface="+mn-lt"/>
                        </a:rPr>
                        <a:t> Base PBT (CCAR 2015)</a:t>
                      </a:r>
                      <a:endParaRPr lang="en-US" sz="1000" b="1" i="1" noProof="0" dirty="0">
                        <a:solidFill>
                          <a:schemeClr val="bg1"/>
                        </a:solidFill>
                        <a:latin typeface="+mn-lt"/>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noProof="0" dirty="0" smtClean="0">
                          <a:solidFill>
                            <a:srgbClr val="FFFFFF"/>
                          </a:solidFill>
                          <a:effectLst/>
                          <a:latin typeface="+mn-lt"/>
                        </a:rPr>
                        <a:t>695</a:t>
                      </a:r>
                      <a:endParaRPr lang="en-US" sz="1000" b="1" i="0" u="none" strike="noStrike" noProof="0" dirty="0">
                        <a:solidFill>
                          <a:srgbClr val="FFFFFF"/>
                        </a:solidFill>
                        <a:effectLst/>
                        <a:latin typeface="+mn-lt"/>
                      </a:endParaRPr>
                    </a:p>
                  </a:txBody>
                  <a:tcPr marL="7620" marR="7620" marT="762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9219">
                <a:tc>
                  <a:txBody>
                    <a:bodyPr/>
                    <a:lstStyle/>
                    <a:p>
                      <a:r>
                        <a:rPr lang="en-US" sz="1000" b="1" i="1" baseline="0" noProof="0" dirty="0" smtClean="0">
                          <a:solidFill>
                            <a:schemeClr val="bg1">
                              <a:lumMod val="50000"/>
                            </a:schemeClr>
                          </a:solidFill>
                          <a:latin typeface="+mn-lt"/>
                        </a:rPr>
                        <a:t>Add back adjustments for model uncertainty (to reconcile to ICAAP)</a:t>
                      </a:r>
                      <a:r>
                        <a:rPr lang="en-US" sz="1000" b="1" i="1" baseline="30000" noProof="0" dirty="0" smtClean="0">
                          <a:solidFill>
                            <a:schemeClr val="bg1">
                              <a:lumMod val="50000"/>
                            </a:schemeClr>
                          </a:solidFill>
                          <a:latin typeface="+mn-lt"/>
                        </a:rPr>
                        <a:t>1</a:t>
                      </a:r>
                      <a:endParaRPr lang="en-US" sz="1000" b="1" i="1" baseline="30000" noProof="0" dirty="0">
                        <a:solidFill>
                          <a:schemeClr val="bg1">
                            <a:lumMod val="50000"/>
                          </a:schemeClr>
                        </a:solidFill>
                        <a:latin typeface="+mn-lt"/>
                      </a:endParaRPr>
                    </a:p>
                  </a:txBody>
                  <a:tcPr marL="36000" marR="0" marT="46800" marB="46800">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000" b="0" i="1" u="none" strike="noStrike" baseline="0" noProof="0" dirty="0">
                        <a:solidFill>
                          <a:schemeClr val="bg1">
                            <a:lumMod val="50000"/>
                          </a:schemeClr>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b="1" i="1" kern="1200" baseline="0" noProof="0" dirty="0" smtClean="0">
                          <a:solidFill>
                            <a:schemeClr val="bg1">
                              <a:lumMod val="50000"/>
                            </a:schemeClr>
                          </a:solidFill>
                          <a:latin typeface="+mn-lt"/>
                          <a:ea typeface="+mn-ea"/>
                          <a:cs typeface="+mn-cs"/>
                        </a:rPr>
                        <a:t>+ 443</a:t>
                      </a:r>
                      <a:endParaRPr lang="en-US" sz="1000" b="1" i="1" kern="1200" baseline="0" noProof="0" dirty="0">
                        <a:solidFill>
                          <a:schemeClr val="bg1">
                            <a:lumMod val="50000"/>
                          </a:schemeClr>
                        </a:solidFill>
                        <a:latin typeface="+mn-lt"/>
                        <a:ea typeface="+mn-ea"/>
                        <a:cs typeface="+mn-cs"/>
                      </a:endParaRPr>
                    </a:p>
                  </a:txBody>
                  <a:tcPr marL="7620" marR="7620" marT="7620" marB="0"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000" b="0" i="0" u="none" strike="noStrike" noProof="0" dirty="0">
                        <a:solidFill>
                          <a:schemeClr val="bg1">
                            <a:lumMod val="50000"/>
                          </a:schemeClr>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sz="1000" b="1" i="0" kern="1200" noProof="0" dirty="0" smtClean="0">
                          <a:solidFill>
                            <a:schemeClr val="bg1"/>
                          </a:solidFill>
                          <a:latin typeface="+mn-lt"/>
                          <a:ea typeface=""/>
                          <a:cs typeface=""/>
                        </a:rPr>
                        <a:t>PBT (Normalized)</a:t>
                      </a:r>
                      <a:endParaRPr lang="en-US" sz="1000" b="1" i="0" kern="1200" noProof="0" dirty="0">
                        <a:solidFill>
                          <a:schemeClr val="bg1"/>
                        </a:solidFill>
                        <a:latin typeface="+mn-lt"/>
                        <a:ea typeface=""/>
                        <a:cs typeface=""/>
                      </a:endParaRPr>
                    </a:p>
                  </a:txBody>
                  <a:tcPr marL="36000" marR="0" marT="46800" marB="46800">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000" b="1" i="0" u="none" strike="noStrike" noProof="0" dirty="0" smtClean="0">
                          <a:solidFill>
                            <a:srgbClr val="FFFFFF"/>
                          </a:solidFill>
                          <a:effectLst/>
                          <a:latin typeface="+mn-lt"/>
                        </a:rPr>
                        <a:t>1,138</a:t>
                      </a:r>
                      <a:endParaRPr lang="en-US" sz="1000" b="1" i="0" u="none" strike="noStrike" noProof="0" dirty="0">
                        <a:solidFill>
                          <a:srgbClr val="FFFFFF"/>
                        </a:solidFill>
                        <a:effectLst/>
                        <a:latin typeface="+mn-lt"/>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en-US" sz="1000" b="1" baseline="30000" noProof="0" dirty="0">
                        <a:solidFill>
                          <a:schemeClr val="bg1"/>
                        </a:solidFill>
                        <a:latin typeface="+mn-lt"/>
                      </a:endParaRPr>
                    </a:p>
                  </a:txBody>
                  <a:tcPr marL="36000" marR="0" marT="46800" marB="468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1" i="0" u="none" strike="noStrike" noProof="0" dirty="0">
                        <a:solidFill>
                          <a:srgbClr val="FFFFFF"/>
                        </a:solidFill>
                        <a:effectLst/>
                        <a:latin typeface="+mn-lt"/>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noProof="0" dirty="0" smtClean="0">
                          <a:solidFill>
                            <a:schemeClr val="bg1"/>
                          </a:solidFill>
                          <a:latin typeface="+mn-lt"/>
                        </a:rPr>
                        <a:t>FRB</a:t>
                      </a:r>
                      <a:r>
                        <a:rPr lang="en-US" sz="1000" b="1" baseline="0" noProof="0" dirty="0" smtClean="0">
                          <a:solidFill>
                            <a:schemeClr val="bg1"/>
                          </a:solidFill>
                          <a:latin typeface="+mn-lt"/>
                        </a:rPr>
                        <a:t> Adverse stressed losses</a:t>
                      </a:r>
                      <a:endParaRPr lang="en-US" sz="1000" b="1" baseline="30000" noProof="0" dirty="0">
                        <a:solidFill>
                          <a:schemeClr val="bg1"/>
                        </a:solidFill>
                        <a:latin typeface="+mn-lt"/>
                      </a:endParaRPr>
                    </a:p>
                  </a:txBody>
                  <a:tcPr marL="36000" marR="0" marT="46800" marB="46800">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000" b="1" i="0" u="none" strike="noStrike" noProof="0" dirty="0" smtClean="0">
                          <a:solidFill>
                            <a:srgbClr val="FFFFFF"/>
                          </a:solidFill>
                          <a:effectLst/>
                          <a:latin typeface="+mn-lt"/>
                        </a:rPr>
                        <a:t>1,585</a:t>
                      </a:r>
                      <a:endParaRPr lang="en-US" sz="1000" b="1" i="0" u="none" strike="noStrike" noProof="0" dirty="0">
                        <a:solidFill>
                          <a:srgbClr val="FFFFFF"/>
                        </a:solidFill>
                        <a:effectLst/>
                        <a:latin typeface="+mn-lt"/>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2563" lvl="1" indent="0"/>
                      <a:r>
                        <a:rPr lang="en-US" sz="1000" b="0" noProof="0" dirty="0" smtClean="0">
                          <a:solidFill>
                            <a:schemeClr val="tx1"/>
                          </a:solidFill>
                          <a:latin typeface="+mn-lt"/>
                        </a:rPr>
                        <a:t>Decline in Net Operating </a:t>
                      </a:r>
                      <a:r>
                        <a:rPr lang="en-US" sz="1000" b="0" baseline="0" noProof="0" dirty="0" smtClean="0">
                          <a:solidFill>
                            <a:schemeClr val="tx1"/>
                          </a:solidFill>
                          <a:latin typeface="+mn-lt"/>
                        </a:rPr>
                        <a:t>Income</a:t>
                      </a:r>
                      <a:r>
                        <a:rPr lang="en-US" sz="1000" b="0" baseline="30000" noProof="0" dirty="0" smtClean="0">
                          <a:solidFill>
                            <a:schemeClr val="tx1"/>
                          </a:solidFill>
                          <a:latin typeface="+mn-lt"/>
                        </a:rPr>
                        <a:t>2</a:t>
                      </a:r>
                      <a:endParaRPr lang="en-US" sz="1000" b="0" baseline="30000" noProof="0" dirty="0">
                        <a:solidFill>
                          <a:schemeClr val="tx1"/>
                        </a:solidFill>
                        <a:latin typeface="+mn-lt"/>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0" i="0" u="none" strike="noStrike" noProof="0" dirty="0" smtClean="0">
                          <a:solidFill>
                            <a:schemeClr val="tx1"/>
                          </a:solidFill>
                          <a:effectLst/>
                          <a:latin typeface="+mn-lt"/>
                        </a:rPr>
                        <a:t>541</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000" b="0" noProof="0" dirty="0" smtClean="0">
                          <a:solidFill>
                            <a:schemeClr val="tx1"/>
                          </a:solidFill>
                          <a:latin typeface="+mn-lt"/>
                        </a:rPr>
                        <a:t>Increase in Net Provisions</a:t>
                      </a:r>
                      <a:r>
                        <a:rPr lang="en-US" sz="1000" b="0" kern="1200" baseline="30000" noProof="0" dirty="0" smtClean="0">
                          <a:solidFill>
                            <a:schemeClr val="tx1"/>
                          </a:solidFill>
                          <a:latin typeface="Calibri"/>
                          <a:ea typeface=""/>
                          <a:cs typeface=""/>
                        </a:rPr>
                        <a:t>2</a:t>
                      </a:r>
                      <a:endParaRPr lang="en-US" sz="1000" b="0" noProof="0" dirty="0">
                        <a:solidFill>
                          <a:schemeClr val="tx1"/>
                        </a:solidFill>
                        <a:latin typeface="+mn-lt"/>
                      </a:endParaRPr>
                    </a:p>
                  </a:txBody>
                  <a:tcPr marL="0" marR="0" marT="46800" marB="46800">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0" i="0" u="none" strike="noStrike" noProof="0" dirty="0" smtClean="0">
                          <a:solidFill>
                            <a:schemeClr val="tx1"/>
                          </a:solidFill>
                          <a:effectLst/>
                          <a:latin typeface="+mn-lt"/>
                        </a:rPr>
                        <a:t>827</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000" b="0" noProof="0" dirty="0" smtClean="0">
                          <a:solidFill>
                            <a:schemeClr val="tx1"/>
                          </a:solidFill>
                          <a:latin typeface="+mn-lt"/>
                        </a:rPr>
                        <a:t>Increase in Concentration</a:t>
                      </a:r>
                      <a:r>
                        <a:rPr lang="en-US" sz="1000" b="0" baseline="0" noProof="0" dirty="0" smtClean="0">
                          <a:solidFill>
                            <a:schemeClr val="tx1"/>
                          </a:solidFill>
                          <a:latin typeface="+mn-lt"/>
                        </a:rPr>
                        <a:t> risk</a:t>
                      </a:r>
                      <a:r>
                        <a:rPr lang="en-US" sz="1000" b="0" baseline="30000" noProof="0" dirty="0" smtClean="0">
                          <a:solidFill>
                            <a:schemeClr val="tx1"/>
                          </a:solidFill>
                          <a:latin typeface="+mn-lt"/>
                        </a:rPr>
                        <a:t>3</a:t>
                      </a:r>
                      <a:endParaRPr lang="en-US" sz="1000" b="0" noProof="0" dirty="0">
                        <a:solidFill>
                          <a:schemeClr val="tx1"/>
                        </a:solidFill>
                        <a:latin typeface="+mn-lt"/>
                      </a:endParaRPr>
                    </a:p>
                  </a:txBody>
                  <a:tcPr marL="0" marR="0" marT="46800" marB="46800">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noProof="0" dirty="0" smtClean="0">
                          <a:solidFill>
                            <a:schemeClr val="tx1"/>
                          </a:solidFill>
                          <a:effectLst/>
                          <a:latin typeface="+mn-lt"/>
                        </a:rPr>
                        <a:t>117</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79388" lvl="1" indent="0"/>
                      <a:r>
                        <a:rPr lang="en-US" sz="1000" b="0" noProof="0" dirty="0" smtClean="0">
                          <a:solidFill>
                            <a:schemeClr val="tx1"/>
                          </a:solidFill>
                          <a:latin typeface="+mn-lt"/>
                        </a:rPr>
                        <a:t>Increase in Trading portfolio risk</a:t>
                      </a:r>
                      <a:r>
                        <a:rPr lang="en-US" sz="1000" b="0" baseline="30000" noProof="0" dirty="0" smtClean="0">
                          <a:solidFill>
                            <a:schemeClr val="tx1"/>
                          </a:solidFill>
                          <a:latin typeface="+mn-lt"/>
                        </a:rPr>
                        <a:t>3</a:t>
                      </a:r>
                      <a:endParaRPr lang="en-US" sz="1000" b="0" noProof="0" dirty="0">
                        <a:solidFill>
                          <a:schemeClr val="tx1"/>
                        </a:solidFill>
                        <a:latin typeface="+mn-lt"/>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noProof="0" dirty="0" smtClean="0">
                          <a:solidFill>
                            <a:schemeClr val="tx1"/>
                          </a:solidFill>
                          <a:effectLst/>
                          <a:latin typeface="+mn-lt"/>
                        </a:rPr>
                        <a:t>10</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85738" lvl="1" indent="0"/>
                      <a:r>
                        <a:rPr lang="en-US" sz="1000" b="0" kern="1200" baseline="0" noProof="0" dirty="0" smtClean="0">
                          <a:solidFill>
                            <a:schemeClr val="tx1"/>
                          </a:solidFill>
                          <a:latin typeface="+mn-lt"/>
                          <a:ea typeface="+mn-ea"/>
                          <a:cs typeface="+mn-cs"/>
                        </a:rPr>
                        <a:t>Increase in Stressed CVA</a:t>
                      </a:r>
                      <a:r>
                        <a:rPr lang="en-US" sz="1000" b="0" kern="1200" baseline="30000" noProof="0" dirty="0" smtClean="0">
                          <a:solidFill>
                            <a:schemeClr val="tx1"/>
                          </a:solidFill>
                          <a:latin typeface="+mn-lt"/>
                          <a:ea typeface="+mn-ea"/>
                          <a:cs typeface="+mn-cs"/>
                        </a:rPr>
                        <a:t>3</a:t>
                      </a:r>
                      <a:endParaRPr lang="en-US" sz="1000" b="0" kern="1200" baseline="0" noProof="0" dirty="0">
                        <a:solidFill>
                          <a:schemeClr val="tx1"/>
                        </a:solidFill>
                        <a:latin typeface="+mn-lt"/>
                        <a:ea typeface="+mn-ea"/>
                        <a:cs typeface="+mn-cs"/>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000" b="0" i="0" u="none" strike="noStrike" noProof="0" dirty="0" smtClean="0">
                          <a:solidFill>
                            <a:schemeClr val="tx1"/>
                          </a:solidFill>
                          <a:effectLst/>
                          <a:latin typeface="+mn-lt"/>
                        </a:rPr>
                        <a:t>3</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p>
                      <a:pPr marL="185738" lvl="1" indent="0"/>
                      <a:r>
                        <a:rPr lang="en-US" sz="1000" b="0" noProof="0" dirty="0" smtClean="0">
                          <a:solidFill>
                            <a:schemeClr val="tx1"/>
                          </a:solidFill>
                          <a:latin typeface="+mn-lt"/>
                        </a:rPr>
                        <a:t>Increase in Operational</a:t>
                      </a:r>
                      <a:r>
                        <a:rPr lang="en-US" sz="1000" b="0" baseline="0" noProof="0" dirty="0" smtClean="0">
                          <a:solidFill>
                            <a:schemeClr val="tx1"/>
                          </a:solidFill>
                          <a:latin typeface="+mn-lt"/>
                        </a:rPr>
                        <a:t> Risk</a:t>
                      </a:r>
                      <a:r>
                        <a:rPr lang="en-US" sz="1000" b="0" baseline="30000" noProof="0" dirty="0" smtClean="0">
                          <a:solidFill>
                            <a:schemeClr val="tx1"/>
                          </a:solidFill>
                          <a:latin typeface="+mn-lt"/>
                        </a:rPr>
                        <a:t>2</a:t>
                      </a:r>
                      <a:endParaRPr lang="en-US" sz="1000" b="0" baseline="30000" noProof="0" dirty="0">
                        <a:solidFill>
                          <a:schemeClr val="tx1"/>
                        </a:solidFill>
                        <a:latin typeface="+mn-lt"/>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000" b="0" i="0" u="none" strike="noStrike" noProof="0" dirty="0" smtClean="0">
                          <a:solidFill>
                            <a:schemeClr val="tx1"/>
                          </a:solidFill>
                          <a:effectLst/>
                          <a:latin typeface="+mn-lt"/>
                        </a:rPr>
                        <a:t>87</a:t>
                      </a: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000" b="0" i="0" u="none" strike="noStrike" noProof="0" dirty="0">
                        <a:solidFill>
                          <a:schemeClr val="tx1">
                            <a:lumMod val="75000"/>
                            <a:lumOff val="25000"/>
                          </a:schemeClr>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lvl="1"/>
                      <a:endParaRPr lang="en-US" sz="1000" noProof="0" dirty="0">
                        <a:latin typeface="+mn-lt"/>
                      </a:endParaRPr>
                    </a:p>
                  </a:txBody>
                  <a:tcPr marL="0" marR="36000" marT="46800" marB="468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0" noProof="0" dirty="0">
                        <a:latin typeface="+mn-lt"/>
                      </a:endParaRP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0" noProof="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0" noProof="0" dirty="0">
                        <a:latin typeface="+mn-lt"/>
                      </a:endParaRP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i="0" noProof="0" dirty="0" smtClean="0">
                          <a:solidFill>
                            <a:schemeClr val="bg1"/>
                          </a:solidFill>
                          <a:latin typeface="+mn-lt"/>
                        </a:rPr>
                        <a:t>Stressed</a:t>
                      </a:r>
                      <a:r>
                        <a:rPr lang="en-US" sz="1000" b="1" i="0" baseline="0" noProof="0" dirty="0" smtClean="0">
                          <a:solidFill>
                            <a:schemeClr val="bg1"/>
                          </a:solidFill>
                          <a:latin typeface="+mn-lt"/>
                        </a:rPr>
                        <a:t> l</a:t>
                      </a:r>
                      <a:r>
                        <a:rPr lang="en-US" sz="1000" b="1" i="0" noProof="0" dirty="0" smtClean="0">
                          <a:solidFill>
                            <a:schemeClr val="bg1"/>
                          </a:solidFill>
                          <a:latin typeface="+mn-lt"/>
                        </a:rPr>
                        <a:t>osses</a:t>
                      </a:r>
                      <a:r>
                        <a:rPr lang="en-US" sz="1000" b="1" i="0" baseline="0" noProof="0" dirty="0" smtClean="0">
                          <a:solidFill>
                            <a:schemeClr val="bg1"/>
                          </a:solidFill>
                          <a:latin typeface="+mn-lt"/>
                        </a:rPr>
                        <a:t>/PBT (“Loss in Stress”)</a:t>
                      </a:r>
                      <a:endParaRPr lang="en-US" sz="1000" b="1" i="1" noProof="0" dirty="0">
                        <a:solidFill>
                          <a:schemeClr val="bg1"/>
                        </a:solidFill>
                        <a:latin typeface="+mn-lt"/>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000" b="1" i="0" u="none" strike="noStrike" noProof="0" dirty="0" smtClean="0">
                          <a:solidFill>
                            <a:srgbClr val="FFFFFF"/>
                          </a:solidFill>
                          <a:effectLst/>
                          <a:latin typeface="+mn-lt"/>
                        </a:rPr>
                        <a:t>139%</a:t>
                      </a:r>
                      <a:endParaRPr lang="en-US" sz="1000" b="1" i="0" u="none" strike="noStrike" noProof="0" dirty="0">
                        <a:solidFill>
                          <a:srgbClr val="FFFFFF"/>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algn="l"/>
                      <a:r>
                        <a:rPr lang="en-US" sz="1000" b="1" i="0" noProof="0" dirty="0" smtClean="0">
                          <a:solidFill>
                            <a:srgbClr val="FFC000"/>
                          </a:solidFill>
                          <a:latin typeface="+mn-lt"/>
                        </a:rPr>
                        <a:t>Amber </a:t>
                      </a:r>
                      <a:r>
                        <a:rPr lang="en-US" sz="1000" b="1" i="0" baseline="0" noProof="0" dirty="0" smtClean="0">
                          <a:solidFill>
                            <a:srgbClr val="FFC000"/>
                          </a:solidFill>
                          <a:latin typeface="+mn-lt"/>
                        </a:rPr>
                        <a:t> trigger</a:t>
                      </a:r>
                      <a:endParaRPr lang="en-US" sz="1000" b="1" i="0" noProof="0" dirty="0">
                        <a:solidFill>
                          <a:srgbClr val="FFC000"/>
                        </a:solidFill>
                        <a:latin typeface="+mn-lt"/>
                      </a:endParaRPr>
                    </a:p>
                  </a:txBody>
                  <a:tcPr marL="36000" marR="0" marT="46800" marB="46800">
                    <a:lnL w="12700" cmpd="sng">
                      <a:noFill/>
                    </a:lnL>
                    <a:lnR w="12700" cmpd="sng">
                      <a:noFill/>
                    </a:lnR>
                    <a:lnT w="127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000" b="1" i="0" u="none" strike="noStrike" noProof="0" dirty="0" smtClean="0">
                          <a:solidFill>
                            <a:schemeClr val="tx1"/>
                          </a:solidFill>
                          <a:effectLst/>
                          <a:latin typeface="+mn-lt"/>
                        </a:rPr>
                        <a:t>100%</a:t>
                      </a:r>
                      <a:endParaRPr lang="en-US" sz="1000" b="1" i="0" u="none" strike="noStrike" noProof="0" dirty="0">
                        <a:solidFill>
                          <a:schemeClr val="tx1"/>
                        </a:solidFill>
                        <a:effectLst/>
                        <a:latin typeface="+mn-lt"/>
                      </a:endParaRPr>
                    </a:p>
                  </a:txBody>
                  <a:tcPr marL="7620" marR="7620" marT="7620" marB="0" anchor="ctr">
                    <a:lnL w="12700" cmpd="sng">
                      <a:noFill/>
                    </a:lnL>
                    <a:lnR w="12700" cmpd="sng">
                      <a:noFill/>
                    </a:lnR>
                    <a:lnT w="127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C000">
                        <a:alpha val="20000"/>
                      </a:srgb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algn="l"/>
                      <a:r>
                        <a:rPr lang="en-US" sz="1000" b="1" i="0" noProof="0" dirty="0" smtClean="0">
                          <a:solidFill>
                            <a:schemeClr val="accent1"/>
                          </a:solidFill>
                          <a:latin typeface="+mn-lt"/>
                        </a:rPr>
                        <a:t>Red limit</a:t>
                      </a:r>
                      <a:endParaRPr lang="en-US" sz="1000" b="1" i="0" noProof="0" dirty="0">
                        <a:solidFill>
                          <a:schemeClr val="accent1"/>
                        </a:solidFill>
                        <a:latin typeface="+mn-lt"/>
                      </a:endParaRPr>
                    </a:p>
                  </a:txBody>
                  <a:tcPr marL="36000" marR="0" marT="46800" marB="46800">
                    <a:lnL w="12700" cmpd="sng">
                      <a:noFill/>
                    </a:lnL>
                    <a:lnR w="12700" cmpd="sng">
                      <a:noFill/>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chemeClr val="tx1"/>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000" b="1" i="0" u="none" strike="noStrike" noProof="0" dirty="0" smtClean="0">
                          <a:solidFill>
                            <a:schemeClr val="tx1"/>
                          </a:solidFill>
                          <a:effectLst/>
                          <a:latin typeface="+mn-lt"/>
                        </a:rPr>
                        <a:t>150%</a:t>
                      </a:r>
                      <a:endParaRPr lang="en-US" sz="1000" b="1" i="0" u="none" strike="noStrike" noProof="0" dirty="0">
                        <a:solidFill>
                          <a:schemeClr val="tx1"/>
                        </a:solidFill>
                        <a:effectLst/>
                        <a:latin typeface="+mn-lt"/>
                      </a:endParaRPr>
                    </a:p>
                  </a:txBody>
                  <a:tcPr marL="7620" marR="7620" marT="7620" marB="0" anchor="ctr">
                    <a:lnL w="12700" cmpd="sng">
                      <a:noFill/>
                    </a:lnL>
                    <a:lnR w="12700" cmpd="sng">
                      <a:noFill/>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endParaRPr lang="en-US" sz="1000" b="0" i="0" u="none" strike="noStrike" noProof="0" dirty="0">
                        <a:solidFill>
                          <a:srgbClr val="000000"/>
                        </a:solidFill>
                        <a:effectLst/>
                        <a:latin typeface="+mn-lt"/>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124 Rectángulo redondeado"/>
          <p:cNvSpPr/>
          <p:nvPr/>
        </p:nvSpPr>
        <p:spPr>
          <a:xfrm>
            <a:off x="5258083" y="1957387"/>
            <a:ext cx="3965291" cy="3699931"/>
          </a:xfrm>
          <a:prstGeom prst="roundRect">
            <a:avLst>
              <a:gd name="adj" fmla="val 0"/>
            </a:avLst>
          </a:prstGeom>
          <a:noFill/>
          <a:ln w="12700" cap="flat" cmpd="sng" algn="ctr">
            <a:noFill/>
            <a:prstDash val="solid"/>
          </a:ln>
          <a:effectLst/>
        </p:spPr>
        <p:txBody>
          <a:bodyPr lIns="0" rIns="0" anchor="t"/>
          <a:lstStyle/>
          <a:p>
            <a:pPr marL="182563" indent="-182563" algn="l">
              <a:lnSpc>
                <a:spcPct val="100000"/>
              </a:lnSpc>
              <a:spcBef>
                <a:spcPts val="1200"/>
              </a:spcBef>
              <a:buFont typeface="Arial" panose="020B0604020202020204" pitchFamily="34" charset="0"/>
              <a:buChar char="•"/>
              <a:defRPr/>
            </a:pPr>
            <a:r>
              <a:rPr lang="en-US" sz="1200" kern="0" dirty="0" smtClean="0">
                <a:cs typeface="Arial" pitchFamily="34" charset="0"/>
              </a:rPr>
              <a:t>The PBT (profit before tax) is calculated under BHC Baseline, and then compared to the stressed losses under FRB Adverse to create the Loss in Stress metric</a:t>
            </a:r>
          </a:p>
          <a:p>
            <a:pPr marL="182563" indent="-182563" algn="l">
              <a:lnSpc>
                <a:spcPct val="100000"/>
              </a:lnSpc>
              <a:spcBef>
                <a:spcPts val="1200"/>
              </a:spcBef>
              <a:buFont typeface="Arial" panose="020B0604020202020204" pitchFamily="34" charset="0"/>
              <a:buChar char="•"/>
              <a:defRPr/>
            </a:pPr>
            <a:r>
              <a:rPr lang="en-US" sz="1200" kern="0" dirty="0" smtClean="0">
                <a:cs typeface="Arial" pitchFamily="34" charset="0"/>
              </a:rPr>
              <a:t>This specific calculation of stressed losses is mandated by Group–some calculations come directly from the CCAR results, others are provided by Group</a:t>
            </a:r>
          </a:p>
          <a:p>
            <a:pPr marL="182563" indent="-182563" algn="l">
              <a:lnSpc>
                <a:spcPct val="100000"/>
              </a:lnSpc>
              <a:spcBef>
                <a:spcPts val="1200"/>
              </a:spcBef>
              <a:buFont typeface="Arial" panose="020B0604020202020204" pitchFamily="34" charset="0"/>
              <a:buChar char="•"/>
              <a:defRPr/>
            </a:pPr>
            <a:r>
              <a:rPr lang="en-US" sz="1200" kern="0" dirty="0" smtClean="0">
                <a:cs typeface="Arial" pitchFamily="34" charset="0"/>
              </a:rPr>
              <a:t>Lacking an idiosyncratic scenario, SHUSA made the decision to use the FRB Adverse scenario from the 2015 CCAR run–this is the ‘off-the-shelf’ scenario most comparable to ICAAP, which is used at Group</a:t>
            </a:r>
          </a:p>
          <a:p>
            <a:pPr marL="182563" indent="-182563" algn="l">
              <a:lnSpc>
                <a:spcPct val="100000"/>
              </a:lnSpc>
              <a:spcBef>
                <a:spcPts val="1200"/>
              </a:spcBef>
              <a:buFont typeface="Arial" panose="020B0604020202020204" pitchFamily="34" charset="0"/>
              <a:buChar char="•"/>
              <a:defRPr/>
            </a:pPr>
            <a:r>
              <a:rPr lang="en-US" sz="1200" kern="0" dirty="0" smtClean="0">
                <a:cs typeface="Arial" pitchFamily="34" charset="0"/>
              </a:rPr>
              <a:t>100% must be the amber trigger as it is a Group-mandated target based on their risk appetite</a:t>
            </a:r>
          </a:p>
          <a:p>
            <a:pPr marL="182563" indent="-182563" algn="l">
              <a:lnSpc>
                <a:spcPct val="100000"/>
              </a:lnSpc>
              <a:spcBef>
                <a:spcPts val="1200"/>
              </a:spcBef>
              <a:buFont typeface="Arial" panose="020B0604020202020204" pitchFamily="34" charset="0"/>
              <a:buChar char="•"/>
              <a:defRPr/>
            </a:pPr>
            <a:r>
              <a:rPr lang="en-US" sz="1200" kern="0" dirty="0" smtClean="0">
                <a:cs typeface="Arial" pitchFamily="34" charset="0"/>
              </a:rPr>
              <a:t>A red limit of 150% is reasonable given the CCAR results and the current state of available strategic plan data (the SHUSA P18 was not complete at the time of limit-setting)</a:t>
            </a:r>
          </a:p>
        </p:txBody>
      </p:sp>
      <p:sp>
        <p:nvSpPr>
          <p:cNvPr id="4" name="TextBox 3"/>
          <p:cNvSpPr txBox="1"/>
          <p:nvPr/>
        </p:nvSpPr>
        <p:spPr>
          <a:xfrm>
            <a:off x="404938" y="1430274"/>
            <a:ext cx="390591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Loss in Stress metric calculation</a:t>
            </a:r>
            <a:endParaRPr lang="en-US" sz="1200" b="1" dirty="0">
              <a:solidFill>
                <a:schemeClr val="accent1"/>
              </a:solidFill>
            </a:endParaRPr>
          </a:p>
        </p:txBody>
      </p:sp>
      <p:sp>
        <p:nvSpPr>
          <p:cNvPr id="18" name="TextBox 17"/>
          <p:cNvSpPr txBox="1"/>
          <p:nvPr/>
        </p:nvSpPr>
        <p:spPr>
          <a:xfrm>
            <a:off x="5258083" y="1430274"/>
            <a:ext cx="390591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Approach and rationale for limit-setting</a:t>
            </a:r>
            <a:endParaRPr lang="en-US" sz="1200" b="1" dirty="0">
              <a:solidFill>
                <a:schemeClr val="accent1"/>
              </a:solidFill>
            </a:endParaRPr>
          </a:p>
        </p:txBody>
      </p:sp>
      <p:sp>
        <p:nvSpPr>
          <p:cNvPr id="5" name="Footnote"/>
          <p:cNvSpPr/>
          <p:nvPr/>
        </p:nvSpPr>
        <p:spPr bwMode="auto">
          <a:xfrm>
            <a:off x="402437" y="6261100"/>
            <a:ext cx="687985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indent="-119063" algn="l">
              <a:lnSpc>
                <a:spcPct val="100000"/>
              </a:lnSpc>
              <a:buAutoNum type="arabicPeriod"/>
            </a:pPr>
            <a:r>
              <a:rPr lang="en-US" sz="800" dirty="0" smtClean="0">
                <a:solidFill>
                  <a:schemeClr val="bg1"/>
                </a:solidFill>
                <a:latin typeface="Arial"/>
                <a:sym typeface="Arial"/>
              </a:rPr>
              <a:t>Adjustments for model errors/uncertainty are </a:t>
            </a:r>
            <a:r>
              <a:rPr lang="en-US" sz="800" dirty="0" err="1" smtClean="0">
                <a:solidFill>
                  <a:schemeClr val="bg1"/>
                </a:solidFill>
                <a:latin typeface="Arial"/>
                <a:sym typeface="Arial"/>
              </a:rPr>
              <a:t>incoporated</a:t>
            </a:r>
            <a:r>
              <a:rPr lang="en-US" sz="800" dirty="0" smtClean="0">
                <a:solidFill>
                  <a:schemeClr val="bg1"/>
                </a:solidFill>
                <a:latin typeface="Arial"/>
                <a:sym typeface="Arial"/>
              </a:rPr>
              <a:t> in the CCAR loss forecasting process, but must be added back to reconcile to ICAAP (which does not account for these adjustments</a:t>
            </a:r>
          </a:p>
          <a:p>
            <a:pPr marL="119063" indent="-119063" algn="l">
              <a:lnSpc>
                <a:spcPct val="100000"/>
              </a:lnSpc>
              <a:buAutoNum type="arabicPeriod"/>
            </a:pPr>
            <a:r>
              <a:rPr lang="en-US" sz="800" dirty="0" smtClean="0">
                <a:solidFill>
                  <a:schemeClr val="bg1"/>
                </a:solidFill>
                <a:latin typeface="Arial"/>
                <a:sym typeface="Arial"/>
              </a:rPr>
              <a:t>These losses come directly from CCAR 2015 results (SHUSA Capital Aggregation Tool)</a:t>
            </a:r>
          </a:p>
          <a:p>
            <a:pPr marL="119063" indent="-119063" algn="l">
              <a:lnSpc>
                <a:spcPct val="100000"/>
              </a:lnSpc>
              <a:buAutoNum type="arabicPeriod"/>
            </a:pPr>
            <a:r>
              <a:rPr lang="en-US" sz="800" dirty="0" smtClean="0">
                <a:solidFill>
                  <a:schemeClr val="bg1"/>
                </a:solidFill>
                <a:latin typeface="Arial"/>
                <a:sym typeface="Arial"/>
              </a:rPr>
              <a:t>Calculated using Group methodology, further detailed in the Metrics Glossary</a:t>
            </a:r>
          </a:p>
          <a:p>
            <a:pPr marL="119063" indent="-119063" algn="l">
              <a:lnSpc>
                <a:spcPct val="100000"/>
              </a:lnSpc>
              <a:buAutoNum type="arabicPeriod"/>
            </a:pPr>
            <a:endParaRPr lang="en-US" sz="800" dirty="0">
              <a:solidFill>
                <a:schemeClr val="bg1"/>
              </a:solidFill>
              <a:latin typeface="Arial"/>
              <a:sym typeface="Arial"/>
            </a:endParaRPr>
          </a:p>
        </p:txBody>
      </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9012655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615981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15"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smtClean="0"/>
              <a:t>Calibration: </a:t>
            </a:r>
            <a:r>
              <a:rPr lang="en-US" b="0" dirty="0" smtClean="0"/>
              <a:t>SCUSA </a:t>
            </a:r>
            <a:r>
              <a:rPr lang="en-US" b="0" dirty="0"/>
              <a:t>subprime assets as % of SHUSA total credit exposure</a:t>
            </a:r>
            <a:r>
              <a:rPr lang="en-US" dirty="0"/>
              <a:t/>
            </a:r>
            <a:br>
              <a:rPr lang="en-US" dirty="0"/>
            </a:br>
            <a:endParaRPr lang="en-US" dirty="0"/>
          </a:p>
        </p:txBody>
      </p:sp>
      <p:grpSp>
        <p:nvGrpSpPr>
          <p:cNvPr id="8" name="Group 7"/>
          <p:cNvGrpSpPr/>
          <p:nvPr/>
        </p:nvGrpSpPr>
        <p:grpSpPr>
          <a:xfrm>
            <a:off x="403281" y="95996"/>
            <a:ext cx="3074542" cy="189008"/>
            <a:chOff x="403281" y="164517"/>
            <a:chExt cx="3074542" cy="189008"/>
          </a:xfrm>
        </p:grpSpPr>
        <p:sp>
          <p:nvSpPr>
            <p:cNvPr id="9" name="Text Box 75"/>
            <p:cNvSpPr txBox="1">
              <a:spLocks noChangeArrowheads="1"/>
            </p:cNvSpPr>
            <p:nvPr/>
          </p:nvSpPr>
          <p:spPr bwMode="gray">
            <a:xfrm>
              <a:off x="636148" y="166688"/>
              <a:ext cx="284167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SCUSA subprime exposure</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5245494" y="1414347"/>
            <a:ext cx="4065926"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13" name="Content Placeholder 4"/>
          <p:cNvSpPr txBox="1">
            <a:spLocks/>
          </p:cNvSpPr>
          <p:nvPr/>
        </p:nvSpPr>
        <p:spPr>
          <a:xfrm>
            <a:off x="5245494" y="1939818"/>
            <a:ext cx="3977881" cy="3948031"/>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Due to the large sub-prime exposure at SCUSA, SHUSA’s management chose to set a limit for </a:t>
            </a:r>
            <a:r>
              <a:rPr lang="en-US" sz="1200" kern="0" dirty="0">
                <a:solidFill>
                  <a:schemeClr val="tx1"/>
                </a:solidFill>
                <a:latin typeface="+mn-lt"/>
              </a:rPr>
              <a:t>the maximum amount of </a:t>
            </a:r>
            <a:r>
              <a:rPr lang="en-US" sz="1200" kern="0" dirty="0" smtClean="0">
                <a:solidFill>
                  <a:schemeClr val="tx1"/>
                </a:solidFill>
                <a:latin typeface="+mn-lt"/>
              </a:rPr>
              <a:t>sub-prime </a:t>
            </a:r>
            <a:r>
              <a:rPr lang="en-US" sz="1200" kern="0" dirty="0">
                <a:solidFill>
                  <a:schemeClr val="tx1"/>
                </a:solidFill>
                <a:latin typeface="+mn-lt"/>
              </a:rPr>
              <a:t>exposure on the SHUSA balance </a:t>
            </a:r>
            <a:r>
              <a:rPr lang="en-US" sz="1200" kern="0" dirty="0" smtClean="0">
                <a:solidFill>
                  <a:schemeClr val="tx1"/>
                </a:solidFill>
                <a:latin typeface="+mn-lt"/>
              </a:rPr>
              <a:t>sheet, as nearly all of SHUSA’s sub-prime exposure is in SCUSA</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A red limit of 25% was set by management as it aligns with:</a:t>
            </a:r>
          </a:p>
          <a:p>
            <a:pPr marL="476250" lvl="2" indent="-285750" defTabSz="881063">
              <a:lnSpc>
                <a:spcPct val="100000"/>
              </a:lnSpc>
              <a:spcBef>
                <a:spcPct val="30000"/>
              </a:spcBef>
              <a:buClrTx/>
              <a:buFont typeface="Arial"/>
              <a:buChar char="–"/>
              <a:defRPr/>
            </a:pPr>
            <a:r>
              <a:rPr lang="en-US" dirty="0">
                <a:solidFill>
                  <a:schemeClr val="tx1"/>
                </a:solidFill>
                <a:ea typeface="Arial Unicode MS" pitchFamily="34" charset="-128"/>
                <a:cs typeface="Arial" charset="0"/>
              </a:rPr>
              <a:t>Rating Agencies’ expectations </a:t>
            </a:r>
            <a:endParaRPr lang="en-US" dirty="0" smtClean="0">
              <a:solidFill>
                <a:schemeClr val="tx1"/>
              </a:solidFill>
              <a:ea typeface="Arial Unicode MS" pitchFamily="34" charset="-128"/>
              <a:cs typeface="Arial" charset="0"/>
            </a:endParaRPr>
          </a:p>
          <a:p>
            <a:pPr marL="476250" lvl="2" indent="-285750" defTabSz="881063">
              <a:lnSpc>
                <a:spcPct val="100000"/>
              </a:lnSpc>
              <a:spcBef>
                <a:spcPct val="30000"/>
              </a:spcBef>
              <a:buClrTx/>
              <a:buFont typeface="Arial"/>
              <a:buChar char="–"/>
              <a:defRPr/>
            </a:pPr>
            <a:r>
              <a:rPr lang="en-US" dirty="0">
                <a:solidFill>
                  <a:schemeClr val="tx1"/>
                </a:solidFill>
                <a:ea typeface="Arial Unicode MS" pitchFamily="34" charset="-128"/>
                <a:cs typeface="Arial" charset="0"/>
              </a:rPr>
              <a:t>R</a:t>
            </a:r>
            <a:r>
              <a:rPr lang="en-US" dirty="0" smtClean="0">
                <a:solidFill>
                  <a:schemeClr val="tx1"/>
                </a:solidFill>
                <a:ea typeface="Arial Unicode MS" pitchFamily="34" charset="-128"/>
                <a:cs typeface="Arial" charset="0"/>
              </a:rPr>
              <a:t>eviews </a:t>
            </a:r>
            <a:r>
              <a:rPr lang="en-US" dirty="0">
                <a:solidFill>
                  <a:schemeClr val="tx1"/>
                </a:solidFill>
                <a:ea typeface="Arial Unicode MS" pitchFamily="34" charset="-128"/>
                <a:cs typeface="Arial" charset="0"/>
              </a:rPr>
              <a:t>of competitors’ </a:t>
            </a:r>
            <a:r>
              <a:rPr lang="en-US" dirty="0" smtClean="0">
                <a:solidFill>
                  <a:schemeClr val="tx1"/>
                </a:solidFill>
                <a:ea typeface="Arial Unicode MS" pitchFamily="34" charset="-128"/>
                <a:cs typeface="Arial" charset="0"/>
              </a:rPr>
              <a:t>positions</a:t>
            </a:r>
            <a:endParaRPr lang="en-US" dirty="0">
              <a:solidFill>
                <a:schemeClr val="tx1"/>
              </a:solidFill>
              <a:ea typeface="Arial Unicode MS" pitchFamily="34" charset="-128"/>
              <a:cs typeface="Arial" charset="0"/>
            </a:endParaRP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Given SHUSA’s current position of 21%, the red limit of 25% allows an incremental </a:t>
            </a:r>
            <a:r>
              <a:rPr lang="en-US" sz="1200" kern="0" dirty="0">
                <a:solidFill>
                  <a:schemeClr val="tx1"/>
                </a:solidFill>
                <a:latin typeface="+mn-lt"/>
              </a:rPr>
              <a:t>~</a:t>
            </a:r>
            <a:r>
              <a:rPr lang="en-US" sz="1200" kern="0" dirty="0" smtClean="0">
                <a:solidFill>
                  <a:schemeClr val="tx1"/>
                </a:solidFill>
                <a:latin typeface="+mn-lt"/>
              </a:rPr>
              <a:t>$6BN of sub-prime to be booked at SCUSA before breaching the red limit, given no growth at SBNA</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The amber trigger of 23% establishes an early warning indicator that the proportion of subprime assets is approaching the red limit</a:t>
            </a:r>
          </a:p>
          <a:p>
            <a:pPr marL="0" lvl="1" indent="0" defTabSz="457200">
              <a:lnSpc>
                <a:spcPct val="100000"/>
              </a:lnSpc>
              <a:buNone/>
              <a:defRPr/>
            </a:pPr>
            <a:endParaRPr lang="en-US" sz="1200" kern="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176213" lvl="2" indent="0" defTabSz="457200" fontAlgn="auto">
              <a:lnSpc>
                <a:spcPct val="100000"/>
              </a:lnSpc>
              <a:spcBef>
                <a:spcPts val="0"/>
              </a:spcBef>
              <a:spcAft>
                <a:spcPts val="0"/>
              </a:spcAft>
              <a:buNone/>
              <a:defRPr/>
            </a:pPr>
            <a:r>
              <a:rPr lang="en-US" dirty="0">
                <a:solidFill>
                  <a:schemeClr val="tx1"/>
                </a:solidFill>
                <a:latin typeface="+mn-lt"/>
              </a:rPr>
              <a:t>	</a:t>
            </a:r>
          </a:p>
          <a:p>
            <a:pPr marL="171450" indent="-171450">
              <a:lnSpc>
                <a:spcPct val="100000"/>
              </a:lnSpc>
              <a:buFont typeface="Arial" panose="020B0604020202020204" pitchFamily="34" charset="0"/>
              <a:buChar char="•"/>
            </a:pPr>
            <a:endParaRPr lang="en-US" sz="1200" kern="0" dirty="0" smtClean="0">
              <a:solidFill>
                <a:schemeClr val="tx1"/>
              </a:solidFill>
            </a:endParaRPr>
          </a:p>
          <a:p>
            <a:pPr marL="0" indent="0">
              <a:lnSpc>
                <a:spcPct val="100000"/>
              </a:lnSpc>
            </a:pPr>
            <a:endParaRPr lang="en-US" sz="1200" kern="0" dirty="0" smtClean="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641019431"/>
              </p:ext>
            </p:extLst>
          </p:nvPr>
        </p:nvGraphicFramePr>
        <p:xfrm>
          <a:off x="401638" y="1950625"/>
          <a:ext cx="4337339" cy="2560320"/>
        </p:xfrm>
        <a:graphic>
          <a:graphicData uri="http://schemas.openxmlformats.org/drawingml/2006/table">
            <a:tbl>
              <a:tblPr firstRow="1" bandRow="1">
                <a:tableStyleId>{839DD9DD-9E6C-4910-8AC0-68ADFF6A6AFC}</a:tableStyleId>
              </a:tblPr>
              <a:tblGrid>
                <a:gridCol w="1478768"/>
                <a:gridCol w="952857"/>
                <a:gridCol w="952857"/>
                <a:gridCol w="952857"/>
              </a:tblGrid>
              <a:tr h="220906">
                <a:tc>
                  <a:txBody>
                    <a:bodyPr/>
                    <a:lstStyle/>
                    <a:p>
                      <a:pPr algn="l" rtl="0" fontAlgn="b"/>
                      <a:endParaRPr lang="en-US" sz="90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900" b="1" i="0" u="none" strike="noStrike" dirty="0" smtClean="0">
                          <a:solidFill>
                            <a:srgbClr val="000000"/>
                          </a:solidFill>
                          <a:effectLst/>
                          <a:latin typeface="+mn-lt"/>
                        </a:rPr>
                        <a:t>FICO 300-630</a:t>
                      </a:r>
                      <a:endParaRPr lang="en-US" sz="90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900" b="1" i="0" u="none" strike="noStrike" dirty="0" smtClean="0">
                          <a:solidFill>
                            <a:srgbClr val="000000"/>
                          </a:solidFill>
                          <a:effectLst/>
                          <a:latin typeface="+mn-lt"/>
                        </a:rPr>
                        <a:t>FICO 630-851</a:t>
                      </a:r>
                      <a:endParaRPr lang="en-US" sz="90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900" b="1" i="0" u="none" strike="noStrike" dirty="0" smtClean="0">
                          <a:solidFill>
                            <a:srgbClr val="000000"/>
                          </a:solidFill>
                          <a:effectLst/>
                          <a:latin typeface="+mn-lt"/>
                        </a:rPr>
                        <a:t>Not</a:t>
                      </a:r>
                      <a:r>
                        <a:rPr lang="en-US" sz="900" b="1" i="0" u="none" strike="noStrike" baseline="0" dirty="0" smtClean="0">
                          <a:solidFill>
                            <a:srgbClr val="000000"/>
                          </a:solidFill>
                          <a:effectLst/>
                          <a:latin typeface="+mn-lt"/>
                        </a:rPr>
                        <a:t> Available</a:t>
                      </a:r>
                      <a:endParaRPr lang="en-US" sz="900" b="1" i="0" u="none" strike="noStrike" dirty="0">
                        <a:solidFill>
                          <a:srgbClr val="000000"/>
                        </a:solidFill>
                        <a:effectLst/>
                        <a:latin typeface="+mn-lt"/>
                      </a:endParaRPr>
                    </a:p>
                  </a:txBody>
                  <a:tcPr marL="45720" marR="45720" anchor="b">
                    <a:lnB w="12700" cap="flat" cmpd="sng" algn="ctr">
                      <a:solidFill>
                        <a:schemeClr val="bg1">
                          <a:lumMod val="65000"/>
                        </a:schemeClr>
                      </a:solidFill>
                      <a:prstDash val="solid"/>
                      <a:round/>
                      <a:headEnd type="none" w="med" len="med"/>
                      <a:tailEnd type="none" w="med" len="med"/>
                    </a:lnB>
                  </a:tcPr>
                </a:tc>
              </a:tr>
              <a:tr h="0">
                <a:tc>
                  <a:txBody>
                    <a:bodyPr/>
                    <a:lstStyle/>
                    <a:p>
                      <a:pPr algn="l" rtl="0" fontAlgn="b"/>
                      <a:r>
                        <a:rPr lang="en-US" sz="900" b="0" i="0" u="none" strike="noStrike" dirty="0" smtClean="0">
                          <a:solidFill>
                            <a:srgbClr val="000000"/>
                          </a:solidFill>
                          <a:effectLst/>
                          <a:latin typeface="+mn-lt"/>
                        </a:rPr>
                        <a:t>Core</a:t>
                      </a:r>
                      <a:r>
                        <a:rPr lang="en-US" sz="900" b="0" i="0" u="none" strike="noStrike" baseline="0" dirty="0" smtClean="0">
                          <a:solidFill>
                            <a:srgbClr val="000000"/>
                          </a:solidFill>
                          <a:effectLst/>
                          <a:latin typeface="+mn-lt"/>
                        </a:rPr>
                        <a:t>/Organic Loans</a:t>
                      </a: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13,830.6</a:t>
                      </a:r>
                      <a:r>
                        <a:rPr lang="en-US" sz="900" b="0" i="0" u="none" strike="noStrike" baseline="0" dirty="0" smtClean="0">
                          <a:solidFill>
                            <a:srgbClr val="000000"/>
                          </a:solidFill>
                          <a:effectLst/>
                          <a:latin typeface="+mn-lt"/>
                        </a:rPr>
                        <a:t> </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0" i="0" u="none" strike="noStrike" dirty="0" smtClean="0">
                          <a:solidFill>
                            <a:srgbClr val="000000"/>
                          </a:solidFill>
                          <a:effectLst/>
                          <a:latin typeface="+mn-lt"/>
                        </a:rPr>
                        <a:t>3,587.7</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2,232.5</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182950">
                <a:tc>
                  <a:txBody>
                    <a:bodyPr/>
                    <a:lstStyle/>
                    <a:p>
                      <a:pPr marL="0" algn="l" defTabSz="457200" rtl="0" eaLnBrk="1" fontAlgn="b" latinLnBrk="0" hangingPunct="1"/>
                      <a:r>
                        <a:rPr lang="en-US" sz="900" b="0" i="0" u="none" strike="noStrike" kern="1200" dirty="0" smtClean="0">
                          <a:solidFill>
                            <a:srgbClr val="000000"/>
                          </a:solidFill>
                          <a:effectLst/>
                          <a:latin typeface="+mn-lt"/>
                          <a:ea typeface="+mn-ea"/>
                          <a:cs typeface="+mn-cs"/>
                        </a:rPr>
                        <a:t>Consumer Auto Lending</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5,254.1</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1,154.1</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719.1</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182950">
                <a:tc>
                  <a:txBody>
                    <a:bodyPr/>
                    <a:lstStyle/>
                    <a:p>
                      <a:pPr marL="0" algn="l" defTabSz="457200" rtl="0" eaLnBrk="1" fontAlgn="b" latinLnBrk="0" hangingPunct="1"/>
                      <a:r>
                        <a:rPr lang="en-US" sz="900" b="0" i="0" u="none" strike="noStrike" kern="1200" dirty="0" smtClean="0">
                          <a:solidFill>
                            <a:srgbClr val="000000"/>
                          </a:solidFill>
                          <a:effectLst/>
                          <a:latin typeface="+mn-lt"/>
                          <a:ea typeface="+mn-ea"/>
                          <a:cs typeface="+mn-cs"/>
                        </a:rPr>
                        <a:t>Commercial</a:t>
                      </a:r>
                      <a:r>
                        <a:rPr lang="en-US" sz="900" b="0" i="0" u="none" strike="noStrike" kern="1200" baseline="0" dirty="0" smtClean="0">
                          <a:solidFill>
                            <a:srgbClr val="000000"/>
                          </a:solidFill>
                          <a:effectLst/>
                          <a:latin typeface="+mn-lt"/>
                          <a:ea typeface="+mn-ea"/>
                          <a:cs typeface="+mn-cs"/>
                        </a:rPr>
                        <a:t> Fleet Retail</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0.046</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0.015</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955.8</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0">
                <a:tc>
                  <a:txBody>
                    <a:bodyPr/>
                    <a:lstStyle/>
                    <a:p>
                      <a:pPr marL="0" algn="l" defTabSz="457200" rtl="0" eaLnBrk="1" fontAlgn="b" latinLnBrk="0" hangingPunct="1"/>
                      <a:r>
                        <a:rPr lang="en-US" sz="900" b="0" i="0" u="none" strike="noStrike" kern="1200" dirty="0" smtClean="0">
                          <a:solidFill>
                            <a:srgbClr val="000000"/>
                          </a:solidFill>
                          <a:effectLst/>
                          <a:latin typeface="+mn-lt"/>
                          <a:ea typeface="+mn-ea"/>
                          <a:cs typeface="+mn-cs"/>
                        </a:rPr>
                        <a:t>Chrysler Lease</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237.6</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4,854.7</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436.6</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185207">
                <a:tc>
                  <a:txBody>
                    <a:bodyPr/>
                    <a:lstStyle/>
                    <a:p>
                      <a:pPr marL="0" algn="l" defTabSz="457200" rtl="0" eaLnBrk="1" fontAlgn="b" latinLnBrk="0" hangingPunct="1"/>
                      <a:r>
                        <a:rPr lang="en-US" sz="900" b="0" i="0" u="none" strike="noStrike" kern="1200" dirty="0" smtClean="0">
                          <a:solidFill>
                            <a:srgbClr val="000000"/>
                          </a:solidFill>
                          <a:effectLst/>
                          <a:latin typeface="+mn-lt"/>
                          <a:ea typeface="+mn-ea"/>
                          <a:cs typeface="+mn-cs"/>
                        </a:rPr>
                        <a:t>Chrysler</a:t>
                      </a:r>
                      <a:r>
                        <a:rPr lang="en-US" sz="900" b="0" i="0" u="none" strike="noStrike" kern="1200" baseline="0" dirty="0" smtClean="0">
                          <a:solidFill>
                            <a:srgbClr val="000000"/>
                          </a:solidFill>
                          <a:effectLst/>
                          <a:latin typeface="+mn-lt"/>
                          <a:ea typeface="+mn-ea"/>
                          <a:cs typeface="+mn-cs"/>
                        </a:rPr>
                        <a:t> Commercial Fleet Lease</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0.139</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388.8</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0">
                <a:tc>
                  <a:txBody>
                    <a:bodyPr/>
                    <a:lstStyle/>
                    <a:p>
                      <a:pPr marL="0" algn="l" defTabSz="457200" rtl="0" eaLnBrk="1" fontAlgn="b" latinLnBrk="0" hangingPunct="1"/>
                      <a:r>
                        <a:rPr lang="en-US" sz="900" b="0" i="0" u="none" strike="noStrike" kern="1200" dirty="0" smtClean="0">
                          <a:solidFill>
                            <a:srgbClr val="000000"/>
                          </a:solidFill>
                          <a:effectLst/>
                          <a:latin typeface="+mn-lt"/>
                          <a:ea typeface="+mn-ea"/>
                          <a:cs typeface="+mn-cs"/>
                        </a:rPr>
                        <a:t>UBER Lease</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a:t>
                      </a:r>
                      <a:endParaRPr lang="en-US" sz="900" b="0" i="0" u="none" strike="noStrike" kern="1200" dirty="0">
                        <a:solidFill>
                          <a:srgbClr val="000000"/>
                        </a:solidFill>
                        <a:effectLst/>
                        <a:latin typeface="+mn-lt"/>
                        <a:ea typeface="+mn-ea"/>
                        <a:cs typeface="+mn-cs"/>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0" i="0" u="none" strike="noStrike" dirty="0" smtClean="0">
                          <a:solidFill>
                            <a:srgbClr val="000000"/>
                          </a:solidFill>
                          <a:effectLst/>
                          <a:latin typeface="+mn-lt"/>
                        </a:rPr>
                        <a:t>-</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110.08</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0">
                <a:tc>
                  <a:txBody>
                    <a:bodyPr/>
                    <a:lstStyle/>
                    <a:p>
                      <a:pPr algn="l" rtl="0" fontAlgn="b"/>
                      <a:r>
                        <a:rPr lang="en-US" sz="900" u="none" strike="noStrike" dirty="0" smtClean="0">
                          <a:effectLst/>
                          <a:latin typeface="+mn-lt"/>
                        </a:rPr>
                        <a:t>RV</a:t>
                      </a:r>
                      <a:r>
                        <a:rPr lang="en-US" sz="900" u="none" strike="noStrike" baseline="0" dirty="0" smtClean="0">
                          <a:effectLst/>
                          <a:latin typeface="+mn-lt"/>
                        </a:rPr>
                        <a:t>/Marine Loans</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76.1</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0" i="0" u="none" strike="noStrike" dirty="0" smtClean="0">
                          <a:solidFill>
                            <a:srgbClr val="000000"/>
                          </a:solidFill>
                          <a:effectLst/>
                          <a:latin typeface="+mn-lt"/>
                        </a:rPr>
                        <a:t>122.0</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122.1</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0">
                <a:tc>
                  <a:txBody>
                    <a:bodyPr/>
                    <a:lstStyle/>
                    <a:p>
                      <a:pPr algn="l" rtl="0" fontAlgn="b"/>
                      <a:r>
                        <a:rPr lang="en-US" sz="900" b="0" i="0" u="none" strike="noStrike" dirty="0" smtClean="0">
                          <a:solidFill>
                            <a:srgbClr val="000000"/>
                          </a:solidFill>
                          <a:effectLst/>
                          <a:latin typeface="+mn-lt"/>
                        </a:rPr>
                        <a:t>Purchased</a:t>
                      </a:r>
                      <a:r>
                        <a:rPr lang="en-US" sz="900" b="0" i="0" u="none" strike="noStrike" baseline="0" dirty="0" smtClean="0">
                          <a:solidFill>
                            <a:srgbClr val="000000"/>
                          </a:solidFill>
                          <a:effectLst/>
                          <a:latin typeface="+mn-lt"/>
                        </a:rPr>
                        <a:t> Auto Loans</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179.7</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0" i="0" u="none" strike="noStrike" dirty="0" smtClean="0">
                          <a:solidFill>
                            <a:srgbClr val="000000"/>
                          </a:solidFill>
                          <a:effectLst/>
                          <a:latin typeface="+mn-lt"/>
                        </a:rPr>
                        <a:t>68.9</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3.5</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r h="185207">
                <a:tc>
                  <a:txBody>
                    <a:bodyPr/>
                    <a:lstStyle/>
                    <a:p>
                      <a:pPr algn="l" rtl="0" fontAlgn="b"/>
                      <a:r>
                        <a:rPr lang="en-US" sz="900" b="0" i="0" u="none" strike="noStrike" dirty="0" smtClean="0">
                          <a:solidFill>
                            <a:srgbClr val="000000"/>
                          </a:solidFill>
                          <a:effectLst/>
                          <a:latin typeface="+mn-lt"/>
                        </a:rPr>
                        <a:t>Credit Cards &amp; Other</a:t>
                      </a:r>
                      <a:r>
                        <a:rPr lang="en-US" sz="900" b="0" i="0" u="none" strike="noStrike" baseline="0" dirty="0" smtClean="0">
                          <a:solidFill>
                            <a:srgbClr val="000000"/>
                          </a:solidFill>
                          <a:effectLst/>
                          <a:latin typeface="+mn-lt"/>
                        </a:rPr>
                        <a:t> Unsecured</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767.1</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0" i="0" u="none" strike="noStrike" dirty="0" smtClean="0">
                          <a:solidFill>
                            <a:srgbClr val="000000"/>
                          </a:solidFill>
                          <a:effectLst/>
                          <a:latin typeface="+mn-lt"/>
                        </a:rPr>
                        <a:t>1,405.03</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446.3</a:t>
                      </a:r>
                      <a:endParaRPr lang="en-US" sz="900" b="0" i="0" u="none" strike="noStrike" dirty="0">
                        <a:solidFill>
                          <a:srgbClr val="000000"/>
                        </a:solidFill>
                        <a:effectLst/>
                        <a:latin typeface="+mn-lt"/>
                      </a:endParaRPr>
                    </a:p>
                  </a:txBody>
                  <a:tcPr marL="45720" marR="45720" anchor="b">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3685303"/>
              </p:ext>
            </p:extLst>
          </p:nvPr>
        </p:nvGraphicFramePr>
        <p:xfrm>
          <a:off x="1287241" y="5163905"/>
          <a:ext cx="2712769" cy="964152"/>
        </p:xfrm>
        <a:graphic>
          <a:graphicData uri="http://schemas.openxmlformats.org/drawingml/2006/table">
            <a:tbl>
              <a:tblPr firstRow="1" bandRow="1">
                <a:tableStyleId>{839DD9DD-9E6C-4910-8AC0-68ADFF6A6AFC}</a:tableStyleId>
              </a:tblPr>
              <a:tblGrid>
                <a:gridCol w="1852610"/>
                <a:gridCol w="860159"/>
              </a:tblGrid>
              <a:tr h="232632">
                <a:tc>
                  <a:txBody>
                    <a:bodyPr/>
                    <a:lstStyle/>
                    <a:p>
                      <a:pPr marL="0" algn="l" defTabSz="457200" rtl="0" eaLnBrk="1" fontAlgn="b" latinLnBrk="0" hangingPunct="1"/>
                      <a:r>
                        <a:rPr lang="en-US" sz="900" b="1" i="0" u="none" strike="noStrike" kern="1200" dirty="0" smtClean="0">
                          <a:solidFill>
                            <a:srgbClr val="000000"/>
                          </a:solidFill>
                          <a:effectLst/>
                          <a:latin typeface="+mn-lt"/>
                          <a:ea typeface="+mn-ea"/>
                          <a:cs typeface="+mn-cs"/>
                        </a:rPr>
                        <a:t>Total SHUSA assets</a:t>
                      </a:r>
                      <a:endParaRPr lang="en-US" sz="900" b="1"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algn="ctr" defTabSz="457200" rtl="0" eaLnBrk="1" fontAlgn="b" latinLnBrk="0" hangingPunct="1"/>
                      <a:r>
                        <a:rPr lang="en-US" sz="900" b="0" i="0" u="none" strike="noStrike" kern="1200" dirty="0" smtClean="0">
                          <a:solidFill>
                            <a:srgbClr val="000000"/>
                          </a:solidFill>
                          <a:effectLst/>
                          <a:latin typeface="+mn-lt"/>
                          <a:ea typeface="+mn-ea"/>
                          <a:cs typeface="+mn-cs"/>
                        </a:rPr>
                        <a:t>$ 117</a:t>
                      </a:r>
                      <a:r>
                        <a:rPr lang="en-US" sz="900" b="0" i="0" u="none" strike="noStrike" kern="1200" baseline="0" dirty="0" smtClean="0">
                          <a:solidFill>
                            <a:srgbClr val="000000"/>
                          </a:solidFill>
                          <a:effectLst/>
                          <a:latin typeface="+mn-lt"/>
                          <a:ea typeface="+mn-ea"/>
                          <a:cs typeface="+mn-cs"/>
                        </a:rPr>
                        <a:t> BN</a:t>
                      </a:r>
                      <a:endParaRPr lang="en-US" sz="900" b="0" i="0" u="none" strike="noStrike" kern="1200" dirty="0">
                        <a:solidFill>
                          <a:srgbClr val="000000"/>
                        </a:solidFill>
                        <a:effectLst/>
                        <a:latin typeface="+mn-lt"/>
                        <a:ea typeface="+mn-ea"/>
                        <a:cs typeface="+mn-cs"/>
                      </a:endParaRPr>
                    </a:p>
                  </a:txBody>
                  <a:tcPr marL="45720" marR="4572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252994">
                <a:tc>
                  <a:txBody>
                    <a:bodyPr/>
                    <a:lstStyle/>
                    <a:p>
                      <a:pPr algn="l" rtl="0" fontAlgn="b"/>
                      <a:r>
                        <a:rPr lang="en-US" sz="900" b="1" u="none" strike="noStrike" dirty="0" smtClean="0">
                          <a:effectLst/>
                          <a:latin typeface="+mn-lt"/>
                        </a:rPr>
                        <a:t>Total sub-prime</a:t>
                      </a:r>
                      <a:r>
                        <a:rPr lang="en-US" sz="900" b="1" u="none" strike="noStrike" baseline="0" dirty="0" smtClean="0">
                          <a:effectLst/>
                          <a:latin typeface="+mn-lt"/>
                        </a:rPr>
                        <a:t> assets at SCUSA</a:t>
                      </a:r>
                      <a:endParaRPr lang="en-US" sz="900" b="1" i="0" u="none" strike="noStrike" dirty="0">
                        <a:solidFill>
                          <a:srgbClr val="000000"/>
                        </a:solidFill>
                        <a:effectLst/>
                        <a:latin typeface="+mn-lt"/>
                      </a:endParaRPr>
                    </a:p>
                  </a:txBody>
                  <a:tcPr marL="45720" marR="45720" anchor="ct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$24.4</a:t>
                      </a:r>
                      <a:r>
                        <a:rPr lang="en-US" sz="900" b="0" i="0" u="none" strike="noStrike" baseline="0" dirty="0" smtClean="0">
                          <a:solidFill>
                            <a:srgbClr val="000000"/>
                          </a:solidFill>
                          <a:effectLst/>
                          <a:latin typeface="+mn-lt"/>
                        </a:rPr>
                        <a:t> BN</a:t>
                      </a:r>
                      <a:endParaRPr lang="en-US" sz="900" b="0" i="0" u="none" strike="noStrike" dirty="0">
                        <a:solidFill>
                          <a:srgbClr val="000000"/>
                        </a:solidFill>
                        <a:effectLst/>
                        <a:latin typeface="+mn-lt"/>
                      </a:endParaRPr>
                    </a:p>
                  </a:txBody>
                  <a:tcPr marL="45720" marR="45720" anchor="ct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252994">
                <a:tc>
                  <a:txBody>
                    <a:bodyPr/>
                    <a:lstStyle/>
                    <a:p>
                      <a:pPr algn="l" rtl="0" fontAlgn="b"/>
                      <a:r>
                        <a:rPr lang="en-US" sz="900" b="1" i="0" u="none" strike="noStrike" dirty="0" smtClean="0">
                          <a:solidFill>
                            <a:srgbClr val="000000"/>
                          </a:solidFill>
                          <a:effectLst/>
                          <a:latin typeface="+mn-lt"/>
                        </a:rPr>
                        <a:t>SCUSA subprime assets as % of SHUSA exposure</a:t>
                      </a:r>
                      <a:endParaRPr lang="en-US" sz="900" b="1" i="0" u="none" strike="noStrike" dirty="0">
                        <a:solidFill>
                          <a:srgbClr val="000000"/>
                        </a:solidFill>
                        <a:effectLst/>
                        <a:latin typeface="+mn-lt"/>
                      </a:endParaRPr>
                    </a:p>
                  </a:txBody>
                  <a:tcPr marL="45720" marR="45720" anchor="ct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0" i="0" u="none" strike="noStrike" dirty="0" smtClean="0">
                          <a:solidFill>
                            <a:srgbClr val="000000"/>
                          </a:solidFill>
                          <a:effectLst/>
                          <a:latin typeface="+mn-lt"/>
                        </a:rPr>
                        <a:t>21%</a:t>
                      </a:r>
                      <a:endParaRPr lang="en-US" sz="900" b="0" i="0" u="none" strike="noStrike" dirty="0">
                        <a:solidFill>
                          <a:srgbClr val="000000"/>
                        </a:solidFill>
                        <a:effectLst/>
                        <a:latin typeface="+mn-lt"/>
                      </a:endParaRPr>
                    </a:p>
                  </a:txBody>
                  <a:tcPr marL="45720" marR="45720" anchor="ct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401638" y="1414347"/>
            <a:ext cx="4065926"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SCUSA assets, Q2 2015</a:t>
            </a:r>
          </a:p>
          <a:p>
            <a:pPr algn="l">
              <a:lnSpc>
                <a:spcPct val="100000"/>
              </a:lnSpc>
              <a:spcBef>
                <a:spcPts val="0"/>
              </a:spcBef>
              <a:spcAft>
                <a:spcPts val="0"/>
              </a:spcAft>
            </a:pPr>
            <a:r>
              <a:rPr lang="en-US" sz="1200" dirty="0" smtClean="0">
                <a:solidFill>
                  <a:schemeClr val="accent1"/>
                </a:solidFill>
              </a:rPr>
              <a:t>$ MM</a:t>
            </a:r>
          </a:p>
        </p:txBody>
      </p:sp>
      <p:sp>
        <p:nvSpPr>
          <p:cNvPr id="4" name="TextBox 3"/>
          <p:cNvSpPr txBox="1"/>
          <p:nvPr/>
        </p:nvSpPr>
        <p:spPr>
          <a:xfrm>
            <a:off x="403281" y="4838546"/>
            <a:ext cx="238561" cy="246221"/>
          </a:xfrm>
          <a:prstGeom prst="rect">
            <a:avLst/>
          </a:prstGeom>
          <a:solidFill>
            <a:schemeClr val="accent1">
              <a:lumMod val="20000"/>
              <a:lumOff val="80000"/>
            </a:schemeClr>
          </a:solidFill>
        </p:spPr>
        <p:txBody>
          <a:bodyPr wrap="square" rtlCol="0">
            <a:spAutoFit/>
          </a:bodyPr>
          <a:lstStyle/>
          <a:p>
            <a:pPr>
              <a:lnSpc>
                <a:spcPct val="100000"/>
              </a:lnSpc>
            </a:pPr>
            <a:endParaRPr lang="en-US" dirty="0"/>
          </a:p>
        </p:txBody>
      </p:sp>
      <p:sp>
        <p:nvSpPr>
          <p:cNvPr id="5" name="TextBox 4"/>
          <p:cNvSpPr txBox="1"/>
          <p:nvPr/>
        </p:nvSpPr>
        <p:spPr>
          <a:xfrm>
            <a:off x="641842" y="4838545"/>
            <a:ext cx="1900318" cy="230832"/>
          </a:xfrm>
          <a:prstGeom prst="rect">
            <a:avLst/>
          </a:prstGeom>
          <a:noFill/>
        </p:spPr>
        <p:txBody>
          <a:bodyPr wrap="square" rtlCol="0">
            <a:spAutoFit/>
          </a:bodyPr>
          <a:lstStyle/>
          <a:p>
            <a:pPr algn="l">
              <a:lnSpc>
                <a:spcPct val="100000"/>
              </a:lnSpc>
            </a:pPr>
            <a:r>
              <a:rPr lang="en-US" sz="900" dirty="0" smtClean="0"/>
              <a:t>SCUSA sub-prime assets</a:t>
            </a:r>
            <a:endParaRPr lang="en-US" sz="900" dirty="0"/>
          </a:p>
        </p:txBody>
      </p:sp>
      <p:sp>
        <p:nvSpPr>
          <p:cNvPr id="19" name="Footnote"/>
          <p:cNvSpPr/>
          <p:nvPr/>
        </p:nvSpPr>
        <p:spPr bwMode="auto">
          <a:xfrm>
            <a:off x="378330" y="6356350"/>
            <a:ext cx="6879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chemeClr val="bg1"/>
                </a:solidFill>
                <a:latin typeface="Arial"/>
                <a:sym typeface="Arial"/>
              </a:rPr>
              <a:t>Assuming no </a:t>
            </a:r>
          </a:p>
        </p:txBody>
      </p:sp>
      <p:sp>
        <p:nvSpPr>
          <p:cNvPr id="2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85</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0558048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338584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492" name="think-cell Slide" r:id="rId38" imgW="360" imgH="360" progId="TCLayout.ActiveDocument.1">
                  <p:embed/>
                </p:oleObj>
              </mc:Choice>
              <mc:Fallback>
                <p:oleObj name="think-cell Slide" r:id="rId38" imgW="360" imgH="360" progId="TCLayout.ActiveDocument.1">
                  <p:embed/>
                  <p:pic>
                    <p:nvPicPr>
                      <p:cNvPr id="0" name=""/>
                      <p:cNvPicPr/>
                      <p:nvPr/>
                    </p:nvPicPr>
                    <p:blipFill>
                      <a:blip r:embed="rId3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6" name="Title 5"/>
          <p:cNvSpPr>
            <a:spLocks noGrp="1"/>
          </p:cNvSpPr>
          <p:nvPr>
            <p:ph type="title"/>
          </p:nvPr>
        </p:nvSpPr>
        <p:spPr/>
        <p:txBody>
          <a:bodyPr/>
          <a:lstStyle/>
          <a:p>
            <a:r>
              <a:rPr lang="en-US" dirty="0" smtClean="0"/>
              <a:t>Calibration: </a:t>
            </a:r>
            <a:r>
              <a:rPr lang="en-US" b="0" dirty="0" smtClean="0"/>
              <a:t>SCUSA </a:t>
            </a:r>
            <a:r>
              <a:rPr lang="en-US" b="0" dirty="0"/>
              <a:t>Total Risk Weighted Assets (RWAs)</a:t>
            </a:r>
          </a:p>
        </p:txBody>
      </p:sp>
      <p:grpSp>
        <p:nvGrpSpPr>
          <p:cNvPr id="8" name="Group 7"/>
          <p:cNvGrpSpPr/>
          <p:nvPr/>
        </p:nvGrpSpPr>
        <p:grpSpPr>
          <a:xfrm>
            <a:off x="403281" y="164517"/>
            <a:ext cx="2563762" cy="189008"/>
            <a:chOff x="403281" y="164517"/>
            <a:chExt cx="2563762" cy="189008"/>
          </a:xfrm>
        </p:grpSpPr>
        <p:sp>
          <p:nvSpPr>
            <p:cNvPr id="9" name="Text Box 75"/>
            <p:cNvSpPr txBox="1">
              <a:spLocks noChangeArrowheads="1"/>
            </p:cNvSpPr>
            <p:nvPr/>
          </p:nvSpPr>
          <p:spPr bwMode="gray">
            <a:xfrm>
              <a:off x="636148" y="166688"/>
              <a:ext cx="233089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SCUSA Total RWAs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5061373" y="1468088"/>
            <a:ext cx="4065926"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13" name="Content Placeholder 4"/>
          <p:cNvSpPr txBox="1">
            <a:spLocks/>
          </p:cNvSpPr>
          <p:nvPr/>
        </p:nvSpPr>
        <p:spPr>
          <a:xfrm>
            <a:off x="5061373" y="1787338"/>
            <a:ext cx="3770853" cy="4100513"/>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This metric is designed to link SCUSA’s balance sheet size to capital via the CET1 ratio</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The red limit is set such that SCUSA CET1 is 11%</a:t>
            </a:r>
            <a:r>
              <a:rPr lang="en-US" sz="1200" kern="0" baseline="30000" dirty="0" smtClean="0">
                <a:solidFill>
                  <a:schemeClr val="tx1"/>
                </a:solidFill>
                <a:latin typeface="+mn-lt"/>
              </a:rPr>
              <a:t>1</a:t>
            </a:r>
            <a:r>
              <a:rPr lang="en-US" sz="1200" kern="0" dirty="0">
                <a:solidFill>
                  <a:schemeClr val="tx1"/>
                </a:solidFill>
                <a:latin typeface="+mn-lt"/>
              </a:rPr>
              <a:t> </a:t>
            </a:r>
            <a:r>
              <a:rPr lang="en-US" sz="1200" kern="0" dirty="0" smtClean="0">
                <a:solidFill>
                  <a:schemeClr val="tx1"/>
                </a:solidFill>
                <a:latin typeface="+mn-lt"/>
              </a:rPr>
              <a:t>based on the prior month’s capital level</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The amber trigger is set at $2BN less than the red limit</a:t>
            </a:r>
            <a:r>
              <a:rPr lang="en-US" sz="1200" kern="0" dirty="0">
                <a:solidFill>
                  <a:schemeClr val="tx1"/>
                </a:solidFill>
                <a:latin typeface="+mn-lt"/>
              </a:rPr>
              <a:t> </a:t>
            </a:r>
            <a:r>
              <a:rPr lang="en-US" sz="1200" kern="0" dirty="0" smtClean="0">
                <a:solidFill>
                  <a:schemeClr val="tx1"/>
                </a:solidFill>
                <a:latin typeface="+mn-lt"/>
              </a:rPr>
              <a:t>as 2 </a:t>
            </a:r>
            <a:r>
              <a:rPr lang="en-US" sz="1200" kern="0" dirty="0">
                <a:solidFill>
                  <a:schemeClr val="tx1"/>
                </a:solidFill>
                <a:latin typeface="+mn-lt"/>
              </a:rPr>
              <a:t>months </a:t>
            </a:r>
            <a:r>
              <a:rPr lang="en-US" sz="1200" kern="0" dirty="0" smtClean="0">
                <a:solidFill>
                  <a:schemeClr val="tx1"/>
                </a:solidFill>
                <a:latin typeface="+mn-lt"/>
              </a:rPr>
              <a:t>is </a:t>
            </a:r>
            <a:r>
              <a:rPr lang="en-US" sz="1200" kern="0" dirty="0">
                <a:solidFill>
                  <a:schemeClr val="tx1"/>
                </a:solidFill>
                <a:latin typeface="+mn-lt"/>
              </a:rPr>
              <a:t>a sufficient time </a:t>
            </a:r>
            <a:r>
              <a:rPr lang="en-US" sz="1200" kern="0" dirty="0" smtClean="0">
                <a:solidFill>
                  <a:schemeClr val="tx1"/>
                </a:solidFill>
                <a:latin typeface="+mn-lt"/>
              </a:rPr>
              <a:t>period and </a:t>
            </a:r>
            <a:r>
              <a:rPr lang="en-US" sz="1200" kern="0" dirty="0" smtClean="0">
                <a:solidFill>
                  <a:schemeClr val="tx1"/>
                </a:solidFill>
                <a:latin typeface="+mn-lt"/>
              </a:rPr>
              <a:t>equates </a:t>
            </a:r>
            <a:r>
              <a:rPr lang="en-US" sz="1200" kern="0" dirty="0">
                <a:solidFill>
                  <a:schemeClr val="tx1"/>
                </a:solidFill>
                <a:latin typeface="+mn-lt"/>
              </a:rPr>
              <a:t>to </a:t>
            </a:r>
            <a:r>
              <a:rPr lang="en-US" sz="1200" kern="0" dirty="0" smtClean="0">
                <a:solidFill>
                  <a:schemeClr val="tx1"/>
                </a:solidFill>
                <a:latin typeface="+mn-lt"/>
              </a:rPr>
              <a:t>~$</a:t>
            </a:r>
            <a:r>
              <a:rPr lang="en-US" sz="1200" kern="0" dirty="0">
                <a:solidFill>
                  <a:schemeClr val="tx1"/>
                </a:solidFill>
                <a:latin typeface="+mn-lt"/>
              </a:rPr>
              <a:t>2BN of balance sheet </a:t>
            </a:r>
            <a:r>
              <a:rPr lang="en-US" sz="1200" kern="0" dirty="0" smtClean="0">
                <a:solidFill>
                  <a:schemeClr val="tx1"/>
                </a:solidFill>
                <a:latin typeface="+mn-lt"/>
              </a:rPr>
              <a:t>growth</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As of July 2015, SCUSA RWAs of $36.9BN are in breach relative to the </a:t>
            </a:r>
            <a:r>
              <a:rPr lang="en-US" sz="1200" kern="0" dirty="0" smtClean="0">
                <a:solidFill>
                  <a:schemeClr val="tx1"/>
                </a:solidFill>
                <a:latin typeface="+mn-lt"/>
              </a:rPr>
              <a:t>red limit </a:t>
            </a:r>
            <a:r>
              <a:rPr lang="en-US" sz="1200" kern="0" dirty="0" smtClean="0">
                <a:solidFill>
                  <a:schemeClr val="tx1"/>
                </a:solidFill>
                <a:latin typeface="+mn-lt"/>
              </a:rPr>
              <a:t>of $35.8BN</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Moving forward</a:t>
            </a:r>
            <a:r>
              <a:rPr lang="en-US" sz="1200" kern="0" dirty="0" smtClean="0">
                <a:solidFill>
                  <a:schemeClr val="tx1"/>
                </a:solidFill>
                <a:latin typeface="+mn-lt"/>
              </a:rPr>
              <a:t>,</a:t>
            </a:r>
            <a:r>
              <a:rPr lang="en-US" sz="1200" kern="0" dirty="0">
                <a:solidFill>
                  <a:schemeClr val="tx1"/>
                </a:solidFill>
                <a:latin typeface="+mn-lt"/>
              </a:rPr>
              <a:t> </a:t>
            </a:r>
            <a:r>
              <a:rPr lang="en-US" sz="1200" kern="0" dirty="0" smtClean="0">
                <a:solidFill>
                  <a:schemeClr val="tx1"/>
                </a:solidFill>
                <a:latin typeface="+mn-lt"/>
              </a:rPr>
              <a:t>SCUSA </a:t>
            </a:r>
            <a:r>
              <a:rPr lang="en-US" sz="1200" kern="0" dirty="0" smtClean="0">
                <a:solidFill>
                  <a:schemeClr val="tx1"/>
                </a:solidFill>
                <a:latin typeface="+mn-lt"/>
              </a:rPr>
              <a:t>is forecasted to no longer be in </a:t>
            </a:r>
            <a:r>
              <a:rPr lang="en-US" sz="1200" kern="0" dirty="0" smtClean="0">
                <a:solidFill>
                  <a:schemeClr val="tx1"/>
                </a:solidFill>
                <a:latin typeface="+mn-lt"/>
              </a:rPr>
              <a:t>breach in the short term due to two projected changes:</a:t>
            </a:r>
            <a:endParaRPr lang="en-US" sz="1200" kern="0" dirty="0" smtClean="0">
              <a:solidFill>
                <a:schemeClr val="tx1"/>
              </a:solidFill>
              <a:latin typeface="+mn-lt"/>
            </a:endParaRPr>
          </a:p>
          <a:p>
            <a:pPr marL="476250" lvl="2" indent="-285750" defTabSz="881063">
              <a:lnSpc>
                <a:spcPct val="100000"/>
              </a:lnSpc>
              <a:spcBef>
                <a:spcPct val="30000"/>
              </a:spcBef>
              <a:buClrTx/>
              <a:buFont typeface="Arial"/>
              <a:buChar char="–"/>
              <a:defRPr/>
            </a:pPr>
            <a:r>
              <a:rPr lang="en-US" dirty="0" smtClean="0">
                <a:solidFill>
                  <a:schemeClr val="tx1"/>
                </a:solidFill>
                <a:ea typeface="Arial Unicode MS" pitchFamily="34" charset="-128"/>
                <a:cs typeface="Arial" charset="0"/>
              </a:rPr>
              <a:t>Capital </a:t>
            </a:r>
            <a:r>
              <a:rPr lang="en-US" dirty="0">
                <a:solidFill>
                  <a:schemeClr val="tx1"/>
                </a:solidFill>
                <a:ea typeface="Arial Unicode MS" pitchFamily="34" charset="-128"/>
                <a:cs typeface="Arial" charset="0"/>
              </a:rPr>
              <a:t>levels are predicted to rise</a:t>
            </a:r>
          </a:p>
          <a:p>
            <a:pPr marL="476250" lvl="2" indent="-285750" defTabSz="881063">
              <a:lnSpc>
                <a:spcPct val="100000"/>
              </a:lnSpc>
              <a:spcBef>
                <a:spcPct val="30000"/>
              </a:spcBef>
              <a:buClrTx/>
              <a:buFont typeface="Arial"/>
              <a:buChar char="–"/>
              <a:defRPr/>
            </a:pPr>
            <a:r>
              <a:rPr lang="en-US" dirty="0">
                <a:solidFill>
                  <a:schemeClr val="tx1"/>
                </a:solidFill>
                <a:ea typeface="Arial Unicode MS" pitchFamily="34" charset="-128"/>
                <a:cs typeface="Arial" charset="0"/>
              </a:rPr>
              <a:t>SCUSA is </a:t>
            </a:r>
            <a:r>
              <a:rPr lang="en-US" dirty="0" smtClean="0">
                <a:solidFill>
                  <a:schemeClr val="tx1"/>
                </a:solidFill>
                <a:ea typeface="Arial Unicode MS" pitchFamily="34" charset="-128"/>
                <a:cs typeface="Arial" charset="0"/>
              </a:rPr>
              <a:t>predicted </a:t>
            </a:r>
            <a:r>
              <a:rPr lang="en-US" dirty="0">
                <a:solidFill>
                  <a:schemeClr val="tx1"/>
                </a:solidFill>
                <a:ea typeface="Arial Unicode MS" pitchFamily="34" charset="-128"/>
                <a:cs typeface="Arial" charset="0"/>
              </a:rPr>
              <a:t>to shed RWAs between August and December</a:t>
            </a:r>
          </a:p>
        </p:txBody>
      </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1299828798"/>
              </p:ext>
            </p:extLst>
          </p:nvPr>
        </p:nvGraphicFramePr>
        <p:xfrm>
          <a:off x="647700" y="2400300"/>
          <a:ext cx="4181388" cy="3086100"/>
        </p:xfrm>
        <a:graphic>
          <a:graphicData uri="http://schemas.openxmlformats.org/presentationml/2006/ole">
            <mc:AlternateContent xmlns:mc="http://schemas.openxmlformats.org/markup-compatibility/2006">
              <mc:Choice xmlns:v="urn:schemas-microsoft-com:vml" Requires="v">
                <p:oleObj spid="_x0000_s276493" name="Chart" r:id="rId40" imgW="4181388" imgH="3086100" progId="MSGraph.Chart.8">
                  <p:embed followColorScheme="full"/>
                </p:oleObj>
              </mc:Choice>
              <mc:Fallback>
                <p:oleObj name="Chart" r:id="rId40" imgW="4181388" imgH="3086100" progId="MSGraph.Chart.8">
                  <p:embed followColorScheme="full"/>
                  <p:pic>
                    <p:nvPicPr>
                      <p:cNvPr id="0" name=""/>
                      <p:cNvPicPr/>
                      <p:nvPr/>
                    </p:nvPicPr>
                    <p:blipFill>
                      <a:blip r:embed="rId41"/>
                      <a:stretch>
                        <a:fillRect/>
                      </a:stretch>
                    </p:blipFill>
                    <p:spPr>
                      <a:xfrm>
                        <a:off x="647700" y="2400300"/>
                        <a:ext cx="4181388" cy="3086100"/>
                      </a:xfrm>
                      <a:prstGeom prst="rect">
                        <a:avLst/>
                      </a:prstGeom>
                    </p:spPr>
                  </p:pic>
                </p:oleObj>
              </mc:Fallback>
            </mc:AlternateContent>
          </a:graphicData>
        </a:graphic>
      </p:graphicFrame>
      <p:sp>
        <p:nvSpPr>
          <p:cNvPr id="38" name="Text Placeholder 125"/>
          <p:cNvSpPr>
            <a:spLocks noGrp="1"/>
          </p:cNvSpPr>
          <p:nvPr>
            <p:custDataLst>
              <p:tags r:id="rId5"/>
            </p:custDataLst>
          </p:nvPr>
        </p:nvSpPr>
        <p:spPr bwMode="gray">
          <a:xfrm>
            <a:off x="577850" y="44481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4A4C7C5-1C8D-4C43-AC2D-2740D8C439E4}" type="datetime'1''''''''''''''5'''''''">
              <a:rPr lang="en-US" sz="1000">
                <a:sym typeface="+mn-lt"/>
              </a:rPr>
              <a:pPr marL="0" indent="0" algn="r">
                <a:lnSpc>
                  <a:spcPct val="100000"/>
                </a:lnSpc>
                <a:spcBef>
                  <a:spcPct val="0"/>
                </a:spcBef>
              </a:pPr>
              <a:t>15</a:t>
            </a:fld>
            <a:endParaRPr lang="en-US" sz="1000" dirty="0">
              <a:sym typeface="+mn-lt"/>
            </a:endParaRPr>
          </a:p>
        </p:txBody>
      </p:sp>
      <p:sp>
        <p:nvSpPr>
          <p:cNvPr id="37" name="Text Placeholder 124"/>
          <p:cNvSpPr>
            <a:spLocks noGrp="1"/>
          </p:cNvSpPr>
          <p:nvPr>
            <p:custDataLst>
              <p:tags r:id="rId6"/>
            </p:custDataLst>
          </p:nvPr>
        </p:nvSpPr>
        <p:spPr bwMode="gray">
          <a:xfrm>
            <a:off x="577850" y="47339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0F8DA26-3FB9-41A0-AD45-D00DE2C1ADD2}" type="datetime'1''''''''0'''''''''''''''''''''''''''''''''''">
              <a:rPr lang="en-US" sz="1000">
                <a:sym typeface="+mn-lt"/>
              </a:rPr>
              <a:pPr marL="0" indent="0" algn="r">
                <a:lnSpc>
                  <a:spcPct val="100000"/>
                </a:lnSpc>
                <a:spcBef>
                  <a:spcPct val="0"/>
                </a:spcBef>
              </a:pPr>
              <a:t>10</a:t>
            </a:fld>
            <a:endParaRPr lang="en-US" sz="1000" dirty="0">
              <a:sym typeface="+mn-lt"/>
            </a:endParaRPr>
          </a:p>
        </p:txBody>
      </p:sp>
      <p:sp>
        <p:nvSpPr>
          <p:cNvPr id="36" name="Text Placeholder 123"/>
          <p:cNvSpPr>
            <a:spLocks noGrp="1"/>
          </p:cNvSpPr>
          <p:nvPr>
            <p:custDataLst>
              <p:tags r:id="rId7"/>
            </p:custDataLst>
          </p:nvPr>
        </p:nvSpPr>
        <p:spPr bwMode="gray">
          <a:xfrm>
            <a:off x="647700" y="501967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331BAA2-A354-4EF0-A08B-A32B47EB4A72}" type="datetime'''''''''''''''''''''''''''5'''''''''''">
              <a:rPr lang="en-US" sz="1000">
                <a:sym typeface="+mn-lt"/>
              </a:rPr>
              <a:pPr marL="0" indent="0" algn="r">
                <a:lnSpc>
                  <a:spcPct val="100000"/>
                </a:lnSpc>
                <a:spcBef>
                  <a:spcPct val="0"/>
                </a:spcBef>
              </a:pPr>
              <a:t>5</a:t>
            </a:fld>
            <a:endParaRPr lang="en-US" sz="1000" dirty="0">
              <a:sym typeface="+mn-lt"/>
            </a:endParaRPr>
          </a:p>
        </p:txBody>
      </p:sp>
      <p:sp>
        <p:nvSpPr>
          <p:cNvPr id="35" name="Text Placeholder 122"/>
          <p:cNvSpPr>
            <a:spLocks noGrp="1"/>
          </p:cNvSpPr>
          <p:nvPr>
            <p:custDataLst>
              <p:tags r:id="rId8"/>
            </p:custDataLst>
          </p:nvPr>
        </p:nvSpPr>
        <p:spPr bwMode="gray">
          <a:xfrm>
            <a:off x="647700" y="53054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AA1807E-2C93-4B35-812A-D2A981C3C310}" type="datetime'''0'''''''">
              <a:rPr lang="en-US" sz="1000">
                <a:sym typeface="+mn-lt"/>
              </a:rPr>
              <a:pPr marL="0" indent="0" algn="r">
                <a:lnSpc>
                  <a:spcPct val="100000"/>
                </a:lnSpc>
                <a:spcBef>
                  <a:spcPct val="0"/>
                </a:spcBef>
              </a:pPr>
              <a:t>0</a:t>
            </a:fld>
            <a:endParaRPr lang="en-US" sz="1000" dirty="0">
              <a:sym typeface="+mn-lt"/>
            </a:endParaRPr>
          </a:p>
        </p:txBody>
      </p:sp>
      <p:sp>
        <p:nvSpPr>
          <p:cNvPr id="44" name="Text Placeholder 131"/>
          <p:cNvSpPr>
            <a:spLocks noGrp="1"/>
          </p:cNvSpPr>
          <p:nvPr>
            <p:custDataLst>
              <p:tags r:id="rId9"/>
            </p:custDataLst>
          </p:nvPr>
        </p:nvSpPr>
        <p:spPr bwMode="gray">
          <a:xfrm>
            <a:off x="577850" y="27336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FC0BD0D-A31E-4FE6-BF81-4F0E257C6095}" type="datetime'''''''''''''''''''''''''4''''''''''''''''''''''''5'''">
              <a:rPr lang="en-US" sz="1000">
                <a:sym typeface="+mn-lt"/>
              </a:rPr>
              <a:pPr marL="0" indent="0" algn="r">
                <a:lnSpc>
                  <a:spcPct val="100000"/>
                </a:lnSpc>
                <a:spcBef>
                  <a:spcPct val="0"/>
                </a:spcBef>
              </a:pPr>
              <a:t>45</a:t>
            </a:fld>
            <a:endParaRPr lang="en-US" sz="1000" dirty="0">
              <a:sym typeface="+mn-lt"/>
            </a:endParaRPr>
          </a:p>
        </p:txBody>
      </p:sp>
      <p:sp>
        <p:nvSpPr>
          <p:cNvPr id="43" name="Text Placeholder 130"/>
          <p:cNvSpPr>
            <a:spLocks noGrp="1"/>
          </p:cNvSpPr>
          <p:nvPr>
            <p:custDataLst>
              <p:tags r:id="rId10"/>
            </p:custDataLst>
          </p:nvPr>
        </p:nvSpPr>
        <p:spPr bwMode="gray">
          <a:xfrm>
            <a:off x="577850" y="30194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C4CEC82-5DB6-40DD-B8CD-0BCC794A62BB}" type="datetime'''''''''''''''''''''''''''''''''''''''''''4''''0'">
              <a:rPr lang="en-US" sz="1000">
                <a:sym typeface="+mn-lt"/>
              </a:rPr>
              <a:pPr marL="0" indent="0" algn="r">
                <a:lnSpc>
                  <a:spcPct val="100000"/>
                </a:lnSpc>
                <a:spcBef>
                  <a:spcPct val="0"/>
                </a:spcBef>
              </a:pPr>
              <a:t>40</a:t>
            </a:fld>
            <a:endParaRPr lang="en-US" sz="1000" dirty="0">
              <a:sym typeface="+mn-lt"/>
            </a:endParaRPr>
          </a:p>
        </p:txBody>
      </p:sp>
      <p:sp>
        <p:nvSpPr>
          <p:cNvPr id="42" name="Text Placeholder 129"/>
          <p:cNvSpPr>
            <a:spLocks noGrp="1"/>
          </p:cNvSpPr>
          <p:nvPr>
            <p:custDataLst>
              <p:tags r:id="rId11"/>
            </p:custDataLst>
          </p:nvPr>
        </p:nvSpPr>
        <p:spPr bwMode="gray">
          <a:xfrm>
            <a:off x="577850" y="33051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26187C9-79C8-47ED-9546-CA33BDBBAF1F}" type="datetime'''3''5'''''''''''''''''''''''''''">
              <a:rPr lang="en-US" sz="1000">
                <a:sym typeface="+mn-lt"/>
              </a:rPr>
              <a:pPr marL="0" indent="0" algn="r">
                <a:lnSpc>
                  <a:spcPct val="100000"/>
                </a:lnSpc>
                <a:spcBef>
                  <a:spcPct val="0"/>
                </a:spcBef>
              </a:pPr>
              <a:t>35</a:t>
            </a:fld>
            <a:endParaRPr lang="en-US" sz="1000" dirty="0">
              <a:sym typeface="+mn-lt"/>
            </a:endParaRPr>
          </a:p>
        </p:txBody>
      </p:sp>
      <p:sp>
        <p:nvSpPr>
          <p:cNvPr id="41" name="Text Placeholder 128"/>
          <p:cNvSpPr>
            <a:spLocks noGrp="1"/>
          </p:cNvSpPr>
          <p:nvPr>
            <p:custDataLst>
              <p:tags r:id="rId12"/>
            </p:custDataLst>
          </p:nvPr>
        </p:nvSpPr>
        <p:spPr bwMode="gray">
          <a:xfrm>
            <a:off x="577850" y="35909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B773EFF-DF07-401F-87B3-9A66CE05A302}" type="datetime'''3''''''''''''''''''''''''''''''0'''''''''">
              <a:rPr lang="en-US" sz="1000">
                <a:sym typeface="+mn-lt"/>
              </a:rPr>
              <a:pPr marL="0" indent="0" algn="r">
                <a:lnSpc>
                  <a:spcPct val="100000"/>
                </a:lnSpc>
                <a:spcBef>
                  <a:spcPct val="0"/>
                </a:spcBef>
              </a:pPr>
              <a:t>30</a:t>
            </a:fld>
            <a:endParaRPr lang="en-US" sz="1000" dirty="0">
              <a:sym typeface="+mn-lt"/>
            </a:endParaRPr>
          </a:p>
        </p:txBody>
      </p:sp>
      <p:sp>
        <p:nvSpPr>
          <p:cNvPr id="40" name="Text Placeholder 127"/>
          <p:cNvSpPr>
            <a:spLocks noGrp="1"/>
          </p:cNvSpPr>
          <p:nvPr>
            <p:custDataLst>
              <p:tags r:id="rId13"/>
            </p:custDataLst>
          </p:nvPr>
        </p:nvSpPr>
        <p:spPr bwMode="gray">
          <a:xfrm>
            <a:off x="577850" y="38766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8F345E3-BBAF-48EF-86B1-68706102B6DC}" type="datetime'''''''''''''''''''2''''''''''''''''''''''''''''5'''''">
              <a:rPr lang="en-US" sz="1000">
                <a:sym typeface="+mn-lt"/>
              </a:rPr>
              <a:pPr marL="0" indent="0" algn="r">
                <a:lnSpc>
                  <a:spcPct val="100000"/>
                </a:lnSpc>
                <a:spcBef>
                  <a:spcPct val="0"/>
                </a:spcBef>
              </a:pPr>
              <a:t>25</a:t>
            </a:fld>
            <a:endParaRPr lang="en-US" sz="1000" dirty="0">
              <a:sym typeface="+mn-lt"/>
            </a:endParaRPr>
          </a:p>
        </p:txBody>
      </p:sp>
      <p:sp>
        <p:nvSpPr>
          <p:cNvPr id="39" name="Text Placeholder 126"/>
          <p:cNvSpPr>
            <a:spLocks noGrp="1"/>
          </p:cNvSpPr>
          <p:nvPr>
            <p:custDataLst>
              <p:tags r:id="rId14"/>
            </p:custDataLst>
          </p:nvPr>
        </p:nvSpPr>
        <p:spPr bwMode="gray">
          <a:xfrm>
            <a:off x="577850" y="41624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3140DDF-0B01-4A35-A024-5737E0ABDEDA}" type="datetime'''''''''''''''''''''''''''2''''''''''0'''''''''''''''''''''">
              <a:rPr lang="en-US" sz="1000">
                <a:sym typeface="+mn-lt"/>
              </a:rPr>
              <a:pPr marL="0" indent="0" algn="r">
                <a:lnSpc>
                  <a:spcPct val="100000"/>
                </a:lnSpc>
                <a:spcBef>
                  <a:spcPct val="0"/>
                </a:spcBef>
              </a:pPr>
              <a:t>20</a:t>
            </a:fld>
            <a:endParaRPr lang="en-US" sz="1000" dirty="0">
              <a:sym typeface="+mn-lt"/>
            </a:endParaRPr>
          </a:p>
        </p:txBody>
      </p:sp>
      <p:sp>
        <p:nvSpPr>
          <p:cNvPr id="45" name="Text Placeholder 132"/>
          <p:cNvSpPr>
            <a:spLocks noGrp="1"/>
          </p:cNvSpPr>
          <p:nvPr>
            <p:custDataLst>
              <p:tags r:id="rId15"/>
            </p:custDataLst>
          </p:nvPr>
        </p:nvSpPr>
        <p:spPr bwMode="gray">
          <a:xfrm>
            <a:off x="577850" y="24479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265E15B-738C-49A3-B6AD-7557E8B85696}" type="datetime'''''''''''''''5''''''''''''''''''''''0'''''''''''">
              <a:rPr lang="en-US" sz="1000">
                <a:sym typeface="+mn-lt"/>
              </a:rPr>
              <a:pPr marL="0" indent="0" algn="r">
                <a:lnSpc>
                  <a:spcPct val="100000"/>
                </a:lnSpc>
                <a:spcBef>
                  <a:spcPct val="0"/>
                </a:spcBef>
              </a:pPr>
              <a:t>50</a:t>
            </a:fld>
            <a:endParaRPr lang="en-US" sz="1000" dirty="0">
              <a:sym typeface="+mn-lt"/>
            </a:endParaRPr>
          </a:p>
        </p:txBody>
      </p:sp>
      <p:sp>
        <p:nvSpPr>
          <p:cNvPr id="25" name="Text Placeholder 28"/>
          <p:cNvSpPr>
            <a:spLocks noGrp="1"/>
          </p:cNvSpPr>
          <p:nvPr>
            <p:custDataLst>
              <p:tags r:id="rId16"/>
            </p:custDataLst>
          </p:nvPr>
        </p:nvSpPr>
        <p:spPr bwMode="auto">
          <a:xfrm>
            <a:off x="4232275" y="5499100"/>
            <a:ext cx="4413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0AD2F5F-396C-4F5E-8A4C-FFAD3A8B3CE2}" type="datetime'''''''D''''''''''''''''ec'' ’''1''''''5''''&#10;''(pro''j''''.'')'">
              <a:rPr lang="en-US" sz="1000"/>
              <a:pPr/>
              <a:t>Dec ’15
(proj.)</a:t>
            </a:fld>
            <a:endParaRPr lang="en-US" sz="1000" dirty="0">
              <a:latin typeface="Arial"/>
              <a:ea typeface="ＭＳ Ｐゴシック"/>
              <a:sym typeface="Arial"/>
            </a:endParaRPr>
          </a:p>
        </p:txBody>
      </p:sp>
      <p:sp>
        <p:nvSpPr>
          <p:cNvPr id="105" name="Text Placeholder 99"/>
          <p:cNvSpPr>
            <a:spLocks noGrp="1"/>
          </p:cNvSpPr>
          <p:nvPr>
            <p:custDataLst>
              <p:tags r:id="rId17"/>
            </p:custDataLst>
          </p:nvPr>
        </p:nvSpPr>
        <p:spPr bwMode="gray">
          <a:xfrm>
            <a:off x="4357688" y="4300538"/>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D1F0C9D-F64A-44CF-A1A7-63A263A56C1A}" type="datetime'''''3''''''5'''''''''">
              <a:rPr lang="en-US" sz="1000"/>
              <a:pPr/>
              <a:t>35</a:t>
            </a:fld>
            <a:endParaRPr lang="en-US" sz="1000" dirty="0">
              <a:sym typeface="+mn-lt"/>
            </a:endParaRPr>
          </a:p>
        </p:txBody>
      </p:sp>
      <p:sp>
        <p:nvSpPr>
          <p:cNvPr id="24" name="Text Placeholder 27"/>
          <p:cNvSpPr>
            <a:spLocks noGrp="1"/>
          </p:cNvSpPr>
          <p:nvPr>
            <p:custDataLst>
              <p:tags r:id="rId18"/>
            </p:custDataLst>
          </p:nvPr>
        </p:nvSpPr>
        <p:spPr bwMode="auto">
          <a:xfrm>
            <a:off x="3675063" y="5499100"/>
            <a:ext cx="4413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D98E50-F694-4034-B6F8-0443673F6A1D}" type="datetime'No''''''v'''' ''''''’15''''&#10;''''(''''p''r''o''j''.'''')'''">
              <a:rPr lang="en-US" sz="1000"/>
              <a:pPr/>
              <a:t>Nov ’15
(proj.)</a:t>
            </a:fld>
            <a:endParaRPr lang="en-US" sz="1000" dirty="0">
              <a:latin typeface="Arial"/>
              <a:ea typeface="ＭＳ Ｐゴシック"/>
              <a:sym typeface="Arial"/>
            </a:endParaRPr>
          </a:p>
        </p:txBody>
      </p:sp>
      <p:sp>
        <p:nvSpPr>
          <p:cNvPr id="104" name="Text Placeholder 98"/>
          <p:cNvSpPr>
            <a:spLocks noGrp="1"/>
          </p:cNvSpPr>
          <p:nvPr>
            <p:custDataLst>
              <p:tags r:id="rId19"/>
            </p:custDataLst>
          </p:nvPr>
        </p:nvSpPr>
        <p:spPr bwMode="gray">
          <a:xfrm>
            <a:off x="3800475" y="4291013"/>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CA89CEF-78C6-4E49-B76B-C1A6386C9A97}" type="datetime'''''''''''3''''''''''''''6'''''''''''''''">
              <a:rPr lang="en-US" sz="1000"/>
              <a:pPr/>
              <a:t>36</a:t>
            </a:fld>
            <a:endParaRPr lang="en-US" sz="1000" dirty="0">
              <a:sym typeface="+mn-lt"/>
            </a:endParaRPr>
          </a:p>
        </p:txBody>
      </p:sp>
      <p:sp>
        <p:nvSpPr>
          <p:cNvPr id="23" name="Text Placeholder 26"/>
          <p:cNvSpPr>
            <a:spLocks noGrp="1"/>
          </p:cNvSpPr>
          <p:nvPr>
            <p:custDataLst>
              <p:tags r:id="rId20"/>
            </p:custDataLst>
          </p:nvPr>
        </p:nvSpPr>
        <p:spPr bwMode="auto">
          <a:xfrm>
            <a:off x="3132138" y="5499100"/>
            <a:ext cx="4127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AC41D9-C7A2-4C32-B1FD-4973A297BF04}" type="datetime'O''c''''t'' ''''''’''1''5''&#10;''''''(pr''''''o''''j.'''')'">
              <a:rPr lang="en-US" sz="1000"/>
              <a:pPr/>
              <a:t>Oct ’15
(proj.)</a:t>
            </a:fld>
            <a:endParaRPr lang="en-US" sz="1000" dirty="0">
              <a:latin typeface="Arial"/>
              <a:ea typeface="ＭＳ Ｐゴシック"/>
              <a:sym typeface="Arial"/>
            </a:endParaRPr>
          </a:p>
        </p:txBody>
      </p:sp>
      <p:sp>
        <p:nvSpPr>
          <p:cNvPr id="103" name="Text Placeholder 97"/>
          <p:cNvSpPr>
            <a:spLocks noGrp="1"/>
          </p:cNvSpPr>
          <p:nvPr>
            <p:custDataLst>
              <p:tags r:id="rId21"/>
            </p:custDataLst>
          </p:nvPr>
        </p:nvSpPr>
        <p:spPr bwMode="gray">
          <a:xfrm>
            <a:off x="3243263" y="4286250"/>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BF0076E-3EB6-4768-87E3-36AEDDD828EC}" type="datetime'''''3''''''''''''''''''''''''''''''''''6'''''''''''''">
              <a:rPr lang="en-US" sz="1000"/>
              <a:pPr/>
              <a:t>36</a:t>
            </a:fld>
            <a:endParaRPr lang="en-US" sz="1000" dirty="0">
              <a:sym typeface="+mn-lt"/>
            </a:endParaRPr>
          </a:p>
        </p:txBody>
      </p:sp>
      <p:sp>
        <p:nvSpPr>
          <p:cNvPr id="22" name="Text Placeholder 25"/>
          <p:cNvSpPr>
            <a:spLocks noGrp="1"/>
          </p:cNvSpPr>
          <p:nvPr>
            <p:custDataLst>
              <p:tags r:id="rId22"/>
            </p:custDataLst>
          </p:nvPr>
        </p:nvSpPr>
        <p:spPr bwMode="auto">
          <a:xfrm>
            <a:off x="2557463" y="5499100"/>
            <a:ext cx="4397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ADFC3ED-C011-464E-ABB9-5C145A8BA0BD}" type="datetime'''Se''p'''''''''' ’''''1''5''&#10;(''p''''r''o''''''''''''j''''.)'">
              <a:rPr lang="en-US" sz="1000"/>
              <a:pPr/>
              <a:t>Sep ’15
(proj.)</a:t>
            </a:fld>
            <a:endParaRPr lang="en-US" sz="1000" dirty="0">
              <a:latin typeface="Arial"/>
              <a:ea typeface="ＭＳ Ｐゴシック"/>
              <a:sym typeface="Arial"/>
            </a:endParaRPr>
          </a:p>
        </p:txBody>
      </p:sp>
      <p:sp>
        <p:nvSpPr>
          <p:cNvPr id="102" name="Text Placeholder 96"/>
          <p:cNvSpPr>
            <a:spLocks noGrp="1"/>
          </p:cNvSpPr>
          <p:nvPr>
            <p:custDataLst>
              <p:tags r:id="rId23"/>
            </p:custDataLst>
          </p:nvPr>
        </p:nvSpPr>
        <p:spPr bwMode="gray">
          <a:xfrm>
            <a:off x="2681288" y="4300538"/>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2B0C95-0AF4-4AC8-BAC0-5F91D28CA059}" type="datetime'''''3''''''''''''''''''''''''''''''''''''''5'''''''">
              <a:rPr lang="en-US" sz="1000"/>
              <a:pPr/>
              <a:t>35</a:t>
            </a:fld>
            <a:endParaRPr lang="en-US" sz="1000" dirty="0">
              <a:sym typeface="+mn-lt"/>
            </a:endParaRPr>
          </a:p>
        </p:txBody>
      </p:sp>
      <p:sp>
        <p:nvSpPr>
          <p:cNvPr id="17" name="Text Placeholder 20"/>
          <p:cNvSpPr>
            <a:spLocks noGrp="1"/>
          </p:cNvSpPr>
          <p:nvPr>
            <p:custDataLst>
              <p:tags r:id="rId24"/>
            </p:custDataLst>
          </p:nvPr>
        </p:nvSpPr>
        <p:spPr bwMode="auto">
          <a:xfrm>
            <a:off x="1995488" y="5499100"/>
            <a:ext cx="439738"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1CA6972-CBED-46EC-899D-19C0A392B1F4}" type="datetime'''''A''''ug'''''''' ''''''''’''1''''''''''''''''''''5'''''">
              <a:rPr lang="en-US" sz="1000"/>
              <a:pPr/>
              <a:t>Aug ’15</a:t>
            </a:fld>
            <a:endParaRPr lang="en-US" sz="1000" dirty="0">
              <a:sym typeface="+mn-lt"/>
            </a:endParaRPr>
          </a:p>
        </p:txBody>
      </p:sp>
      <p:sp>
        <p:nvSpPr>
          <p:cNvPr id="101" name="Text Placeholder 95"/>
          <p:cNvSpPr>
            <a:spLocks noGrp="1"/>
          </p:cNvSpPr>
          <p:nvPr>
            <p:custDataLst>
              <p:tags r:id="rId25"/>
            </p:custDataLst>
          </p:nvPr>
        </p:nvSpPr>
        <p:spPr bwMode="gray">
          <a:xfrm>
            <a:off x="2119313" y="4248150"/>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641D98F-F058-4224-88A0-1FE2745C84D8}" type="datetime'''''''''''''''3''''''''''''''''''''''''''7'''''">
              <a:rPr lang="en-US" sz="1000"/>
              <a:pPr/>
              <a:t>37</a:t>
            </a:fld>
            <a:endParaRPr lang="en-US" sz="1000" dirty="0">
              <a:sym typeface="+mn-lt"/>
            </a:endParaRPr>
          </a:p>
        </p:txBody>
      </p:sp>
      <p:sp>
        <p:nvSpPr>
          <p:cNvPr id="16" name="Text Placeholder 19"/>
          <p:cNvSpPr>
            <a:spLocks noGrp="1"/>
          </p:cNvSpPr>
          <p:nvPr>
            <p:custDataLst>
              <p:tags r:id="rId26"/>
            </p:custDataLst>
          </p:nvPr>
        </p:nvSpPr>
        <p:spPr bwMode="auto">
          <a:xfrm>
            <a:off x="1468438" y="5499100"/>
            <a:ext cx="37782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9D6A876-F94D-47B6-8EFF-A3C581D5571E}" type="datetime'J''''''''''''''''u''''''''l ''''''’1''''5'''''''''">
              <a:rPr lang="en-US" sz="1000"/>
              <a:pPr/>
              <a:t>Jul ’15</a:t>
            </a:fld>
            <a:endParaRPr lang="en-US" sz="1000" dirty="0">
              <a:sym typeface="+mn-lt"/>
            </a:endParaRPr>
          </a:p>
        </p:txBody>
      </p:sp>
      <p:sp>
        <p:nvSpPr>
          <p:cNvPr id="100" name="Text Placeholder 94"/>
          <p:cNvSpPr>
            <a:spLocks noGrp="1"/>
          </p:cNvSpPr>
          <p:nvPr>
            <p:custDataLst>
              <p:tags r:id="rId27"/>
            </p:custDataLst>
          </p:nvPr>
        </p:nvSpPr>
        <p:spPr bwMode="gray">
          <a:xfrm>
            <a:off x="1562100" y="4248150"/>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6B21B37-FD40-4C53-96CC-897031C949C5}" type="datetime'''''''''''''''''''''''''3''''''''''''7'">
              <a:rPr lang="en-US" sz="1000"/>
              <a:pPr/>
              <a:t>37</a:t>
            </a:fld>
            <a:endParaRPr lang="en-US" sz="1000" dirty="0">
              <a:sym typeface="+mn-lt"/>
            </a:endParaRPr>
          </a:p>
        </p:txBody>
      </p:sp>
      <p:sp>
        <p:nvSpPr>
          <p:cNvPr id="15" name="Text Placeholder 18"/>
          <p:cNvSpPr>
            <a:spLocks noGrp="1"/>
          </p:cNvSpPr>
          <p:nvPr>
            <p:custDataLst>
              <p:tags r:id="rId28"/>
            </p:custDataLst>
          </p:nvPr>
        </p:nvSpPr>
        <p:spPr bwMode="auto">
          <a:xfrm>
            <a:off x="890588" y="5499100"/>
            <a:ext cx="419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E135AC-F3FD-4A9D-B1A3-E1F8138C1CCD}" type="datetime'''''''J''''''''''''''u''n'''''''''''' ''’''''''''''''15'''''">
              <a:rPr lang="en-US" sz="1000"/>
              <a:pPr/>
              <a:t>Jun ’15</a:t>
            </a:fld>
            <a:endParaRPr lang="en-US" sz="1000" dirty="0">
              <a:sym typeface="+mn-lt"/>
            </a:endParaRPr>
          </a:p>
        </p:txBody>
      </p:sp>
      <p:sp>
        <p:nvSpPr>
          <p:cNvPr id="99" name="Text Placeholder 93"/>
          <p:cNvSpPr>
            <a:spLocks noGrp="1"/>
          </p:cNvSpPr>
          <p:nvPr>
            <p:custDataLst>
              <p:tags r:id="rId29"/>
            </p:custDataLst>
          </p:nvPr>
        </p:nvSpPr>
        <p:spPr bwMode="gray">
          <a:xfrm>
            <a:off x="1004888" y="4243388"/>
            <a:ext cx="190500" cy="152400"/>
          </a:xfrm>
          <a:prstGeom prst="rect">
            <a:avLst/>
          </a:prstGeom>
          <a:noFill/>
          <a:extLst>
            <a:ext uri="{909E8E84-426E-40DD-AFC4-6F175D3DCCD1}">
              <a14:hiddenFill xmlns:a14="http://schemas.microsoft.com/office/drawing/2010/main">
                <a:solidFill>
                  <a:srgbClr val="BFBFBF"/>
                </a:solidFill>
              </a14:hiddenFill>
            </a:ext>
          </a:extLst>
        </p:spPr>
        <p:txBody>
          <a:bodyPr wrap="none" lIns="25400" tIns="0" rIns="2540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B1B8FFC-0874-45DD-A665-7431504AA93D}" type="datetime'''''''''''''''''''''''''''''''''''''''37'''''''''''''''''''''">
              <a:rPr lang="en-US" sz="1000"/>
              <a:pPr/>
              <a:t>37</a:t>
            </a:fld>
            <a:endParaRPr lang="en-US" sz="1000" dirty="0">
              <a:sym typeface="+mn-lt"/>
            </a:endParaRPr>
          </a:p>
        </p:txBody>
      </p:sp>
      <p:sp>
        <p:nvSpPr>
          <p:cNvPr id="27" name="Rectangle 26"/>
          <p:cNvSpPr/>
          <p:nvPr>
            <p:custDataLst>
              <p:tags r:id="rId30"/>
            </p:custDataLst>
          </p:nvPr>
        </p:nvSpPr>
        <p:spPr bwMode="auto">
          <a:xfrm>
            <a:off x="3262313" y="2713038"/>
            <a:ext cx="179387" cy="133350"/>
          </a:xfrm>
          <a:prstGeom prst="rect">
            <a:avLst/>
          </a:prstGeom>
          <a:solidFill>
            <a:srgbClr val="BFBFB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5" name="Straight Connector 4"/>
          <p:cNvCxnSpPr/>
          <p:nvPr>
            <p:custDataLst>
              <p:tags r:id="rId31"/>
            </p:custDataLst>
          </p:nvPr>
        </p:nvCxnSpPr>
        <p:spPr bwMode="gray">
          <a:xfrm>
            <a:off x="3222625" y="2373313"/>
            <a:ext cx="219075" cy="0"/>
          </a:xfrm>
          <a:prstGeom prst="line">
            <a:avLst/>
          </a:prstGeom>
          <a:solidFill>
            <a:schemeClr val="accent1"/>
          </a:solidFill>
          <a:ln w="19050" cap="flat" cmpd="sng" algn="ctr">
            <a:solidFill>
              <a:srgbClr val="E29815"/>
            </a:solidFill>
            <a:prstDash val="solid"/>
            <a:round/>
            <a:headEnd type="none" w="med" len="med"/>
            <a:tailEnd type="none" w="med" len="med"/>
          </a:ln>
          <a:effectLst/>
        </p:spPr>
      </p:cxnSp>
      <p:cxnSp>
        <p:nvCxnSpPr>
          <p:cNvPr id="50" name="Straight Connector 49"/>
          <p:cNvCxnSpPr/>
          <p:nvPr>
            <p:custDataLst>
              <p:tags r:id="rId32"/>
            </p:custDataLst>
          </p:nvPr>
        </p:nvCxnSpPr>
        <p:spPr bwMode="gray">
          <a:xfrm>
            <a:off x="3222625" y="2576513"/>
            <a:ext cx="2190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1" name="Text Placeholder 24"/>
          <p:cNvSpPr>
            <a:spLocks noGrp="1"/>
          </p:cNvSpPr>
          <p:nvPr>
            <p:custDataLst>
              <p:tags r:id="rId33"/>
            </p:custDataLst>
          </p:nvPr>
        </p:nvSpPr>
        <p:spPr bwMode="auto">
          <a:xfrm>
            <a:off x="3492500" y="2303463"/>
            <a:ext cx="766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14EB142-1293-49D8-8E82-E211D141E935}" type="datetime'''A''''''m''ber'''''' t''ri''''''g''ge''''''''''''''r'''''''">
              <a:rPr lang="en-US" sz="1000"/>
              <a:pPr/>
              <a:t>Amber trigger</a:t>
            </a:fld>
            <a:endParaRPr lang="en-US" sz="1000" dirty="0">
              <a:sym typeface="+mn-lt"/>
            </a:endParaRPr>
          </a:p>
        </p:txBody>
      </p:sp>
      <p:sp>
        <p:nvSpPr>
          <p:cNvPr id="28" name="Text Placeholder 30"/>
          <p:cNvSpPr>
            <a:spLocks noGrp="1"/>
          </p:cNvSpPr>
          <p:nvPr>
            <p:custDataLst>
              <p:tags r:id="rId34"/>
            </p:custDataLst>
          </p:nvPr>
        </p:nvSpPr>
        <p:spPr bwMode="auto">
          <a:xfrm>
            <a:off x="3492500" y="2709863"/>
            <a:ext cx="3603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850C695F-0AD1-4425-B5BB-E2FAABFA4A9B}" type="datetime'''''''''''R''''W''''''A''''''s'''''''''''''''''''''''''''''''">
              <a:rPr lang="en-US" sz="1000"/>
              <a:pPr/>
              <a:t>RWAs</a:t>
            </a:fld>
            <a:endParaRPr lang="en-US" sz="1000" dirty="0">
              <a:latin typeface="Arial"/>
              <a:ea typeface="ＭＳ Ｐゴシック"/>
              <a:sym typeface="Arial"/>
            </a:endParaRPr>
          </a:p>
        </p:txBody>
      </p:sp>
      <p:sp>
        <p:nvSpPr>
          <p:cNvPr id="26" name="Text Placeholder 29"/>
          <p:cNvSpPr>
            <a:spLocks noGrp="1"/>
          </p:cNvSpPr>
          <p:nvPr>
            <p:custDataLst>
              <p:tags r:id="rId35"/>
            </p:custDataLst>
          </p:nvPr>
        </p:nvSpPr>
        <p:spPr bwMode="auto">
          <a:xfrm>
            <a:off x="3492500" y="2506663"/>
            <a:ext cx="4937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3AB1B33-7C07-432D-A03C-B0905CA8EDC8}" type="datetime'R''e''d'' ''''''''l''i''''m''''''''''i''''''''''''t'''''">
              <a:rPr lang="en-US" sz="1000"/>
              <a:pPr/>
              <a:t>Red limit</a:t>
            </a:fld>
            <a:endParaRPr lang="en-US" sz="1000" dirty="0">
              <a:latin typeface="Arial"/>
              <a:ea typeface="ＭＳ Ｐゴシック"/>
              <a:sym typeface="Arial"/>
            </a:endParaRPr>
          </a:p>
        </p:txBody>
      </p:sp>
      <p:sp>
        <p:nvSpPr>
          <p:cNvPr id="106" name="TextBox 105"/>
          <p:cNvSpPr txBox="1"/>
          <p:nvPr/>
        </p:nvSpPr>
        <p:spPr>
          <a:xfrm>
            <a:off x="529262" y="1468088"/>
            <a:ext cx="4065926"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Current and projected RWAs and limits</a:t>
            </a:r>
          </a:p>
          <a:p>
            <a:pPr algn="l">
              <a:lnSpc>
                <a:spcPct val="100000"/>
              </a:lnSpc>
              <a:spcBef>
                <a:spcPts val="0"/>
              </a:spcBef>
              <a:spcAft>
                <a:spcPts val="0"/>
              </a:spcAft>
            </a:pPr>
            <a:r>
              <a:rPr lang="en-US" sz="1200" dirty="0" smtClean="0">
                <a:solidFill>
                  <a:schemeClr val="accent1"/>
                </a:solidFill>
              </a:rPr>
              <a:t>$BN, Jun - Aug 2015 (actual), Sep – Dec 2015 (projected)</a:t>
            </a:r>
          </a:p>
        </p:txBody>
      </p:sp>
      <p:sp>
        <p:nvSpPr>
          <p:cNvPr id="107" name="Footnote"/>
          <p:cNvSpPr/>
          <p:nvPr/>
        </p:nvSpPr>
        <p:spPr bwMode="auto">
          <a:xfrm>
            <a:off x="382163" y="6264296"/>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solidFill>
                  <a:schemeClr val="bg1"/>
                </a:solidFill>
              </a:rPr>
              <a:t>1. This aligns with SBNA; change to 11% in capital policy pending further review</a:t>
            </a:r>
          </a:p>
          <a:p>
            <a:pPr marL="0" lvl="1" algn="l">
              <a:lnSpc>
                <a:spcPct val="100000"/>
              </a:lnSpc>
            </a:pPr>
            <a:r>
              <a:rPr lang="en-US" sz="800" dirty="0" smtClean="0">
                <a:solidFill>
                  <a:schemeClr val="bg1"/>
                </a:solidFill>
              </a:rPr>
              <a:t>Source: “BOARD SCUSA Asset size 24 Aug 2015.pptx”, “SCUSA RWA limit support presentation v1 Sept_03_2015” </a:t>
            </a:r>
            <a:endParaRPr lang="en-US" sz="800" dirty="0">
              <a:solidFill>
                <a:schemeClr val="bg1"/>
              </a:solidFill>
              <a:latin typeface="Arial"/>
              <a:sym typeface="Arial"/>
            </a:endParaRPr>
          </a:p>
        </p:txBody>
      </p:sp>
      <p:sp>
        <p:nvSpPr>
          <p:cNvPr id="46" name="Slide Number Placeholder 12"/>
          <p:cNvSpPr>
            <a:spLocks noGrp="1"/>
          </p:cNvSpPr>
          <p:nvPr>
            <p:ph type="sldNum" sz="quarter" idx="4294967295"/>
          </p:nvPr>
        </p:nvSpPr>
        <p:spPr bwMode="gray">
          <a:xfrm>
            <a:off x="9202672" y="0"/>
            <a:ext cx="400116" cy="381000"/>
          </a:xfrm>
          <a:prstGeom prst="rect">
            <a:avLst/>
          </a:prstGeom>
        </p:spPr>
        <p:txBody>
          <a:bodyPr/>
          <a:lstStyle/>
          <a:p>
            <a:pPr defTabSz="457200">
              <a:lnSpc>
                <a:spcPct val="100000"/>
              </a:lnSpc>
            </a:pPr>
            <a:fld id="{4B553441-A85E-4A5F-B6E9-6327667DC369}" type="slidenum">
              <a:rPr lang="en-US" sz="1400">
                <a:solidFill>
                  <a:srgbClr val="FF0000"/>
                </a:solidFill>
                <a:latin typeface="Arial Bold" pitchFamily="-112" charset="0"/>
              </a:rPr>
              <a:pPr defTabSz="457200">
                <a:lnSpc>
                  <a:spcPct val="100000"/>
                </a:lnSpc>
              </a:pPr>
              <a:t>86</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3855952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Strategic risk</a:t>
            </a:r>
            <a:endParaRPr lang="en-US" b="0" dirty="0">
              <a:solidFill>
                <a:schemeClr val="accent1"/>
              </a:solidFill>
            </a:endParaRPr>
          </a:p>
        </p:txBody>
      </p:sp>
      <p:sp>
        <p:nvSpPr>
          <p:cNvPr id="8" name="Footnote"/>
          <p:cNvSpPr/>
          <p:nvPr/>
        </p:nvSpPr>
        <p:spPr bwMode="auto">
          <a:xfrm>
            <a:off x="405913" y="6253084"/>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t>
            </a:r>
            <a:r>
              <a:rPr lang="en-US" sz="800" dirty="0">
                <a:solidFill>
                  <a:schemeClr val="bg1"/>
                </a:solidFill>
                <a:sym typeface="Arial"/>
              </a:rPr>
              <a:t>all actuals for credit risk are a</a:t>
            </a:r>
            <a:r>
              <a:rPr lang="en-US" sz="800" dirty="0">
                <a:solidFill>
                  <a:schemeClr val="bg1"/>
                </a:solidFill>
              </a:rPr>
              <a:t>s of July 2015 unless otherwise </a:t>
            </a:r>
            <a:r>
              <a:rPr lang="en-US" sz="800" dirty="0" smtClean="0">
                <a:solidFill>
                  <a:schemeClr val="bg1"/>
                </a:solidFill>
              </a:rPr>
              <a:t>noted</a:t>
            </a:r>
          </a:p>
          <a:p>
            <a:pPr marL="119063" lvl="1" indent="-119063" algn="l">
              <a:lnSpc>
                <a:spcPct val="100000"/>
              </a:lnSpc>
              <a:buFontTx/>
              <a:buAutoNum type="arabicPeriod"/>
            </a:pPr>
            <a:r>
              <a:rPr lang="en-US" sz="800" dirty="0">
                <a:solidFill>
                  <a:schemeClr val="bg1"/>
                </a:solidFill>
                <a:latin typeface="Arial"/>
              </a:rPr>
              <a:t>Projected losses in </a:t>
            </a:r>
            <a:r>
              <a:rPr lang="en-US" sz="800" dirty="0">
                <a:solidFill>
                  <a:schemeClr val="bg1"/>
                </a:solidFill>
              </a:rPr>
              <a:t>stress scenario aligning to </a:t>
            </a:r>
            <a:r>
              <a:rPr lang="en-US" sz="800" dirty="0" smtClean="0">
                <a:solidFill>
                  <a:schemeClr val="bg1"/>
                </a:solidFill>
              </a:rPr>
              <a:t>Santander Group </a:t>
            </a:r>
            <a:r>
              <a:rPr lang="en-US" sz="800" dirty="0">
                <a:solidFill>
                  <a:schemeClr val="bg1"/>
                </a:solidFill>
              </a:rPr>
              <a:t>framework (not CCAR) over profit before tax </a:t>
            </a:r>
          </a:p>
          <a:p>
            <a:pPr marL="119063" lvl="1" indent="-119063" algn="l">
              <a:lnSpc>
                <a:spcPct val="100000"/>
              </a:lnSpc>
              <a:buFontTx/>
              <a:buAutoNum type="arabicPeriod"/>
            </a:pPr>
            <a:r>
              <a:rPr lang="en-US" sz="800" dirty="0">
                <a:solidFill>
                  <a:schemeClr val="bg1"/>
                </a:solidFill>
              </a:rPr>
              <a:t>Subprime is defined as FICO &lt; 630 or no FICO score available (excluding Commercial Fleet Retail and Chrysler Commercial Fleet Lease</a:t>
            </a:r>
            <a:r>
              <a:rPr lang="en-US" sz="800" dirty="0" smtClean="0">
                <a:solidFill>
                  <a:schemeClr val="bg1"/>
                </a:solidFill>
              </a:rPr>
              <a:t>)</a:t>
            </a:r>
            <a:endParaRPr lang="en-US" sz="800" dirty="0">
              <a:solidFill>
                <a:schemeClr val="bg1"/>
              </a:solidFill>
              <a:latin typeface="Arial"/>
              <a:sym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4038165077"/>
              </p:ext>
            </p:extLst>
          </p:nvPr>
        </p:nvGraphicFramePr>
        <p:xfrm>
          <a:off x="400050" y="1416750"/>
          <a:ext cx="8823325" cy="316992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8">
                  <a:txBody>
                    <a:bodyPr/>
                    <a:lstStyle/>
                    <a:p>
                      <a:r>
                        <a:rPr lang="en-US" sz="1100" b="1" dirty="0" smtClean="0"/>
                        <a:t>Strategic</a:t>
                      </a:r>
                      <a:r>
                        <a:rPr lang="en-US" sz="1100" b="1" baseline="0" dirty="0" smtClean="0"/>
                        <a:t>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 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 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138%</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 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$2BN less than the red limit [</a:t>
                      </a:r>
                      <a:r>
                        <a:rPr lang="en-US" sz="1100" b="0" i="0" kern="1200" baseline="0" dirty="0" smtClean="0">
                          <a:solidFill>
                            <a:schemeClr val="tx1"/>
                          </a:solidFill>
                          <a:latin typeface="+mn-lt"/>
                          <a:ea typeface="+mn-ea"/>
                          <a:cs typeface="+mn-cs"/>
                        </a:rPr>
                        <a:t>$33.8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dirty="0" smtClean="0">
                          <a:solidFill>
                            <a:schemeClr val="tx1"/>
                          </a:solidFill>
                          <a:latin typeface="+mn-lt"/>
                          <a:ea typeface="+mn-ea"/>
                          <a:cs typeface="+mn-cs"/>
                        </a:rPr>
                        <a:t>[</a:t>
                      </a:r>
                      <a:r>
                        <a:rPr lang="en-US" sz="1100" b="0" i="0" kern="1200" baseline="0" dirty="0" smtClean="0">
                          <a:solidFill>
                            <a:schemeClr val="tx1"/>
                          </a:solidFill>
                          <a:latin typeface="+mn-lt"/>
                          <a:ea typeface="+mn-ea"/>
                          <a:cs typeface="+mn-cs"/>
                        </a:rPr>
                        <a:t>$35.8 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2" name="TextBox 11"/>
          <p:cNvSpPr txBox="1"/>
          <p:nvPr/>
        </p:nvSpPr>
        <p:spPr>
          <a:xfrm>
            <a:off x="382163" y="4949646"/>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grpSp>
        <p:nvGrpSpPr>
          <p:cNvPr id="14" name="Group 13"/>
          <p:cNvGrpSpPr/>
          <p:nvPr/>
        </p:nvGrpSpPr>
        <p:grpSpPr>
          <a:xfrm>
            <a:off x="403281" y="95996"/>
            <a:ext cx="1907556" cy="189008"/>
            <a:chOff x="403281" y="164517"/>
            <a:chExt cx="1907556" cy="189008"/>
          </a:xfrm>
        </p:grpSpPr>
        <p:sp>
          <p:nvSpPr>
            <p:cNvPr id="15" name="Text Box 75"/>
            <p:cNvSpPr txBox="1">
              <a:spLocks noChangeArrowheads="1"/>
            </p:cNvSpPr>
            <p:nvPr/>
          </p:nvSpPr>
          <p:spPr bwMode="gray">
            <a:xfrm>
              <a:off x="636148" y="166688"/>
              <a:ext cx="167468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Strategic risk: All metrics</a:t>
              </a:r>
              <a:endParaRPr lang="en-US" sz="1200" dirty="0">
                <a:solidFill>
                  <a:schemeClr val="bg1">
                    <a:lumMod val="50000"/>
                  </a:schemeClr>
                </a:solidFill>
              </a:endParaRPr>
            </a:p>
          </p:txBody>
        </p:sp>
        <p:sp>
          <p:nvSpPr>
            <p:cNvPr id="16" name="Oval 1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7</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0"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87</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28203331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risk</a:t>
            </a:r>
          </a:p>
        </p:txBody>
      </p:sp>
      <p:sp>
        <p:nvSpPr>
          <p:cNvPr id="3" name="Text Placeholder 2"/>
          <p:cNvSpPr>
            <a:spLocks noGrp="1"/>
          </p:cNvSpPr>
          <p:nvPr>
            <p:ph type="body" idx="1"/>
          </p:nvPr>
        </p:nvSpPr>
        <p:spPr/>
        <p:txBody>
          <a:bodyPr/>
          <a:lstStyle/>
          <a:p>
            <a:r>
              <a:rPr lang="en-GB" dirty="0" smtClean="0"/>
              <a:t>8</a:t>
            </a:r>
            <a:endParaRPr lang="en-GB" dirty="0"/>
          </a:p>
        </p:txBody>
      </p:sp>
    </p:spTree>
    <p:extLst>
      <p:ext uri="{BB962C8B-B14F-4D97-AF65-F5344CB8AC3E}">
        <p14:creationId xmlns:p14="http://schemas.microsoft.com/office/powerpoint/2010/main" val="104667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2341666945"/>
              </p:ext>
            </p:extLst>
          </p:nvPr>
        </p:nvGraphicFramePr>
        <p:xfrm>
          <a:off x="401638" y="1420812"/>
          <a:ext cx="8821738" cy="4330631"/>
        </p:xfrm>
        <a:graphic>
          <a:graphicData uri="http://schemas.openxmlformats.org/drawingml/2006/table">
            <a:tbl>
              <a:tblPr/>
              <a:tblGrid>
                <a:gridCol w="452686"/>
                <a:gridCol w="1609148"/>
                <a:gridCol w="6759904"/>
              </a:tblGrid>
              <a:tr h="141987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r>
              <a:tr h="1798513">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r>
              <a:tr h="1112239">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SHUSA’s leadership </a:t>
                      </a:r>
                    </a:p>
                  </a:txBody>
                  <a:tcPr marL="36576" marR="36576" marT="36576" marB="36576" anchor="ctr" horzOverflow="overflow">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noChangeArrowheads="1"/>
          </p:cNvSpPr>
          <p:nvPr>
            <p:ph type="sldNum" sz="quarter" idx="4294967295"/>
          </p:nvPr>
        </p:nvSpPr>
        <p:spPr bwMode="auto">
          <a:xfrm>
            <a:off x="9202672" y="0"/>
            <a:ext cx="400116" cy="381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rgbClr val="FF0000"/>
                </a:solidFill>
                <a:latin typeface="Arial Bold" pitchFamily="-112" charset="0"/>
              </a:defRPr>
            </a:lvl1pPr>
          </a:lstStyle>
          <a:p>
            <a:pPr algn="ctr"/>
            <a:fld id="{4B553441-A85E-4A5F-B6E9-6327667DC369}" type="slidenum">
              <a:rPr lang="en-US" smtClean="0"/>
              <a:pPr algn="ctr"/>
              <a:t>8</a:t>
            </a:fld>
            <a:endParaRPr lang="en-US" dirty="0"/>
          </a:p>
        </p:txBody>
      </p:sp>
      <p:sp>
        <p:nvSpPr>
          <p:cNvPr id="8" name="Text Box 75"/>
          <p:cNvSpPr txBox="1">
            <a:spLocks noChangeArrowheads="1"/>
          </p:cNvSpPr>
          <p:nvPr/>
        </p:nvSpPr>
        <p:spPr bwMode="gray">
          <a:xfrm>
            <a:off x="407540" y="98167"/>
            <a:ext cx="7309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Calibration</a:t>
            </a:r>
          </a:p>
        </p:txBody>
      </p:sp>
    </p:spTree>
    <p:extLst>
      <p:ext uri="{BB962C8B-B14F-4D97-AF65-F5344CB8AC3E}">
        <p14:creationId xmlns:p14="http://schemas.microsoft.com/office/powerpoint/2010/main" val="795437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1848280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39"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Inclusion of operational risk metrics</a:t>
            </a:r>
            <a:endParaRPr lang="en-US" b="0" dirty="0"/>
          </a:p>
        </p:txBody>
      </p:sp>
      <p:grpSp>
        <p:nvGrpSpPr>
          <p:cNvPr id="8" name="Group 7"/>
          <p:cNvGrpSpPr/>
          <p:nvPr/>
        </p:nvGrpSpPr>
        <p:grpSpPr>
          <a:xfrm>
            <a:off x="403281" y="95996"/>
            <a:ext cx="2093505" cy="189008"/>
            <a:chOff x="403281" y="164517"/>
            <a:chExt cx="2093505" cy="189008"/>
          </a:xfrm>
        </p:grpSpPr>
        <p:sp>
          <p:nvSpPr>
            <p:cNvPr id="9" name="Text Box 75"/>
            <p:cNvSpPr txBox="1">
              <a:spLocks noChangeArrowheads="1"/>
            </p:cNvSpPr>
            <p:nvPr/>
          </p:nvSpPr>
          <p:spPr bwMode="gray">
            <a:xfrm>
              <a:off x="636148" y="166688"/>
              <a:ext cx="186063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1440782911"/>
              </p:ext>
            </p:extLst>
          </p:nvPr>
        </p:nvGraphicFramePr>
        <p:xfrm>
          <a:off x="400876" y="1410624"/>
          <a:ext cx="8822498" cy="3169920"/>
        </p:xfrm>
        <a:graphic>
          <a:graphicData uri="http://schemas.openxmlformats.org/drawingml/2006/table">
            <a:tbl>
              <a:tblPr firstRow="1" bandRow="1">
                <a:tableStyleId>{839DD9DD-9E6C-4910-8AC0-68ADFF6A6AFC}</a:tableStyleId>
              </a:tblPr>
              <a:tblGrid>
                <a:gridCol w="3160471"/>
                <a:gridCol w="1441883"/>
                <a:gridCol w="4220144"/>
              </a:tblGrid>
              <a:tr h="0">
                <a:tc>
                  <a:txBody>
                    <a:bodyPr/>
                    <a:lstStyle/>
                    <a:p>
                      <a:pPr algn="l"/>
                      <a:r>
                        <a:rPr lang="en-US" sz="1000" b="1" dirty="0" smtClean="0">
                          <a:solidFill>
                            <a:srgbClr val="FF0000"/>
                          </a:solidFill>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Entity</a:t>
                      </a:r>
                      <a:r>
                        <a:rPr lang="en-US" sz="1000" b="1" baseline="0" dirty="0" smtClean="0">
                          <a:solidFill>
                            <a:srgbClr val="FF0000"/>
                          </a:solidFill>
                        </a:rPr>
                        <a:t>/portfolio</a:t>
                      </a:r>
                      <a:endParaRPr lang="en-US" sz="1000" b="1" dirty="0" smtClean="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rPr>
                        <a:t>Rationale/commentary</a:t>
                      </a:r>
                      <a:endParaRPr lang="en-US" sz="1000" b="1" dirty="0">
                        <a:solidFill>
                          <a:srgbClr val="FF0000"/>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4378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Gross losses/gross margin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measures the overall operational risk losses at SHUSA compared to net revenue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Gross losses are more appropriate than net losses for the purposes of the RAS for the following reasons: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000" kern="1200" baseline="0" dirty="0" smtClean="0">
                          <a:solidFill>
                            <a:schemeClr val="tx1"/>
                          </a:solidFill>
                          <a:latin typeface="+mn-lt"/>
                          <a:ea typeface="+mn-ea"/>
                          <a:cs typeface="+mn-cs"/>
                        </a:rPr>
                        <a:t>To account for a ‘worst case’ scenario in the future under which there are no recoveries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000" kern="1200" baseline="0" dirty="0" smtClean="0">
                          <a:solidFill>
                            <a:schemeClr val="tx1"/>
                          </a:solidFill>
                          <a:latin typeface="+mn-lt"/>
                          <a:ea typeface="+mn-ea"/>
                          <a:cs typeface="+mn-cs"/>
                        </a:rPr>
                        <a:t>To avoid waiting for additional recoveries and not accounting for or not acting on a breach pending these recoveries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can be relatively easily calculated and monitored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3783">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Frequency of events with &gt; $200 K in losses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SHUSA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SBNA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SCUSA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is a fairly common forward looking indicator of overall operational risk level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may be an indicator of a weakening control environment or increased risk profile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can be relatively easily calculated and monitored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We chose to include only the financial events to be objective and align with the gross losses/gross margin metric</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Operational risk events not associated with a dollar loss are monitored and managed by the Board through a separate process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89</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6458588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996972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6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Metric selection: </a:t>
            </a:r>
            <a:r>
              <a:rPr lang="en-US" b="0" dirty="0" smtClean="0"/>
              <a:t>Exclusion of operational risk metrics</a:t>
            </a:r>
            <a:endParaRPr lang="en-US" b="0" dirty="0"/>
          </a:p>
        </p:txBody>
      </p:sp>
      <p:grpSp>
        <p:nvGrpSpPr>
          <p:cNvPr id="8" name="Group 7"/>
          <p:cNvGrpSpPr/>
          <p:nvPr/>
        </p:nvGrpSpPr>
        <p:grpSpPr>
          <a:xfrm>
            <a:off x="403281" y="95996"/>
            <a:ext cx="2093505" cy="189008"/>
            <a:chOff x="403281" y="164517"/>
            <a:chExt cx="2093505" cy="189008"/>
          </a:xfrm>
        </p:grpSpPr>
        <p:sp>
          <p:nvSpPr>
            <p:cNvPr id="9" name="Text Box 75"/>
            <p:cNvSpPr txBox="1">
              <a:spLocks noChangeArrowheads="1"/>
            </p:cNvSpPr>
            <p:nvPr/>
          </p:nvSpPr>
          <p:spPr bwMode="gray">
            <a:xfrm>
              <a:off x="636148" y="166688"/>
              <a:ext cx="186063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 All metrics</a:t>
              </a:r>
              <a:endParaRPr lang="en-US" sz="1200" dirty="0">
                <a:solidFill>
                  <a:schemeClr val="bg1">
                    <a:lumMod val="50000"/>
                  </a:schemeClr>
                </a:solidFill>
              </a:endParaRPr>
            </a:p>
          </p:txBody>
        </p:sp>
        <p:sp>
          <p:nvSpPr>
            <p:cNvPr id="10" name="Oval 9"/>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2" name="Content Placeholder 12"/>
          <p:cNvGraphicFramePr>
            <a:graphicFrameLocks/>
          </p:cNvGraphicFramePr>
          <p:nvPr>
            <p:extLst>
              <p:ext uri="{D42A27DB-BD31-4B8C-83A1-F6EECF244321}">
                <p14:modId xmlns:p14="http://schemas.microsoft.com/office/powerpoint/2010/main" val="3482297684"/>
              </p:ext>
            </p:extLst>
          </p:nvPr>
        </p:nvGraphicFramePr>
        <p:xfrm>
          <a:off x="401638" y="1411225"/>
          <a:ext cx="8821737" cy="2255520"/>
        </p:xfrm>
        <a:graphic>
          <a:graphicData uri="http://schemas.openxmlformats.org/drawingml/2006/table">
            <a:tbl>
              <a:tblPr firstRow="1" bandRow="1">
                <a:tableStyleId>{839DD9DD-9E6C-4910-8AC0-68ADFF6A6AFC}</a:tableStyleId>
              </a:tblPr>
              <a:tblGrid>
                <a:gridCol w="3097626"/>
                <a:gridCol w="5724111"/>
              </a:tblGrid>
              <a:tr h="0">
                <a:tc>
                  <a:txBody>
                    <a:bodyPr/>
                    <a:lstStyle/>
                    <a:p>
                      <a:pPr algn="l"/>
                      <a:r>
                        <a:rPr lang="en-US" sz="1000" b="1" dirty="0" smtClean="0">
                          <a:solidFill>
                            <a:srgbClr val="FF0000"/>
                          </a:solidFill>
                        </a:rPr>
                        <a:t>Metrics excluded from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15669">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Net operational losses/gross margin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Gross operational losses/gross margin is already included as a metric in the RAS and it would redundant to include two metrics of losses/margin</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Gross losses are more appropriate for the purposes of the RAS for the following reasons: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000" kern="1200" baseline="0" dirty="0" smtClean="0">
                          <a:solidFill>
                            <a:schemeClr val="tx1"/>
                          </a:solidFill>
                          <a:latin typeface="+mn-lt"/>
                          <a:ea typeface="+mn-ea"/>
                          <a:cs typeface="+mn-cs"/>
                        </a:rPr>
                        <a:t>To account for a ‘worst case’ scenario in the future under which there are no recoveries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000" kern="1200" baseline="0" dirty="0" smtClean="0">
                          <a:solidFill>
                            <a:schemeClr val="tx1"/>
                          </a:solidFill>
                          <a:latin typeface="+mn-lt"/>
                          <a:ea typeface="+mn-ea"/>
                          <a:cs typeface="+mn-cs"/>
                        </a:rPr>
                        <a:t>To avoid waiting for additional recoveries and not accounting for or not acting on a breach pending these recoveries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This metric </a:t>
                      </a:r>
                      <a:r>
                        <a:rPr lang="en-US" sz="1000" kern="1200" baseline="0" dirty="0" smtClean="0">
                          <a:solidFill>
                            <a:schemeClr val="tx1"/>
                          </a:solidFill>
                          <a:latin typeface="+mn-lt"/>
                          <a:ea typeface="+mn-ea"/>
                          <a:cs typeface="+mn-cs"/>
                        </a:rPr>
                        <a:t>will be reported as a management limit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6282">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Any event type losses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After looking at the distribution of losses to specific risk types over time, it was deemed that including a specific risk type metric would be too granular for the RAS and likely redundant with the overall gross losses/gross margin metric (as EDPM consistently accounts for the largest portion of gross losses)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mn-lt"/>
                          <a:ea typeface="+mn-ea"/>
                          <a:cs typeface="+mn-cs"/>
                        </a:rPr>
                        <a:t>Event type gross losses will be reported as management metrics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90</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38070494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4999933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60"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42" name="Content Placeholder 4"/>
          <p:cNvSpPr txBox="1">
            <a:spLocks/>
          </p:cNvSpPr>
          <p:nvPr/>
        </p:nvSpPr>
        <p:spPr>
          <a:xfrm>
            <a:off x="5257073" y="1963938"/>
            <a:ext cx="3946517" cy="4609838"/>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000" kern="0" dirty="0" smtClean="0">
                <a:solidFill>
                  <a:schemeClr val="tx1"/>
                </a:solidFill>
              </a:rPr>
              <a:t>To </a:t>
            </a:r>
            <a:r>
              <a:rPr lang="en-US" sz="1000" kern="0" dirty="0">
                <a:solidFill>
                  <a:schemeClr val="tx1"/>
                </a:solidFill>
              </a:rPr>
              <a:t>set </a:t>
            </a:r>
            <a:r>
              <a:rPr lang="en-US" sz="1000" kern="0" dirty="0" smtClean="0">
                <a:solidFill>
                  <a:schemeClr val="tx1"/>
                </a:solidFill>
              </a:rPr>
              <a:t>an anchor point for the </a:t>
            </a:r>
            <a:r>
              <a:rPr lang="en-US" sz="1000" kern="0" dirty="0">
                <a:solidFill>
                  <a:schemeClr val="tx1"/>
                </a:solidFill>
              </a:rPr>
              <a:t>amber </a:t>
            </a:r>
            <a:r>
              <a:rPr lang="en-US" sz="1000" kern="0" dirty="0" smtClean="0">
                <a:solidFill>
                  <a:schemeClr val="tx1"/>
                </a:solidFill>
              </a:rPr>
              <a:t>trigger, </a:t>
            </a:r>
            <a:r>
              <a:rPr lang="en-US" sz="1000" kern="0" dirty="0">
                <a:solidFill>
                  <a:schemeClr val="tx1"/>
                </a:solidFill>
              </a:rPr>
              <a:t>we </a:t>
            </a:r>
            <a:r>
              <a:rPr lang="en-US" sz="1000" kern="0" dirty="0" smtClean="0">
                <a:solidFill>
                  <a:schemeClr val="tx1"/>
                </a:solidFill>
              </a:rPr>
              <a:t>used the BHC Baseline losses from CCAR 2015 as a loss budget</a:t>
            </a:r>
            <a:endParaRPr lang="en-US" sz="1000" kern="0" dirty="0">
              <a:solidFill>
                <a:schemeClr val="tx1"/>
              </a:solidFill>
            </a:endParaRPr>
          </a:p>
          <a:p>
            <a:pPr marL="0" lvl="1" indent="0" defTabSz="457200">
              <a:lnSpc>
                <a:spcPct val="100000"/>
              </a:lnSpc>
              <a:buNone/>
              <a:defRPr/>
            </a:pPr>
            <a:endParaRPr lang="en-US" sz="1000" b="1" kern="0" dirty="0" smtClean="0">
              <a:solidFill>
                <a:schemeClr val="tx1"/>
              </a:solidFill>
              <a:latin typeface="+mn-lt"/>
            </a:endParaRPr>
          </a:p>
          <a:p>
            <a:pPr marL="0" lvl="1" indent="0" defTabSz="457200">
              <a:lnSpc>
                <a:spcPct val="100000"/>
              </a:lnSpc>
              <a:buNone/>
              <a:defRPr/>
            </a:pPr>
            <a:endParaRPr lang="en-US" sz="1000" b="1" kern="0" dirty="0" smtClean="0">
              <a:solidFill>
                <a:schemeClr val="tx1"/>
              </a:solidFill>
              <a:latin typeface="+mn-lt"/>
            </a:endParaRPr>
          </a:p>
          <a:p>
            <a:pPr marL="0" lvl="1" indent="0" defTabSz="457200">
              <a:lnSpc>
                <a:spcPct val="100000"/>
              </a:lnSpc>
              <a:buNone/>
              <a:defRPr/>
            </a:pPr>
            <a:endParaRPr lang="en-US" sz="1000" b="1" kern="0" dirty="0">
              <a:solidFill>
                <a:schemeClr val="tx1"/>
              </a:solidFill>
              <a:latin typeface="+mn-lt"/>
            </a:endParaRPr>
          </a:p>
          <a:p>
            <a:pPr marL="0" lvl="1" indent="0" defTabSz="457200">
              <a:lnSpc>
                <a:spcPct val="100000"/>
              </a:lnSpc>
              <a:buNone/>
              <a:defRPr/>
            </a:pPr>
            <a:endParaRPr lang="en-US" sz="1000" b="1" kern="0" dirty="0" smtClean="0">
              <a:solidFill>
                <a:schemeClr val="tx1"/>
              </a:solidFill>
              <a:latin typeface="+mn-lt"/>
            </a:endParaRPr>
          </a:p>
          <a:p>
            <a:pPr marL="0" lvl="1" indent="0" defTabSz="457200">
              <a:lnSpc>
                <a:spcPct val="100000"/>
              </a:lnSpc>
              <a:buNone/>
              <a:defRPr/>
            </a:pPr>
            <a:endParaRPr lang="en-US" sz="1000" kern="0" dirty="0">
              <a:solidFill>
                <a:schemeClr val="tx1"/>
              </a:solidFill>
            </a:endParaRPr>
          </a:p>
          <a:p>
            <a:pPr marL="171450" indent="-171450">
              <a:lnSpc>
                <a:spcPct val="100000"/>
              </a:lnSpc>
              <a:buFont typeface="Arial" panose="020B0604020202020204" pitchFamily="34" charset="0"/>
              <a:buChar char="•"/>
            </a:pPr>
            <a:r>
              <a:rPr lang="en-US" sz="1000" kern="0" dirty="0">
                <a:solidFill>
                  <a:schemeClr val="tx1"/>
                </a:solidFill>
              </a:rPr>
              <a:t>To set </a:t>
            </a:r>
            <a:r>
              <a:rPr lang="en-US" sz="1000" kern="0" dirty="0" smtClean="0">
                <a:solidFill>
                  <a:schemeClr val="tx1"/>
                </a:solidFill>
              </a:rPr>
              <a:t>an anchor point for the </a:t>
            </a:r>
            <a:r>
              <a:rPr lang="en-US" sz="1000" kern="0" dirty="0">
                <a:solidFill>
                  <a:schemeClr val="tx1"/>
                </a:solidFill>
              </a:rPr>
              <a:t>red limit, we used the 9Q cumulative CCAR losses from the </a:t>
            </a:r>
            <a:r>
              <a:rPr lang="en-US" sz="1000" kern="0" dirty="0" smtClean="0">
                <a:solidFill>
                  <a:schemeClr val="tx1"/>
                </a:solidFill>
              </a:rPr>
              <a:t>BHC stressed scenario </a:t>
            </a:r>
            <a:endParaRPr lang="en-US" sz="1000" b="1"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a:solidFill>
                <a:schemeClr val="tx1"/>
              </a:solidFill>
              <a:latin typeface="+mn-lt"/>
            </a:endParaRPr>
          </a:p>
          <a:p>
            <a:pPr marL="171450" lvl="2" indent="-171450" defTabSz="457200">
              <a:lnSpc>
                <a:spcPct val="100000"/>
              </a:lnSpc>
              <a:buFont typeface="Arial" panose="020B0604020202020204" pitchFamily="34" charset="0"/>
              <a:buChar char="•"/>
              <a:defRPr/>
            </a:pPr>
            <a:r>
              <a:rPr lang="en-US" sz="1000" kern="0" dirty="0" smtClean="0">
                <a:solidFill>
                  <a:schemeClr val="tx1"/>
                </a:solidFill>
                <a:latin typeface="+mn-lt"/>
              </a:rPr>
              <a:t>The final red limit and amber trigger were decreased from the above anchor points by management to be more conservative and align with peers</a:t>
            </a:r>
            <a:endParaRPr lang="en-US" sz="100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sz="1000" dirty="0">
              <a:solidFill>
                <a:schemeClr val="tx1"/>
              </a:solidFill>
              <a:latin typeface="+mn-lt"/>
            </a:endParaRPr>
          </a:p>
          <a:p>
            <a:pPr marL="176213" lvl="2" indent="0" defTabSz="457200" fontAlgn="auto">
              <a:lnSpc>
                <a:spcPct val="100000"/>
              </a:lnSpc>
              <a:spcBef>
                <a:spcPts val="0"/>
              </a:spcBef>
              <a:spcAft>
                <a:spcPts val="0"/>
              </a:spcAft>
              <a:buNone/>
              <a:defRPr/>
            </a:pPr>
            <a:endParaRPr lang="en-US" sz="1000" dirty="0">
              <a:solidFill>
                <a:schemeClr val="tx1"/>
              </a:solidFill>
              <a:latin typeface="+mn-lt"/>
            </a:endParaRPr>
          </a:p>
          <a:p>
            <a:pPr marL="171450" indent="-171450">
              <a:lnSpc>
                <a:spcPct val="100000"/>
              </a:lnSpc>
              <a:buFont typeface="Arial" panose="020B0604020202020204" pitchFamily="34" charset="0"/>
              <a:buChar char="•"/>
            </a:pPr>
            <a:endParaRPr lang="en-US" sz="1000" kern="0" dirty="0" smtClean="0">
              <a:solidFill>
                <a:schemeClr val="tx1"/>
              </a:solidFill>
            </a:endParaRPr>
          </a:p>
          <a:p>
            <a:pPr marL="0" indent="0">
              <a:lnSpc>
                <a:spcPct val="100000"/>
              </a:lnSpc>
            </a:pPr>
            <a:endParaRPr lang="en-US" sz="1000" kern="0" dirty="0" smtClean="0">
              <a:solidFill>
                <a:schemeClr val="tx1"/>
              </a:solidFill>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SHUSA Gross losses/gross margin </a:t>
            </a:r>
            <a:endParaRPr lang="en-GB" b="0" dirty="0"/>
          </a:p>
        </p:txBody>
      </p:sp>
      <p:sp>
        <p:nvSpPr>
          <p:cNvPr id="48"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91</a:t>
            </a:fld>
            <a:endParaRPr lang="en-US" sz="1400" dirty="0">
              <a:solidFill>
                <a:srgbClr val="FF0000"/>
              </a:solidFill>
              <a:latin typeface="Arial Bold" pitchFamily="-112"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1648663318"/>
              </p:ext>
            </p:extLst>
          </p:nvPr>
        </p:nvGraphicFramePr>
        <p:xfrm>
          <a:off x="266700" y="1676400"/>
          <a:ext cx="3800543" cy="3476715"/>
        </p:xfrm>
        <a:graphic>
          <a:graphicData uri="http://schemas.openxmlformats.org/presentationml/2006/ole">
            <mc:AlternateContent xmlns:mc="http://schemas.openxmlformats.org/markup-compatibility/2006">
              <mc:Choice xmlns:v="urn:schemas-microsoft-com:vml" Requires="v">
                <p:oleObj spid="_x0000_s239961" name="Chart" r:id="rId27" imgW="3800543" imgH="3476715" progId="MSGraph.Chart.8">
                  <p:embed followColorScheme="full"/>
                </p:oleObj>
              </mc:Choice>
              <mc:Fallback>
                <p:oleObj name="Chart" r:id="rId27" imgW="3800543" imgH="3476715" progId="MSGraph.Chart.8">
                  <p:embed followColorScheme="full"/>
                  <p:pic>
                    <p:nvPicPr>
                      <p:cNvPr id="0" name=""/>
                      <p:cNvPicPr/>
                      <p:nvPr/>
                    </p:nvPicPr>
                    <p:blipFill>
                      <a:blip r:embed="rId28"/>
                      <a:stretch>
                        <a:fillRect/>
                      </a:stretch>
                    </p:blipFill>
                    <p:spPr>
                      <a:xfrm>
                        <a:off x="266700" y="1676400"/>
                        <a:ext cx="3800543" cy="3476715"/>
                      </a:xfrm>
                      <a:prstGeom prst="rect">
                        <a:avLst/>
                      </a:prstGeom>
                    </p:spPr>
                  </p:pic>
                </p:oleObj>
              </mc:Fallback>
            </mc:AlternateContent>
          </a:graphicData>
        </a:graphic>
      </p:graphicFrame>
      <p:sp>
        <p:nvSpPr>
          <p:cNvPr id="53" name="Text Placeholder 5"/>
          <p:cNvSpPr>
            <a:spLocks noGrp="1"/>
          </p:cNvSpPr>
          <p:nvPr>
            <p:custDataLst>
              <p:tags r:id="rId5"/>
            </p:custDataLst>
          </p:nvPr>
        </p:nvSpPr>
        <p:spPr bwMode="auto">
          <a:xfrm>
            <a:off x="28432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9FF9FE6-BA1C-4B2D-BE57-642984183012}" type="datetime'''''''''''''''Q''2'''''''''''''''''''' ''''1''4'''">
              <a:rPr lang="en-US" sz="1000">
                <a:solidFill>
                  <a:schemeClr val="tx1"/>
                </a:solidFill>
              </a:rPr>
              <a:pPr/>
              <a:t>Q2 14</a:t>
            </a:fld>
            <a:endParaRPr lang="en-US" sz="1000" dirty="0">
              <a:solidFill>
                <a:schemeClr val="tx1"/>
              </a:solidFill>
              <a:latin typeface="Arial"/>
              <a:ea typeface="ＭＳ Ｐゴシック"/>
              <a:sym typeface="Arial"/>
            </a:endParaRPr>
          </a:p>
        </p:txBody>
      </p:sp>
      <p:sp>
        <p:nvSpPr>
          <p:cNvPr id="52" name="Text Placeholder 4"/>
          <p:cNvSpPr>
            <a:spLocks noGrp="1"/>
          </p:cNvSpPr>
          <p:nvPr>
            <p:custDataLst>
              <p:tags r:id="rId6"/>
            </p:custDataLst>
          </p:nvPr>
        </p:nvSpPr>
        <p:spPr bwMode="auto">
          <a:xfrm>
            <a:off x="25860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23278E6-A400-4D92-B4D6-2A79CA4BD38F}" type="datetime'Q''''''''''1'''' ''1''4'">
              <a:rPr lang="en-US" sz="1000">
                <a:solidFill>
                  <a:schemeClr val="tx1"/>
                </a:solidFill>
              </a:rPr>
              <a:pPr/>
              <a:t>Q1 14</a:t>
            </a:fld>
            <a:endParaRPr lang="en-US" sz="1000" dirty="0">
              <a:solidFill>
                <a:schemeClr val="tx1"/>
              </a:solidFill>
              <a:latin typeface="Arial"/>
              <a:ea typeface="ＭＳ Ｐゴシック"/>
              <a:sym typeface="Arial"/>
            </a:endParaRPr>
          </a:p>
        </p:txBody>
      </p:sp>
      <p:sp>
        <p:nvSpPr>
          <p:cNvPr id="54" name="Text Placeholder 10"/>
          <p:cNvSpPr>
            <a:spLocks noGrp="1"/>
          </p:cNvSpPr>
          <p:nvPr>
            <p:custDataLst>
              <p:tags r:id="rId7"/>
            </p:custDataLst>
          </p:nvPr>
        </p:nvSpPr>
        <p:spPr bwMode="auto">
          <a:xfrm>
            <a:off x="30908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95EB09-7353-43B1-AF89-ED521D3763A9}" type="datetime'''''''Q''''''''''''''''''3'''' ''''''''1''''''''''''4'''''">
              <a:rPr lang="en-US" sz="1000">
                <a:solidFill>
                  <a:schemeClr val="tx1"/>
                </a:solidFill>
              </a:rPr>
              <a:pPr/>
              <a:t>Q3 14</a:t>
            </a:fld>
            <a:endParaRPr lang="en-US" sz="1000" dirty="0">
              <a:solidFill>
                <a:schemeClr val="tx1"/>
              </a:solidFill>
              <a:latin typeface="Arial"/>
              <a:ea typeface="ＭＳ Ｐゴシック"/>
              <a:sym typeface="Arial"/>
            </a:endParaRPr>
          </a:p>
        </p:txBody>
      </p:sp>
      <p:sp>
        <p:nvSpPr>
          <p:cNvPr id="51" name="Text Placeholder 3"/>
          <p:cNvSpPr>
            <a:spLocks noGrp="1"/>
          </p:cNvSpPr>
          <p:nvPr>
            <p:custDataLst>
              <p:tags r:id="rId8"/>
            </p:custDataLst>
          </p:nvPr>
        </p:nvSpPr>
        <p:spPr bwMode="auto">
          <a:xfrm>
            <a:off x="23288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1EA17C2-A3F5-44EE-BA80-81A780D55F8D}" type="datetime'''Q4'''' ''''''1''''''''''''''''''''''''3'''''''''''">
              <a:rPr lang="en-US" sz="1000">
                <a:solidFill>
                  <a:schemeClr val="tx1"/>
                </a:solidFill>
              </a:rPr>
              <a:pPr/>
              <a:t>Q4 13</a:t>
            </a:fld>
            <a:endParaRPr lang="en-US" sz="1000" dirty="0">
              <a:solidFill>
                <a:schemeClr val="tx1"/>
              </a:solidFill>
              <a:latin typeface="Arial"/>
              <a:ea typeface="ＭＳ Ｐゴシック"/>
              <a:sym typeface="Arial"/>
            </a:endParaRPr>
          </a:p>
        </p:txBody>
      </p:sp>
      <p:sp>
        <p:nvSpPr>
          <p:cNvPr id="50" name="Text Placeholder 2"/>
          <p:cNvSpPr>
            <a:spLocks noGrp="1"/>
          </p:cNvSpPr>
          <p:nvPr>
            <p:custDataLst>
              <p:tags r:id="rId9"/>
            </p:custDataLst>
          </p:nvPr>
        </p:nvSpPr>
        <p:spPr bwMode="auto">
          <a:xfrm>
            <a:off x="20716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AB34E44-B145-4436-89D2-1880415FD5EC}" type="datetime'''''''Q''''3'''''''''''' ''1''''3'">
              <a:rPr lang="en-US" sz="1000">
                <a:solidFill>
                  <a:schemeClr val="tx1"/>
                </a:solidFill>
              </a:rPr>
              <a:pPr/>
              <a:t>Q3 13</a:t>
            </a:fld>
            <a:endParaRPr lang="en-US" sz="1000" dirty="0">
              <a:solidFill>
                <a:schemeClr val="tx1"/>
              </a:solidFill>
              <a:latin typeface="Arial"/>
              <a:ea typeface="ＭＳ Ｐゴシック"/>
              <a:sym typeface="Arial"/>
            </a:endParaRPr>
          </a:p>
        </p:txBody>
      </p:sp>
      <p:sp>
        <p:nvSpPr>
          <p:cNvPr id="63" name="Text Placeholder 13"/>
          <p:cNvSpPr>
            <a:spLocks noGrp="1"/>
          </p:cNvSpPr>
          <p:nvPr>
            <p:custDataLst>
              <p:tags r:id="rId10"/>
            </p:custDataLst>
          </p:nvPr>
        </p:nvSpPr>
        <p:spPr bwMode="auto">
          <a:xfrm>
            <a:off x="38623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31316B4-1C6D-4F9E-9A66-1B309C1764AA}" type="datetime'''''''''''''''''''''Q''''''''''''''2'''''''''''''''''' ''1''5'">
              <a:rPr lang="en-US" sz="1000">
                <a:solidFill>
                  <a:schemeClr val="tx1"/>
                </a:solidFill>
              </a:rPr>
              <a:pPr/>
              <a:t>Q2 15</a:t>
            </a:fld>
            <a:endParaRPr lang="en-US" sz="1000" dirty="0">
              <a:solidFill>
                <a:schemeClr val="tx1"/>
              </a:solidFill>
              <a:latin typeface="Arial"/>
              <a:ea typeface="ＭＳ Ｐゴシック"/>
              <a:sym typeface="Arial"/>
            </a:endParaRPr>
          </a:p>
        </p:txBody>
      </p:sp>
      <p:sp>
        <p:nvSpPr>
          <p:cNvPr id="62" name="Text Placeholder 12"/>
          <p:cNvSpPr>
            <a:spLocks noGrp="1"/>
          </p:cNvSpPr>
          <p:nvPr>
            <p:custDataLst>
              <p:tags r:id="rId11"/>
            </p:custDataLst>
          </p:nvPr>
        </p:nvSpPr>
        <p:spPr bwMode="auto">
          <a:xfrm>
            <a:off x="36052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5141E1-E2B1-451E-936F-ED339E0FB21F}" type="datetime'''''''''''''''Q''''''''''''''1'' ''''1''''5'">
              <a:rPr lang="en-US" sz="1000">
                <a:solidFill>
                  <a:schemeClr val="tx1"/>
                </a:solidFill>
              </a:rPr>
              <a:pPr/>
              <a:t>Q1 15</a:t>
            </a:fld>
            <a:endParaRPr lang="en-US" sz="1000" dirty="0">
              <a:solidFill>
                <a:schemeClr val="tx1"/>
              </a:solidFill>
              <a:latin typeface="Arial"/>
              <a:ea typeface="ＭＳ Ｐゴシック"/>
              <a:sym typeface="Arial"/>
            </a:endParaRPr>
          </a:p>
        </p:txBody>
      </p:sp>
      <p:sp>
        <p:nvSpPr>
          <p:cNvPr id="61" name="Text Placeholder 11"/>
          <p:cNvSpPr>
            <a:spLocks noGrp="1"/>
          </p:cNvSpPr>
          <p:nvPr>
            <p:custDataLst>
              <p:tags r:id="rId12"/>
            </p:custDataLst>
          </p:nvPr>
        </p:nvSpPr>
        <p:spPr bwMode="auto">
          <a:xfrm>
            <a:off x="33480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ADEFDCB-9E36-49C0-AA08-84347051C0FC}" type="datetime'''''''''''''''''''''Q4'''''''''''''' 14'''''''''''''''">
              <a:rPr lang="en-US" sz="1000">
                <a:solidFill>
                  <a:schemeClr val="tx1"/>
                </a:solidFill>
              </a:rPr>
              <a:pPr/>
              <a:t>Q4 14</a:t>
            </a:fld>
            <a:endParaRPr lang="en-US" sz="1000" dirty="0">
              <a:solidFill>
                <a:schemeClr val="tx1"/>
              </a:solidFill>
              <a:latin typeface="Arial"/>
              <a:ea typeface="ＭＳ Ｐゴシック"/>
              <a:sym typeface="Arial"/>
            </a:endParaRPr>
          </a:p>
        </p:txBody>
      </p:sp>
      <p:sp>
        <p:nvSpPr>
          <p:cNvPr id="59" name="Text Placeholder 135"/>
          <p:cNvSpPr>
            <a:spLocks noGrp="1"/>
          </p:cNvSpPr>
          <p:nvPr>
            <p:custDataLst>
              <p:tags r:id="rId13"/>
            </p:custDataLst>
          </p:nvPr>
        </p:nvSpPr>
        <p:spPr bwMode="auto">
          <a:xfrm>
            <a:off x="15573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5CCFAF-4FA3-4848-9F5F-F65B5B5664C2}" type="datetime'''''''''''''''Q''''''''''1'''''' ''''''''''''''13'''''''''''">
              <a:rPr lang="en-US" sz="1000">
                <a:solidFill>
                  <a:schemeClr val="tx1"/>
                </a:solidFill>
              </a:rPr>
              <a:pPr/>
              <a:t>Q1 13</a:t>
            </a:fld>
            <a:endParaRPr lang="en-US" sz="1000" dirty="0">
              <a:solidFill>
                <a:schemeClr val="tx1"/>
              </a:solidFill>
              <a:sym typeface="+mn-lt"/>
            </a:endParaRPr>
          </a:p>
        </p:txBody>
      </p:sp>
      <p:sp>
        <p:nvSpPr>
          <p:cNvPr id="57" name="Text Placeholder 133"/>
          <p:cNvSpPr>
            <a:spLocks noGrp="1"/>
          </p:cNvSpPr>
          <p:nvPr>
            <p:custDataLst>
              <p:tags r:id="rId14"/>
            </p:custDataLst>
          </p:nvPr>
        </p:nvSpPr>
        <p:spPr bwMode="auto">
          <a:xfrm>
            <a:off x="10525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2E99295-9490-4735-80F5-DA0A20760335}" type="datetime'''''Q''3'''''''' ''''''12'''''''''''''''''''''''''''''''">
              <a:rPr lang="en-US" sz="1000">
                <a:solidFill>
                  <a:schemeClr val="tx1"/>
                </a:solidFill>
              </a:rPr>
              <a:pPr/>
              <a:t>Q3 12</a:t>
            </a:fld>
            <a:endParaRPr lang="en-US" sz="1000" dirty="0">
              <a:solidFill>
                <a:schemeClr val="tx1"/>
              </a:solidFill>
              <a:sym typeface="+mn-lt"/>
            </a:endParaRPr>
          </a:p>
        </p:txBody>
      </p:sp>
      <p:sp>
        <p:nvSpPr>
          <p:cNvPr id="56" name="Text Placeholder 132"/>
          <p:cNvSpPr>
            <a:spLocks noGrp="1"/>
          </p:cNvSpPr>
          <p:nvPr>
            <p:custDataLst>
              <p:tags r:id="rId15"/>
            </p:custDataLst>
          </p:nvPr>
        </p:nvSpPr>
        <p:spPr bwMode="auto">
          <a:xfrm>
            <a:off x="7953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819ED8E-1361-42B6-A148-9832ACA3B0BD}" type="datetime'Q''''''2 ''''''''''''''''''''''''''''''''''''1''''''''''''2'">
              <a:rPr lang="en-US" sz="1000">
                <a:solidFill>
                  <a:schemeClr val="tx1"/>
                </a:solidFill>
              </a:rPr>
              <a:pPr/>
              <a:t>Q2 12</a:t>
            </a:fld>
            <a:endParaRPr lang="en-US" sz="1000" dirty="0">
              <a:solidFill>
                <a:schemeClr val="tx1"/>
              </a:solidFill>
              <a:sym typeface="+mn-lt"/>
            </a:endParaRPr>
          </a:p>
        </p:txBody>
      </p:sp>
      <p:sp>
        <p:nvSpPr>
          <p:cNvPr id="58" name="Text Placeholder 134"/>
          <p:cNvSpPr>
            <a:spLocks noGrp="1"/>
          </p:cNvSpPr>
          <p:nvPr>
            <p:custDataLst>
              <p:tags r:id="rId16"/>
            </p:custDataLst>
          </p:nvPr>
        </p:nvSpPr>
        <p:spPr bwMode="auto">
          <a:xfrm>
            <a:off x="13096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16A96D-DAC0-46C9-9B8D-A0E46C49B557}" type="datetime'''''Q''4'''''''''''''''' ''''''''''''''''''1''2'">
              <a:rPr lang="en-US" sz="1000">
                <a:solidFill>
                  <a:schemeClr val="tx1"/>
                </a:solidFill>
              </a:rPr>
              <a:pPr/>
              <a:t>Q4 12</a:t>
            </a:fld>
            <a:endParaRPr lang="en-US" sz="1000" dirty="0">
              <a:solidFill>
                <a:schemeClr val="tx1"/>
              </a:solidFill>
              <a:sym typeface="+mn-lt"/>
            </a:endParaRPr>
          </a:p>
        </p:txBody>
      </p:sp>
      <p:sp>
        <p:nvSpPr>
          <p:cNvPr id="60" name="Text Placeholder 136"/>
          <p:cNvSpPr>
            <a:spLocks noGrp="1"/>
          </p:cNvSpPr>
          <p:nvPr>
            <p:custDataLst>
              <p:tags r:id="rId17"/>
            </p:custDataLst>
          </p:nvPr>
        </p:nvSpPr>
        <p:spPr bwMode="auto">
          <a:xfrm>
            <a:off x="18145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B24CDA6-EBD4-4E1E-B1B8-5747D612D3E7}" type="datetime'''''Q''2 ''''''1''''''''''''''''''''''''''''''''''''''''3'''">
              <a:rPr lang="en-US" sz="1000">
                <a:solidFill>
                  <a:schemeClr val="tx1"/>
                </a:solidFill>
              </a:rPr>
              <a:pPr/>
              <a:t>Q2 13</a:t>
            </a:fld>
            <a:endParaRPr lang="en-US" sz="1000" dirty="0">
              <a:solidFill>
                <a:schemeClr val="tx1"/>
              </a:solidFill>
              <a:sym typeface="+mn-lt"/>
            </a:endParaRPr>
          </a:p>
        </p:txBody>
      </p:sp>
      <p:sp>
        <p:nvSpPr>
          <p:cNvPr id="55" name="Text Placeholder 131"/>
          <p:cNvSpPr>
            <a:spLocks noGrp="1"/>
          </p:cNvSpPr>
          <p:nvPr>
            <p:custDataLst>
              <p:tags r:id="rId18"/>
            </p:custDataLst>
          </p:nvPr>
        </p:nvSpPr>
        <p:spPr bwMode="auto">
          <a:xfrm>
            <a:off x="5381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05717F-84F8-44D4-8544-4D0C1B94A9BF}" type="datetime'Q''''''''''''''''''1'' 1''''''''2'''''''''''''">
              <a:rPr lang="en-US" sz="1000">
                <a:solidFill>
                  <a:schemeClr val="tx1"/>
                </a:solidFill>
              </a:rPr>
              <a:pPr/>
              <a:t>Q1 12</a:t>
            </a:fld>
            <a:endParaRPr lang="en-US" sz="1000" dirty="0">
              <a:solidFill>
                <a:schemeClr val="tx1"/>
              </a:solidFill>
              <a:sym typeface="+mn-lt"/>
            </a:endParaRPr>
          </a:p>
        </p:txBody>
      </p:sp>
      <p:sp>
        <p:nvSpPr>
          <p:cNvPr id="25" name="TextBox 24"/>
          <p:cNvSpPr txBox="1"/>
          <p:nvPr/>
        </p:nvSpPr>
        <p:spPr>
          <a:xfrm>
            <a:off x="3736975" y="3198813"/>
            <a:ext cx="963725" cy="553998"/>
          </a:xfrm>
          <a:prstGeom prst="rect">
            <a:avLst/>
          </a:prstGeom>
          <a:noFill/>
        </p:spPr>
        <p:txBody>
          <a:bodyPr wrap="none" rtlCol="0">
            <a:spAutoFit/>
          </a:bodyPr>
          <a:lstStyle/>
          <a:p>
            <a:pPr>
              <a:lnSpc>
                <a:spcPct val="100000"/>
              </a:lnSpc>
            </a:pPr>
            <a:r>
              <a:rPr lang="en-US" b="1" dirty="0" smtClean="0">
                <a:solidFill>
                  <a:schemeClr val="accent1"/>
                </a:solidFill>
              </a:rPr>
              <a:t>Red </a:t>
            </a:r>
          </a:p>
          <a:p>
            <a:pPr>
              <a:lnSpc>
                <a:spcPct val="100000"/>
              </a:lnSpc>
            </a:pPr>
            <a:r>
              <a:rPr lang="en-US" b="1" dirty="0" smtClean="0">
                <a:solidFill>
                  <a:schemeClr val="accent1"/>
                </a:solidFill>
              </a:rPr>
              <a:t>$86 MM</a:t>
            </a:r>
          </a:p>
          <a:p>
            <a:pPr>
              <a:lnSpc>
                <a:spcPct val="100000"/>
              </a:lnSpc>
            </a:pPr>
            <a:r>
              <a:rPr lang="en-US" b="1" dirty="0">
                <a:solidFill>
                  <a:schemeClr val="accent1"/>
                </a:solidFill>
              </a:rPr>
              <a:t>g</a:t>
            </a:r>
            <a:r>
              <a:rPr lang="en-US" b="1" dirty="0" smtClean="0">
                <a:solidFill>
                  <a:schemeClr val="accent1"/>
                </a:solidFill>
              </a:rPr>
              <a:t>ross losses</a:t>
            </a:r>
            <a:endParaRPr lang="en-US" b="1" dirty="0">
              <a:solidFill>
                <a:schemeClr val="accent1"/>
              </a:solidFill>
            </a:endParaRPr>
          </a:p>
        </p:txBody>
      </p:sp>
      <p:cxnSp>
        <p:nvCxnSpPr>
          <p:cNvPr id="39" name="Straight Connector 38"/>
          <p:cNvCxnSpPr/>
          <p:nvPr/>
        </p:nvCxnSpPr>
        <p:spPr bwMode="auto">
          <a:xfrm flipH="1" flipV="1">
            <a:off x="631825" y="3430588"/>
            <a:ext cx="3333748" cy="4119"/>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41" name="Straight Connector 40"/>
          <p:cNvCxnSpPr/>
          <p:nvPr/>
        </p:nvCxnSpPr>
        <p:spPr bwMode="auto">
          <a:xfrm flipV="1">
            <a:off x="615950" y="4013200"/>
            <a:ext cx="3333674" cy="2"/>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9" name="Footnote"/>
          <p:cNvSpPr/>
          <p:nvPr/>
        </p:nvSpPr>
        <p:spPr bwMode="auto">
          <a:xfrm>
            <a:off x="402734" y="6258587"/>
            <a:ext cx="674349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Note: SHUSA was not formed until 2014; net revenue numbers are estimated prior to 2014 by the addition of SBNA and SCUSA net revenue</a:t>
            </a:r>
          </a:p>
          <a:p>
            <a:pPr algn="l">
              <a:lnSpc>
                <a:spcPct val="100000"/>
              </a:lnSpc>
            </a:pPr>
            <a:r>
              <a:rPr lang="en-US" sz="800" dirty="0" smtClean="0">
                <a:solidFill>
                  <a:schemeClr val="bg1"/>
                </a:solidFill>
                <a:latin typeface="Arial"/>
                <a:sym typeface="Arial"/>
              </a:rPr>
              <a:t> Source: SHUSA’s “Corporate RTS Actual Loss–Gross Margin”  data</a:t>
            </a:r>
            <a:r>
              <a:rPr lang="en-US" sz="800" dirty="0">
                <a:solidFill>
                  <a:schemeClr val="bg1"/>
                </a:solidFill>
                <a:latin typeface="Arial"/>
                <a:sym typeface="Arial"/>
              </a:rPr>
              <a:t>, SHUSA’s “SHUSA-Aggregation-All-</a:t>
            </a:r>
            <a:r>
              <a:rPr lang="en-US" sz="800" dirty="0" err="1">
                <a:solidFill>
                  <a:schemeClr val="bg1"/>
                </a:solidFill>
                <a:latin typeface="Arial"/>
                <a:sym typeface="Arial"/>
              </a:rPr>
              <a:t>nocpi</a:t>
            </a:r>
            <a:r>
              <a:rPr lang="en-US" sz="800" dirty="0">
                <a:solidFill>
                  <a:schemeClr val="bg1"/>
                </a:solidFill>
                <a:latin typeface="Arial"/>
                <a:sym typeface="Arial"/>
              </a:rPr>
              <a:t>” taken from Access op risk </a:t>
            </a:r>
            <a:r>
              <a:rPr lang="en-US" sz="800" dirty="0" smtClean="0">
                <a:solidFill>
                  <a:schemeClr val="bg1"/>
                </a:solidFill>
                <a:latin typeface="Arial"/>
                <a:sym typeface="Arial"/>
              </a:rPr>
              <a:t>database, Oliver Wyman analysis</a:t>
            </a:r>
            <a:endParaRPr lang="en-US" sz="800" dirty="0">
              <a:solidFill>
                <a:schemeClr val="bg1"/>
              </a:solidFill>
              <a:latin typeface="Wingdings"/>
              <a:sym typeface="Arial"/>
            </a:endParaRPr>
          </a:p>
          <a:p>
            <a:pPr algn="l">
              <a:lnSpc>
                <a:spcPct val="100000"/>
              </a:lnSpc>
            </a:pPr>
            <a:r>
              <a:rPr lang="en-US" sz="800" dirty="0">
                <a:solidFill>
                  <a:schemeClr val="bg1"/>
                </a:solidFill>
                <a:latin typeface="Arial"/>
                <a:sym typeface="Arial"/>
              </a:rPr>
              <a:t>1 </a:t>
            </a:r>
            <a:r>
              <a:rPr lang="en-US" sz="800" dirty="0" smtClean="0">
                <a:solidFill>
                  <a:schemeClr val="bg1"/>
                </a:solidFill>
                <a:latin typeface="Arial"/>
                <a:sym typeface="Arial"/>
              </a:rPr>
              <a:t>Gross losses are defined as losses before accounting for recoveries; gross margin is defined as net revenue </a:t>
            </a:r>
            <a:endParaRPr lang="en-US" sz="800" dirty="0">
              <a:solidFill>
                <a:schemeClr val="bg1"/>
              </a:solidFill>
              <a:latin typeface="Arial"/>
              <a:sym typeface="Arial"/>
            </a:endParaRPr>
          </a:p>
        </p:txBody>
      </p:sp>
      <p:cxnSp>
        <p:nvCxnSpPr>
          <p:cNvPr id="32" name="Straight Connector 31"/>
          <p:cNvCxnSpPr/>
          <p:nvPr/>
        </p:nvCxnSpPr>
        <p:spPr bwMode="auto">
          <a:xfrm flipH="1" flipV="1">
            <a:off x="654050" y="4311650"/>
            <a:ext cx="3189077" cy="4118"/>
          </a:xfrm>
          <a:prstGeom prst="line">
            <a:avLst/>
          </a:prstGeom>
          <a:solidFill>
            <a:schemeClr val="accent1"/>
          </a:solidFill>
          <a:ln w="9525" cap="flat" cmpd="sng" algn="ctr">
            <a:solidFill>
              <a:schemeClr val="bg2"/>
            </a:solidFill>
            <a:prstDash val="dash"/>
            <a:round/>
            <a:headEnd type="none" w="med" len="med"/>
            <a:tailEnd type="none" w="med" len="med"/>
          </a:ln>
          <a:effectLst/>
        </p:spPr>
      </p:cxnSp>
      <p:sp>
        <p:nvSpPr>
          <p:cNvPr id="34" name="TextBox 33"/>
          <p:cNvSpPr txBox="1"/>
          <p:nvPr/>
        </p:nvSpPr>
        <p:spPr>
          <a:xfrm>
            <a:off x="3944938" y="4211638"/>
            <a:ext cx="723275" cy="400110"/>
          </a:xfrm>
          <a:prstGeom prst="rect">
            <a:avLst/>
          </a:prstGeom>
          <a:noFill/>
        </p:spPr>
        <p:txBody>
          <a:bodyPr wrap="none" rtlCol="0">
            <a:spAutoFit/>
          </a:bodyPr>
          <a:lstStyle/>
          <a:p>
            <a:pPr>
              <a:lnSpc>
                <a:spcPct val="100000"/>
              </a:lnSpc>
            </a:pPr>
            <a:r>
              <a:rPr lang="en-US" b="1" dirty="0" smtClean="0">
                <a:solidFill>
                  <a:schemeClr val="bg2"/>
                </a:solidFill>
              </a:rPr>
              <a:t>Average </a:t>
            </a:r>
          </a:p>
          <a:p>
            <a:pPr>
              <a:lnSpc>
                <a:spcPct val="100000"/>
              </a:lnSpc>
            </a:pPr>
            <a:r>
              <a:rPr lang="en-US" b="1" dirty="0" smtClean="0">
                <a:solidFill>
                  <a:schemeClr val="bg2"/>
                </a:solidFill>
              </a:rPr>
              <a:t>(2.0%) </a:t>
            </a:r>
            <a:endParaRPr lang="en-US" b="1" dirty="0">
              <a:solidFill>
                <a:schemeClr val="bg2"/>
              </a:solidFill>
            </a:endParaRPr>
          </a:p>
        </p:txBody>
      </p:sp>
      <p:graphicFrame>
        <p:nvGraphicFramePr>
          <p:cNvPr id="36" name="Content Placeholder 12"/>
          <p:cNvGraphicFramePr>
            <a:graphicFrameLocks/>
          </p:cNvGraphicFramePr>
          <p:nvPr>
            <p:extLst>
              <p:ext uri="{D42A27DB-BD31-4B8C-83A1-F6EECF244321}">
                <p14:modId xmlns:p14="http://schemas.microsoft.com/office/powerpoint/2010/main" val="329487297"/>
              </p:ext>
            </p:extLst>
          </p:nvPr>
        </p:nvGraphicFramePr>
        <p:xfrm>
          <a:off x="5301756" y="2371925"/>
          <a:ext cx="3923037" cy="792480"/>
        </p:xfrm>
        <a:graphic>
          <a:graphicData uri="http://schemas.openxmlformats.org/drawingml/2006/table">
            <a:tbl>
              <a:tblPr firstRow="1" bandRow="1">
                <a:tableStyleId>{839DD9DD-9E6C-4910-8AC0-68ADFF6A6AFC}</a:tableStyleId>
              </a:tblPr>
              <a:tblGrid>
                <a:gridCol w="1230853"/>
                <a:gridCol w="1204686"/>
                <a:gridCol w="1487498"/>
              </a:tblGrid>
              <a:tr h="241897">
                <a:tc>
                  <a:txBody>
                    <a:bodyPr/>
                    <a:lstStyle/>
                    <a:p>
                      <a:pPr algn="l"/>
                      <a:r>
                        <a:rPr lang="en-US" sz="1000" b="1" baseline="0" dirty="0" smtClean="0">
                          <a:solidFill>
                            <a:schemeClr val="tx1"/>
                          </a:solidFill>
                        </a:rPr>
                        <a:t>9Q BHC baseline losses ($ K)</a:t>
                      </a:r>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000" b="1" i="0" dirty="0" smtClean="0">
                          <a:solidFill>
                            <a:schemeClr val="tx1"/>
                          </a:solidFill>
                        </a:rPr>
                        <a:t>Quarterly BHC baseline</a:t>
                      </a:r>
                      <a:r>
                        <a:rPr lang="en-US" sz="1000" b="1" i="0" baseline="0" dirty="0" smtClean="0">
                          <a:solidFill>
                            <a:schemeClr val="tx1"/>
                          </a:solidFill>
                        </a:rPr>
                        <a:t> </a:t>
                      </a:r>
                      <a:r>
                        <a:rPr lang="en-US" sz="1000" b="1" i="0" dirty="0" smtClean="0">
                          <a:solidFill>
                            <a:schemeClr val="tx1"/>
                          </a:solidFill>
                        </a:rPr>
                        <a:t>losses</a:t>
                      </a:r>
                      <a:r>
                        <a:rPr lang="en-US" sz="1000" b="1" i="0" baseline="0" dirty="0" smtClean="0">
                          <a:solidFill>
                            <a:schemeClr val="tx1"/>
                          </a:solidFill>
                        </a:rPr>
                        <a:t> ($ K)</a:t>
                      </a:r>
                      <a:endParaRPr lang="en-US" sz="1000" b="1" i="0" dirty="0">
                        <a:solidFill>
                          <a:schemeClr val="tx1"/>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000" b="1" i="0" dirty="0" smtClean="0">
                          <a:solidFill>
                            <a:schemeClr val="tx1"/>
                          </a:solidFill>
                        </a:rPr>
                        <a:t>Quarterly gross losses/gross margin</a:t>
                      </a:r>
                      <a:endParaRPr lang="en-US" sz="1000" b="1" i="0" dirty="0">
                        <a:solidFill>
                          <a:schemeClr val="tx1"/>
                        </a:solidFill>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rgbClr val="FFC000"/>
                          </a:solidFill>
                          <a:effectLst/>
                          <a:latin typeface="Arial" charset="0"/>
                          <a:ea typeface="Arial Unicode MS" pitchFamily="34" charset="-128"/>
                          <a:cs typeface="Arial" charset="0"/>
                        </a:rPr>
                        <a:t>$622,126</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000" b="0" i="0" u="none" strike="noStrike" dirty="0" smtClean="0">
                          <a:solidFill>
                            <a:srgbClr val="FFC000"/>
                          </a:solidFill>
                          <a:effectLst/>
                          <a:latin typeface="Arial"/>
                        </a:rPr>
                        <a:t>$69,125</a:t>
                      </a:r>
                      <a:endParaRPr lang="en-US" sz="1000" b="0" i="0" u="none" strike="noStrike" dirty="0">
                        <a:solidFill>
                          <a:srgbClr val="FFC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000" b="0" i="0" u="none" strike="noStrike" dirty="0" smtClean="0">
                          <a:solidFill>
                            <a:srgbClr val="FFC000"/>
                          </a:solidFill>
                          <a:effectLst/>
                          <a:latin typeface="Arial"/>
                        </a:rPr>
                        <a:t>4.0%</a:t>
                      </a:r>
                      <a:endParaRPr lang="en-US" sz="1000" b="0" i="0" u="none" strike="noStrike" dirty="0">
                        <a:solidFill>
                          <a:srgbClr val="FFC000"/>
                        </a:solidFill>
                        <a:effectLst/>
                        <a:latin typeface="Aria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5" name="TextBox 34"/>
          <p:cNvSpPr txBox="1"/>
          <p:nvPr/>
        </p:nvSpPr>
        <p:spPr>
          <a:xfrm>
            <a:off x="3751263" y="3770313"/>
            <a:ext cx="963725" cy="553998"/>
          </a:xfrm>
          <a:prstGeom prst="rect">
            <a:avLst/>
          </a:prstGeom>
          <a:noFill/>
        </p:spPr>
        <p:txBody>
          <a:bodyPr wrap="none" rtlCol="0">
            <a:spAutoFit/>
          </a:bodyPr>
          <a:lstStyle/>
          <a:p>
            <a:pPr>
              <a:lnSpc>
                <a:spcPct val="100000"/>
              </a:lnSpc>
            </a:pPr>
            <a:r>
              <a:rPr lang="en-US" b="1" dirty="0">
                <a:solidFill>
                  <a:srgbClr val="FFC000"/>
                </a:solidFill>
              </a:rPr>
              <a:t>Amber </a:t>
            </a:r>
          </a:p>
          <a:p>
            <a:pPr>
              <a:lnSpc>
                <a:spcPct val="100000"/>
              </a:lnSpc>
            </a:pPr>
            <a:r>
              <a:rPr lang="en-US" b="1" dirty="0" smtClean="0">
                <a:solidFill>
                  <a:srgbClr val="FFC000"/>
                </a:solidFill>
              </a:rPr>
              <a:t>$52 </a:t>
            </a:r>
            <a:r>
              <a:rPr lang="en-US" b="1" dirty="0">
                <a:solidFill>
                  <a:srgbClr val="FFC000"/>
                </a:solidFill>
              </a:rPr>
              <a:t>MM </a:t>
            </a:r>
          </a:p>
          <a:p>
            <a:pPr>
              <a:lnSpc>
                <a:spcPct val="100000"/>
              </a:lnSpc>
            </a:pPr>
            <a:r>
              <a:rPr lang="en-US" b="1" dirty="0">
                <a:solidFill>
                  <a:srgbClr val="FFC000"/>
                </a:solidFill>
              </a:rPr>
              <a:t>gross </a:t>
            </a:r>
            <a:r>
              <a:rPr lang="en-US" b="1" dirty="0" smtClean="0">
                <a:solidFill>
                  <a:srgbClr val="FFC000"/>
                </a:solidFill>
              </a:rPr>
              <a:t>losses</a:t>
            </a:r>
            <a:endParaRPr lang="en-US" b="1" dirty="0">
              <a:solidFill>
                <a:srgbClr val="FFC000"/>
              </a:solidFill>
            </a:endParaRPr>
          </a:p>
        </p:txBody>
      </p:sp>
      <p:sp>
        <p:nvSpPr>
          <p:cNvPr id="71" name="TextBox 70"/>
          <p:cNvSpPr txBox="1"/>
          <p:nvPr/>
        </p:nvSpPr>
        <p:spPr>
          <a:xfrm>
            <a:off x="765732" y="5439271"/>
            <a:ext cx="3216745" cy="400110"/>
          </a:xfrm>
          <a:prstGeom prst="rect">
            <a:avLst/>
          </a:prstGeom>
          <a:noFill/>
        </p:spPr>
        <p:txBody>
          <a:bodyPr wrap="square" rtlCol="0">
            <a:spAutoFit/>
          </a:bodyPr>
          <a:lstStyle/>
          <a:p>
            <a:pPr>
              <a:lnSpc>
                <a:spcPct val="100000"/>
              </a:lnSpc>
            </a:pPr>
            <a:r>
              <a:rPr lang="en-US" b="1" dirty="0" smtClean="0"/>
              <a:t>Average quarterly gross </a:t>
            </a:r>
            <a:r>
              <a:rPr lang="en-US" b="1" dirty="0"/>
              <a:t>margin: </a:t>
            </a:r>
            <a:r>
              <a:rPr lang="en-US" b="1" dirty="0" smtClean="0"/>
              <a:t>$1,729,083,021</a:t>
            </a:r>
          </a:p>
          <a:p>
            <a:pPr>
              <a:lnSpc>
                <a:spcPct val="100000"/>
              </a:lnSpc>
            </a:pPr>
            <a:r>
              <a:rPr lang="en-US" b="1" dirty="0" smtClean="0"/>
              <a:t>Average quarterly gross losses: $35,072,811</a:t>
            </a:r>
          </a:p>
        </p:txBody>
      </p:sp>
      <p:graphicFrame>
        <p:nvGraphicFramePr>
          <p:cNvPr id="43" name="Content Placeholder 12"/>
          <p:cNvGraphicFramePr>
            <a:graphicFrameLocks/>
          </p:cNvGraphicFramePr>
          <p:nvPr>
            <p:extLst>
              <p:ext uri="{D42A27DB-BD31-4B8C-83A1-F6EECF244321}">
                <p14:modId xmlns:p14="http://schemas.microsoft.com/office/powerpoint/2010/main" val="2232055932"/>
              </p:ext>
            </p:extLst>
          </p:nvPr>
        </p:nvGraphicFramePr>
        <p:xfrm>
          <a:off x="5301756" y="3653038"/>
          <a:ext cx="3923037" cy="792480"/>
        </p:xfrm>
        <a:graphic>
          <a:graphicData uri="http://schemas.openxmlformats.org/drawingml/2006/table">
            <a:tbl>
              <a:tblPr firstRow="1" bandRow="1">
                <a:tableStyleId>{839DD9DD-9E6C-4910-8AC0-68ADFF6A6AFC}</a:tableStyleId>
              </a:tblPr>
              <a:tblGrid>
                <a:gridCol w="1230853"/>
                <a:gridCol w="1204686"/>
                <a:gridCol w="1487498"/>
              </a:tblGrid>
              <a:tr h="241897">
                <a:tc>
                  <a:txBody>
                    <a:bodyPr/>
                    <a:lstStyle/>
                    <a:p>
                      <a:pPr algn="l"/>
                      <a:r>
                        <a:rPr lang="en-US" sz="1000" b="1" baseline="0" dirty="0" smtClean="0">
                          <a:solidFill>
                            <a:schemeClr val="tx1"/>
                          </a:solidFill>
                        </a:rPr>
                        <a:t>9Q BHC stress losses ($ K)</a:t>
                      </a:r>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000" b="1" i="0" dirty="0" smtClean="0">
                          <a:solidFill>
                            <a:schemeClr val="tx1"/>
                          </a:solidFill>
                        </a:rPr>
                        <a:t>Quarterly BHC stress losses</a:t>
                      </a:r>
                      <a:r>
                        <a:rPr lang="en-US" sz="1000" b="1" i="0" baseline="0" dirty="0" smtClean="0">
                          <a:solidFill>
                            <a:schemeClr val="tx1"/>
                          </a:solidFill>
                        </a:rPr>
                        <a:t> ($ K)</a:t>
                      </a:r>
                      <a:endParaRPr lang="en-US" sz="1000" b="1" i="0" dirty="0">
                        <a:solidFill>
                          <a:schemeClr val="tx1"/>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000" b="1" i="0" dirty="0" smtClean="0">
                          <a:solidFill>
                            <a:schemeClr val="tx1"/>
                          </a:solidFill>
                        </a:rPr>
                        <a:t>Quarterly gross losses/gross margin</a:t>
                      </a:r>
                      <a:endParaRPr lang="en-US" sz="1000" b="1" i="0" dirty="0">
                        <a:solidFill>
                          <a:schemeClr val="tx1"/>
                        </a:solidFill>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rgbClr val="FF0000"/>
                          </a:solidFill>
                          <a:effectLst/>
                          <a:latin typeface="Arial" charset="0"/>
                          <a:ea typeface="Arial Unicode MS" pitchFamily="34" charset="-128"/>
                          <a:cs typeface="Arial" charset="0"/>
                        </a:rPr>
                        <a:t>$1,134,386</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000" b="0" i="0" u="none" strike="noStrike" dirty="0" smtClean="0">
                          <a:solidFill>
                            <a:srgbClr val="FF0000"/>
                          </a:solidFill>
                          <a:effectLst/>
                          <a:latin typeface="Arial"/>
                        </a:rPr>
                        <a:t>$126,</a:t>
                      </a:r>
                      <a:r>
                        <a:rPr lang="en-US" sz="1000" b="0" i="0" u="none" strike="noStrike" baseline="0" dirty="0" smtClean="0">
                          <a:solidFill>
                            <a:srgbClr val="FF0000"/>
                          </a:solidFill>
                          <a:effectLst/>
                          <a:latin typeface="Arial"/>
                        </a:rPr>
                        <a:t>043</a:t>
                      </a:r>
                      <a:endParaRPr lang="en-US" sz="1000" b="0" i="0" u="none" strike="noStrike" dirty="0">
                        <a:solidFill>
                          <a:srgbClr val="FF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000" b="0" i="0" u="none" strike="noStrike" dirty="0" smtClean="0">
                          <a:solidFill>
                            <a:srgbClr val="FF0000"/>
                          </a:solidFill>
                          <a:effectLst/>
                          <a:latin typeface="Arial"/>
                        </a:rPr>
                        <a:t>7.3%</a:t>
                      </a:r>
                      <a:endParaRPr lang="en-US" sz="1000" b="0" i="0" u="none" strike="noStrike" dirty="0">
                        <a:solidFill>
                          <a:srgbClr val="FF0000"/>
                        </a:solidFill>
                        <a:effectLst/>
                        <a:latin typeface="Aria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3" name="Straight Connector 2"/>
          <p:cNvCxnSpPr/>
          <p:nvPr>
            <p:custDataLst>
              <p:tags r:id="rId19"/>
            </p:custDataLst>
          </p:nvPr>
        </p:nvCxnSpPr>
        <p:spPr bwMode="gray">
          <a:xfrm>
            <a:off x="992188" y="5916613"/>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6" name="Straight Connector 5"/>
          <p:cNvCxnSpPr/>
          <p:nvPr>
            <p:custDataLst>
              <p:tags r:id="rId20"/>
            </p:custDataLst>
          </p:nvPr>
        </p:nvCxnSpPr>
        <p:spPr bwMode="gray">
          <a:xfrm>
            <a:off x="992188" y="6119813"/>
            <a:ext cx="219075" cy="0"/>
          </a:xfrm>
          <a:prstGeom prst="line">
            <a:avLst/>
          </a:prstGeom>
          <a:solidFill>
            <a:schemeClr val="accent1"/>
          </a:solidFill>
          <a:ln w="9525" cap="flat" cmpd="sng" algn="ctr">
            <a:solidFill>
              <a:srgbClr val="606060"/>
            </a:solidFill>
            <a:prstDash val="lgDash"/>
            <a:round/>
            <a:headEnd type="none" w="med" len="med"/>
            <a:tailEnd type="none" w="med" len="med"/>
          </a:ln>
          <a:effectLst/>
        </p:spPr>
      </p:cxnSp>
      <p:sp>
        <p:nvSpPr>
          <p:cNvPr id="45" name="Text Placeholder 2"/>
          <p:cNvSpPr>
            <a:spLocks noGrp="1"/>
          </p:cNvSpPr>
          <p:nvPr>
            <p:custDataLst>
              <p:tags r:id="rId21"/>
            </p:custDataLst>
          </p:nvPr>
        </p:nvSpPr>
        <p:spPr bwMode="auto">
          <a:xfrm>
            <a:off x="1262063" y="6049963"/>
            <a:ext cx="26685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F12CFD26-E465-4CB8-B8EA-9A29D9440F43}" type="datetime'SBNA + SCUSA'''''' ''(SHUSA e''''stimat''''ion), ''p''re-2014'">
              <a:rPr lang="en-US" sz="1000">
                <a:solidFill>
                  <a:schemeClr val="tx1"/>
                </a:solidFill>
              </a:rPr>
              <a:pPr/>
              <a:t>SBNA + SCUSA (SHUSA estimation), pre-2014</a:t>
            </a:fld>
            <a:endParaRPr lang="en-US" sz="1000" dirty="0">
              <a:solidFill>
                <a:schemeClr val="tx1"/>
              </a:solidFill>
              <a:sym typeface="+mn-lt"/>
            </a:endParaRPr>
          </a:p>
        </p:txBody>
      </p:sp>
      <p:sp>
        <p:nvSpPr>
          <p:cNvPr id="49" name="Text Placeholder 3"/>
          <p:cNvSpPr>
            <a:spLocks noGrp="1"/>
          </p:cNvSpPr>
          <p:nvPr>
            <p:custDataLst>
              <p:tags r:id="rId22"/>
            </p:custDataLst>
          </p:nvPr>
        </p:nvSpPr>
        <p:spPr bwMode="auto">
          <a:xfrm>
            <a:off x="1262063" y="5846763"/>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032A9E11-C982-45B1-8517-72390550F286}" type="datetime'''''SH''''''U''''''''''''''''''''S''''''''''''A'''''''''''''''">
              <a:rPr lang="en-US" sz="1000">
                <a:solidFill>
                  <a:schemeClr val="tx1"/>
                </a:solidFill>
                <a:sym typeface="+mn-lt"/>
              </a:rPr>
              <a:pPr marL="0" indent="0">
                <a:lnSpc>
                  <a:spcPct val="100000"/>
                </a:lnSpc>
                <a:spcBef>
                  <a:spcPct val="0"/>
                </a:spcBef>
              </a:pPr>
              <a:t>SHUSA</a:t>
            </a:fld>
            <a:endParaRPr lang="en-US" sz="1000" dirty="0">
              <a:solidFill>
                <a:schemeClr val="tx1"/>
              </a:solidFill>
              <a:sym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3874381079"/>
              </p:ext>
            </p:extLst>
          </p:nvPr>
        </p:nvGraphicFramePr>
        <p:xfrm>
          <a:off x="5325506" y="5207619"/>
          <a:ext cx="3883385" cy="792380"/>
        </p:xfrm>
        <a:graphic>
          <a:graphicData uri="http://schemas.openxmlformats.org/drawingml/2006/table">
            <a:tbl>
              <a:tblPr firstRow="1" bandRow="1">
                <a:tableStyleId>{839DD9DD-9E6C-4910-8AC0-68ADFF6A6AFC}</a:tableStyleId>
              </a:tblPr>
              <a:tblGrid>
                <a:gridCol w="1490829"/>
                <a:gridCol w="1196278"/>
                <a:gridCol w="1196278"/>
              </a:tblGrid>
              <a:tr h="21040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Limit</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Implied</a:t>
                      </a:r>
                      <a:r>
                        <a:rPr lang="en-US" sz="1000" b="1" i="0" kern="1200" baseline="0" dirty="0" smtClean="0">
                          <a:solidFill>
                            <a:schemeClr val="tx1"/>
                          </a:solidFill>
                          <a:latin typeface="+mn-lt"/>
                          <a:ea typeface="+mn-ea"/>
                          <a:cs typeface="+mn-cs"/>
                        </a:rPr>
                        <a:t> losses ($ K)</a:t>
                      </a:r>
                      <a:endParaRPr lang="en-US" sz="1000" b="1"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$51,873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$86,454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64" name="Group 63"/>
          <p:cNvGrpSpPr/>
          <p:nvPr/>
        </p:nvGrpSpPr>
        <p:grpSpPr>
          <a:xfrm>
            <a:off x="403281" y="95996"/>
            <a:ext cx="4293274" cy="189008"/>
            <a:chOff x="403281" y="164517"/>
            <a:chExt cx="4293274" cy="189008"/>
          </a:xfrm>
        </p:grpSpPr>
        <p:sp>
          <p:nvSpPr>
            <p:cNvPr id="65" name="Text Box 75"/>
            <p:cNvSpPr txBox="1">
              <a:spLocks noChangeArrowheads="1"/>
            </p:cNvSpPr>
            <p:nvPr/>
          </p:nvSpPr>
          <p:spPr bwMode="gray">
            <a:xfrm>
              <a:off x="636148" y="166688"/>
              <a:ext cx="40604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Gross operational risk </a:t>
              </a:r>
              <a:r>
                <a:rPr lang="en-US" sz="1200" dirty="0" smtClean="0">
                  <a:solidFill>
                    <a:schemeClr val="bg1">
                      <a:lumMod val="50000"/>
                    </a:schemeClr>
                  </a:solidFill>
                </a:rPr>
                <a:t>losses/gross margin</a:t>
              </a:r>
              <a:endParaRPr lang="en-US" sz="1200" dirty="0">
                <a:solidFill>
                  <a:schemeClr val="bg1">
                    <a:lumMod val="50000"/>
                  </a:schemeClr>
                </a:solidFill>
              </a:endParaRPr>
            </a:p>
          </p:txBody>
        </p:sp>
        <p:sp>
          <p:nvSpPr>
            <p:cNvPr id="66" name="Oval 6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7" name="TextBox 66"/>
          <p:cNvSpPr txBox="1"/>
          <p:nvPr/>
        </p:nvSpPr>
        <p:spPr>
          <a:xfrm>
            <a:off x="401637" y="1420813"/>
            <a:ext cx="3944937"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SCUSA gross losses/gross margin</a:t>
            </a:r>
            <a:r>
              <a:rPr lang="en-US" sz="1200" b="1" baseline="30000" dirty="0" smtClean="0">
                <a:solidFill>
                  <a:schemeClr val="accent1"/>
                </a:solidFill>
              </a:rPr>
              <a:t>1</a:t>
            </a:r>
          </a:p>
          <a:p>
            <a:pPr algn="l">
              <a:lnSpc>
                <a:spcPct val="100000"/>
              </a:lnSpc>
              <a:spcBef>
                <a:spcPts val="0"/>
              </a:spcBef>
              <a:spcAft>
                <a:spcPts val="0"/>
              </a:spcAft>
            </a:pPr>
            <a:r>
              <a:rPr lang="en-US" sz="1200" dirty="0">
                <a:solidFill>
                  <a:schemeClr val="accent1"/>
                </a:solidFill>
              </a:rPr>
              <a:t>%</a:t>
            </a:r>
            <a:endParaRPr lang="en-US" sz="1200" dirty="0" smtClean="0">
              <a:solidFill>
                <a:schemeClr val="accent1"/>
              </a:solidFill>
            </a:endParaRPr>
          </a:p>
        </p:txBody>
      </p:sp>
      <p:sp>
        <p:nvSpPr>
          <p:cNvPr id="68" name="TextBox 67"/>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Tree>
    <p:extLst>
      <p:ext uri="{BB962C8B-B14F-4D97-AF65-F5344CB8AC3E}">
        <p14:creationId xmlns:p14="http://schemas.microsoft.com/office/powerpoint/2010/main" val="2451121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7128098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8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SBNA Gross losses/gross </a:t>
            </a:r>
            <a:r>
              <a:rPr lang="en-GB" b="0" dirty="0"/>
              <a:t>margin </a:t>
            </a:r>
            <a:endParaRPr lang="en-GB" b="0" dirty="0">
              <a:solidFill>
                <a:schemeClr val="accent1"/>
              </a:solidFill>
            </a:endParaRPr>
          </a:p>
        </p:txBody>
      </p:sp>
      <p:sp>
        <p:nvSpPr>
          <p:cNvPr id="43"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92</a:t>
            </a:fld>
            <a:endParaRPr lang="en-US" sz="1400" dirty="0">
              <a:solidFill>
                <a:srgbClr val="FF0000"/>
              </a:solidFill>
              <a:latin typeface="Arial Bold" pitchFamily="-112" charset="0"/>
            </a:endParaRPr>
          </a:p>
        </p:txBody>
      </p:sp>
      <p:sp>
        <p:nvSpPr>
          <p:cNvPr id="25" name="TextBox 24"/>
          <p:cNvSpPr txBox="1"/>
          <p:nvPr/>
        </p:nvSpPr>
        <p:spPr>
          <a:xfrm>
            <a:off x="4095750" y="3616165"/>
            <a:ext cx="461985" cy="400110"/>
          </a:xfrm>
          <a:prstGeom prst="rect">
            <a:avLst/>
          </a:prstGeom>
          <a:noFill/>
        </p:spPr>
        <p:txBody>
          <a:bodyPr wrap="none" rtlCol="0">
            <a:spAutoFit/>
          </a:bodyPr>
          <a:lstStyle/>
          <a:p>
            <a:pPr>
              <a:lnSpc>
                <a:spcPct val="100000"/>
              </a:lnSpc>
            </a:pPr>
            <a:r>
              <a:rPr lang="en-US" b="1" dirty="0" smtClean="0">
                <a:solidFill>
                  <a:schemeClr val="accent1"/>
                </a:solidFill>
              </a:rPr>
              <a:t>Red </a:t>
            </a:r>
          </a:p>
          <a:p>
            <a:pPr>
              <a:lnSpc>
                <a:spcPct val="100000"/>
              </a:lnSpc>
            </a:pPr>
            <a:r>
              <a:rPr lang="en-US" b="1" dirty="0" smtClean="0">
                <a:solidFill>
                  <a:schemeClr val="accent1"/>
                </a:solidFill>
              </a:rPr>
              <a:t>5%</a:t>
            </a:r>
            <a:endParaRPr lang="en-US" b="1" dirty="0">
              <a:solidFill>
                <a:schemeClr val="accent1"/>
              </a:solidFill>
            </a:endParaRPr>
          </a:p>
        </p:txBody>
      </p:sp>
      <p:sp>
        <p:nvSpPr>
          <p:cNvPr id="26" name="TextBox 25"/>
          <p:cNvSpPr txBox="1"/>
          <p:nvPr/>
        </p:nvSpPr>
        <p:spPr>
          <a:xfrm>
            <a:off x="4062413" y="4249377"/>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smtClean="0">
                <a:solidFill>
                  <a:srgbClr val="FFC000"/>
                </a:solidFill>
              </a:rPr>
              <a:t>3%</a:t>
            </a:r>
            <a:endParaRPr lang="en-US" b="1" dirty="0">
              <a:solidFill>
                <a:srgbClr val="FFC000"/>
              </a:solidFill>
            </a:endParaRPr>
          </a:p>
        </p:txBody>
      </p:sp>
      <p:cxnSp>
        <p:nvCxnSpPr>
          <p:cNvPr id="39" name="Straight Connector 38"/>
          <p:cNvCxnSpPr/>
          <p:nvPr/>
        </p:nvCxnSpPr>
        <p:spPr bwMode="auto">
          <a:xfrm flipH="1">
            <a:off x="636588" y="3930702"/>
            <a:ext cx="3381987"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41" name="Straight Connector 40"/>
          <p:cNvCxnSpPr/>
          <p:nvPr/>
        </p:nvCxnSpPr>
        <p:spPr bwMode="auto">
          <a:xfrm>
            <a:off x="630238" y="4310509"/>
            <a:ext cx="3434322"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9" name="Footnote"/>
          <p:cNvSpPr/>
          <p:nvPr/>
        </p:nvSpPr>
        <p:spPr bwMode="auto">
          <a:xfrm>
            <a:off x="401233" y="6261869"/>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a:t>
            </a:r>
            <a:r>
              <a:rPr lang="en-US" sz="800" dirty="0" smtClean="0">
                <a:solidFill>
                  <a:schemeClr val="bg1"/>
                </a:solidFill>
                <a:latin typeface="Arial"/>
                <a:sym typeface="Arial"/>
              </a:rPr>
              <a:t>: SHUSA’s “Corporate RTS Actual Loss–Gross Margin”  data</a:t>
            </a:r>
            <a:r>
              <a:rPr lang="en-US" sz="800" dirty="0">
                <a:solidFill>
                  <a:schemeClr val="bg1"/>
                </a:solidFill>
                <a:latin typeface="Arial"/>
                <a:sym typeface="Arial"/>
              </a:rPr>
              <a:t>, SHUSA’s “SHUSA-Aggregation-All-</a:t>
            </a:r>
            <a:r>
              <a:rPr lang="en-US" sz="800" dirty="0" err="1">
                <a:solidFill>
                  <a:schemeClr val="bg1"/>
                </a:solidFill>
                <a:latin typeface="Arial"/>
                <a:sym typeface="Arial"/>
              </a:rPr>
              <a:t>nocpi</a:t>
            </a:r>
            <a:r>
              <a:rPr lang="en-US" sz="800" dirty="0">
                <a:solidFill>
                  <a:schemeClr val="bg1"/>
                </a:solidFill>
                <a:latin typeface="Arial"/>
                <a:sym typeface="Arial"/>
              </a:rPr>
              <a:t>” taken from Access op risk </a:t>
            </a:r>
            <a:r>
              <a:rPr lang="en-US" sz="800" dirty="0" smtClean="0">
                <a:solidFill>
                  <a:schemeClr val="bg1"/>
                </a:solidFill>
                <a:latin typeface="Arial"/>
                <a:sym typeface="Arial"/>
              </a:rPr>
              <a:t>database, Oliver Wyman analysis</a:t>
            </a:r>
            <a:endParaRPr lang="en-US" sz="800" dirty="0">
              <a:solidFill>
                <a:schemeClr val="bg1"/>
              </a:solidFill>
              <a:latin typeface="Wingdings"/>
              <a:sym typeface="Arial"/>
            </a:endParaRPr>
          </a:p>
          <a:p>
            <a:pPr algn="l">
              <a:lnSpc>
                <a:spcPct val="100000"/>
              </a:lnSpc>
            </a:pPr>
            <a:r>
              <a:rPr lang="en-US" sz="800" dirty="0">
                <a:solidFill>
                  <a:schemeClr val="bg1"/>
                </a:solidFill>
                <a:latin typeface="Arial"/>
                <a:sym typeface="Arial"/>
              </a:rPr>
              <a:t>1 </a:t>
            </a:r>
            <a:r>
              <a:rPr lang="en-US" sz="800" dirty="0" smtClean="0">
                <a:solidFill>
                  <a:schemeClr val="bg1"/>
                </a:solidFill>
                <a:latin typeface="Arial"/>
                <a:sym typeface="Arial"/>
              </a:rPr>
              <a:t>Gross losses are defined as losses before accounting for recoveries; gross margin is defined as net revenue  </a:t>
            </a:r>
            <a:endParaRPr lang="en-US" sz="800" dirty="0">
              <a:solidFill>
                <a:schemeClr val="bg1"/>
              </a:solidFill>
              <a:latin typeface="Wingdings"/>
              <a:sym typeface="Arial"/>
            </a:endParaRPr>
          </a:p>
        </p:txBody>
      </p:sp>
      <p:sp>
        <p:nvSpPr>
          <p:cNvPr id="27" name="Content Placeholder 4"/>
          <p:cNvSpPr txBox="1">
            <a:spLocks/>
          </p:cNvSpPr>
          <p:nvPr/>
        </p:nvSpPr>
        <p:spPr>
          <a:xfrm>
            <a:off x="5260975" y="1957388"/>
            <a:ext cx="3962400" cy="4021135"/>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mn-lt"/>
              </a:rPr>
              <a:t>Given that SBNA accounts for 58% of SHUSA’s 9 quarter BHC stressed loss budget, we scaled the SBNA anchor points such that SBNA gross losses account for 58% of SHUSA’s gross losses under each anchor point</a:t>
            </a:r>
          </a:p>
          <a:p>
            <a:pPr marL="171450" lvl="1" indent="-171450" defTabSz="457200">
              <a:lnSpc>
                <a:spcPct val="100000"/>
              </a:lnSpc>
              <a:buFont typeface="Arial" panose="020B0604020202020204" pitchFamily="34" charset="0"/>
              <a:buChar char="•"/>
              <a:defRPr/>
            </a:pPr>
            <a:r>
              <a:rPr lang="en-US" sz="1200" kern="0" dirty="0">
                <a:solidFill>
                  <a:schemeClr val="tx1"/>
                </a:solidFill>
              </a:rPr>
              <a:t>The final red limit and amber trigger were decreased from the above anchor points by management to be more </a:t>
            </a:r>
            <a:r>
              <a:rPr lang="en-US" sz="1200" kern="0" dirty="0" smtClean="0">
                <a:solidFill>
                  <a:schemeClr val="tx1"/>
                </a:solidFill>
              </a:rPr>
              <a:t>conservative</a:t>
            </a:r>
            <a:endParaRPr lang="en-US" sz="1200" dirty="0">
              <a:solidFill>
                <a:schemeClr val="tx1"/>
              </a:solidFill>
            </a:endParaRPr>
          </a:p>
          <a:p>
            <a:pPr marL="171450" lvl="1" indent="-171450" defTabSz="457200">
              <a:lnSpc>
                <a:spcPct val="100000"/>
              </a:lnSpc>
              <a:buFont typeface="Arial" panose="020B0604020202020204" pitchFamily="34" charset="0"/>
              <a:buChar char="•"/>
              <a:defRPr/>
            </a:pPr>
            <a:endParaRPr lang="en-US" sz="1200" kern="0"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a:solidFill>
                <a:schemeClr val="tx1"/>
              </a:solidFill>
              <a:latin typeface="+mn-lt"/>
            </a:endParaRPr>
          </a:p>
          <a:p>
            <a:pPr marL="363538" lvl="2" indent="-187325" defTabSz="457200" fontAlgn="auto">
              <a:lnSpc>
                <a:spcPct val="100000"/>
              </a:lnSpc>
              <a:spcBef>
                <a:spcPts val="0"/>
              </a:spcBef>
              <a:spcAft>
                <a:spcPts val="0"/>
              </a:spcAft>
              <a:buFont typeface="Arial"/>
              <a:buChar char="–"/>
              <a:defRPr/>
            </a:pPr>
            <a:endParaRPr lang="en-US" dirty="0" smtClean="0">
              <a:solidFill>
                <a:schemeClr val="tx1"/>
              </a:solidFill>
              <a:latin typeface="+mn-lt"/>
            </a:endParaRPr>
          </a:p>
          <a:p>
            <a:pPr marL="176213" lvl="2" indent="0" defTabSz="457200" fontAlgn="auto">
              <a:lnSpc>
                <a:spcPct val="100000"/>
              </a:lnSpc>
              <a:spcBef>
                <a:spcPts val="0"/>
              </a:spcBef>
              <a:spcAft>
                <a:spcPts val="0"/>
              </a:spcAft>
              <a:buNone/>
              <a:defRPr/>
            </a:pPr>
            <a:r>
              <a:rPr lang="en-US" dirty="0">
                <a:solidFill>
                  <a:schemeClr val="tx1"/>
                </a:solidFill>
                <a:latin typeface="+mn-lt"/>
              </a:rPr>
              <a:t>	</a:t>
            </a:r>
          </a:p>
          <a:p>
            <a:pPr marL="171450" indent="-171450">
              <a:lnSpc>
                <a:spcPct val="100000"/>
              </a:lnSpc>
              <a:buFont typeface="Arial" panose="020B0604020202020204" pitchFamily="34" charset="0"/>
              <a:buChar char="•"/>
            </a:pPr>
            <a:endParaRPr lang="en-US" sz="1200" kern="0" dirty="0" smtClean="0">
              <a:solidFill>
                <a:schemeClr val="tx1"/>
              </a:solidFill>
            </a:endParaRPr>
          </a:p>
          <a:p>
            <a:pPr marL="0" indent="0">
              <a:lnSpc>
                <a:spcPct val="100000"/>
              </a:lnSpc>
            </a:pPr>
            <a:endParaRPr lang="en-US" sz="1200" kern="0" dirty="0" smtClean="0">
              <a:solidFill>
                <a:schemeClr val="tx1"/>
              </a:solidFill>
            </a:endParaRPr>
          </a:p>
        </p:txBody>
      </p:sp>
      <p:graphicFrame>
        <p:nvGraphicFramePr>
          <p:cNvPr id="53" name="Object 52"/>
          <p:cNvGraphicFramePr>
            <a:graphicFrameLocks/>
          </p:cNvGraphicFramePr>
          <p:nvPr>
            <p:custDataLst>
              <p:tags r:id="rId4"/>
            </p:custDataLst>
            <p:extLst>
              <p:ext uri="{D42A27DB-BD31-4B8C-83A1-F6EECF244321}">
                <p14:modId xmlns:p14="http://schemas.microsoft.com/office/powerpoint/2010/main" val="2547896397"/>
              </p:ext>
            </p:extLst>
          </p:nvPr>
        </p:nvGraphicFramePr>
        <p:xfrm>
          <a:off x="266700" y="1828800"/>
          <a:ext cx="3676785" cy="3266985"/>
        </p:xfrm>
        <a:graphic>
          <a:graphicData uri="http://schemas.openxmlformats.org/presentationml/2006/ole">
            <mc:AlternateContent xmlns:mc="http://schemas.openxmlformats.org/markup-compatibility/2006">
              <mc:Choice xmlns:v="urn:schemas-microsoft-com:vml" Requires="v">
                <p:oleObj spid="_x0000_s240985" name="Chart" r:id="rId23" imgW="3676785" imgH="3266985" progId="MSGraph.Chart.8">
                  <p:embed followColorScheme="full"/>
                </p:oleObj>
              </mc:Choice>
              <mc:Fallback>
                <p:oleObj name="Chart" r:id="rId23" imgW="3676785" imgH="3266985" progId="MSGraph.Chart.8">
                  <p:embed followColorScheme="full"/>
                  <p:pic>
                    <p:nvPicPr>
                      <p:cNvPr id="0" name=""/>
                      <p:cNvPicPr/>
                      <p:nvPr/>
                    </p:nvPicPr>
                    <p:blipFill>
                      <a:blip r:embed="rId24"/>
                      <a:stretch>
                        <a:fillRect/>
                      </a:stretch>
                    </p:blipFill>
                    <p:spPr>
                      <a:xfrm>
                        <a:off x="266700" y="1828800"/>
                        <a:ext cx="3676785" cy="3266985"/>
                      </a:xfrm>
                      <a:prstGeom prst="rect">
                        <a:avLst/>
                      </a:prstGeom>
                    </p:spPr>
                  </p:pic>
                </p:oleObj>
              </mc:Fallback>
            </mc:AlternateContent>
          </a:graphicData>
        </a:graphic>
      </p:graphicFrame>
      <p:sp>
        <p:nvSpPr>
          <p:cNvPr id="55" name="Text Placeholder 28"/>
          <p:cNvSpPr>
            <a:spLocks noGrp="1"/>
          </p:cNvSpPr>
          <p:nvPr>
            <p:custDataLst>
              <p:tags r:id="rId5"/>
            </p:custDataLst>
          </p:nvPr>
        </p:nvSpPr>
        <p:spPr bwMode="auto">
          <a:xfrm>
            <a:off x="374808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9F05071-E78B-400B-8CE7-322C2D591629}" type="datetime'''''''''Q2'''''''''' ''''''''''''''''1''''5'''''">
              <a:rPr lang="en-US" sz="1000">
                <a:solidFill>
                  <a:schemeClr val="tx1"/>
                </a:solidFill>
                <a:latin typeface="Arial"/>
                <a:ea typeface="ＭＳ Ｐゴシック"/>
                <a:sym typeface="Arial"/>
              </a:rPr>
              <a:pPr marL="0" indent="0" algn="ctr">
                <a:lnSpc>
                  <a:spcPct val="100000"/>
                </a:lnSpc>
                <a:spcBef>
                  <a:spcPct val="0"/>
                </a:spcBef>
              </a:pPr>
              <a:t>Q2 15</a:t>
            </a:fld>
            <a:endParaRPr lang="en-US" sz="1000" dirty="0">
              <a:solidFill>
                <a:schemeClr val="tx1"/>
              </a:solidFill>
              <a:latin typeface="Arial"/>
              <a:ea typeface="ＭＳ Ｐゴシック"/>
              <a:sym typeface="Arial"/>
            </a:endParaRPr>
          </a:p>
        </p:txBody>
      </p:sp>
      <p:sp>
        <p:nvSpPr>
          <p:cNvPr id="52" name="Text Placeholder 27"/>
          <p:cNvSpPr>
            <a:spLocks noGrp="1"/>
          </p:cNvSpPr>
          <p:nvPr>
            <p:custDataLst>
              <p:tags r:id="rId6"/>
            </p:custDataLst>
          </p:nvPr>
        </p:nvSpPr>
        <p:spPr bwMode="auto">
          <a:xfrm>
            <a:off x="350043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3BEF633-DAE2-4B18-B022-E5BD9B797CC7}" type="datetime'''''''''''''''''Q''''''''''''1'''''''' ''''''''''''1''''5'''">
              <a:rPr lang="en-US" sz="1000">
                <a:solidFill>
                  <a:schemeClr val="tx1"/>
                </a:solidFill>
                <a:latin typeface="Arial"/>
                <a:ea typeface="ＭＳ Ｐゴシック"/>
                <a:sym typeface="Arial"/>
              </a:rPr>
              <a:pPr marL="0" indent="0" algn="ctr">
                <a:lnSpc>
                  <a:spcPct val="100000"/>
                </a:lnSpc>
                <a:spcBef>
                  <a:spcPct val="0"/>
                </a:spcBef>
              </a:pPr>
              <a:t>Q1 15</a:t>
            </a:fld>
            <a:endParaRPr lang="en-US" sz="1000" dirty="0">
              <a:solidFill>
                <a:schemeClr val="tx1"/>
              </a:solidFill>
              <a:latin typeface="Arial"/>
              <a:ea typeface="ＭＳ Ｐゴシック"/>
              <a:sym typeface="Arial"/>
            </a:endParaRPr>
          </a:p>
        </p:txBody>
      </p:sp>
      <p:sp>
        <p:nvSpPr>
          <p:cNvPr id="51" name="Text Placeholder 26"/>
          <p:cNvSpPr>
            <a:spLocks noGrp="1"/>
          </p:cNvSpPr>
          <p:nvPr>
            <p:custDataLst>
              <p:tags r:id="rId7"/>
            </p:custDataLst>
          </p:nvPr>
        </p:nvSpPr>
        <p:spPr bwMode="auto">
          <a:xfrm>
            <a:off x="325278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C0896B7-00B3-4ECD-94B8-D83244F79110}" type="datetime'''''''Q''''4'''''''' ''''1''4'''''''">
              <a:rPr lang="en-US" sz="1000">
                <a:solidFill>
                  <a:schemeClr val="tx1"/>
                </a:solidFill>
                <a:latin typeface="Arial"/>
                <a:ea typeface="ＭＳ Ｐゴシック"/>
                <a:sym typeface="Arial"/>
              </a:rPr>
              <a:pPr marL="0" indent="0" algn="ctr">
                <a:lnSpc>
                  <a:spcPct val="100000"/>
                </a:lnSpc>
                <a:spcBef>
                  <a:spcPct val="0"/>
                </a:spcBef>
              </a:pPr>
              <a:t>Q4 14</a:t>
            </a:fld>
            <a:endParaRPr lang="en-US" sz="1000" dirty="0">
              <a:solidFill>
                <a:schemeClr val="tx1"/>
              </a:solidFill>
              <a:latin typeface="Arial"/>
              <a:ea typeface="ＭＳ Ｐゴシック"/>
              <a:sym typeface="Arial"/>
            </a:endParaRPr>
          </a:p>
        </p:txBody>
      </p:sp>
      <p:sp>
        <p:nvSpPr>
          <p:cNvPr id="50" name="Text Placeholder 25"/>
          <p:cNvSpPr>
            <a:spLocks noGrp="1"/>
          </p:cNvSpPr>
          <p:nvPr>
            <p:custDataLst>
              <p:tags r:id="rId8"/>
            </p:custDataLst>
          </p:nvPr>
        </p:nvSpPr>
        <p:spPr bwMode="auto">
          <a:xfrm>
            <a:off x="300513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E3811BA-4B7A-4EE6-BB2F-C121D2689D36}" type="datetime'''''Q''''''3 ''''''''''''1''''''''''''''4'''''''">
              <a:rPr lang="en-US" sz="1000">
                <a:solidFill>
                  <a:schemeClr val="tx1"/>
                </a:solidFill>
                <a:latin typeface="Arial"/>
                <a:ea typeface="ＭＳ Ｐゴシック"/>
                <a:sym typeface="Arial"/>
              </a:rPr>
              <a:pPr marL="0" indent="0" algn="ctr">
                <a:lnSpc>
                  <a:spcPct val="100000"/>
                </a:lnSpc>
                <a:spcBef>
                  <a:spcPct val="0"/>
                </a:spcBef>
              </a:pPr>
              <a:t>Q3 14</a:t>
            </a:fld>
            <a:endParaRPr lang="en-US" sz="1000" dirty="0">
              <a:solidFill>
                <a:schemeClr val="tx1"/>
              </a:solidFill>
              <a:latin typeface="Arial"/>
              <a:ea typeface="ＭＳ Ｐゴシック"/>
              <a:sym typeface="Arial"/>
            </a:endParaRPr>
          </a:p>
        </p:txBody>
      </p:sp>
      <p:sp>
        <p:nvSpPr>
          <p:cNvPr id="46" name="Text Placeholder 24"/>
          <p:cNvSpPr>
            <a:spLocks noGrp="1"/>
          </p:cNvSpPr>
          <p:nvPr>
            <p:custDataLst>
              <p:tags r:id="rId9"/>
            </p:custDataLst>
          </p:nvPr>
        </p:nvSpPr>
        <p:spPr bwMode="auto">
          <a:xfrm>
            <a:off x="275748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B68CB86-7A15-4011-A94A-96E32896F4CD}" type="datetime'''''''''''Q''''2 ''''1''''''''''4'''''''''''''''''">
              <a:rPr lang="en-US" sz="1000">
                <a:solidFill>
                  <a:schemeClr val="tx1"/>
                </a:solidFill>
                <a:latin typeface="Arial"/>
                <a:ea typeface="ＭＳ Ｐゴシック"/>
                <a:sym typeface="Arial"/>
              </a:rPr>
              <a:pPr marL="0" indent="0" algn="ctr">
                <a:lnSpc>
                  <a:spcPct val="100000"/>
                </a:lnSpc>
                <a:spcBef>
                  <a:spcPct val="0"/>
                </a:spcBef>
              </a:pPr>
              <a:t>Q2 14</a:t>
            </a:fld>
            <a:endParaRPr lang="en-US" sz="1000" dirty="0">
              <a:solidFill>
                <a:schemeClr val="tx1"/>
              </a:solidFill>
              <a:latin typeface="Arial"/>
              <a:ea typeface="ＭＳ Ｐゴシック"/>
              <a:sym typeface="Arial"/>
            </a:endParaRPr>
          </a:p>
        </p:txBody>
      </p:sp>
      <p:sp>
        <p:nvSpPr>
          <p:cNvPr id="45" name="Text Placeholder 23"/>
          <p:cNvSpPr>
            <a:spLocks noGrp="1"/>
          </p:cNvSpPr>
          <p:nvPr>
            <p:custDataLst>
              <p:tags r:id="rId10"/>
            </p:custDataLst>
          </p:nvPr>
        </p:nvSpPr>
        <p:spPr bwMode="auto">
          <a:xfrm>
            <a:off x="250983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1B9C43D-F018-4158-AAF2-C170C1C417CA}" type="datetime'''''''''''''Q''''1'''' ''''''''''''''''1''''''4'''''''''''''">
              <a:rPr lang="en-US" sz="1000">
                <a:solidFill>
                  <a:schemeClr val="tx1"/>
                </a:solidFill>
                <a:latin typeface="Arial"/>
                <a:ea typeface="ＭＳ Ｐゴシック"/>
                <a:sym typeface="Arial"/>
              </a:rPr>
              <a:pPr marL="0" indent="0" algn="ctr">
                <a:lnSpc>
                  <a:spcPct val="100000"/>
                </a:lnSpc>
                <a:spcBef>
                  <a:spcPct val="0"/>
                </a:spcBef>
              </a:pPr>
              <a:t>Q1 14</a:t>
            </a:fld>
            <a:endParaRPr lang="en-US" sz="1000" dirty="0">
              <a:solidFill>
                <a:schemeClr val="tx1"/>
              </a:solidFill>
              <a:latin typeface="Arial"/>
              <a:ea typeface="ＭＳ Ｐゴシック"/>
              <a:sym typeface="Arial"/>
            </a:endParaRPr>
          </a:p>
        </p:txBody>
      </p:sp>
      <p:sp>
        <p:nvSpPr>
          <p:cNvPr id="44" name="Text Placeholder 22"/>
          <p:cNvSpPr>
            <a:spLocks noGrp="1"/>
          </p:cNvSpPr>
          <p:nvPr>
            <p:custDataLst>
              <p:tags r:id="rId11"/>
            </p:custDataLst>
          </p:nvPr>
        </p:nvSpPr>
        <p:spPr bwMode="auto">
          <a:xfrm>
            <a:off x="2262188"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1F3D03A-39BB-43ED-BF80-62218F5873F3}" type="datetime'Q''''''''''4'''''' ''''''''''''''''''''''1''''''''''3'''''''">
              <a:rPr lang="en-US" sz="1000">
                <a:solidFill>
                  <a:schemeClr val="tx1"/>
                </a:solidFill>
                <a:latin typeface="Arial"/>
                <a:ea typeface="ＭＳ Ｐゴシック"/>
                <a:sym typeface="Arial"/>
              </a:rPr>
              <a:pPr marL="0" indent="0" algn="ctr">
                <a:lnSpc>
                  <a:spcPct val="100000"/>
                </a:lnSpc>
                <a:spcBef>
                  <a:spcPct val="0"/>
                </a:spcBef>
              </a:pPr>
              <a:t>Q4 13</a:t>
            </a:fld>
            <a:endParaRPr lang="en-US" sz="1000" dirty="0">
              <a:solidFill>
                <a:schemeClr val="tx1"/>
              </a:solidFill>
              <a:latin typeface="Arial"/>
              <a:ea typeface="ＭＳ Ｐゴシック"/>
              <a:sym typeface="Arial"/>
            </a:endParaRPr>
          </a:p>
        </p:txBody>
      </p:sp>
      <p:sp>
        <p:nvSpPr>
          <p:cNvPr id="36" name="Text Placeholder 21"/>
          <p:cNvSpPr>
            <a:spLocks noGrp="1"/>
          </p:cNvSpPr>
          <p:nvPr>
            <p:custDataLst>
              <p:tags r:id="rId12"/>
            </p:custDataLst>
          </p:nvPr>
        </p:nvSpPr>
        <p:spPr bwMode="auto">
          <a:xfrm>
            <a:off x="202406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816354E-1777-41D9-B8DB-45BC36564808}" type="datetime'''Q''''''''''''3'''''''''' ''''''''''1''''''''''''''''''''''3'">
              <a:rPr lang="en-US" sz="1000">
                <a:solidFill>
                  <a:schemeClr val="tx1"/>
                </a:solidFill>
                <a:latin typeface="Arial"/>
                <a:ea typeface="ＭＳ Ｐゴシック"/>
                <a:sym typeface="Arial"/>
              </a:rPr>
              <a:pPr marL="0" indent="0" algn="ctr">
                <a:lnSpc>
                  <a:spcPct val="100000"/>
                </a:lnSpc>
                <a:spcBef>
                  <a:spcPct val="0"/>
                </a:spcBef>
              </a:pPr>
              <a:t>Q3 13</a:t>
            </a:fld>
            <a:endParaRPr lang="en-US" sz="1000" dirty="0">
              <a:solidFill>
                <a:schemeClr val="tx1"/>
              </a:solidFill>
              <a:latin typeface="Arial"/>
              <a:ea typeface="ＭＳ Ｐゴシック"/>
              <a:sym typeface="Arial"/>
            </a:endParaRPr>
          </a:p>
        </p:txBody>
      </p:sp>
      <p:sp>
        <p:nvSpPr>
          <p:cNvPr id="54" name="Text Placeholder 136"/>
          <p:cNvSpPr>
            <a:spLocks noGrp="1"/>
          </p:cNvSpPr>
          <p:nvPr>
            <p:custDataLst>
              <p:tags r:id="rId13"/>
            </p:custDataLst>
          </p:nvPr>
        </p:nvSpPr>
        <p:spPr bwMode="auto">
          <a:xfrm>
            <a:off x="177641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ADDB33F-AAA6-4AA4-A763-1F46AE238A2E}" type="datetime'Q2'''''''''''''''''''' ''1''''''''3'''''''''">
              <a:rPr lang="en-US" sz="1000">
                <a:solidFill>
                  <a:schemeClr val="tx1"/>
                </a:solidFill>
              </a:rPr>
              <a:pPr/>
              <a:t>Q2 13</a:t>
            </a:fld>
            <a:endParaRPr lang="en-US" sz="1000" dirty="0">
              <a:solidFill>
                <a:schemeClr val="tx1"/>
              </a:solidFill>
              <a:sym typeface="+mn-lt"/>
            </a:endParaRPr>
          </a:p>
        </p:txBody>
      </p:sp>
      <p:sp>
        <p:nvSpPr>
          <p:cNvPr id="61" name="Text Placeholder 135"/>
          <p:cNvSpPr>
            <a:spLocks noGrp="1"/>
          </p:cNvSpPr>
          <p:nvPr>
            <p:custDataLst>
              <p:tags r:id="rId14"/>
            </p:custDataLst>
          </p:nvPr>
        </p:nvSpPr>
        <p:spPr bwMode="auto">
          <a:xfrm>
            <a:off x="152876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B71975E-B59A-46C3-9D80-6FA69D9D2130}" type="datetime'''''''''''''''Q''''''1'''''' 1''''''''''''3'''''''''''''''''">
              <a:rPr lang="en-US" sz="1000">
                <a:solidFill>
                  <a:schemeClr val="tx1"/>
                </a:solidFill>
              </a:rPr>
              <a:pPr/>
              <a:t>Q1 13</a:t>
            </a:fld>
            <a:endParaRPr lang="en-US" sz="1000" dirty="0">
              <a:solidFill>
                <a:schemeClr val="tx1"/>
              </a:solidFill>
              <a:sym typeface="+mn-lt"/>
            </a:endParaRPr>
          </a:p>
        </p:txBody>
      </p:sp>
      <p:sp>
        <p:nvSpPr>
          <p:cNvPr id="62" name="Text Placeholder 134"/>
          <p:cNvSpPr>
            <a:spLocks noGrp="1"/>
          </p:cNvSpPr>
          <p:nvPr>
            <p:custDataLst>
              <p:tags r:id="rId15"/>
            </p:custDataLst>
          </p:nvPr>
        </p:nvSpPr>
        <p:spPr bwMode="auto">
          <a:xfrm>
            <a:off x="128111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113AE80-F0D3-4618-B861-6B11702E6DA8}" type="datetime'''''''''''''Q''''4'''''''' 12'''''''''''''''''''''''">
              <a:rPr lang="en-US" sz="1000">
                <a:solidFill>
                  <a:schemeClr val="tx1"/>
                </a:solidFill>
              </a:rPr>
              <a:pPr/>
              <a:t>Q4 12</a:t>
            </a:fld>
            <a:endParaRPr lang="en-US" sz="1000" dirty="0">
              <a:solidFill>
                <a:schemeClr val="tx1"/>
              </a:solidFill>
              <a:sym typeface="+mn-lt"/>
            </a:endParaRPr>
          </a:p>
        </p:txBody>
      </p:sp>
      <p:sp>
        <p:nvSpPr>
          <p:cNvPr id="63" name="Text Placeholder 133"/>
          <p:cNvSpPr>
            <a:spLocks noGrp="1"/>
          </p:cNvSpPr>
          <p:nvPr>
            <p:custDataLst>
              <p:tags r:id="rId16"/>
            </p:custDataLst>
          </p:nvPr>
        </p:nvSpPr>
        <p:spPr bwMode="auto">
          <a:xfrm>
            <a:off x="103346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957B345-2C30-4E3F-B010-B87AD91B9CA4}" type="datetime'Q''''3'''''' 1''''''''''''''''''''''''''2'''''''''''''">
              <a:rPr lang="en-US" sz="1000">
                <a:solidFill>
                  <a:schemeClr val="tx1"/>
                </a:solidFill>
              </a:rPr>
              <a:pPr/>
              <a:t>Q3 12</a:t>
            </a:fld>
            <a:endParaRPr lang="en-US" sz="1000" dirty="0">
              <a:solidFill>
                <a:schemeClr val="tx1"/>
              </a:solidFill>
              <a:sym typeface="+mn-lt"/>
            </a:endParaRPr>
          </a:p>
        </p:txBody>
      </p:sp>
      <p:sp>
        <p:nvSpPr>
          <p:cNvPr id="64" name="Text Placeholder 132"/>
          <p:cNvSpPr>
            <a:spLocks noGrp="1"/>
          </p:cNvSpPr>
          <p:nvPr>
            <p:custDataLst>
              <p:tags r:id="rId17"/>
            </p:custDataLst>
          </p:nvPr>
        </p:nvSpPr>
        <p:spPr bwMode="auto">
          <a:xfrm>
            <a:off x="78581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6BEF2EF-9900-41BC-8669-8CCABE78A295}" type="datetime'''''''''Q''''''''''2'''''''''''''''''''''''''''' ''12'''''''''">
              <a:rPr lang="en-US" sz="1000">
                <a:solidFill>
                  <a:schemeClr val="tx1"/>
                </a:solidFill>
              </a:rPr>
              <a:pPr/>
              <a:t>Q2 12</a:t>
            </a:fld>
            <a:endParaRPr lang="en-US" sz="1000" dirty="0">
              <a:solidFill>
                <a:schemeClr val="tx1"/>
              </a:solidFill>
              <a:sym typeface="+mn-lt"/>
            </a:endParaRPr>
          </a:p>
        </p:txBody>
      </p:sp>
      <p:sp>
        <p:nvSpPr>
          <p:cNvPr id="65" name="Text Placeholder 15"/>
          <p:cNvSpPr>
            <a:spLocks noGrp="1"/>
          </p:cNvSpPr>
          <p:nvPr>
            <p:custDataLst>
              <p:tags r:id="rId18"/>
            </p:custDataLst>
          </p:nvPr>
        </p:nvSpPr>
        <p:spPr bwMode="auto">
          <a:xfrm>
            <a:off x="538163" y="49752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AA1587C-5E51-4F62-92CC-B5FB49CAE57B}" type="datetime'''Q''1'''''''''''''''''''''''''''''''''''''''' 1''''''''''2'''">
              <a:rPr lang="en-US" sz="1000">
                <a:solidFill>
                  <a:schemeClr val="tx1"/>
                </a:solidFill>
              </a:rPr>
              <a:pPr/>
              <a:t>Q1 12</a:t>
            </a:fld>
            <a:endParaRPr lang="en-US" sz="1000" dirty="0">
              <a:solidFill>
                <a:schemeClr val="tx1"/>
              </a:solidFill>
              <a:latin typeface="Arial"/>
              <a:ea typeface="ＭＳ Ｐゴシック"/>
              <a:sym typeface="Arial"/>
            </a:endParaRPr>
          </a:p>
        </p:txBody>
      </p:sp>
      <p:sp>
        <p:nvSpPr>
          <p:cNvPr id="21" name="TextBox 20"/>
          <p:cNvSpPr txBox="1"/>
          <p:nvPr/>
        </p:nvSpPr>
        <p:spPr>
          <a:xfrm>
            <a:off x="622300" y="5411354"/>
            <a:ext cx="3403770" cy="400110"/>
          </a:xfrm>
          <a:prstGeom prst="rect">
            <a:avLst/>
          </a:prstGeom>
          <a:noFill/>
        </p:spPr>
        <p:txBody>
          <a:bodyPr wrap="square" rtlCol="0">
            <a:spAutoFit/>
          </a:bodyPr>
          <a:lstStyle/>
          <a:p>
            <a:pPr>
              <a:lnSpc>
                <a:spcPct val="100000"/>
              </a:lnSpc>
            </a:pPr>
            <a:r>
              <a:rPr lang="en-US" b="1" dirty="0" smtClean="0"/>
              <a:t>Average quarterly gross margin: $635,353,930</a:t>
            </a:r>
          </a:p>
          <a:p>
            <a:pPr>
              <a:lnSpc>
                <a:spcPct val="100000"/>
              </a:lnSpc>
            </a:pPr>
            <a:r>
              <a:rPr lang="en-US" b="1" dirty="0" smtClean="0"/>
              <a:t>Average quarterly gross losses: $20,873,046</a:t>
            </a:r>
            <a:endParaRPr lang="en-US" b="1" dirty="0"/>
          </a:p>
        </p:txBody>
      </p:sp>
      <p:cxnSp>
        <p:nvCxnSpPr>
          <p:cNvPr id="34" name="Straight Connector 33"/>
          <p:cNvCxnSpPr/>
          <p:nvPr/>
        </p:nvCxnSpPr>
        <p:spPr bwMode="auto">
          <a:xfrm flipH="1" flipV="1">
            <a:off x="663575" y="4215450"/>
            <a:ext cx="3409114" cy="4118"/>
          </a:xfrm>
          <a:prstGeom prst="line">
            <a:avLst/>
          </a:prstGeom>
          <a:solidFill>
            <a:schemeClr val="accent1"/>
          </a:solidFill>
          <a:ln w="9525" cap="flat" cmpd="sng" algn="ctr">
            <a:solidFill>
              <a:schemeClr val="bg2"/>
            </a:solidFill>
            <a:prstDash val="dash"/>
            <a:round/>
            <a:headEnd type="none" w="med" len="med"/>
            <a:tailEnd type="none" w="med" len="med"/>
          </a:ln>
          <a:effectLst/>
        </p:spPr>
      </p:cxnSp>
      <p:sp>
        <p:nvSpPr>
          <p:cNvPr id="35" name="TextBox 34"/>
          <p:cNvSpPr txBox="1"/>
          <p:nvPr/>
        </p:nvSpPr>
        <p:spPr>
          <a:xfrm>
            <a:off x="3987800" y="3928267"/>
            <a:ext cx="723275" cy="400110"/>
          </a:xfrm>
          <a:prstGeom prst="rect">
            <a:avLst/>
          </a:prstGeom>
          <a:noFill/>
        </p:spPr>
        <p:txBody>
          <a:bodyPr wrap="none" rtlCol="0">
            <a:spAutoFit/>
          </a:bodyPr>
          <a:lstStyle/>
          <a:p>
            <a:pPr>
              <a:lnSpc>
                <a:spcPct val="100000"/>
              </a:lnSpc>
            </a:pPr>
            <a:r>
              <a:rPr lang="en-US" b="1" dirty="0" smtClean="0">
                <a:solidFill>
                  <a:schemeClr val="bg2"/>
                </a:solidFill>
              </a:rPr>
              <a:t>Average </a:t>
            </a:r>
          </a:p>
          <a:p>
            <a:pPr>
              <a:lnSpc>
                <a:spcPct val="100000"/>
              </a:lnSpc>
            </a:pPr>
            <a:r>
              <a:rPr lang="en-US" b="1" dirty="0" smtClean="0">
                <a:solidFill>
                  <a:schemeClr val="bg2"/>
                </a:solidFill>
              </a:rPr>
              <a:t>3.3% </a:t>
            </a:r>
            <a:endParaRPr lang="en-US" b="1" dirty="0">
              <a:solidFill>
                <a:schemeClr val="bg2"/>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726112449"/>
              </p:ext>
            </p:extLst>
          </p:nvPr>
        </p:nvGraphicFramePr>
        <p:xfrm>
          <a:off x="5334132" y="3471791"/>
          <a:ext cx="3883385" cy="1828800"/>
        </p:xfrm>
        <a:graphic>
          <a:graphicData uri="http://schemas.openxmlformats.org/drawingml/2006/table">
            <a:tbl>
              <a:tblPr firstRow="1" bandRow="1">
                <a:tableStyleId>{839DD9DD-9E6C-4910-8AC0-68ADFF6A6AFC}</a:tableStyleId>
              </a:tblPr>
              <a:tblGrid>
                <a:gridCol w="1490829"/>
                <a:gridCol w="1196278"/>
                <a:gridCol w="1196278"/>
              </a:tblGrid>
              <a:tr h="13358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SHUSA gross losses limit ($ K)</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$51,873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$86,454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SBNA</a:t>
                      </a:r>
                      <a:r>
                        <a:rPr lang="en-US" sz="1000" b="1" i="0" kern="1200" baseline="0" dirty="0" smtClean="0">
                          <a:solidFill>
                            <a:schemeClr val="tx1"/>
                          </a:solidFill>
                          <a:latin typeface="+mn-lt"/>
                          <a:ea typeface="+mn-ea"/>
                          <a:cs typeface="+mn-cs"/>
                        </a:rPr>
                        <a:t> gross losses anchor point ($ K)</a:t>
                      </a:r>
                      <a:endParaRPr lang="en-US" sz="1000" b="1"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$30,329</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$50,548</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SBNA gross losses/ gross</a:t>
                      </a:r>
                      <a:r>
                        <a:rPr lang="en-US" sz="1000" b="1" i="0" kern="1200" baseline="0" dirty="0" smtClean="0">
                          <a:solidFill>
                            <a:schemeClr val="tx1"/>
                          </a:solidFill>
                          <a:latin typeface="+mn-lt"/>
                          <a:ea typeface="+mn-ea"/>
                          <a:cs typeface="+mn-cs"/>
                        </a:rPr>
                        <a:t> margin (%)</a:t>
                      </a:r>
                      <a:endParaRPr lang="en-US" sz="1000" b="1"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4.8%</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8.0%</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baseline="0" dirty="0" smtClean="0">
                          <a:solidFill>
                            <a:schemeClr val="tx1"/>
                          </a:solidFill>
                          <a:latin typeface="+mn-lt"/>
                          <a:ea typeface="+mn-ea"/>
                          <a:cs typeface="+mn-cs"/>
                        </a:rPr>
                        <a:t>Limits (management overlay)</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33" name="Group 32"/>
          <p:cNvGrpSpPr/>
          <p:nvPr/>
        </p:nvGrpSpPr>
        <p:grpSpPr>
          <a:xfrm>
            <a:off x="403281" y="95996"/>
            <a:ext cx="4293274" cy="189008"/>
            <a:chOff x="403281" y="164517"/>
            <a:chExt cx="4293274" cy="189008"/>
          </a:xfrm>
        </p:grpSpPr>
        <p:sp>
          <p:nvSpPr>
            <p:cNvPr id="37" name="Text Box 75"/>
            <p:cNvSpPr txBox="1">
              <a:spLocks noChangeArrowheads="1"/>
            </p:cNvSpPr>
            <p:nvPr/>
          </p:nvSpPr>
          <p:spPr bwMode="gray">
            <a:xfrm>
              <a:off x="636148" y="166688"/>
              <a:ext cx="40604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Gross operational risk </a:t>
              </a:r>
              <a:r>
                <a:rPr lang="en-US" sz="1200" dirty="0" smtClean="0">
                  <a:solidFill>
                    <a:schemeClr val="bg1">
                      <a:lumMod val="50000"/>
                    </a:schemeClr>
                  </a:solidFill>
                </a:rPr>
                <a:t>losses/gross margin</a:t>
              </a:r>
              <a:endParaRPr lang="en-US" sz="1200" dirty="0">
                <a:solidFill>
                  <a:schemeClr val="bg1">
                    <a:lumMod val="50000"/>
                  </a:schemeClr>
                </a:solidFill>
              </a:endParaRPr>
            </a:p>
          </p:txBody>
        </p:sp>
        <p:sp>
          <p:nvSpPr>
            <p:cNvPr id="38" name="Oval 37"/>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8" name="TextBox 47"/>
          <p:cNvSpPr txBox="1"/>
          <p:nvPr/>
        </p:nvSpPr>
        <p:spPr>
          <a:xfrm>
            <a:off x="401637" y="1420813"/>
            <a:ext cx="3944937"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SCUSA gross losses/gross margin</a:t>
            </a:r>
            <a:r>
              <a:rPr lang="en-US" sz="1200" b="1" baseline="30000" dirty="0" smtClean="0">
                <a:solidFill>
                  <a:schemeClr val="accent1"/>
                </a:solidFill>
              </a:rPr>
              <a:t>1</a:t>
            </a:r>
          </a:p>
          <a:p>
            <a:pPr algn="l">
              <a:lnSpc>
                <a:spcPct val="100000"/>
              </a:lnSpc>
              <a:spcBef>
                <a:spcPts val="0"/>
              </a:spcBef>
              <a:spcAft>
                <a:spcPts val="0"/>
              </a:spcAft>
            </a:pPr>
            <a:r>
              <a:rPr lang="en-US" sz="1200" dirty="0">
                <a:solidFill>
                  <a:schemeClr val="accent1"/>
                </a:solidFill>
              </a:rPr>
              <a:t>%</a:t>
            </a:r>
            <a:endParaRPr lang="en-US" sz="1200" dirty="0" smtClean="0">
              <a:solidFill>
                <a:schemeClr val="accent1"/>
              </a:solidFill>
            </a:endParaRPr>
          </a:p>
        </p:txBody>
      </p:sp>
      <p:sp>
        <p:nvSpPr>
          <p:cNvPr id="49" name="TextBox 48"/>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Tree>
    <p:extLst>
      <p:ext uri="{BB962C8B-B14F-4D97-AF65-F5344CB8AC3E}">
        <p14:creationId xmlns:p14="http://schemas.microsoft.com/office/powerpoint/2010/main" val="25827315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350042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2008"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SCUSA Gross losses/gross margin</a:t>
            </a:r>
            <a:endParaRPr lang="en-GB" b="0" dirty="0">
              <a:solidFill>
                <a:schemeClr val="accent1"/>
              </a:solidFill>
            </a:endParaRPr>
          </a:p>
        </p:txBody>
      </p:sp>
      <p:sp>
        <p:nvSpPr>
          <p:cNvPr id="52"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93</a:t>
            </a:fld>
            <a:endParaRPr lang="en-US" sz="1400" dirty="0">
              <a:solidFill>
                <a:srgbClr val="FF0000"/>
              </a:solidFill>
              <a:latin typeface="Arial Bold" pitchFamily="-112" charset="0"/>
            </a:endParaRPr>
          </a:p>
        </p:txBody>
      </p:sp>
      <p:graphicFrame>
        <p:nvGraphicFramePr>
          <p:cNvPr id="110" name="Object 109"/>
          <p:cNvGraphicFramePr>
            <a:graphicFrameLocks/>
          </p:cNvGraphicFramePr>
          <p:nvPr>
            <p:custDataLst>
              <p:tags r:id="rId4"/>
            </p:custDataLst>
            <p:extLst>
              <p:ext uri="{D42A27DB-BD31-4B8C-83A1-F6EECF244321}">
                <p14:modId xmlns:p14="http://schemas.microsoft.com/office/powerpoint/2010/main" val="3786856626"/>
              </p:ext>
            </p:extLst>
          </p:nvPr>
        </p:nvGraphicFramePr>
        <p:xfrm>
          <a:off x="266700" y="1676400"/>
          <a:ext cx="3819457" cy="3276690"/>
        </p:xfrm>
        <a:graphic>
          <a:graphicData uri="http://schemas.openxmlformats.org/presentationml/2006/ole">
            <mc:AlternateContent xmlns:mc="http://schemas.openxmlformats.org/markup-compatibility/2006">
              <mc:Choice xmlns:v="urn:schemas-microsoft-com:vml" Requires="v">
                <p:oleObj spid="_x0000_s242009" name="Chart" r:id="rId23" imgW="3819457" imgH="3276690" progId="MSGraph.Chart.8">
                  <p:embed followColorScheme="full"/>
                </p:oleObj>
              </mc:Choice>
              <mc:Fallback>
                <p:oleObj name="Chart" r:id="rId23" imgW="3819457" imgH="3276690" progId="MSGraph.Chart.8">
                  <p:embed followColorScheme="full"/>
                  <p:pic>
                    <p:nvPicPr>
                      <p:cNvPr id="0" name=""/>
                      <p:cNvPicPr/>
                      <p:nvPr/>
                    </p:nvPicPr>
                    <p:blipFill>
                      <a:blip r:embed="rId24"/>
                      <a:stretch>
                        <a:fillRect/>
                      </a:stretch>
                    </p:blipFill>
                    <p:spPr>
                      <a:xfrm>
                        <a:off x="266700" y="1676400"/>
                        <a:ext cx="3819457" cy="3276690"/>
                      </a:xfrm>
                      <a:prstGeom prst="rect">
                        <a:avLst/>
                      </a:prstGeom>
                    </p:spPr>
                  </p:pic>
                </p:oleObj>
              </mc:Fallback>
            </mc:AlternateContent>
          </a:graphicData>
        </a:graphic>
      </p:graphicFrame>
      <p:sp>
        <p:nvSpPr>
          <p:cNvPr id="51" name="Text Placeholder 47"/>
          <p:cNvSpPr>
            <a:spLocks noGrp="1"/>
          </p:cNvSpPr>
          <p:nvPr>
            <p:custDataLst>
              <p:tags r:id="rId5"/>
            </p:custDataLst>
          </p:nvPr>
        </p:nvSpPr>
        <p:spPr bwMode="auto">
          <a:xfrm>
            <a:off x="388143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7E2A13C-E04B-4505-A2AF-A38707D1DACA}" type="datetime'''Q''''''''''''''''''''''''''''2'''' ''''''''''1''''''''5'''''">
              <a:rPr lang="en-US" sz="1000">
                <a:solidFill>
                  <a:schemeClr val="tx1"/>
                </a:solidFill>
                <a:latin typeface="Arial"/>
                <a:ea typeface="ＭＳ Ｐゴシック"/>
                <a:sym typeface="Arial"/>
              </a:rPr>
              <a:pPr marL="0" indent="0" algn="ctr">
                <a:lnSpc>
                  <a:spcPct val="100000"/>
                </a:lnSpc>
                <a:spcBef>
                  <a:spcPct val="0"/>
                </a:spcBef>
              </a:pPr>
              <a:t>Q2 15</a:t>
            </a:fld>
            <a:endParaRPr lang="en-US" sz="1000" dirty="0">
              <a:solidFill>
                <a:schemeClr val="tx1"/>
              </a:solidFill>
              <a:latin typeface="Arial"/>
              <a:ea typeface="ＭＳ Ｐゴシック"/>
              <a:sym typeface="Arial"/>
            </a:endParaRPr>
          </a:p>
        </p:txBody>
      </p:sp>
      <p:sp>
        <p:nvSpPr>
          <p:cNvPr id="50" name="Text Placeholder 46"/>
          <p:cNvSpPr>
            <a:spLocks noGrp="1"/>
          </p:cNvSpPr>
          <p:nvPr>
            <p:custDataLst>
              <p:tags r:id="rId6"/>
            </p:custDataLst>
          </p:nvPr>
        </p:nvSpPr>
        <p:spPr bwMode="auto">
          <a:xfrm>
            <a:off x="362426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62F441C-5BD3-421C-8112-DAA03A6C0A25}" type="datetime'''''''Q''''''''''''1 ''''''''''''''''''15'''''''">
              <a:rPr lang="en-US" sz="1000">
                <a:solidFill>
                  <a:schemeClr val="tx1"/>
                </a:solidFill>
                <a:latin typeface="Arial"/>
                <a:ea typeface="ＭＳ Ｐゴシック"/>
                <a:sym typeface="Arial"/>
              </a:rPr>
              <a:pPr marL="0" indent="0" algn="ctr">
                <a:lnSpc>
                  <a:spcPct val="100000"/>
                </a:lnSpc>
                <a:spcBef>
                  <a:spcPct val="0"/>
                </a:spcBef>
              </a:pPr>
              <a:t>Q1 15</a:t>
            </a:fld>
            <a:endParaRPr lang="en-US" sz="1000" dirty="0">
              <a:solidFill>
                <a:schemeClr val="tx1"/>
              </a:solidFill>
              <a:latin typeface="Arial"/>
              <a:ea typeface="ＭＳ Ｐゴシック"/>
              <a:sym typeface="Arial"/>
            </a:endParaRPr>
          </a:p>
        </p:txBody>
      </p:sp>
      <p:sp>
        <p:nvSpPr>
          <p:cNvPr id="46" name="Text Placeholder 45"/>
          <p:cNvSpPr>
            <a:spLocks noGrp="1"/>
          </p:cNvSpPr>
          <p:nvPr>
            <p:custDataLst>
              <p:tags r:id="rId7"/>
            </p:custDataLst>
          </p:nvPr>
        </p:nvSpPr>
        <p:spPr bwMode="auto">
          <a:xfrm>
            <a:off x="336708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F2DA587-3FC6-48E3-B239-E7B8A189D7E0}" type="datetime'''Q''4'''''''''''''''' 1''''''''''''4'''''''''''''''''''''''">
              <a:rPr lang="en-US" sz="1000">
                <a:solidFill>
                  <a:schemeClr val="tx1"/>
                </a:solidFill>
                <a:latin typeface="Arial"/>
                <a:ea typeface="ＭＳ Ｐゴシック"/>
                <a:sym typeface="Arial"/>
              </a:rPr>
              <a:pPr marL="0" indent="0" algn="ctr">
                <a:lnSpc>
                  <a:spcPct val="100000"/>
                </a:lnSpc>
                <a:spcBef>
                  <a:spcPct val="0"/>
                </a:spcBef>
              </a:pPr>
              <a:t>Q4 14</a:t>
            </a:fld>
            <a:endParaRPr lang="en-US" sz="1000" dirty="0">
              <a:solidFill>
                <a:schemeClr val="tx1"/>
              </a:solidFill>
              <a:latin typeface="Arial"/>
              <a:ea typeface="ＭＳ Ｐゴシック"/>
              <a:sym typeface="Arial"/>
            </a:endParaRPr>
          </a:p>
        </p:txBody>
      </p:sp>
      <p:sp>
        <p:nvSpPr>
          <p:cNvPr id="45" name="Text Placeholder 44"/>
          <p:cNvSpPr>
            <a:spLocks noGrp="1"/>
          </p:cNvSpPr>
          <p:nvPr>
            <p:custDataLst>
              <p:tags r:id="rId8"/>
            </p:custDataLst>
          </p:nvPr>
        </p:nvSpPr>
        <p:spPr bwMode="auto">
          <a:xfrm>
            <a:off x="310991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0B67DA1-B047-4595-94A4-F31789B26393}" type="datetime'''Q''''''3'' ''''''''1''''''''''4'''''">
              <a:rPr lang="en-US" sz="1000">
                <a:solidFill>
                  <a:schemeClr val="tx1"/>
                </a:solidFill>
                <a:latin typeface="Arial"/>
                <a:ea typeface="ＭＳ Ｐゴシック"/>
                <a:sym typeface="Arial"/>
              </a:rPr>
              <a:pPr marL="0" indent="0" algn="ctr">
                <a:lnSpc>
                  <a:spcPct val="100000"/>
                </a:lnSpc>
                <a:spcBef>
                  <a:spcPct val="0"/>
                </a:spcBef>
              </a:pPr>
              <a:t>Q3 14</a:t>
            </a:fld>
            <a:endParaRPr lang="en-US" sz="1000" dirty="0">
              <a:solidFill>
                <a:schemeClr val="tx1"/>
              </a:solidFill>
              <a:latin typeface="Arial"/>
              <a:ea typeface="ＭＳ Ｐゴシック"/>
              <a:sym typeface="Arial"/>
            </a:endParaRPr>
          </a:p>
        </p:txBody>
      </p:sp>
      <p:sp>
        <p:nvSpPr>
          <p:cNvPr id="44" name="Text Placeholder 43"/>
          <p:cNvSpPr>
            <a:spLocks noGrp="1"/>
          </p:cNvSpPr>
          <p:nvPr>
            <p:custDataLst>
              <p:tags r:id="rId9"/>
            </p:custDataLst>
          </p:nvPr>
        </p:nvSpPr>
        <p:spPr bwMode="auto">
          <a:xfrm>
            <a:off x="285273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3B0CA76-4841-483E-B515-606E83AA9345}" type="datetime'''''Q''''''''''''''''''2'''' ''''1''''''''''''''4'">
              <a:rPr lang="en-US" sz="1000">
                <a:solidFill>
                  <a:schemeClr val="tx1"/>
                </a:solidFill>
                <a:latin typeface="Arial"/>
                <a:ea typeface="ＭＳ Ｐゴシック"/>
                <a:sym typeface="Arial"/>
              </a:rPr>
              <a:pPr marL="0" indent="0" algn="ctr">
                <a:lnSpc>
                  <a:spcPct val="100000"/>
                </a:lnSpc>
                <a:spcBef>
                  <a:spcPct val="0"/>
                </a:spcBef>
              </a:pPr>
              <a:t>Q2 14</a:t>
            </a:fld>
            <a:endParaRPr lang="en-US" sz="1000" dirty="0">
              <a:solidFill>
                <a:schemeClr val="tx1"/>
              </a:solidFill>
              <a:latin typeface="Arial"/>
              <a:ea typeface="ＭＳ Ｐゴシック"/>
              <a:sym typeface="Arial"/>
            </a:endParaRPr>
          </a:p>
        </p:txBody>
      </p:sp>
      <p:sp>
        <p:nvSpPr>
          <p:cNvPr id="42" name="Text Placeholder 42"/>
          <p:cNvSpPr>
            <a:spLocks noGrp="1"/>
          </p:cNvSpPr>
          <p:nvPr>
            <p:custDataLst>
              <p:tags r:id="rId10"/>
            </p:custDataLst>
          </p:nvPr>
        </p:nvSpPr>
        <p:spPr bwMode="auto">
          <a:xfrm>
            <a:off x="259556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C2B7570-7915-41B2-A9B0-D7E0604BD03A}" type="datetime'''''''''''''''''Q''1 ''''''''''''''1''''''''''4'''''''''''">
              <a:rPr lang="en-US" sz="1000">
                <a:solidFill>
                  <a:schemeClr val="tx1"/>
                </a:solidFill>
                <a:latin typeface="Arial"/>
                <a:ea typeface="ＭＳ Ｐゴシック"/>
                <a:sym typeface="Arial"/>
              </a:rPr>
              <a:pPr marL="0" indent="0" algn="ctr">
                <a:lnSpc>
                  <a:spcPct val="100000"/>
                </a:lnSpc>
                <a:spcBef>
                  <a:spcPct val="0"/>
                </a:spcBef>
              </a:pPr>
              <a:t>Q1 14</a:t>
            </a:fld>
            <a:endParaRPr lang="en-US" sz="1000" dirty="0">
              <a:solidFill>
                <a:schemeClr val="tx1"/>
              </a:solidFill>
              <a:latin typeface="Arial"/>
              <a:ea typeface="ＭＳ Ｐゴシック"/>
              <a:sym typeface="Arial"/>
            </a:endParaRPr>
          </a:p>
        </p:txBody>
      </p:sp>
      <p:sp>
        <p:nvSpPr>
          <p:cNvPr id="37" name="Text Placeholder 41"/>
          <p:cNvSpPr>
            <a:spLocks noGrp="1"/>
          </p:cNvSpPr>
          <p:nvPr>
            <p:custDataLst>
              <p:tags r:id="rId11"/>
            </p:custDataLst>
          </p:nvPr>
        </p:nvSpPr>
        <p:spPr bwMode="auto">
          <a:xfrm>
            <a:off x="233838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75A3E6F-E4F7-4D4F-9111-B6683E99AF66}" type="datetime'''''Q''''''''''''''4 ''''''''''''''1''''''''''''''''''''3'''''">
              <a:rPr lang="en-US" sz="1000">
                <a:solidFill>
                  <a:schemeClr val="tx1"/>
                </a:solidFill>
                <a:latin typeface="Arial"/>
                <a:ea typeface="ＭＳ Ｐゴシック"/>
                <a:sym typeface="Arial"/>
              </a:rPr>
              <a:pPr marL="0" indent="0" algn="ctr">
                <a:lnSpc>
                  <a:spcPct val="100000"/>
                </a:lnSpc>
                <a:spcBef>
                  <a:spcPct val="0"/>
                </a:spcBef>
              </a:pPr>
              <a:t>Q4 13</a:t>
            </a:fld>
            <a:endParaRPr lang="en-US" sz="1000" dirty="0">
              <a:solidFill>
                <a:schemeClr val="tx1"/>
              </a:solidFill>
              <a:latin typeface="Arial"/>
              <a:ea typeface="ＭＳ Ｐゴシック"/>
              <a:sym typeface="Arial"/>
            </a:endParaRPr>
          </a:p>
        </p:txBody>
      </p:sp>
      <p:sp>
        <p:nvSpPr>
          <p:cNvPr id="36" name="Text Placeholder 40"/>
          <p:cNvSpPr>
            <a:spLocks noGrp="1"/>
          </p:cNvSpPr>
          <p:nvPr>
            <p:custDataLst>
              <p:tags r:id="rId12"/>
            </p:custDataLst>
          </p:nvPr>
        </p:nvSpPr>
        <p:spPr bwMode="auto">
          <a:xfrm>
            <a:off x="208121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1EF7EA9-38FB-4F04-B0A3-BE553C3C36A4}" type="datetime'''''''''''Q''''''''''''''''''3'''' ''''1''''''''''3'''''''''''">
              <a:rPr lang="en-US" sz="1000">
                <a:solidFill>
                  <a:schemeClr val="tx1"/>
                </a:solidFill>
                <a:latin typeface="Arial"/>
                <a:ea typeface="ＭＳ Ｐゴシック"/>
                <a:sym typeface="Arial"/>
              </a:rPr>
              <a:pPr marL="0" indent="0" algn="ctr">
                <a:lnSpc>
                  <a:spcPct val="100000"/>
                </a:lnSpc>
                <a:spcBef>
                  <a:spcPct val="0"/>
                </a:spcBef>
              </a:pPr>
              <a:t>Q3 13</a:t>
            </a:fld>
            <a:endParaRPr lang="en-US" sz="1000" dirty="0">
              <a:solidFill>
                <a:schemeClr val="tx1"/>
              </a:solidFill>
              <a:latin typeface="Arial"/>
              <a:ea typeface="ＭＳ Ｐゴシック"/>
              <a:sym typeface="Arial"/>
            </a:endParaRPr>
          </a:p>
        </p:txBody>
      </p:sp>
      <p:sp>
        <p:nvSpPr>
          <p:cNvPr id="60" name="Text Placeholder 136"/>
          <p:cNvSpPr>
            <a:spLocks noGrp="1"/>
          </p:cNvSpPr>
          <p:nvPr>
            <p:custDataLst>
              <p:tags r:id="rId13"/>
            </p:custDataLst>
          </p:nvPr>
        </p:nvSpPr>
        <p:spPr bwMode="auto">
          <a:xfrm>
            <a:off x="182403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AC2277C-E1EE-474E-AB3F-78AF7C3E1A4E}" type="datetime'''''''''''''''''''''Q''''''''''2'''''''''''''' 1''''3'">
              <a:rPr lang="en-US" sz="1000">
                <a:solidFill>
                  <a:schemeClr val="tx1"/>
                </a:solidFill>
              </a:rPr>
              <a:pPr/>
              <a:t>Q2 13</a:t>
            </a:fld>
            <a:endParaRPr lang="en-US" sz="1000" dirty="0">
              <a:solidFill>
                <a:schemeClr val="tx1"/>
              </a:solidFill>
              <a:sym typeface="+mn-lt"/>
            </a:endParaRPr>
          </a:p>
        </p:txBody>
      </p:sp>
      <p:sp>
        <p:nvSpPr>
          <p:cNvPr id="59" name="Text Placeholder 135"/>
          <p:cNvSpPr>
            <a:spLocks noGrp="1"/>
          </p:cNvSpPr>
          <p:nvPr>
            <p:custDataLst>
              <p:tags r:id="rId14"/>
            </p:custDataLst>
          </p:nvPr>
        </p:nvSpPr>
        <p:spPr bwMode="auto">
          <a:xfrm>
            <a:off x="156686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6E8F587-E3F3-41B6-837F-19BC32EA804B}" type="datetime'''''''''''Q''''''''''''''''1 ''''13'''''''''''''''''''''''''">
              <a:rPr lang="en-US" sz="1000">
                <a:solidFill>
                  <a:schemeClr val="tx1"/>
                </a:solidFill>
              </a:rPr>
              <a:pPr/>
              <a:t>Q1 13</a:t>
            </a:fld>
            <a:endParaRPr lang="en-US" sz="1000" dirty="0">
              <a:solidFill>
                <a:schemeClr val="tx1"/>
              </a:solidFill>
              <a:sym typeface="+mn-lt"/>
            </a:endParaRPr>
          </a:p>
        </p:txBody>
      </p:sp>
      <p:sp>
        <p:nvSpPr>
          <p:cNvPr id="58" name="Text Placeholder 134"/>
          <p:cNvSpPr>
            <a:spLocks noGrp="1"/>
          </p:cNvSpPr>
          <p:nvPr>
            <p:custDataLst>
              <p:tags r:id="rId15"/>
            </p:custDataLst>
          </p:nvPr>
        </p:nvSpPr>
        <p:spPr bwMode="auto">
          <a:xfrm>
            <a:off x="130968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FED8192-A61C-427E-AD4C-C8E942F87220}" type="datetime'''''''Q''''''''4 ''''''''''''''''''''''''''''''''1''2'''''">
              <a:rPr lang="en-US" sz="1000">
                <a:solidFill>
                  <a:schemeClr val="tx1"/>
                </a:solidFill>
              </a:rPr>
              <a:pPr/>
              <a:t>Q4 12</a:t>
            </a:fld>
            <a:endParaRPr lang="en-US" sz="1000" dirty="0">
              <a:solidFill>
                <a:schemeClr val="tx1"/>
              </a:solidFill>
              <a:sym typeface="+mn-lt"/>
            </a:endParaRPr>
          </a:p>
        </p:txBody>
      </p:sp>
      <p:sp>
        <p:nvSpPr>
          <p:cNvPr id="57" name="Text Placeholder 133"/>
          <p:cNvSpPr>
            <a:spLocks noGrp="1"/>
          </p:cNvSpPr>
          <p:nvPr>
            <p:custDataLst>
              <p:tags r:id="rId16"/>
            </p:custDataLst>
          </p:nvPr>
        </p:nvSpPr>
        <p:spPr bwMode="auto">
          <a:xfrm>
            <a:off x="105251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DD6451F-5F42-4A39-976C-B65F7AC2F010}" type="datetime'''''''Q''''3'''''' ''''''''''1''''''''''2'''''''''''''''''">
              <a:rPr lang="en-US" sz="1000">
                <a:solidFill>
                  <a:schemeClr val="tx1"/>
                </a:solidFill>
              </a:rPr>
              <a:pPr/>
              <a:t>Q3 12</a:t>
            </a:fld>
            <a:endParaRPr lang="en-US" sz="1000" dirty="0">
              <a:solidFill>
                <a:schemeClr val="tx1"/>
              </a:solidFill>
              <a:sym typeface="+mn-lt"/>
            </a:endParaRPr>
          </a:p>
        </p:txBody>
      </p:sp>
      <p:sp>
        <p:nvSpPr>
          <p:cNvPr id="56" name="Text Placeholder 132"/>
          <p:cNvSpPr>
            <a:spLocks noGrp="1"/>
          </p:cNvSpPr>
          <p:nvPr>
            <p:custDataLst>
              <p:tags r:id="rId17"/>
            </p:custDataLst>
          </p:nvPr>
        </p:nvSpPr>
        <p:spPr bwMode="auto">
          <a:xfrm>
            <a:off x="795338"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26ED14A-DD40-43D2-A2C6-5D439E2214E0}" type="datetime'''Q2'''''''''' ''''''''''''''''''''1''''''''''''''''''2'''''">
              <a:rPr lang="en-US" sz="1000">
                <a:solidFill>
                  <a:schemeClr val="tx1"/>
                </a:solidFill>
              </a:rPr>
              <a:pPr/>
              <a:t>Q2 12</a:t>
            </a:fld>
            <a:endParaRPr lang="en-US" sz="1000" dirty="0">
              <a:solidFill>
                <a:schemeClr val="tx1"/>
              </a:solidFill>
              <a:sym typeface="+mn-lt"/>
            </a:endParaRPr>
          </a:p>
        </p:txBody>
      </p:sp>
      <p:sp>
        <p:nvSpPr>
          <p:cNvPr id="34" name="Text Placeholder 39"/>
          <p:cNvSpPr>
            <a:spLocks noGrp="1"/>
          </p:cNvSpPr>
          <p:nvPr>
            <p:custDataLst>
              <p:tags r:id="rId18"/>
            </p:custDataLst>
          </p:nvPr>
        </p:nvSpPr>
        <p:spPr bwMode="auto">
          <a:xfrm>
            <a:off x="538163" y="4832350"/>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0710A9F-18D4-4BE4-AEB7-8258FA2B4A1C}" type="datetime'''''''Q''1'''''' ''1''''''''''''''2'">
              <a:rPr lang="en-US" sz="1000">
                <a:solidFill>
                  <a:schemeClr val="tx1"/>
                </a:solidFill>
                <a:latin typeface="Arial"/>
                <a:ea typeface="ＭＳ Ｐゴシック"/>
                <a:sym typeface="Arial"/>
              </a:rPr>
              <a:pPr marL="0" indent="0" algn="ctr">
                <a:lnSpc>
                  <a:spcPct val="100000"/>
                </a:lnSpc>
                <a:spcBef>
                  <a:spcPct val="0"/>
                </a:spcBef>
              </a:pPr>
              <a:t>Q1 12</a:t>
            </a:fld>
            <a:endParaRPr lang="en-US" sz="1000" dirty="0">
              <a:solidFill>
                <a:schemeClr val="tx1"/>
              </a:solidFill>
              <a:latin typeface="Arial"/>
              <a:ea typeface="ＭＳ Ｐゴシック"/>
              <a:sym typeface="Arial"/>
            </a:endParaRPr>
          </a:p>
        </p:txBody>
      </p:sp>
      <p:sp>
        <p:nvSpPr>
          <p:cNvPr id="4" name="TextBox 3"/>
          <p:cNvSpPr txBox="1"/>
          <p:nvPr/>
        </p:nvSpPr>
        <p:spPr>
          <a:xfrm>
            <a:off x="401637" y="1420813"/>
            <a:ext cx="3944937" cy="36933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SCUSA gross losses/gross margin</a:t>
            </a:r>
            <a:r>
              <a:rPr lang="en-US" sz="1200" b="1" baseline="30000" dirty="0" smtClean="0">
                <a:solidFill>
                  <a:schemeClr val="accent1"/>
                </a:solidFill>
              </a:rPr>
              <a:t>1</a:t>
            </a:r>
          </a:p>
          <a:p>
            <a:pPr algn="l">
              <a:lnSpc>
                <a:spcPct val="100000"/>
              </a:lnSpc>
              <a:spcBef>
                <a:spcPts val="0"/>
              </a:spcBef>
              <a:spcAft>
                <a:spcPts val="0"/>
              </a:spcAft>
            </a:pPr>
            <a:r>
              <a:rPr lang="en-US" sz="1200" dirty="0">
                <a:solidFill>
                  <a:schemeClr val="accent1"/>
                </a:solidFill>
              </a:rPr>
              <a:t>%</a:t>
            </a:r>
            <a:endParaRPr lang="en-US" sz="1200" dirty="0" smtClean="0">
              <a:solidFill>
                <a:schemeClr val="accent1"/>
              </a:solidFill>
            </a:endParaRPr>
          </a:p>
        </p:txBody>
      </p:sp>
      <p:sp>
        <p:nvSpPr>
          <p:cNvPr id="25" name="TextBox 24"/>
          <p:cNvSpPr txBox="1"/>
          <p:nvPr/>
        </p:nvSpPr>
        <p:spPr>
          <a:xfrm>
            <a:off x="4107503" y="3222625"/>
            <a:ext cx="426719"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5%</a:t>
            </a:r>
          </a:p>
        </p:txBody>
      </p:sp>
      <p:sp>
        <p:nvSpPr>
          <p:cNvPr id="26" name="TextBox 25"/>
          <p:cNvSpPr txBox="1"/>
          <p:nvPr/>
        </p:nvSpPr>
        <p:spPr>
          <a:xfrm>
            <a:off x="4025750" y="3687657"/>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smtClean="0">
                <a:solidFill>
                  <a:srgbClr val="FFC000"/>
                </a:solidFill>
              </a:rPr>
              <a:t>3%</a:t>
            </a:r>
          </a:p>
        </p:txBody>
      </p:sp>
      <p:cxnSp>
        <p:nvCxnSpPr>
          <p:cNvPr id="39" name="Straight Connector 38"/>
          <p:cNvCxnSpPr/>
          <p:nvPr/>
        </p:nvCxnSpPr>
        <p:spPr bwMode="auto">
          <a:xfrm flipH="1" flipV="1">
            <a:off x="633413" y="3330575"/>
            <a:ext cx="3284398" cy="8238"/>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41" name="Straight Connector 40"/>
          <p:cNvCxnSpPr/>
          <p:nvPr/>
        </p:nvCxnSpPr>
        <p:spPr bwMode="auto">
          <a:xfrm flipV="1">
            <a:off x="620713" y="3868738"/>
            <a:ext cx="3297377" cy="2"/>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9" name="Footnote"/>
          <p:cNvSpPr/>
          <p:nvPr/>
        </p:nvSpPr>
        <p:spPr bwMode="auto">
          <a:xfrm>
            <a:off x="404524" y="6263965"/>
            <a:ext cx="67866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a:t>
            </a:r>
            <a:r>
              <a:rPr lang="en-US" sz="800" dirty="0" smtClean="0">
                <a:solidFill>
                  <a:schemeClr val="bg1"/>
                </a:solidFill>
                <a:latin typeface="Arial"/>
                <a:sym typeface="Arial"/>
              </a:rPr>
              <a:t>: SHUSA’s “Corporate RTS Actual Loss–Gross Margin”  data, </a:t>
            </a:r>
            <a:r>
              <a:rPr lang="en-US" sz="800" dirty="0">
                <a:solidFill>
                  <a:schemeClr val="bg1"/>
                </a:solidFill>
                <a:latin typeface="Arial"/>
                <a:sym typeface="Arial"/>
              </a:rPr>
              <a:t>SHUSA’s “SHUSA-Aggregation-All-</a:t>
            </a:r>
            <a:r>
              <a:rPr lang="en-US" sz="800" dirty="0" err="1">
                <a:solidFill>
                  <a:schemeClr val="bg1"/>
                </a:solidFill>
                <a:latin typeface="Arial"/>
                <a:sym typeface="Arial"/>
              </a:rPr>
              <a:t>nocpi</a:t>
            </a:r>
            <a:r>
              <a:rPr lang="en-US" sz="800" dirty="0">
                <a:solidFill>
                  <a:schemeClr val="bg1"/>
                </a:solidFill>
                <a:latin typeface="Arial"/>
                <a:sym typeface="Arial"/>
              </a:rPr>
              <a:t>” taken from Access op risk database </a:t>
            </a:r>
            <a:r>
              <a:rPr lang="en-US" sz="800" dirty="0" smtClean="0">
                <a:solidFill>
                  <a:schemeClr val="bg1"/>
                </a:solidFill>
                <a:latin typeface="Arial"/>
                <a:sym typeface="Arial"/>
              </a:rPr>
              <a:t>,Oliver Wyman analysis</a:t>
            </a:r>
            <a:endParaRPr lang="en-US" sz="800" dirty="0">
              <a:solidFill>
                <a:schemeClr val="bg1"/>
              </a:solidFill>
              <a:latin typeface="Wingdings"/>
              <a:sym typeface="Arial"/>
            </a:endParaRPr>
          </a:p>
          <a:p>
            <a:pPr algn="l">
              <a:lnSpc>
                <a:spcPct val="100000"/>
              </a:lnSpc>
            </a:pPr>
            <a:r>
              <a:rPr lang="en-US" sz="800" dirty="0">
                <a:solidFill>
                  <a:schemeClr val="bg1"/>
                </a:solidFill>
                <a:latin typeface="Arial"/>
                <a:sym typeface="Arial"/>
              </a:rPr>
              <a:t>1 </a:t>
            </a:r>
            <a:r>
              <a:rPr lang="en-US" sz="800" dirty="0" smtClean="0">
                <a:solidFill>
                  <a:schemeClr val="bg1"/>
                </a:solidFill>
                <a:latin typeface="Arial"/>
                <a:sym typeface="Arial"/>
              </a:rPr>
              <a:t>Gross losses are defined as losses before accounting for recoveries; gross margin is defined as net revenue  </a:t>
            </a:r>
            <a:endParaRPr lang="en-US" sz="800" dirty="0">
              <a:solidFill>
                <a:schemeClr val="bg1"/>
              </a:solidFill>
              <a:latin typeface="Wingdings"/>
              <a:sym typeface="Arial"/>
            </a:endParaRPr>
          </a:p>
        </p:txBody>
      </p:sp>
      <p:sp>
        <p:nvSpPr>
          <p:cNvPr id="27" name="Content Placeholder 4"/>
          <p:cNvSpPr txBox="1">
            <a:spLocks/>
          </p:cNvSpPr>
          <p:nvPr/>
        </p:nvSpPr>
        <p:spPr>
          <a:xfrm>
            <a:off x="5254477" y="1961890"/>
            <a:ext cx="3946517" cy="410051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rPr>
              <a:t>Given </a:t>
            </a:r>
            <a:r>
              <a:rPr lang="en-US" sz="1200" kern="0" dirty="0">
                <a:solidFill>
                  <a:schemeClr val="tx1"/>
                </a:solidFill>
              </a:rPr>
              <a:t>that SCUSA accounts for 42% of SHUSA’s 9 quarter BHC stressed loss budget, </a:t>
            </a:r>
            <a:r>
              <a:rPr lang="en-US" sz="1200" kern="0" dirty="0" smtClean="0">
                <a:solidFill>
                  <a:schemeClr val="tx1"/>
                </a:solidFill>
              </a:rPr>
              <a:t>we </a:t>
            </a:r>
            <a:r>
              <a:rPr lang="en-US" sz="1200" kern="0" dirty="0">
                <a:solidFill>
                  <a:schemeClr val="tx1"/>
                </a:solidFill>
              </a:rPr>
              <a:t>scaled the SCUSA </a:t>
            </a:r>
            <a:r>
              <a:rPr lang="en-US" sz="1200" kern="0" dirty="0" smtClean="0">
                <a:solidFill>
                  <a:schemeClr val="tx1"/>
                </a:solidFill>
              </a:rPr>
              <a:t>anchor points </a:t>
            </a:r>
            <a:r>
              <a:rPr lang="en-US" sz="1200" kern="0" dirty="0">
                <a:solidFill>
                  <a:schemeClr val="tx1"/>
                </a:solidFill>
              </a:rPr>
              <a:t>such that SCUSA gross losses account for 42% of SHUSA’s gross losses under each </a:t>
            </a:r>
            <a:r>
              <a:rPr lang="en-US" sz="1200" kern="0" dirty="0" smtClean="0">
                <a:solidFill>
                  <a:schemeClr val="tx1"/>
                </a:solidFill>
              </a:rPr>
              <a:t>anchor point</a:t>
            </a:r>
          </a:p>
          <a:p>
            <a:pPr marL="171450" lvl="1" indent="-171450" defTabSz="457200">
              <a:lnSpc>
                <a:spcPct val="100000"/>
              </a:lnSpc>
              <a:buFont typeface="Arial" panose="020B0604020202020204" pitchFamily="34" charset="0"/>
              <a:buChar char="•"/>
              <a:defRPr/>
            </a:pPr>
            <a:r>
              <a:rPr lang="en-US" sz="1200" kern="0" dirty="0">
                <a:solidFill>
                  <a:schemeClr val="tx1"/>
                </a:solidFill>
              </a:rPr>
              <a:t>The final red limit and amber trigger were </a:t>
            </a:r>
            <a:r>
              <a:rPr lang="en-US" sz="1200" kern="0" dirty="0" smtClean="0">
                <a:solidFill>
                  <a:schemeClr val="tx1"/>
                </a:solidFill>
              </a:rPr>
              <a:t>adjusted </a:t>
            </a:r>
            <a:r>
              <a:rPr lang="en-US" sz="1200" kern="0" dirty="0">
                <a:solidFill>
                  <a:schemeClr val="tx1"/>
                </a:solidFill>
              </a:rPr>
              <a:t>from the above anchor points by management </a:t>
            </a:r>
            <a:r>
              <a:rPr lang="en-US" sz="1200" kern="0" dirty="0" smtClean="0">
                <a:solidFill>
                  <a:schemeClr val="tx1"/>
                </a:solidFill>
              </a:rPr>
              <a:t>to better align with SHUSA and SBNA limits</a:t>
            </a:r>
            <a:endParaRPr lang="en-US" sz="1200" dirty="0">
              <a:solidFill>
                <a:schemeClr val="tx1"/>
              </a:solidFill>
            </a:endParaRPr>
          </a:p>
          <a:p>
            <a:pPr marL="171450" lvl="1" indent="-171450" defTabSz="457200">
              <a:lnSpc>
                <a:spcPct val="100000"/>
              </a:lnSpc>
              <a:buFont typeface="Arial" panose="020B0604020202020204" pitchFamily="34" charset="0"/>
              <a:buChar char="•"/>
              <a:defRPr/>
            </a:pPr>
            <a:endParaRPr lang="en-US" sz="1200" dirty="0" smtClean="0">
              <a:solidFill>
                <a:schemeClr val="tx1"/>
              </a:solidFill>
              <a:latin typeface="+mn-lt"/>
            </a:endParaRPr>
          </a:p>
          <a:p>
            <a:pPr marL="176213" lvl="2" indent="0" defTabSz="457200" fontAlgn="auto">
              <a:lnSpc>
                <a:spcPct val="100000"/>
              </a:lnSpc>
              <a:spcBef>
                <a:spcPts val="0"/>
              </a:spcBef>
              <a:spcAft>
                <a:spcPts val="0"/>
              </a:spcAft>
              <a:buNone/>
              <a:defRPr/>
            </a:pPr>
            <a:r>
              <a:rPr lang="en-US" dirty="0">
                <a:solidFill>
                  <a:schemeClr val="tx1"/>
                </a:solidFill>
                <a:latin typeface="+mn-lt"/>
              </a:rPr>
              <a:t>	</a:t>
            </a:r>
          </a:p>
          <a:p>
            <a:pPr marL="171450" indent="-171450">
              <a:lnSpc>
                <a:spcPct val="100000"/>
              </a:lnSpc>
              <a:buFont typeface="Arial" panose="020B0604020202020204" pitchFamily="34" charset="0"/>
              <a:buChar char="•"/>
            </a:pPr>
            <a:endParaRPr lang="en-US" sz="1200" kern="0" dirty="0" smtClean="0">
              <a:solidFill>
                <a:schemeClr val="tx1"/>
              </a:solidFill>
            </a:endParaRPr>
          </a:p>
          <a:p>
            <a:pPr marL="0" indent="0">
              <a:lnSpc>
                <a:spcPct val="100000"/>
              </a:lnSpc>
            </a:pPr>
            <a:endParaRPr lang="en-US" sz="1200" kern="0" dirty="0" smtClean="0">
              <a:solidFill>
                <a:schemeClr val="tx1"/>
              </a:solidFill>
            </a:endParaRPr>
          </a:p>
        </p:txBody>
      </p:sp>
      <p:sp>
        <p:nvSpPr>
          <p:cNvPr id="28" name="TextBox 27"/>
          <p:cNvSpPr txBox="1"/>
          <p:nvPr/>
        </p:nvSpPr>
        <p:spPr>
          <a:xfrm>
            <a:off x="441099" y="5449888"/>
            <a:ext cx="3490351" cy="400110"/>
          </a:xfrm>
          <a:prstGeom prst="rect">
            <a:avLst/>
          </a:prstGeom>
          <a:noFill/>
        </p:spPr>
        <p:txBody>
          <a:bodyPr wrap="square" rtlCol="0">
            <a:spAutoFit/>
          </a:bodyPr>
          <a:lstStyle/>
          <a:p>
            <a:pPr>
              <a:lnSpc>
                <a:spcPct val="100000"/>
              </a:lnSpc>
            </a:pPr>
            <a:r>
              <a:rPr lang="en-US" b="1" dirty="0" smtClean="0"/>
              <a:t>Average quarterly gross margin: $892,955,234</a:t>
            </a:r>
          </a:p>
          <a:p>
            <a:pPr>
              <a:lnSpc>
                <a:spcPct val="100000"/>
              </a:lnSpc>
            </a:pPr>
            <a:r>
              <a:rPr lang="en-US" b="1" dirty="0" smtClean="0"/>
              <a:t>Average quarterly gross losses:  $13,692,944</a:t>
            </a:r>
            <a:endParaRPr lang="en-US" b="1" dirty="0"/>
          </a:p>
        </p:txBody>
      </p:sp>
      <p:cxnSp>
        <p:nvCxnSpPr>
          <p:cNvPr id="32" name="Straight Connector 31"/>
          <p:cNvCxnSpPr/>
          <p:nvPr/>
        </p:nvCxnSpPr>
        <p:spPr bwMode="auto">
          <a:xfrm flipH="1" flipV="1">
            <a:off x="611188" y="4278313"/>
            <a:ext cx="3409114" cy="4118"/>
          </a:xfrm>
          <a:prstGeom prst="line">
            <a:avLst/>
          </a:prstGeom>
          <a:solidFill>
            <a:schemeClr val="accent1"/>
          </a:solidFill>
          <a:ln w="9525" cap="flat" cmpd="sng" algn="ctr">
            <a:solidFill>
              <a:schemeClr val="bg2"/>
            </a:solidFill>
            <a:prstDash val="dash"/>
            <a:round/>
            <a:headEnd type="none" w="med" len="med"/>
            <a:tailEnd type="none" w="med" len="med"/>
          </a:ln>
          <a:effectLst/>
        </p:spPr>
      </p:cxnSp>
      <p:sp>
        <p:nvSpPr>
          <p:cNvPr id="33" name="TextBox 32"/>
          <p:cNvSpPr txBox="1"/>
          <p:nvPr/>
        </p:nvSpPr>
        <p:spPr>
          <a:xfrm>
            <a:off x="3959225" y="4119563"/>
            <a:ext cx="723275" cy="400110"/>
          </a:xfrm>
          <a:prstGeom prst="rect">
            <a:avLst/>
          </a:prstGeom>
          <a:noFill/>
        </p:spPr>
        <p:txBody>
          <a:bodyPr wrap="none" rtlCol="0">
            <a:spAutoFit/>
          </a:bodyPr>
          <a:lstStyle/>
          <a:p>
            <a:pPr>
              <a:lnSpc>
                <a:spcPct val="100000"/>
              </a:lnSpc>
            </a:pPr>
            <a:r>
              <a:rPr lang="en-US" b="1" dirty="0" smtClean="0">
                <a:solidFill>
                  <a:schemeClr val="bg2"/>
                </a:solidFill>
              </a:rPr>
              <a:t>Average </a:t>
            </a:r>
          </a:p>
          <a:p>
            <a:pPr>
              <a:lnSpc>
                <a:spcPct val="100000"/>
              </a:lnSpc>
            </a:pPr>
            <a:r>
              <a:rPr lang="en-US" b="1" dirty="0" smtClean="0">
                <a:solidFill>
                  <a:schemeClr val="bg2"/>
                </a:solidFill>
              </a:rPr>
              <a:t>(1.5%) </a:t>
            </a:r>
            <a:endParaRPr lang="en-US" b="1" dirty="0">
              <a:solidFill>
                <a:schemeClr val="bg2"/>
              </a:solidFill>
            </a:endParaRPr>
          </a:p>
        </p:txBody>
      </p:sp>
      <p:graphicFrame>
        <p:nvGraphicFramePr>
          <p:cNvPr id="35" name="Table 34"/>
          <p:cNvGraphicFramePr>
            <a:graphicFrameLocks noGrp="1"/>
          </p:cNvGraphicFramePr>
          <p:nvPr>
            <p:extLst>
              <p:ext uri="{D42A27DB-BD31-4B8C-83A1-F6EECF244321}">
                <p14:modId xmlns:p14="http://schemas.microsoft.com/office/powerpoint/2010/main" val="4286289189"/>
              </p:ext>
            </p:extLst>
          </p:nvPr>
        </p:nvGraphicFramePr>
        <p:xfrm>
          <a:off x="5345608" y="3668751"/>
          <a:ext cx="3883385" cy="1981200"/>
        </p:xfrm>
        <a:graphic>
          <a:graphicData uri="http://schemas.openxmlformats.org/drawingml/2006/table">
            <a:tbl>
              <a:tblPr firstRow="1" bandRow="1">
                <a:tableStyleId>{839DD9DD-9E6C-4910-8AC0-68ADFF6A6AFC}</a:tableStyleId>
              </a:tblPr>
              <a:tblGrid>
                <a:gridCol w="1490829"/>
                <a:gridCol w="1196278"/>
                <a:gridCol w="1196278"/>
              </a:tblGrid>
              <a:tr h="20377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SHUSA gross losses limit</a:t>
                      </a:r>
                      <a:r>
                        <a:rPr lang="en-US" sz="1000" b="1" i="0" kern="1200" baseline="0" dirty="0" smtClean="0">
                          <a:solidFill>
                            <a:schemeClr val="tx1"/>
                          </a:solidFill>
                          <a:latin typeface="+mn-lt"/>
                          <a:ea typeface="+mn-ea"/>
                          <a:cs typeface="+mn-cs"/>
                        </a:rPr>
                        <a:t> </a:t>
                      </a:r>
                      <a:r>
                        <a:rPr lang="en-US" sz="1000" b="1" i="0" kern="1200" dirty="0" smtClean="0">
                          <a:solidFill>
                            <a:schemeClr val="tx1"/>
                          </a:solidFill>
                          <a:latin typeface="+mn-lt"/>
                          <a:ea typeface="+mn-ea"/>
                          <a:cs typeface="+mn-cs"/>
                        </a:rPr>
                        <a:t>($ K)</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$51,873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$86,454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SCUSA</a:t>
                      </a:r>
                      <a:r>
                        <a:rPr lang="en-US" sz="1000" b="1" i="0" kern="1200" baseline="0" dirty="0" smtClean="0">
                          <a:solidFill>
                            <a:schemeClr val="tx1"/>
                          </a:solidFill>
                          <a:latin typeface="+mn-lt"/>
                          <a:ea typeface="+mn-ea"/>
                          <a:cs typeface="+mn-cs"/>
                        </a:rPr>
                        <a:t> gross losses anchor point ($ K)</a:t>
                      </a:r>
                      <a:endParaRPr lang="en-US" sz="1000" b="1" i="0" kern="1200" dirty="0" smtClean="0">
                        <a:solidFill>
                          <a:schemeClr val="tx1"/>
                        </a:solidFill>
                        <a:latin typeface="+mn-lt"/>
                        <a:ea typeface="+mn-ea"/>
                        <a:cs typeface="+mn-cs"/>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$21,544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$35,906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SCUSA gross losses/ gross</a:t>
                      </a:r>
                      <a:r>
                        <a:rPr lang="en-US" sz="1000" b="1" i="0" kern="1200" baseline="0" dirty="0" smtClean="0">
                          <a:solidFill>
                            <a:schemeClr val="tx1"/>
                          </a:solidFill>
                          <a:latin typeface="+mn-lt"/>
                          <a:ea typeface="+mn-ea"/>
                          <a:cs typeface="+mn-cs"/>
                        </a:rPr>
                        <a:t> margin anchor point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2.4%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4.0%</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baseline="0" dirty="0" smtClean="0">
                          <a:solidFill>
                            <a:schemeClr val="tx1"/>
                          </a:solidFill>
                          <a:latin typeface="+mn-lt"/>
                          <a:ea typeface="+mn-ea"/>
                          <a:cs typeface="+mn-cs"/>
                        </a:rPr>
                        <a:t>Limits (management overlay)</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38" name="Group 37"/>
          <p:cNvGrpSpPr/>
          <p:nvPr/>
        </p:nvGrpSpPr>
        <p:grpSpPr>
          <a:xfrm>
            <a:off x="403281" y="95996"/>
            <a:ext cx="4293274" cy="189008"/>
            <a:chOff x="403281" y="164517"/>
            <a:chExt cx="4293274" cy="189008"/>
          </a:xfrm>
        </p:grpSpPr>
        <p:sp>
          <p:nvSpPr>
            <p:cNvPr id="43" name="Text Box 75"/>
            <p:cNvSpPr txBox="1">
              <a:spLocks noChangeArrowheads="1"/>
            </p:cNvSpPr>
            <p:nvPr/>
          </p:nvSpPr>
          <p:spPr bwMode="gray">
            <a:xfrm>
              <a:off x="636148" y="166688"/>
              <a:ext cx="40604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Gross operational risk </a:t>
              </a:r>
              <a:r>
                <a:rPr lang="en-US" sz="1200" dirty="0" smtClean="0">
                  <a:solidFill>
                    <a:schemeClr val="bg1">
                      <a:lumMod val="50000"/>
                    </a:schemeClr>
                  </a:solidFill>
                </a:rPr>
                <a:t>losses/gross margin</a:t>
              </a:r>
              <a:endParaRPr lang="en-US" sz="1200" dirty="0">
                <a:solidFill>
                  <a:schemeClr val="bg1">
                    <a:lumMod val="50000"/>
                  </a:schemeClr>
                </a:solidFill>
              </a:endParaRPr>
            </a:p>
          </p:txBody>
        </p:sp>
        <p:sp>
          <p:nvSpPr>
            <p:cNvPr id="47" name="Oval 46"/>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3" name="TextBox 52"/>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Tree>
    <p:extLst>
      <p:ext uri="{BB962C8B-B14F-4D97-AF65-F5344CB8AC3E}">
        <p14:creationId xmlns:p14="http://schemas.microsoft.com/office/powerpoint/2010/main" val="31579797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177195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303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SHUSA Frequency </a:t>
            </a:r>
            <a:r>
              <a:rPr lang="en-GB" b="0" dirty="0"/>
              <a:t>of material risk </a:t>
            </a:r>
            <a:r>
              <a:rPr lang="en-GB" b="0" dirty="0" smtClean="0"/>
              <a:t>events</a:t>
            </a:r>
            <a:endParaRPr lang="en-GB" b="0" dirty="0">
              <a:solidFill>
                <a:schemeClr val="accent1"/>
              </a:solidFill>
            </a:endParaRPr>
          </a:p>
        </p:txBody>
      </p:sp>
      <p:sp>
        <p:nvSpPr>
          <p:cNvPr id="48"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94</a:t>
            </a:fld>
            <a:endParaRPr lang="en-US" sz="1400" dirty="0">
              <a:solidFill>
                <a:srgbClr val="FF0000"/>
              </a:solidFill>
              <a:latin typeface="Arial Bold" pitchFamily="-112" charset="0"/>
            </a:endParaRPr>
          </a:p>
        </p:txBody>
      </p:sp>
      <p:graphicFrame>
        <p:nvGraphicFramePr>
          <p:cNvPr id="13" name="Object 12"/>
          <p:cNvGraphicFramePr>
            <a:graphicFrameLocks/>
          </p:cNvGraphicFramePr>
          <p:nvPr>
            <p:custDataLst>
              <p:tags r:id="rId4"/>
            </p:custDataLst>
            <p:extLst>
              <p:ext uri="{D42A27DB-BD31-4B8C-83A1-F6EECF244321}">
                <p14:modId xmlns:p14="http://schemas.microsoft.com/office/powerpoint/2010/main" val="1637775010"/>
              </p:ext>
            </p:extLst>
          </p:nvPr>
        </p:nvGraphicFramePr>
        <p:xfrm>
          <a:off x="266700" y="1676400"/>
          <a:ext cx="4362585" cy="3476715"/>
        </p:xfrm>
        <a:graphic>
          <a:graphicData uri="http://schemas.openxmlformats.org/presentationml/2006/ole">
            <mc:AlternateContent xmlns:mc="http://schemas.openxmlformats.org/markup-compatibility/2006">
              <mc:Choice xmlns:v="urn:schemas-microsoft-com:vml" Requires="v">
                <p:oleObj spid="_x0000_s243031" name="Chart" r:id="rId23" imgW="4362585" imgH="3476715" progId="MSGraph.Chart.8">
                  <p:embed followColorScheme="full"/>
                </p:oleObj>
              </mc:Choice>
              <mc:Fallback>
                <p:oleObj name="Chart" r:id="rId23" imgW="4362585" imgH="3476715" progId="MSGraph.Chart.8">
                  <p:embed followColorScheme="full"/>
                  <p:pic>
                    <p:nvPicPr>
                      <p:cNvPr id="0" name=""/>
                      <p:cNvPicPr/>
                      <p:nvPr/>
                    </p:nvPicPr>
                    <p:blipFill>
                      <a:blip r:embed="rId24"/>
                      <a:stretch>
                        <a:fillRect/>
                      </a:stretch>
                    </p:blipFill>
                    <p:spPr>
                      <a:xfrm>
                        <a:off x="266700" y="1676400"/>
                        <a:ext cx="4362585" cy="3476715"/>
                      </a:xfrm>
                      <a:prstGeom prst="rect">
                        <a:avLst/>
                      </a:prstGeom>
                    </p:spPr>
                  </p:pic>
                </p:oleObj>
              </mc:Fallback>
            </mc:AlternateContent>
          </a:graphicData>
        </a:graphic>
      </p:graphicFrame>
      <p:sp>
        <p:nvSpPr>
          <p:cNvPr id="30" name="Text Placeholder 37"/>
          <p:cNvSpPr>
            <a:spLocks noGrp="1"/>
          </p:cNvSpPr>
          <p:nvPr>
            <p:custDataLst>
              <p:tags r:id="rId5"/>
            </p:custDataLst>
          </p:nvPr>
        </p:nvSpPr>
        <p:spPr bwMode="auto">
          <a:xfrm>
            <a:off x="17859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745FD64-2F95-464D-8AEC-8004822A2C49}" type="datetime'''''''''''''''''Q''1'''''''''' ''''''''''''''''''1''''''3'">
              <a:rPr lang="en-US" sz="1000">
                <a:solidFill>
                  <a:schemeClr val="tx1"/>
                </a:solidFill>
              </a:rPr>
              <a:pPr/>
              <a:t>Q1 13</a:t>
            </a:fld>
            <a:endParaRPr lang="en-US" sz="1000" dirty="0">
              <a:solidFill>
                <a:schemeClr val="tx1"/>
              </a:solidFill>
              <a:latin typeface="Arial"/>
              <a:ea typeface="ＭＳ Ｐゴシック"/>
              <a:sym typeface="Arial"/>
            </a:endParaRPr>
          </a:p>
        </p:txBody>
      </p:sp>
      <p:sp>
        <p:nvSpPr>
          <p:cNvPr id="37" name="Text Placeholder 11"/>
          <p:cNvSpPr>
            <a:spLocks noGrp="1"/>
          </p:cNvSpPr>
          <p:nvPr>
            <p:custDataLst>
              <p:tags r:id="rId6"/>
            </p:custDataLst>
          </p:nvPr>
        </p:nvSpPr>
        <p:spPr bwMode="auto">
          <a:xfrm>
            <a:off x="15097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7CEC700-D30F-4613-9805-345782D6DA0C}" type="datetime'Q''''''''''''''''''''''''''''4 ''''''''''''''1''''''''2'''">
              <a:rPr lang="en-US" sz="1000">
                <a:solidFill>
                  <a:schemeClr val="tx1"/>
                </a:solidFill>
              </a:rPr>
              <a:pPr/>
              <a:t>Q4 12</a:t>
            </a:fld>
            <a:endParaRPr lang="en-US" sz="1000" dirty="0">
              <a:solidFill>
                <a:schemeClr val="tx1"/>
              </a:solidFill>
              <a:sym typeface="+mn-lt"/>
            </a:endParaRPr>
          </a:p>
        </p:txBody>
      </p:sp>
      <p:sp>
        <p:nvSpPr>
          <p:cNvPr id="36" name="Text Placeholder 10"/>
          <p:cNvSpPr>
            <a:spLocks noGrp="1"/>
          </p:cNvSpPr>
          <p:nvPr>
            <p:custDataLst>
              <p:tags r:id="rId7"/>
            </p:custDataLst>
          </p:nvPr>
        </p:nvSpPr>
        <p:spPr bwMode="auto">
          <a:xfrm>
            <a:off x="1228725"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43F9BF8-E71A-49F2-9CDA-22A972AA9D75}" type="datetime'''Q''''3 ''''''1''''''''''''''''''''''2'''''''''''''''''">
              <a:rPr lang="en-US" sz="1000">
                <a:solidFill>
                  <a:schemeClr val="tx1"/>
                </a:solidFill>
              </a:rPr>
              <a:pPr/>
              <a:t>Q3 12</a:t>
            </a:fld>
            <a:endParaRPr lang="en-US" sz="1000" dirty="0">
              <a:solidFill>
                <a:schemeClr val="tx1"/>
              </a:solidFill>
              <a:sym typeface="+mn-lt"/>
            </a:endParaRPr>
          </a:p>
        </p:txBody>
      </p:sp>
      <p:sp>
        <p:nvSpPr>
          <p:cNvPr id="35" name="Text Placeholder 4"/>
          <p:cNvSpPr>
            <a:spLocks noGrp="1"/>
          </p:cNvSpPr>
          <p:nvPr>
            <p:custDataLst>
              <p:tags r:id="rId8"/>
            </p:custDataLst>
          </p:nvPr>
        </p:nvSpPr>
        <p:spPr bwMode="auto">
          <a:xfrm>
            <a:off x="9477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7D1613B-8C72-467B-B390-7F65E2ECCB77}" type="datetime'''''''''''''Q''''''''''2'''''''''''''' ''1''''''2'''''''''">
              <a:rPr lang="en-US" sz="1000">
                <a:solidFill>
                  <a:schemeClr val="tx1"/>
                </a:solidFill>
              </a:rPr>
              <a:pPr/>
              <a:t>Q2 12</a:t>
            </a:fld>
            <a:endParaRPr lang="en-US" sz="1000" dirty="0">
              <a:solidFill>
                <a:schemeClr val="tx1"/>
              </a:solidFill>
              <a:sym typeface="+mn-lt"/>
            </a:endParaRPr>
          </a:p>
        </p:txBody>
      </p:sp>
      <p:sp>
        <p:nvSpPr>
          <p:cNvPr id="34" name="Text Placeholder 3"/>
          <p:cNvSpPr>
            <a:spLocks noGrp="1"/>
          </p:cNvSpPr>
          <p:nvPr>
            <p:custDataLst>
              <p:tags r:id="rId9"/>
            </p:custDataLst>
          </p:nvPr>
        </p:nvSpPr>
        <p:spPr bwMode="auto">
          <a:xfrm>
            <a:off x="6715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4BFE1A8-A93B-4A07-9C0D-464CA0A4B710}" type="datetime'''''''''''''''''''''''''''''''''''''''''Q1 ''1''''''2'''">
              <a:rPr lang="en-US" sz="1000">
                <a:solidFill>
                  <a:schemeClr val="tx1"/>
                </a:solidFill>
              </a:rPr>
              <a:pPr/>
              <a:t>Q1 12</a:t>
            </a:fld>
            <a:endParaRPr lang="en-US" sz="1000" dirty="0">
              <a:solidFill>
                <a:schemeClr val="tx1"/>
              </a:solidFill>
              <a:sym typeface="+mn-lt"/>
            </a:endParaRPr>
          </a:p>
        </p:txBody>
      </p:sp>
      <p:sp>
        <p:nvSpPr>
          <p:cNvPr id="40" name="Text Placeholder 43"/>
          <p:cNvSpPr>
            <a:spLocks noGrp="1"/>
          </p:cNvSpPr>
          <p:nvPr>
            <p:custDataLst>
              <p:tags r:id="rId10"/>
            </p:custDataLst>
          </p:nvPr>
        </p:nvSpPr>
        <p:spPr bwMode="auto">
          <a:xfrm>
            <a:off x="34528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1785FB9-D095-426A-98E6-6B21910092F0}" type="datetime'Q''''''''''''''3'' 14'''''''''''''''''''">
              <a:rPr lang="en-US" sz="1000">
                <a:solidFill>
                  <a:schemeClr val="tx1"/>
                </a:solidFill>
              </a:rPr>
              <a:pPr/>
              <a:t>Q3 14</a:t>
            </a:fld>
            <a:endParaRPr lang="en-US" sz="1000" dirty="0">
              <a:solidFill>
                <a:schemeClr val="tx1"/>
              </a:solidFill>
              <a:latin typeface="Arial"/>
              <a:ea typeface="ＭＳ Ｐゴシック"/>
              <a:sym typeface="Arial"/>
            </a:endParaRPr>
          </a:p>
        </p:txBody>
      </p:sp>
      <p:sp>
        <p:nvSpPr>
          <p:cNvPr id="43" name="Text Placeholder 46"/>
          <p:cNvSpPr>
            <a:spLocks noGrp="1"/>
          </p:cNvSpPr>
          <p:nvPr>
            <p:custDataLst>
              <p:tags r:id="rId11"/>
            </p:custDataLst>
          </p:nvPr>
        </p:nvSpPr>
        <p:spPr bwMode="auto">
          <a:xfrm>
            <a:off x="42910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D1DCECA-FF76-4FD9-BD24-707F71C39C44}" type="datetime'''''Q''''''2'''''''''''''''' 1''5'''''''''''">
              <a:rPr lang="en-US" sz="1000">
                <a:solidFill>
                  <a:schemeClr val="tx1"/>
                </a:solidFill>
              </a:rPr>
              <a:pPr/>
              <a:t>Q2 15</a:t>
            </a:fld>
            <a:endParaRPr lang="en-US" sz="1000" dirty="0">
              <a:solidFill>
                <a:schemeClr val="tx1"/>
              </a:solidFill>
              <a:latin typeface="Arial"/>
              <a:ea typeface="ＭＳ Ｐゴシック"/>
              <a:sym typeface="Arial"/>
            </a:endParaRPr>
          </a:p>
        </p:txBody>
      </p:sp>
      <p:sp>
        <p:nvSpPr>
          <p:cNvPr id="42" name="Text Placeholder 45"/>
          <p:cNvSpPr>
            <a:spLocks noGrp="1"/>
          </p:cNvSpPr>
          <p:nvPr>
            <p:custDataLst>
              <p:tags r:id="rId12"/>
            </p:custDataLst>
          </p:nvPr>
        </p:nvSpPr>
        <p:spPr bwMode="auto">
          <a:xfrm>
            <a:off x="40147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E9368E-49B2-4E27-BA87-1C5DAC4655C1}" type="datetime'''''Q''1 ''''''''''''''''15'''''''''''''''''">
              <a:rPr lang="en-US" sz="1000">
                <a:solidFill>
                  <a:schemeClr val="tx1"/>
                </a:solidFill>
              </a:rPr>
              <a:pPr/>
              <a:t>Q1 15</a:t>
            </a:fld>
            <a:endParaRPr lang="en-US" sz="1000" dirty="0">
              <a:solidFill>
                <a:schemeClr val="tx1"/>
              </a:solidFill>
              <a:latin typeface="Arial"/>
              <a:ea typeface="ＭＳ Ｐゴシック"/>
              <a:sym typeface="Arial"/>
            </a:endParaRPr>
          </a:p>
        </p:txBody>
      </p:sp>
      <p:sp>
        <p:nvSpPr>
          <p:cNvPr id="41" name="Text Placeholder 44"/>
          <p:cNvSpPr>
            <a:spLocks noGrp="1"/>
          </p:cNvSpPr>
          <p:nvPr>
            <p:custDataLst>
              <p:tags r:id="rId13"/>
            </p:custDataLst>
          </p:nvPr>
        </p:nvSpPr>
        <p:spPr bwMode="auto">
          <a:xfrm>
            <a:off x="3733800"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8C695A6-DCC2-4197-A18D-FA5D8E56FF6B}" type="datetime'Q''''''''4'' 1''4'''''''''''''''''">
              <a:rPr lang="en-US" sz="1000">
                <a:solidFill>
                  <a:schemeClr val="tx1"/>
                </a:solidFill>
              </a:rPr>
              <a:pPr/>
              <a:t>Q4 14</a:t>
            </a:fld>
            <a:endParaRPr lang="en-US" sz="1000" dirty="0">
              <a:solidFill>
                <a:schemeClr val="tx1"/>
              </a:solidFill>
              <a:latin typeface="Arial"/>
              <a:ea typeface="ＭＳ Ｐゴシック"/>
              <a:sym typeface="Arial"/>
            </a:endParaRPr>
          </a:p>
        </p:txBody>
      </p:sp>
      <p:sp>
        <p:nvSpPr>
          <p:cNvPr id="31" name="Text Placeholder 38"/>
          <p:cNvSpPr>
            <a:spLocks noGrp="1"/>
          </p:cNvSpPr>
          <p:nvPr>
            <p:custDataLst>
              <p:tags r:id="rId14"/>
            </p:custDataLst>
          </p:nvPr>
        </p:nvSpPr>
        <p:spPr bwMode="auto">
          <a:xfrm>
            <a:off x="20621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7CF229C-A821-462E-8C48-4E89A60F7A40}" type="datetime'''''''Q''''''''''''''''''''''''''''''''''2'''' 1''''''3'''">
              <a:rPr lang="en-US" sz="1000">
                <a:solidFill>
                  <a:schemeClr val="tx1"/>
                </a:solidFill>
              </a:rPr>
              <a:pPr/>
              <a:t>Q2 13</a:t>
            </a:fld>
            <a:endParaRPr lang="en-US" sz="1000" dirty="0">
              <a:solidFill>
                <a:schemeClr val="tx1"/>
              </a:solidFill>
              <a:latin typeface="Arial"/>
              <a:ea typeface="ＭＳ Ｐゴシック"/>
              <a:sym typeface="Arial"/>
            </a:endParaRPr>
          </a:p>
        </p:txBody>
      </p:sp>
      <p:sp>
        <p:nvSpPr>
          <p:cNvPr id="32" name="Text Placeholder 39"/>
          <p:cNvSpPr>
            <a:spLocks noGrp="1"/>
          </p:cNvSpPr>
          <p:nvPr>
            <p:custDataLst>
              <p:tags r:id="rId15"/>
            </p:custDataLst>
          </p:nvPr>
        </p:nvSpPr>
        <p:spPr bwMode="auto">
          <a:xfrm>
            <a:off x="2343150"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3F6F5AA-F25A-4BCA-BCF9-6C66D7547327}" type="datetime'''''''Q''''''3'''' ''''''''''13'''''''''''''''''">
              <a:rPr lang="en-US" sz="1000">
                <a:solidFill>
                  <a:schemeClr val="tx1"/>
                </a:solidFill>
              </a:rPr>
              <a:pPr/>
              <a:t>Q3 13</a:t>
            </a:fld>
            <a:endParaRPr lang="en-US" sz="1000" dirty="0">
              <a:solidFill>
                <a:schemeClr val="tx1"/>
              </a:solidFill>
              <a:latin typeface="Arial"/>
              <a:ea typeface="ＭＳ Ｐゴシック"/>
              <a:sym typeface="Arial"/>
            </a:endParaRPr>
          </a:p>
        </p:txBody>
      </p:sp>
      <p:sp>
        <p:nvSpPr>
          <p:cNvPr id="33" name="Text Placeholder 40"/>
          <p:cNvSpPr>
            <a:spLocks noGrp="1"/>
          </p:cNvSpPr>
          <p:nvPr>
            <p:custDataLst>
              <p:tags r:id="rId16"/>
            </p:custDataLst>
          </p:nvPr>
        </p:nvSpPr>
        <p:spPr bwMode="auto">
          <a:xfrm>
            <a:off x="26241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617320C-25C7-4623-8591-FF328D3F84F8}" type="datetime'''''''Q''''''''''''''''''''''''''''''''''''''''4'' 1''''''3'''">
              <a:rPr lang="en-US" sz="1000">
                <a:solidFill>
                  <a:schemeClr val="tx1"/>
                </a:solidFill>
              </a:rPr>
              <a:pPr/>
              <a:t>Q4 13</a:t>
            </a:fld>
            <a:endParaRPr lang="en-US" sz="1000" dirty="0">
              <a:solidFill>
                <a:schemeClr val="tx1"/>
              </a:solidFill>
              <a:latin typeface="Arial"/>
              <a:ea typeface="ＭＳ Ｐゴシック"/>
              <a:sym typeface="Arial"/>
            </a:endParaRPr>
          </a:p>
        </p:txBody>
      </p:sp>
      <p:sp>
        <p:nvSpPr>
          <p:cNvPr id="38" name="Text Placeholder 41"/>
          <p:cNvSpPr>
            <a:spLocks noGrp="1"/>
          </p:cNvSpPr>
          <p:nvPr>
            <p:custDataLst>
              <p:tags r:id="rId17"/>
            </p:custDataLst>
          </p:nvPr>
        </p:nvSpPr>
        <p:spPr bwMode="auto">
          <a:xfrm>
            <a:off x="29003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EBF9665-9961-4977-89B2-1D008D76AA08}" type="datetime'''Q''''''''''''''1'''''' ''''''''''1''''4'''''">
              <a:rPr lang="en-US" sz="1000">
                <a:solidFill>
                  <a:schemeClr val="tx1"/>
                </a:solidFill>
              </a:rPr>
              <a:pPr/>
              <a:t>Q1 14</a:t>
            </a:fld>
            <a:endParaRPr lang="en-US" sz="1000" dirty="0">
              <a:solidFill>
                <a:schemeClr val="tx1"/>
              </a:solidFill>
              <a:latin typeface="Arial"/>
              <a:ea typeface="ＭＳ Ｐゴシック"/>
              <a:sym typeface="Arial"/>
            </a:endParaRPr>
          </a:p>
        </p:txBody>
      </p:sp>
      <p:sp>
        <p:nvSpPr>
          <p:cNvPr id="39" name="Text Placeholder 42"/>
          <p:cNvSpPr>
            <a:spLocks noGrp="1"/>
          </p:cNvSpPr>
          <p:nvPr>
            <p:custDataLst>
              <p:tags r:id="rId18"/>
            </p:custDataLst>
          </p:nvPr>
        </p:nvSpPr>
        <p:spPr bwMode="auto">
          <a:xfrm>
            <a:off x="31765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203CE4E-BB2D-42FF-B2F9-5D90C32B4D4C}" type="datetime'''Q''''''''''2'''''''' ''''''1''''''''''''''''''''4'">
              <a:rPr lang="en-US" sz="1000">
                <a:solidFill>
                  <a:schemeClr val="tx1"/>
                </a:solidFill>
              </a:rPr>
              <a:pPr/>
              <a:t>Q2 14</a:t>
            </a:fld>
            <a:endParaRPr lang="en-US" sz="1000" dirty="0">
              <a:solidFill>
                <a:schemeClr val="tx1"/>
              </a:solidFill>
              <a:latin typeface="Arial"/>
              <a:ea typeface="ＭＳ Ｐゴシック"/>
              <a:sym typeface="Arial"/>
            </a:endParaRPr>
          </a:p>
        </p:txBody>
      </p:sp>
      <p:sp>
        <p:nvSpPr>
          <p:cNvPr id="20" name="Content Placeholder 4"/>
          <p:cNvSpPr txBox="1">
            <a:spLocks/>
          </p:cNvSpPr>
          <p:nvPr/>
        </p:nvSpPr>
        <p:spPr>
          <a:xfrm>
            <a:off x="5260975" y="1957388"/>
            <a:ext cx="3995281" cy="3761849"/>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indent="-171450">
              <a:lnSpc>
                <a:spcPct val="100000"/>
              </a:lnSpc>
              <a:buFont typeface="Arial" panose="020B0604020202020204" pitchFamily="34" charset="0"/>
              <a:buChar char="•"/>
            </a:pPr>
            <a:r>
              <a:rPr lang="en-US" sz="1200" kern="0" dirty="0" smtClean="0">
                <a:solidFill>
                  <a:schemeClr val="tx1"/>
                </a:solidFill>
              </a:rPr>
              <a:t>We calibrated this metric to be consistent with the limits for gross losses/gross margin </a:t>
            </a:r>
          </a:p>
          <a:p>
            <a:pPr marL="171450" indent="-171450">
              <a:lnSpc>
                <a:spcPct val="100000"/>
              </a:lnSpc>
              <a:buFont typeface="Arial" panose="020B0604020202020204" pitchFamily="34" charset="0"/>
              <a:buChar char="•"/>
            </a:pPr>
            <a:r>
              <a:rPr lang="en-US" sz="1200" kern="0" dirty="0" smtClean="0">
                <a:solidFill>
                  <a:schemeClr val="tx1"/>
                </a:solidFill>
              </a:rPr>
              <a:t>We estimated the average loss associated with each material risk event and</a:t>
            </a:r>
            <a:r>
              <a:rPr lang="en-US" sz="1200" dirty="0" smtClean="0">
                <a:solidFill>
                  <a:schemeClr val="tx1"/>
                </a:solidFill>
              </a:rPr>
              <a:t> calculated the frequency of material risk events that could occur before SHUSA breaches the gross losses implied by the red and amber thresholds of the gross losses/gross margin metric for SHUSA</a:t>
            </a:r>
          </a:p>
          <a:p>
            <a:pPr marL="176213" lvl="2" indent="0" defTabSz="457200" fontAlgn="auto">
              <a:lnSpc>
                <a:spcPct val="100000"/>
              </a:lnSpc>
              <a:spcBef>
                <a:spcPts val="0"/>
              </a:spcBef>
              <a:spcAft>
                <a:spcPts val="0"/>
              </a:spcAft>
              <a:buNone/>
              <a:defRPr/>
            </a:pPr>
            <a:r>
              <a:rPr lang="en-US" dirty="0">
                <a:solidFill>
                  <a:schemeClr val="tx1"/>
                </a:solidFill>
                <a:latin typeface="+mn-lt"/>
              </a:rPr>
              <a:t>	</a:t>
            </a:r>
          </a:p>
          <a:p>
            <a:pPr marL="171450" indent="-171450">
              <a:lnSpc>
                <a:spcPct val="100000"/>
              </a:lnSpc>
              <a:buFont typeface="Arial" panose="020B0604020202020204" pitchFamily="34" charset="0"/>
              <a:buChar char="•"/>
            </a:pPr>
            <a:endParaRPr lang="en-US" sz="1200" kern="0" dirty="0" smtClean="0">
              <a:solidFill>
                <a:schemeClr val="tx1"/>
              </a:solidFill>
            </a:endParaRPr>
          </a:p>
          <a:p>
            <a:pPr marL="0" indent="0">
              <a:lnSpc>
                <a:spcPct val="100000"/>
              </a:lnSpc>
            </a:pPr>
            <a:endParaRPr lang="en-US" sz="1200" kern="0" dirty="0" smtClean="0">
              <a:solidFill>
                <a:schemeClr val="tx1"/>
              </a:solidFill>
            </a:endParaRPr>
          </a:p>
        </p:txBody>
      </p:sp>
      <p:sp>
        <p:nvSpPr>
          <p:cNvPr id="21" name="Footnote"/>
          <p:cNvSpPr/>
          <p:nvPr/>
        </p:nvSpPr>
        <p:spPr bwMode="auto">
          <a:xfrm>
            <a:off x="399303" y="6355247"/>
            <a:ext cx="68172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a:t>
            </a:r>
            <a:r>
              <a:rPr lang="en-US" sz="800" dirty="0" smtClean="0">
                <a:solidFill>
                  <a:schemeClr val="bg1"/>
                </a:solidFill>
                <a:latin typeface="Arial"/>
                <a:sym typeface="Arial"/>
              </a:rPr>
              <a:t>: SHUSA’s “SHUSA-Aggregation-All-</a:t>
            </a:r>
            <a:r>
              <a:rPr lang="en-US" sz="800" dirty="0" err="1" smtClean="0">
                <a:solidFill>
                  <a:schemeClr val="bg1"/>
                </a:solidFill>
                <a:latin typeface="Arial"/>
                <a:sym typeface="Arial"/>
              </a:rPr>
              <a:t>nocpi</a:t>
            </a:r>
            <a:r>
              <a:rPr lang="en-US" sz="800" dirty="0" smtClean="0">
                <a:solidFill>
                  <a:schemeClr val="bg1"/>
                </a:solidFill>
                <a:latin typeface="Arial"/>
                <a:sym typeface="Arial"/>
              </a:rPr>
              <a:t>” taken from Access op risk database; Oliver Wyman analysis</a:t>
            </a:r>
            <a:endParaRPr lang="en-US" sz="800" dirty="0">
              <a:solidFill>
                <a:schemeClr val="bg1"/>
              </a:solidFill>
              <a:latin typeface="Wingdings"/>
              <a:sym typeface="Arial"/>
            </a:endParaRPr>
          </a:p>
          <a:p>
            <a:pPr algn="l">
              <a:lnSpc>
                <a:spcPct val="100000"/>
              </a:lnSpc>
            </a:pPr>
            <a:r>
              <a:rPr lang="en-US" sz="800" dirty="0" smtClean="0">
                <a:solidFill>
                  <a:schemeClr val="bg1"/>
                </a:solidFill>
                <a:latin typeface="Arial"/>
                <a:sym typeface="Arial"/>
              </a:rPr>
              <a:t>1. This includes only material events with an associated financial </a:t>
            </a:r>
            <a:r>
              <a:rPr lang="en-US" sz="800" dirty="0" err="1" smtClean="0">
                <a:solidFill>
                  <a:schemeClr val="bg1"/>
                </a:solidFill>
                <a:latin typeface="Arial"/>
                <a:sym typeface="Arial"/>
              </a:rPr>
              <a:t>loss.A</a:t>
            </a:r>
            <a:r>
              <a:rPr lang="en-US" sz="800" dirty="0" smtClean="0">
                <a:solidFill>
                  <a:schemeClr val="bg1"/>
                </a:solidFill>
                <a:latin typeface="Arial"/>
                <a:sym typeface="Arial"/>
              </a:rPr>
              <a:t> material risk event with a financial loss is defined as an event that results in a loss of $200,000 or greater</a:t>
            </a:r>
          </a:p>
        </p:txBody>
      </p:sp>
      <p:sp>
        <p:nvSpPr>
          <p:cNvPr id="25" name="TextBox 24"/>
          <p:cNvSpPr txBox="1"/>
          <p:nvPr/>
        </p:nvSpPr>
        <p:spPr>
          <a:xfrm>
            <a:off x="4245765" y="2319574"/>
            <a:ext cx="426720"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16</a:t>
            </a:r>
            <a:endParaRPr lang="en-US" b="1" dirty="0">
              <a:solidFill>
                <a:schemeClr val="accent1"/>
              </a:solidFill>
            </a:endParaRPr>
          </a:p>
        </p:txBody>
      </p:sp>
      <p:sp>
        <p:nvSpPr>
          <p:cNvPr id="26" name="TextBox 25"/>
          <p:cNvSpPr txBox="1"/>
          <p:nvPr/>
        </p:nvSpPr>
        <p:spPr>
          <a:xfrm>
            <a:off x="4164013" y="3382357"/>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a:solidFill>
                  <a:srgbClr val="FFC000"/>
                </a:solidFill>
              </a:rPr>
              <a:t>9</a:t>
            </a:r>
          </a:p>
        </p:txBody>
      </p:sp>
      <p:cxnSp>
        <p:nvCxnSpPr>
          <p:cNvPr id="27" name="Straight Connector 26"/>
          <p:cNvCxnSpPr/>
          <p:nvPr/>
        </p:nvCxnSpPr>
        <p:spPr bwMode="auto">
          <a:xfrm flipH="1">
            <a:off x="630238" y="2506054"/>
            <a:ext cx="3513672"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28" name="Straight Connector 27"/>
          <p:cNvCxnSpPr/>
          <p:nvPr/>
        </p:nvCxnSpPr>
        <p:spPr bwMode="auto">
          <a:xfrm flipV="1">
            <a:off x="635000" y="3559330"/>
            <a:ext cx="3509717" cy="306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44" name="Table 43"/>
          <p:cNvGraphicFramePr>
            <a:graphicFrameLocks noGrp="1"/>
          </p:cNvGraphicFramePr>
          <p:nvPr>
            <p:extLst>
              <p:ext uri="{D42A27DB-BD31-4B8C-83A1-F6EECF244321}">
                <p14:modId xmlns:p14="http://schemas.microsoft.com/office/powerpoint/2010/main" val="2517576612"/>
              </p:ext>
            </p:extLst>
          </p:nvPr>
        </p:nvGraphicFramePr>
        <p:xfrm>
          <a:off x="5249100" y="3654945"/>
          <a:ext cx="3883385" cy="914350"/>
        </p:xfrm>
        <a:graphic>
          <a:graphicData uri="http://schemas.openxmlformats.org/drawingml/2006/table">
            <a:tbl>
              <a:tblPr firstRow="1" bandRow="1">
                <a:tableStyleId>{839DD9DD-9E6C-4910-8AC0-68ADFF6A6AFC}</a:tableStyleId>
              </a:tblPr>
              <a:tblGrid>
                <a:gridCol w="1490829"/>
                <a:gridCol w="1196278"/>
                <a:gridCol w="1196278"/>
              </a:tblGrid>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SHUSA gross losses ($ K)</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$51,873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$86,454</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 of material events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9</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29" name="Group 28"/>
          <p:cNvGrpSpPr/>
          <p:nvPr/>
        </p:nvGrpSpPr>
        <p:grpSpPr>
          <a:xfrm>
            <a:off x="403281" y="95996"/>
            <a:ext cx="3999924" cy="189008"/>
            <a:chOff x="403281" y="164517"/>
            <a:chExt cx="3999924" cy="189008"/>
          </a:xfrm>
        </p:grpSpPr>
        <p:sp>
          <p:nvSpPr>
            <p:cNvPr id="45" name="Text Box 75"/>
            <p:cNvSpPr txBox="1">
              <a:spLocks noChangeArrowheads="1"/>
            </p:cNvSpPr>
            <p:nvPr/>
          </p:nvSpPr>
          <p:spPr bwMode="gray">
            <a:xfrm>
              <a:off x="636148" y="166688"/>
              <a:ext cx="376705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Frequency of events &gt;$200K in losses</a:t>
              </a:r>
            </a:p>
          </p:txBody>
        </p:sp>
        <p:sp>
          <p:nvSpPr>
            <p:cNvPr id="46" name="Oval 45"/>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9" name="TextBox 48"/>
          <p:cNvSpPr txBox="1"/>
          <p:nvPr/>
        </p:nvSpPr>
        <p:spPr>
          <a:xfrm>
            <a:off x="404938" y="1423225"/>
            <a:ext cx="389413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Number of  material</a:t>
            </a:r>
            <a:r>
              <a:rPr lang="en-US" sz="1200" b="1" baseline="30000" dirty="0" smtClean="0">
                <a:solidFill>
                  <a:schemeClr val="accent1"/>
                </a:solidFill>
              </a:rPr>
              <a:t>1</a:t>
            </a:r>
            <a:r>
              <a:rPr lang="en-US" sz="1200" b="1" dirty="0" smtClean="0">
                <a:solidFill>
                  <a:schemeClr val="accent1"/>
                </a:solidFill>
              </a:rPr>
              <a:t> events </a:t>
            </a:r>
          </a:p>
        </p:txBody>
      </p:sp>
      <p:sp>
        <p:nvSpPr>
          <p:cNvPr id="50" name="TextBox 49"/>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Tree>
    <p:extLst>
      <p:ext uri="{BB962C8B-B14F-4D97-AF65-F5344CB8AC3E}">
        <p14:creationId xmlns:p14="http://schemas.microsoft.com/office/powerpoint/2010/main" val="383981680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431924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405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SBNA Frequency </a:t>
            </a:r>
            <a:r>
              <a:rPr lang="en-GB" b="0" dirty="0"/>
              <a:t>of material risk </a:t>
            </a:r>
            <a:r>
              <a:rPr lang="en-GB" b="0" dirty="0" smtClean="0"/>
              <a:t>events</a:t>
            </a:r>
            <a:endParaRPr lang="en-GB" b="0" dirty="0">
              <a:solidFill>
                <a:schemeClr val="accent1"/>
              </a:solidFill>
            </a:endParaRPr>
          </a:p>
        </p:txBody>
      </p:sp>
      <p:sp>
        <p:nvSpPr>
          <p:cNvPr id="46"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95</a:t>
            </a:fld>
            <a:endParaRPr lang="en-US" sz="1400" dirty="0">
              <a:solidFill>
                <a:srgbClr val="FF0000"/>
              </a:solidFill>
              <a:latin typeface="Arial Bold" pitchFamily="-112" charset="0"/>
            </a:endParaRPr>
          </a:p>
        </p:txBody>
      </p:sp>
      <p:graphicFrame>
        <p:nvGraphicFramePr>
          <p:cNvPr id="13" name="Object 12"/>
          <p:cNvGraphicFramePr>
            <a:graphicFrameLocks/>
          </p:cNvGraphicFramePr>
          <p:nvPr>
            <p:custDataLst>
              <p:tags r:id="rId4"/>
            </p:custDataLst>
            <p:extLst>
              <p:ext uri="{D42A27DB-BD31-4B8C-83A1-F6EECF244321}">
                <p14:modId xmlns:p14="http://schemas.microsoft.com/office/powerpoint/2010/main" val="1077788995"/>
              </p:ext>
            </p:extLst>
          </p:nvPr>
        </p:nvGraphicFramePr>
        <p:xfrm>
          <a:off x="266700" y="1676400"/>
          <a:ext cx="3952943" cy="3467010"/>
        </p:xfrm>
        <a:graphic>
          <a:graphicData uri="http://schemas.openxmlformats.org/presentationml/2006/ole">
            <mc:AlternateContent xmlns:mc="http://schemas.openxmlformats.org/markup-compatibility/2006">
              <mc:Choice xmlns:v="urn:schemas-microsoft-com:vml" Requires="v">
                <p:oleObj spid="_x0000_s244055" name="Chart" r:id="rId23" imgW="3952943" imgH="3467010" progId="MSGraph.Chart.8">
                  <p:embed followColorScheme="full"/>
                </p:oleObj>
              </mc:Choice>
              <mc:Fallback>
                <p:oleObj name="Chart" r:id="rId23" imgW="3952943" imgH="3467010" progId="MSGraph.Chart.8">
                  <p:embed followColorScheme="full"/>
                  <p:pic>
                    <p:nvPicPr>
                      <p:cNvPr id="0" name=""/>
                      <p:cNvPicPr/>
                      <p:nvPr/>
                    </p:nvPicPr>
                    <p:blipFill>
                      <a:blip r:embed="rId24"/>
                      <a:stretch>
                        <a:fillRect/>
                      </a:stretch>
                    </p:blipFill>
                    <p:spPr>
                      <a:xfrm>
                        <a:off x="266700" y="1676400"/>
                        <a:ext cx="3952943" cy="3467010"/>
                      </a:xfrm>
                      <a:prstGeom prst="rect">
                        <a:avLst/>
                      </a:prstGeom>
                    </p:spPr>
                  </p:pic>
                </p:oleObj>
              </mc:Fallback>
            </mc:AlternateContent>
          </a:graphicData>
        </a:graphic>
      </p:graphicFrame>
      <p:sp>
        <p:nvSpPr>
          <p:cNvPr id="39" name="Text Placeholder 79"/>
          <p:cNvSpPr>
            <a:spLocks noGrp="1"/>
          </p:cNvSpPr>
          <p:nvPr>
            <p:custDataLst>
              <p:tags r:id="rId5"/>
            </p:custDataLst>
          </p:nvPr>
        </p:nvSpPr>
        <p:spPr bwMode="auto">
          <a:xfrm>
            <a:off x="3657600"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AB9B448-4F12-40E4-9C81-74C7FFEE28D3}" type="datetime'''''Q1'''''''''''' ''''''''1''''''5'''''''''''''''''''''">
              <a:rPr lang="en-US" sz="1000">
                <a:solidFill>
                  <a:schemeClr val="tx1"/>
                </a:solidFill>
                <a:latin typeface="Arial"/>
                <a:ea typeface="ＭＳ Ｐゴシック"/>
                <a:sym typeface="Arial"/>
              </a:rPr>
              <a:pPr marL="0" indent="0" algn="ctr">
                <a:lnSpc>
                  <a:spcPct val="100000"/>
                </a:lnSpc>
                <a:spcBef>
                  <a:spcPct val="0"/>
                </a:spcBef>
              </a:pPr>
              <a:t>Q1 15</a:t>
            </a:fld>
            <a:endParaRPr lang="en-US" sz="1000" dirty="0">
              <a:solidFill>
                <a:schemeClr val="tx1"/>
              </a:solidFill>
              <a:latin typeface="Arial"/>
              <a:ea typeface="ＭＳ Ｐゴシック"/>
              <a:sym typeface="Arial"/>
            </a:endParaRPr>
          </a:p>
        </p:txBody>
      </p:sp>
      <p:sp>
        <p:nvSpPr>
          <p:cNvPr id="40" name="Text Placeholder 80"/>
          <p:cNvSpPr>
            <a:spLocks noGrp="1"/>
          </p:cNvSpPr>
          <p:nvPr>
            <p:custDataLst>
              <p:tags r:id="rId6"/>
            </p:custDataLst>
          </p:nvPr>
        </p:nvSpPr>
        <p:spPr bwMode="auto">
          <a:xfrm>
            <a:off x="39100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3F1DA59-FF89-4CC0-8908-94605CE9749A}" type="datetime'''''''''''''''''''''''''''''''''Q2'''''''''' ''''''''''''''15'">
              <a:rPr lang="en-US" sz="1000">
                <a:solidFill>
                  <a:schemeClr val="tx1"/>
                </a:solidFill>
                <a:latin typeface="Arial"/>
                <a:ea typeface="ＭＳ Ｐゴシック"/>
                <a:sym typeface="Arial"/>
              </a:rPr>
              <a:pPr marL="0" indent="0" algn="ctr">
                <a:lnSpc>
                  <a:spcPct val="100000"/>
                </a:lnSpc>
                <a:spcBef>
                  <a:spcPct val="0"/>
                </a:spcBef>
              </a:pPr>
              <a:t>Q2 15</a:t>
            </a:fld>
            <a:endParaRPr lang="en-US" sz="1000" dirty="0">
              <a:solidFill>
                <a:schemeClr val="tx1"/>
              </a:solidFill>
              <a:latin typeface="Arial"/>
              <a:ea typeface="ＭＳ Ｐゴシック"/>
              <a:sym typeface="Arial"/>
            </a:endParaRPr>
          </a:p>
        </p:txBody>
      </p:sp>
      <p:sp>
        <p:nvSpPr>
          <p:cNvPr id="25" name="Text Placeholder 73"/>
          <p:cNvSpPr>
            <a:spLocks noGrp="1"/>
          </p:cNvSpPr>
          <p:nvPr>
            <p:custDataLst>
              <p:tags r:id="rId7"/>
            </p:custDataLst>
          </p:nvPr>
        </p:nvSpPr>
        <p:spPr bwMode="auto">
          <a:xfrm>
            <a:off x="2152650"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271AB7-6E49-4EFE-BFC6-A9F78552122D}" type="datetime'''''''''''''''''Q''''3'' ''''''''''''1''''''''''3'''''''''''">
              <a:rPr lang="en-US" sz="1000">
                <a:solidFill>
                  <a:schemeClr val="tx1"/>
                </a:solidFill>
                <a:latin typeface="Arial"/>
                <a:ea typeface="ＭＳ Ｐゴシック"/>
                <a:sym typeface="Arial"/>
              </a:rPr>
              <a:pPr marL="0" indent="0" algn="ctr">
                <a:lnSpc>
                  <a:spcPct val="100000"/>
                </a:lnSpc>
                <a:spcBef>
                  <a:spcPct val="0"/>
                </a:spcBef>
              </a:pPr>
              <a:t>Q3 13</a:t>
            </a:fld>
            <a:endParaRPr lang="en-US" sz="1000" dirty="0">
              <a:solidFill>
                <a:schemeClr val="tx1"/>
              </a:solidFill>
              <a:latin typeface="Arial"/>
              <a:ea typeface="ＭＳ Ｐゴシック"/>
              <a:sym typeface="Arial"/>
            </a:endParaRPr>
          </a:p>
        </p:txBody>
      </p:sp>
      <p:sp>
        <p:nvSpPr>
          <p:cNvPr id="26" name="Text Placeholder 74"/>
          <p:cNvSpPr>
            <a:spLocks noGrp="1"/>
          </p:cNvSpPr>
          <p:nvPr>
            <p:custDataLst>
              <p:tags r:id="rId8"/>
            </p:custDataLst>
          </p:nvPr>
        </p:nvSpPr>
        <p:spPr bwMode="auto">
          <a:xfrm>
            <a:off x="24050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684104F-8951-4CF1-BB1E-6F512C81260F}" type="datetime'''Q''4'''''''''''''''''''''''' 1''3'''''''''''''''''''''''''''">
              <a:rPr lang="en-US" sz="1000">
                <a:solidFill>
                  <a:schemeClr val="tx1"/>
                </a:solidFill>
                <a:latin typeface="Arial"/>
                <a:ea typeface="ＭＳ Ｐゴシック"/>
                <a:sym typeface="Arial"/>
              </a:rPr>
              <a:pPr marL="0" indent="0" algn="ctr">
                <a:lnSpc>
                  <a:spcPct val="100000"/>
                </a:lnSpc>
                <a:spcBef>
                  <a:spcPct val="0"/>
                </a:spcBef>
              </a:pPr>
              <a:t>Q4 13</a:t>
            </a:fld>
            <a:endParaRPr lang="en-US" sz="1000" dirty="0">
              <a:solidFill>
                <a:schemeClr val="tx1"/>
              </a:solidFill>
              <a:latin typeface="Arial"/>
              <a:ea typeface="ＭＳ Ｐゴシック"/>
              <a:sym typeface="Arial"/>
            </a:endParaRPr>
          </a:p>
        </p:txBody>
      </p:sp>
      <p:sp>
        <p:nvSpPr>
          <p:cNvPr id="29" name="Text Placeholder 75"/>
          <p:cNvSpPr>
            <a:spLocks noGrp="1"/>
          </p:cNvSpPr>
          <p:nvPr>
            <p:custDataLst>
              <p:tags r:id="rId9"/>
            </p:custDataLst>
          </p:nvPr>
        </p:nvSpPr>
        <p:spPr bwMode="auto">
          <a:xfrm>
            <a:off x="26527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EDC3DA8-78EE-4B9A-B9A5-2AAFD7472FC0}" type="datetime'Q1'''''''''''''''''''' ''''''''1''''''''''''4'''''''''''''''">
              <a:rPr lang="en-US" sz="1000">
                <a:solidFill>
                  <a:schemeClr val="tx1"/>
                </a:solidFill>
                <a:latin typeface="Arial"/>
                <a:ea typeface="ＭＳ Ｐゴシック"/>
                <a:sym typeface="Arial"/>
              </a:rPr>
              <a:pPr marL="0" indent="0" algn="ctr">
                <a:lnSpc>
                  <a:spcPct val="100000"/>
                </a:lnSpc>
                <a:spcBef>
                  <a:spcPct val="0"/>
                </a:spcBef>
              </a:pPr>
              <a:t>Q1 14</a:t>
            </a:fld>
            <a:endParaRPr lang="en-US" sz="1000" dirty="0">
              <a:solidFill>
                <a:schemeClr val="tx1"/>
              </a:solidFill>
              <a:latin typeface="Arial"/>
              <a:ea typeface="ＭＳ Ｐゴシック"/>
              <a:sym typeface="Arial"/>
            </a:endParaRPr>
          </a:p>
        </p:txBody>
      </p:sp>
      <p:sp>
        <p:nvSpPr>
          <p:cNvPr id="32" name="Text Placeholder 76"/>
          <p:cNvSpPr>
            <a:spLocks noGrp="1"/>
          </p:cNvSpPr>
          <p:nvPr>
            <p:custDataLst>
              <p:tags r:id="rId10"/>
            </p:custDataLst>
          </p:nvPr>
        </p:nvSpPr>
        <p:spPr bwMode="auto">
          <a:xfrm>
            <a:off x="2905125"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B3E099F-9E84-4DB8-BB3D-CBE8785A5F7A}" type="datetime'''''Q2 ''''''''''''''''''''''''1''''4'''''''''''''''">
              <a:rPr lang="en-US" sz="1000">
                <a:solidFill>
                  <a:schemeClr val="tx1"/>
                </a:solidFill>
                <a:latin typeface="Arial"/>
                <a:ea typeface="ＭＳ Ｐゴシック"/>
                <a:sym typeface="Arial"/>
              </a:rPr>
              <a:pPr marL="0" indent="0" algn="ctr">
                <a:lnSpc>
                  <a:spcPct val="100000"/>
                </a:lnSpc>
                <a:spcBef>
                  <a:spcPct val="0"/>
                </a:spcBef>
              </a:pPr>
              <a:t>Q2 14</a:t>
            </a:fld>
            <a:endParaRPr lang="en-US" sz="1000" dirty="0">
              <a:solidFill>
                <a:schemeClr val="tx1"/>
              </a:solidFill>
              <a:latin typeface="Arial"/>
              <a:ea typeface="ＭＳ Ｐゴシック"/>
              <a:sym typeface="Arial"/>
            </a:endParaRPr>
          </a:p>
        </p:txBody>
      </p:sp>
      <p:sp>
        <p:nvSpPr>
          <p:cNvPr id="33" name="Text Placeholder 77"/>
          <p:cNvSpPr>
            <a:spLocks noGrp="1"/>
          </p:cNvSpPr>
          <p:nvPr>
            <p:custDataLst>
              <p:tags r:id="rId11"/>
            </p:custDataLst>
          </p:nvPr>
        </p:nvSpPr>
        <p:spPr bwMode="auto">
          <a:xfrm>
            <a:off x="31575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6EB3C63-DCB1-4A45-AE70-F0EE210B710C}" type="datetime'''''''''''''''''''''''''''''''''''Q3'' ''''1''4'''''''">
              <a:rPr lang="en-US" sz="1000">
                <a:solidFill>
                  <a:schemeClr val="tx1"/>
                </a:solidFill>
                <a:latin typeface="Arial"/>
                <a:ea typeface="ＭＳ Ｐゴシック"/>
                <a:sym typeface="Arial"/>
              </a:rPr>
              <a:pPr marL="0" indent="0" algn="ctr">
                <a:lnSpc>
                  <a:spcPct val="100000"/>
                </a:lnSpc>
                <a:spcBef>
                  <a:spcPct val="0"/>
                </a:spcBef>
              </a:pPr>
              <a:t>Q3 14</a:t>
            </a:fld>
            <a:endParaRPr lang="en-US" sz="1000" dirty="0">
              <a:solidFill>
                <a:schemeClr val="tx1"/>
              </a:solidFill>
              <a:latin typeface="Arial"/>
              <a:ea typeface="ＭＳ Ｐゴシック"/>
              <a:sym typeface="Arial"/>
            </a:endParaRPr>
          </a:p>
        </p:txBody>
      </p:sp>
      <p:sp>
        <p:nvSpPr>
          <p:cNvPr id="38" name="Text Placeholder 78"/>
          <p:cNvSpPr>
            <a:spLocks noGrp="1"/>
          </p:cNvSpPr>
          <p:nvPr>
            <p:custDataLst>
              <p:tags r:id="rId12"/>
            </p:custDataLst>
          </p:nvPr>
        </p:nvSpPr>
        <p:spPr bwMode="auto">
          <a:xfrm>
            <a:off x="340518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4F2653A-21A4-4F9C-A6D1-1E0EE285BED6}" type="datetime'''''''''Q4'''''''''' 1''''''''''''''''''''''''''''''4'">
              <a:rPr lang="en-US" sz="1000">
                <a:solidFill>
                  <a:schemeClr val="tx1"/>
                </a:solidFill>
                <a:latin typeface="Arial"/>
                <a:ea typeface="ＭＳ Ｐゴシック"/>
                <a:sym typeface="Arial"/>
              </a:rPr>
              <a:pPr marL="0" indent="0" algn="ctr">
                <a:lnSpc>
                  <a:spcPct val="100000"/>
                </a:lnSpc>
                <a:spcBef>
                  <a:spcPct val="0"/>
                </a:spcBef>
              </a:pPr>
              <a:t>Q4 14</a:t>
            </a:fld>
            <a:endParaRPr lang="en-US" sz="1000" dirty="0">
              <a:solidFill>
                <a:schemeClr val="tx1"/>
              </a:solidFill>
              <a:latin typeface="Arial"/>
              <a:ea typeface="ＭＳ Ｐゴシック"/>
              <a:sym typeface="Arial"/>
            </a:endParaRPr>
          </a:p>
        </p:txBody>
      </p:sp>
      <p:sp>
        <p:nvSpPr>
          <p:cNvPr id="23" name="Text Placeholder 71"/>
          <p:cNvSpPr>
            <a:spLocks noGrp="1"/>
          </p:cNvSpPr>
          <p:nvPr>
            <p:custDataLst>
              <p:tags r:id="rId13"/>
            </p:custDataLst>
          </p:nvPr>
        </p:nvSpPr>
        <p:spPr bwMode="auto">
          <a:xfrm>
            <a:off x="1647825"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56F8DA2-9923-44B6-8AA4-B623430D8502}" type="datetime'''''''''Q''''1'''''''''''''''''''''''' ''''13'''''">
              <a:rPr lang="en-US" sz="1000">
                <a:solidFill>
                  <a:schemeClr val="tx1"/>
                </a:solidFill>
                <a:latin typeface="Arial"/>
                <a:ea typeface="ＭＳ Ｐゴシック"/>
                <a:sym typeface="Arial"/>
              </a:rPr>
              <a:pPr marL="0" indent="0" algn="ctr">
                <a:lnSpc>
                  <a:spcPct val="100000"/>
                </a:lnSpc>
                <a:spcBef>
                  <a:spcPct val="0"/>
                </a:spcBef>
              </a:pPr>
              <a:t>Q1 13</a:t>
            </a:fld>
            <a:endParaRPr lang="en-US" sz="1000" dirty="0">
              <a:solidFill>
                <a:schemeClr val="tx1"/>
              </a:solidFill>
              <a:latin typeface="Arial"/>
              <a:ea typeface="ＭＳ Ｐゴシック"/>
              <a:sym typeface="Arial"/>
            </a:endParaRPr>
          </a:p>
        </p:txBody>
      </p:sp>
      <p:sp>
        <p:nvSpPr>
          <p:cNvPr id="36" name="Text Placeholder 10"/>
          <p:cNvSpPr>
            <a:spLocks noGrp="1"/>
          </p:cNvSpPr>
          <p:nvPr>
            <p:custDataLst>
              <p:tags r:id="rId14"/>
            </p:custDataLst>
          </p:nvPr>
        </p:nvSpPr>
        <p:spPr bwMode="auto">
          <a:xfrm>
            <a:off x="114776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0D0504E-9DCD-41E9-BF33-EBB442F8F01D}" type="datetime'''Q3'''''''''''''' 1''''''''''''''''''''''''''2'''''''''''">
              <a:rPr lang="en-US" sz="1000">
                <a:solidFill>
                  <a:schemeClr val="tx1"/>
                </a:solidFill>
              </a:rPr>
              <a:pPr/>
              <a:t>Q3 12</a:t>
            </a:fld>
            <a:endParaRPr lang="en-US" sz="1000" dirty="0">
              <a:solidFill>
                <a:schemeClr val="tx1"/>
              </a:solidFill>
              <a:sym typeface="+mn-lt"/>
            </a:endParaRPr>
          </a:p>
        </p:txBody>
      </p:sp>
      <p:sp>
        <p:nvSpPr>
          <p:cNvPr id="35" name="Text Placeholder 4"/>
          <p:cNvSpPr>
            <a:spLocks noGrp="1"/>
          </p:cNvSpPr>
          <p:nvPr>
            <p:custDataLst>
              <p:tags r:id="rId15"/>
            </p:custDataLst>
          </p:nvPr>
        </p:nvSpPr>
        <p:spPr bwMode="auto">
          <a:xfrm>
            <a:off x="895350"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DB20ADF-D50B-40D0-81F8-05181207B8A3}" type="datetime'''''Q''''2'''''''' ''''''''''''''''''''''''''''''12'''''''''">
              <a:rPr lang="en-US" sz="1000">
                <a:solidFill>
                  <a:schemeClr val="tx1"/>
                </a:solidFill>
              </a:rPr>
              <a:pPr/>
              <a:t>Q2 12</a:t>
            </a:fld>
            <a:endParaRPr lang="en-US" sz="1000" dirty="0">
              <a:solidFill>
                <a:schemeClr val="tx1"/>
              </a:solidFill>
              <a:sym typeface="+mn-lt"/>
            </a:endParaRPr>
          </a:p>
        </p:txBody>
      </p:sp>
      <p:sp>
        <p:nvSpPr>
          <p:cNvPr id="34" name="Text Placeholder 3"/>
          <p:cNvSpPr>
            <a:spLocks noGrp="1"/>
          </p:cNvSpPr>
          <p:nvPr>
            <p:custDataLst>
              <p:tags r:id="rId16"/>
            </p:custDataLst>
          </p:nvPr>
        </p:nvSpPr>
        <p:spPr bwMode="auto">
          <a:xfrm>
            <a:off x="6429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6E45787-0FA3-468C-A4C7-D557B42F7B96}" type="datetime'Q1'' ''''''''''''''''''''''1''''''2'''''''''''''''''''''''''">
              <a:rPr lang="en-US" sz="1000">
                <a:solidFill>
                  <a:schemeClr val="tx1"/>
                </a:solidFill>
              </a:rPr>
              <a:pPr/>
              <a:t>Q1 12</a:t>
            </a:fld>
            <a:endParaRPr lang="en-US" sz="1000" dirty="0">
              <a:solidFill>
                <a:schemeClr val="tx1"/>
              </a:solidFill>
              <a:sym typeface="+mn-lt"/>
            </a:endParaRPr>
          </a:p>
        </p:txBody>
      </p:sp>
      <p:sp>
        <p:nvSpPr>
          <p:cNvPr id="37" name="Text Placeholder 11"/>
          <p:cNvSpPr>
            <a:spLocks noGrp="1"/>
          </p:cNvSpPr>
          <p:nvPr>
            <p:custDataLst>
              <p:tags r:id="rId17"/>
            </p:custDataLst>
          </p:nvPr>
        </p:nvSpPr>
        <p:spPr bwMode="auto">
          <a:xfrm>
            <a:off x="1395413"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D3F5AD0-3567-4639-9C52-D7443738E294}" type="datetime'''''''''''Q''4'''''''' ''''''''1''''''''2'''''''">
              <a:rPr lang="en-US" sz="1000">
                <a:solidFill>
                  <a:schemeClr val="tx1"/>
                </a:solidFill>
              </a:rPr>
              <a:pPr/>
              <a:t>Q4 12</a:t>
            </a:fld>
            <a:endParaRPr lang="en-US" sz="1000" dirty="0">
              <a:solidFill>
                <a:schemeClr val="tx1"/>
              </a:solidFill>
              <a:sym typeface="+mn-lt"/>
            </a:endParaRPr>
          </a:p>
        </p:txBody>
      </p:sp>
      <p:sp>
        <p:nvSpPr>
          <p:cNvPr id="24" name="Text Placeholder 72"/>
          <p:cNvSpPr>
            <a:spLocks noGrp="1"/>
          </p:cNvSpPr>
          <p:nvPr>
            <p:custDataLst>
              <p:tags r:id="rId18"/>
            </p:custDataLst>
          </p:nvPr>
        </p:nvSpPr>
        <p:spPr bwMode="auto">
          <a:xfrm>
            <a:off x="1900238" y="50133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2394E6C-1C94-4B74-B38B-EF9E3E1B584C}" type="datetime'Q2'''''' ''''''''''''1''''''''''''''''''3'''''''''''">
              <a:rPr lang="en-US" sz="1000">
                <a:solidFill>
                  <a:schemeClr val="tx1"/>
                </a:solidFill>
                <a:latin typeface="Arial"/>
                <a:ea typeface="ＭＳ Ｐゴシック"/>
                <a:sym typeface="Arial"/>
              </a:rPr>
              <a:pPr marL="0" indent="0" algn="ctr">
                <a:lnSpc>
                  <a:spcPct val="100000"/>
                </a:lnSpc>
                <a:spcBef>
                  <a:spcPct val="0"/>
                </a:spcBef>
              </a:pPr>
              <a:t>Q2 13</a:t>
            </a:fld>
            <a:endParaRPr lang="en-US" sz="1000" dirty="0">
              <a:solidFill>
                <a:schemeClr val="tx1"/>
              </a:solidFill>
              <a:latin typeface="Arial"/>
              <a:ea typeface="ＭＳ Ｐゴシック"/>
              <a:sym typeface="Arial"/>
            </a:endParaRPr>
          </a:p>
        </p:txBody>
      </p:sp>
      <p:cxnSp>
        <p:nvCxnSpPr>
          <p:cNvPr id="3" name="Straight Connector 2"/>
          <p:cNvCxnSpPr/>
          <p:nvPr/>
        </p:nvCxnSpPr>
        <p:spPr bwMode="auto">
          <a:xfrm flipH="1">
            <a:off x="638175" y="4006850"/>
            <a:ext cx="3662188"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cxnSp>
        <p:nvCxnSpPr>
          <p:cNvPr id="30" name="Straight Connector 29"/>
          <p:cNvCxnSpPr/>
          <p:nvPr/>
        </p:nvCxnSpPr>
        <p:spPr bwMode="auto">
          <a:xfrm flipH="1">
            <a:off x="606425" y="3419475"/>
            <a:ext cx="3662185"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6" name="TextBox 5"/>
          <p:cNvSpPr txBox="1"/>
          <p:nvPr/>
        </p:nvSpPr>
        <p:spPr>
          <a:xfrm>
            <a:off x="4287041" y="3306763"/>
            <a:ext cx="426719"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smtClean="0">
                <a:solidFill>
                  <a:schemeClr val="accent1"/>
                </a:solidFill>
              </a:rPr>
              <a:t>10</a:t>
            </a:r>
            <a:endParaRPr lang="en-US" b="1" dirty="0">
              <a:solidFill>
                <a:schemeClr val="accent1"/>
              </a:solidFill>
            </a:endParaRPr>
          </a:p>
        </p:txBody>
      </p:sp>
      <p:sp>
        <p:nvSpPr>
          <p:cNvPr id="47" name="TextBox 46"/>
          <p:cNvSpPr txBox="1"/>
          <p:nvPr/>
        </p:nvSpPr>
        <p:spPr>
          <a:xfrm>
            <a:off x="4205288" y="3895725"/>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a:solidFill>
                  <a:srgbClr val="FFC000"/>
                </a:solidFill>
              </a:rPr>
              <a:t>6</a:t>
            </a:r>
          </a:p>
        </p:txBody>
      </p:sp>
      <p:sp>
        <p:nvSpPr>
          <p:cNvPr id="20" name="Content Placeholder 4"/>
          <p:cNvSpPr txBox="1">
            <a:spLocks/>
          </p:cNvSpPr>
          <p:nvPr/>
        </p:nvSpPr>
        <p:spPr>
          <a:xfrm>
            <a:off x="5260975" y="1957388"/>
            <a:ext cx="3832599" cy="3810939"/>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indent="-171450">
              <a:lnSpc>
                <a:spcPct val="100000"/>
              </a:lnSpc>
              <a:buFont typeface="Arial" panose="020B0604020202020204" pitchFamily="34" charset="0"/>
              <a:buChar char="•"/>
            </a:pPr>
            <a:r>
              <a:rPr lang="en-US" sz="1200" kern="0" dirty="0">
                <a:solidFill>
                  <a:schemeClr val="tx1"/>
                </a:solidFill>
              </a:rPr>
              <a:t>We calibrated </a:t>
            </a:r>
            <a:r>
              <a:rPr lang="en-US" sz="1200" kern="0" dirty="0" smtClean="0">
                <a:solidFill>
                  <a:schemeClr val="tx1"/>
                </a:solidFill>
              </a:rPr>
              <a:t>the red limit to </a:t>
            </a:r>
            <a:r>
              <a:rPr lang="en-US" sz="1200" kern="0" dirty="0">
                <a:solidFill>
                  <a:schemeClr val="tx1"/>
                </a:solidFill>
              </a:rPr>
              <a:t>be consistent with the limits for gross </a:t>
            </a:r>
            <a:r>
              <a:rPr lang="en-US" sz="1200" kern="0" dirty="0" smtClean="0">
                <a:solidFill>
                  <a:schemeClr val="tx1"/>
                </a:solidFill>
              </a:rPr>
              <a:t>losses/gross margin</a:t>
            </a:r>
          </a:p>
          <a:p>
            <a:pPr marL="171450" indent="-171450">
              <a:lnSpc>
                <a:spcPct val="100000"/>
              </a:lnSpc>
              <a:buFont typeface="Arial" panose="020B0604020202020204" pitchFamily="34" charset="0"/>
              <a:buChar char="•"/>
            </a:pPr>
            <a:r>
              <a:rPr lang="en-US" sz="1200" dirty="0" smtClean="0">
                <a:solidFill>
                  <a:schemeClr val="tx1"/>
                </a:solidFill>
              </a:rPr>
              <a:t>Given </a:t>
            </a:r>
            <a:r>
              <a:rPr lang="en-US" sz="1200" dirty="0">
                <a:solidFill>
                  <a:schemeClr val="tx1"/>
                </a:solidFill>
              </a:rPr>
              <a:t>that </a:t>
            </a:r>
            <a:r>
              <a:rPr lang="en-US" sz="1200" dirty="0" smtClean="0">
                <a:solidFill>
                  <a:schemeClr val="tx1"/>
                </a:solidFill>
              </a:rPr>
              <a:t>62% </a:t>
            </a:r>
            <a:r>
              <a:rPr lang="en-US" sz="1200" dirty="0">
                <a:solidFill>
                  <a:schemeClr val="tx1"/>
                </a:solidFill>
              </a:rPr>
              <a:t>of SHUSA risk </a:t>
            </a:r>
            <a:r>
              <a:rPr lang="en-US" sz="1200" dirty="0" smtClean="0">
                <a:solidFill>
                  <a:schemeClr val="tx1"/>
                </a:solidFill>
              </a:rPr>
              <a:t>events in the past 4 quarters </a:t>
            </a:r>
            <a:r>
              <a:rPr lang="en-US" sz="1200" dirty="0">
                <a:solidFill>
                  <a:schemeClr val="tx1"/>
                </a:solidFill>
              </a:rPr>
              <a:t>are SBNA events, we scaled the SHUSA material event limit by </a:t>
            </a:r>
            <a:r>
              <a:rPr lang="en-US" sz="1200" dirty="0" smtClean="0">
                <a:solidFill>
                  <a:schemeClr val="tx1"/>
                </a:solidFill>
              </a:rPr>
              <a:t>6</a:t>
            </a:r>
            <a:r>
              <a:rPr lang="en-US" sz="1200" dirty="0">
                <a:solidFill>
                  <a:schemeClr val="tx1"/>
                </a:solidFill>
              </a:rPr>
              <a:t>2</a:t>
            </a:r>
            <a:r>
              <a:rPr lang="en-US" sz="1200" dirty="0" smtClean="0">
                <a:solidFill>
                  <a:schemeClr val="tx1"/>
                </a:solidFill>
              </a:rPr>
              <a:t>% </a:t>
            </a:r>
            <a:r>
              <a:rPr lang="en-US" sz="1200" dirty="0">
                <a:solidFill>
                  <a:schemeClr val="tx1"/>
                </a:solidFill>
              </a:rPr>
              <a:t>to set the limit for </a:t>
            </a:r>
            <a:r>
              <a:rPr lang="en-US" sz="1200" dirty="0" smtClean="0">
                <a:solidFill>
                  <a:schemeClr val="tx1"/>
                </a:solidFill>
              </a:rPr>
              <a:t>SBNA</a:t>
            </a:r>
          </a:p>
          <a:p>
            <a:pPr marL="171450" indent="-171450">
              <a:lnSpc>
                <a:spcPct val="100000"/>
              </a:lnSpc>
              <a:buFont typeface="Arial" panose="020B0604020202020204" pitchFamily="34" charset="0"/>
              <a:buChar char="•"/>
            </a:pPr>
            <a:endParaRPr lang="en-US" sz="1200" dirty="0">
              <a:solidFill>
                <a:schemeClr val="tx1"/>
              </a:solidFill>
            </a:endParaRPr>
          </a:p>
          <a:p>
            <a:pPr marL="200026" lvl="1" indent="-187325" defTabSz="457200" fontAlgn="auto">
              <a:lnSpc>
                <a:spcPct val="100000"/>
              </a:lnSpc>
              <a:spcBef>
                <a:spcPts val="0"/>
              </a:spcBef>
              <a:spcAft>
                <a:spcPts val="0"/>
              </a:spcAft>
              <a:buFont typeface="Arial"/>
              <a:buChar char="–"/>
              <a:defRPr/>
            </a:pPr>
            <a:endParaRPr lang="en-US" sz="1200" dirty="0">
              <a:solidFill>
                <a:schemeClr val="tx1"/>
              </a:solidFill>
            </a:endParaRPr>
          </a:p>
          <a:p>
            <a:pPr marL="176213" lvl="2" indent="0" defTabSz="457200" fontAlgn="auto">
              <a:lnSpc>
                <a:spcPct val="100000"/>
              </a:lnSpc>
              <a:spcBef>
                <a:spcPts val="0"/>
              </a:spcBef>
              <a:spcAft>
                <a:spcPts val="0"/>
              </a:spcAft>
              <a:buNone/>
              <a:defRPr/>
            </a:pPr>
            <a:r>
              <a:rPr lang="en-US" dirty="0">
                <a:solidFill>
                  <a:schemeClr val="tx1"/>
                </a:solidFill>
              </a:rPr>
              <a:t>	</a:t>
            </a:r>
          </a:p>
          <a:p>
            <a:pPr marL="171450" indent="-171450">
              <a:lnSpc>
                <a:spcPct val="100000"/>
              </a:lnSpc>
              <a:buFont typeface="Arial" panose="020B0604020202020204" pitchFamily="34" charset="0"/>
              <a:buChar char="•"/>
            </a:pPr>
            <a:endParaRPr lang="en-US" sz="1200" kern="0" dirty="0">
              <a:solidFill>
                <a:schemeClr val="tx1"/>
              </a:solidFill>
            </a:endParaRPr>
          </a:p>
          <a:p>
            <a:pPr marL="0" indent="0">
              <a:lnSpc>
                <a:spcPct val="100000"/>
              </a:lnSpc>
            </a:pPr>
            <a:endParaRPr lang="en-US" sz="1200" kern="0" dirty="0">
              <a:solidFill>
                <a:schemeClr val="tx1"/>
              </a:solidFill>
            </a:endParaRPr>
          </a:p>
        </p:txBody>
      </p:sp>
      <p:sp>
        <p:nvSpPr>
          <p:cNvPr id="28" name="Footnote"/>
          <p:cNvSpPr/>
          <p:nvPr/>
        </p:nvSpPr>
        <p:spPr bwMode="auto">
          <a:xfrm>
            <a:off x="404524" y="6259622"/>
            <a:ext cx="682675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SHUSA’s “SHUSA-Aggregation-All-</a:t>
            </a:r>
            <a:r>
              <a:rPr lang="en-US" sz="800" dirty="0" err="1">
                <a:solidFill>
                  <a:schemeClr val="bg1"/>
                </a:solidFill>
                <a:latin typeface="Arial"/>
                <a:sym typeface="Arial"/>
              </a:rPr>
              <a:t>nocpi</a:t>
            </a:r>
            <a:r>
              <a:rPr lang="en-US" sz="800" dirty="0">
                <a:solidFill>
                  <a:schemeClr val="bg1"/>
                </a:solidFill>
                <a:latin typeface="Arial"/>
                <a:sym typeface="Arial"/>
              </a:rPr>
              <a:t>” taken from Access op risk database, Oliver Wyman </a:t>
            </a:r>
            <a:r>
              <a:rPr lang="en-US" sz="800" dirty="0" smtClean="0">
                <a:solidFill>
                  <a:schemeClr val="bg1"/>
                </a:solidFill>
                <a:latin typeface="Arial"/>
                <a:sym typeface="Arial"/>
              </a:rPr>
              <a:t>analysis</a:t>
            </a:r>
          </a:p>
          <a:p>
            <a:pPr algn="l">
              <a:lnSpc>
                <a:spcPct val="100000"/>
              </a:lnSpc>
            </a:pPr>
            <a:r>
              <a:rPr lang="en-US" sz="800" dirty="0" smtClean="0">
                <a:solidFill>
                  <a:schemeClr val="bg1"/>
                </a:solidFill>
                <a:latin typeface="Arial"/>
                <a:sym typeface="Arial"/>
              </a:rPr>
              <a:t>1</a:t>
            </a:r>
            <a:r>
              <a:rPr lang="en-US" sz="800" dirty="0">
                <a:solidFill>
                  <a:schemeClr val="bg1"/>
                </a:solidFill>
                <a:latin typeface="Arial"/>
                <a:sym typeface="Arial"/>
              </a:rPr>
              <a:t>. This includes only material events with an associated financial </a:t>
            </a:r>
            <a:r>
              <a:rPr lang="en-US" sz="800" dirty="0" err="1">
                <a:solidFill>
                  <a:schemeClr val="bg1"/>
                </a:solidFill>
                <a:latin typeface="Arial"/>
                <a:sym typeface="Arial"/>
              </a:rPr>
              <a:t>loss.A</a:t>
            </a:r>
            <a:r>
              <a:rPr lang="en-US" sz="800" dirty="0">
                <a:solidFill>
                  <a:schemeClr val="bg1"/>
                </a:solidFill>
                <a:latin typeface="Arial"/>
                <a:sym typeface="Arial"/>
              </a:rPr>
              <a:t> material risk event with a financial loss is defined as an event that results in a loss of $200,000 or greater</a:t>
            </a:r>
          </a:p>
          <a:p>
            <a:pPr algn="l">
              <a:lnSpc>
                <a:spcPct val="100000"/>
              </a:lnSpc>
            </a:pPr>
            <a:r>
              <a:rPr lang="en-US" sz="800" dirty="0" smtClean="0">
                <a:solidFill>
                  <a:schemeClr val="bg1"/>
                </a:solidFill>
                <a:latin typeface="Arial"/>
                <a:sym typeface="Arial"/>
              </a:rPr>
              <a:t>  </a:t>
            </a:r>
            <a:endParaRPr lang="en-US" sz="800" dirty="0" smtClean="0">
              <a:solidFill>
                <a:schemeClr val="bg1"/>
              </a:solidFill>
              <a:latin typeface="Wingdings"/>
              <a:sym typeface="Arial"/>
            </a:endParaRPr>
          </a:p>
          <a:p>
            <a:pPr algn="l">
              <a:lnSpc>
                <a:spcPct val="100000"/>
              </a:lnSpc>
            </a:pPr>
            <a:r>
              <a:rPr lang="en-US" sz="800" dirty="0" smtClean="0">
                <a:solidFill>
                  <a:schemeClr val="bg1"/>
                </a:solidFill>
                <a:latin typeface="Arial"/>
                <a:sym typeface="Arial"/>
              </a:rPr>
              <a:t>:</a:t>
            </a:r>
            <a:endParaRPr lang="en-US" sz="800" dirty="0">
              <a:solidFill>
                <a:schemeClr val="bg1"/>
              </a:solidFill>
              <a:latin typeface="Arial"/>
              <a:sym typeface="Arial"/>
            </a:endParaRPr>
          </a:p>
        </p:txBody>
      </p:sp>
      <p:graphicFrame>
        <p:nvGraphicFramePr>
          <p:cNvPr id="41" name="Table 40"/>
          <p:cNvGraphicFramePr>
            <a:graphicFrameLocks noGrp="1"/>
          </p:cNvGraphicFramePr>
          <p:nvPr>
            <p:extLst>
              <p:ext uri="{D42A27DB-BD31-4B8C-83A1-F6EECF244321}">
                <p14:modId xmlns:p14="http://schemas.microsoft.com/office/powerpoint/2010/main" val="170756555"/>
              </p:ext>
            </p:extLst>
          </p:nvPr>
        </p:nvGraphicFramePr>
        <p:xfrm>
          <a:off x="5330299" y="3300762"/>
          <a:ext cx="3883385" cy="1036320"/>
        </p:xfrm>
        <a:graphic>
          <a:graphicData uri="http://schemas.openxmlformats.org/drawingml/2006/table">
            <a:tbl>
              <a:tblPr firstRow="1" bandRow="1">
                <a:tableStyleId>{839DD9DD-9E6C-4910-8AC0-68ADFF6A6AFC}</a:tableStyleId>
              </a:tblPr>
              <a:tblGrid>
                <a:gridCol w="1490829"/>
                <a:gridCol w="1196278"/>
                <a:gridCol w="1196278"/>
              </a:tblGrid>
              <a:tr h="13538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 SHUSA material events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9</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 SBNA material events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10</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42" name="Group 41"/>
          <p:cNvGrpSpPr/>
          <p:nvPr/>
        </p:nvGrpSpPr>
        <p:grpSpPr>
          <a:xfrm>
            <a:off x="403281" y="95996"/>
            <a:ext cx="3999924" cy="189008"/>
            <a:chOff x="403281" y="164517"/>
            <a:chExt cx="3999924" cy="189008"/>
          </a:xfrm>
        </p:grpSpPr>
        <p:sp>
          <p:nvSpPr>
            <p:cNvPr id="43" name="Text Box 75"/>
            <p:cNvSpPr txBox="1">
              <a:spLocks noChangeArrowheads="1"/>
            </p:cNvSpPr>
            <p:nvPr/>
          </p:nvSpPr>
          <p:spPr bwMode="gray">
            <a:xfrm>
              <a:off x="636148" y="166688"/>
              <a:ext cx="376705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Frequency of events &gt;$200K in losses</a:t>
              </a:r>
            </a:p>
          </p:txBody>
        </p:sp>
        <p:sp>
          <p:nvSpPr>
            <p:cNvPr id="44" name="Oval 43"/>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8" name="TextBox 47"/>
          <p:cNvSpPr txBox="1"/>
          <p:nvPr/>
        </p:nvSpPr>
        <p:spPr>
          <a:xfrm>
            <a:off x="404938" y="1423225"/>
            <a:ext cx="389413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Number of  material</a:t>
            </a:r>
            <a:r>
              <a:rPr lang="en-US" sz="1200" b="1" baseline="30000" dirty="0" smtClean="0">
                <a:solidFill>
                  <a:schemeClr val="accent1"/>
                </a:solidFill>
              </a:rPr>
              <a:t>1</a:t>
            </a:r>
            <a:r>
              <a:rPr lang="en-US" sz="1200" b="1" dirty="0" smtClean="0">
                <a:solidFill>
                  <a:schemeClr val="accent1"/>
                </a:solidFill>
              </a:rPr>
              <a:t> events </a:t>
            </a:r>
          </a:p>
        </p:txBody>
      </p:sp>
      <p:sp>
        <p:nvSpPr>
          <p:cNvPr id="49" name="TextBox 48"/>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Tree>
    <p:extLst>
      <p:ext uri="{BB962C8B-B14F-4D97-AF65-F5344CB8AC3E}">
        <p14:creationId xmlns:p14="http://schemas.microsoft.com/office/powerpoint/2010/main" val="37937545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9758819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078"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p:txBody>
          <a:bodyPr/>
          <a:lstStyle/>
          <a:p>
            <a:r>
              <a:rPr lang="en-GB" dirty="0" smtClean="0"/>
              <a:t>Calibration: </a:t>
            </a:r>
            <a:r>
              <a:rPr lang="en-GB" b="0" dirty="0" smtClean="0"/>
              <a:t>SCUSA Frequency </a:t>
            </a:r>
            <a:r>
              <a:rPr lang="en-GB" b="0" dirty="0"/>
              <a:t>of material risk </a:t>
            </a:r>
            <a:r>
              <a:rPr lang="en-GB" b="0" dirty="0" smtClean="0"/>
              <a:t>events</a:t>
            </a:r>
            <a:endParaRPr lang="en-GB" b="0" dirty="0"/>
          </a:p>
        </p:txBody>
      </p:sp>
      <p:sp>
        <p:nvSpPr>
          <p:cNvPr id="45" name="Slide Number Placeholder 12"/>
          <p:cNvSpPr>
            <a:spLocks noGrp="1"/>
          </p:cNvSpPr>
          <p:nvPr>
            <p:ph type="sldNum" sz="quarter" idx="10"/>
          </p:nvPr>
        </p:nvSpPr>
        <p:spPr bwMode="gray">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96</a:t>
            </a:fld>
            <a:endParaRPr lang="en-US" sz="1400" dirty="0">
              <a:solidFill>
                <a:srgbClr val="FF0000"/>
              </a:solidFill>
              <a:latin typeface="Arial Bold" pitchFamily="-112" charset="0"/>
            </a:endParaRPr>
          </a:p>
        </p:txBody>
      </p:sp>
      <p:sp>
        <p:nvSpPr>
          <p:cNvPr id="4" name="TextBox 3"/>
          <p:cNvSpPr txBox="1"/>
          <p:nvPr/>
        </p:nvSpPr>
        <p:spPr>
          <a:xfrm>
            <a:off x="404938" y="1423225"/>
            <a:ext cx="3894137"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Number of  material</a:t>
            </a:r>
            <a:r>
              <a:rPr lang="en-US" sz="1200" b="1" baseline="30000" dirty="0" smtClean="0">
                <a:solidFill>
                  <a:schemeClr val="accent1"/>
                </a:solidFill>
              </a:rPr>
              <a:t>1</a:t>
            </a:r>
            <a:r>
              <a:rPr lang="en-US" sz="1200" b="1" dirty="0" smtClean="0">
                <a:solidFill>
                  <a:schemeClr val="accent1"/>
                </a:solidFill>
              </a:rPr>
              <a:t> events </a:t>
            </a:r>
          </a:p>
        </p:txBody>
      </p:sp>
      <p:graphicFrame>
        <p:nvGraphicFramePr>
          <p:cNvPr id="18" name="Object 17"/>
          <p:cNvGraphicFramePr>
            <a:graphicFrameLocks/>
          </p:cNvGraphicFramePr>
          <p:nvPr>
            <p:custDataLst>
              <p:tags r:id="rId4"/>
            </p:custDataLst>
            <p:extLst>
              <p:ext uri="{D42A27DB-BD31-4B8C-83A1-F6EECF244321}">
                <p14:modId xmlns:p14="http://schemas.microsoft.com/office/powerpoint/2010/main" val="241463937"/>
              </p:ext>
            </p:extLst>
          </p:nvPr>
        </p:nvGraphicFramePr>
        <p:xfrm>
          <a:off x="266700" y="1752600"/>
          <a:ext cx="4000500" cy="3476715"/>
        </p:xfrm>
        <a:graphic>
          <a:graphicData uri="http://schemas.openxmlformats.org/presentationml/2006/ole">
            <mc:AlternateContent xmlns:mc="http://schemas.openxmlformats.org/markup-compatibility/2006">
              <mc:Choice xmlns:v="urn:schemas-microsoft-com:vml" Requires="v">
                <p:oleObj spid="_x0000_s245079" name="Chart" r:id="rId23" imgW="4000500" imgH="3476715" progId="MSGraph.Chart.8">
                  <p:embed followColorScheme="full"/>
                </p:oleObj>
              </mc:Choice>
              <mc:Fallback>
                <p:oleObj name="Chart" r:id="rId23" imgW="4000500" imgH="3476715" progId="MSGraph.Chart.8">
                  <p:embed followColorScheme="full"/>
                  <p:pic>
                    <p:nvPicPr>
                      <p:cNvPr id="0" name=""/>
                      <p:cNvPicPr/>
                      <p:nvPr/>
                    </p:nvPicPr>
                    <p:blipFill>
                      <a:blip r:embed="rId24"/>
                      <a:stretch>
                        <a:fillRect/>
                      </a:stretch>
                    </p:blipFill>
                    <p:spPr>
                      <a:xfrm>
                        <a:off x="266700" y="1752600"/>
                        <a:ext cx="4000500" cy="3476715"/>
                      </a:xfrm>
                      <a:prstGeom prst="rect">
                        <a:avLst/>
                      </a:prstGeom>
                    </p:spPr>
                  </p:pic>
                </p:oleObj>
              </mc:Fallback>
            </mc:AlternateContent>
          </a:graphicData>
        </a:graphic>
      </p:graphicFrame>
      <p:sp>
        <p:nvSpPr>
          <p:cNvPr id="31" name="Text Placeholder 81"/>
          <p:cNvSpPr>
            <a:spLocks noGrp="1"/>
          </p:cNvSpPr>
          <p:nvPr>
            <p:custDataLst>
              <p:tags r:id="rId5"/>
            </p:custDataLst>
          </p:nvPr>
        </p:nvSpPr>
        <p:spPr bwMode="auto">
          <a:xfrm>
            <a:off x="1662113"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4F5C435-F128-4B0D-A147-8F4A26B752BB}" type="datetime'''''Q''''''1'''''' ''''''''1''''''''3'''''''''''''''''''''''''">
              <a:rPr lang="en-US" sz="1000">
                <a:solidFill>
                  <a:schemeClr val="tx1"/>
                </a:solidFill>
                <a:latin typeface="Arial"/>
                <a:ea typeface="ＭＳ Ｐゴシック"/>
                <a:sym typeface="Arial"/>
              </a:rPr>
              <a:pPr marL="0" indent="0" algn="ctr">
                <a:lnSpc>
                  <a:spcPct val="100000"/>
                </a:lnSpc>
                <a:spcBef>
                  <a:spcPct val="0"/>
                </a:spcBef>
              </a:pPr>
              <a:t>Q1 13</a:t>
            </a:fld>
            <a:endParaRPr lang="en-US" sz="1000" dirty="0">
              <a:solidFill>
                <a:schemeClr val="tx1"/>
              </a:solidFill>
              <a:latin typeface="Arial"/>
              <a:ea typeface="ＭＳ Ｐゴシック"/>
              <a:sym typeface="Arial"/>
            </a:endParaRPr>
          </a:p>
        </p:txBody>
      </p:sp>
      <p:sp>
        <p:nvSpPr>
          <p:cNvPr id="32" name="Text Placeholder 82"/>
          <p:cNvSpPr>
            <a:spLocks noGrp="1"/>
          </p:cNvSpPr>
          <p:nvPr>
            <p:custDataLst>
              <p:tags r:id="rId6"/>
            </p:custDataLst>
          </p:nvPr>
        </p:nvSpPr>
        <p:spPr bwMode="auto">
          <a:xfrm>
            <a:off x="1914525"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FF92134-7A54-4381-A263-2F342F8EAA28}" type="datetime'''Q''''''''''''''''''''''''''''''''2'''' ''''''''''''1''3'''''">
              <a:rPr lang="en-US" sz="1000">
                <a:solidFill>
                  <a:schemeClr val="tx1"/>
                </a:solidFill>
                <a:latin typeface="Arial"/>
                <a:ea typeface="ＭＳ Ｐゴシック"/>
                <a:sym typeface="Arial"/>
              </a:rPr>
              <a:pPr marL="0" indent="0" algn="ctr">
                <a:lnSpc>
                  <a:spcPct val="100000"/>
                </a:lnSpc>
                <a:spcBef>
                  <a:spcPct val="0"/>
                </a:spcBef>
              </a:pPr>
              <a:t>Q2 13</a:t>
            </a:fld>
            <a:endParaRPr lang="en-US" sz="1000" dirty="0">
              <a:solidFill>
                <a:schemeClr val="tx1"/>
              </a:solidFill>
              <a:latin typeface="Arial"/>
              <a:ea typeface="ＭＳ Ｐゴシック"/>
              <a:sym typeface="Arial"/>
            </a:endParaRPr>
          </a:p>
        </p:txBody>
      </p:sp>
      <p:sp>
        <p:nvSpPr>
          <p:cNvPr id="40" name="Text Placeholder 89"/>
          <p:cNvSpPr>
            <a:spLocks noGrp="1"/>
          </p:cNvSpPr>
          <p:nvPr>
            <p:custDataLst>
              <p:tags r:id="rId7"/>
            </p:custDataLst>
          </p:nvPr>
        </p:nvSpPr>
        <p:spPr bwMode="auto">
          <a:xfrm>
            <a:off x="3690938"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F23012C-0046-4B24-887A-FC1499B9F711}" type="datetime'''''''''''Q''1'''''''''''''' 1''''''''''''5'''''''''''''''">
              <a:rPr lang="en-US" sz="1000">
                <a:solidFill>
                  <a:schemeClr val="tx1"/>
                </a:solidFill>
                <a:latin typeface="Arial"/>
                <a:ea typeface="ＭＳ Ｐゴシック"/>
                <a:sym typeface="Arial"/>
              </a:rPr>
              <a:pPr marL="0" indent="0" algn="ctr">
                <a:lnSpc>
                  <a:spcPct val="100000"/>
                </a:lnSpc>
                <a:spcBef>
                  <a:spcPct val="0"/>
                </a:spcBef>
              </a:pPr>
              <a:t>Q1 15</a:t>
            </a:fld>
            <a:endParaRPr lang="en-US" sz="1000" dirty="0">
              <a:solidFill>
                <a:schemeClr val="tx1"/>
              </a:solidFill>
              <a:latin typeface="Arial"/>
              <a:ea typeface="ＭＳ Ｐゴシック"/>
              <a:sym typeface="Arial"/>
            </a:endParaRPr>
          </a:p>
        </p:txBody>
      </p:sp>
      <p:sp>
        <p:nvSpPr>
          <p:cNvPr id="41" name="Text Placeholder 90"/>
          <p:cNvSpPr>
            <a:spLocks noGrp="1"/>
          </p:cNvSpPr>
          <p:nvPr>
            <p:custDataLst>
              <p:tags r:id="rId8"/>
            </p:custDataLst>
          </p:nvPr>
        </p:nvSpPr>
        <p:spPr bwMode="auto">
          <a:xfrm>
            <a:off x="3943350"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D32F702-46FF-4EA3-A1ED-3D319D709ADA}" type="datetime'''Q''''''2'''''''''''''''' ''''''''1''''''''5'''''''''''">
              <a:rPr lang="en-US" sz="1000">
                <a:solidFill>
                  <a:schemeClr val="tx1"/>
                </a:solidFill>
                <a:latin typeface="Arial"/>
                <a:ea typeface="ＭＳ Ｐゴシック"/>
                <a:sym typeface="Arial"/>
              </a:rPr>
              <a:pPr marL="0" indent="0" algn="ctr">
                <a:lnSpc>
                  <a:spcPct val="100000"/>
                </a:lnSpc>
                <a:spcBef>
                  <a:spcPct val="0"/>
                </a:spcBef>
              </a:pPr>
              <a:t>Q2 15</a:t>
            </a:fld>
            <a:endParaRPr lang="en-US" sz="1000" dirty="0">
              <a:solidFill>
                <a:schemeClr val="tx1"/>
              </a:solidFill>
              <a:latin typeface="Arial"/>
              <a:ea typeface="ＭＳ Ｐゴシック"/>
              <a:sym typeface="Arial"/>
            </a:endParaRPr>
          </a:p>
        </p:txBody>
      </p:sp>
      <p:sp>
        <p:nvSpPr>
          <p:cNvPr id="19" name="Text Placeholder 11"/>
          <p:cNvSpPr>
            <a:spLocks noGrp="1"/>
          </p:cNvSpPr>
          <p:nvPr>
            <p:custDataLst>
              <p:tags r:id="rId9"/>
            </p:custDataLst>
          </p:nvPr>
        </p:nvSpPr>
        <p:spPr bwMode="auto">
          <a:xfrm>
            <a:off x="1409700"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042B75-9F75-4487-AF8A-D8C5563CDE25}" type="datetime'''''Q''4'''''''''''' ''''''''1''''''''2'''''''''''''">
              <a:rPr lang="en-US" sz="1000">
                <a:solidFill>
                  <a:schemeClr val="tx1"/>
                </a:solidFill>
              </a:rPr>
              <a:pPr/>
              <a:t>Q4 12</a:t>
            </a:fld>
            <a:endParaRPr lang="en-US" sz="1000" dirty="0">
              <a:solidFill>
                <a:schemeClr val="tx1"/>
              </a:solidFill>
              <a:sym typeface="+mn-lt"/>
            </a:endParaRPr>
          </a:p>
        </p:txBody>
      </p:sp>
      <p:sp>
        <p:nvSpPr>
          <p:cNvPr id="20" name="Text Placeholder 10"/>
          <p:cNvSpPr>
            <a:spLocks noGrp="1"/>
          </p:cNvSpPr>
          <p:nvPr>
            <p:custDataLst>
              <p:tags r:id="rId10"/>
            </p:custDataLst>
          </p:nvPr>
        </p:nvSpPr>
        <p:spPr bwMode="auto">
          <a:xfrm>
            <a:off x="1152525"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40835C6-1F2F-4427-A1D0-B8B0A8F092FF}" type="datetime'Q''''3'''''''''' 1''''''''2'''''''''''''''''''''''''''''''">
              <a:rPr lang="en-US" sz="1000">
                <a:solidFill>
                  <a:schemeClr val="tx1"/>
                </a:solidFill>
              </a:rPr>
              <a:pPr/>
              <a:t>Q3 12</a:t>
            </a:fld>
            <a:endParaRPr lang="en-US" sz="1000" dirty="0">
              <a:solidFill>
                <a:schemeClr val="tx1"/>
              </a:solidFill>
              <a:sym typeface="+mn-lt"/>
            </a:endParaRPr>
          </a:p>
        </p:txBody>
      </p:sp>
      <p:sp>
        <p:nvSpPr>
          <p:cNvPr id="21" name="Text Placeholder 4"/>
          <p:cNvSpPr>
            <a:spLocks noGrp="1"/>
          </p:cNvSpPr>
          <p:nvPr>
            <p:custDataLst>
              <p:tags r:id="rId11"/>
            </p:custDataLst>
          </p:nvPr>
        </p:nvSpPr>
        <p:spPr bwMode="auto">
          <a:xfrm>
            <a:off x="900113"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B1DA93-55E7-4CDF-A736-7FAFC8A9E89B}" type="datetime'''''''''''''''Q''''''''''2'''''' ''''1''''''''''''2'''''''''''">
              <a:rPr lang="en-US" sz="1000">
                <a:solidFill>
                  <a:schemeClr val="tx1"/>
                </a:solidFill>
              </a:rPr>
              <a:pPr/>
              <a:t>Q2 12</a:t>
            </a:fld>
            <a:endParaRPr lang="en-US" sz="1000" dirty="0">
              <a:solidFill>
                <a:schemeClr val="tx1"/>
              </a:solidFill>
              <a:sym typeface="+mn-lt"/>
            </a:endParaRPr>
          </a:p>
        </p:txBody>
      </p:sp>
      <p:sp>
        <p:nvSpPr>
          <p:cNvPr id="22" name="Text Placeholder 3"/>
          <p:cNvSpPr>
            <a:spLocks noGrp="1"/>
          </p:cNvSpPr>
          <p:nvPr>
            <p:custDataLst>
              <p:tags r:id="rId12"/>
            </p:custDataLst>
          </p:nvPr>
        </p:nvSpPr>
        <p:spPr bwMode="auto">
          <a:xfrm>
            <a:off x="647700"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2671AA-60AB-471F-9029-314CD2C994EC}" type="datetime'''''''Q''1'''''' ''1''''''''2'''''''''''''''''">
              <a:rPr lang="en-US" sz="1000">
                <a:solidFill>
                  <a:schemeClr val="tx1"/>
                </a:solidFill>
              </a:rPr>
              <a:pPr/>
              <a:t>Q1 12</a:t>
            </a:fld>
            <a:endParaRPr lang="en-US" sz="1000" dirty="0">
              <a:solidFill>
                <a:schemeClr val="tx1"/>
              </a:solidFill>
              <a:sym typeface="+mn-lt"/>
            </a:endParaRPr>
          </a:p>
        </p:txBody>
      </p:sp>
      <p:sp>
        <p:nvSpPr>
          <p:cNvPr id="34" name="Text Placeholder 83"/>
          <p:cNvSpPr>
            <a:spLocks noGrp="1"/>
          </p:cNvSpPr>
          <p:nvPr>
            <p:custDataLst>
              <p:tags r:id="rId13"/>
            </p:custDataLst>
          </p:nvPr>
        </p:nvSpPr>
        <p:spPr bwMode="auto">
          <a:xfrm>
            <a:off x="2171700"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590AF05-A9D5-4685-8060-B6A04A65401C}" type="datetime'Q''''3'''''''''' ''''''1''''''''''3'''''''''''''">
              <a:rPr lang="en-US" sz="1000">
                <a:solidFill>
                  <a:schemeClr val="tx1"/>
                </a:solidFill>
                <a:latin typeface="Arial"/>
                <a:ea typeface="ＭＳ Ｐゴシック"/>
                <a:sym typeface="Arial"/>
              </a:rPr>
              <a:pPr marL="0" indent="0" algn="ctr">
                <a:lnSpc>
                  <a:spcPct val="100000"/>
                </a:lnSpc>
                <a:spcBef>
                  <a:spcPct val="0"/>
                </a:spcBef>
              </a:pPr>
              <a:t>Q3 13</a:t>
            </a:fld>
            <a:endParaRPr lang="en-US" sz="1000" dirty="0">
              <a:solidFill>
                <a:schemeClr val="tx1"/>
              </a:solidFill>
              <a:latin typeface="Arial"/>
              <a:ea typeface="ＭＳ Ｐゴシック"/>
              <a:sym typeface="Arial"/>
            </a:endParaRPr>
          </a:p>
        </p:txBody>
      </p:sp>
      <p:sp>
        <p:nvSpPr>
          <p:cNvPr id="35" name="Text Placeholder 84"/>
          <p:cNvSpPr>
            <a:spLocks noGrp="1"/>
          </p:cNvSpPr>
          <p:nvPr>
            <p:custDataLst>
              <p:tags r:id="rId14"/>
            </p:custDataLst>
          </p:nvPr>
        </p:nvSpPr>
        <p:spPr bwMode="auto">
          <a:xfrm>
            <a:off x="2424113"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3E30A26-6569-4C1D-AA45-31BCA20501D3}" type="datetime'''Q4'' ''''''1''''''''3'''''''''''''''''''''''''''''''''''">
              <a:rPr lang="en-US" sz="1000">
                <a:solidFill>
                  <a:schemeClr val="tx1"/>
                </a:solidFill>
                <a:latin typeface="Arial"/>
                <a:ea typeface="ＭＳ Ｐゴシック"/>
                <a:sym typeface="Arial"/>
              </a:rPr>
              <a:pPr marL="0" indent="0" algn="ctr">
                <a:lnSpc>
                  <a:spcPct val="100000"/>
                </a:lnSpc>
                <a:spcBef>
                  <a:spcPct val="0"/>
                </a:spcBef>
              </a:pPr>
              <a:t>Q4 13</a:t>
            </a:fld>
            <a:endParaRPr lang="en-US" sz="1000" dirty="0">
              <a:solidFill>
                <a:schemeClr val="tx1"/>
              </a:solidFill>
              <a:latin typeface="Arial"/>
              <a:ea typeface="ＭＳ Ｐゴシック"/>
              <a:sym typeface="Arial"/>
            </a:endParaRPr>
          </a:p>
        </p:txBody>
      </p:sp>
      <p:sp>
        <p:nvSpPr>
          <p:cNvPr id="36" name="Text Placeholder 85"/>
          <p:cNvSpPr>
            <a:spLocks noGrp="1"/>
          </p:cNvSpPr>
          <p:nvPr>
            <p:custDataLst>
              <p:tags r:id="rId15"/>
            </p:custDataLst>
          </p:nvPr>
        </p:nvSpPr>
        <p:spPr bwMode="auto">
          <a:xfrm>
            <a:off x="2676525"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975DF79-990C-44D4-A753-655E6F7F9B78}" type="datetime'''Q''1'''''''''''''' ''''''''''''''''''''''''14'''''''">
              <a:rPr lang="en-US" sz="1000">
                <a:solidFill>
                  <a:schemeClr val="tx1"/>
                </a:solidFill>
                <a:latin typeface="Arial"/>
                <a:ea typeface="ＭＳ Ｐゴシック"/>
                <a:sym typeface="Arial"/>
              </a:rPr>
              <a:pPr marL="0" indent="0" algn="ctr">
                <a:lnSpc>
                  <a:spcPct val="100000"/>
                </a:lnSpc>
                <a:spcBef>
                  <a:spcPct val="0"/>
                </a:spcBef>
              </a:pPr>
              <a:t>Q1 14</a:t>
            </a:fld>
            <a:endParaRPr lang="en-US" sz="1000" dirty="0">
              <a:solidFill>
                <a:schemeClr val="tx1"/>
              </a:solidFill>
              <a:latin typeface="Arial"/>
              <a:ea typeface="ＭＳ Ｐゴシック"/>
              <a:sym typeface="Arial"/>
            </a:endParaRPr>
          </a:p>
        </p:txBody>
      </p:sp>
      <p:sp>
        <p:nvSpPr>
          <p:cNvPr id="37" name="Text Placeholder 86"/>
          <p:cNvSpPr>
            <a:spLocks noGrp="1"/>
          </p:cNvSpPr>
          <p:nvPr>
            <p:custDataLst>
              <p:tags r:id="rId16"/>
            </p:custDataLst>
          </p:nvPr>
        </p:nvSpPr>
        <p:spPr bwMode="auto">
          <a:xfrm>
            <a:off x="2928938"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0F5F51E-954B-4F1D-9C41-3C41942DC444}" type="datetime'''''''''''''''''''''''''''''''''''''''''''Q2 ''''''1''''''4'''">
              <a:rPr lang="en-US" sz="1000">
                <a:solidFill>
                  <a:schemeClr val="tx1"/>
                </a:solidFill>
                <a:latin typeface="Arial"/>
                <a:ea typeface="ＭＳ Ｐゴシック"/>
                <a:sym typeface="Arial"/>
              </a:rPr>
              <a:pPr marL="0" indent="0" algn="ctr">
                <a:lnSpc>
                  <a:spcPct val="100000"/>
                </a:lnSpc>
                <a:spcBef>
                  <a:spcPct val="0"/>
                </a:spcBef>
              </a:pPr>
              <a:t>Q2 14</a:t>
            </a:fld>
            <a:endParaRPr lang="en-US" sz="1000" dirty="0">
              <a:solidFill>
                <a:schemeClr val="tx1"/>
              </a:solidFill>
              <a:latin typeface="Arial"/>
              <a:ea typeface="ＭＳ Ｐゴシック"/>
              <a:sym typeface="Arial"/>
            </a:endParaRPr>
          </a:p>
        </p:txBody>
      </p:sp>
      <p:sp>
        <p:nvSpPr>
          <p:cNvPr id="38" name="Text Placeholder 87"/>
          <p:cNvSpPr>
            <a:spLocks noGrp="1"/>
          </p:cNvSpPr>
          <p:nvPr>
            <p:custDataLst>
              <p:tags r:id="rId17"/>
            </p:custDataLst>
          </p:nvPr>
        </p:nvSpPr>
        <p:spPr bwMode="auto">
          <a:xfrm>
            <a:off x="3181350"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121AA96-363A-4E1A-936D-AC8FEAC43021}" type="datetime'''''''''''''''''Q''3'''' ''''''''''1''''''''4'''''''">
              <a:rPr lang="en-US" sz="1000">
                <a:solidFill>
                  <a:schemeClr val="tx1"/>
                </a:solidFill>
                <a:latin typeface="Arial"/>
                <a:ea typeface="ＭＳ Ｐゴシック"/>
                <a:sym typeface="Arial"/>
              </a:rPr>
              <a:pPr marL="0" indent="0" algn="ctr">
                <a:lnSpc>
                  <a:spcPct val="100000"/>
                </a:lnSpc>
                <a:spcBef>
                  <a:spcPct val="0"/>
                </a:spcBef>
              </a:pPr>
              <a:t>Q3 14</a:t>
            </a:fld>
            <a:endParaRPr lang="en-US" sz="1000" dirty="0">
              <a:solidFill>
                <a:schemeClr val="tx1"/>
              </a:solidFill>
              <a:latin typeface="Arial"/>
              <a:ea typeface="ＭＳ Ｐゴシック"/>
              <a:sym typeface="Arial"/>
            </a:endParaRPr>
          </a:p>
        </p:txBody>
      </p:sp>
      <p:sp>
        <p:nvSpPr>
          <p:cNvPr id="39" name="Text Placeholder 88"/>
          <p:cNvSpPr>
            <a:spLocks noGrp="1"/>
          </p:cNvSpPr>
          <p:nvPr>
            <p:custDataLst>
              <p:tags r:id="rId18"/>
            </p:custDataLst>
          </p:nvPr>
        </p:nvSpPr>
        <p:spPr bwMode="auto">
          <a:xfrm>
            <a:off x="3438525" y="5089525"/>
            <a:ext cx="180975" cy="3048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EDD64A-91EA-4A9B-87F2-670661E2C732}" type="datetime'''''''''''Q''''4 ''''''''1''''''''''''''''''''''''''4'''''''">
              <a:rPr lang="en-US" sz="1000">
                <a:solidFill>
                  <a:schemeClr val="tx1"/>
                </a:solidFill>
                <a:latin typeface="Arial"/>
                <a:ea typeface="ＭＳ Ｐゴシック"/>
                <a:sym typeface="Arial"/>
              </a:rPr>
              <a:pPr marL="0" indent="0" algn="ctr">
                <a:lnSpc>
                  <a:spcPct val="100000"/>
                </a:lnSpc>
                <a:spcBef>
                  <a:spcPct val="0"/>
                </a:spcBef>
              </a:pPr>
              <a:t>Q4 14</a:t>
            </a:fld>
            <a:endParaRPr lang="en-US" sz="1000" dirty="0">
              <a:solidFill>
                <a:schemeClr val="tx1"/>
              </a:solidFill>
              <a:latin typeface="Arial"/>
              <a:ea typeface="ＭＳ Ｐゴシック"/>
              <a:sym typeface="Arial"/>
            </a:endParaRPr>
          </a:p>
        </p:txBody>
      </p:sp>
      <p:cxnSp>
        <p:nvCxnSpPr>
          <p:cNvPr id="23" name="Straight Connector 22"/>
          <p:cNvCxnSpPr/>
          <p:nvPr/>
        </p:nvCxnSpPr>
        <p:spPr bwMode="auto">
          <a:xfrm flipH="1">
            <a:off x="636588" y="4083050"/>
            <a:ext cx="3613025"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cxnSp>
        <p:nvCxnSpPr>
          <p:cNvPr id="24" name="Straight Connector 23"/>
          <p:cNvCxnSpPr/>
          <p:nvPr/>
        </p:nvCxnSpPr>
        <p:spPr bwMode="auto">
          <a:xfrm flipH="1">
            <a:off x="622300" y="3203575"/>
            <a:ext cx="3626336"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sp>
        <p:nvSpPr>
          <p:cNvPr id="26" name="TextBox 25"/>
          <p:cNvSpPr txBox="1"/>
          <p:nvPr/>
        </p:nvSpPr>
        <p:spPr>
          <a:xfrm>
            <a:off x="4344988" y="3027363"/>
            <a:ext cx="426719" cy="400110"/>
          </a:xfrm>
          <a:prstGeom prst="rect">
            <a:avLst/>
          </a:prstGeom>
          <a:noFill/>
        </p:spPr>
        <p:txBody>
          <a:bodyPr wrap="none" rtlCol="0">
            <a:spAutoFit/>
          </a:bodyPr>
          <a:lstStyle/>
          <a:p>
            <a:pPr>
              <a:lnSpc>
                <a:spcPct val="100000"/>
              </a:lnSpc>
            </a:pPr>
            <a:r>
              <a:rPr lang="en-US" b="1" dirty="0" smtClean="0">
                <a:solidFill>
                  <a:schemeClr val="accent1"/>
                </a:solidFill>
              </a:rPr>
              <a:t>Red</a:t>
            </a:r>
          </a:p>
          <a:p>
            <a:pPr>
              <a:lnSpc>
                <a:spcPct val="100000"/>
              </a:lnSpc>
            </a:pPr>
            <a:r>
              <a:rPr lang="en-US" b="1" dirty="0">
                <a:solidFill>
                  <a:schemeClr val="accent1"/>
                </a:solidFill>
              </a:rPr>
              <a:t>6</a:t>
            </a:r>
          </a:p>
        </p:txBody>
      </p:sp>
      <p:sp>
        <p:nvSpPr>
          <p:cNvPr id="27" name="TextBox 26"/>
          <p:cNvSpPr txBox="1"/>
          <p:nvPr/>
        </p:nvSpPr>
        <p:spPr>
          <a:xfrm>
            <a:off x="4289425" y="3905250"/>
            <a:ext cx="590225" cy="400110"/>
          </a:xfrm>
          <a:prstGeom prst="rect">
            <a:avLst/>
          </a:prstGeom>
          <a:noFill/>
        </p:spPr>
        <p:txBody>
          <a:bodyPr wrap="none" rtlCol="0">
            <a:spAutoFit/>
          </a:bodyPr>
          <a:lstStyle/>
          <a:p>
            <a:pPr>
              <a:lnSpc>
                <a:spcPct val="100000"/>
              </a:lnSpc>
            </a:pPr>
            <a:r>
              <a:rPr lang="en-US" b="1" dirty="0" smtClean="0">
                <a:solidFill>
                  <a:srgbClr val="FFC000"/>
                </a:solidFill>
              </a:rPr>
              <a:t>Amber</a:t>
            </a:r>
          </a:p>
          <a:p>
            <a:pPr>
              <a:lnSpc>
                <a:spcPct val="100000"/>
              </a:lnSpc>
            </a:pPr>
            <a:r>
              <a:rPr lang="en-US" b="1" dirty="0">
                <a:solidFill>
                  <a:srgbClr val="FFC000"/>
                </a:solidFill>
              </a:rPr>
              <a:t>3</a:t>
            </a:r>
          </a:p>
        </p:txBody>
      </p:sp>
      <p:sp>
        <p:nvSpPr>
          <p:cNvPr id="28" name="TextBox 27"/>
          <p:cNvSpPr txBox="1"/>
          <p:nvPr/>
        </p:nvSpPr>
        <p:spPr>
          <a:xfrm>
            <a:off x="5260975" y="1423225"/>
            <a:ext cx="3962400"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accent1"/>
                </a:solidFill>
              </a:rPr>
              <a:t>Calibration approach</a:t>
            </a:r>
          </a:p>
        </p:txBody>
      </p:sp>
      <p:sp>
        <p:nvSpPr>
          <p:cNvPr id="29" name="Content Placeholder 4"/>
          <p:cNvSpPr txBox="1">
            <a:spLocks/>
          </p:cNvSpPr>
          <p:nvPr/>
        </p:nvSpPr>
        <p:spPr>
          <a:xfrm>
            <a:off x="5255251" y="1956625"/>
            <a:ext cx="3946517" cy="410051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indent="-171450">
              <a:lnSpc>
                <a:spcPct val="100000"/>
              </a:lnSpc>
              <a:buFont typeface="Arial" panose="020B0604020202020204" pitchFamily="34" charset="0"/>
              <a:buChar char="•"/>
            </a:pPr>
            <a:r>
              <a:rPr lang="en-US" sz="1200" kern="0" dirty="0">
                <a:solidFill>
                  <a:schemeClr val="tx1"/>
                </a:solidFill>
              </a:rPr>
              <a:t>We calibrated </a:t>
            </a:r>
            <a:r>
              <a:rPr lang="en-US" sz="1200" kern="0" dirty="0" smtClean="0">
                <a:solidFill>
                  <a:schemeClr val="tx1"/>
                </a:solidFill>
              </a:rPr>
              <a:t>the red limit </a:t>
            </a:r>
            <a:r>
              <a:rPr lang="en-US" sz="1200" kern="0" dirty="0">
                <a:solidFill>
                  <a:schemeClr val="tx1"/>
                </a:solidFill>
              </a:rPr>
              <a:t>to be consistent with the limits for gross </a:t>
            </a:r>
            <a:r>
              <a:rPr lang="en-US" sz="1200" kern="0" dirty="0" smtClean="0">
                <a:solidFill>
                  <a:schemeClr val="tx1"/>
                </a:solidFill>
              </a:rPr>
              <a:t>losses/gross </a:t>
            </a:r>
            <a:r>
              <a:rPr lang="en-US" sz="1200" kern="0" dirty="0">
                <a:solidFill>
                  <a:schemeClr val="tx1"/>
                </a:solidFill>
              </a:rPr>
              <a:t>margin </a:t>
            </a:r>
            <a:endParaRPr lang="en-US" sz="1200" kern="0" dirty="0" smtClean="0">
              <a:solidFill>
                <a:schemeClr val="tx1"/>
              </a:solidFill>
            </a:endParaRPr>
          </a:p>
          <a:p>
            <a:pPr marL="171450" indent="-171450">
              <a:lnSpc>
                <a:spcPct val="100000"/>
              </a:lnSpc>
              <a:buFont typeface="Arial" panose="020B0604020202020204" pitchFamily="34" charset="0"/>
              <a:buChar char="•"/>
            </a:pPr>
            <a:r>
              <a:rPr lang="en-US" sz="1200" dirty="0">
                <a:solidFill>
                  <a:schemeClr val="tx1"/>
                </a:solidFill>
              </a:rPr>
              <a:t>Given that </a:t>
            </a:r>
            <a:r>
              <a:rPr lang="en-US" sz="1200" dirty="0" smtClean="0">
                <a:solidFill>
                  <a:schemeClr val="tx1"/>
                </a:solidFill>
              </a:rPr>
              <a:t>38% </a:t>
            </a:r>
            <a:r>
              <a:rPr lang="en-US" sz="1200" dirty="0">
                <a:solidFill>
                  <a:schemeClr val="tx1"/>
                </a:solidFill>
              </a:rPr>
              <a:t>of SHUSA risk events in the past 4 quarters are </a:t>
            </a:r>
            <a:r>
              <a:rPr lang="en-US" sz="1200" dirty="0" smtClean="0">
                <a:solidFill>
                  <a:schemeClr val="tx1"/>
                </a:solidFill>
              </a:rPr>
              <a:t>SCUSA </a:t>
            </a:r>
            <a:r>
              <a:rPr lang="en-US" sz="1200" dirty="0">
                <a:solidFill>
                  <a:schemeClr val="tx1"/>
                </a:solidFill>
              </a:rPr>
              <a:t>events, we scaled the SHUSA material event limit by </a:t>
            </a:r>
            <a:r>
              <a:rPr lang="en-US" sz="1200" dirty="0" smtClean="0">
                <a:solidFill>
                  <a:schemeClr val="tx1"/>
                </a:solidFill>
              </a:rPr>
              <a:t>38% </a:t>
            </a:r>
            <a:r>
              <a:rPr lang="en-US" sz="1200" dirty="0">
                <a:solidFill>
                  <a:schemeClr val="tx1"/>
                </a:solidFill>
              </a:rPr>
              <a:t>to set the limit for </a:t>
            </a:r>
            <a:r>
              <a:rPr lang="en-US" sz="1200" dirty="0" smtClean="0">
                <a:solidFill>
                  <a:schemeClr val="tx1"/>
                </a:solidFill>
              </a:rPr>
              <a:t>SCUSA</a:t>
            </a:r>
            <a:endParaRPr lang="en-US" sz="1200" dirty="0">
              <a:solidFill>
                <a:schemeClr val="tx1"/>
              </a:solidFill>
            </a:endParaRPr>
          </a:p>
          <a:p>
            <a:pPr marL="200026" lvl="1" indent="-187325" defTabSz="457200" fontAlgn="auto">
              <a:lnSpc>
                <a:spcPct val="100000"/>
              </a:lnSpc>
              <a:spcBef>
                <a:spcPts val="0"/>
              </a:spcBef>
              <a:spcAft>
                <a:spcPts val="0"/>
              </a:spcAft>
              <a:buFont typeface="Arial"/>
              <a:buChar char="–"/>
              <a:defRPr/>
            </a:pPr>
            <a:endParaRPr lang="en-US" sz="1200" dirty="0">
              <a:solidFill>
                <a:schemeClr val="tx1"/>
              </a:solidFill>
            </a:endParaRPr>
          </a:p>
          <a:p>
            <a:pPr marL="176213" lvl="2" indent="0" defTabSz="457200" fontAlgn="auto">
              <a:lnSpc>
                <a:spcPct val="100000"/>
              </a:lnSpc>
              <a:spcBef>
                <a:spcPts val="0"/>
              </a:spcBef>
              <a:spcAft>
                <a:spcPts val="0"/>
              </a:spcAft>
              <a:buNone/>
              <a:defRPr/>
            </a:pPr>
            <a:r>
              <a:rPr lang="en-US" dirty="0">
                <a:solidFill>
                  <a:schemeClr val="tx1"/>
                </a:solidFill>
              </a:rPr>
              <a:t>	</a:t>
            </a:r>
          </a:p>
          <a:p>
            <a:pPr marL="171450" indent="-171450">
              <a:lnSpc>
                <a:spcPct val="100000"/>
              </a:lnSpc>
              <a:buFont typeface="Arial" panose="020B0604020202020204" pitchFamily="34" charset="0"/>
              <a:buChar char="•"/>
            </a:pPr>
            <a:endParaRPr lang="en-US" sz="1200" kern="0" dirty="0">
              <a:solidFill>
                <a:schemeClr val="tx1"/>
              </a:solidFill>
            </a:endParaRPr>
          </a:p>
          <a:p>
            <a:pPr marL="0" indent="0">
              <a:lnSpc>
                <a:spcPct val="100000"/>
              </a:lnSpc>
            </a:pPr>
            <a:endParaRPr lang="en-US" sz="1200" kern="0" dirty="0">
              <a:solidFill>
                <a:schemeClr val="tx1"/>
              </a:solidFill>
            </a:endParaRPr>
          </a:p>
        </p:txBody>
      </p:sp>
      <p:sp>
        <p:nvSpPr>
          <p:cNvPr id="53" name="Footnote"/>
          <p:cNvSpPr/>
          <p:nvPr/>
        </p:nvSpPr>
        <p:spPr bwMode="auto">
          <a:xfrm>
            <a:off x="404524" y="6259622"/>
            <a:ext cx="682675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SHUSA’s “SHUSA-Aggregation-All-</a:t>
            </a:r>
            <a:r>
              <a:rPr lang="en-US" sz="800" dirty="0" err="1">
                <a:solidFill>
                  <a:schemeClr val="bg1"/>
                </a:solidFill>
                <a:latin typeface="Arial"/>
                <a:sym typeface="Arial"/>
              </a:rPr>
              <a:t>nocpi</a:t>
            </a:r>
            <a:r>
              <a:rPr lang="en-US" sz="800" dirty="0">
                <a:solidFill>
                  <a:schemeClr val="bg1"/>
                </a:solidFill>
                <a:latin typeface="Arial"/>
                <a:sym typeface="Arial"/>
              </a:rPr>
              <a:t>” taken from Access op risk database, Oliver Wyman </a:t>
            </a:r>
            <a:r>
              <a:rPr lang="en-US" sz="800" dirty="0" smtClean="0">
                <a:solidFill>
                  <a:schemeClr val="bg1"/>
                </a:solidFill>
                <a:latin typeface="Arial"/>
                <a:sym typeface="Arial"/>
              </a:rPr>
              <a:t>analysis</a:t>
            </a:r>
          </a:p>
          <a:p>
            <a:pPr algn="l">
              <a:lnSpc>
                <a:spcPct val="100000"/>
              </a:lnSpc>
            </a:pPr>
            <a:r>
              <a:rPr lang="en-US" sz="800" dirty="0" smtClean="0">
                <a:solidFill>
                  <a:schemeClr val="bg1"/>
                </a:solidFill>
                <a:latin typeface="Arial"/>
                <a:sym typeface="Arial"/>
              </a:rPr>
              <a:t>1</a:t>
            </a:r>
            <a:r>
              <a:rPr lang="en-US" sz="800" dirty="0">
                <a:solidFill>
                  <a:schemeClr val="bg1"/>
                </a:solidFill>
                <a:latin typeface="Arial"/>
                <a:sym typeface="Arial"/>
              </a:rPr>
              <a:t>. This includes only material events with an associated financial loss</a:t>
            </a:r>
            <a:r>
              <a:rPr lang="en-US" sz="800" dirty="0" smtClean="0">
                <a:solidFill>
                  <a:schemeClr val="bg1"/>
                </a:solidFill>
                <a:latin typeface="Arial"/>
                <a:sym typeface="Arial"/>
              </a:rPr>
              <a:t>. A </a:t>
            </a:r>
            <a:r>
              <a:rPr lang="en-US" sz="800" dirty="0">
                <a:solidFill>
                  <a:schemeClr val="bg1"/>
                </a:solidFill>
                <a:latin typeface="Arial"/>
                <a:sym typeface="Arial"/>
              </a:rPr>
              <a:t>material risk event with a financial loss is defined as an event that results in a loss of $200,000 or greater</a:t>
            </a:r>
          </a:p>
          <a:p>
            <a:pPr algn="l">
              <a:lnSpc>
                <a:spcPct val="100000"/>
              </a:lnSpc>
            </a:pPr>
            <a:r>
              <a:rPr lang="en-US" sz="800" dirty="0" smtClean="0">
                <a:solidFill>
                  <a:schemeClr val="bg1"/>
                </a:solidFill>
                <a:latin typeface="Arial"/>
                <a:sym typeface="Arial"/>
              </a:rPr>
              <a:t>  </a:t>
            </a:r>
            <a:endParaRPr lang="en-US" sz="800" dirty="0" smtClean="0">
              <a:solidFill>
                <a:schemeClr val="bg1"/>
              </a:solidFill>
              <a:latin typeface="Wingdings"/>
              <a:sym typeface="Arial"/>
            </a:endParaRPr>
          </a:p>
          <a:p>
            <a:pPr algn="l">
              <a:lnSpc>
                <a:spcPct val="100000"/>
              </a:lnSpc>
            </a:pPr>
            <a:r>
              <a:rPr lang="en-US" sz="800" dirty="0" smtClean="0">
                <a:solidFill>
                  <a:schemeClr val="bg1"/>
                </a:solidFill>
                <a:latin typeface="Arial"/>
                <a:sym typeface="Arial"/>
              </a:rPr>
              <a:t>:</a:t>
            </a:r>
            <a:endParaRPr lang="en-US" sz="800" dirty="0">
              <a:solidFill>
                <a:schemeClr val="bg1"/>
              </a:solidFill>
              <a:latin typeface="Arial"/>
              <a:sym typeface="Arial"/>
            </a:endParaRPr>
          </a:p>
        </p:txBody>
      </p:sp>
      <p:graphicFrame>
        <p:nvGraphicFramePr>
          <p:cNvPr id="33" name="Table 32"/>
          <p:cNvGraphicFramePr>
            <a:graphicFrameLocks noGrp="1"/>
          </p:cNvGraphicFramePr>
          <p:nvPr>
            <p:extLst>
              <p:ext uri="{D42A27DB-BD31-4B8C-83A1-F6EECF244321}">
                <p14:modId xmlns:p14="http://schemas.microsoft.com/office/powerpoint/2010/main" val="3515286800"/>
              </p:ext>
            </p:extLst>
          </p:nvPr>
        </p:nvGraphicFramePr>
        <p:xfrm>
          <a:off x="5330299" y="3289611"/>
          <a:ext cx="3883385" cy="1036320"/>
        </p:xfrm>
        <a:graphic>
          <a:graphicData uri="http://schemas.openxmlformats.org/drawingml/2006/table">
            <a:tbl>
              <a:tblPr firstRow="1" bandRow="1">
                <a:tableStyleId>{839DD9DD-9E6C-4910-8AC0-68ADFF6A6AFC}</a:tableStyleId>
              </a:tblPr>
              <a:tblGrid>
                <a:gridCol w="1490829"/>
                <a:gridCol w="1196278"/>
                <a:gridCol w="1196278"/>
              </a:tblGrid>
              <a:tr h="16766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Amber trigger</a:t>
                      </a:r>
                      <a:endParaRPr lang="en-US" sz="1000" b="1" i="0" kern="1200" dirty="0">
                        <a:solidFill>
                          <a:schemeClr val="tx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mn-lt"/>
                          <a:ea typeface="+mn-ea"/>
                          <a:cs typeface="+mn-cs"/>
                        </a:rPr>
                        <a:t>Red limit</a:t>
                      </a:r>
                      <a:endParaRPr lang="en-US" sz="1000" b="1" i="0" kern="1200" dirty="0">
                        <a:solidFill>
                          <a:schemeClr val="bg1"/>
                        </a:solidFill>
                        <a:latin typeface="+mn-lt"/>
                        <a:ea typeface="+mn-ea"/>
                        <a:cs typeface="+mn-cs"/>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 SHUSA material events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9</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16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4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mn-lt"/>
                          <a:ea typeface="+mn-ea"/>
                          <a:cs typeface="+mn-cs"/>
                        </a:rPr>
                        <a:t># SCUSA material events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3</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mn-lt"/>
                          <a:ea typeface="+mn-ea"/>
                          <a:cs typeface="+mn-cs"/>
                        </a:rPr>
                        <a:t>6</a:t>
                      </a:r>
                      <a:endParaRPr lang="en-US" sz="1000" b="0" i="0" kern="1200" dirty="0">
                        <a:solidFill>
                          <a:schemeClr val="tx1"/>
                        </a:solidFill>
                        <a:latin typeface="+mn-lt"/>
                        <a:ea typeface="+mn-ea"/>
                        <a:cs typeface="+mn-cs"/>
                      </a:endParaRP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30" name="Group 29"/>
          <p:cNvGrpSpPr/>
          <p:nvPr/>
        </p:nvGrpSpPr>
        <p:grpSpPr>
          <a:xfrm>
            <a:off x="403281" y="95996"/>
            <a:ext cx="4043205" cy="189008"/>
            <a:chOff x="403281" y="164517"/>
            <a:chExt cx="4043205" cy="189008"/>
          </a:xfrm>
        </p:grpSpPr>
        <p:sp>
          <p:nvSpPr>
            <p:cNvPr id="42" name="Text Box 75"/>
            <p:cNvSpPr txBox="1">
              <a:spLocks noChangeArrowheads="1"/>
            </p:cNvSpPr>
            <p:nvPr/>
          </p:nvSpPr>
          <p:spPr bwMode="gray">
            <a:xfrm>
              <a:off x="636148" y="166688"/>
              <a:ext cx="381033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a:t>
              </a:r>
              <a:r>
                <a:rPr lang="en-US" sz="1200" dirty="0">
                  <a:solidFill>
                    <a:schemeClr val="bg1">
                      <a:lumMod val="50000"/>
                    </a:schemeClr>
                  </a:solidFill>
                </a:rPr>
                <a:t>: Frequency of events &gt;$</a:t>
              </a:r>
              <a:r>
                <a:rPr lang="en-US" sz="1200" dirty="0" smtClean="0">
                  <a:solidFill>
                    <a:schemeClr val="bg1">
                      <a:lumMod val="50000"/>
                    </a:schemeClr>
                  </a:solidFill>
                </a:rPr>
                <a:t>200 K </a:t>
              </a:r>
              <a:r>
                <a:rPr lang="en-US" sz="1200" dirty="0">
                  <a:solidFill>
                    <a:schemeClr val="bg1">
                      <a:lumMod val="50000"/>
                    </a:schemeClr>
                  </a:solidFill>
                </a:rPr>
                <a:t>in losses</a:t>
              </a:r>
            </a:p>
          </p:txBody>
        </p:sp>
        <p:sp>
          <p:nvSpPr>
            <p:cNvPr id="43" name="Oval 42"/>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44565149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t>
            </a:r>
            <a:r>
              <a:rPr lang="en-US" b="0" dirty="0" smtClean="0"/>
              <a:t>Operational risk</a:t>
            </a:r>
            <a:endParaRPr lang="en-US" b="0" dirty="0">
              <a:solidFill>
                <a:schemeClr val="accent1"/>
              </a:solidFill>
            </a:endParaRPr>
          </a:p>
        </p:txBody>
      </p:sp>
      <p:sp>
        <p:nvSpPr>
          <p:cNvPr id="8" name="Footnote"/>
          <p:cNvSpPr/>
          <p:nvPr/>
        </p:nvSpPr>
        <p:spPr bwMode="auto">
          <a:xfrm>
            <a:off x="404108" y="6259449"/>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lvl="1" indent="-119063" algn="l">
              <a:lnSpc>
                <a:spcPct val="100000"/>
              </a:lnSpc>
            </a:pPr>
            <a:r>
              <a:rPr lang="en-US" sz="800" dirty="0" smtClean="0">
                <a:solidFill>
                  <a:schemeClr val="bg1"/>
                </a:solidFill>
              </a:rPr>
              <a:t>Note: </a:t>
            </a:r>
            <a:r>
              <a:rPr lang="en-US" sz="800" dirty="0" smtClean="0">
                <a:solidFill>
                  <a:schemeClr val="bg1"/>
                </a:solidFill>
                <a:sym typeface="Arial"/>
              </a:rPr>
              <a:t>all actuals for credit risk are a</a:t>
            </a:r>
            <a:r>
              <a:rPr lang="en-US" sz="800" dirty="0" smtClean="0">
                <a:solidFill>
                  <a:schemeClr val="bg1"/>
                </a:solidFill>
              </a:rPr>
              <a:t>s of July 2015 unless otherwise noted</a:t>
            </a:r>
          </a:p>
          <a:p>
            <a:pPr marL="119063" lvl="1" indent="-119063" algn="l">
              <a:lnSpc>
                <a:spcPct val="100000"/>
              </a:lnSpc>
              <a:buFontTx/>
              <a:buAutoNum type="arabicPeriod"/>
            </a:pPr>
            <a:r>
              <a:rPr lang="en-US" sz="800" dirty="0">
                <a:solidFill>
                  <a:schemeClr val="bg1"/>
                </a:solidFill>
                <a:latin typeface="Arial"/>
                <a:sym typeface="Arial"/>
              </a:rPr>
              <a:t>Operational risk metric limits are set per quarter (quarterly gross </a:t>
            </a:r>
            <a:r>
              <a:rPr lang="en-US" sz="800" dirty="0" smtClean="0">
                <a:solidFill>
                  <a:schemeClr val="bg1"/>
                </a:solidFill>
                <a:latin typeface="Arial"/>
                <a:sym typeface="Arial"/>
              </a:rPr>
              <a:t>losses/gross </a:t>
            </a:r>
            <a:r>
              <a:rPr lang="en-US" sz="800" dirty="0">
                <a:solidFill>
                  <a:schemeClr val="bg1"/>
                </a:solidFill>
                <a:latin typeface="Arial"/>
                <a:sym typeface="Arial"/>
              </a:rPr>
              <a:t>margin and frequency of events &gt;$200K in losses per quarter)</a:t>
            </a:r>
          </a:p>
          <a:p>
            <a:pPr marL="119063" lvl="1" indent="-119063" algn="l">
              <a:lnSpc>
                <a:spcPct val="100000"/>
              </a:lnSpc>
              <a:buFontTx/>
              <a:buAutoNum type="arabicPeriod"/>
            </a:pPr>
            <a:r>
              <a:rPr lang="en-US" sz="800" dirty="0">
                <a:solidFill>
                  <a:schemeClr val="bg1"/>
                </a:solidFill>
                <a:latin typeface="Arial"/>
                <a:sym typeface="Arial"/>
              </a:rPr>
              <a:t>Actuals as of </a:t>
            </a:r>
            <a:r>
              <a:rPr lang="en-US" sz="800" dirty="0">
                <a:solidFill>
                  <a:srgbClr val="FFFFFF"/>
                </a:solidFill>
                <a:latin typeface="Arial"/>
                <a:sym typeface="Arial"/>
              </a:rPr>
              <a:t>Q2 2015</a:t>
            </a:r>
          </a:p>
        </p:txBody>
      </p:sp>
      <p:graphicFrame>
        <p:nvGraphicFramePr>
          <p:cNvPr id="5" name="Table 4"/>
          <p:cNvGraphicFramePr>
            <a:graphicFrameLocks noGrp="1"/>
          </p:cNvGraphicFramePr>
          <p:nvPr>
            <p:extLst>
              <p:ext uri="{D42A27DB-BD31-4B8C-83A1-F6EECF244321}">
                <p14:modId xmlns:p14="http://schemas.microsoft.com/office/powerpoint/2010/main" val="1874308844"/>
              </p:ext>
            </p:extLst>
          </p:nvPr>
        </p:nvGraphicFramePr>
        <p:xfrm>
          <a:off x="400050" y="1416750"/>
          <a:ext cx="8823325" cy="1813560"/>
        </p:xfrm>
        <a:graphic>
          <a:graphicData uri="http://schemas.openxmlformats.org/drawingml/2006/table">
            <a:tbl>
              <a:tblPr firstRow="1" bandRow="1">
                <a:tableStyleId>{839DD9DD-9E6C-4910-8AC0-68ADFF6A6AFC}</a:tableStyleId>
              </a:tblPr>
              <a:tblGrid>
                <a:gridCol w="954862"/>
                <a:gridCol w="1604358"/>
                <a:gridCol w="1839801"/>
                <a:gridCol w="1474768"/>
                <a:gridCol w="1474768"/>
                <a:gridCol w="1474768"/>
              </a:tblGrid>
              <a:tr h="192886">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92886">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288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288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288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 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288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288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9" name="Group 8"/>
          <p:cNvGrpSpPr/>
          <p:nvPr/>
        </p:nvGrpSpPr>
        <p:grpSpPr>
          <a:xfrm>
            <a:off x="403281" y="95996"/>
            <a:ext cx="2093505" cy="189008"/>
            <a:chOff x="403281" y="164517"/>
            <a:chExt cx="2093505" cy="189008"/>
          </a:xfrm>
        </p:grpSpPr>
        <p:sp>
          <p:nvSpPr>
            <p:cNvPr id="10" name="Text Box 75"/>
            <p:cNvSpPr txBox="1">
              <a:spLocks noChangeArrowheads="1"/>
            </p:cNvSpPr>
            <p:nvPr/>
          </p:nvSpPr>
          <p:spPr bwMode="gray">
            <a:xfrm>
              <a:off x="636148" y="166688"/>
              <a:ext cx="186063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Operational risk: All metrics</a:t>
              </a:r>
              <a:endParaRPr lang="en-US" sz="1200" dirty="0">
                <a:solidFill>
                  <a:schemeClr val="bg1">
                    <a:lumMod val="50000"/>
                  </a:schemeClr>
                </a:solidFill>
              </a:endParaRPr>
            </a:p>
          </p:txBody>
        </p:sp>
        <p:sp>
          <p:nvSpPr>
            <p:cNvPr id="11" name="Oval 10"/>
            <p:cNvSpPr/>
            <p:nvPr/>
          </p:nvSpPr>
          <p:spPr bwMode="auto">
            <a:xfrm>
              <a:off x="403281" y="164517"/>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4" name="Slide Number Placeholder 12"/>
          <p:cNvSpPr>
            <a:spLocks noGrp="1"/>
          </p:cNvSpPr>
          <p:nvPr>
            <p:ph type="sldNum" sz="quarter" idx="4294967295"/>
          </p:nvPr>
        </p:nvSpPr>
        <p:spPr bwMode="gray">
          <a:xfrm>
            <a:off x="9223375" y="0"/>
            <a:ext cx="379413" cy="381000"/>
          </a:xfrm>
          <a:prstGeom prst="rect">
            <a:avLst/>
          </a:prstGeom>
        </p:spPr>
        <p:txBody>
          <a:bodyPr anchor="ctr"/>
          <a:lstStyle/>
          <a:p>
            <a:pPr algn="ctr" defTabSz="457200">
              <a:lnSpc>
                <a:spcPct val="100000"/>
              </a:lnSpc>
            </a:pPr>
            <a:fld id="{4B553441-A85E-4A5F-B6E9-6327667DC369}" type="slidenum">
              <a:rPr lang="en-US" sz="1400">
                <a:solidFill>
                  <a:srgbClr val="FF0000"/>
                </a:solidFill>
                <a:latin typeface="Arial Bold" pitchFamily="-112" charset="0"/>
              </a:rPr>
              <a:pPr algn="ctr" defTabSz="457200">
                <a:lnSpc>
                  <a:spcPct val="100000"/>
                </a:lnSpc>
              </a:pPr>
              <a:t>97</a:t>
            </a:fld>
            <a:endParaRPr lang="en-US" sz="1400" dirty="0">
              <a:solidFill>
                <a:srgbClr val="FF0000"/>
              </a:solidFill>
              <a:latin typeface="Arial Bold" pitchFamily="-112" charset="0"/>
            </a:endParaRPr>
          </a:p>
        </p:txBody>
      </p:sp>
      <p:sp>
        <p:nvSpPr>
          <p:cNvPr id="15" name="TextBox 14"/>
          <p:cNvSpPr txBox="1"/>
          <p:nvPr/>
        </p:nvSpPr>
        <p:spPr>
          <a:xfrm>
            <a:off x="382163" y="3386520"/>
            <a:ext cx="1832232" cy="153888"/>
          </a:xfrm>
          <a:prstGeom prst="rect">
            <a:avLst/>
          </a:prstGeom>
          <a:noFill/>
        </p:spPr>
        <p:txBody>
          <a:bodyPr wrap="none" lIns="0" tIns="0" rIns="0" bIns="0" rtlCol="0">
            <a:spAutoFit/>
          </a:bodyPr>
          <a:lstStyle/>
          <a:p>
            <a:pPr>
              <a:lnSpc>
                <a:spcPct val="100000"/>
              </a:lnSpc>
            </a:pPr>
            <a:r>
              <a:rPr lang="en-US" dirty="0" smtClean="0"/>
              <a:t>* mandated by Santander Group</a:t>
            </a:r>
            <a:endParaRPr lang="en-US" dirty="0"/>
          </a:p>
        </p:txBody>
      </p:sp>
    </p:spTree>
    <p:extLst>
      <p:ext uri="{BB962C8B-B14F-4D97-AF65-F5344CB8AC3E}">
        <p14:creationId xmlns:p14="http://schemas.microsoft.com/office/powerpoint/2010/main" val="33682157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risk</a:t>
            </a:r>
          </a:p>
        </p:txBody>
      </p:sp>
      <p:sp>
        <p:nvSpPr>
          <p:cNvPr id="3" name="Text Placeholder 2"/>
          <p:cNvSpPr>
            <a:spLocks noGrp="1"/>
          </p:cNvSpPr>
          <p:nvPr>
            <p:ph type="body" idx="1"/>
          </p:nvPr>
        </p:nvSpPr>
        <p:spPr/>
        <p:txBody>
          <a:bodyPr/>
          <a:lstStyle/>
          <a:p>
            <a:r>
              <a:rPr lang="en-GB" dirty="0" smtClean="0"/>
              <a:t>9</a:t>
            </a:r>
            <a:endParaRPr lang="en-GB" dirty="0"/>
          </a:p>
        </p:txBody>
      </p:sp>
    </p:spTree>
    <p:extLst>
      <p:ext uri="{BB962C8B-B14F-4D97-AF65-F5344CB8AC3E}">
        <p14:creationId xmlns:p14="http://schemas.microsoft.com/office/powerpoint/2010/main" val="3708038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1&quot;&gt;&lt;elem m_fUsage=&quot;1.00000000000000000000E+000&quot;&gt;&lt;m_msothmcolidx val=&quot;0&quot;/&gt;&lt;m_rgb r=&quot;f1&quot; g=&quot;28&quot; b=&quot;5&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7cV7BEJafkqtQe2ZwSSNg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A1EKq_t1yk65FHmQfuFrj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RxypzCEXH0W9pOh4Lo_gR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r0o6ezaJS0yYT805KFoUS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Rw.0eYxZkiy5abuLXvm0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hL0CSoosUmtg._p4kPA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kLFNGJf7EuX.NqC7xXnv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YRqv4DdPCkWVd90RkAs5u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oooOHTv0y4hWYz_e365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2qZOEc8XXE.61iiRbGBM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9RfVXfXHr0ap9wlQlLdD3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3IulazOiH0aZafEDdZREu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XeUSLZINY0OfoCDkHNZl_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yYrZBCyewkGg8YBngJ0ZJ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eKlJ5bmrGkCmNzkb5Rkvq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m9uSBqLbkE2fdjIl1axKh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_qBFy7eSzk6QDUGoQ86Eo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bSCZMRaHBki1suwMtYJ5I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E7xVEizmQ0.FfcBdEdfXm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JhKkohIqTEWbCe6t4L4sn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NmUG_WOdU0q.M8cTUp5Z7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BoEF_3OJYkmQUjdHNFn0V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2PAMKXQ7ukS8emOkKbz_6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w2gzEgr8EqxHU3ovbLgI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yZdGZlhYM0OAMEoU3o.7_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Q2QqT3P0h0iLsKhi9bSyc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k97n7eUbC0mo14A9.E01d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8pj.a3NmZ0q7d1FPLcKbe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R8Icf6eDP0OYxyXSchogv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si.KKQPfKECI_cdLIINE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gw5xiDkH7ky0Em9InVRQH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AcR9f5sb90W0ODId.q3DO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7hoCcy9ZqEmw2Ei7Vj.dp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kBj73Ntdq0aGPhQw8Tl4J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QTNWh0nrHE6M64fkOcHv8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7VUVb1xc00um7h64tjZFQ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CJ8gREPhcUWExk9GeXBy.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7Kh_mEtFv0iiTt6ndE5ow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NT8XL.EBLUW5V.8fDXFQx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A4nY4M766k6MG4nIcnEks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gw5xiDkH7ky0Em9InVRQH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wcc3Xn5SpU2a8Y1b83X2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8U16nOV7VEa1qDpk4owuB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Ssi6Ey6Eh022lvnFLSctz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1JU3QSYVukGhZIqKkoim9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BE5LkWdtMEq0lSSDnNyJp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g3ofQHfHBECPd8pcwReha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gw5xiDkH7ky0Em9InVRQH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I8zJTHDJ0EKI2u2vUQf2R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S7sKTyZydkSVUbMH6uWpy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LquvIc6wWEGwwHn6.2v_j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kj1I8c9S6EuyX8C0GupAw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ll9lYXIVDkiskh5fy8mQ7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_rFUE0r5skGiPYUH7zMSy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kzdtUiNp9kW6Mvdt3BcR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faPEQc5US0evZ8_SPdJD6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Vq1gtW29eEa9HvBYhyj8f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wWaYAUIO7USApDpVBxp_f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PfXwQDdndEyFQTILQP_v1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xvpWlKtGYE6jLo1qGElbF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LJj0qZSiIEmi_k9fjuRHQ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r.JCSQFpjUy34LHlGmV00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_8ha8j2sq0KghtwfZFn0A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6Oaapx34b0KgTvsEyWa8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O.FUvJ6iN0iPT.7kyWI6O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YOI8Ncvgk0ujCAAhKuati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10Xv5Zu.LEOXYY5o1pExv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DQyJgNbLMEmhr5LyYJZk4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_WB4Cm9Pr0qSeKngDVd4Y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mpruWrKmB0eCF5cSFYCFG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aRsHcwquGUqtrIQQM4_6W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bLVsJo9_bE.yb6uGaz_B6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6QR5mkgOhUG3X6cCGiOUY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Ie.kuj.8okGa6D2D56ff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KxQFVMkr0C7fHYm.AJ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bKl3O9aG1E.58y2SUtlcx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a_x0BL6c6keXgsqRONhD0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qVFxn0VSCEK2NxYqvbmkq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M6lERQ45okmdOeYb4iRtn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BTDBe26.P06UNMyWV1IMd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RyERqKkl.Um_kSgyoFs_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4FK4hQOU0qqSTVlChdFw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ltuy8bUr0U2l._lidgUHlQ"/>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mfmvpqauuEG88ysWxEnWr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OV391Bm.EEa87xoO2szRx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_gHi5zMTskue89N4XoK6_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SzdrSpODjU.jez5kghywk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ZXNQ7FmQoUmishwRIiusk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J5XhJc26ECTQhds8Qep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zW7gGR_aA0eihPYvLKjS7Q"/>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bQ5fWeV9_kG9b3hNdT740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VB4dUTH7pkOzqKtr39uPN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zHJensHVDkaZ5zD8a6W4l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bKl3O9aG1E.58y2SUtlcx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Ie.kuj.8okGa6D2D56ff3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BTDBe26.P06UNMyWV1IMd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QRcyczl5hkqyYyuwasUjD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RyERqKkl.Um_kSgyoFs_V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a_x0BL6c6keXgsqRONhD0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WlZDfTPDQk6cHviGFNY.l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6QR5mkgOhUG3X6cCGiOUY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M6lERQ45okmdOeYb4iRtn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qVFxn0VSCEK2NxYqvbmkq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uxHtKgImQkq851K.mKoxX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j5Pqz5g2Xk.KSwzy3o04Q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UXZnLcCDw0.0gD8Du_Al0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y_2cQogF2Ey2PU_.OluIb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34GMo5785EqnBcmu1TwdP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eC..X7TMbUCvM_QypRsSx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mkRkUmYucEClYYpI1Q4rp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ay9tN6HyTUG5E6jknSglb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BDKr0SDlQkGYcxncHj4AO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7YE.diX0OUOv9NvQucgf9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nY.hs9D_uEurernhX4FNWg"/>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6S7NT2zhGEeeoAmaa832d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2ssvAqHM3kG02Haf7Ka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FAxxefoPdUSGrlLU1ZvOp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2KaRq4Jrb0mZGklNFh13.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8VWajEXIJ0.jpiqHGnYKF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0HCFPOaI6k2uB5AkHMUWu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jjrIUwUwVEyPYI6E3Rt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x61ADUiBc0izxXqeefT1V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ZteiEkfeRky3KGiIDHLSB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k1VgAxOUZEqzQtCLRSeYF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KIF4e0AG3kKeW15cPCK8y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kXs5ioJmtUaiO.Ra_rlLh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3_pQEjitEUqk_j1b2IVAK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KRwpHkLzJkaHE2W_NVRmu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D_3Gx2M7r0u56OTzHH20u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2jIjgu8CfkG5ZTL1eXn6h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wQmA_TZNaEiVWCceTSDcu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hi4IC4f.kC_vewZKDoIgA"/>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01c558UhNE.5kXhMLi7.c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qEa3bEH.DU.ZQ_gSBZIGH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WyACEJwAAEGA4kE9OT.Cj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YoLE8YTL5025gw27dCbKR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6S7NT2zhGEeeoAmaa832d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2ssvAqHM3kG02Haf7Kau7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kXs5ioJmtUaiO.Ra_rlLh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IYw02EXmT0mh_bU7Q9wNd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OHEi725Vd0WgKgbQSq_P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B_QFd52NEq6DRM_7_nna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udyCibrMmkKwSZnPc0737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KIF4e0AG3kKeW15cPCK8y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NTvWJ.uXDEiUrVtR8rIlug"/>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Xr2Rx7NS2E2mdIXPX6tHH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E3aOIqQZTECCvaIt2oLPQ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3_pQEjitEUqk_j1b2IVAKg"/>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MKMrGQ3toUCN74.BDI5s3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sDHcwqUhUkqL54nwEiVAp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wQmA_TZNaEiVWCceTSDcuw"/>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c9uPYPCwoUqQjnUTaPOU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qEa3bEH.DU.ZQ_gSBZIGH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6S7NT2zhGEeeoAmaa832d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2ssvAqHM3kG02Haf7Kau7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WoWvkDFAvk2S3snsSddgVg"/>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P8BNALrZuUSnQv8620.dD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KIF4e0AG3kKeW15cPCK8y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sleokeLzq0OrToO_yOHwE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3_pQEjitEUqk_j1b2IVAK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kXs5ioJmtUaiO.Ra_rlLh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WbyQ7JXD.UW.9li8c4Ymsw"/>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JgAha3VJHk2Crs4cvNo7M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wQmA_TZNaEiVWCceTSDcu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sDHcwqUhUkqL54nwEiVAp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qEa3bEH.DU.ZQ_gSBZIGHw"/>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c9uPYPCwoUqQjnUTaPOUq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SQA34yzRREOrr.7TxyQgng"/>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UrSLRRRFMUm2sY6flXgE7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LojUMZgSpEGEzAiOGmuXg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RdPn9kXNI0GxVds7X5q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MWIgrU8ugEGl8Hvlw3_bG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5KgkgMTtkkaq.jmnZrp43g"/>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WYRL8YGNgUqLaZ6hXU.fD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GK4WXhI87kefYIwDN1lHr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QCCRDcq8zUaUqJwaYcW1sA"/>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6rrm0zNnGUWOm7ecvuvDH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FrT5WTgrzk2FfEMhA_BZ.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lx2g_InOgk2Q42NQ5HcXjA"/>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XEgsLACVEUWQhoHUhbE2RQ"/>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m5aWbsWdLEiK8yKCjU3.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GtfWYYR_r02AdERMuvxDiQ"/>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kOhGO1zaF0i6517GfFpy7g"/>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0nEDb_xKU0qwmKPaJ_ojxw"/>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5oImrohss0qlFa6IOyX29g"/>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oSFRN88U0Ey5RH.6NHji8Q"/>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GKjCvcI5ekCNQL9HoO3QYg"/>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rZgMW.YS00yjkaHcPxp87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IHQ5n7S_Z0WpbD1sBz_wj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JILuvvInMkWN9tb4tbwFgQ"/>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JSOEYveapECEaFjgIeGtB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A8xSF9.f9kKVnsTGyEnQZg"/>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HdlHTahk6ku0TTBcZ_fyJ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U2xWTtsckk.Ugnts4Y8F6w"/>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F.PJtbsJf0CjUWBaxu_gmg"/>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aSgUA4Cjj06rz_33ZtGvB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UfpTcwucmUehoriI7C5OU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p2J.TazbEUiDIHXvvPtVEA"/>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sBVjeR765UeHyd6iP6LEeg"/>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wr9VdCCyVUmYKmQxndfVD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Zi6DkxBuSkW1Y4PtTpGQxQ"/>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FemRpuFbkWdV5TPG0nSM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e_fH5jMwBkqs.W7j1_j4Kg"/>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PIfOKm.azEmBm8_FCGcR3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q07w63xMe0.i6O4XVxF9hw"/>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GncDtAPwSEaY6C5yFSRmD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pzccBdazFUuFbw.BhTpYaw"/>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jzb0lV3j1Umiw6wJOfYJ3g"/>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7snn9wQW706itHsdHqCdS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DBMVGzDGHUaIdGF_fYQH3g"/>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CLsl0VIcj0aq8xcz.2k8iA"/>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qyP9O8wpvkiMNvjNPLLy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MLis5ZSQDUGknAJaEmKhQ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caPDkgISIUCFLdob1.9I.A"/>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2rDkkxZ6GE6gwDDNOhjHW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XPmNNEEKpkWkEQp7ibmvPg"/>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2KUYbxO19USE7FBQW1hCRg"/>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XXL5GK4vr0esWJqeJZBuO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daBKVV75G0.P9_iErGGdLA"/>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03Uo45NzJk2p2RC1HYFx8g"/>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lBOBygjn202qeubmDyiI9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YvdYedt6tEeCp9pgFJyK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irDjN_wBGEePWy6b4cmYUw"/>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zyFmOb2TL0KFEHnbZKl0U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3pBWGbxdYU2aigYvuqv3Gg"/>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auWPKl.sYkGujMVu6W3EoQ"/>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7qWNeEdvxU69QF.eExbfaw"/>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68vfnIlFM0yflfDuR6nHYw"/>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4Gjf97q_kajIBUl5FvtrQ"/>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mboMDGuiC0K860EnJ2qp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dXc6TiYjdU2pA9DrVtYuw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O4HrwjQlWU.2mLFMxGiVg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VTLsmtuSbUqF8rjWbbLrLw"/>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gTsykOQ7R0GPbrlOh2FyCw"/>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pKs1cvlqv0.EjbOE3QnRwQ"/>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40JOy.B4nUW_97DIzWOdI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_OKizEjPAUGlVg3CPe9NBA"/>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_uQj76xOT0ShDLzT3gSoIg"/>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OV75AKR.OEuTIPWBFRJwvg"/>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eS13j5HarEOQNWnHmoa2wQ"/>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x0QGlD.lhEuXsSxOZ_oEA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vqrg2N60lEiV3F2Gxb3FpQ"/>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WxJKz_6iMkarTFtslVDS0g"/>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0I72sxe9RUyIMR8w06Y02g"/>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e8c0rYZrFE.X8UXoYe8p4Q"/>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5nrjFDNHN0awX.eoi4AD6Q"/>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zHwbIbNHGkGgCeIBa0M7DQ"/>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vzFsd9dgZku9yLm8Airgcg"/>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ctk8lI_BHEKs_41WGwQNHw"/>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TJofGVtgH06t_6YNNxs4Uw"/>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k6bVMEhw2UaruN17TONTrA"/>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U91ZOn5iCEmTqVBoLFt4B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x5wIT9OUqUmtvcghyg7BTQ"/>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tacEp6uhT0.IBrczAdtEhg"/>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8B40o6FLekugGbXVhTQqHA"/>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v1XjhiQKHk66ttKmJgLcdw"/>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S30xeliIxUu7P9UoGYjrlQ"/>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p87dxDJ.A0ehELv_XgVW8Q"/>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QrZKKoeaxEegRzSfmnf6cw"/>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IV6_2PlSnkqjYNhiAWMfmQ"/>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ZGyLeuh4q0C6NQMNbLwjQ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7wHLxoOXkST4i6kbibZ5Q"/>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tjpPRBl5IkKU2Pi0TrLMRA"/>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awNlsjYmsE.IgpUa1mUCHw"/>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rafajHi7cEmDyRC4X0CdIQ"/>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GLvG37FBMkSDD174tfsc5Q"/>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gq9KJ9K8Dkihc_gcUucJow"/>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M0lP7s0LmUGNk1CT3bzoXA"/>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lQFGszGRBkiyCWIjprrJR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U2ujDrhn5E2ksGCyPmFdWw"/>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SVkjNTTrWkiuL.9J8fW4hg"/>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RIj.jQ2Kb0uNr7vBjMFRp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ky755TnJf0Wm.uieHNhG1g"/>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ErgkIWBDDUOthry9Cj4uyw"/>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q3bstWhkiUebcenl7dKkUQ"/>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uexNiMdBcUCGPSxZ92wrRw"/>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RDAeXCR6vUOcBC0HE2CP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5sLlE7E4tUuec5wxXS8m5Q"/>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Yb7FbfqNIUqawraN_uxFnw"/>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xN2lqHBIs0uQ03OjGw2iFA"/>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7iImIrvcJEG5ukSD4SOuHA"/>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Ww1T8RiibUiiRt0bvLNrmw"/>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yM1PJ.lvhUynUDhjhP_nEw"/>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_HWnLw07r0.mKdfS0eq8eg"/>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rpZIDCHBNUmQUy00UMudVg"/>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rU3y.asac0CNvPvtuVLmWw"/>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Yf7Ik.pofEq.fwobz8zYiw"/>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9i0v9OpomUCmnygir9zzP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Gej4QTabFUG9jYuDzjfHVQ"/>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r2jrTBnT_USNT5HEDTTLoA"/>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NmEdVfz_wEGUEHfetWqwfg"/>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Y2rynz3F602uaohwFMT8tQ"/>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CWoq1KGKjkaEe9hWytA7YQ"/>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Wg_9pGxHeUmKs8GK5fFX5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yNCVKiZlzEifwkEj0pmxXg"/>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xAyCgUikW0eYVci90SBOfw"/>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EhBcJdaZAkuyj8gAPj0bYA"/>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Akpo.zYxEqPPZEaGlxLuw"/>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VInZBZ3CXk63_xODzMkh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0h99pSKSHk2nnqJJo610gQ"/>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aZkkRkVbA0yIsQY.7eYKGw"/>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noEvfZnmIk.5K_OAFhbA5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rKfvft_PoU21twaAd3odc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_nQPTMXoLkSmlZlpQxHMZA"/>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K06u7IHpJ0adq7iSkjnzww"/>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LGHRlVy650equLrutTF5Cw"/>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LjZw1W_KvECUM_9xegXLbQ"/>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wfwa1KaC7kG_lnkQclkev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fvAbAGsN_0OLYxGXnU1oXA"/>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OUKPwULi.Eyw.muGvv2ZJ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auZ7tYiyA0ms9C0mGPvR7A"/>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h0MCIHmYeEq0jSPC9zgceg"/>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aaElRpQEikWsmWAye.U3cQ"/>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1gfh2MeDuEqpNwHnFSzpMA"/>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6xCYQj0ELE.YM8WNUwOPhQ"/>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Gw1zUpYb4E2_XlG4GZTiag"/>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YVxfvsa.nkGYdWBXeRhqUQ"/>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OgBMi9dF4EeLZFVVwQ9QM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w.cLDjdXU6SRQrck30B_g"/>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S2CuNNTx8UW5YHEnwLvTZQ"/>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xeZFXQyZYkiVl.RnB4Q2Qw"/>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4dBcvierb0u7ncGfwJP.QQ"/>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sH17TUWaLkmssGh3t7OyTQ"/>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bUZS0T9hakWBJw6CseP4Zw"/>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XgEWFarXIUiw_PZoMDyqbg"/>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TnEa.AiAx0ecQJ0pVXcc.g"/>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LuWO4Fb.iEKk0Eyl6fKJ3A"/>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R_ZOPMIieEGLLYtH50oxSQ"/>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QJ1J0Vzf3kCzVlyCy5Ist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1n.ZyWDE8kq7JoKtrrOt1g"/>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jB7kCoWtskemyXXh15tJp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77JWMCACIU6g2qX_ryihdw"/>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sQ2HrzAUGEOXc9iUCZKplA"/>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ttIw8SXpk0aW46zGY0f07Q"/>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U3v73yxGHkSrBtsGpxWx3A"/>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4exdLe6_Xkaor40OTGhIGA"/>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cgGEWsctkkeL.YQu_.S4Lg"/>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vFe__fHJq0iXXCTyq2ByZ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hOJKZLHPkevs0Wxi2RLLQ"/>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CeHJV_g9906vHmNj0iu8hw"/>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PL0hJZ_rm02gQiFpAdB7vA"/>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1shK2YaTFkiTDkJqSWBqBQ"/>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1srFDgphbEOur6AMb8Gf0A"/>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sDUNOVFC6ECLj6Yh9B8SBg"/>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ciZumGxx_UG6t7sGNHWRIQ"/>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VUS6NeJ6h0.9wTz8VRJghA"/>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uFhwX_8nR0i96wpJFIefkQ"/>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ipYZ7KkmGkyOuiY8HRbyUA"/>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0Hov4za7sUS4iyk4W2EN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JFF.VNtkPUSSoVxjX0LK0w"/>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dF44hIpYQ0.8CS5sFNjDMw"/>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fI8zq3fZmUuYmWkiZ1m6Sw"/>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f3SdyqE.VE6VBaXDk4A8GA"/>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rj1YaaJJH06.wkA_sJvk9w"/>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MFCVFeBi2EesdVOQ6UwW9A"/>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uKs4Hyqh0Uev3SIG3cNyI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iVpfJL5_qUylR4Ng12p..g"/>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tqXF9rydKEkGyVHviPR9Cpg"/>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t677zjLwdAUGgd2v7CpWNww"/>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tz4Wf_n48wkydxWH2jmDZq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ppZdS_68hUOD6TT7mB1We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KU4MTFinkm7EfdvyzSZDQ"/>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1cJHPoO7tkCf7Tn8oyQV0g"/>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1UTsrKaOoEavve7tE00lfQ"/>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XDX9M6SbYUyuLeavf.FhfA"/>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nobiwzLssUO8eIN.NNn14A"/>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ttCs7mD9lE.xQP9NnCZxUA"/>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xwswXWgEEUG6y0uP17X8Cw"/>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tK3kHLcw63kyYksa82IMkWg"/>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XmU3UX40t0eBJpSfRzOHAw"/>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t6S7NT2zhGEeeoAmaa832dA"/>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tyzTKWUh3bUiMKToVGkD3AA"/>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tu3INxxlVY02m7UxaAsbRMA"/>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tBKnd0mlBtE6KGnevOQ8M2A"/>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dzVTbpUrMkSYT7DJOvKIOw"/>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IOu.ZuzsDEm6SK2lXx5VjA"/>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t9usAWNuOYUyURGAQcdJwbQ"/>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tYqMpo0K_IkaNc_eBNlnG0Q"/>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tTbch1_MDokCd_xUsENDO9w"/>
</p:tagLst>
</file>

<file path=ppt/tags/tag629.xml><?xml version="1.0" encoding="utf-8"?>
<p:tagLst xmlns:a="http://schemas.openxmlformats.org/drawingml/2006/main" xmlns:r="http://schemas.openxmlformats.org/officeDocument/2006/relationships" xmlns:p="http://schemas.openxmlformats.org/presentationml/2006/main">
  <p:tag name="THINKCELLSHAPEDONOTDELETE" val="tOy2tHrhFk0eRrQlmwjI2j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OQXzh2GrwEmGoYa5B.zhAw"/>
</p:tagLst>
</file>

<file path=ppt/tags/tag630.xml><?xml version="1.0" encoding="utf-8"?>
<p:tagLst xmlns:a="http://schemas.openxmlformats.org/drawingml/2006/main" xmlns:r="http://schemas.openxmlformats.org/officeDocument/2006/relationships" xmlns:p="http://schemas.openxmlformats.org/presentationml/2006/main">
  <p:tag name="THINKCELLSHAPEDONOTDELETE" val="tyXon66tUVEGXMahXmkbLsA"/>
</p:tagLst>
</file>

<file path=ppt/tags/tag631.xml><?xml version="1.0" encoding="utf-8"?>
<p:tagLst xmlns:a="http://schemas.openxmlformats.org/drawingml/2006/main" xmlns:r="http://schemas.openxmlformats.org/officeDocument/2006/relationships" xmlns:p="http://schemas.openxmlformats.org/presentationml/2006/main">
  <p:tag name="THINKCELLSHAPEDONOTDELETE" val="tItnxmL4jbkaW8fyY9DNkRg"/>
</p:tagLst>
</file>

<file path=ppt/tags/tag632.xml><?xml version="1.0" encoding="utf-8"?>
<p:tagLst xmlns:a="http://schemas.openxmlformats.org/drawingml/2006/main" xmlns:r="http://schemas.openxmlformats.org/officeDocument/2006/relationships" xmlns:p="http://schemas.openxmlformats.org/presentationml/2006/main">
  <p:tag name="THINKCELLSHAPEDONOTDELETE" val="ty3QVqzkmbU.SIfgL8OJr1w"/>
</p:tagLst>
</file>

<file path=ppt/tags/tag633.xml><?xml version="1.0" encoding="utf-8"?>
<p:tagLst xmlns:a="http://schemas.openxmlformats.org/drawingml/2006/main" xmlns:r="http://schemas.openxmlformats.org/officeDocument/2006/relationships" xmlns:p="http://schemas.openxmlformats.org/presentationml/2006/main">
  <p:tag name="THINKCELLSHAPEDONOTDELETE" val="tEX32p08ZokWguq1_MtecHw"/>
</p:tagLst>
</file>

<file path=ppt/tags/tag634.xml><?xml version="1.0" encoding="utf-8"?>
<p:tagLst xmlns:a="http://schemas.openxmlformats.org/drawingml/2006/main" xmlns:r="http://schemas.openxmlformats.org/officeDocument/2006/relationships" xmlns:p="http://schemas.openxmlformats.org/presentationml/2006/main">
  <p:tag name="THINKCELLSHAPEDONOTDELETE" val="teWVyCEsbgk6bW1t0eEeoCA"/>
</p:tagLst>
</file>

<file path=ppt/tags/tag635.xml><?xml version="1.0" encoding="utf-8"?>
<p:tagLst xmlns:a="http://schemas.openxmlformats.org/drawingml/2006/main" xmlns:r="http://schemas.openxmlformats.org/officeDocument/2006/relationships" xmlns:p="http://schemas.openxmlformats.org/presentationml/2006/main">
  <p:tag name="THINKCELLSHAPEDONOTDELETE" val="t5cYQGEhXd0KtahAhEdeF9g"/>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t1eArrU9nCEiWPMycAOifjQ"/>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t.0wxX5AMCE.74wrbohvQqw"/>
</p:tagLst>
</file>

<file path=ppt/tags/tag638.xml><?xml version="1.0" encoding="utf-8"?>
<p:tagLst xmlns:a="http://schemas.openxmlformats.org/drawingml/2006/main" xmlns:r="http://schemas.openxmlformats.org/officeDocument/2006/relationships" xmlns:p="http://schemas.openxmlformats.org/presentationml/2006/main">
  <p:tag name="THINKCELLSHAPEDONOTDELETE" val="tKAMD5iaCQU64ES1VpIS1_w"/>
</p:tagLst>
</file>

<file path=ppt/tags/tag639.xml><?xml version="1.0" encoding="utf-8"?>
<p:tagLst xmlns:a="http://schemas.openxmlformats.org/drawingml/2006/main" xmlns:r="http://schemas.openxmlformats.org/officeDocument/2006/relationships" xmlns:p="http://schemas.openxmlformats.org/presentationml/2006/main">
  <p:tag name="THINKCELLSHAPEDONOTDELETE" val="touHjLE5B2kyNx0XWiMDDf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0.xml><?xml version="1.0" encoding="utf-8"?>
<p:tagLst xmlns:a="http://schemas.openxmlformats.org/drawingml/2006/main" xmlns:r="http://schemas.openxmlformats.org/officeDocument/2006/relationships" xmlns:p="http://schemas.openxmlformats.org/presentationml/2006/main">
  <p:tag name="THINKCELLSHAPEDONOTDELETE" val="tUig8allGK0.lb5BW6JhdyQ"/>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tSKJNh6GpZUSHo4Wg6QcgDw"/>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tLd4ehB6tE0S1CfDXT7Gu_A"/>
</p:tagLst>
</file>

<file path=ppt/tags/tag643.xml><?xml version="1.0" encoding="utf-8"?>
<p:tagLst xmlns:a="http://schemas.openxmlformats.org/drawingml/2006/main" xmlns:r="http://schemas.openxmlformats.org/officeDocument/2006/relationships" xmlns:p="http://schemas.openxmlformats.org/presentationml/2006/main">
  <p:tag name="THINKCELLSHAPEDONOTDELETE" val="tLX8cDrvUCU6lQa0iMb_YzQ"/>
</p:tagLst>
</file>

<file path=ppt/tags/tag644.xml><?xml version="1.0" encoding="utf-8"?>
<p:tagLst xmlns:a="http://schemas.openxmlformats.org/drawingml/2006/main" xmlns:r="http://schemas.openxmlformats.org/officeDocument/2006/relationships" xmlns:p="http://schemas.openxmlformats.org/presentationml/2006/main">
  <p:tag name="THINKCELLSHAPEDONOTDELETE" val="tYx5bZcaNkU.CPTrMC.Poxg"/>
</p:tagLst>
</file>

<file path=ppt/tags/tag645.xml><?xml version="1.0" encoding="utf-8"?>
<p:tagLst xmlns:a="http://schemas.openxmlformats.org/drawingml/2006/main" xmlns:r="http://schemas.openxmlformats.org/officeDocument/2006/relationships" xmlns:p="http://schemas.openxmlformats.org/presentationml/2006/main">
  <p:tag name="THINKCELLSHAPEDONOTDELETE" val="tnp.pHfQn.0a1tpaL44Gbag"/>
</p:tagLst>
</file>

<file path=ppt/tags/tag646.xml><?xml version="1.0" encoding="utf-8"?>
<p:tagLst xmlns:a="http://schemas.openxmlformats.org/drawingml/2006/main" xmlns:r="http://schemas.openxmlformats.org/officeDocument/2006/relationships" xmlns:p="http://schemas.openxmlformats.org/presentationml/2006/main">
  <p:tag name="THINKCELLSHAPEDONOTDELETE" val="tG_0WhzI69UG1UptkX_tf4g"/>
</p:tagLst>
</file>

<file path=ppt/tags/tag647.xml><?xml version="1.0" encoding="utf-8"?>
<p:tagLst xmlns:a="http://schemas.openxmlformats.org/drawingml/2006/main" xmlns:r="http://schemas.openxmlformats.org/officeDocument/2006/relationships" xmlns:p="http://schemas.openxmlformats.org/presentationml/2006/main">
  <p:tag name="THINKCELLSHAPEDONOTDELETE" val="tax6Fgqo.mUS5pvVKLJXABQ"/>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tIwr4K0l56Eylu_cuAa8FTQ"/>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tjG2461SS.EiDKBgywXB5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tsRUhkymdMkizfSGqpMTnNQ"/>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th5.dk4YwxU6WCv.3WegtTA"/>
</p:tagLst>
</file>

<file path=ppt/tags/tag652.xml><?xml version="1.0" encoding="utf-8"?>
<p:tagLst xmlns:a="http://schemas.openxmlformats.org/drawingml/2006/main" xmlns:r="http://schemas.openxmlformats.org/officeDocument/2006/relationships" xmlns:p="http://schemas.openxmlformats.org/presentationml/2006/main">
  <p:tag name="THINKCELLSHAPEDONOTDELETE" val="trWBbZVbeYUe2zXZpbVxANw"/>
</p:tagLst>
</file>

<file path=ppt/tags/tag653.xml><?xml version="1.0" encoding="utf-8"?>
<p:tagLst xmlns:a="http://schemas.openxmlformats.org/drawingml/2006/main" xmlns:r="http://schemas.openxmlformats.org/officeDocument/2006/relationships" xmlns:p="http://schemas.openxmlformats.org/presentationml/2006/main">
  <p:tag name="THINKCELLSHAPEDONOTDELETE" val="tBiBS2L3r0k.U1Zdu3XrE2A"/>
</p:tagLst>
</file>

<file path=ppt/tags/tag654.xml><?xml version="1.0" encoding="utf-8"?>
<p:tagLst xmlns:a="http://schemas.openxmlformats.org/drawingml/2006/main" xmlns:r="http://schemas.openxmlformats.org/officeDocument/2006/relationships" xmlns:p="http://schemas.openxmlformats.org/presentationml/2006/main">
  <p:tag name="THINKCELLSHAPEDONOTDELETE" val="tifGAZxv7rk6UdJIDngezgQ"/>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tba3_ZTmKEEuWysS_6rWnXA"/>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tjD7slwQVv0mGc0WiZyqRIg"/>
</p:tagLst>
</file>

<file path=ppt/tags/tag657.xml><?xml version="1.0" encoding="utf-8"?>
<p:tagLst xmlns:a="http://schemas.openxmlformats.org/drawingml/2006/main" xmlns:r="http://schemas.openxmlformats.org/officeDocument/2006/relationships" xmlns:p="http://schemas.openxmlformats.org/presentationml/2006/main">
  <p:tag name="THINKCELLSHAPEDONOTDELETE" val="t.JodWAhTbkK_G0ZDAWD5mg"/>
</p:tagLst>
</file>

<file path=ppt/tags/tag658.xml><?xml version="1.0" encoding="utf-8"?>
<p:tagLst xmlns:a="http://schemas.openxmlformats.org/drawingml/2006/main" xmlns:r="http://schemas.openxmlformats.org/officeDocument/2006/relationships" xmlns:p="http://schemas.openxmlformats.org/presentationml/2006/main">
  <p:tag name="THINKCELLSHAPEDONOTDELETE" val="thAvNNxobkE2Jv4lWyOeTrQ"/>
</p:tagLst>
</file>

<file path=ppt/tags/tag659.xml><?xml version="1.0" encoding="utf-8"?>
<p:tagLst xmlns:a="http://schemas.openxmlformats.org/drawingml/2006/main" xmlns:r="http://schemas.openxmlformats.org/officeDocument/2006/relationships" xmlns:p="http://schemas.openxmlformats.org/presentationml/2006/main">
  <p:tag name="THINKCELLSHAPEDONOTDELETE" val="tMu9KHOCXXE67DVAMk2MqT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660.xml><?xml version="1.0" encoding="utf-8"?>
<p:tagLst xmlns:a="http://schemas.openxmlformats.org/drawingml/2006/main" xmlns:r="http://schemas.openxmlformats.org/officeDocument/2006/relationships" xmlns:p="http://schemas.openxmlformats.org/presentationml/2006/main">
  <p:tag name="THINKCELLSHAPEDONOTDELETE" val="tiwXzSzWVQEqAPTbBK_TAJg"/>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t9vS4q8UNUkmkAfmnmlkCHw"/>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t1eOirBImGkyKugKnRFdzow"/>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t0gu77SnCikqfD5Tu4_IaLQ"/>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tow4Cx.31JEGyBL5XybLKVw"/>
</p:tagLst>
</file>

<file path=ppt/tags/tag665.xml><?xml version="1.0" encoding="utf-8"?>
<p:tagLst xmlns:a="http://schemas.openxmlformats.org/drawingml/2006/main" xmlns:r="http://schemas.openxmlformats.org/officeDocument/2006/relationships" xmlns:p="http://schemas.openxmlformats.org/presentationml/2006/main">
  <p:tag name="THINKCELLSHAPEDONOTDELETE" val="ttgjhX8T2U0SuVTrYNslJCg"/>
</p:tagLst>
</file>

<file path=ppt/tags/tag666.xml><?xml version="1.0" encoding="utf-8"?>
<p:tagLst xmlns:a="http://schemas.openxmlformats.org/drawingml/2006/main" xmlns:r="http://schemas.openxmlformats.org/officeDocument/2006/relationships" xmlns:p="http://schemas.openxmlformats.org/presentationml/2006/main">
  <p:tag name="THINKCELLSHAPEDONOTDELETE" val="t0Of.H6TKO0yryJmgP5_iaw"/>
</p:tagLst>
</file>

<file path=ppt/tags/tag667.xml><?xml version="1.0" encoding="utf-8"?>
<p:tagLst xmlns:a="http://schemas.openxmlformats.org/drawingml/2006/main" xmlns:r="http://schemas.openxmlformats.org/officeDocument/2006/relationships" xmlns:p="http://schemas.openxmlformats.org/presentationml/2006/main">
  <p:tag name="THINKCELLSHAPEDONOTDELETE" val="tz6PlGjtfgE2oH6KIyH.RLw"/>
</p:tagLst>
</file>

<file path=ppt/tags/tag668.xml><?xml version="1.0" encoding="utf-8"?>
<p:tagLst xmlns:a="http://schemas.openxmlformats.org/drawingml/2006/main" xmlns:r="http://schemas.openxmlformats.org/officeDocument/2006/relationships" xmlns:p="http://schemas.openxmlformats.org/presentationml/2006/main">
  <p:tag name="THINKCELLSHAPEDONOTDELETE" val="t0kGrv_m_kEO7SMPOSNi1Dw"/>
</p:tagLst>
</file>

<file path=ppt/tags/tag669.xml><?xml version="1.0" encoding="utf-8"?>
<p:tagLst xmlns:a="http://schemas.openxmlformats.org/drawingml/2006/main" xmlns:r="http://schemas.openxmlformats.org/officeDocument/2006/relationships" xmlns:p="http://schemas.openxmlformats.org/presentationml/2006/main">
  <p:tag name="THINKCELLSHAPEDONOTDELETE" val="t86g5k4hPREiXOQgE6xR2f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mMN1m_IJEqHorSfLSXcdQ"/>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t6aFr9026FkqtGRrwyrCj2w"/>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toLQgEz5GSEO3b1gQNnSY5w"/>
</p:tagLst>
</file>

<file path=ppt/tags/tag672.xml><?xml version="1.0" encoding="utf-8"?>
<p:tagLst xmlns:a="http://schemas.openxmlformats.org/drawingml/2006/main" xmlns:r="http://schemas.openxmlformats.org/officeDocument/2006/relationships" xmlns:p="http://schemas.openxmlformats.org/presentationml/2006/main">
  <p:tag name="THINKCELLSHAPEDONOTDELETE" val="tZO.s8X_Qk0yUIlDACJSsGQ"/>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ttvHMUoJv8Uu7SdMtunbt0Q"/>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6fwoFKYlTkeBagFWiP4MxA"/>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tCcO1bPbHWkmyu7BOb9nhqA"/>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tkx_Oud3VyEawQxH4.y6sIw"/>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tKcRWq1DIgECcsdGnKQBWVg"/>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UGy0Lj.UKEOOaGA8_qlGww"/>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tEsN6V6Y0dkimhQ6Kf10DKQ"/>
</p:tagLst>
</file>

<file path=ppt/tags/tag685.xml><?xml version="1.0" encoding="utf-8"?>
<p:tagLst xmlns:a="http://schemas.openxmlformats.org/drawingml/2006/main" xmlns:r="http://schemas.openxmlformats.org/officeDocument/2006/relationships" xmlns:p="http://schemas.openxmlformats.org/presentationml/2006/main">
  <p:tag name="THINKCELLSHAPEDONOTDELETE" val="tDFXa7bYmXUOBUQqgF.gDwQ"/>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tfBGVzn3GXUyopNrtiAH9pw"/>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tijAGKI539kGYFVB7HWe1Ew"/>
</p:tagLst>
</file>

<file path=ppt/tags/tag688.xml><?xml version="1.0" encoding="utf-8"?>
<p:tagLst xmlns:a="http://schemas.openxmlformats.org/drawingml/2006/main" xmlns:r="http://schemas.openxmlformats.org/officeDocument/2006/relationships" xmlns:p="http://schemas.openxmlformats.org/presentationml/2006/main">
  <p:tag name="THINKCELLSHAPEDONOTDELETE" val="tm4vYedC1dE6BM7cfGiVW9w"/>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1hDjvI9iwEW94COn6vtUp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EQlQegyssk.lXfl.JCecrg"/>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tGY_w96P0ykaQWSRbxxEwjQ"/>
</p:tagLst>
</file>

<file path=ppt/tags/tag691.xml><?xml version="1.0" encoding="utf-8"?>
<p:tagLst xmlns:a="http://schemas.openxmlformats.org/drawingml/2006/main" xmlns:r="http://schemas.openxmlformats.org/officeDocument/2006/relationships" xmlns:p="http://schemas.openxmlformats.org/presentationml/2006/main">
  <p:tag name="THINKCELLSHAPEDONOTDELETE" val="tfe9DRVWz00qsGJs.p800vg"/>
</p:tagLst>
</file>

<file path=ppt/tags/tag692.xml><?xml version="1.0" encoding="utf-8"?>
<p:tagLst xmlns:a="http://schemas.openxmlformats.org/drawingml/2006/main" xmlns:r="http://schemas.openxmlformats.org/officeDocument/2006/relationships" xmlns:p="http://schemas.openxmlformats.org/presentationml/2006/main">
  <p:tag name="THINKCELLSHAPEDONOTDELETE" val="tU2yOhtNckEaQrQNSH.xxiw"/>
</p:tagLst>
</file>

<file path=ppt/tags/tag693.xml><?xml version="1.0" encoding="utf-8"?>
<p:tagLst xmlns:a="http://schemas.openxmlformats.org/drawingml/2006/main" xmlns:r="http://schemas.openxmlformats.org/officeDocument/2006/relationships" xmlns:p="http://schemas.openxmlformats.org/presentationml/2006/main">
  <p:tag name="THINKCELLSHAPEDONOTDELETE" val="teL06Rf2k9E23Y2fkleNGGQ"/>
</p:tagLst>
</file>

<file path=ppt/tags/tag694.xml><?xml version="1.0" encoding="utf-8"?>
<p:tagLst xmlns:a="http://schemas.openxmlformats.org/drawingml/2006/main" xmlns:r="http://schemas.openxmlformats.org/officeDocument/2006/relationships" xmlns:p="http://schemas.openxmlformats.org/presentationml/2006/main">
  <p:tag name="THINKCELLSHAPEDONOTDELETE" val="tKokOcQaj9kya3Jju2.AAdg"/>
</p:tagLst>
</file>

<file path=ppt/tags/tag695.xml><?xml version="1.0" encoding="utf-8"?>
<p:tagLst xmlns:a="http://schemas.openxmlformats.org/drawingml/2006/main" xmlns:r="http://schemas.openxmlformats.org/officeDocument/2006/relationships" xmlns:p="http://schemas.openxmlformats.org/presentationml/2006/main">
  <p:tag name="THINKCELLSHAPEDONOTDELETE" val="thqEzPxGooUSQbsDGw9Y1ug"/>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tmjszcn5xxEyby2AyOM.gLw"/>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tbJMfCSOfTka4ejG1ZrmRUg"/>
</p:tagLst>
</file>

<file path=ppt/tags/tag698.xml><?xml version="1.0" encoding="utf-8"?>
<p:tagLst xmlns:a="http://schemas.openxmlformats.org/drawingml/2006/main" xmlns:r="http://schemas.openxmlformats.org/officeDocument/2006/relationships" xmlns:p="http://schemas.openxmlformats.org/presentationml/2006/main">
  <p:tag name="THINKCELLSHAPEDONOTDELETE" val="tjM640AR7GEWUlx3BbDAjrw"/>
</p:tagLst>
</file>

<file path=ppt/tags/tag699.xml><?xml version="1.0" encoding="utf-8"?>
<p:tagLst xmlns:a="http://schemas.openxmlformats.org/drawingml/2006/main" xmlns:r="http://schemas.openxmlformats.org/officeDocument/2006/relationships" xmlns:p="http://schemas.openxmlformats.org/presentationml/2006/main">
  <p:tag name="THINKCELLSHAPEDONOTDELETE" val="t5hJseK0niE.kjKihy_N11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zkztXYd2Ue8ZgFLu.APeA"/>
</p:tagLst>
</file>

<file path=ppt/tags/tag700.xml><?xml version="1.0" encoding="utf-8"?>
<p:tagLst xmlns:a="http://schemas.openxmlformats.org/drawingml/2006/main" xmlns:r="http://schemas.openxmlformats.org/officeDocument/2006/relationships" xmlns:p="http://schemas.openxmlformats.org/presentationml/2006/main">
  <p:tag name="THINKCELLSHAPEDONOTDELETE" val="t6Eo6R.sI2UKY0bC7G0XPug"/>
</p:tagLst>
</file>

<file path=ppt/tags/tag701.xml><?xml version="1.0" encoding="utf-8"?>
<p:tagLst xmlns:a="http://schemas.openxmlformats.org/drawingml/2006/main" xmlns:r="http://schemas.openxmlformats.org/officeDocument/2006/relationships" xmlns:p="http://schemas.openxmlformats.org/presentationml/2006/main">
  <p:tag name="THINKCELLSHAPEDONOTDELETE" val="tJoCW1EVTzkGh7MMiCKceuQ"/>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tXry4UPyxr0GVD48a3BlLrw"/>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trLqQ6CUpjECHg5CukkADBQ"/>
</p:tagLst>
</file>

<file path=ppt/tags/tag704.xml><?xml version="1.0" encoding="utf-8"?>
<p:tagLst xmlns:a="http://schemas.openxmlformats.org/drawingml/2006/main" xmlns:r="http://schemas.openxmlformats.org/officeDocument/2006/relationships" xmlns:p="http://schemas.openxmlformats.org/presentationml/2006/main">
  <p:tag name="THINKCELLSHAPEDONOTDELETE" val="ttHx8lFCTMk6McyNy1L463Q"/>
</p:tagLst>
</file>

<file path=ppt/tags/tag705.xml><?xml version="1.0" encoding="utf-8"?>
<p:tagLst xmlns:a="http://schemas.openxmlformats.org/drawingml/2006/main" xmlns:r="http://schemas.openxmlformats.org/officeDocument/2006/relationships" xmlns:p="http://schemas.openxmlformats.org/presentationml/2006/main">
  <p:tag name="THINKCELLSHAPEDONOTDELETE" val="t_dnhifdCq0C.i2QfV4jJ3g"/>
</p:tagLst>
</file>

<file path=ppt/tags/tag706.xml><?xml version="1.0" encoding="utf-8"?>
<p:tagLst xmlns:a="http://schemas.openxmlformats.org/drawingml/2006/main" xmlns:r="http://schemas.openxmlformats.org/officeDocument/2006/relationships" xmlns:p="http://schemas.openxmlformats.org/presentationml/2006/main">
  <p:tag name="THINKCELLSHAPEDONOTDELETE" val="tNHobtOXol0y1tvqnnUN87A"/>
</p:tagLst>
</file>

<file path=ppt/tags/tag707.xml><?xml version="1.0" encoding="utf-8"?>
<p:tagLst xmlns:a="http://schemas.openxmlformats.org/drawingml/2006/main" xmlns:r="http://schemas.openxmlformats.org/officeDocument/2006/relationships" xmlns:p="http://schemas.openxmlformats.org/presentationml/2006/main">
  <p:tag name="THINKCELLSHAPEDONOTDELETE" val="t4zgU66Ap0kikP6OvD96AOA"/>
</p:tagLst>
</file>

<file path=ppt/tags/tag708.xml><?xml version="1.0" encoding="utf-8"?>
<p:tagLst xmlns:a="http://schemas.openxmlformats.org/drawingml/2006/main" xmlns:r="http://schemas.openxmlformats.org/officeDocument/2006/relationships" xmlns:p="http://schemas.openxmlformats.org/presentationml/2006/main">
  <p:tag name="THINKCELLSHAPEDONOTDELETE" val="tgqdtosTWm0SePBqvc8T7pQ"/>
</p:tagLst>
</file>

<file path=ppt/tags/tag709.xml><?xml version="1.0" encoding="utf-8"?>
<p:tagLst xmlns:a="http://schemas.openxmlformats.org/drawingml/2006/main" xmlns:r="http://schemas.openxmlformats.org/officeDocument/2006/relationships" xmlns:p="http://schemas.openxmlformats.org/presentationml/2006/main">
  <p:tag name="THINKCELLSHAPEDONOTDELETE" val="tdxRo4aNHW0Ow2_JmCE3c1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6e6lQVUF8ESR89t8OPHWrw"/>
</p:tagLst>
</file>

<file path=ppt/tags/tag710.xml><?xml version="1.0" encoding="utf-8"?>
<p:tagLst xmlns:a="http://schemas.openxmlformats.org/drawingml/2006/main" xmlns:r="http://schemas.openxmlformats.org/officeDocument/2006/relationships" xmlns:p="http://schemas.openxmlformats.org/presentationml/2006/main">
  <p:tag name="THINKCELLSHAPEDONOTDELETE" val="t6K6JI0PZH0SpgfTAxaLfdA"/>
</p:tagLst>
</file>

<file path=ppt/tags/tag711.xml><?xml version="1.0" encoding="utf-8"?>
<p:tagLst xmlns:a="http://schemas.openxmlformats.org/drawingml/2006/main" xmlns:r="http://schemas.openxmlformats.org/officeDocument/2006/relationships" xmlns:p="http://schemas.openxmlformats.org/presentationml/2006/main">
  <p:tag name="THINKCELLSHAPEDONOTDELETE" val="tpjBB2H69KEmNM5g5_BVGZw"/>
</p:tagLst>
</file>

<file path=ppt/tags/tag712.xml><?xml version="1.0" encoding="utf-8"?>
<p:tagLst xmlns:a="http://schemas.openxmlformats.org/drawingml/2006/main" xmlns:r="http://schemas.openxmlformats.org/officeDocument/2006/relationships" xmlns:p="http://schemas.openxmlformats.org/presentationml/2006/main">
  <p:tag name="THINKCELLSHAPEDONOTDELETE" val="tOfUdROi.CkWSydYQANqUAw"/>
</p:tagLst>
</file>

<file path=ppt/tags/tag7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6.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717.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tE.rzxqvUaUqS8VPrVnJVdQ"/>
</p:tagLst>
</file>

<file path=ppt/tags/tag719.xml><?xml version="1.0" encoding="utf-8"?>
<p:tagLst xmlns:a="http://schemas.openxmlformats.org/drawingml/2006/main" xmlns:r="http://schemas.openxmlformats.org/officeDocument/2006/relationships" xmlns:p="http://schemas.openxmlformats.org/presentationml/2006/main">
  <p:tag name="THINKCELLSHAPEDONOTDELETE" val="tnhXMLVcbLEONgF77Hbt10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JK0tD6uEhUaiM5yIaRCzuQ"/>
</p:tagLst>
</file>

<file path=ppt/tags/tag720.xml><?xml version="1.0" encoding="utf-8"?>
<p:tagLst xmlns:a="http://schemas.openxmlformats.org/drawingml/2006/main" xmlns:r="http://schemas.openxmlformats.org/officeDocument/2006/relationships" xmlns:p="http://schemas.openxmlformats.org/presentationml/2006/main">
  <p:tag name="THINKCELLSHAPEDONOTDELETE" val="tyDIVw6pZrEq.DoHb4JViEg"/>
</p:tagLst>
</file>

<file path=ppt/tags/tag721.xml><?xml version="1.0" encoding="utf-8"?>
<p:tagLst xmlns:a="http://schemas.openxmlformats.org/drawingml/2006/main" xmlns:r="http://schemas.openxmlformats.org/officeDocument/2006/relationships" xmlns:p="http://schemas.openxmlformats.org/presentationml/2006/main">
  <p:tag name="THINKCELLSHAPEDONOTDELETE" val="to.WGu.aRo02wF7w5NxOmCA"/>
</p:tagLst>
</file>

<file path=ppt/tags/tag722.xml><?xml version="1.0" encoding="utf-8"?>
<p:tagLst xmlns:a="http://schemas.openxmlformats.org/drawingml/2006/main" xmlns:r="http://schemas.openxmlformats.org/officeDocument/2006/relationships" xmlns:p="http://schemas.openxmlformats.org/presentationml/2006/main">
  <p:tag name="THINKCELLSHAPEDONOTDELETE" val="tQo5wTxOy7U60M8IzeiblJA"/>
</p:tagLst>
</file>

<file path=ppt/tags/tag723.xml><?xml version="1.0" encoding="utf-8"?>
<p:tagLst xmlns:a="http://schemas.openxmlformats.org/drawingml/2006/main" xmlns:r="http://schemas.openxmlformats.org/officeDocument/2006/relationships" xmlns:p="http://schemas.openxmlformats.org/presentationml/2006/main">
  <p:tag name="THINKCELLSHAPEDONOTDELETE" val="tGYf7ey2qlk2I.C3hAmxPQQ"/>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tbot95vgDfE6ek73JXJv7ow"/>
</p:tagLst>
</file>

<file path=ppt/tags/tag725.xml><?xml version="1.0" encoding="utf-8"?>
<p:tagLst xmlns:a="http://schemas.openxmlformats.org/drawingml/2006/main" xmlns:r="http://schemas.openxmlformats.org/officeDocument/2006/relationships" xmlns:p="http://schemas.openxmlformats.org/presentationml/2006/main">
  <p:tag name="THINKCELLSHAPEDONOTDELETE" val="t4DwZyLFJ0UCj0QeUmgH0hg"/>
</p:tagLst>
</file>

<file path=ppt/tags/tag726.xml><?xml version="1.0" encoding="utf-8"?>
<p:tagLst xmlns:a="http://schemas.openxmlformats.org/drawingml/2006/main" xmlns:r="http://schemas.openxmlformats.org/officeDocument/2006/relationships" xmlns:p="http://schemas.openxmlformats.org/presentationml/2006/main">
  <p:tag name="THINKCELLSHAPEDONOTDELETE" val="t39F8UIv_P0aZF2f_x_3M5Q"/>
</p:tagLst>
</file>

<file path=ppt/tags/tag727.xml><?xml version="1.0" encoding="utf-8"?>
<p:tagLst xmlns:a="http://schemas.openxmlformats.org/drawingml/2006/main" xmlns:r="http://schemas.openxmlformats.org/officeDocument/2006/relationships" xmlns:p="http://schemas.openxmlformats.org/presentationml/2006/main">
  <p:tag name="THINKCELLSHAPEDONOTDELETE" val="tvBFlsmHnOESH3rKYumkFfA"/>
</p:tagLst>
</file>

<file path=ppt/tags/tag728.xml><?xml version="1.0" encoding="utf-8"?>
<p:tagLst xmlns:a="http://schemas.openxmlformats.org/drawingml/2006/main" xmlns:r="http://schemas.openxmlformats.org/officeDocument/2006/relationships" xmlns:p="http://schemas.openxmlformats.org/presentationml/2006/main">
  <p:tag name="THINKCELLSHAPEDONOTDELETE" val="tiuPWG0UoGEyRm9isDriBWg"/>
</p:tagLst>
</file>

<file path=ppt/tags/tag729.xml><?xml version="1.0" encoding="utf-8"?>
<p:tagLst xmlns:a="http://schemas.openxmlformats.org/drawingml/2006/main" xmlns:r="http://schemas.openxmlformats.org/officeDocument/2006/relationships" xmlns:p="http://schemas.openxmlformats.org/presentationml/2006/main">
  <p:tag name="THINKCELLSHAPEDONOTDELETE" val="tKJwMSz2S1kadZl.OSp8MV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eid27k9M8EGOnJ1LOZO8Kw"/>
</p:tagLst>
</file>

<file path=ppt/tags/tag730.xml><?xml version="1.0" encoding="utf-8"?>
<p:tagLst xmlns:a="http://schemas.openxmlformats.org/drawingml/2006/main" xmlns:r="http://schemas.openxmlformats.org/officeDocument/2006/relationships" xmlns:p="http://schemas.openxmlformats.org/presentationml/2006/main">
  <p:tag name="THINKCELLSHAPEDONOTDELETE" val="tXAIkb.veH0mBCaipPQrjKw"/>
</p:tagLst>
</file>

<file path=ppt/tags/tag731.xml><?xml version="1.0" encoding="utf-8"?>
<p:tagLst xmlns:a="http://schemas.openxmlformats.org/drawingml/2006/main" xmlns:r="http://schemas.openxmlformats.org/officeDocument/2006/relationships" xmlns:p="http://schemas.openxmlformats.org/presentationml/2006/main">
  <p:tag name="THINKCELLSHAPEDONOTDELETE" val="t7goEU24S8kmt.Tvhdw3CPw"/>
</p:tagLst>
</file>

<file path=ppt/tags/tag732.xml><?xml version="1.0" encoding="utf-8"?>
<p:tagLst xmlns:a="http://schemas.openxmlformats.org/drawingml/2006/main" xmlns:r="http://schemas.openxmlformats.org/officeDocument/2006/relationships" xmlns:p="http://schemas.openxmlformats.org/presentationml/2006/main">
  <p:tag name="THINKCELLSHAPEDONOTDELETE" val="tGglLtBkgz0.Z.cX9lpVTOw"/>
</p:tagLst>
</file>

<file path=ppt/tags/tag733.xml><?xml version="1.0" encoding="utf-8"?>
<p:tagLst xmlns:a="http://schemas.openxmlformats.org/drawingml/2006/main" xmlns:r="http://schemas.openxmlformats.org/officeDocument/2006/relationships" xmlns:p="http://schemas.openxmlformats.org/presentationml/2006/main">
  <p:tag name="THINKCELLSHAPEDONOTDELETE" val="tmZP52q6ZnkujM2kOBY_8SA"/>
</p:tagLst>
</file>

<file path=ppt/tags/tag734.xml><?xml version="1.0" encoding="utf-8"?>
<p:tagLst xmlns:a="http://schemas.openxmlformats.org/drawingml/2006/main" xmlns:r="http://schemas.openxmlformats.org/officeDocument/2006/relationships" xmlns:p="http://schemas.openxmlformats.org/presentationml/2006/main">
  <p:tag name="THINKCELLSHAPEDONOTDELETE" val="tzQX3wy5YQUW7FB.6OldjmA"/>
</p:tagLst>
</file>

<file path=ppt/tags/tag735.xml><?xml version="1.0" encoding="utf-8"?>
<p:tagLst xmlns:a="http://schemas.openxmlformats.org/drawingml/2006/main" xmlns:r="http://schemas.openxmlformats.org/officeDocument/2006/relationships" xmlns:p="http://schemas.openxmlformats.org/presentationml/2006/main">
  <p:tag name="THINKCELLSHAPEDONOTDELETE" val="tkZaHC8ph6UqGsWMDZ69I_A"/>
</p:tagLst>
</file>

<file path=ppt/tags/tag7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7.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738.xml><?xml version="1.0" encoding="utf-8"?>
<p:tagLst xmlns:a="http://schemas.openxmlformats.org/drawingml/2006/main" xmlns:r="http://schemas.openxmlformats.org/officeDocument/2006/relationships" xmlns:p="http://schemas.openxmlformats.org/presentationml/2006/main">
  <p:tag name="THINKCELLSHAPEDONOTDELETE" val="tjWxjiISZiUKXkTSJsuhhMQ"/>
</p:tagLst>
</file>

<file path=ppt/tags/tag739.xml><?xml version="1.0" encoding="utf-8"?>
<p:tagLst xmlns:a="http://schemas.openxmlformats.org/drawingml/2006/main" xmlns:r="http://schemas.openxmlformats.org/officeDocument/2006/relationships" xmlns:p="http://schemas.openxmlformats.org/presentationml/2006/main">
  <p:tag name="THINKCELLSHAPEDONOTDELETE" val="t0Gk1P7vnkUCzIMTvUkpSZ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2RQKe.iCeE._Kbs1Ntc5zw"/>
</p:tagLst>
</file>

<file path=ppt/tags/tag740.xml><?xml version="1.0" encoding="utf-8"?>
<p:tagLst xmlns:a="http://schemas.openxmlformats.org/drawingml/2006/main" xmlns:r="http://schemas.openxmlformats.org/officeDocument/2006/relationships" xmlns:p="http://schemas.openxmlformats.org/presentationml/2006/main">
  <p:tag name="THINKCELLSHAPEDONOTDELETE" val="tS_ytj4qvOUmjKVUvfSfH_Q"/>
</p:tagLst>
</file>

<file path=ppt/tags/tag741.xml><?xml version="1.0" encoding="utf-8"?>
<p:tagLst xmlns:a="http://schemas.openxmlformats.org/drawingml/2006/main" xmlns:r="http://schemas.openxmlformats.org/officeDocument/2006/relationships" xmlns:p="http://schemas.openxmlformats.org/presentationml/2006/main">
  <p:tag name="THINKCELLSHAPEDONOTDELETE" val="tfHf.R8LQtUitl2O2KKtsIg"/>
</p:tagLst>
</file>

<file path=ppt/tags/tag742.xml><?xml version="1.0" encoding="utf-8"?>
<p:tagLst xmlns:a="http://schemas.openxmlformats.org/drawingml/2006/main" xmlns:r="http://schemas.openxmlformats.org/officeDocument/2006/relationships" xmlns:p="http://schemas.openxmlformats.org/presentationml/2006/main">
  <p:tag name="THINKCELLSHAPEDONOTDELETE" val="t2FgG1oKB1USEqUVtmqRsow"/>
</p:tagLst>
</file>

<file path=ppt/tags/tag743.xml><?xml version="1.0" encoding="utf-8"?>
<p:tagLst xmlns:a="http://schemas.openxmlformats.org/drawingml/2006/main" xmlns:r="http://schemas.openxmlformats.org/officeDocument/2006/relationships" xmlns:p="http://schemas.openxmlformats.org/presentationml/2006/main">
  <p:tag name="THINKCELLSHAPEDONOTDELETE" val="tfKOq1ASUtEKFwFcLVnPnqQ"/>
</p:tagLst>
</file>

<file path=ppt/tags/tag744.xml><?xml version="1.0" encoding="utf-8"?>
<p:tagLst xmlns:a="http://schemas.openxmlformats.org/drawingml/2006/main" xmlns:r="http://schemas.openxmlformats.org/officeDocument/2006/relationships" xmlns:p="http://schemas.openxmlformats.org/presentationml/2006/main">
  <p:tag name="THINKCELLSHAPEDONOTDELETE" val="tx96oaoBrGU6oOGB1ZjLBzA"/>
</p:tagLst>
</file>

<file path=ppt/tags/tag745.xml><?xml version="1.0" encoding="utf-8"?>
<p:tagLst xmlns:a="http://schemas.openxmlformats.org/drawingml/2006/main" xmlns:r="http://schemas.openxmlformats.org/officeDocument/2006/relationships" xmlns:p="http://schemas.openxmlformats.org/presentationml/2006/main">
  <p:tag name="THINKCELLSHAPEDONOTDELETE" val="tr840BHvFtUGspkICdIlJOQ"/>
</p:tagLst>
</file>

<file path=ppt/tags/tag746.xml><?xml version="1.0" encoding="utf-8"?>
<p:tagLst xmlns:a="http://schemas.openxmlformats.org/drawingml/2006/main" xmlns:r="http://schemas.openxmlformats.org/officeDocument/2006/relationships" xmlns:p="http://schemas.openxmlformats.org/presentationml/2006/main">
  <p:tag name="THINKCELLSHAPEDONOTDELETE" val="t7D2DrP1Nmk.HkqJFTje_XQ"/>
</p:tagLst>
</file>

<file path=ppt/tags/tag747.xml><?xml version="1.0" encoding="utf-8"?>
<p:tagLst xmlns:a="http://schemas.openxmlformats.org/drawingml/2006/main" xmlns:r="http://schemas.openxmlformats.org/officeDocument/2006/relationships" xmlns:p="http://schemas.openxmlformats.org/presentationml/2006/main">
  <p:tag name="THINKCELLSHAPEDONOTDELETE" val="t92gcfjptEEOGAtLpA1FgrA"/>
</p:tagLst>
</file>

<file path=ppt/tags/tag748.xml><?xml version="1.0" encoding="utf-8"?>
<p:tagLst xmlns:a="http://schemas.openxmlformats.org/drawingml/2006/main" xmlns:r="http://schemas.openxmlformats.org/officeDocument/2006/relationships" xmlns:p="http://schemas.openxmlformats.org/presentationml/2006/main">
  <p:tag name="THINKCELLSHAPEDONOTDELETE" val="tK27AiHQwpkG7xAyXQsKsBg"/>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t0nvZI8Sxuk67_Dtjfp9Y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Mnuub1KJzUqbpeOroAfsFw"/>
</p:tagLst>
</file>

<file path=ppt/tags/tag750.xml><?xml version="1.0" encoding="utf-8"?>
<p:tagLst xmlns:a="http://schemas.openxmlformats.org/drawingml/2006/main" xmlns:r="http://schemas.openxmlformats.org/officeDocument/2006/relationships" xmlns:p="http://schemas.openxmlformats.org/presentationml/2006/main">
  <p:tag name="THINKCELLSHAPEDONOTDELETE" val="tv0rEpWuz5EuxF2C8HXEasg"/>
</p:tagLst>
</file>

<file path=ppt/tags/tag751.xml><?xml version="1.0" encoding="utf-8"?>
<p:tagLst xmlns:a="http://schemas.openxmlformats.org/drawingml/2006/main" xmlns:r="http://schemas.openxmlformats.org/officeDocument/2006/relationships" xmlns:p="http://schemas.openxmlformats.org/presentationml/2006/main">
  <p:tag name="THINKCELLSHAPEDONOTDELETE" val="tgS8PFf6Ojk6.viJYgCAkSw"/>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tkVGwZXpe8k.JWaoI5382IQ"/>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755.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tmTYyz5HLK0WcF7ls2oWiZQ"/>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tWUxVwJ3u7Ui9BAeu7mtL8Q"/>
</p:tagLst>
</file>

<file path=ppt/tags/tag758.xml><?xml version="1.0" encoding="utf-8"?>
<p:tagLst xmlns:a="http://schemas.openxmlformats.org/drawingml/2006/main" xmlns:r="http://schemas.openxmlformats.org/officeDocument/2006/relationships" xmlns:p="http://schemas.openxmlformats.org/presentationml/2006/main">
  <p:tag name="THINKCELLSHAPEDONOTDELETE" val="tW1cH7se6SEGtK5AoVhzn8Q"/>
</p:tagLst>
</file>

<file path=ppt/tags/tag759.xml><?xml version="1.0" encoding="utf-8"?>
<p:tagLst xmlns:a="http://schemas.openxmlformats.org/drawingml/2006/main" xmlns:r="http://schemas.openxmlformats.org/officeDocument/2006/relationships" xmlns:p="http://schemas.openxmlformats.org/presentationml/2006/main">
  <p:tag name="THINKCELLSHAPEDONOTDELETE" val="tcz795_upQES1RKlEKI0AA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760.xml><?xml version="1.0" encoding="utf-8"?>
<p:tagLst xmlns:a="http://schemas.openxmlformats.org/drawingml/2006/main" xmlns:r="http://schemas.openxmlformats.org/officeDocument/2006/relationships" xmlns:p="http://schemas.openxmlformats.org/presentationml/2006/main">
  <p:tag name="THINKCELLSHAPEDONOTDELETE" val="tP9BO5jC8EECS8b8dTJwBYw"/>
</p:tagLst>
</file>

<file path=ppt/tags/tag761.xml><?xml version="1.0" encoding="utf-8"?>
<p:tagLst xmlns:a="http://schemas.openxmlformats.org/drawingml/2006/main" xmlns:r="http://schemas.openxmlformats.org/officeDocument/2006/relationships" xmlns:p="http://schemas.openxmlformats.org/presentationml/2006/main">
  <p:tag name="THINKCELLSHAPEDONOTDELETE" val="tQL0Wty6NC0aQtSy8OvtWag"/>
</p:tagLst>
</file>

<file path=ppt/tags/tag762.xml><?xml version="1.0" encoding="utf-8"?>
<p:tagLst xmlns:a="http://schemas.openxmlformats.org/drawingml/2006/main" xmlns:r="http://schemas.openxmlformats.org/officeDocument/2006/relationships" xmlns:p="http://schemas.openxmlformats.org/presentationml/2006/main">
  <p:tag name="THINKCELLSHAPEDONOTDELETE" val="tu1vX1A1uE0SCf9uKFUMqRA"/>
</p:tagLst>
</file>

<file path=ppt/tags/tag763.xml><?xml version="1.0" encoding="utf-8"?>
<p:tagLst xmlns:a="http://schemas.openxmlformats.org/drawingml/2006/main" xmlns:r="http://schemas.openxmlformats.org/officeDocument/2006/relationships" xmlns:p="http://schemas.openxmlformats.org/presentationml/2006/main">
  <p:tag name="THINKCELLSHAPEDONOTDELETE" val="t75VwfvpfSkGUh0DOQFElzA"/>
</p:tagLst>
</file>

<file path=ppt/tags/tag764.xml><?xml version="1.0" encoding="utf-8"?>
<p:tagLst xmlns:a="http://schemas.openxmlformats.org/drawingml/2006/main" xmlns:r="http://schemas.openxmlformats.org/officeDocument/2006/relationships" xmlns:p="http://schemas.openxmlformats.org/presentationml/2006/main">
  <p:tag name="THINKCELLSHAPEDONOTDELETE" val="tXAIkb.veH0mBCaipPQrjKw"/>
</p:tagLst>
</file>

<file path=ppt/tags/tag765.xml><?xml version="1.0" encoding="utf-8"?>
<p:tagLst xmlns:a="http://schemas.openxmlformats.org/drawingml/2006/main" xmlns:r="http://schemas.openxmlformats.org/officeDocument/2006/relationships" xmlns:p="http://schemas.openxmlformats.org/presentationml/2006/main">
  <p:tag name="THINKCELLSHAPEDONOTDELETE" val="t39F8UIv_P0aZF2f_x_3M5Q"/>
</p:tagLst>
</file>

<file path=ppt/tags/tag766.xml><?xml version="1.0" encoding="utf-8"?>
<p:tagLst xmlns:a="http://schemas.openxmlformats.org/drawingml/2006/main" xmlns:r="http://schemas.openxmlformats.org/officeDocument/2006/relationships" xmlns:p="http://schemas.openxmlformats.org/presentationml/2006/main">
  <p:tag name="THINKCELLSHAPEDONOTDELETE" val="tKJwMSz2S1kadZl.OSp8MVQ"/>
</p:tagLst>
</file>

<file path=ppt/tags/tag767.xml><?xml version="1.0" encoding="utf-8"?>
<p:tagLst xmlns:a="http://schemas.openxmlformats.org/drawingml/2006/main" xmlns:r="http://schemas.openxmlformats.org/officeDocument/2006/relationships" xmlns:p="http://schemas.openxmlformats.org/presentationml/2006/main">
  <p:tag name="THINKCELLSHAPEDONOTDELETE" val="tvBFlsmHnOESH3rKYumkFfA"/>
</p:tagLst>
</file>

<file path=ppt/tags/tag768.xml><?xml version="1.0" encoding="utf-8"?>
<p:tagLst xmlns:a="http://schemas.openxmlformats.org/drawingml/2006/main" xmlns:r="http://schemas.openxmlformats.org/officeDocument/2006/relationships" xmlns:p="http://schemas.openxmlformats.org/presentationml/2006/main">
  <p:tag name="THINKCELLSHAPEDONOTDELETE" val="tiuPWG0UoGEyRm9isDriBWg"/>
</p:tagLst>
</file>

<file path=ppt/tags/tag769.xml><?xml version="1.0" encoding="utf-8"?>
<p:tagLst xmlns:a="http://schemas.openxmlformats.org/drawingml/2006/main" xmlns:r="http://schemas.openxmlformats.org/officeDocument/2006/relationships" xmlns:p="http://schemas.openxmlformats.org/presentationml/2006/main">
  <p:tag name="THINKCELLSHAPEDONOTDELETE" val="tEqbeyescqkmcKgfvaEi8u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7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1.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772.xml><?xml version="1.0" encoding="utf-8"?>
<p:tagLst xmlns:a="http://schemas.openxmlformats.org/drawingml/2006/main" xmlns:r="http://schemas.openxmlformats.org/officeDocument/2006/relationships" xmlns:p="http://schemas.openxmlformats.org/presentationml/2006/main">
  <p:tag name="THINKCELLSHAPEDONOTDELETE" val="twWtl134.UUCSy6fHJ482TA"/>
</p:tagLst>
</file>

<file path=ppt/tags/tag773.xml><?xml version="1.0" encoding="utf-8"?>
<p:tagLst xmlns:a="http://schemas.openxmlformats.org/drawingml/2006/main" xmlns:r="http://schemas.openxmlformats.org/officeDocument/2006/relationships" xmlns:p="http://schemas.openxmlformats.org/presentationml/2006/main">
  <p:tag name="THINKCELLSHAPEDONOTDELETE" val="tXMyHtpZK4UKd1qslewDwMA"/>
</p:tagLst>
</file>

<file path=ppt/tags/tag774.xml><?xml version="1.0" encoding="utf-8"?>
<p:tagLst xmlns:a="http://schemas.openxmlformats.org/drawingml/2006/main" xmlns:r="http://schemas.openxmlformats.org/officeDocument/2006/relationships" xmlns:p="http://schemas.openxmlformats.org/presentationml/2006/main">
  <p:tag name="THINKCELLSHAPEDONOTDELETE" val="tfE0yuwNObUS.5RcbZ7eVGA"/>
</p:tagLst>
</file>

<file path=ppt/tags/tag775.xml><?xml version="1.0" encoding="utf-8"?>
<p:tagLst xmlns:a="http://schemas.openxmlformats.org/drawingml/2006/main" xmlns:r="http://schemas.openxmlformats.org/officeDocument/2006/relationships" xmlns:p="http://schemas.openxmlformats.org/presentationml/2006/main">
  <p:tag name="THINKCELLSHAPEDONOTDELETE" val="t0Y24bf_kYkiO1ilmLMWnhA"/>
</p:tagLst>
</file>

<file path=ppt/tags/tag776.xml><?xml version="1.0" encoding="utf-8"?>
<p:tagLst xmlns:a="http://schemas.openxmlformats.org/drawingml/2006/main" xmlns:r="http://schemas.openxmlformats.org/officeDocument/2006/relationships" xmlns:p="http://schemas.openxmlformats.org/presentationml/2006/main">
  <p:tag name="THINKCELLSHAPEDONOTDELETE" val="tfHiQpAmplUycA8ZZLrS4qQ"/>
</p:tagLst>
</file>

<file path=ppt/tags/tag777.xml><?xml version="1.0" encoding="utf-8"?>
<p:tagLst xmlns:a="http://schemas.openxmlformats.org/drawingml/2006/main" xmlns:r="http://schemas.openxmlformats.org/officeDocument/2006/relationships" xmlns:p="http://schemas.openxmlformats.org/presentationml/2006/main">
  <p:tag name="THINKCELLSHAPEDONOTDELETE" val="tBPiKL3bXDUGkXb1XGqUrZg"/>
</p:tagLst>
</file>

<file path=ppt/tags/tag778.xml><?xml version="1.0" encoding="utf-8"?>
<p:tagLst xmlns:a="http://schemas.openxmlformats.org/drawingml/2006/main" xmlns:r="http://schemas.openxmlformats.org/officeDocument/2006/relationships" xmlns:p="http://schemas.openxmlformats.org/presentationml/2006/main">
  <p:tag name="THINKCELLSHAPEDONOTDELETE" val="tcRfjMGst206NbgHCassIYw"/>
</p:tagLst>
</file>

<file path=ppt/tags/tag779.xml><?xml version="1.0" encoding="utf-8"?>
<p:tagLst xmlns:a="http://schemas.openxmlformats.org/drawingml/2006/main" xmlns:r="http://schemas.openxmlformats.org/officeDocument/2006/relationships" xmlns:p="http://schemas.openxmlformats.org/presentationml/2006/main">
  <p:tag name="THINKCELLSHAPEDONOTDELETE" val="tGOkVAk4skUSfaJGQb0yL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s8sdWvTSE2bm3ENIkD4Bw"/>
</p:tagLst>
</file>

<file path=ppt/tags/tag780.xml><?xml version="1.0" encoding="utf-8"?>
<p:tagLst xmlns:a="http://schemas.openxmlformats.org/drawingml/2006/main" xmlns:r="http://schemas.openxmlformats.org/officeDocument/2006/relationships" xmlns:p="http://schemas.openxmlformats.org/presentationml/2006/main">
  <p:tag name="THINKCELLSHAPEDONOTDELETE" val="tOQMwoBFrTkGcmI_M50CbVg"/>
</p:tagLst>
</file>

<file path=ppt/tags/tag781.xml><?xml version="1.0" encoding="utf-8"?>
<p:tagLst xmlns:a="http://schemas.openxmlformats.org/drawingml/2006/main" xmlns:r="http://schemas.openxmlformats.org/officeDocument/2006/relationships" xmlns:p="http://schemas.openxmlformats.org/presentationml/2006/main">
  <p:tag name="THINKCELLSHAPEDONOTDELETE" val="t6wsWKnanrkWF5pyw8BuZTQ"/>
</p:tagLst>
</file>

<file path=ppt/tags/tag782.xml><?xml version="1.0" encoding="utf-8"?>
<p:tagLst xmlns:a="http://schemas.openxmlformats.org/drawingml/2006/main" xmlns:r="http://schemas.openxmlformats.org/officeDocument/2006/relationships" xmlns:p="http://schemas.openxmlformats.org/presentationml/2006/main">
  <p:tag name="THINKCELLSHAPEDONOTDELETE" val="t0Y1WHUN1MEOK6eAGIa1jsA"/>
</p:tagLst>
</file>

<file path=ppt/tags/tag783.xml><?xml version="1.0" encoding="utf-8"?>
<p:tagLst xmlns:a="http://schemas.openxmlformats.org/drawingml/2006/main" xmlns:r="http://schemas.openxmlformats.org/officeDocument/2006/relationships" xmlns:p="http://schemas.openxmlformats.org/presentationml/2006/main">
  <p:tag name="THINKCELLSHAPEDONOTDELETE" val="tnt3CqLE29U2eEVnzcFsiaw"/>
</p:tagLst>
</file>

<file path=ppt/tags/tag784.xml><?xml version="1.0" encoding="utf-8"?>
<p:tagLst xmlns:a="http://schemas.openxmlformats.org/drawingml/2006/main" xmlns:r="http://schemas.openxmlformats.org/officeDocument/2006/relationships" xmlns:p="http://schemas.openxmlformats.org/presentationml/2006/main">
  <p:tag name="THINKCELLSHAPEDONOTDELETE" val="tGwxokWZa9UeP0jLjuaalcw"/>
</p:tagLst>
</file>

<file path=ppt/tags/tag785.xml><?xml version="1.0" encoding="utf-8"?>
<p:tagLst xmlns:a="http://schemas.openxmlformats.org/drawingml/2006/main" xmlns:r="http://schemas.openxmlformats.org/officeDocument/2006/relationships" xmlns:p="http://schemas.openxmlformats.org/presentationml/2006/main">
  <p:tag name="THINKCELLSHAPEDONOTDELETE" val="tgVIOhN9U3EieymtZr0fRlQ"/>
</p:tagLst>
</file>

<file path=ppt/tags/tag786.xml><?xml version="1.0" encoding="utf-8"?>
<p:tagLst xmlns:a="http://schemas.openxmlformats.org/drawingml/2006/main" xmlns:r="http://schemas.openxmlformats.org/officeDocument/2006/relationships" xmlns:p="http://schemas.openxmlformats.org/presentationml/2006/main">
  <p:tag name="THINKCELLSHAPEDONOTDELETE" val="toN5T.4RR1UKEZuAiXdl2qw"/>
</p:tagLst>
</file>

<file path=ppt/tags/tag7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789.xml><?xml version="1.0" encoding="utf-8"?>
<p:tagLst xmlns:a="http://schemas.openxmlformats.org/drawingml/2006/main" xmlns:r="http://schemas.openxmlformats.org/officeDocument/2006/relationships" xmlns:p="http://schemas.openxmlformats.org/presentationml/2006/main">
  <p:tag name="THINKCELLSHAPEDONOTDELETE" val="twWtl134.UUCSy6fHJ482T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DJ5BgGVt0m2cdidWfCpYw"/>
</p:tagLst>
</file>

<file path=ppt/tags/tag790.xml><?xml version="1.0" encoding="utf-8"?>
<p:tagLst xmlns:a="http://schemas.openxmlformats.org/drawingml/2006/main" xmlns:r="http://schemas.openxmlformats.org/officeDocument/2006/relationships" xmlns:p="http://schemas.openxmlformats.org/presentationml/2006/main">
  <p:tag name="THINKCELLSHAPEDONOTDELETE" val="tQH6gQtuQZkeBL1w4.qkh5g"/>
</p:tagLst>
</file>

<file path=ppt/tags/tag791.xml><?xml version="1.0" encoding="utf-8"?>
<p:tagLst xmlns:a="http://schemas.openxmlformats.org/drawingml/2006/main" xmlns:r="http://schemas.openxmlformats.org/officeDocument/2006/relationships" xmlns:p="http://schemas.openxmlformats.org/presentationml/2006/main">
  <p:tag name="THINKCELLSHAPEDONOTDELETE" val="tleXpdrOcmUeIIqhCoHGL4g"/>
</p:tagLst>
</file>

<file path=ppt/tags/tag792.xml><?xml version="1.0" encoding="utf-8"?>
<p:tagLst xmlns:a="http://schemas.openxmlformats.org/drawingml/2006/main" xmlns:r="http://schemas.openxmlformats.org/officeDocument/2006/relationships" xmlns:p="http://schemas.openxmlformats.org/presentationml/2006/main">
  <p:tag name="THINKCELLSHAPEDONOTDELETE" val="t0rVAgKuI50CVlJGkvmgt3g"/>
</p:tagLst>
</file>

<file path=ppt/tags/tag793.xml><?xml version="1.0" encoding="utf-8"?>
<p:tagLst xmlns:a="http://schemas.openxmlformats.org/drawingml/2006/main" xmlns:r="http://schemas.openxmlformats.org/officeDocument/2006/relationships" xmlns:p="http://schemas.openxmlformats.org/presentationml/2006/main">
  <p:tag name="THINKCELLSHAPEDONOTDELETE" val="tiuHrsh52JkSzYie_0mpHlA"/>
</p:tagLst>
</file>

<file path=ppt/tags/tag794.xml><?xml version="1.0" encoding="utf-8"?>
<p:tagLst xmlns:a="http://schemas.openxmlformats.org/drawingml/2006/main" xmlns:r="http://schemas.openxmlformats.org/officeDocument/2006/relationships" xmlns:p="http://schemas.openxmlformats.org/presentationml/2006/main">
  <p:tag name="THINKCELLSHAPEDONOTDELETE" val="tNHaYcIzMJEuWvEryMgM8dg"/>
</p:tagLst>
</file>

<file path=ppt/tags/tag795.xml><?xml version="1.0" encoding="utf-8"?>
<p:tagLst xmlns:a="http://schemas.openxmlformats.org/drawingml/2006/main" xmlns:r="http://schemas.openxmlformats.org/officeDocument/2006/relationships" xmlns:p="http://schemas.openxmlformats.org/presentationml/2006/main">
  <p:tag name="THINKCELLSHAPEDONOTDELETE" val="tkZi4.mq840Gk0oM.BzSngQ"/>
</p:tagLst>
</file>

<file path=ppt/tags/tag796.xml><?xml version="1.0" encoding="utf-8"?>
<p:tagLst xmlns:a="http://schemas.openxmlformats.org/drawingml/2006/main" xmlns:r="http://schemas.openxmlformats.org/officeDocument/2006/relationships" xmlns:p="http://schemas.openxmlformats.org/presentationml/2006/main">
  <p:tag name="THINKCELLSHAPEDONOTDELETE" val="tmI_ZlPs_Q0Ooh4855zTRbw"/>
</p:tagLst>
</file>

<file path=ppt/tags/tag797.xml><?xml version="1.0" encoding="utf-8"?>
<p:tagLst xmlns:a="http://schemas.openxmlformats.org/drawingml/2006/main" xmlns:r="http://schemas.openxmlformats.org/officeDocument/2006/relationships" xmlns:p="http://schemas.openxmlformats.org/presentationml/2006/main">
  <p:tag name="THINKCELLSHAPEDONOTDELETE" val="tShio7S_ZNUq9bAow_7X3XQ"/>
</p:tagLst>
</file>

<file path=ppt/tags/tag798.xml><?xml version="1.0" encoding="utf-8"?>
<p:tagLst xmlns:a="http://schemas.openxmlformats.org/drawingml/2006/main" xmlns:r="http://schemas.openxmlformats.org/officeDocument/2006/relationships" xmlns:p="http://schemas.openxmlformats.org/presentationml/2006/main">
  <p:tag name="THINKCELLSHAPEDONOTDELETE" val="tfJ2QN9A3AU.aNBjxZhd_fA"/>
</p:tagLst>
</file>

<file path=ppt/tags/tag799.xml><?xml version="1.0" encoding="utf-8"?>
<p:tagLst xmlns:a="http://schemas.openxmlformats.org/drawingml/2006/main" xmlns:r="http://schemas.openxmlformats.org/officeDocument/2006/relationships" xmlns:p="http://schemas.openxmlformats.org/presentationml/2006/main">
  <p:tag name="THINKCELLSHAPEDONOTDELETE" val="t0Y24bf_kYkiO1ilmLMWnh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G4D8Di_dkqHh7LEs7TA6Q"/>
</p:tagLst>
</file>

<file path=ppt/tags/tag800.xml><?xml version="1.0" encoding="utf-8"?>
<p:tagLst xmlns:a="http://schemas.openxmlformats.org/drawingml/2006/main" xmlns:r="http://schemas.openxmlformats.org/officeDocument/2006/relationships" xmlns:p="http://schemas.openxmlformats.org/presentationml/2006/main">
  <p:tag name="THINKCELLSHAPEDONOTDELETE" val="tfHiQpAmplUycA8ZZLrS4qQ"/>
</p:tagLst>
</file>

<file path=ppt/tags/tag801.xml><?xml version="1.0" encoding="utf-8"?>
<p:tagLst xmlns:a="http://schemas.openxmlformats.org/drawingml/2006/main" xmlns:r="http://schemas.openxmlformats.org/officeDocument/2006/relationships" xmlns:p="http://schemas.openxmlformats.org/presentationml/2006/main">
  <p:tag name="THINKCELLSHAPEDONOTDELETE" val="tBPiKL3bXDUGkXb1XGqUrZg"/>
</p:tagLst>
</file>

<file path=ppt/tags/tag802.xml><?xml version="1.0" encoding="utf-8"?>
<p:tagLst xmlns:a="http://schemas.openxmlformats.org/drawingml/2006/main" xmlns:r="http://schemas.openxmlformats.org/officeDocument/2006/relationships" xmlns:p="http://schemas.openxmlformats.org/presentationml/2006/main">
  <p:tag name="THINKCELLSHAPEDONOTDELETE" val="tfE0yuwNObUS.5RcbZ7eVGA"/>
</p:tagLst>
</file>

<file path=ppt/tags/tag803.xml><?xml version="1.0" encoding="utf-8"?>
<p:tagLst xmlns:a="http://schemas.openxmlformats.org/drawingml/2006/main" xmlns:r="http://schemas.openxmlformats.org/officeDocument/2006/relationships" xmlns:p="http://schemas.openxmlformats.org/presentationml/2006/main">
  <p:tag name="THINKCELLSHAPEDONOTDELETE" val="tANNsigrvlU6g.bAG.7g4Lw"/>
</p:tagLst>
</file>

<file path=ppt/tags/tag8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5.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806.xml><?xml version="1.0" encoding="utf-8"?>
<p:tagLst xmlns:a="http://schemas.openxmlformats.org/drawingml/2006/main" xmlns:r="http://schemas.openxmlformats.org/officeDocument/2006/relationships" xmlns:p="http://schemas.openxmlformats.org/presentationml/2006/main">
  <p:tag name="THINKCELLSHAPEDONOTDELETE" val="t33LM85LrUkmW55_tUfdcXg"/>
</p:tagLst>
</file>

<file path=ppt/tags/tag807.xml><?xml version="1.0" encoding="utf-8"?>
<p:tagLst xmlns:a="http://schemas.openxmlformats.org/drawingml/2006/main" xmlns:r="http://schemas.openxmlformats.org/officeDocument/2006/relationships" xmlns:p="http://schemas.openxmlformats.org/presentationml/2006/main">
  <p:tag name="THINKCELLSHAPEDONOTDELETE" val="tLeb08GF80EK_FNbcFpS2jA"/>
</p:tagLst>
</file>

<file path=ppt/tags/tag808.xml><?xml version="1.0" encoding="utf-8"?>
<p:tagLst xmlns:a="http://schemas.openxmlformats.org/drawingml/2006/main" xmlns:r="http://schemas.openxmlformats.org/officeDocument/2006/relationships" xmlns:p="http://schemas.openxmlformats.org/presentationml/2006/main">
  <p:tag name="THINKCELLSHAPEDONOTDELETE" val="teq838M39SEK8Y4FFToRz5w"/>
</p:tagLst>
</file>

<file path=ppt/tags/tag809.xml><?xml version="1.0" encoding="utf-8"?>
<p:tagLst xmlns:a="http://schemas.openxmlformats.org/drawingml/2006/main" xmlns:r="http://schemas.openxmlformats.org/officeDocument/2006/relationships" xmlns:p="http://schemas.openxmlformats.org/presentationml/2006/main">
  <p:tag name="THINKCELLSHAPEDONOTDELETE" val="tZPwtRP0s4kanQ3GB5Pxhx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JDukTgQRqka7RMCCG9vY5w"/>
</p:tagLst>
</file>

<file path=ppt/tags/tag810.xml><?xml version="1.0" encoding="utf-8"?>
<p:tagLst xmlns:a="http://schemas.openxmlformats.org/drawingml/2006/main" xmlns:r="http://schemas.openxmlformats.org/officeDocument/2006/relationships" xmlns:p="http://schemas.openxmlformats.org/presentationml/2006/main">
  <p:tag name="THINKCELLSHAPEDONOTDELETE" val="tgVx9g.bIMkOdGWhKMzh_Uw"/>
</p:tagLst>
</file>

<file path=ppt/tags/tag811.xml><?xml version="1.0" encoding="utf-8"?>
<p:tagLst xmlns:a="http://schemas.openxmlformats.org/drawingml/2006/main" xmlns:r="http://schemas.openxmlformats.org/officeDocument/2006/relationships" xmlns:p="http://schemas.openxmlformats.org/presentationml/2006/main">
  <p:tag name="THINKCELLSHAPEDONOTDELETE" val="tHNdXR3Axd0ep4Qe0np.eaQ"/>
</p:tagLst>
</file>

<file path=ppt/tags/tag812.xml><?xml version="1.0" encoding="utf-8"?>
<p:tagLst xmlns:a="http://schemas.openxmlformats.org/drawingml/2006/main" xmlns:r="http://schemas.openxmlformats.org/officeDocument/2006/relationships" xmlns:p="http://schemas.openxmlformats.org/presentationml/2006/main">
  <p:tag name="THINKCELLSHAPEDONOTDELETE" val="tf0jexDovFEGEWb_p4EmgXQ"/>
</p:tagLst>
</file>

<file path=ppt/tags/tag813.xml><?xml version="1.0" encoding="utf-8"?>
<p:tagLst xmlns:a="http://schemas.openxmlformats.org/drawingml/2006/main" xmlns:r="http://schemas.openxmlformats.org/officeDocument/2006/relationships" xmlns:p="http://schemas.openxmlformats.org/presentationml/2006/main">
  <p:tag name="THINKCELLSHAPEDONOTDELETE" val="ty93DIkX_XE.yf16vSr4Vfw"/>
</p:tagLst>
</file>

<file path=ppt/tags/tag814.xml><?xml version="1.0" encoding="utf-8"?>
<p:tagLst xmlns:a="http://schemas.openxmlformats.org/drawingml/2006/main" xmlns:r="http://schemas.openxmlformats.org/officeDocument/2006/relationships" xmlns:p="http://schemas.openxmlformats.org/presentationml/2006/main">
  <p:tag name="THINKCELLSHAPEDONOTDELETE" val="tRhQ53aV6d0SkuRWqK_q5gg"/>
</p:tagLst>
</file>

<file path=ppt/tags/tag815.xml><?xml version="1.0" encoding="utf-8"?>
<p:tagLst xmlns:a="http://schemas.openxmlformats.org/drawingml/2006/main" xmlns:r="http://schemas.openxmlformats.org/officeDocument/2006/relationships" xmlns:p="http://schemas.openxmlformats.org/presentationml/2006/main">
  <p:tag name="THINKCELLSHAPEDONOTDELETE" val="tCtQeRBUGNEafzSlLRBNy6w"/>
</p:tagLst>
</file>

<file path=ppt/tags/tag816.xml><?xml version="1.0" encoding="utf-8"?>
<p:tagLst xmlns:a="http://schemas.openxmlformats.org/drawingml/2006/main" xmlns:r="http://schemas.openxmlformats.org/officeDocument/2006/relationships" xmlns:p="http://schemas.openxmlformats.org/presentationml/2006/main">
  <p:tag name="THINKCELLSHAPEDONOTDELETE" val="tk.U7F1DpikWOLmPb_Iq0yQ"/>
</p:tagLst>
</file>

<file path=ppt/tags/tag817.xml><?xml version="1.0" encoding="utf-8"?>
<p:tagLst xmlns:a="http://schemas.openxmlformats.org/drawingml/2006/main" xmlns:r="http://schemas.openxmlformats.org/officeDocument/2006/relationships" xmlns:p="http://schemas.openxmlformats.org/presentationml/2006/main">
  <p:tag name="THINKCELLSHAPEDONOTDELETE" val="tw8dqnVBUOkCEYFUp0lJ5YA"/>
</p:tagLst>
</file>

<file path=ppt/tags/tag818.xml><?xml version="1.0" encoding="utf-8"?>
<p:tagLst xmlns:a="http://schemas.openxmlformats.org/drawingml/2006/main" xmlns:r="http://schemas.openxmlformats.org/officeDocument/2006/relationships" xmlns:p="http://schemas.openxmlformats.org/presentationml/2006/main">
  <p:tag name="THINKCELLSHAPEDONOTDELETE" val="tpu48hSQMFUKSLxZH9gL6qw"/>
</p:tagLst>
</file>

<file path=ppt/tags/tag819.xml><?xml version="1.0" encoding="utf-8"?>
<p:tagLst xmlns:a="http://schemas.openxmlformats.org/drawingml/2006/main" xmlns:r="http://schemas.openxmlformats.org/officeDocument/2006/relationships" xmlns:p="http://schemas.openxmlformats.org/presentationml/2006/main">
  <p:tag name="THINKCELLSHAPEDONOTDELETE" val="to6FUGNH6Uk65ckPtWtCkb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GpbQO9KPukeq.JrIv0lq2g"/>
</p:tagLst>
</file>

<file path=ppt/tags/tag820.xml><?xml version="1.0" encoding="utf-8"?>
<p:tagLst xmlns:a="http://schemas.openxmlformats.org/drawingml/2006/main" xmlns:r="http://schemas.openxmlformats.org/officeDocument/2006/relationships" xmlns:p="http://schemas.openxmlformats.org/presentationml/2006/main">
  <p:tag name="THINKCELLSHAPEDONOTDELETE" val="t_Cr0KqteZEaeCH6xofriqQ"/>
</p:tagLst>
</file>

<file path=ppt/tags/tag8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5.xml><?xml version="1.0" encoding="utf-8"?>
<p:tagLst xmlns:a="http://schemas.openxmlformats.org/drawingml/2006/main" xmlns:r="http://schemas.openxmlformats.org/officeDocument/2006/relationships" xmlns:p="http://schemas.openxmlformats.org/presentationml/2006/main">
  <p:tag name="THINKCELLSHAPEDONOTDELETE" val="tIvvBVcWwMEeUetnVncOS6g"/>
</p:tagLst>
</file>

<file path=ppt/tags/tag826.xml><?xml version="1.0" encoding="utf-8"?>
<p:tagLst xmlns:a="http://schemas.openxmlformats.org/drawingml/2006/main" xmlns:r="http://schemas.openxmlformats.org/officeDocument/2006/relationships" xmlns:p="http://schemas.openxmlformats.org/presentationml/2006/main">
  <p:tag name="THINKCELLSHAPEDONOTDELETE" val="tjtx.X.cx70KbK_Bl85QkZw"/>
</p:tagLst>
</file>

<file path=ppt/tags/tag827.xml><?xml version="1.0" encoding="utf-8"?>
<p:tagLst xmlns:a="http://schemas.openxmlformats.org/drawingml/2006/main" xmlns:r="http://schemas.openxmlformats.org/officeDocument/2006/relationships" xmlns:p="http://schemas.openxmlformats.org/presentationml/2006/main">
  <p:tag name="THINKCELLSHAPEDONOTDELETE" val="tqAf2uZqRc0aHaaQMykaPWQ"/>
</p:tagLst>
</file>

<file path=ppt/tags/tag828.xml><?xml version="1.0" encoding="utf-8"?>
<p:tagLst xmlns:a="http://schemas.openxmlformats.org/drawingml/2006/main" xmlns:r="http://schemas.openxmlformats.org/officeDocument/2006/relationships" xmlns:p="http://schemas.openxmlformats.org/presentationml/2006/main">
  <p:tag name="THINKCELLSHAPEDONOTDELETE" val="t2YOXYALKYEi3Htzb8XGDYQ"/>
</p:tagLst>
</file>

<file path=ppt/tags/tag829.xml><?xml version="1.0" encoding="utf-8"?>
<p:tagLst xmlns:a="http://schemas.openxmlformats.org/drawingml/2006/main" xmlns:r="http://schemas.openxmlformats.org/officeDocument/2006/relationships" xmlns:p="http://schemas.openxmlformats.org/presentationml/2006/main">
  <p:tag name="THINKCELLSHAPEDONOTDELETE" val="tNc0j_siFhkSpD1Jvhs.2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683WsfaTTEWETnR6HsyvAw"/>
</p:tagLst>
</file>

<file path=ppt/tags/tag830.xml><?xml version="1.0" encoding="utf-8"?>
<p:tagLst xmlns:a="http://schemas.openxmlformats.org/drawingml/2006/main" xmlns:r="http://schemas.openxmlformats.org/officeDocument/2006/relationships" xmlns:p="http://schemas.openxmlformats.org/presentationml/2006/main">
  <p:tag name="THINKCELLSHAPEDONOTDELETE" val="ta8FYYux3rkW5V.Krk51bcg"/>
</p:tagLst>
</file>

<file path=ppt/tags/tag831.xml><?xml version="1.0" encoding="utf-8"?>
<p:tagLst xmlns:a="http://schemas.openxmlformats.org/drawingml/2006/main" xmlns:r="http://schemas.openxmlformats.org/officeDocument/2006/relationships" xmlns:p="http://schemas.openxmlformats.org/presentationml/2006/main">
  <p:tag name="THINKCELLSHAPEDONOTDELETE" val="tpjcZZn9KWEeweqB.05G9.A"/>
</p:tagLst>
</file>

<file path=ppt/tags/tag832.xml><?xml version="1.0" encoding="utf-8"?>
<p:tagLst xmlns:a="http://schemas.openxmlformats.org/drawingml/2006/main" xmlns:r="http://schemas.openxmlformats.org/officeDocument/2006/relationships" xmlns:p="http://schemas.openxmlformats.org/presentationml/2006/main">
  <p:tag name="THINKCELLSHAPEDONOTDELETE" val="tm_GkvePNgEWsJjqeq.6d4w"/>
</p:tagLst>
</file>

<file path=ppt/tags/tag833.xml><?xml version="1.0" encoding="utf-8"?>
<p:tagLst xmlns:a="http://schemas.openxmlformats.org/drawingml/2006/main" xmlns:r="http://schemas.openxmlformats.org/officeDocument/2006/relationships" xmlns:p="http://schemas.openxmlformats.org/presentationml/2006/main">
  <p:tag name="THINKCELLSHAPEDONOTDELETE" val="tmF1MHeV93UiZsv9LX4LsWQ"/>
</p:tagLst>
</file>

<file path=ppt/tags/tag834.xml><?xml version="1.0" encoding="utf-8"?>
<p:tagLst xmlns:a="http://schemas.openxmlformats.org/drawingml/2006/main" xmlns:r="http://schemas.openxmlformats.org/officeDocument/2006/relationships" xmlns:p="http://schemas.openxmlformats.org/presentationml/2006/main">
  <p:tag name="THINKCELLSHAPEDONOTDELETE" val="tpQjFy212pUWhqJSlBmzPFQ"/>
</p:tagLst>
</file>

<file path=ppt/tags/tag835.xml><?xml version="1.0" encoding="utf-8"?>
<p:tagLst xmlns:a="http://schemas.openxmlformats.org/drawingml/2006/main" xmlns:r="http://schemas.openxmlformats.org/officeDocument/2006/relationships" xmlns:p="http://schemas.openxmlformats.org/presentationml/2006/main">
  <p:tag name="THINKCELLSHAPEDONOTDELETE" val="tpemnuqz3hkK0zz7.tYdLRw"/>
</p:tagLst>
</file>

<file path=ppt/tags/tag836.xml><?xml version="1.0" encoding="utf-8"?>
<p:tagLst xmlns:a="http://schemas.openxmlformats.org/drawingml/2006/main" xmlns:r="http://schemas.openxmlformats.org/officeDocument/2006/relationships" xmlns:p="http://schemas.openxmlformats.org/presentationml/2006/main">
  <p:tag name="THINKCELLSHAPEDONOTDELETE" val="txhKdaMNqKUOK8v3k3hdRkw"/>
</p:tagLst>
</file>

<file path=ppt/tags/tag8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BAF1HfQte0yKeViKmFaqOA"/>
</p:tagLst>
</file>

<file path=ppt/tags/tag8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DCjDv4taUGxg0UVEgGIxA"/>
</p:tagLst>
</file>

<file path=ppt/tags/tag8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8.xml><?xml version="1.0" encoding="utf-8"?>
<p:tagLst xmlns:a="http://schemas.openxmlformats.org/drawingml/2006/main" xmlns:r="http://schemas.openxmlformats.org/officeDocument/2006/relationships" xmlns:p="http://schemas.openxmlformats.org/presentationml/2006/main">
  <p:tag name="THINKCELLSHAPEDONOTDELETE" val="tyzstxwa77kShuiClH2yqag"/>
</p:tagLst>
</file>

<file path=ppt/tags/tag8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wl_nWv1XqUGwiLnrgvtiBw"/>
</p:tagLst>
</file>

<file path=ppt/tags/tag860.xml><?xml version="1.0" encoding="utf-8"?>
<p:tagLst xmlns:a="http://schemas.openxmlformats.org/drawingml/2006/main" xmlns:r="http://schemas.openxmlformats.org/officeDocument/2006/relationships" xmlns:p="http://schemas.openxmlformats.org/presentationml/2006/main">
  <p:tag name="THINKCELLSHAPEDONOTDELETE" val="tyzstxwa77kShuiClH2yqag"/>
</p:tagLst>
</file>

<file path=ppt/tags/tag861.xml><?xml version="1.0" encoding="utf-8"?>
<p:tagLst xmlns:a="http://schemas.openxmlformats.org/drawingml/2006/main" xmlns:r="http://schemas.openxmlformats.org/officeDocument/2006/relationships" xmlns:p="http://schemas.openxmlformats.org/presentationml/2006/main">
  <p:tag name="THINKCELLSHAPEDONOTDELETE" val="tL.H5Z4JAg0eFt82yRzb7GA"/>
</p:tagLst>
</file>

<file path=ppt/tags/tag862.xml><?xml version="1.0" encoding="utf-8"?>
<p:tagLst xmlns:a="http://schemas.openxmlformats.org/drawingml/2006/main" xmlns:r="http://schemas.openxmlformats.org/officeDocument/2006/relationships" xmlns:p="http://schemas.openxmlformats.org/presentationml/2006/main">
  <p:tag name="THINKCELLSHAPEDONOTDELETE" val="tMJb0O30paEqD2lQzLVWmDg"/>
</p:tagLst>
</file>

<file path=ppt/tags/tag863.xml><?xml version="1.0" encoding="utf-8"?>
<p:tagLst xmlns:a="http://schemas.openxmlformats.org/drawingml/2006/main" xmlns:r="http://schemas.openxmlformats.org/officeDocument/2006/relationships" xmlns:p="http://schemas.openxmlformats.org/presentationml/2006/main">
  <p:tag name="THINKCELLSHAPEDONOTDELETE" val="taA7x8TXSvUu1HwQxKWo.Ww"/>
</p:tagLst>
</file>

<file path=ppt/tags/tag864.xml><?xml version="1.0" encoding="utf-8"?>
<p:tagLst xmlns:a="http://schemas.openxmlformats.org/drawingml/2006/main" xmlns:r="http://schemas.openxmlformats.org/officeDocument/2006/relationships" xmlns:p="http://schemas.openxmlformats.org/presentationml/2006/main">
  <p:tag name="THINKCELLSHAPEDONOTDELETE" val="thhi9B1SBCk25ARwHjxVxuQ"/>
</p:tagLst>
</file>

<file path=ppt/tags/tag865.xml><?xml version="1.0" encoding="utf-8"?>
<p:tagLst xmlns:a="http://schemas.openxmlformats.org/drawingml/2006/main" xmlns:r="http://schemas.openxmlformats.org/officeDocument/2006/relationships" xmlns:p="http://schemas.openxmlformats.org/presentationml/2006/main">
  <p:tag name="THINKCELLSHAPEDONOTDELETE" val="tYMDw7Sg4R0aL6ZxsOtc7cw"/>
</p:tagLst>
</file>

<file path=ppt/tags/tag866.xml><?xml version="1.0" encoding="utf-8"?>
<p:tagLst xmlns:a="http://schemas.openxmlformats.org/drawingml/2006/main" xmlns:r="http://schemas.openxmlformats.org/officeDocument/2006/relationships" xmlns:p="http://schemas.openxmlformats.org/presentationml/2006/main">
  <p:tag name="THINKCELLSHAPEDONOTDELETE" val="tdJ50mUHXCUuf_Q0ri5enSA"/>
</p:tagLst>
</file>

<file path=ppt/tags/tag867.xml><?xml version="1.0" encoding="utf-8"?>
<p:tagLst xmlns:a="http://schemas.openxmlformats.org/drawingml/2006/main" xmlns:r="http://schemas.openxmlformats.org/officeDocument/2006/relationships" xmlns:p="http://schemas.openxmlformats.org/presentationml/2006/main">
  <p:tag name="THINKCELLSHAPEDONOTDELETE" val="tmK5y2VmtgkWsP0mEsJckeg"/>
</p:tagLst>
</file>

<file path=ppt/tags/tag868.xml><?xml version="1.0" encoding="utf-8"?>
<p:tagLst xmlns:a="http://schemas.openxmlformats.org/drawingml/2006/main" xmlns:r="http://schemas.openxmlformats.org/officeDocument/2006/relationships" xmlns:p="http://schemas.openxmlformats.org/presentationml/2006/main">
  <p:tag name="THINKCELLSHAPEDONOTDELETE" val="t_1n_wrF5EEekQEYF5EQ09Q"/>
</p:tagLst>
</file>

<file path=ppt/tags/tag869.xml><?xml version="1.0" encoding="utf-8"?>
<p:tagLst xmlns:a="http://schemas.openxmlformats.org/drawingml/2006/main" xmlns:r="http://schemas.openxmlformats.org/officeDocument/2006/relationships" xmlns:p="http://schemas.openxmlformats.org/presentationml/2006/main">
  <p:tag name="THINKCELLSHAPEDONOTDELETE" val="tWet5N0Dis0CPi9svvNEfD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y37cFAEG_UezmJmcfLvyTw"/>
</p:tagLst>
</file>

<file path=ppt/tags/tag870.xml><?xml version="1.0" encoding="utf-8"?>
<p:tagLst xmlns:a="http://schemas.openxmlformats.org/drawingml/2006/main" xmlns:r="http://schemas.openxmlformats.org/officeDocument/2006/relationships" xmlns:p="http://schemas.openxmlformats.org/presentationml/2006/main">
  <p:tag name="THINKCELLSHAPEDONOTDELETE" val="ttDQtyU3tAUW3Fva1WVV_qA"/>
</p:tagLst>
</file>

<file path=ppt/tags/tag871.xml><?xml version="1.0" encoding="utf-8"?>
<p:tagLst xmlns:a="http://schemas.openxmlformats.org/drawingml/2006/main" xmlns:r="http://schemas.openxmlformats.org/officeDocument/2006/relationships" xmlns:p="http://schemas.openxmlformats.org/presentationml/2006/main">
  <p:tag name="THINKCELLSHAPEDONOTDELETE" val="tzT3KAGRV_EmjM3NR7LN5BA"/>
</p:tagLst>
</file>

<file path=ppt/tags/tag872.xml><?xml version="1.0" encoding="utf-8"?>
<p:tagLst xmlns:a="http://schemas.openxmlformats.org/drawingml/2006/main" xmlns:r="http://schemas.openxmlformats.org/officeDocument/2006/relationships" xmlns:p="http://schemas.openxmlformats.org/presentationml/2006/main">
  <p:tag name="THINKCELLSHAPEDONOTDELETE" val="tT_q3dI70h0GMUHM5sKrpxw"/>
</p:tagLst>
</file>

<file path=ppt/tags/tag873.xml><?xml version="1.0" encoding="utf-8"?>
<p:tagLst xmlns:a="http://schemas.openxmlformats.org/drawingml/2006/main" xmlns:r="http://schemas.openxmlformats.org/officeDocument/2006/relationships" xmlns:p="http://schemas.openxmlformats.org/presentationml/2006/main">
  <p:tag name="THINKCELLSHAPEDONOTDELETE" val="t.G_EIfUbaEmkLEvHmND7j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Vq0PQw_VEEGQxy7jWoQC7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F61nErzAkqsdMSpuJVKp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si.KKQPfKECI_cdLIINEn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Dx8qqMXna0CkjW7uYKOSM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AenL7xORaUa1s9m6a03OJ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PyY_LHR5X0KfTsNgGa_2UQ"/>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23132</TotalTime>
  <Words>23976</Words>
  <Application>Microsoft Office PowerPoint</Application>
  <PresentationFormat>Custom</PresentationFormat>
  <Paragraphs>5206</Paragraphs>
  <Slides>142</Slides>
  <Notes>74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142</vt:i4>
      </vt:variant>
    </vt:vector>
  </HeadingPairs>
  <TitlesOfParts>
    <vt:vector size="145" baseType="lpstr">
      <vt:lpstr>Santander Teme</vt:lpstr>
      <vt:lpstr>think-cell Slide</vt:lpstr>
      <vt:lpstr>Chart</vt:lpstr>
      <vt:lpstr>SHUSA Risk Transformation</vt:lpstr>
      <vt:lpstr>Table of contents</vt:lpstr>
      <vt:lpstr>We have redeveloped the Board level Risk Appetite Statements for SHUSA, SBNA, and SCUSA</vt:lpstr>
      <vt:lpstr>We followed a five-step process to redevelop the Risk Appetite</vt:lpstr>
      <vt:lpstr>The RAS is anchored in specific objectives for risk-taking</vt:lpstr>
      <vt:lpstr>We based the RAS risk taxonomy on the ERM framework and selected appropriate metric(s) for each risk category</vt:lpstr>
      <vt:lpstr>Metrics by RAS objective</vt:lpstr>
      <vt:lpstr>Metric status definitions and escalation processes</vt:lpstr>
      <vt:lpstr>Approach to calibration:  credit risk example</vt:lpstr>
      <vt:lpstr>Metrics by approach to calibration</vt:lpstr>
      <vt:lpstr>Metrics and limits (1/5)   </vt:lpstr>
      <vt:lpstr>Metrics and limits (2/5)  </vt:lpstr>
      <vt:lpstr>Metrics and limits (3/5) </vt:lpstr>
      <vt:lpstr>Metrics and limits (4/5)</vt:lpstr>
      <vt:lpstr>Metrics and limits (5/5)</vt:lpstr>
      <vt:lpstr>The 2015 RAS has several limitations–SHUSA and its subsidiaries have planned improvements for future iterations</vt:lpstr>
      <vt:lpstr>Capital adequacy risk </vt:lpstr>
      <vt:lpstr>Metric selection: Inclusion of capital adequacy metrics</vt:lpstr>
      <vt:lpstr>Calibration: Use of the 2015 Capital Policy to derive capital adequacy limits</vt:lpstr>
      <vt:lpstr>Limits: Capital Adequacy risk </vt:lpstr>
      <vt:lpstr>Credit risk</vt:lpstr>
      <vt:lpstr>Metric selection: Inclusion of credit risk metrics (1/2)</vt:lpstr>
      <vt:lpstr>Metric selection: Inclusion of credit risk metrics (2/2)</vt:lpstr>
      <vt:lpstr>Calibration: Sub-portfolios across SBNA and SCUSA</vt:lpstr>
      <vt:lpstr>Calibration: Sub-portfolios and credit metrics across SBNA and SCUSA</vt:lpstr>
      <vt:lpstr>Calibration: Sequenced calibration of capital adequacy, CCAR loss budget, net charge-off rate, and delinquency limits</vt:lpstr>
      <vt:lpstr>Credit risk CCAR loss budget</vt:lpstr>
      <vt:lpstr>Calibration: Use of CCAR 2015 results and capital adequacy limits to quantify the boundaries around credit losses (and PPNR)</vt:lpstr>
      <vt:lpstr>Limits: Credit risk, CCAR loss budget</vt:lpstr>
      <vt:lpstr>Credit risk Net charge-off rates</vt:lpstr>
      <vt:lpstr>Calibration: Anchor points and process used to derive the NCO limits</vt:lpstr>
      <vt:lpstr>Calibration: We followed a similar process for each sub-portfolio </vt:lpstr>
      <vt:lpstr>Calibration: We followed a similar process for each sub-portfolio </vt:lpstr>
      <vt:lpstr>Calibration: NCO stress scalars Industry auto portfolios vs. SCUSA Auto</vt:lpstr>
      <vt:lpstr>Calibration: NCO anchor calculation, back-testing, and mgmt. adjustment SCUSA Auto</vt:lpstr>
      <vt:lpstr>Calibration: NCO stress scalars Industry other consumer portfolios vs. SCUSA Unsecured </vt:lpstr>
      <vt:lpstr>Calibration: NCO anchor calculation, back-testing, and mgmt. adjustment SCUSA Unsecured </vt:lpstr>
      <vt:lpstr>Calibration: NCO stress scalars Industry residential real estate portfolios vs. SBNA RRE (incl. in SBNA Retail) </vt:lpstr>
      <vt:lpstr>Calibration: NCO stress scalars Industry other consumer portfolios vs. SBNA Other Consumer  (incl. in SBNA Retail) </vt:lpstr>
      <vt:lpstr>Calibration: NCO stress scalars Industry credit card portfolios vs. SBNA Credit Card (incl. in SBNA Retail) </vt:lpstr>
      <vt:lpstr>Calibration: NCO anchor calculation, back-testing, and mgmt. adjustment SBNA Retail </vt:lpstr>
      <vt:lpstr>Calibration: NCO stress scalars Industry CRE portfolios vs. SBNA CRE </vt:lpstr>
      <vt:lpstr>Calibration: NCO anchor calculation, back-testing, and mgmt. adjustment SBNA CRE </vt:lpstr>
      <vt:lpstr>Calibration: NCO stress scalars Industry C&amp;I portfolios vs. SBNA C&amp;I (incl. SBNA GBM)</vt:lpstr>
      <vt:lpstr>Calibration: NCO anchor calculation, back-testing, and mgmt. adjustment SBNA C&amp;I (excl. SBNA GBM) </vt:lpstr>
      <vt:lpstr>Calibration: NCO anchor calculation, back-testing, and mgmt. adjustment SBNA GBM </vt:lpstr>
      <vt:lpstr>Calibration: Summary of management overlays for NCO limits</vt:lpstr>
      <vt:lpstr>Limits: Credit risk, NCO rates</vt:lpstr>
      <vt:lpstr>Credit risk Delinquencies</vt:lpstr>
      <vt:lpstr>Calibration: Process for calibrating preliminary delinquency anchors</vt:lpstr>
      <vt:lpstr>PowerPoint Presentation</vt:lpstr>
      <vt:lpstr>PowerPoint Presentation</vt:lpstr>
      <vt:lpstr>PowerPoint Presentation</vt:lpstr>
      <vt:lpstr>Limits: Credit risk, % 60/61+ days past due</vt:lpstr>
      <vt:lpstr>Credit risk Concentrations</vt:lpstr>
      <vt:lpstr>Calibration: Context on concentration and total portfolio size metrics</vt:lpstr>
      <vt:lpstr>Calibration: Single obligor</vt:lpstr>
      <vt:lpstr>Calibration: Top 20 obligors</vt:lpstr>
      <vt:lpstr>Limits: Credit risk, Concentration metrics</vt:lpstr>
      <vt:lpstr>Residual value risk</vt:lpstr>
      <vt:lpstr>Metric selection: Inclusion of residual value risk metrics</vt:lpstr>
      <vt:lpstr>Calibration: Net residual value exposure </vt:lpstr>
      <vt:lpstr>Calibration: Residual value deterioration</vt:lpstr>
      <vt:lpstr>Limits: Residual value risk</vt:lpstr>
      <vt:lpstr>Liquidity/funding risk</vt:lpstr>
      <vt:lpstr>Metric selection: Inclusion of liquidity/funding risk metrics</vt:lpstr>
      <vt:lpstr>Calibration: Liquidity/funding risk calibration approach </vt:lpstr>
      <vt:lpstr>Calibration: Liquidity stress testing survival horizon</vt:lpstr>
      <vt:lpstr>Calibration: Available committed liquidity/average projected net originations </vt:lpstr>
      <vt:lpstr>Calibration: Available committed liquidity/average projected net originations </vt:lpstr>
      <vt:lpstr>Limits: Liquidity/funding risk</vt:lpstr>
      <vt:lpstr>Interest rate risk</vt:lpstr>
      <vt:lpstr>Metric selection: Inclusion of interest rate risk metrics</vt:lpstr>
      <vt:lpstr>Calibration: NII and MVE</vt:lpstr>
      <vt:lpstr>Limits: Interest rate risk</vt:lpstr>
      <vt:lpstr>Mark-to-market portfolio risk</vt:lpstr>
      <vt:lpstr>Metric selection: Inclusion of mark-to-market portfolio risk metric</vt:lpstr>
      <vt:lpstr>PowerPoint Presentation</vt:lpstr>
      <vt:lpstr>Calibration: MtM VaR limit - the aggregation of VaR limits by portfolio</vt:lpstr>
      <vt:lpstr>Limits: Mark-to-market portfolio risk</vt:lpstr>
      <vt:lpstr>Strategic risk</vt:lpstr>
      <vt:lpstr>Metric selection: Inclusion of strategic risk metrics</vt:lpstr>
      <vt:lpstr>Calibration: PPNR impairment</vt:lpstr>
      <vt:lpstr>Calibration: Comparison between loss in stress and CCAR-derived limits</vt:lpstr>
      <vt:lpstr>Calibration: Loss in stress</vt:lpstr>
      <vt:lpstr>Calibration: SCUSA subprime assets as % of SHUSA total credit exposure </vt:lpstr>
      <vt:lpstr>Calibration: SCUSA Total Risk Weighted Assets (RWAs)</vt:lpstr>
      <vt:lpstr>Limits: Strategic risk</vt:lpstr>
      <vt:lpstr>Operational risk</vt:lpstr>
      <vt:lpstr>Metric selection: Inclusion of operational risk metrics</vt:lpstr>
      <vt:lpstr>Metric selection: Exclusion of operational risk metrics</vt:lpstr>
      <vt:lpstr>Calibration: SHUSA Gross losses/gross margin </vt:lpstr>
      <vt:lpstr>Calibration: SBNA Gross losses/gross margin </vt:lpstr>
      <vt:lpstr>Calibration: SCUSA Gross losses/gross margin</vt:lpstr>
      <vt:lpstr>Calibration: SHUSA Frequency of material risk events</vt:lpstr>
      <vt:lpstr>Calibration: SBNA Frequency of material risk events</vt:lpstr>
      <vt:lpstr>Calibration: SCUSA Frequency of material risk events</vt:lpstr>
      <vt:lpstr>Limits: Operational risk</vt:lpstr>
      <vt:lpstr>Model risk</vt:lpstr>
      <vt:lpstr>Metric selection: Inclusion of model risk metrics</vt:lpstr>
      <vt:lpstr>Calibration: Model risk </vt:lpstr>
      <vt:lpstr>Calibration: Draw down of backlog of legacy Tier 1 models used in production without appropriate approvals</vt:lpstr>
      <vt:lpstr>Limits: Model risk</vt:lpstr>
      <vt:lpstr>Compliance and reputational risk</vt:lpstr>
      <vt:lpstr>Metric selection: Inclusion of compliance and reputational risk metrics</vt:lpstr>
      <vt:lpstr>Calibration: # of open MRIAs</vt:lpstr>
      <vt:lpstr>Calibration: Serviced for others monthly net charge-off rate</vt:lpstr>
      <vt:lpstr>Limits: Compliance and Reputational risk</vt:lpstr>
      <vt:lpstr>PowerPoint Presentation</vt:lpstr>
      <vt:lpstr>Qualitative statements</vt:lpstr>
      <vt:lpstr>Qualitative statements by risk type: Capital adequacy</vt:lpstr>
      <vt:lpstr>Qualitative statements by risk type: Credit Risk</vt:lpstr>
      <vt:lpstr>Qualitative statements by risk type: Residual value risk</vt:lpstr>
      <vt:lpstr>Qualitative statements by risk type: Liquidity/funding risk</vt:lpstr>
      <vt:lpstr>Qualitative statements by risk type: Interest rate risk</vt:lpstr>
      <vt:lpstr>Qualitative statements by risk type: Mark-to-market portfolio risk</vt:lpstr>
      <vt:lpstr>Qualitative statements by risk type: Strategic risk</vt:lpstr>
      <vt:lpstr>Qualitative statements by risk type: Operational risk</vt:lpstr>
      <vt:lpstr>Qualitative statements by risk type: Model risk</vt:lpstr>
      <vt:lpstr>Qualitative statements by risk type: Compliance and reputational risk</vt:lpstr>
      <vt:lpstr>Excluded metrics</vt:lpstr>
      <vt:lpstr>Metric selection: Exclusion of capital adequacy metrics</vt:lpstr>
      <vt:lpstr>Metric selection: Exclusion of credit risk metrics (1/2)</vt:lpstr>
      <vt:lpstr>Metric selection: Exclusion of credit risk metrics (2/2)</vt:lpstr>
      <vt:lpstr>Metric selection: Exclusion of residual value risk metrics</vt:lpstr>
      <vt:lpstr>Metric selection: Exclusion of liquidity/funding risk metrics</vt:lpstr>
      <vt:lpstr>Metric selection: Exclusion of interest rate risk metrics</vt:lpstr>
      <vt:lpstr>Metric selection: Exclusion of mark-to-market portfolio risk metrics</vt:lpstr>
      <vt:lpstr>Metric selection: Exclusion of strategic risk metrics</vt:lpstr>
      <vt:lpstr>Metric selection: Exclusion of model risk metrics</vt:lpstr>
      <vt:lpstr>Metric selection: Exclusion of compliance and reputational risk metrics</vt:lpstr>
      <vt:lpstr>Credit Risk: Auto net charge – off rate additional analysis</vt:lpstr>
      <vt:lpstr>Calibration: Additional analyses to support adjustment of SCUSA Auto net charge-off rate</vt:lpstr>
      <vt:lpstr>Calibration: Adjusted NCO sensitivity analysis - binding capital adequacy constraint at SHUSA and dividend payments (1/2) </vt:lpstr>
      <vt:lpstr>Calibration: Adjusted NCO sensitivity analysis - binding capital adequacy constraint at SHUSA and dividend payments (2/2) </vt:lpstr>
      <vt:lpstr>Calibration: Adjusted NCO sensitivity analysis - SCUSA’s portfolio mix (1/2) </vt:lpstr>
      <vt:lpstr>Calibration: Adjusted NCO sensitivity analysis - SCUSA’s portfolio mix (2/2) </vt:lpstr>
      <vt:lpstr>Calibration: Adjusted NCO sensitivity analysis - The relationship between stress and baseline losses</vt:lpstr>
      <vt:lpstr>Calibration: Adjusted NCO sensitivity analysis - Assumptions around capital accumulation/portfolio growth since CCAR in Q3 2014 (1/4)</vt:lpstr>
      <vt:lpstr>Calibration: Adjusted NCO sensitivity analysis - Assumptions around capital accumulation/portfolio growth since CCAR in Q3 2014 (2/4)</vt:lpstr>
      <vt:lpstr>Calibration: Adjusted NCO sensitivity analysis - Assumptions around capital accumulation/portfolio growth since CCAR in Q3 2014 (3/4)</vt:lpstr>
      <vt:lpstr>Calibration: Adjusted NCO sensitivity analysis - Assumptions around capital accumulation/portfolio growth since CCAR in Q3 2014 (4/4)</vt:lpstr>
    </vt:vector>
  </TitlesOfParts>
  <Company>Oliver Wyman</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Risk Transformation</dc:title>
  <dc:creator>Chatin, Antoine</dc:creator>
  <cp:keywords>Version 27/12/11</cp:keywords>
  <cp:lastModifiedBy>Ryan, Elizabeth</cp:lastModifiedBy>
  <cp:revision>736</cp:revision>
  <cp:lastPrinted>2015-10-28T15:06:36Z</cp:lastPrinted>
  <dcterms:created xsi:type="dcterms:W3CDTF">2015-06-26T20:23:49Z</dcterms:created>
  <dcterms:modified xsi:type="dcterms:W3CDTF">2015-10-28T18:56:34Z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msoLanguageIDEnglishUS</vt:lpwstr>
  </property>
</Properties>
</file>